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9"/>
  </p:notesMasterIdLst>
  <p:handoutMasterIdLst>
    <p:handoutMasterId r:id="rId90"/>
  </p:handoutMasterIdLst>
  <p:sldIdLst>
    <p:sldId id="276" r:id="rId2"/>
    <p:sldId id="277" r:id="rId3"/>
    <p:sldId id="278" r:id="rId4"/>
    <p:sldId id="279" r:id="rId5"/>
    <p:sldId id="338" r:id="rId6"/>
    <p:sldId id="339" r:id="rId7"/>
    <p:sldId id="399" r:id="rId8"/>
    <p:sldId id="388" r:id="rId9"/>
    <p:sldId id="391" r:id="rId10"/>
    <p:sldId id="386" r:id="rId11"/>
    <p:sldId id="387" r:id="rId12"/>
    <p:sldId id="287" r:id="rId13"/>
    <p:sldId id="389" r:id="rId14"/>
    <p:sldId id="390" r:id="rId15"/>
    <p:sldId id="280" r:id="rId16"/>
    <p:sldId id="282" r:id="rId17"/>
    <p:sldId id="283" r:id="rId18"/>
    <p:sldId id="284" r:id="rId19"/>
    <p:sldId id="286" r:id="rId20"/>
    <p:sldId id="288" r:id="rId21"/>
    <p:sldId id="354" r:id="rId22"/>
    <p:sldId id="355" r:id="rId23"/>
    <p:sldId id="356" r:id="rId24"/>
    <p:sldId id="357" r:id="rId25"/>
    <p:sldId id="343" r:id="rId26"/>
    <p:sldId id="344" r:id="rId27"/>
    <p:sldId id="345" r:id="rId28"/>
    <p:sldId id="394" r:id="rId29"/>
    <p:sldId id="395" r:id="rId30"/>
    <p:sldId id="364" r:id="rId31"/>
    <p:sldId id="358" r:id="rId32"/>
    <p:sldId id="363" r:id="rId33"/>
    <p:sldId id="359" r:id="rId34"/>
    <p:sldId id="360" r:id="rId35"/>
    <p:sldId id="361" r:id="rId36"/>
    <p:sldId id="362" r:id="rId37"/>
    <p:sldId id="289" r:id="rId38"/>
    <p:sldId id="392" r:id="rId39"/>
    <p:sldId id="393" r:id="rId40"/>
    <p:sldId id="290" r:id="rId41"/>
    <p:sldId id="291" r:id="rId42"/>
    <p:sldId id="377" r:id="rId43"/>
    <p:sldId id="381" r:id="rId44"/>
    <p:sldId id="378" r:id="rId45"/>
    <p:sldId id="379" r:id="rId46"/>
    <p:sldId id="396" r:id="rId47"/>
    <p:sldId id="306" r:id="rId48"/>
    <p:sldId id="307" r:id="rId49"/>
    <p:sldId id="398" r:id="rId50"/>
    <p:sldId id="397" r:id="rId51"/>
    <p:sldId id="308" r:id="rId52"/>
    <p:sldId id="311" r:id="rId53"/>
    <p:sldId id="309" r:id="rId54"/>
    <p:sldId id="310"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6" r:id="rId79"/>
    <p:sldId id="337" r:id="rId80"/>
    <p:sldId id="373" r:id="rId81"/>
    <p:sldId id="369" r:id="rId82"/>
    <p:sldId id="370" r:id="rId83"/>
    <p:sldId id="371" r:id="rId84"/>
    <p:sldId id="382" r:id="rId85"/>
    <p:sldId id="385" r:id="rId86"/>
    <p:sldId id="383" r:id="rId87"/>
    <p:sldId id="384"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39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7B06FC3-38AD-4554-8AA6-0A8204AE93A8}" type="datetimeFigureOut">
              <a:rPr lang="en-US" smtClean="0"/>
              <a:t>10/22/2018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Vishwakarma Institute of Information Technology                            By: Pravin Khandare</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ABB6E1-C6DA-400F-9079-644EDBB02A09}" type="slidenum">
              <a:rPr lang="en-US" smtClean="0"/>
              <a:t>‹#›</a:t>
            </a:fld>
            <a:endParaRPr lang="en-US"/>
          </a:p>
        </p:txBody>
      </p:sp>
    </p:spTree>
    <p:extLst>
      <p:ext uri="{BB962C8B-B14F-4D97-AF65-F5344CB8AC3E}">
        <p14:creationId xmlns:p14="http://schemas.microsoft.com/office/powerpoint/2010/main" val="357716358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143F4B-1E8B-4243-9AF0-6ECCFEDAF0FC}" type="datetimeFigureOut">
              <a:rPr lang="en-US" smtClean="0"/>
              <a:t>10/22/2018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Vishwakarma Institute of Information Technology                            By: Pravin Khandare</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7D0268-6733-470E-8B13-8F1AD38DA322}" type="slidenum">
              <a:rPr lang="en-US" smtClean="0"/>
              <a:t>‹#›</a:t>
            </a:fld>
            <a:endParaRPr lang="en-US"/>
          </a:p>
        </p:txBody>
      </p:sp>
    </p:spTree>
    <p:extLst>
      <p:ext uri="{BB962C8B-B14F-4D97-AF65-F5344CB8AC3E}">
        <p14:creationId xmlns:p14="http://schemas.microsoft.com/office/powerpoint/2010/main" val="7176891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F8F36C-24B1-4325-ABC7-9285C81EC0F7}" type="datetime1">
              <a:rPr lang="en-US" smtClean="0"/>
              <a:t>10/22/2018</a:t>
            </a:fld>
            <a:endParaRPr lang="en-US"/>
          </a:p>
        </p:txBody>
      </p:sp>
      <p:sp>
        <p:nvSpPr>
          <p:cNvPr id="5" name="Footer Placeholder 4"/>
          <p:cNvSpPr>
            <a:spLocks noGrp="1"/>
          </p:cNvSpPr>
          <p:nvPr>
            <p:ph type="ftr" sz="quarter" idx="11"/>
          </p:nvPr>
        </p:nvSpPr>
        <p:spPr/>
        <p:txBody>
          <a:bodyPr/>
          <a:lstStyle/>
          <a:p>
            <a:r>
              <a:rPr lang="en-US" smtClean="0"/>
              <a:t>VIIT, Pune                        P.V. Khandare</a:t>
            </a:r>
            <a:endParaRPr lang="en-US"/>
          </a:p>
        </p:txBody>
      </p:sp>
      <p:sp>
        <p:nvSpPr>
          <p:cNvPr id="6" name="Slide Number Placeholder 5"/>
          <p:cNvSpPr>
            <a:spLocks noGrp="1"/>
          </p:cNvSpPr>
          <p:nvPr>
            <p:ph type="sldNum" sz="quarter" idx="12"/>
          </p:nvPr>
        </p:nvSpPr>
        <p:spPr/>
        <p:txBody>
          <a:bodyPr/>
          <a:lstStyle/>
          <a:p>
            <a:fld id="{0BCD7E14-A675-4DB4-86AC-BF1C3FCA5596}"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B0C07-CA52-43AC-A387-E931747C2171}" type="datetime1">
              <a:rPr lang="en-US" smtClean="0"/>
              <a:t>10/22/2018</a:t>
            </a:fld>
            <a:endParaRPr lang="en-US"/>
          </a:p>
        </p:txBody>
      </p:sp>
      <p:sp>
        <p:nvSpPr>
          <p:cNvPr id="5" name="Footer Placeholder 4"/>
          <p:cNvSpPr>
            <a:spLocks noGrp="1"/>
          </p:cNvSpPr>
          <p:nvPr>
            <p:ph type="ftr" sz="quarter" idx="11"/>
          </p:nvPr>
        </p:nvSpPr>
        <p:spPr/>
        <p:txBody>
          <a:bodyPr/>
          <a:lstStyle/>
          <a:p>
            <a:r>
              <a:rPr lang="en-US" smtClean="0"/>
              <a:t>VIIT, Pune                        P.V. Khandare</a:t>
            </a:r>
            <a:endParaRPr lang="en-US"/>
          </a:p>
        </p:txBody>
      </p:sp>
      <p:sp>
        <p:nvSpPr>
          <p:cNvPr id="6" name="Slide Number Placeholder 5"/>
          <p:cNvSpPr>
            <a:spLocks noGrp="1"/>
          </p:cNvSpPr>
          <p:nvPr>
            <p:ph type="sldNum" sz="quarter" idx="12"/>
          </p:nvPr>
        </p:nvSpPr>
        <p:spPr/>
        <p:txBody>
          <a:bodyPr/>
          <a:lstStyle/>
          <a:p>
            <a:fld id="{0BCD7E14-A675-4DB4-86AC-BF1C3FCA559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69853C-77E7-4DC9-AF74-1994A45C68B6}" type="datetime1">
              <a:rPr lang="en-US" smtClean="0"/>
              <a:t>10/22/2018</a:t>
            </a:fld>
            <a:endParaRPr lang="en-US"/>
          </a:p>
        </p:txBody>
      </p:sp>
      <p:sp>
        <p:nvSpPr>
          <p:cNvPr id="5" name="Footer Placeholder 4"/>
          <p:cNvSpPr>
            <a:spLocks noGrp="1"/>
          </p:cNvSpPr>
          <p:nvPr>
            <p:ph type="ftr" sz="quarter" idx="11"/>
          </p:nvPr>
        </p:nvSpPr>
        <p:spPr/>
        <p:txBody>
          <a:bodyPr/>
          <a:lstStyle/>
          <a:p>
            <a:r>
              <a:rPr lang="en-US" smtClean="0"/>
              <a:t>VIIT, Pune                        P.V. Khandare</a:t>
            </a:r>
            <a:endParaRPr lang="en-US"/>
          </a:p>
        </p:txBody>
      </p:sp>
      <p:sp>
        <p:nvSpPr>
          <p:cNvPr id="6" name="Slide Number Placeholder 5"/>
          <p:cNvSpPr>
            <a:spLocks noGrp="1"/>
          </p:cNvSpPr>
          <p:nvPr>
            <p:ph type="sldNum" sz="quarter" idx="12"/>
          </p:nvPr>
        </p:nvSpPr>
        <p:spPr/>
        <p:txBody>
          <a:bodyPr/>
          <a:lstStyle/>
          <a:p>
            <a:fld id="{0BCD7E14-A675-4DB4-86AC-BF1C3FCA559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B25AC9-0D6C-47D9-87F5-90AACD414CC5}" type="datetime1">
              <a:rPr lang="en-US" smtClean="0"/>
              <a:t>10/22/2018</a:t>
            </a:fld>
            <a:endParaRPr lang="en-US"/>
          </a:p>
        </p:txBody>
      </p:sp>
      <p:sp>
        <p:nvSpPr>
          <p:cNvPr id="5" name="Footer Placeholder 4"/>
          <p:cNvSpPr>
            <a:spLocks noGrp="1"/>
          </p:cNvSpPr>
          <p:nvPr>
            <p:ph type="ftr" sz="quarter" idx="11"/>
          </p:nvPr>
        </p:nvSpPr>
        <p:spPr/>
        <p:txBody>
          <a:bodyPr/>
          <a:lstStyle/>
          <a:p>
            <a:r>
              <a:rPr lang="en-US" smtClean="0"/>
              <a:t>VIIT, Pune                        P.V. Khandare</a:t>
            </a:r>
            <a:endParaRPr lang="en-US"/>
          </a:p>
        </p:txBody>
      </p:sp>
      <p:sp>
        <p:nvSpPr>
          <p:cNvPr id="6" name="Slide Number Placeholder 5"/>
          <p:cNvSpPr>
            <a:spLocks noGrp="1"/>
          </p:cNvSpPr>
          <p:nvPr>
            <p:ph type="sldNum" sz="quarter" idx="12"/>
          </p:nvPr>
        </p:nvSpPr>
        <p:spPr/>
        <p:txBody>
          <a:bodyPr/>
          <a:lstStyle/>
          <a:p>
            <a:fld id="{0BCD7E14-A675-4DB4-86AC-BF1C3FCA5596}"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62F759-0585-48D3-85EE-560D8DBE1919}" type="datetime1">
              <a:rPr lang="en-US" smtClean="0"/>
              <a:t>10/22/2018</a:t>
            </a:fld>
            <a:endParaRPr lang="en-US"/>
          </a:p>
        </p:txBody>
      </p:sp>
      <p:sp>
        <p:nvSpPr>
          <p:cNvPr id="5" name="Footer Placeholder 4"/>
          <p:cNvSpPr>
            <a:spLocks noGrp="1"/>
          </p:cNvSpPr>
          <p:nvPr>
            <p:ph type="ftr" sz="quarter" idx="11"/>
          </p:nvPr>
        </p:nvSpPr>
        <p:spPr/>
        <p:txBody>
          <a:bodyPr/>
          <a:lstStyle/>
          <a:p>
            <a:r>
              <a:rPr lang="en-US" smtClean="0"/>
              <a:t>VIIT, Pune                        P.V. Khandare</a:t>
            </a:r>
            <a:endParaRPr lang="en-US"/>
          </a:p>
        </p:txBody>
      </p:sp>
      <p:sp>
        <p:nvSpPr>
          <p:cNvPr id="6" name="Slide Number Placeholder 5"/>
          <p:cNvSpPr>
            <a:spLocks noGrp="1"/>
          </p:cNvSpPr>
          <p:nvPr>
            <p:ph type="sldNum" sz="quarter" idx="12"/>
          </p:nvPr>
        </p:nvSpPr>
        <p:spPr/>
        <p:txBody>
          <a:bodyPr/>
          <a:lstStyle/>
          <a:p>
            <a:fld id="{0BCD7E14-A675-4DB4-86AC-BF1C3FCA559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2BABA62-D3AA-49C0-9F68-E91A5A5D5FA0}" type="datetime1">
              <a:rPr lang="en-US" smtClean="0"/>
              <a:t>10/22/2018</a:t>
            </a:fld>
            <a:endParaRPr lang="en-US"/>
          </a:p>
        </p:txBody>
      </p:sp>
      <p:sp>
        <p:nvSpPr>
          <p:cNvPr id="6" name="Footer Placeholder 5"/>
          <p:cNvSpPr>
            <a:spLocks noGrp="1"/>
          </p:cNvSpPr>
          <p:nvPr>
            <p:ph type="ftr" sz="quarter" idx="11"/>
          </p:nvPr>
        </p:nvSpPr>
        <p:spPr/>
        <p:txBody>
          <a:bodyPr/>
          <a:lstStyle/>
          <a:p>
            <a:r>
              <a:rPr lang="en-US" smtClean="0"/>
              <a:t>VIIT, Pune                        P.V. Khandare</a:t>
            </a:r>
            <a:endParaRPr lang="en-US"/>
          </a:p>
        </p:txBody>
      </p:sp>
      <p:sp>
        <p:nvSpPr>
          <p:cNvPr id="7" name="Slide Number Placeholder 6"/>
          <p:cNvSpPr>
            <a:spLocks noGrp="1"/>
          </p:cNvSpPr>
          <p:nvPr>
            <p:ph type="sldNum" sz="quarter" idx="12"/>
          </p:nvPr>
        </p:nvSpPr>
        <p:spPr/>
        <p:txBody>
          <a:bodyPr/>
          <a:lstStyle/>
          <a:p>
            <a:fld id="{0BCD7E14-A675-4DB4-86AC-BF1C3FCA5596}"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AC63C9-5265-4A9C-BE36-B3292B32856B}" type="datetime1">
              <a:rPr lang="en-US" smtClean="0"/>
              <a:t>10/22/2018</a:t>
            </a:fld>
            <a:endParaRPr lang="en-US"/>
          </a:p>
        </p:txBody>
      </p:sp>
      <p:sp>
        <p:nvSpPr>
          <p:cNvPr id="8" name="Footer Placeholder 7"/>
          <p:cNvSpPr>
            <a:spLocks noGrp="1"/>
          </p:cNvSpPr>
          <p:nvPr>
            <p:ph type="ftr" sz="quarter" idx="11"/>
          </p:nvPr>
        </p:nvSpPr>
        <p:spPr/>
        <p:txBody>
          <a:bodyPr/>
          <a:lstStyle/>
          <a:p>
            <a:r>
              <a:rPr lang="en-US" smtClean="0"/>
              <a:t>VIIT, Pune                        P.V. Khandare</a:t>
            </a:r>
            <a:endParaRPr lang="en-US"/>
          </a:p>
        </p:txBody>
      </p:sp>
      <p:sp>
        <p:nvSpPr>
          <p:cNvPr id="9" name="Slide Number Placeholder 8"/>
          <p:cNvSpPr>
            <a:spLocks noGrp="1"/>
          </p:cNvSpPr>
          <p:nvPr>
            <p:ph type="sldNum" sz="quarter" idx="12"/>
          </p:nvPr>
        </p:nvSpPr>
        <p:spPr/>
        <p:txBody>
          <a:bodyPr/>
          <a:lstStyle/>
          <a:p>
            <a:fld id="{0BCD7E14-A675-4DB4-86AC-BF1C3FCA5596}"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22093C-04EA-463B-A35B-5DEBECFCF512}" type="datetime1">
              <a:rPr lang="en-US" smtClean="0"/>
              <a:t>10/22/2018</a:t>
            </a:fld>
            <a:endParaRPr lang="en-US"/>
          </a:p>
        </p:txBody>
      </p:sp>
      <p:sp>
        <p:nvSpPr>
          <p:cNvPr id="4" name="Footer Placeholder 3"/>
          <p:cNvSpPr>
            <a:spLocks noGrp="1"/>
          </p:cNvSpPr>
          <p:nvPr>
            <p:ph type="ftr" sz="quarter" idx="11"/>
          </p:nvPr>
        </p:nvSpPr>
        <p:spPr/>
        <p:txBody>
          <a:bodyPr/>
          <a:lstStyle/>
          <a:p>
            <a:r>
              <a:rPr lang="en-US" smtClean="0"/>
              <a:t>VIIT, Pune                        P.V. Khandare</a:t>
            </a:r>
            <a:endParaRPr lang="en-US"/>
          </a:p>
        </p:txBody>
      </p:sp>
      <p:sp>
        <p:nvSpPr>
          <p:cNvPr id="5" name="Slide Number Placeholder 4"/>
          <p:cNvSpPr>
            <a:spLocks noGrp="1"/>
          </p:cNvSpPr>
          <p:nvPr>
            <p:ph type="sldNum" sz="quarter" idx="12"/>
          </p:nvPr>
        </p:nvSpPr>
        <p:spPr/>
        <p:txBody>
          <a:bodyPr/>
          <a:lstStyle/>
          <a:p>
            <a:fld id="{0BCD7E14-A675-4DB4-86AC-BF1C3FCA559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1C7C2-15F8-435C-8B9F-68567BF3DCEF}" type="datetime1">
              <a:rPr lang="en-US" smtClean="0"/>
              <a:t>10/22/2018</a:t>
            </a:fld>
            <a:endParaRPr lang="en-US"/>
          </a:p>
        </p:txBody>
      </p:sp>
      <p:sp>
        <p:nvSpPr>
          <p:cNvPr id="3" name="Footer Placeholder 2"/>
          <p:cNvSpPr>
            <a:spLocks noGrp="1"/>
          </p:cNvSpPr>
          <p:nvPr>
            <p:ph type="ftr" sz="quarter" idx="11"/>
          </p:nvPr>
        </p:nvSpPr>
        <p:spPr/>
        <p:txBody>
          <a:bodyPr/>
          <a:lstStyle/>
          <a:p>
            <a:r>
              <a:rPr lang="en-US" smtClean="0"/>
              <a:t>VIIT, Pune                        P.V. Khandare</a:t>
            </a:r>
            <a:endParaRPr lang="en-US"/>
          </a:p>
        </p:txBody>
      </p:sp>
      <p:sp>
        <p:nvSpPr>
          <p:cNvPr id="4" name="Slide Number Placeholder 3"/>
          <p:cNvSpPr>
            <a:spLocks noGrp="1"/>
          </p:cNvSpPr>
          <p:nvPr>
            <p:ph type="sldNum" sz="quarter" idx="12"/>
          </p:nvPr>
        </p:nvSpPr>
        <p:spPr/>
        <p:txBody>
          <a:bodyPr/>
          <a:lstStyle/>
          <a:p>
            <a:fld id="{0BCD7E14-A675-4DB4-86AC-BF1C3FCA559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212F20-0F17-4EB4-8EFD-0F3D77D743B8}" type="datetime1">
              <a:rPr lang="en-US" smtClean="0"/>
              <a:t>10/22/2018</a:t>
            </a:fld>
            <a:endParaRPr lang="en-US"/>
          </a:p>
        </p:txBody>
      </p:sp>
      <p:sp>
        <p:nvSpPr>
          <p:cNvPr id="6" name="Footer Placeholder 5"/>
          <p:cNvSpPr>
            <a:spLocks noGrp="1"/>
          </p:cNvSpPr>
          <p:nvPr>
            <p:ph type="ftr" sz="quarter" idx="11"/>
          </p:nvPr>
        </p:nvSpPr>
        <p:spPr/>
        <p:txBody>
          <a:bodyPr/>
          <a:lstStyle/>
          <a:p>
            <a:r>
              <a:rPr lang="en-US" smtClean="0"/>
              <a:t>VIIT, Pune                        P.V. Khandare</a:t>
            </a:r>
            <a:endParaRPr lang="en-US"/>
          </a:p>
        </p:txBody>
      </p:sp>
      <p:sp>
        <p:nvSpPr>
          <p:cNvPr id="7" name="Slide Number Placeholder 6"/>
          <p:cNvSpPr>
            <a:spLocks noGrp="1"/>
          </p:cNvSpPr>
          <p:nvPr>
            <p:ph type="sldNum" sz="quarter" idx="12"/>
          </p:nvPr>
        </p:nvSpPr>
        <p:spPr/>
        <p:txBody>
          <a:bodyPr/>
          <a:lstStyle/>
          <a:p>
            <a:fld id="{0BCD7E14-A675-4DB4-86AC-BF1C3FCA559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9AC29-0EF0-4963-8201-7638A0E9626E}" type="datetime1">
              <a:rPr lang="en-US" smtClean="0"/>
              <a:t>10/22/2018</a:t>
            </a:fld>
            <a:endParaRPr lang="en-US"/>
          </a:p>
        </p:txBody>
      </p:sp>
      <p:sp>
        <p:nvSpPr>
          <p:cNvPr id="6" name="Footer Placeholder 5"/>
          <p:cNvSpPr>
            <a:spLocks noGrp="1"/>
          </p:cNvSpPr>
          <p:nvPr>
            <p:ph type="ftr" sz="quarter" idx="11"/>
          </p:nvPr>
        </p:nvSpPr>
        <p:spPr/>
        <p:txBody>
          <a:bodyPr/>
          <a:lstStyle/>
          <a:p>
            <a:r>
              <a:rPr lang="en-US" smtClean="0"/>
              <a:t>VIIT, Pune                        P.V. Khandare</a:t>
            </a:r>
            <a:endParaRPr lang="en-US"/>
          </a:p>
        </p:txBody>
      </p:sp>
      <p:sp>
        <p:nvSpPr>
          <p:cNvPr id="7" name="Slide Number Placeholder 6"/>
          <p:cNvSpPr>
            <a:spLocks noGrp="1"/>
          </p:cNvSpPr>
          <p:nvPr>
            <p:ph type="sldNum" sz="quarter" idx="12"/>
          </p:nvPr>
        </p:nvSpPr>
        <p:spPr/>
        <p:txBody>
          <a:bodyPr/>
          <a:lstStyle/>
          <a:p>
            <a:fld id="{0BCD7E14-A675-4DB4-86AC-BF1C3FCA5596}"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C50F223-2128-40E4-9ADB-4CF761A7F473}" type="datetime1">
              <a:rPr lang="en-US" smtClean="0"/>
              <a:t>10/22/2018</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r>
              <a:rPr lang="en-US" smtClean="0"/>
              <a:t>VIIT, Pune                        P.V. Khandare</a:t>
            </a:r>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BCD7E14-A675-4DB4-86AC-BF1C3FCA559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normAutofit/>
          </a:bodyPr>
          <a:lstStyle/>
          <a:p>
            <a:pPr marL="45720" indent="0" algn="ctr">
              <a:buNone/>
            </a:pPr>
            <a:endParaRPr lang="en-US" sz="4500" b="1" dirty="0" smtClean="0"/>
          </a:p>
          <a:p>
            <a:pPr marL="45720" indent="0" algn="ctr">
              <a:buNone/>
            </a:pPr>
            <a:endParaRPr lang="en-US" sz="4500" b="1" dirty="0"/>
          </a:p>
          <a:p>
            <a:pPr marL="45720" indent="0" algn="ctr">
              <a:buNone/>
            </a:pPr>
            <a:r>
              <a:rPr lang="en-US" sz="4500" b="1" dirty="0" smtClean="0">
                <a:solidFill>
                  <a:srgbClr val="FF0000"/>
                </a:solidFill>
                <a:effectLst>
                  <a:outerShdw blurRad="38100" dist="38100" dir="2700000" algn="tl">
                    <a:srgbClr val="000000">
                      <a:alpha val="43137"/>
                    </a:srgbClr>
                  </a:outerShdw>
                </a:effectLst>
              </a:rPr>
              <a:t>Templates and Exception Handling</a:t>
            </a:r>
            <a:endParaRPr lang="en-US" sz="4500" b="1" dirty="0">
              <a:solidFill>
                <a:srgbClr val="FF0000"/>
              </a:solidFill>
              <a:effectLst>
                <a:outerShdw blurRad="38100" dist="38100" dir="2700000" algn="tl">
                  <a:srgbClr val="000000">
                    <a:alpha val="43137"/>
                  </a:srgbClr>
                </a:outerShdw>
              </a:effectLst>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rgbClr val="FF0000"/>
              </a:solidFill>
            </a:endParaRPr>
          </a:p>
          <a:p>
            <a:pPr marL="182880" indent="0" algn="ctr">
              <a:buNone/>
            </a:pPr>
            <a:r>
              <a:rPr lang="en-US" sz="3200" dirty="0" smtClean="0">
                <a:solidFill>
                  <a:srgbClr val="FF0000"/>
                </a:solidFill>
              </a:rPr>
              <a:t>UNIT-IV</a:t>
            </a:r>
            <a:endParaRPr lang="en-US" sz="3200" dirty="0">
              <a:solidFill>
                <a:srgbClr val="FF0000"/>
              </a:solidFill>
            </a:endParaRPr>
          </a:p>
        </p:txBody>
      </p:sp>
    </p:spTree>
    <p:extLst>
      <p:ext uri="{BB962C8B-B14F-4D97-AF65-F5344CB8AC3E}">
        <p14:creationId xmlns:p14="http://schemas.microsoft.com/office/powerpoint/2010/main" val="1329563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371600"/>
            <a:ext cx="3581399" cy="4953000"/>
          </a:xfrm>
        </p:spPr>
        <p:txBody>
          <a:bodyPr/>
          <a:lstStyle/>
          <a:p>
            <a:pPr marL="0" indent="0" algn="l">
              <a:buNone/>
            </a:pPr>
            <a:r>
              <a:rPr lang="en-US" sz="1800" dirty="0" smtClean="0">
                <a:solidFill>
                  <a:srgbClr val="FF0000"/>
                </a:solidFill>
              </a:rPr>
              <a:t>template </a:t>
            </a:r>
            <a:r>
              <a:rPr lang="en-US" sz="1800" dirty="0">
                <a:solidFill>
                  <a:srgbClr val="FF0000"/>
                </a:solidFill>
              </a:rPr>
              <a:t>&lt;class T&gt; //function template</a:t>
            </a:r>
            <a:br>
              <a:rPr lang="en-US" sz="1800" dirty="0">
                <a:solidFill>
                  <a:srgbClr val="FF0000"/>
                </a:solidFill>
              </a:rPr>
            </a:br>
            <a:r>
              <a:rPr lang="en-US" sz="1800" dirty="0">
                <a:solidFill>
                  <a:srgbClr val="FF0000"/>
                </a:solidFill>
              </a:rPr>
              <a:t>T abs(T n)</a:t>
            </a:r>
            <a:br>
              <a:rPr lang="en-US" sz="1800" dirty="0">
                <a:solidFill>
                  <a:srgbClr val="FF0000"/>
                </a:solidFill>
              </a:rPr>
            </a:br>
            <a:r>
              <a:rPr lang="en-US" sz="1800" dirty="0">
                <a:solidFill>
                  <a:srgbClr val="FF0000"/>
                </a:solidFill>
              </a:rPr>
              <a:t>{</a:t>
            </a:r>
            <a:br>
              <a:rPr lang="en-US" sz="1800" dirty="0">
                <a:solidFill>
                  <a:srgbClr val="FF0000"/>
                </a:solidFill>
              </a:rPr>
            </a:br>
            <a:r>
              <a:rPr lang="pt-BR" sz="1800" dirty="0">
                <a:solidFill>
                  <a:srgbClr val="FF0000"/>
                </a:solidFill>
              </a:rPr>
              <a:t>return (n &lt; 0) ? -n : n;</a:t>
            </a:r>
            <a:br>
              <a:rPr lang="pt-BR" sz="1800" dirty="0">
                <a:solidFill>
                  <a:srgbClr val="FF0000"/>
                </a:solidFill>
              </a:rPr>
            </a:br>
            <a:r>
              <a:rPr lang="en-US" sz="1800" dirty="0">
                <a:solidFill>
                  <a:srgbClr val="FF0000"/>
                </a:solidFill>
              </a:rPr>
              <a:t>}</a:t>
            </a:r>
            <a:r>
              <a:rPr lang="en-US" sz="1800" dirty="0"/>
              <a:t/>
            </a:r>
            <a:br>
              <a:rPr lang="en-US" sz="1800" dirty="0"/>
            </a:br>
            <a:r>
              <a:rPr lang="en-US" sz="1800" dirty="0" smtClean="0"/>
              <a:t>//-----------------------------------</a:t>
            </a:r>
            <a:br>
              <a:rPr lang="en-US" sz="1800" dirty="0" smtClean="0"/>
            </a:br>
            <a:r>
              <a:rPr lang="en-US" sz="1800" dirty="0" err="1" smtClean="0"/>
              <a:t>int</a:t>
            </a:r>
            <a:r>
              <a:rPr lang="en-US" sz="1800" dirty="0" smtClean="0"/>
              <a:t> main</a:t>
            </a:r>
            <a:r>
              <a:rPr lang="en-US" sz="1800" dirty="0"/>
              <a:t>()</a:t>
            </a:r>
            <a:br>
              <a:rPr lang="en-US" sz="1800" dirty="0"/>
            </a:br>
            <a:r>
              <a:rPr lang="en-US" sz="1800" dirty="0"/>
              <a:t>{</a:t>
            </a:r>
            <a:br>
              <a:rPr lang="en-US" sz="1800" dirty="0"/>
            </a:br>
            <a:r>
              <a:rPr lang="en-US" sz="1800" dirty="0" err="1"/>
              <a:t>int</a:t>
            </a:r>
            <a:r>
              <a:rPr lang="en-US" sz="1800" dirty="0"/>
              <a:t> int1 = 5;</a:t>
            </a:r>
            <a:br>
              <a:rPr lang="en-US" sz="1800" dirty="0"/>
            </a:br>
            <a:r>
              <a:rPr lang="en-US" sz="1800" dirty="0" err="1"/>
              <a:t>int</a:t>
            </a:r>
            <a:r>
              <a:rPr lang="en-US" sz="1800" dirty="0"/>
              <a:t> int2 = -6;</a:t>
            </a:r>
            <a:br>
              <a:rPr lang="en-US" sz="1800" dirty="0"/>
            </a:br>
            <a:r>
              <a:rPr lang="en-US" sz="1800" dirty="0"/>
              <a:t>long lon1 = 70000L;</a:t>
            </a:r>
            <a:br>
              <a:rPr lang="en-US" sz="1800" dirty="0"/>
            </a:br>
            <a:r>
              <a:rPr lang="en-US" sz="1800" dirty="0"/>
              <a:t>long lon2 = -80000L;</a:t>
            </a:r>
            <a:br>
              <a:rPr lang="en-US" sz="1800" dirty="0"/>
            </a:br>
            <a:r>
              <a:rPr lang="en-US" sz="1800" dirty="0"/>
              <a:t>double dub1 = 9.95;</a:t>
            </a:r>
            <a:br>
              <a:rPr lang="en-US" sz="1800" dirty="0"/>
            </a:br>
            <a:r>
              <a:rPr lang="en-US" sz="1800" dirty="0"/>
              <a:t>double dub2 = -10.15;</a:t>
            </a:r>
            <a:br>
              <a:rPr lang="en-US" sz="1800" dirty="0"/>
            </a:br>
            <a:endParaRPr lang="en-US" sz="1800" dirty="0"/>
          </a:p>
        </p:txBody>
      </p:sp>
      <p:sp>
        <p:nvSpPr>
          <p:cNvPr id="3" name="Content Placeholder 2"/>
          <p:cNvSpPr>
            <a:spLocks noGrp="1"/>
          </p:cNvSpPr>
          <p:nvPr>
            <p:ph sz="quarter" idx="13"/>
          </p:nvPr>
        </p:nvSpPr>
        <p:spPr>
          <a:xfrm>
            <a:off x="228600" y="228600"/>
            <a:ext cx="7315200" cy="1371600"/>
          </a:xfrm>
        </p:spPr>
        <p:txBody>
          <a:bodyPr/>
          <a:lstStyle/>
          <a:p>
            <a:pPr marL="45720" indent="0">
              <a:buNone/>
            </a:pPr>
            <a:r>
              <a:rPr lang="en-US" dirty="0"/>
              <a:t>It would be nice if there were a way to write such a function just once, and have it work </a:t>
            </a:r>
            <a:r>
              <a:rPr lang="en-US" dirty="0" smtClean="0"/>
              <a:t>for many </a:t>
            </a:r>
            <a:r>
              <a:rPr lang="en-US" dirty="0"/>
              <a:t>different data types.</a:t>
            </a:r>
          </a:p>
        </p:txBody>
      </p:sp>
      <p:sp>
        <p:nvSpPr>
          <p:cNvPr id="5" name="TextBox 4"/>
          <p:cNvSpPr txBox="1"/>
          <p:nvPr/>
        </p:nvSpPr>
        <p:spPr>
          <a:xfrm>
            <a:off x="4038600" y="1295400"/>
            <a:ext cx="4876800" cy="4524315"/>
          </a:xfrm>
          <a:prstGeom prst="rect">
            <a:avLst/>
          </a:prstGeom>
          <a:noFill/>
        </p:spPr>
        <p:txBody>
          <a:bodyPr wrap="square" rtlCol="0">
            <a:spAutoFit/>
          </a:bodyPr>
          <a:lstStyle/>
          <a:p>
            <a:r>
              <a:rPr lang="en-US" dirty="0"/>
              <a:t>//calls instantiate functions</a:t>
            </a:r>
            <a:br>
              <a:rPr lang="en-US" dirty="0"/>
            </a:br>
            <a:r>
              <a:rPr lang="en-US" dirty="0" err="1"/>
              <a:t>cout</a:t>
            </a:r>
            <a:r>
              <a:rPr lang="en-US" dirty="0"/>
              <a:t> &lt;&lt; “\nabs(“ &lt;&lt; int1 &lt;&lt; “)=” </a:t>
            </a:r>
            <a:r>
              <a:rPr lang="en-US" dirty="0">
                <a:solidFill>
                  <a:srgbClr val="FF0000"/>
                </a:solidFill>
              </a:rPr>
              <a:t>&lt;&lt; abs(int1</a:t>
            </a:r>
            <a:r>
              <a:rPr lang="en-US" dirty="0"/>
              <a:t>); //abs(</a:t>
            </a:r>
            <a:r>
              <a:rPr lang="en-US" dirty="0" err="1"/>
              <a:t>int</a:t>
            </a:r>
            <a:r>
              <a:rPr lang="en-US" dirty="0"/>
              <a:t>)</a:t>
            </a:r>
            <a:br>
              <a:rPr lang="en-US" dirty="0"/>
            </a:br>
            <a:r>
              <a:rPr lang="en-US" dirty="0" err="1"/>
              <a:t>cout</a:t>
            </a:r>
            <a:r>
              <a:rPr lang="en-US" dirty="0"/>
              <a:t> &lt;&lt; “\nabs(“ &lt;&lt; int2 &lt;&lt; “)=” &lt;&lt; </a:t>
            </a:r>
            <a:r>
              <a:rPr lang="en-US" dirty="0">
                <a:solidFill>
                  <a:srgbClr val="FF0000"/>
                </a:solidFill>
              </a:rPr>
              <a:t>abs(int2)</a:t>
            </a:r>
            <a:r>
              <a:rPr lang="en-US" dirty="0"/>
              <a:t>; //abs(</a:t>
            </a:r>
            <a:r>
              <a:rPr lang="en-US" dirty="0" err="1"/>
              <a:t>int</a:t>
            </a:r>
            <a:r>
              <a:rPr lang="en-US" dirty="0"/>
              <a:t>)</a:t>
            </a:r>
            <a:br>
              <a:rPr lang="en-US" dirty="0"/>
            </a:br>
            <a:r>
              <a:rPr lang="fr-FR" dirty="0"/>
              <a:t>cout &lt;&lt; “\</a:t>
            </a:r>
            <a:r>
              <a:rPr lang="fr-FR" dirty="0" err="1"/>
              <a:t>nabs</a:t>
            </a:r>
            <a:r>
              <a:rPr lang="fr-FR" dirty="0"/>
              <a:t>(“ &lt;&lt; lon1 &lt;&lt; “)=” &lt;&lt; </a:t>
            </a:r>
            <a:r>
              <a:rPr lang="fr-FR" dirty="0">
                <a:solidFill>
                  <a:srgbClr val="FF0000"/>
                </a:solidFill>
              </a:rPr>
              <a:t>abs(lon1); </a:t>
            </a:r>
            <a:r>
              <a:rPr lang="fr-FR" dirty="0"/>
              <a:t>//abs(long)</a:t>
            </a:r>
            <a:br>
              <a:rPr lang="fr-FR" dirty="0"/>
            </a:br>
            <a:r>
              <a:rPr lang="fr-FR" dirty="0"/>
              <a:t>cout &lt;&lt; “\</a:t>
            </a:r>
            <a:r>
              <a:rPr lang="fr-FR" dirty="0" err="1"/>
              <a:t>nabs</a:t>
            </a:r>
            <a:r>
              <a:rPr lang="fr-FR" dirty="0"/>
              <a:t>(“ &lt;&lt; lon2 &lt;&lt; “)=” &lt;&lt; </a:t>
            </a:r>
            <a:r>
              <a:rPr lang="fr-FR" dirty="0">
                <a:solidFill>
                  <a:srgbClr val="FF0000"/>
                </a:solidFill>
              </a:rPr>
              <a:t>abs(lon2); </a:t>
            </a:r>
            <a:r>
              <a:rPr lang="fr-FR" dirty="0"/>
              <a:t>//abs(long)</a:t>
            </a:r>
            <a:br>
              <a:rPr lang="fr-FR" dirty="0"/>
            </a:br>
            <a:r>
              <a:rPr lang="fr-FR" dirty="0"/>
              <a:t>cout &lt;&lt; “\</a:t>
            </a:r>
            <a:r>
              <a:rPr lang="fr-FR" dirty="0" err="1"/>
              <a:t>nabs</a:t>
            </a:r>
            <a:r>
              <a:rPr lang="fr-FR" dirty="0"/>
              <a:t>(“ &lt;&lt; dub1 &lt;&lt; “)=” &lt;&lt; </a:t>
            </a:r>
            <a:r>
              <a:rPr lang="fr-FR" dirty="0">
                <a:solidFill>
                  <a:srgbClr val="FF0000"/>
                </a:solidFill>
              </a:rPr>
              <a:t>abs(dub1); </a:t>
            </a:r>
            <a:r>
              <a:rPr lang="fr-FR" dirty="0"/>
              <a:t>//abs(double)</a:t>
            </a:r>
            <a:br>
              <a:rPr lang="fr-FR" dirty="0"/>
            </a:br>
            <a:r>
              <a:rPr lang="fr-FR" dirty="0"/>
              <a:t>cout &lt;&lt; “\</a:t>
            </a:r>
            <a:r>
              <a:rPr lang="fr-FR" dirty="0" err="1"/>
              <a:t>nabs</a:t>
            </a:r>
            <a:r>
              <a:rPr lang="fr-FR" dirty="0"/>
              <a:t>(“ &lt;&lt; dub2 &lt;&lt; “)=” &lt;&lt; </a:t>
            </a:r>
            <a:r>
              <a:rPr lang="fr-FR" dirty="0">
                <a:solidFill>
                  <a:srgbClr val="FF0000"/>
                </a:solidFill>
              </a:rPr>
              <a:t>abs(dub2); </a:t>
            </a:r>
            <a:r>
              <a:rPr lang="fr-FR" dirty="0"/>
              <a:t>//abs(double)</a:t>
            </a:r>
            <a:br>
              <a:rPr lang="fr-FR" dirty="0"/>
            </a:br>
            <a:r>
              <a:rPr lang="en-US" dirty="0" err="1"/>
              <a:t>cout</a:t>
            </a:r>
            <a:r>
              <a:rPr lang="en-US" dirty="0"/>
              <a:t> &lt;&lt; </a:t>
            </a:r>
            <a:r>
              <a:rPr lang="en-US" dirty="0" err="1"/>
              <a:t>endl</a:t>
            </a:r>
            <a:r>
              <a:rPr lang="en-US" dirty="0"/>
              <a:t>;</a:t>
            </a:r>
            <a:br>
              <a:rPr lang="en-US" dirty="0"/>
            </a:br>
            <a:r>
              <a:rPr lang="en-US" dirty="0"/>
              <a:t>return 0;</a:t>
            </a:r>
            <a:br>
              <a:rPr lang="en-US" dirty="0"/>
            </a:br>
            <a:r>
              <a:rPr lang="en-US" dirty="0"/>
              <a:t>}</a:t>
            </a:r>
          </a:p>
        </p:txBody>
      </p:sp>
      <p:sp>
        <p:nvSpPr>
          <p:cNvPr id="6" name="TextBox 5"/>
          <p:cNvSpPr txBox="1"/>
          <p:nvPr/>
        </p:nvSpPr>
        <p:spPr>
          <a:xfrm>
            <a:off x="5715000" y="5029200"/>
            <a:ext cx="3200400" cy="1600438"/>
          </a:xfrm>
          <a:prstGeom prst="rect">
            <a:avLst/>
          </a:prstGeom>
          <a:noFill/>
        </p:spPr>
        <p:txBody>
          <a:bodyPr wrap="square" rtlCol="0">
            <a:spAutoFit/>
          </a:bodyPr>
          <a:lstStyle/>
          <a:p>
            <a:r>
              <a:rPr lang="en-US" sz="1400" b="1" dirty="0"/>
              <a:t>Here’s the output of the program:</a:t>
            </a:r>
          </a:p>
          <a:p>
            <a:r>
              <a:rPr lang="en-US" sz="1400" b="1" dirty="0"/>
              <a:t>abs(5)=5</a:t>
            </a:r>
          </a:p>
          <a:p>
            <a:r>
              <a:rPr lang="en-US" sz="1400" b="1" dirty="0"/>
              <a:t>abs(-6)=6</a:t>
            </a:r>
          </a:p>
          <a:p>
            <a:r>
              <a:rPr lang="en-US" sz="1400" b="1" dirty="0"/>
              <a:t>abs(70000)=70000</a:t>
            </a:r>
          </a:p>
          <a:p>
            <a:r>
              <a:rPr lang="en-US" sz="1400" b="1" dirty="0"/>
              <a:t>abs(-80000)=80000</a:t>
            </a:r>
          </a:p>
          <a:p>
            <a:r>
              <a:rPr lang="en-US" sz="1400" b="1" dirty="0"/>
              <a:t>abs(9.95)=9.95</a:t>
            </a:r>
          </a:p>
          <a:p>
            <a:r>
              <a:rPr lang="en-US" sz="1400" b="1" dirty="0"/>
              <a:t>abs(-10.15)=10.15</a:t>
            </a:r>
          </a:p>
        </p:txBody>
      </p:sp>
    </p:spTree>
    <p:extLst>
      <p:ext uri="{BB962C8B-B14F-4D97-AF65-F5344CB8AC3E}">
        <p14:creationId xmlns:p14="http://schemas.microsoft.com/office/powerpoint/2010/main" val="13162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52400"/>
            <a:ext cx="7162800" cy="6400800"/>
          </a:xfrm>
        </p:spPr>
        <p:txBody>
          <a:bodyPr>
            <a:normAutofit fontScale="92500" lnSpcReduction="10000"/>
          </a:bodyPr>
          <a:lstStyle/>
          <a:p>
            <a:pPr marL="45720" indent="0">
              <a:buNone/>
            </a:pPr>
            <a:r>
              <a:rPr lang="en-US" b="1" dirty="0"/>
              <a:t>What the Compiler </a:t>
            </a:r>
            <a:r>
              <a:rPr lang="en-US" b="1" dirty="0" smtClean="0"/>
              <a:t>Does?</a:t>
            </a:r>
          </a:p>
          <a:p>
            <a:r>
              <a:rPr lang="en-US" dirty="0" smtClean="0"/>
              <a:t>The </a:t>
            </a:r>
            <a:r>
              <a:rPr lang="en-US" dirty="0"/>
              <a:t>function template itself doesn’t cause the compiler to</a:t>
            </a:r>
          </a:p>
          <a:p>
            <a:pPr marL="45720" indent="0">
              <a:buNone/>
            </a:pPr>
            <a:r>
              <a:rPr lang="en-US" dirty="0"/>
              <a:t>generate any code. </a:t>
            </a:r>
            <a:endParaRPr lang="en-US" dirty="0" smtClean="0"/>
          </a:p>
          <a:p>
            <a:r>
              <a:rPr lang="en-US" dirty="0" smtClean="0"/>
              <a:t>It </a:t>
            </a:r>
            <a:r>
              <a:rPr lang="en-US" dirty="0"/>
              <a:t>can’t generate code because it doesn’t know yet what data type the </a:t>
            </a:r>
            <a:r>
              <a:rPr lang="en-US" dirty="0" smtClean="0"/>
              <a:t>function will </a:t>
            </a:r>
            <a:r>
              <a:rPr lang="en-US" dirty="0"/>
              <a:t>be working with. </a:t>
            </a:r>
            <a:endParaRPr lang="en-US" dirty="0" smtClean="0"/>
          </a:p>
          <a:p>
            <a:r>
              <a:rPr lang="en-US" dirty="0" smtClean="0"/>
              <a:t>It </a:t>
            </a:r>
            <a:r>
              <a:rPr lang="en-US" dirty="0"/>
              <a:t>simply remembers the template for possible future use</a:t>
            </a:r>
            <a:r>
              <a:rPr lang="en-US" dirty="0" smtClean="0"/>
              <a:t>.</a:t>
            </a:r>
          </a:p>
          <a:p>
            <a:r>
              <a:rPr lang="en-US" dirty="0"/>
              <a:t> </a:t>
            </a:r>
            <a:r>
              <a:rPr lang="en-US" dirty="0" err="1" smtClean="0">
                <a:solidFill>
                  <a:srgbClr val="FF0000"/>
                </a:solidFill>
              </a:rPr>
              <a:t>cout</a:t>
            </a:r>
            <a:r>
              <a:rPr lang="en-US" dirty="0" smtClean="0">
                <a:solidFill>
                  <a:srgbClr val="FF0000"/>
                </a:solidFill>
              </a:rPr>
              <a:t> </a:t>
            </a:r>
            <a:r>
              <a:rPr lang="en-US" dirty="0">
                <a:solidFill>
                  <a:srgbClr val="FF0000"/>
                </a:solidFill>
              </a:rPr>
              <a:t>&lt;&lt; “\nabs(“ &lt;&lt; </a:t>
            </a:r>
            <a:r>
              <a:rPr lang="en-US" dirty="0" err="1">
                <a:solidFill>
                  <a:srgbClr val="FF0000"/>
                </a:solidFill>
              </a:rPr>
              <a:t>int</a:t>
            </a:r>
            <a:r>
              <a:rPr lang="en-US" dirty="0">
                <a:solidFill>
                  <a:srgbClr val="FF0000"/>
                </a:solidFill>
              </a:rPr>
              <a:t> &lt;&lt; “)=” &lt;&lt; abs(int1</a:t>
            </a:r>
            <a:r>
              <a:rPr lang="en-US" dirty="0" smtClean="0">
                <a:solidFill>
                  <a:srgbClr val="FF0000"/>
                </a:solidFill>
              </a:rPr>
              <a:t>);</a:t>
            </a:r>
          </a:p>
          <a:p>
            <a:r>
              <a:rPr lang="en-US" dirty="0">
                <a:solidFill>
                  <a:srgbClr val="FF0000"/>
                </a:solidFill>
              </a:rPr>
              <a:t> </a:t>
            </a:r>
            <a:r>
              <a:rPr lang="en-US" dirty="0" smtClean="0"/>
              <a:t>When </a:t>
            </a:r>
            <a:r>
              <a:rPr lang="en-US" dirty="0"/>
              <a:t>the compiler sees such a function call, it knows that the type to use is </a:t>
            </a:r>
            <a:r>
              <a:rPr lang="en-US" dirty="0" err="1"/>
              <a:t>int</a:t>
            </a:r>
            <a:r>
              <a:rPr lang="en-US" dirty="0"/>
              <a:t>, because </a:t>
            </a:r>
            <a:r>
              <a:rPr lang="en-US" dirty="0" smtClean="0"/>
              <a:t>that’s the </a:t>
            </a:r>
            <a:r>
              <a:rPr lang="en-US" dirty="0"/>
              <a:t>type of the argument int1. </a:t>
            </a:r>
            <a:endParaRPr lang="en-US" dirty="0" smtClean="0"/>
          </a:p>
          <a:p>
            <a:r>
              <a:rPr lang="en-US" dirty="0" smtClean="0"/>
              <a:t>So </a:t>
            </a:r>
            <a:r>
              <a:rPr lang="en-US" dirty="0"/>
              <a:t>it generates a specific version of the abs() function for </a:t>
            </a:r>
            <a:r>
              <a:rPr lang="en-US" dirty="0" smtClean="0"/>
              <a:t>type </a:t>
            </a:r>
            <a:r>
              <a:rPr lang="en-US" dirty="0" err="1" smtClean="0"/>
              <a:t>int</a:t>
            </a:r>
            <a:r>
              <a:rPr lang="en-US" dirty="0"/>
              <a:t>, substituting </a:t>
            </a:r>
            <a:r>
              <a:rPr lang="en-US" dirty="0" err="1"/>
              <a:t>int</a:t>
            </a:r>
            <a:r>
              <a:rPr lang="en-US" dirty="0"/>
              <a:t> wherever it sees the name T in the function template. </a:t>
            </a:r>
            <a:endParaRPr lang="en-US" dirty="0" smtClean="0"/>
          </a:p>
          <a:p>
            <a:r>
              <a:rPr lang="en-US" dirty="0" smtClean="0"/>
              <a:t>This </a:t>
            </a:r>
            <a:r>
              <a:rPr lang="en-US" dirty="0"/>
              <a:t>is </a:t>
            </a:r>
            <a:r>
              <a:rPr lang="en-US" dirty="0" smtClean="0"/>
              <a:t>called </a:t>
            </a:r>
            <a:r>
              <a:rPr lang="en-US" i="1" dirty="0" smtClean="0">
                <a:solidFill>
                  <a:srgbClr val="FF0000"/>
                </a:solidFill>
              </a:rPr>
              <a:t>instantiating</a:t>
            </a:r>
            <a:r>
              <a:rPr lang="en-US" i="1" dirty="0" smtClean="0"/>
              <a:t> </a:t>
            </a:r>
            <a:r>
              <a:rPr lang="en-US" dirty="0"/>
              <a:t>the function </a:t>
            </a:r>
            <a:r>
              <a:rPr lang="en-US" dirty="0" smtClean="0"/>
              <a:t>template, each </a:t>
            </a:r>
            <a:r>
              <a:rPr lang="en-US" dirty="0"/>
              <a:t>instantiated version of the function is called </a:t>
            </a:r>
            <a:r>
              <a:rPr lang="en-US" dirty="0" smtClean="0"/>
              <a:t>a </a:t>
            </a:r>
            <a:r>
              <a:rPr lang="en-US" i="1" dirty="0" smtClean="0">
                <a:solidFill>
                  <a:srgbClr val="FF0000"/>
                </a:solidFill>
              </a:rPr>
              <a:t>template </a:t>
            </a:r>
            <a:r>
              <a:rPr lang="en-US" i="1" dirty="0">
                <a:solidFill>
                  <a:srgbClr val="FF0000"/>
                </a:solidFill>
              </a:rPr>
              <a:t>function</a:t>
            </a:r>
            <a:r>
              <a:rPr lang="en-US" dirty="0">
                <a:solidFill>
                  <a:srgbClr val="FF0000"/>
                </a:solidFill>
              </a:rPr>
              <a:t>. </a:t>
            </a:r>
            <a:endParaRPr lang="en-US" dirty="0" smtClean="0">
              <a:solidFill>
                <a:srgbClr val="FF0000"/>
              </a:solidFill>
            </a:endParaRPr>
          </a:p>
          <a:p>
            <a:r>
              <a:rPr lang="en-US" dirty="0">
                <a:solidFill>
                  <a:srgbClr val="FF0000"/>
                </a:solidFill>
              </a:rPr>
              <a:t> A</a:t>
            </a:r>
            <a:r>
              <a:rPr lang="en-US" dirty="0" smtClean="0">
                <a:solidFill>
                  <a:srgbClr val="FF0000"/>
                </a:solidFill>
              </a:rPr>
              <a:t> </a:t>
            </a:r>
            <a:r>
              <a:rPr lang="en-US" i="1" dirty="0">
                <a:solidFill>
                  <a:srgbClr val="FF0000"/>
                </a:solidFill>
              </a:rPr>
              <a:t>template function </a:t>
            </a:r>
            <a:r>
              <a:rPr lang="en-US" dirty="0">
                <a:solidFill>
                  <a:srgbClr val="FF0000"/>
                </a:solidFill>
              </a:rPr>
              <a:t>is a specific instance of a </a:t>
            </a:r>
            <a:r>
              <a:rPr lang="en-US" i="1" dirty="0">
                <a:solidFill>
                  <a:srgbClr val="FF0000"/>
                </a:solidFill>
              </a:rPr>
              <a:t>function template</a:t>
            </a:r>
            <a:r>
              <a:rPr lang="en-US" dirty="0">
                <a:solidFill>
                  <a:srgbClr val="FF0000"/>
                </a:solidFill>
              </a:rPr>
              <a:t>.</a:t>
            </a:r>
          </a:p>
        </p:txBody>
      </p:sp>
    </p:spTree>
    <p:extLst>
      <p:ext uri="{BB962C8B-B14F-4D97-AF65-F5344CB8AC3E}">
        <p14:creationId xmlns:p14="http://schemas.microsoft.com/office/powerpoint/2010/main" val="953013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274320" lvl="0" indent="-274320">
              <a:spcBef>
                <a:spcPts val="600"/>
              </a:spcBef>
              <a:spcAft>
                <a:spcPts val="0"/>
              </a:spcAft>
              <a:buClr>
                <a:srgbClr val="FE8637"/>
              </a:buClr>
              <a:buSzPct val="70000"/>
              <a:buNone/>
            </a:pPr>
            <a:r>
              <a:rPr lang="en-US" sz="2400" dirty="0">
                <a:solidFill>
                  <a:prstClr val="black"/>
                </a:solidFill>
                <a:latin typeface="Century Schoolbook"/>
              </a:rPr>
              <a:t>Syntax:</a:t>
            </a:r>
          </a:p>
          <a:p>
            <a:pPr marL="274320" lvl="0" indent="-274320">
              <a:spcBef>
                <a:spcPts val="600"/>
              </a:spcBef>
              <a:spcAft>
                <a:spcPts val="0"/>
              </a:spcAft>
              <a:buClr>
                <a:srgbClr val="FE8637"/>
              </a:buClr>
              <a:buSzPct val="70000"/>
              <a:buNone/>
            </a:pP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a:solidFill>
                  <a:prstClr val="black"/>
                </a:solidFill>
                <a:latin typeface="Century Schoolbook"/>
              </a:rPr>
              <a:t>template&lt;class T1, class T2,…&gt;</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Return-type  function-name  (argument-list T1, T2,…)</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 body of function</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a:t>
            </a:r>
            <a:endParaRPr lang="en-IN" sz="2400" dirty="0">
              <a:solidFill>
                <a:prstClr val="black"/>
              </a:solidFill>
              <a:latin typeface="Century Schoolbook"/>
            </a:endParaRP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r>
              <a:rPr lang="en-US" sz="3200" dirty="0">
                <a:solidFill>
                  <a:schemeClr val="tx1"/>
                </a:solidFill>
              </a:rPr>
              <a:t>Function templates with multiple parameters</a:t>
            </a:r>
          </a:p>
        </p:txBody>
      </p:sp>
    </p:spTree>
    <p:extLst>
      <p:ext uri="{BB962C8B-B14F-4D97-AF65-F5344CB8AC3E}">
        <p14:creationId xmlns:p14="http://schemas.microsoft.com/office/powerpoint/2010/main" val="316073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457200"/>
            <a:ext cx="4191000" cy="3733800"/>
          </a:xfrm>
        </p:spPr>
        <p:txBody>
          <a:bodyPr/>
          <a:lstStyle/>
          <a:p>
            <a:pPr marL="0" indent="0" algn="l">
              <a:buNone/>
            </a:pPr>
            <a:r>
              <a:rPr lang="en-US" sz="1800" b="0" dirty="0" err="1"/>
              <a:t>int</a:t>
            </a:r>
            <a:r>
              <a:rPr lang="en-US" sz="1800" b="0" dirty="0"/>
              <a:t> main()</a:t>
            </a:r>
            <a:br>
              <a:rPr lang="en-US" sz="1800" b="0" dirty="0"/>
            </a:br>
            <a:r>
              <a:rPr lang="en-US" sz="1800" b="0" dirty="0"/>
              <a:t>{</a:t>
            </a:r>
            <a:br>
              <a:rPr lang="en-US" sz="1800" b="0" dirty="0"/>
            </a:br>
            <a:r>
              <a:rPr lang="en-US" sz="1800" b="0" dirty="0" err="1"/>
              <a:t>cout</a:t>
            </a:r>
            <a:r>
              <a:rPr lang="en-US" sz="1800" b="0" dirty="0"/>
              <a:t> &lt;&lt; “\n 5 in </a:t>
            </a:r>
            <a:r>
              <a:rPr lang="en-US" sz="1800" b="0" dirty="0" err="1"/>
              <a:t>chrArray</a:t>
            </a:r>
            <a:r>
              <a:rPr lang="en-US" sz="1800" b="0" dirty="0"/>
              <a:t>: index=” &lt;&lt; find(</a:t>
            </a:r>
            <a:r>
              <a:rPr lang="en-US" sz="1800" b="0" dirty="0" err="1"/>
              <a:t>chrArr</a:t>
            </a:r>
            <a:r>
              <a:rPr lang="en-US" sz="1800" b="0" dirty="0"/>
              <a:t>, </a:t>
            </a:r>
            <a:r>
              <a:rPr lang="en-US" sz="1800" b="0" dirty="0" err="1"/>
              <a:t>ch</a:t>
            </a:r>
            <a:r>
              <a:rPr lang="en-US" sz="1800" b="0" dirty="0"/>
              <a:t>, 6);</a:t>
            </a:r>
            <a:br>
              <a:rPr lang="en-US" sz="1800" b="0" dirty="0"/>
            </a:br>
            <a:r>
              <a:rPr lang="en-US" sz="1800" b="0" dirty="0" err="1"/>
              <a:t>cout</a:t>
            </a:r>
            <a:r>
              <a:rPr lang="en-US" sz="1800" b="0" dirty="0"/>
              <a:t> &lt;&lt; “\n 6 in </a:t>
            </a:r>
            <a:r>
              <a:rPr lang="en-US" sz="1800" b="0" dirty="0" err="1"/>
              <a:t>intArray</a:t>
            </a:r>
            <a:r>
              <a:rPr lang="en-US" sz="1800" b="0" dirty="0"/>
              <a:t>: index=” &lt;&lt; find(</a:t>
            </a:r>
            <a:r>
              <a:rPr lang="en-US" sz="1800" b="0" dirty="0" err="1"/>
              <a:t>intArr</a:t>
            </a:r>
            <a:r>
              <a:rPr lang="en-US" sz="1800" b="0" dirty="0"/>
              <a:t>, in, 6);</a:t>
            </a:r>
            <a:br>
              <a:rPr lang="en-US" sz="1800" b="0" dirty="0"/>
            </a:br>
            <a:r>
              <a:rPr lang="en-US" sz="1800" b="0" dirty="0" err="1"/>
              <a:t>cout</a:t>
            </a:r>
            <a:r>
              <a:rPr lang="en-US" sz="1800" b="0" dirty="0"/>
              <a:t> &lt;&lt; “\n11 in </a:t>
            </a:r>
            <a:r>
              <a:rPr lang="en-US" sz="1800" b="0" dirty="0" err="1"/>
              <a:t>lonArray</a:t>
            </a:r>
            <a:r>
              <a:rPr lang="en-US" sz="1800" b="0" dirty="0"/>
              <a:t>: index=” &lt;&lt; find(</a:t>
            </a:r>
            <a:r>
              <a:rPr lang="en-US" sz="1800" b="0" dirty="0" err="1"/>
              <a:t>lonArr</a:t>
            </a:r>
            <a:r>
              <a:rPr lang="en-US" sz="1800" b="0" dirty="0"/>
              <a:t>, lo, 6);</a:t>
            </a:r>
            <a:br>
              <a:rPr lang="en-US" sz="1800" b="0" dirty="0"/>
            </a:br>
            <a:r>
              <a:rPr lang="en-US" sz="1800" b="0" dirty="0" err="1"/>
              <a:t>cout</a:t>
            </a:r>
            <a:r>
              <a:rPr lang="en-US" sz="1800" b="0" dirty="0"/>
              <a:t> &lt;&lt; “\n 4 in </a:t>
            </a:r>
            <a:r>
              <a:rPr lang="en-US" sz="1800" b="0" dirty="0" err="1"/>
              <a:t>dubArray</a:t>
            </a:r>
            <a:r>
              <a:rPr lang="en-US" sz="1800" b="0" dirty="0"/>
              <a:t>: index=” &lt;&lt; find(</a:t>
            </a:r>
            <a:r>
              <a:rPr lang="en-US" sz="1800" b="0" dirty="0" err="1"/>
              <a:t>dubArr</a:t>
            </a:r>
            <a:r>
              <a:rPr lang="en-US" sz="1800" b="0" dirty="0"/>
              <a:t>, </a:t>
            </a:r>
            <a:r>
              <a:rPr lang="en-US" sz="1800" b="0" dirty="0" err="1"/>
              <a:t>db</a:t>
            </a:r>
            <a:r>
              <a:rPr lang="en-US" sz="1800" b="0" dirty="0"/>
              <a:t>, 6);</a:t>
            </a:r>
            <a:br>
              <a:rPr lang="en-US" sz="1800" b="0" dirty="0"/>
            </a:br>
            <a:r>
              <a:rPr lang="en-US" sz="1800" b="0" dirty="0" err="1"/>
              <a:t>cout</a:t>
            </a:r>
            <a:r>
              <a:rPr lang="en-US" sz="1800" b="0" dirty="0"/>
              <a:t> &lt;&lt; </a:t>
            </a:r>
            <a:r>
              <a:rPr lang="en-US" sz="1800" b="0" dirty="0" err="1"/>
              <a:t>endl</a:t>
            </a:r>
            <a:r>
              <a:rPr lang="en-US" sz="1800" b="0" dirty="0"/>
              <a:t>;</a:t>
            </a:r>
            <a:br>
              <a:rPr lang="en-US" sz="1800" b="0" dirty="0"/>
            </a:br>
            <a:r>
              <a:rPr lang="en-US" sz="1800" b="0" dirty="0"/>
              <a:t>return 0;</a:t>
            </a:r>
            <a:br>
              <a:rPr lang="en-US" sz="1800" b="0" dirty="0"/>
            </a:br>
            <a:r>
              <a:rPr lang="en-US" sz="1800" b="0" dirty="0"/>
              <a:t>}</a:t>
            </a:r>
            <a:endParaRPr lang="en-US" sz="1800" dirty="0"/>
          </a:p>
        </p:txBody>
      </p:sp>
      <p:sp>
        <p:nvSpPr>
          <p:cNvPr id="3" name="Content Placeholder 2"/>
          <p:cNvSpPr>
            <a:spLocks noGrp="1"/>
          </p:cNvSpPr>
          <p:nvPr>
            <p:ph sz="quarter" idx="13"/>
          </p:nvPr>
        </p:nvSpPr>
        <p:spPr>
          <a:xfrm>
            <a:off x="304800" y="304800"/>
            <a:ext cx="3962400" cy="6172200"/>
          </a:xfrm>
        </p:spPr>
        <p:txBody>
          <a:bodyPr>
            <a:normAutofit fontScale="70000" lnSpcReduction="20000"/>
          </a:bodyPr>
          <a:lstStyle/>
          <a:p>
            <a:pPr marL="45720" indent="0">
              <a:buNone/>
            </a:pPr>
            <a:r>
              <a:rPr lang="en-US" dirty="0"/>
              <a:t>//function returns index number of item, or -1 if not found</a:t>
            </a:r>
          </a:p>
          <a:p>
            <a:pPr marL="45720" indent="0">
              <a:buNone/>
            </a:pPr>
            <a:r>
              <a:rPr lang="en-US" dirty="0">
                <a:solidFill>
                  <a:srgbClr val="FF0000"/>
                </a:solidFill>
              </a:rPr>
              <a:t>template &lt;class </a:t>
            </a:r>
            <a:r>
              <a:rPr lang="en-US" dirty="0" err="1">
                <a:solidFill>
                  <a:srgbClr val="FF0000"/>
                </a:solidFill>
              </a:rPr>
              <a:t>atype</a:t>
            </a:r>
            <a:r>
              <a:rPr lang="en-US" dirty="0">
                <a:solidFill>
                  <a:srgbClr val="FF0000"/>
                </a:solidFill>
              </a:rPr>
              <a:t>&gt;</a:t>
            </a:r>
          </a:p>
          <a:p>
            <a:pPr marL="45720" indent="0">
              <a:buNone/>
            </a:pPr>
            <a:r>
              <a:rPr lang="en-US" dirty="0" err="1">
                <a:solidFill>
                  <a:srgbClr val="FF0000"/>
                </a:solidFill>
              </a:rPr>
              <a:t>int</a:t>
            </a:r>
            <a:r>
              <a:rPr lang="en-US" dirty="0">
                <a:solidFill>
                  <a:srgbClr val="FF0000"/>
                </a:solidFill>
              </a:rPr>
              <a:t> find(</a:t>
            </a:r>
            <a:r>
              <a:rPr lang="en-US" dirty="0" err="1">
                <a:solidFill>
                  <a:srgbClr val="FF0000"/>
                </a:solidFill>
              </a:rPr>
              <a:t>atype</a:t>
            </a:r>
            <a:r>
              <a:rPr lang="en-US" dirty="0">
                <a:solidFill>
                  <a:srgbClr val="FF0000"/>
                </a:solidFill>
              </a:rPr>
              <a:t>* array, </a:t>
            </a:r>
            <a:r>
              <a:rPr lang="en-US" dirty="0" err="1">
                <a:solidFill>
                  <a:srgbClr val="FF0000"/>
                </a:solidFill>
              </a:rPr>
              <a:t>atype</a:t>
            </a:r>
            <a:r>
              <a:rPr lang="en-US" dirty="0">
                <a:solidFill>
                  <a:srgbClr val="FF0000"/>
                </a:solidFill>
              </a:rPr>
              <a:t> value, </a:t>
            </a:r>
            <a:r>
              <a:rPr lang="en-US" dirty="0" err="1">
                <a:solidFill>
                  <a:srgbClr val="FF0000"/>
                </a:solidFill>
              </a:rPr>
              <a:t>int</a:t>
            </a:r>
            <a:r>
              <a:rPr lang="en-US" dirty="0">
                <a:solidFill>
                  <a:srgbClr val="FF0000"/>
                </a:solidFill>
              </a:rPr>
              <a:t> size)</a:t>
            </a:r>
          </a:p>
          <a:p>
            <a:pPr marL="45720" indent="0">
              <a:buNone/>
            </a:pPr>
            <a:r>
              <a:rPr lang="en-US" dirty="0"/>
              <a:t>{</a:t>
            </a:r>
          </a:p>
          <a:p>
            <a:pPr marL="45720" indent="0">
              <a:buNone/>
            </a:pPr>
            <a:r>
              <a:rPr lang="en-US" dirty="0"/>
              <a:t>for(</a:t>
            </a:r>
            <a:r>
              <a:rPr lang="en-US" dirty="0" err="1"/>
              <a:t>int</a:t>
            </a:r>
            <a:r>
              <a:rPr lang="en-US" dirty="0"/>
              <a:t> j=0; j&lt;size; j++)</a:t>
            </a:r>
          </a:p>
          <a:p>
            <a:pPr marL="45720" indent="0">
              <a:buNone/>
            </a:pPr>
            <a:r>
              <a:rPr lang="en-US" dirty="0"/>
              <a:t>if(array[j]==value)</a:t>
            </a:r>
          </a:p>
          <a:p>
            <a:pPr marL="45720" indent="0">
              <a:buNone/>
            </a:pPr>
            <a:r>
              <a:rPr lang="en-US" dirty="0"/>
              <a:t>return j;</a:t>
            </a:r>
          </a:p>
          <a:p>
            <a:pPr marL="45720" indent="0">
              <a:buNone/>
            </a:pPr>
            <a:r>
              <a:rPr lang="en-US" dirty="0"/>
              <a:t>return -1;</a:t>
            </a:r>
          </a:p>
          <a:p>
            <a:pPr marL="45720" indent="0">
              <a:buNone/>
            </a:pPr>
            <a:r>
              <a:rPr lang="en-US" dirty="0"/>
              <a:t>}</a:t>
            </a:r>
          </a:p>
          <a:p>
            <a:pPr marL="45720" indent="0">
              <a:buNone/>
            </a:pPr>
            <a:r>
              <a:rPr lang="en-US" dirty="0"/>
              <a:t>//--------------------------------------------------------------</a:t>
            </a:r>
          </a:p>
          <a:p>
            <a:pPr marL="45720" indent="0">
              <a:buNone/>
            </a:pPr>
            <a:r>
              <a:rPr lang="en-US" dirty="0"/>
              <a:t>char </a:t>
            </a:r>
            <a:r>
              <a:rPr lang="en-US" dirty="0" err="1"/>
              <a:t>chrArr</a:t>
            </a:r>
            <a:r>
              <a:rPr lang="en-US" dirty="0"/>
              <a:t>[] = {1, 3, 5, 9, 11, 13}; //array</a:t>
            </a:r>
          </a:p>
          <a:p>
            <a:pPr marL="45720" indent="0">
              <a:buNone/>
            </a:pPr>
            <a:r>
              <a:rPr lang="en-US" dirty="0"/>
              <a:t>char </a:t>
            </a:r>
            <a:r>
              <a:rPr lang="en-US" dirty="0" err="1"/>
              <a:t>ch</a:t>
            </a:r>
            <a:r>
              <a:rPr lang="en-US" dirty="0"/>
              <a:t> = 5; //value to find</a:t>
            </a:r>
          </a:p>
          <a:p>
            <a:pPr marL="45720" indent="0">
              <a:buNone/>
            </a:pPr>
            <a:r>
              <a:rPr lang="sv-SE" dirty="0"/>
              <a:t>int intArr[] = {1, 3, 5, 9, 11, 13};</a:t>
            </a:r>
          </a:p>
          <a:p>
            <a:pPr marL="45720" indent="0">
              <a:buNone/>
            </a:pPr>
            <a:r>
              <a:rPr lang="en-US" dirty="0" err="1"/>
              <a:t>int</a:t>
            </a:r>
            <a:r>
              <a:rPr lang="en-US" dirty="0"/>
              <a:t> in = 6;</a:t>
            </a:r>
          </a:p>
          <a:p>
            <a:pPr marL="45720" indent="0">
              <a:buNone/>
            </a:pPr>
            <a:r>
              <a:rPr lang="en-US" dirty="0"/>
              <a:t>long </a:t>
            </a:r>
            <a:r>
              <a:rPr lang="en-US" dirty="0" err="1"/>
              <a:t>lonArr</a:t>
            </a:r>
            <a:r>
              <a:rPr lang="en-US" dirty="0"/>
              <a:t>[] = {1L, 3L, 5L, 9L, 11L, 13L};</a:t>
            </a:r>
          </a:p>
          <a:p>
            <a:pPr marL="45720" indent="0">
              <a:buNone/>
            </a:pPr>
            <a:r>
              <a:rPr lang="en-US" dirty="0"/>
              <a:t>long lo = 11L;</a:t>
            </a:r>
          </a:p>
          <a:p>
            <a:pPr marL="45720" indent="0">
              <a:buNone/>
            </a:pPr>
            <a:r>
              <a:rPr lang="fr-FR" dirty="0"/>
              <a:t>double </a:t>
            </a:r>
            <a:r>
              <a:rPr lang="fr-FR" dirty="0" err="1"/>
              <a:t>dubArr</a:t>
            </a:r>
            <a:r>
              <a:rPr lang="fr-FR" dirty="0"/>
              <a:t>[] = {1.0, 3.0, 5.0, 9.0, 11.0, 13.0};</a:t>
            </a:r>
          </a:p>
          <a:p>
            <a:pPr marL="45720" indent="0">
              <a:buNone/>
            </a:pPr>
            <a:r>
              <a:rPr lang="en-US" dirty="0"/>
              <a:t>double </a:t>
            </a:r>
            <a:r>
              <a:rPr lang="en-US" dirty="0" err="1"/>
              <a:t>db</a:t>
            </a:r>
            <a:r>
              <a:rPr lang="en-US" dirty="0"/>
              <a:t> = 4.0;</a:t>
            </a:r>
          </a:p>
        </p:txBody>
      </p:sp>
      <p:sp>
        <p:nvSpPr>
          <p:cNvPr id="4" name="TextBox 3"/>
          <p:cNvSpPr txBox="1"/>
          <p:nvPr/>
        </p:nvSpPr>
        <p:spPr>
          <a:xfrm>
            <a:off x="4724400" y="4343400"/>
            <a:ext cx="4267200" cy="1200329"/>
          </a:xfrm>
          <a:prstGeom prst="rect">
            <a:avLst/>
          </a:prstGeom>
          <a:noFill/>
        </p:spPr>
        <p:txBody>
          <a:bodyPr wrap="square" rtlCol="0">
            <a:spAutoFit/>
          </a:bodyPr>
          <a:lstStyle/>
          <a:p>
            <a:r>
              <a:rPr lang="en-US" dirty="0"/>
              <a:t>5 in </a:t>
            </a:r>
            <a:r>
              <a:rPr lang="en-US" dirty="0" err="1"/>
              <a:t>chrArray</a:t>
            </a:r>
            <a:r>
              <a:rPr lang="en-US" dirty="0"/>
              <a:t>: index=2</a:t>
            </a:r>
          </a:p>
          <a:p>
            <a:r>
              <a:rPr lang="en-US" dirty="0"/>
              <a:t>6 in </a:t>
            </a:r>
            <a:r>
              <a:rPr lang="en-US" dirty="0" err="1"/>
              <a:t>intArray</a:t>
            </a:r>
            <a:r>
              <a:rPr lang="en-US" dirty="0"/>
              <a:t>: index=-1</a:t>
            </a:r>
          </a:p>
          <a:p>
            <a:r>
              <a:rPr lang="en-US" dirty="0"/>
              <a:t>11 in </a:t>
            </a:r>
            <a:r>
              <a:rPr lang="en-US" dirty="0" err="1"/>
              <a:t>lonArray</a:t>
            </a:r>
            <a:r>
              <a:rPr lang="en-US" dirty="0"/>
              <a:t>: index=4</a:t>
            </a:r>
          </a:p>
          <a:p>
            <a:r>
              <a:rPr lang="en-US" dirty="0"/>
              <a:t>4 in </a:t>
            </a:r>
            <a:r>
              <a:rPr lang="en-US" dirty="0" err="1"/>
              <a:t>dubArray</a:t>
            </a:r>
            <a:r>
              <a:rPr lang="en-US" dirty="0"/>
              <a:t>: index=-1</a:t>
            </a:r>
          </a:p>
        </p:txBody>
      </p:sp>
    </p:spTree>
    <p:extLst>
      <p:ext uri="{BB962C8B-B14F-4D97-AF65-F5344CB8AC3E}">
        <p14:creationId xmlns:p14="http://schemas.microsoft.com/office/powerpoint/2010/main" val="398864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274320" lvl="0" indent="-274320">
              <a:spcBef>
                <a:spcPts val="600"/>
              </a:spcBef>
              <a:spcAft>
                <a:spcPts val="0"/>
              </a:spcAft>
              <a:buClr>
                <a:srgbClr val="FE8637"/>
              </a:buClr>
              <a:buSzPct val="70000"/>
              <a:buNone/>
            </a:pPr>
            <a:endParaRPr lang="en-US" sz="2400" dirty="0" smtClean="0">
              <a:solidFill>
                <a:prstClr val="black"/>
              </a:solidFill>
              <a:latin typeface="Century Schoolbook"/>
            </a:endParaRPr>
          </a:p>
          <a:p>
            <a:r>
              <a:rPr lang="en-US" sz="2400" dirty="0"/>
              <a:t>The template concept can be extended to classes. Class templates are generally used for </a:t>
            </a:r>
            <a:r>
              <a:rPr lang="en-US" sz="2400" dirty="0" smtClean="0"/>
              <a:t>data storage </a:t>
            </a:r>
            <a:r>
              <a:rPr lang="en-US" sz="2400" dirty="0"/>
              <a:t>(container) classes.</a:t>
            </a: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smtClean="0">
                <a:solidFill>
                  <a:prstClr val="black"/>
                </a:solidFill>
                <a:latin typeface="Century Schoolbook"/>
              </a:rPr>
              <a:t>Syntax </a:t>
            </a:r>
            <a:r>
              <a:rPr lang="en-US" sz="2400" dirty="0">
                <a:solidFill>
                  <a:prstClr val="black"/>
                </a:solidFill>
                <a:latin typeface="Century Schoolbook"/>
              </a:rPr>
              <a:t>:</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template&lt;class T&gt;</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Class class-name{</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 class member specification</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 with type T wherever appropriate </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a:t>
            </a: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rgbClr val="FF0000"/>
              </a:solidFill>
            </a:endParaRPr>
          </a:p>
          <a:p>
            <a:pPr marL="182880" indent="0" algn="ctr">
              <a:buNone/>
            </a:pPr>
            <a:r>
              <a:rPr lang="en-US" sz="3200" dirty="0" smtClean="0">
                <a:solidFill>
                  <a:srgbClr val="FF0000"/>
                </a:solidFill>
              </a:rPr>
              <a:t>Class </a:t>
            </a:r>
            <a:r>
              <a:rPr lang="en-US" sz="3200" dirty="0">
                <a:solidFill>
                  <a:srgbClr val="FF0000"/>
                </a:solidFill>
              </a:rPr>
              <a:t>template(</a:t>
            </a:r>
            <a:r>
              <a:rPr lang="en-US" sz="3200" dirty="0" err="1">
                <a:solidFill>
                  <a:srgbClr val="FF0000"/>
                </a:solidFill>
              </a:rPr>
              <a:t>cntd</a:t>
            </a:r>
            <a:r>
              <a:rPr lang="en-US" sz="3200" dirty="0">
                <a:solidFill>
                  <a:srgbClr val="FF0000"/>
                </a:solidFill>
              </a:rPr>
              <a:t>….)</a:t>
            </a:r>
          </a:p>
        </p:txBody>
      </p:sp>
    </p:spTree>
    <p:extLst>
      <p:ext uri="{BB962C8B-B14F-4D97-AF65-F5344CB8AC3E}">
        <p14:creationId xmlns:p14="http://schemas.microsoft.com/office/powerpoint/2010/main" val="227813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Class template/Generic Classes</a:t>
            </a:r>
            <a:endParaRPr lang="en-US" sz="3200" dirty="0">
              <a:solidFill>
                <a:schemeClr val="tx1"/>
              </a:solidFill>
            </a:endParaRPr>
          </a:p>
        </p:txBody>
      </p:sp>
      <p:sp>
        <p:nvSpPr>
          <p:cNvPr id="7" name="Content Placeholder 2"/>
          <p:cNvSpPr>
            <a:spLocks noGrp="1"/>
          </p:cNvSpPr>
          <p:nvPr>
            <p:ph sz="quarter" idx="13"/>
          </p:nvPr>
        </p:nvSpPr>
        <p:spPr>
          <a:xfrm>
            <a:off x="0" y="1371600"/>
            <a:ext cx="9126538" cy="4953000"/>
          </a:xfrm>
          <a:prstGeom prst="rect">
            <a:avLst/>
          </a:prstGeo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Class vector{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*v;</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size;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Public: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vector(</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v = new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[size=m];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for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=0;i&lt;</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size;i</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v[</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vector(</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for(</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=0;i&lt;</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size;i</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v[</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]=a[</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void display(){}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a:t>
            </a:r>
            <a:endParaRPr kumimoji="0" lang="en-IN" sz="1800" b="0" i="0" u="none" strike="noStrike" kern="0" cap="none" spc="0" normalizeH="0" baseline="0" noProof="0" dirty="0">
              <a:ln>
                <a:noFill/>
              </a:ln>
              <a:solidFill>
                <a:sysClr val="windowText" lastClr="000000"/>
              </a:solidFill>
              <a:effectLst/>
              <a:uLnTx/>
              <a:uFillTx/>
              <a:latin typeface="Century Schoolbook" pitchFamily="18" charset="0"/>
            </a:endParaRPr>
          </a:p>
        </p:txBody>
      </p:sp>
      <p:sp>
        <p:nvSpPr>
          <p:cNvPr id="8" name="TextBox 7"/>
          <p:cNvSpPr txBox="1"/>
          <p:nvPr/>
        </p:nvSpPr>
        <p:spPr>
          <a:xfrm>
            <a:off x="4857752" y="1371600"/>
            <a:ext cx="3500462" cy="480131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Void 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x[3]={1,2,3};</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y[3]={4,5,6};</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vector v1(3);</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vector v2(3);</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v1 = x;</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v2 = 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v1.display();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v2.display();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entury Schoolbook"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This class can only handle flow of int.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To accept float its code should be modified, to have generic classes we use TEMPLATES  </a:t>
            </a:r>
            <a:endParaRPr kumimoji="0" lang="en-IN" sz="1800" b="0" i="0" u="none" strike="noStrike" kern="0" cap="none" spc="0" normalizeH="0" baseline="0" noProof="0" dirty="0">
              <a:ln>
                <a:noFill/>
              </a:ln>
              <a:solidFill>
                <a:sysClr val="windowText" lastClr="000000"/>
              </a:solidFill>
              <a:effectLst/>
              <a:uLnTx/>
              <a:uFillTx/>
              <a:latin typeface="Century Schoolbook" pitchFamily="18" charset="0"/>
            </a:endParaRPr>
          </a:p>
        </p:txBody>
      </p:sp>
    </p:spTree>
    <p:extLst>
      <p:ext uri="{BB962C8B-B14F-4D97-AF65-F5344CB8AC3E}">
        <p14:creationId xmlns:p14="http://schemas.microsoft.com/office/powerpoint/2010/main" val="17342524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Example(</a:t>
            </a:r>
            <a:r>
              <a:rPr lang="en-US" sz="3200" dirty="0" err="1" smtClean="0">
                <a:solidFill>
                  <a:schemeClr val="tx1"/>
                </a:solidFill>
              </a:rPr>
              <a:t>cntd</a:t>
            </a:r>
            <a:r>
              <a:rPr lang="en-US" sz="3200" dirty="0">
                <a:solidFill>
                  <a:schemeClr val="tx1"/>
                </a:solidFill>
              </a:rPr>
              <a:t>…)</a:t>
            </a:r>
          </a:p>
        </p:txBody>
      </p:sp>
      <p:sp>
        <p:nvSpPr>
          <p:cNvPr id="9" name="Content Placeholder 2"/>
          <p:cNvSpPr>
            <a:spLocks noGrp="1"/>
          </p:cNvSpPr>
          <p:nvPr>
            <p:ph sz="quarter" idx="4294967295"/>
          </p:nvPr>
        </p:nvSpPr>
        <p:spPr>
          <a:xfrm>
            <a:off x="228600" y="1183783"/>
            <a:ext cx="3900486" cy="5402406"/>
          </a:xfrm>
          <a:prstGeom prst="rect">
            <a:avLst/>
          </a:prstGeom>
        </p:spPr>
        <p:txBody>
          <a:bodyPr>
            <a:normAutofit fontScale="92500" lnSpcReduction="20000"/>
          </a:bodyPr>
          <a:lstStyle/>
          <a:p>
            <a:pPr>
              <a:buNone/>
            </a:pPr>
            <a:r>
              <a:rPr lang="en-US" dirty="0" smtClean="0">
                <a:latin typeface="Century Schoolbook" pitchFamily="18" charset="0"/>
              </a:rPr>
              <a:t>template&lt;class T&gt;</a:t>
            </a:r>
          </a:p>
          <a:p>
            <a:pPr>
              <a:buNone/>
            </a:pPr>
            <a:r>
              <a:rPr lang="en-US" dirty="0" smtClean="0">
                <a:latin typeface="Century Schoolbook" pitchFamily="18" charset="0"/>
              </a:rPr>
              <a:t>Class vector{</a:t>
            </a:r>
          </a:p>
          <a:p>
            <a:pPr>
              <a:buNone/>
            </a:pPr>
            <a:r>
              <a:rPr lang="en-US" dirty="0" smtClean="0">
                <a:latin typeface="Century Schoolbook" pitchFamily="18" charset="0"/>
              </a:rPr>
              <a:t>	T* v;    // type T vector</a:t>
            </a:r>
          </a:p>
          <a:p>
            <a:pPr>
              <a:buNone/>
            </a:pPr>
            <a:r>
              <a:rPr lang="en-US" dirty="0" smtClean="0">
                <a:latin typeface="Century Schoolbook" pitchFamily="18" charset="0"/>
              </a:rPr>
              <a:t>	</a:t>
            </a:r>
            <a:r>
              <a:rPr lang="en-US" dirty="0" err="1" smtClean="0">
                <a:latin typeface="Century Schoolbook" pitchFamily="18" charset="0"/>
              </a:rPr>
              <a:t>int</a:t>
            </a:r>
            <a:r>
              <a:rPr lang="en-US" dirty="0" smtClean="0">
                <a:latin typeface="Century Schoolbook" pitchFamily="18" charset="0"/>
              </a:rPr>
              <a:t> size;</a:t>
            </a:r>
          </a:p>
          <a:p>
            <a:pPr>
              <a:buNone/>
            </a:pPr>
            <a:r>
              <a:rPr lang="en-US" dirty="0" smtClean="0">
                <a:latin typeface="Century Schoolbook" pitchFamily="18" charset="0"/>
              </a:rPr>
              <a:t>Public:</a:t>
            </a:r>
          </a:p>
          <a:p>
            <a:pPr>
              <a:buNone/>
            </a:pPr>
            <a:r>
              <a:rPr lang="en-US" dirty="0" smtClean="0">
                <a:latin typeface="Century Schoolbook" pitchFamily="18" charset="0"/>
              </a:rPr>
              <a:t>	vector(</a:t>
            </a:r>
            <a:r>
              <a:rPr lang="en-US" dirty="0" err="1" smtClean="0">
                <a:latin typeface="Century Schoolbook" pitchFamily="18" charset="0"/>
              </a:rPr>
              <a:t>int</a:t>
            </a:r>
            <a:r>
              <a:rPr lang="en-US" dirty="0" smtClean="0">
                <a:latin typeface="Century Schoolbook" pitchFamily="18" charset="0"/>
              </a:rPr>
              <a:t> m){</a:t>
            </a:r>
          </a:p>
          <a:p>
            <a:pPr>
              <a:buNone/>
            </a:pPr>
            <a:r>
              <a:rPr lang="en-US" dirty="0" smtClean="0">
                <a:latin typeface="Century Schoolbook" pitchFamily="18" charset="0"/>
              </a:rPr>
              <a:t>		v = new T[size=m];</a:t>
            </a:r>
          </a:p>
          <a:p>
            <a:pPr>
              <a:buNone/>
            </a:pPr>
            <a:r>
              <a:rPr lang="en-US" dirty="0" smtClean="0">
                <a:latin typeface="Century Schoolbook" pitchFamily="18" charset="0"/>
              </a:rPr>
              <a:t>		for(</a:t>
            </a:r>
            <a:r>
              <a:rPr lang="en-US" dirty="0" err="1" smtClean="0">
                <a:latin typeface="Century Schoolbook" pitchFamily="18" charset="0"/>
              </a:rPr>
              <a:t>int</a:t>
            </a:r>
            <a:r>
              <a:rPr lang="en-US" dirty="0" smtClean="0">
                <a:latin typeface="Century Schoolbook" pitchFamily="18" charset="0"/>
              </a:rPr>
              <a:t> </a:t>
            </a:r>
            <a:r>
              <a:rPr lang="en-US" dirty="0" err="1" smtClean="0">
                <a:latin typeface="Century Schoolbook" pitchFamily="18" charset="0"/>
              </a:rPr>
              <a:t>i</a:t>
            </a:r>
            <a:r>
              <a:rPr lang="en-US" dirty="0" smtClean="0">
                <a:latin typeface="Century Schoolbook" pitchFamily="18" charset="0"/>
              </a:rPr>
              <a:t>=0;i&lt;</a:t>
            </a:r>
            <a:r>
              <a:rPr lang="en-US" dirty="0" err="1" smtClean="0">
                <a:latin typeface="Century Schoolbook" pitchFamily="18" charset="0"/>
              </a:rPr>
              <a:t>size;i</a:t>
            </a:r>
            <a:r>
              <a:rPr lang="en-US" dirty="0" smtClean="0">
                <a:latin typeface="Century Schoolbook" pitchFamily="18" charset="0"/>
              </a:rPr>
              <a:t>++)</a:t>
            </a:r>
          </a:p>
          <a:p>
            <a:pPr>
              <a:buNone/>
            </a:pPr>
            <a:r>
              <a:rPr lang="en-US" dirty="0" smtClean="0">
                <a:latin typeface="Century Schoolbook" pitchFamily="18" charset="0"/>
              </a:rPr>
              <a:t>			v[</a:t>
            </a:r>
            <a:r>
              <a:rPr lang="en-US" dirty="0" err="1" smtClean="0">
                <a:latin typeface="Century Schoolbook" pitchFamily="18" charset="0"/>
              </a:rPr>
              <a:t>i</a:t>
            </a:r>
            <a:r>
              <a:rPr lang="en-US" dirty="0" smtClean="0">
                <a:latin typeface="Century Schoolbook" pitchFamily="18" charset="0"/>
              </a:rPr>
              <a:t>]=0;		</a:t>
            </a:r>
          </a:p>
          <a:p>
            <a:pPr>
              <a:buNone/>
            </a:pPr>
            <a:r>
              <a:rPr lang="en-US" dirty="0" smtClean="0">
                <a:latin typeface="Century Schoolbook" pitchFamily="18" charset="0"/>
              </a:rPr>
              <a:t>	}</a:t>
            </a:r>
          </a:p>
          <a:p>
            <a:pPr>
              <a:buNone/>
            </a:pPr>
            <a:r>
              <a:rPr lang="en-US" dirty="0" smtClean="0">
                <a:latin typeface="Century Schoolbook" pitchFamily="18" charset="0"/>
              </a:rPr>
              <a:t>	vector(T* a){</a:t>
            </a:r>
          </a:p>
          <a:p>
            <a:pPr>
              <a:buNone/>
            </a:pPr>
            <a:r>
              <a:rPr lang="en-US" dirty="0" smtClean="0">
                <a:latin typeface="Century Schoolbook" pitchFamily="18" charset="0"/>
              </a:rPr>
              <a:t>		 for(</a:t>
            </a:r>
            <a:r>
              <a:rPr lang="en-US" dirty="0" err="1" smtClean="0">
                <a:latin typeface="Century Schoolbook" pitchFamily="18" charset="0"/>
              </a:rPr>
              <a:t>int</a:t>
            </a:r>
            <a:r>
              <a:rPr lang="en-US" dirty="0" smtClean="0">
                <a:latin typeface="Century Schoolbook" pitchFamily="18" charset="0"/>
              </a:rPr>
              <a:t> </a:t>
            </a:r>
            <a:r>
              <a:rPr lang="en-US" dirty="0" err="1" smtClean="0">
                <a:latin typeface="Century Schoolbook" pitchFamily="18" charset="0"/>
              </a:rPr>
              <a:t>i</a:t>
            </a:r>
            <a:r>
              <a:rPr lang="en-US" dirty="0" smtClean="0">
                <a:latin typeface="Century Schoolbook" pitchFamily="18" charset="0"/>
              </a:rPr>
              <a:t>=0;i&lt;</a:t>
            </a:r>
            <a:r>
              <a:rPr lang="en-US" dirty="0" err="1" smtClean="0">
                <a:latin typeface="Century Schoolbook" pitchFamily="18" charset="0"/>
              </a:rPr>
              <a:t>size;i</a:t>
            </a:r>
            <a:r>
              <a:rPr lang="en-US" dirty="0" smtClean="0">
                <a:latin typeface="Century Schoolbook" pitchFamily="18" charset="0"/>
              </a:rPr>
              <a:t>++)</a:t>
            </a:r>
          </a:p>
          <a:p>
            <a:pPr>
              <a:buNone/>
            </a:pPr>
            <a:r>
              <a:rPr lang="en-US" dirty="0" smtClean="0">
                <a:latin typeface="Century Schoolbook" pitchFamily="18" charset="0"/>
              </a:rPr>
              <a:t>			v[</a:t>
            </a:r>
            <a:r>
              <a:rPr lang="en-US" dirty="0" err="1" smtClean="0">
                <a:latin typeface="Century Schoolbook" pitchFamily="18" charset="0"/>
              </a:rPr>
              <a:t>i</a:t>
            </a:r>
            <a:r>
              <a:rPr lang="en-US" dirty="0" smtClean="0">
                <a:latin typeface="Century Schoolbook" pitchFamily="18" charset="0"/>
              </a:rPr>
              <a:t>]=a[</a:t>
            </a:r>
            <a:r>
              <a:rPr lang="en-US" dirty="0" err="1" smtClean="0">
                <a:latin typeface="Century Schoolbook" pitchFamily="18" charset="0"/>
              </a:rPr>
              <a:t>i</a:t>
            </a:r>
            <a:r>
              <a:rPr lang="en-US" dirty="0" smtClean="0">
                <a:latin typeface="Century Schoolbook" pitchFamily="18" charset="0"/>
              </a:rPr>
              <a:t>];</a:t>
            </a:r>
          </a:p>
          <a:p>
            <a:pPr>
              <a:buNone/>
            </a:pPr>
            <a:r>
              <a:rPr lang="en-US" dirty="0" smtClean="0">
                <a:latin typeface="Century Schoolbook" pitchFamily="18" charset="0"/>
              </a:rPr>
              <a:t>	}</a:t>
            </a:r>
          </a:p>
          <a:p>
            <a:pPr>
              <a:buNone/>
            </a:pPr>
            <a:r>
              <a:rPr lang="en-US" dirty="0" smtClean="0">
                <a:latin typeface="Century Schoolbook" pitchFamily="18" charset="0"/>
              </a:rPr>
              <a:t>}</a:t>
            </a:r>
          </a:p>
          <a:p>
            <a:pPr>
              <a:buNone/>
            </a:pPr>
            <a:endParaRPr lang="en-IN" dirty="0">
              <a:latin typeface="Century Schoolbook" pitchFamily="18" charset="0"/>
            </a:endParaRPr>
          </a:p>
        </p:txBody>
      </p:sp>
      <p:sp>
        <p:nvSpPr>
          <p:cNvPr id="10" name="TextBox 9"/>
          <p:cNvSpPr txBox="1"/>
          <p:nvPr/>
        </p:nvSpPr>
        <p:spPr>
          <a:xfrm>
            <a:off x="4563414" y="1119441"/>
            <a:ext cx="4214842" cy="563231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x[3]={1,2,3};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y[3]={4,5,6};</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vector&lt;</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&gt; v1(10);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vector&lt;</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&gt; v2(25);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v1=x;</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v2=y;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v1.display(); 			v2.display();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 // for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endPar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kern="0" dirty="0" err="1">
                <a:solidFill>
                  <a:sysClr val="windowText" lastClr="000000"/>
                </a:solidFill>
                <a:latin typeface="Century Schoolbook" pitchFamily="18" charset="0"/>
              </a:rPr>
              <a:t>i</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x[3]={1,2,3};</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y[3]={4,5,6};</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vector&lt;float&gt; v1(10);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vector&lt;float&gt; v2(25);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v1=x;</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v2=y;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v1.display(); 			v2.display();</a:t>
            </a:r>
            <a:endParaRPr kumimoji="0" lang="en-US" sz="1800" b="0" i="0" u="none" strike="noStrike" kern="0" cap="none" spc="0" normalizeH="0" baseline="0" noProof="0" dirty="0">
              <a:ln>
                <a:noFill/>
              </a:ln>
              <a:solidFill>
                <a:sysClr val="windowText" lastClr="000000"/>
              </a:solidFill>
              <a:effectLst/>
              <a:uLnTx/>
              <a:uFillTx/>
              <a:latin typeface="Century Schoolbook"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a:t>
            </a:r>
          </a:p>
        </p:txBody>
      </p:sp>
    </p:spTree>
    <p:extLst>
      <p:ext uri="{BB962C8B-B14F-4D97-AF65-F5344CB8AC3E}">
        <p14:creationId xmlns:p14="http://schemas.microsoft.com/office/powerpoint/2010/main" val="316073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274320" lvl="0" indent="-274320">
              <a:spcBef>
                <a:spcPts val="600"/>
              </a:spcBef>
              <a:spcAft>
                <a:spcPts val="0"/>
              </a:spcAft>
              <a:buClr>
                <a:srgbClr val="FE8637"/>
              </a:buClr>
              <a:buSzPct val="70000"/>
              <a:buNone/>
            </a:pPr>
            <a:r>
              <a:rPr lang="en-US" sz="2400" dirty="0">
                <a:solidFill>
                  <a:prstClr val="black"/>
                </a:solidFill>
                <a:latin typeface="Century Schoolbook"/>
              </a:rPr>
              <a:t>Syntax :</a:t>
            </a:r>
          </a:p>
          <a:p>
            <a:pPr marL="274320" lvl="0" indent="-274320">
              <a:spcBef>
                <a:spcPts val="600"/>
              </a:spcBef>
              <a:spcAft>
                <a:spcPts val="0"/>
              </a:spcAft>
              <a:buClr>
                <a:srgbClr val="FE8637"/>
              </a:buClr>
              <a:buSzPct val="70000"/>
              <a:buNone/>
            </a:pP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a:solidFill>
                  <a:prstClr val="black"/>
                </a:solidFill>
                <a:latin typeface="Century Schoolbook"/>
              </a:rPr>
              <a:t>template &lt;class T1,class T2,…&gt;</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Class class-name{</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 body of the class</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a:t>
            </a:r>
            <a:endParaRPr lang="en-IN" sz="2400" dirty="0">
              <a:solidFill>
                <a:prstClr val="black"/>
              </a:solidFill>
              <a:latin typeface="Century Schoolbook"/>
            </a:endParaRP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l">
              <a:buNone/>
            </a:pPr>
            <a:r>
              <a:rPr lang="en-US" sz="3200" dirty="0">
                <a:solidFill>
                  <a:schemeClr val="tx1"/>
                </a:solidFill>
              </a:rPr>
              <a:t>Class template with </a:t>
            </a:r>
            <a:r>
              <a:rPr lang="en-US" sz="3200" dirty="0">
                <a:solidFill>
                  <a:schemeClr val="bg1"/>
                </a:solidFill>
              </a:rPr>
              <a:t>multiple parameters</a:t>
            </a:r>
          </a:p>
        </p:txBody>
      </p:sp>
    </p:spTree>
    <p:extLst>
      <p:ext uri="{BB962C8B-B14F-4D97-AF65-F5344CB8AC3E}">
        <p14:creationId xmlns:p14="http://schemas.microsoft.com/office/powerpoint/2010/main" val="3513927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8" y="37563"/>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Example</a:t>
            </a:r>
            <a:endParaRPr lang="en-US" sz="3200" dirty="0">
              <a:solidFill>
                <a:schemeClr val="tx1"/>
              </a:solidFill>
            </a:endParaRPr>
          </a:p>
        </p:txBody>
      </p:sp>
      <p:sp>
        <p:nvSpPr>
          <p:cNvPr id="8" name="Content Placeholder 2"/>
          <p:cNvSpPr>
            <a:spLocks noGrp="1"/>
          </p:cNvSpPr>
          <p:nvPr>
            <p:ph sz="quarter" idx="4294967295"/>
          </p:nvPr>
        </p:nvSpPr>
        <p:spPr>
          <a:xfrm>
            <a:off x="152400" y="1371045"/>
            <a:ext cx="4329114" cy="5259530"/>
          </a:xfrm>
          <a:prstGeom prst="rect">
            <a:avLst/>
          </a:prstGeo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template&lt;class T1, class T2&gt;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Class test{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		T1 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		T2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	public: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		test(T1 x, T2 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			a=x;</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			b=y;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		void show(){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 </a:t>
            </a:r>
            <a:endParaRPr kumimoji="0" lang="en-IN" sz="2300" b="0" i="0" u="none" strike="noStrike" kern="0" cap="none" spc="0" normalizeH="0" baseline="0" noProof="0" dirty="0">
              <a:ln>
                <a:noFill/>
              </a:ln>
              <a:solidFill>
                <a:sysClr val="windowText" lastClr="000000"/>
              </a:solidFill>
              <a:effectLst/>
              <a:uLnTx/>
              <a:uFillTx/>
              <a:latin typeface="Century Schoolbook" pitchFamily="18" charset="0"/>
            </a:endParaRPr>
          </a:p>
        </p:txBody>
      </p:sp>
      <p:sp>
        <p:nvSpPr>
          <p:cNvPr id="9" name="TextBox 8"/>
          <p:cNvSpPr txBox="1"/>
          <p:nvPr/>
        </p:nvSpPr>
        <p:spPr>
          <a:xfrm>
            <a:off x="5000628" y="1214422"/>
            <a:ext cx="3714776" cy="3985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Void main(){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ysClr val="windowText" lastClr="000000"/>
              </a:solidFill>
              <a:effectLst/>
              <a:uLnTx/>
              <a:uFillTx/>
              <a:latin typeface="Century Schoolbook"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test &lt;float,int&gt; test1(1.25,125);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Test&lt;</a:t>
            </a:r>
            <a:r>
              <a:rPr kumimoji="0" lang="en-US" sz="23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 char&gt; test2(1000, ‘Z’);</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ysClr val="windowText" lastClr="000000"/>
              </a:solidFill>
              <a:effectLst/>
              <a:uLnTx/>
              <a:uFillTx/>
              <a:latin typeface="Century Schoolbook"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Test1.show();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Test2.show();</a:t>
            </a:r>
            <a:endParaRPr kumimoji="0" lang="en-US" sz="2300" b="0" i="0" u="none" strike="noStrike" kern="0" cap="none" spc="0" normalizeH="0" baseline="0" noProof="0" dirty="0">
              <a:ln>
                <a:noFill/>
              </a:ln>
              <a:solidFill>
                <a:sysClr val="windowText" lastClr="000000"/>
              </a:solidFill>
              <a:effectLst/>
              <a:uLnTx/>
              <a:uFillTx/>
              <a:latin typeface="Century Schoolbook"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ysClr val="windowText" lastClr="000000"/>
                </a:solidFill>
                <a:effectLst/>
                <a:uLnTx/>
                <a:uFillTx/>
                <a:latin typeface="Century Schoolbook" pitchFamily="18" charset="0"/>
              </a:rPr>
              <a:t>}</a:t>
            </a:r>
            <a:endParaRPr kumimoji="0" lang="en-IN" sz="2300" b="0" i="0" u="none" strike="noStrike" kern="0" cap="none" spc="0" normalizeH="0" baseline="0" noProof="0" dirty="0">
              <a:ln>
                <a:noFill/>
              </a:ln>
              <a:solidFill>
                <a:sysClr val="windowText" lastClr="000000"/>
              </a:solidFill>
              <a:effectLst/>
              <a:uLnTx/>
              <a:uFillTx/>
              <a:latin typeface="Century Schoolbook" pitchFamily="18" charset="0"/>
            </a:endParaRPr>
          </a:p>
        </p:txBody>
      </p:sp>
    </p:spTree>
    <p:extLst>
      <p:ext uri="{BB962C8B-B14F-4D97-AF65-F5344CB8AC3E}">
        <p14:creationId xmlns:p14="http://schemas.microsoft.com/office/powerpoint/2010/main" val="223861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a:solidFill>
                  <a:schemeClr val="tx1"/>
                </a:solidFill>
              </a:rPr>
              <a:t>E</a:t>
            </a:r>
            <a:r>
              <a:rPr lang="en-US" sz="3200" dirty="0" smtClean="0">
                <a:solidFill>
                  <a:schemeClr val="tx1"/>
                </a:solidFill>
              </a:rPr>
              <a:t>xample</a:t>
            </a:r>
            <a:endParaRPr lang="en-US" sz="3200" dirty="0">
              <a:solidFill>
                <a:schemeClr val="tx1"/>
              </a:solidFill>
            </a:endParaRPr>
          </a:p>
        </p:txBody>
      </p:sp>
      <p:sp>
        <p:nvSpPr>
          <p:cNvPr id="7" name="Content Placeholder 2"/>
          <p:cNvSpPr>
            <a:spLocks noGrp="1"/>
          </p:cNvSpPr>
          <p:nvPr>
            <p:ph sz="quarter" idx="4294967295"/>
          </p:nvPr>
        </p:nvSpPr>
        <p:spPr>
          <a:xfrm>
            <a:off x="457200" y="1214422"/>
            <a:ext cx="4543428" cy="5259530"/>
          </a:xfrm>
          <a:prstGeom prst="rect">
            <a:avLst/>
          </a:prstGeo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template&lt;class X&gt;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void swap(X &amp;x, X &amp;y){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X temp = x;</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x = 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y = temp;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Void fun(</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m,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n, float a, float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cout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&lt;&lt; before swap m and 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swap(</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m,n</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cout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&lt;&lt; after swap m and 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cout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&lt;&lt; before swap a and b;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swap(</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a,b</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cout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&lt;&lt; after swap a and b;</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a:t>
            </a:r>
            <a:endParaRPr kumimoji="0" lang="en-IN" sz="1800" b="0" i="0" u="none" strike="noStrike" kern="0" cap="none" spc="0" normalizeH="0" baseline="0" noProof="0" dirty="0">
              <a:ln>
                <a:noFill/>
              </a:ln>
              <a:solidFill>
                <a:sysClr val="windowText" lastClr="000000"/>
              </a:solidFill>
              <a:effectLst/>
              <a:uLnTx/>
              <a:uFillTx/>
              <a:latin typeface="Century Schoolbook" pitchFamily="18" charset="0"/>
            </a:endParaRPr>
          </a:p>
        </p:txBody>
      </p:sp>
      <p:sp>
        <p:nvSpPr>
          <p:cNvPr id="8" name="TextBox 7"/>
          <p:cNvSpPr txBox="1"/>
          <p:nvPr/>
        </p:nvSpPr>
        <p:spPr>
          <a:xfrm>
            <a:off x="5214942" y="1285860"/>
            <a:ext cx="3571900" cy="147732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Void main(){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entury Schoolbook"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fun(100,300,10.5,20.9);</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a:t>
            </a:r>
            <a:endParaRPr kumimoji="0" lang="en-IN" sz="1800" b="0" i="0" u="none" strike="noStrike" kern="0" cap="none" spc="0" normalizeH="0" baseline="0" noProof="0" dirty="0">
              <a:ln>
                <a:noFill/>
              </a:ln>
              <a:solidFill>
                <a:sysClr val="windowText" lastClr="000000"/>
              </a:solidFill>
              <a:effectLst/>
              <a:uLnTx/>
              <a:uFillTx/>
              <a:latin typeface="Century Schoolbook" pitchFamily="18" charset="0"/>
            </a:endParaRPr>
          </a:p>
        </p:txBody>
      </p:sp>
    </p:spTree>
    <p:extLst>
      <p:ext uri="{BB962C8B-B14F-4D97-AF65-F5344CB8AC3E}">
        <p14:creationId xmlns:p14="http://schemas.microsoft.com/office/powerpoint/2010/main" val="4126412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193800"/>
            <a:ext cx="9126828" cy="5298276"/>
          </a:xfrm>
        </p:spPr>
        <p:txBody>
          <a:bodyPr>
            <a:normAutofit lnSpcReduction="10000"/>
          </a:bodyPr>
          <a:lstStyle/>
          <a:p>
            <a:pPr marL="342900" lvl="0" indent="-342900">
              <a:spcBef>
                <a:spcPts val="600"/>
              </a:spcBef>
              <a:spcAft>
                <a:spcPts val="0"/>
              </a:spcAft>
              <a:buClr>
                <a:srgbClr val="FE8637"/>
              </a:buClr>
              <a:buSzPct val="70000"/>
              <a:buFont typeface="Wingdings" pitchFamily="2" charset="2"/>
              <a:buChar char="Ø"/>
            </a:pPr>
            <a:r>
              <a:rPr lang="en-US" sz="2500" b="1" dirty="0" smtClean="0">
                <a:solidFill>
                  <a:prstClr val="black"/>
                </a:solidFill>
                <a:latin typeface="Century Schoolbook"/>
              </a:rPr>
              <a:t>Templates</a:t>
            </a:r>
          </a:p>
          <a:p>
            <a:pPr marL="342900" lvl="0" indent="-342900">
              <a:spcBef>
                <a:spcPts val="600"/>
              </a:spcBef>
              <a:spcAft>
                <a:spcPts val="0"/>
              </a:spcAft>
              <a:buClr>
                <a:srgbClr val="FE8637"/>
              </a:buClr>
              <a:buSzPct val="70000"/>
              <a:buFont typeface="Wingdings" pitchFamily="2" charset="2"/>
              <a:buChar char="Ø"/>
            </a:pPr>
            <a:r>
              <a:rPr lang="en-US" sz="2500" dirty="0">
                <a:solidFill>
                  <a:prstClr val="black"/>
                </a:solidFill>
                <a:latin typeface="Century Schoolbook"/>
              </a:rPr>
              <a:t>function </a:t>
            </a:r>
            <a:r>
              <a:rPr lang="en-US" sz="2500" dirty="0" smtClean="0">
                <a:solidFill>
                  <a:prstClr val="black"/>
                </a:solidFill>
                <a:latin typeface="Century Schoolbook"/>
              </a:rPr>
              <a:t>templates </a:t>
            </a:r>
          </a:p>
          <a:p>
            <a:pPr marL="342900" lvl="0" indent="-342900">
              <a:spcBef>
                <a:spcPts val="600"/>
              </a:spcBef>
              <a:spcAft>
                <a:spcPts val="0"/>
              </a:spcAft>
              <a:buClr>
                <a:srgbClr val="FE8637"/>
              </a:buClr>
              <a:buSzPct val="70000"/>
              <a:buFont typeface="Wingdings" pitchFamily="2" charset="2"/>
              <a:buChar char="Ø"/>
            </a:pPr>
            <a:r>
              <a:rPr lang="en-US" sz="2500" dirty="0" smtClean="0">
                <a:solidFill>
                  <a:prstClr val="black"/>
                </a:solidFill>
                <a:latin typeface="Century Schoolbook"/>
              </a:rPr>
              <a:t>Function overloading</a:t>
            </a:r>
          </a:p>
          <a:p>
            <a:pPr marL="342900" lvl="0" indent="-342900">
              <a:spcBef>
                <a:spcPts val="600"/>
              </a:spcBef>
              <a:spcAft>
                <a:spcPts val="0"/>
              </a:spcAft>
              <a:buClr>
                <a:srgbClr val="FE8637"/>
              </a:buClr>
              <a:buSzPct val="70000"/>
              <a:buFont typeface="Wingdings" pitchFamily="2" charset="2"/>
              <a:buChar char="Ø"/>
            </a:pPr>
            <a:r>
              <a:rPr lang="en-US" sz="2500" dirty="0" smtClean="0">
                <a:solidFill>
                  <a:prstClr val="black"/>
                </a:solidFill>
                <a:latin typeface="Century Schoolbook"/>
              </a:rPr>
              <a:t> </a:t>
            </a:r>
            <a:r>
              <a:rPr lang="en-US" sz="2500" dirty="0">
                <a:solidFill>
                  <a:prstClr val="black"/>
                </a:solidFill>
                <a:latin typeface="Century Schoolbook"/>
              </a:rPr>
              <a:t>overloading Function </a:t>
            </a:r>
            <a:r>
              <a:rPr lang="en-US" sz="2500" dirty="0" smtClean="0">
                <a:solidFill>
                  <a:prstClr val="black"/>
                </a:solidFill>
                <a:latin typeface="Century Schoolbook"/>
              </a:rPr>
              <a:t>templates </a:t>
            </a:r>
          </a:p>
          <a:p>
            <a:pPr marL="342900" lvl="0" indent="-342900">
              <a:spcBef>
                <a:spcPts val="600"/>
              </a:spcBef>
              <a:spcAft>
                <a:spcPts val="0"/>
              </a:spcAft>
              <a:buClr>
                <a:srgbClr val="FE8637"/>
              </a:buClr>
              <a:buSzPct val="70000"/>
              <a:buFont typeface="Wingdings" pitchFamily="2" charset="2"/>
              <a:buChar char="Ø"/>
            </a:pPr>
            <a:r>
              <a:rPr lang="en-US" sz="2500" dirty="0" smtClean="0">
                <a:solidFill>
                  <a:prstClr val="black"/>
                </a:solidFill>
                <a:latin typeface="Century Schoolbook"/>
              </a:rPr>
              <a:t>class templates </a:t>
            </a:r>
          </a:p>
          <a:p>
            <a:pPr marL="342900" lvl="0" indent="-342900">
              <a:spcBef>
                <a:spcPts val="600"/>
              </a:spcBef>
              <a:spcAft>
                <a:spcPts val="0"/>
              </a:spcAft>
              <a:buClr>
                <a:srgbClr val="FE8637"/>
              </a:buClr>
              <a:buSzPct val="70000"/>
              <a:buFont typeface="Wingdings" pitchFamily="2" charset="2"/>
              <a:buChar char="Ø"/>
            </a:pPr>
            <a:r>
              <a:rPr lang="en-US" sz="2500" dirty="0" smtClean="0">
                <a:solidFill>
                  <a:prstClr val="black"/>
                </a:solidFill>
                <a:latin typeface="Century Schoolbook"/>
              </a:rPr>
              <a:t>class </a:t>
            </a:r>
            <a:r>
              <a:rPr lang="en-US" sz="2500" dirty="0">
                <a:solidFill>
                  <a:prstClr val="black"/>
                </a:solidFill>
                <a:latin typeface="Century Schoolbook"/>
              </a:rPr>
              <a:t>template and </a:t>
            </a:r>
            <a:r>
              <a:rPr lang="en-US" sz="2500" dirty="0" err="1">
                <a:solidFill>
                  <a:prstClr val="black"/>
                </a:solidFill>
                <a:latin typeface="Century Schoolbook"/>
              </a:rPr>
              <a:t>Nontype</a:t>
            </a:r>
            <a:r>
              <a:rPr lang="en-US" sz="2500" dirty="0">
                <a:solidFill>
                  <a:prstClr val="black"/>
                </a:solidFill>
                <a:latin typeface="Century Schoolbook"/>
              </a:rPr>
              <a:t> </a:t>
            </a:r>
            <a:r>
              <a:rPr lang="en-US" sz="2500" dirty="0" smtClean="0">
                <a:solidFill>
                  <a:prstClr val="black"/>
                </a:solidFill>
                <a:latin typeface="Century Schoolbook"/>
              </a:rPr>
              <a:t>parameters </a:t>
            </a:r>
          </a:p>
          <a:p>
            <a:pPr marL="342900" lvl="0" indent="-342900">
              <a:spcBef>
                <a:spcPts val="600"/>
              </a:spcBef>
              <a:spcAft>
                <a:spcPts val="0"/>
              </a:spcAft>
              <a:buClr>
                <a:srgbClr val="FE8637"/>
              </a:buClr>
              <a:buSzPct val="70000"/>
              <a:buFont typeface="Wingdings" pitchFamily="2" charset="2"/>
              <a:buChar char="Ø"/>
            </a:pPr>
            <a:r>
              <a:rPr lang="en-US" sz="2500" dirty="0" smtClean="0">
                <a:solidFill>
                  <a:prstClr val="black"/>
                </a:solidFill>
                <a:latin typeface="Century Schoolbook"/>
              </a:rPr>
              <a:t>template </a:t>
            </a:r>
            <a:r>
              <a:rPr lang="en-US" sz="2500" dirty="0">
                <a:solidFill>
                  <a:prstClr val="black"/>
                </a:solidFill>
                <a:latin typeface="Century Schoolbook"/>
              </a:rPr>
              <a:t>and </a:t>
            </a:r>
            <a:r>
              <a:rPr lang="en-US" sz="2500" dirty="0" smtClean="0">
                <a:solidFill>
                  <a:prstClr val="black"/>
                </a:solidFill>
                <a:latin typeface="Century Schoolbook"/>
              </a:rPr>
              <a:t>inheritance </a:t>
            </a:r>
          </a:p>
          <a:p>
            <a:pPr marL="342900" lvl="0" indent="-342900">
              <a:spcBef>
                <a:spcPts val="600"/>
              </a:spcBef>
              <a:spcAft>
                <a:spcPts val="0"/>
              </a:spcAft>
              <a:buClr>
                <a:srgbClr val="FE8637"/>
              </a:buClr>
              <a:buSzPct val="70000"/>
              <a:buFont typeface="Wingdings" pitchFamily="2" charset="2"/>
              <a:buChar char="Ø"/>
            </a:pPr>
            <a:r>
              <a:rPr lang="en-US" sz="2500" dirty="0" smtClean="0">
                <a:solidFill>
                  <a:prstClr val="black"/>
                </a:solidFill>
                <a:latin typeface="Century Schoolbook"/>
              </a:rPr>
              <a:t>template </a:t>
            </a:r>
            <a:r>
              <a:rPr lang="en-US" sz="2500" dirty="0">
                <a:solidFill>
                  <a:prstClr val="black"/>
                </a:solidFill>
                <a:latin typeface="Century Schoolbook"/>
              </a:rPr>
              <a:t>and friends Generic </a:t>
            </a:r>
            <a:r>
              <a:rPr lang="en-US" sz="2500" dirty="0" smtClean="0">
                <a:solidFill>
                  <a:prstClr val="black"/>
                </a:solidFill>
                <a:latin typeface="Century Schoolbook"/>
              </a:rPr>
              <a:t>Functions </a:t>
            </a:r>
          </a:p>
          <a:p>
            <a:pPr marL="342900" lvl="0" indent="-342900">
              <a:spcBef>
                <a:spcPts val="600"/>
              </a:spcBef>
              <a:spcAft>
                <a:spcPts val="0"/>
              </a:spcAft>
              <a:buClr>
                <a:srgbClr val="FE8637"/>
              </a:buClr>
              <a:buSzPct val="70000"/>
              <a:buFont typeface="Wingdings" pitchFamily="2" charset="2"/>
              <a:buChar char="Ø"/>
            </a:pPr>
            <a:r>
              <a:rPr lang="en-US" sz="2500" dirty="0" smtClean="0">
                <a:solidFill>
                  <a:prstClr val="black"/>
                </a:solidFill>
                <a:latin typeface="Century Schoolbook"/>
              </a:rPr>
              <a:t>Applying </a:t>
            </a:r>
            <a:r>
              <a:rPr lang="en-US" sz="2500" dirty="0">
                <a:solidFill>
                  <a:prstClr val="black"/>
                </a:solidFill>
                <a:latin typeface="Century Schoolbook"/>
              </a:rPr>
              <a:t>Generic </a:t>
            </a:r>
            <a:r>
              <a:rPr lang="en-US" sz="2500" dirty="0" smtClean="0">
                <a:solidFill>
                  <a:prstClr val="black"/>
                </a:solidFill>
                <a:latin typeface="Century Schoolbook"/>
              </a:rPr>
              <a:t>Function </a:t>
            </a:r>
          </a:p>
          <a:p>
            <a:pPr marL="342900" lvl="0" indent="-342900">
              <a:spcBef>
                <a:spcPts val="600"/>
              </a:spcBef>
              <a:spcAft>
                <a:spcPts val="0"/>
              </a:spcAft>
              <a:buClr>
                <a:srgbClr val="FE8637"/>
              </a:buClr>
              <a:buSzPct val="70000"/>
              <a:buFont typeface="Wingdings" pitchFamily="2" charset="2"/>
              <a:buChar char="Ø"/>
            </a:pPr>
            <a:r>
              <a:rPr lang="en-US" sz="2500" dirty="0" smtClean="0">
                <a:solidFill>
                  <a:prstClr val="black"/>
                </a:solidFill>
                <a:latin typeface="Century Schoolbook"/>
              </a:rPr>
              <a:t>Generic Classes </a:t>
            </a:r>
          </a:p>
          <a:p>
            <a:pPr marL="342900" lvl="0" indent="-342900">
              <a:spcBef>
                <a:spcPts val="600"/>
              </a:spcBef>
              <a:spcAft>
                <a:spcPts val="0"/>
              </a:spcAft>
              <a:buClr>
                <a:srgbClr val="FE8637"/>
              </a:buClr>
              <a:buSzPct val="70000"/>
              <a:buFont typeface="Wingdings" pitchFamily="2" charset="2"/>
              <a:buChar char="Ø"/>
            </a:pPr>
            <a:r>
              <a:rPr lang="en-US" sz="2500" dirty="0" smtClean="0">
                <a:solidFill>
                  <a:prstClr val="black"/>
                </a:solidFill>
                <a:latin typeface="Century Schoolbook"/>
              </a:rPr>
              <a:t>The </a:t>
            </a:r>
            <a:r>
              <a:rPr lang="en-US" sz="2500" dirty="0" err="1">
                <a:solidFill>
                  <a:prstClr val="black"/>
                </a:solidFill>
                <a:latin typeface="Century Schoolbook"/>
              </a:rPr>
              <a:t>typename</a:t>
            </a:r>
            <a:r>
              <a:rPr lang="en-US" sz="2500" dirty="0">
                <a:solidFill>
                  <a:prstClr val="black"/>
                </a:solidFill>
                <a:latin typeface="Century Schoolbook"/>
              </a:rPr>
              <a:t> and export </a:t>
            </a:r>
            <a:r>
              <a:rPr lang="en-US" sz="2500" dirty="0" smtClean="0">
                <a:solidFill>
                  <a:prstClr val="black"/>
                </a:solidFill>
                <a:latin typeface="Century Schoolbook"/>
              </a:rPr>
              <a:t>keywords </a:t>
            </a:r>
          </a:p>
          <a:p>
            <a:pPr marL="342900" lvl="0" indent="-342900">
              <a:spcBef>
                <a:spcPts val="600"/>
              </a:spcBef>
              <a:spcAft>
                <a:spcPts val="0"/>
              </a:spcAft>
              <a:buClr>
                <a:srgbClr val="FE8637"/>
              </a:buClr>
              <a:buSzPct val="70000"/>
              <a:buFont typeface="Wingdings" pitchFamily="2" charset="2"/>
              <a:buChar char="Ø"/>
            </a:pPr>
            <a:r>
              <a:rPr lang="en-US" sz="2500" dirty="0" smtClean="0">
                <a:solidFill>
                  <a:prstClr val="black"/>
                </a:solidFill>
                <a:latin typeface="Century Schoolbook"/>
              </a:rPr>
              <a:t>The </a:t>
            </a:r>
            <a:r>
              <a:rPr lang="en-US" sz="2500" dirty="0">
                <a:solidFill>
                  <a:prstClr val="black"/>
                </a:solidFill>
                <a:latin typeface="Century Schoolbook"/>
              </a:rPr>
              <a:t>Power of Templates.</a:t>
            </a: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rgbClr val="FF0000"/>
              </a:solidFill>
            </a:endParaRPr>
          </a:p>
          <a:p>
            <a:pPr marL="182880" indent="0" algn="ctr">
              <a:buNone/>
            </a:pPr>
            <a:r>
              <a:rPr lang="en-US" sz="3200" dirty="0" smtClean="0">
                <a:solidFill>
                  <a:srgbClr val="FF0000"/>
                </a:solidFill>
              </a:rPr>
              <a:t>Contents</a:t>
            </a:r>
            <a:endParaRPr lang="en-US" sz="3200" dirty="0">
              <a:solidFill>
                <a:srgbClr val="FF0000"/>
              </a:solidFill>
            </a:endParaRPr>
          </a:p>
        </p:txBody>
      </p:sp>
    </p:spTree>
    <p:extLst>
      <p:ext uri="{BB962C8B-B14F-4D97-AF65-F5344CB8AC3E}">
        <p14:creationId xmlns:p14="http://schemas.microsoft.com/office/powerpoint/2010/main" val="1734252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normAutofit/>
          </a:bodyPr>
          <a:lstStyle/>
          <a:p>
            <a:pPr marL="274320" lvl="0" indent="-274320">
              <a:spcBef>
                <a:spcPts val="600"/>
              </a:spcBef>
              <a:spcAft>
                <a:spcPts val="0"/>
              </a:spcAft>
              <a:buClr>
                <a:srgbClr val="FE8637"/>
              </a:buClr>
              <a:buSzPct val="70000"/>
              <a:buNone/>
            </a:pPr>
            <a:r>
              <a:rPr lang="en-US" sz="2400" dirty="0" smtClean="0">
                <a:solidFill>
                  <a:prstClr val="black"/>
                </a:solidFill>
                <a:latin typeface="Century Schoolbook"/>
              </a:rPr>
              <a:t>template </a:t>
            </a:r>
            <a:r>
              <a:rPr lang="en-US" sz="2400" dirty="0">
                <a:solidFill>
                  <a:prstClr val="black"/>
                </a:solidFill>
                <a:latin typeface="Century Schoolbook"/>
              </a:rPr>
              <a:t>&lt;class T1, class T2&gt;</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Void display(T1 x, T2 y){</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a:t>
            </a:r>
            <a:r>
              <a:rPr lang="en-US" sz="2400" dirty="0" err="1">
                <a:solidFill>
                  <a:prstClr val="black"/>
                </a:solidFill>
                <a:latin typeface="Century Schoolbook"/>
              </a:rPr>
              <a:t>cout</a:t>
            </a:r>
            <a:r>
              <a:rPr lang="en-US" sz="2400" dirty="0">
                <a:solidFill>
                  <a:prstClr val="black"/>
                </a:solidFill>
                <a:latin typeface="Century Schoolbook"/>
              </a:rPr>
              <a:t>&lt;&lt;x&lt;&lt;“ “&lt;&lt;y&lt;&lt;“ \n ”;</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a:t>
            </a:r>
          </a:p>
          <a:p>
            <a:pPr marL="274320" lvl="0" indent="-274320">
              <a:spcBef>
                <a:spcPts val="600"/>
              </a:spcBef>
              <a:spcAft>
                <a:spcPts val="0"/>
              </a:spcAft>
              <a:buClr>
                <a:srgbClr val="FE8637"/>
              </a:buClr>
              <a:buSzPct val="70000"/>
              <a:buNone/>
            </a:pP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err="1">
                <a:solidFill>
                  <a:prstClr val="black"/>
                </a:solidFill>
                <a:latin typeface="Century Schoolbook"/>
              </a:rPr>
              <a:t>Int</a:t>
            </a:r>
            <a:r>
              <a:rPr lang="en-US" sz="2400" dirty="0">
                <a:solidFill>
                  <a:prstClr val="black"/>
                </a:solidFill>
                <a:latin typeface="Century Schoolbook"/>
              </a:rPr>
              <a:t> main(){</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display(2013, “ ABCD ”);</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display(100.2, 5000);</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return 0;</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a:t>
            </a:r>
            <a:endParaRPr lang="en-IN" sz="2400" dirty="0">
              <a:solidFill>
                <a:prstClr val="black"/>
              </a:solidFill>
              <a:latin typeface="Century Schoolbook"/>
            </a:endParaRP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a:solidFill>
                <a:schemeClr val="tx1"/>
              </a:solidFill>
            </a:endParaRPr>
          </a:p>
          <a:p>
            <a:pPr marL="182880" indent="0" algn="ctr">
              <a:buNone/>
            </a:pPr>
            <a:r>
              <a:rPr lang="en-US" sz="3200" dirty="0" smtClean="0">
                <a:solidFill>
                  <a:schemeClr val="tx1"/>
                </a:solidFill>
              </a:rPr>
              <a:t>Example</a:t>
            </a:r>
            <a:endParaRPr lang="en-US" sz="3200" dirty="0">
              <a:solidFill>
                <a:schemeClr val="tx1"/>
              </a:solidFill>
            </a:endParaRPr>
          </a:p>
        </p:txBody>
      </p:sp>
    </p:spTree>
    <p:extLst>
      <p:ext uri="{BB962C8B-B14F-4D97-AF65-F5344CB8AC3E}">
        <p14:creationId xmlns:p14="http://schemas.microsoft.com/office/powerpoint/2010/main" val="3513927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5118278" cy="4953000"/>
          </a:xfrm>
        </p:spPr>
        <p:txBody>
          <a:bodyPr>
            <a:normAutofit fontScale="62500" lnSpcReduction="20000"/>
          </a:bodyPr>
          <a:lstStyle/>
          <a:p>
            <a:pPr marL="45720" indent="0">
              <a:buNone/>
            </a:pPr>
            <a:r>
              <a:rPr lang="en-US" sz="1300" dirty="0" smtClean="0">
                <a:latin typeface="Century Schoolbook" pitchFamily="18" charset="0"/>
              </a:rPr>
              <a:t>//</a:t>
            </a:r>
            <a:r>
              <a:rPr lang="en-US" dirty="0" smtClean="0">
                <a:latin typeface="Century Schoolbook" pitchFamily="18" charset="0"/>
              </a:rPr>
              <a:t>funtemp.cpp</a:t>
            </a:r>
          </a:p>
          <a:p>
            <a:pPr marL="45720" indent="0">
              <a:buNone/>
            </a:pPr>
            <a:r>
              <a:rPr lang="en-US" dirty="0">
                <a:latin typeface="Century Schoolbook" pitchFamily="18" charset="0"/>
              </a:rPr>
              <a:t>//function returns index number of item, or -1 if not found</a:t>
            </a:r>
          </a:p>
          <a:p>
            <a:pPr marL="45720" indent="0">
              <a:buNone/>
            </a:pPr>
            <a:r>
              <a:rPr lang="en-US" dirty="0">
                <a:latin typeface="Century Schoolbook" pitchFamily="18" charset="0"/>
              </a:rPr>
              <a:t>template &lt;class </a:t>
            </a:r>
            <a:r>
              <a:rPr lang="en-US" dirty="0" err="1">
                <a:latin typeface="Century Schoolbook" pitchFamily="18" charset="0"/>
              </a:rPr>
              <a:t>atype</a:t>
            </a:r>
            <a:r>
              <a:rPr lang="en-US" dirty="0">
                <a:latin typeface="Century Schoolbook" pitchFamily="18" charset="0"/>
              </a:rPr>
              <a:t>&gt;</a:t>
            </a:r>
          </a:p>
          <a:p>
            <a:pPr marL="45720" indent="0">
              <a:buNone/>
            </a:pPr>
            <a:r>
              <a:rPr lang="en-US" dirty="0" err="1">
                <a:latin typeface="Century Schoolbook" pitchFamily="18" charset="0"/>
              </a:rPr>
              <a:t>int</a:t>
            </a:r>
            <a:r>
              <a:rPr lang="en-US" dirty="0">
                <a:latin typeface="Century Schoolbook" pitchFamily="18" charset="0"/>
              </a:rPr>
              <a:t> find(</a:t>
            </a:r>
            <a:r>
              <a:rPr lang="en-US" dirty="0" err="1">
                <a:latin typeface="Century Schoolbook" pitchFamily="18" charset="0"/>
              </a:rPr>
              <a:t>atype</a:t>
            </a:r>
            <a:r>
              <a:rPr lang="en-US" dirty="0">
                <a:latin typeface="Century Schoolbook" pitchFamily="18" charset="0"/>
              </a:rPr>
              <a:t>* array, </a:t>
            </a:r>
            <a:r>
              <a:rPr lang="en-US" dirty="0" err="1">
                <a:latin typeface="Century Schoolbook" pitchFamily="18" charset="0"/>
              </a:rPr>
              <a:t>atype</a:t>
            </a:r>
            <a:r>
              <a:rPr lang="en-US" dirty="0">
                <a:latin typeface="Century Schoolbook" pitchFamily="18" charset="0"/>
              </a:rPr>
              <a:t> value, </a:t>
            </a:r>
            <a:r>
              <a:rPr lang="en-US" dirty="0" err="1">
                <a:latin typeface="Century Schoolbook" pitchFamily="18" charset="0"/>
              </a:rPr>
              <a:t>int</a:t>
            </a:r>
            <a:r>
              <a:rPr lang="en-US" dirty="0">
                <a:latin typeface="Century Schoolbook" pitchFamily="18" charset="0"/>
              </a:rPr>
              <a:t> size)</a:t>
            </a:r>
          </a:p>
          <a:p>
            <a:pPr marL="45720" indent="0">
              <a:buNone/>
            </a:pPr>
            <a:r>
              <a:rPr lang="en-US" dirty="0">
                <a:latin typeface="Century Schoolbook" pitchFamily="18" charset="0"/>
              </a:rPr>
              <a:t>{</a:t>
            </a:r>
          </a:p>
          <a:p>
            <a:pPr marL="45720" indent="0">
              <a:buNone/>
            </a:pPr>
            <a:r>
              <a:rPr lang="en-US" dirty="0">
                <a:latin typeface="Century Schoolbook" pitchFamily="18" charset="0"/>
              </a:rPr>
              <a:t>for(</a:t>
            </a:r>
            <a:r>
              <a:rPr lang="en-US" dirty="0" err="1">
                <a:latin typeface="Century Schoolbook" pitchFamily="18" charset="0"/>
              </a:rPr>
              <a:t>int</a:t>
            </a:r>
            <a:r>
              <a:rPr lang="en-US" dirty="0">
                <a:latin typeface="Century Schoolbook" pitchFamily="18" charset="0"/>
              </a:rPr>
              <a:t> j=0; j&lt;size; j++)</a:t>
            </a:r>
          </a:p>
          <a:p>
            <a:pPr marL="45720" indent="0">
              <a:buNone/>
            </a:pPr>
            <a:r>
              <a:rPr lang="en-US" dirty="0">
                <a:latin typeface="Century Schoolbook" pitchFamily="18" charset="0"/>
              </a:rPr>
              <a:t>if(array[j]==value)</a:t>
            </a:r>
          </a:p>
          <a:p>
            <a:pPr marL="45720" indent="0">
              <a:buNone/>
            </a:pPr>
            <a:r>
              <a:rPr lang="en-US" dirty="0">
                <a:latin typeface="Century Schoolbook" pitchFamily="18" charset="0"/>
              </a:rPr>
              <a:t>return j;</a:t>
            </a:r>
          </a:p>
          <a:p>
            <a:pPr marL="45720" indent="0">
              <a:buNone/>
            </a:pPr>
            <a:r>
              <a:rPr lang="en-US" dirty="0">
                <a:latin typeface="Century Schoolbook" pitchFamily="18" charset="0"/>
              </a:rPr>
              <a:t>return -1;</a:t>
            </a:r>
          </a:p>
          <a:p>
            <a:pPr marL="45720" indent="0">
              <a:buNone/>
            </a:pPr>
            <a:r>
              <a:rPr lang="en-US" dirty="0" smtClean="0">
                <a:latin typeface="Century Schoolbook" pitchFamily="18" charset="0"/>
              </a:rPr>
              <a:t>}</a:t>
            </a:r>
            <a:endParaRPr lang="en-US" dirty="0">
              <a:latin typeface="Century Schoolbook" pitchFamily="18" charset="0"/>
            </a:endParaRPr>
          </a:p>
          <a:p>
            <a:pPr marL="45720" indent="0">
              <a:buNone/>
            </a:pPr>
            <a:r>
              <a:rPr lang="en-US" dirty="0">
                <a:latin typeface="Century Schoolbook" pitchFamily="18" charset="0"/>
              </a:rPr>
              <a:t>char </a:t>
            </a:r>
            <a:r>
              <a:rPr lang="en-US" dirty="0" err="1">
                <a:latin typeface="Century Schoolbook" pitchFamily="18" charset="0"/>
              </a:rPr>
              <a:t>chrArr</a:t>
            </a:r>
            <a:r>
              <a:rPr lang="en-US" dirty="0">
                <a:latin typeface="Century Schoolbook" pitchFamily="18" charset="0"/>
              </a:rPr>
              <a:t>[] = {1, 3, 5, 9, 11, 13}; //array</a:t>
            </a:r>
          </a:p>
          <a:p>
            <a:pPr marL="45720" indent="0">
              <a:buNone/>
            </a:pPr>
            <a:r>
              <a:rPr lang="en-US" dirty="0">
                <a:latin typeface="Century Schoolbook" pitchFamily="18" charset="0"/>
              </a:rPr>
              <a:t>char </a:t>
            </a:r>
            <a:r>
              <a:rPr lang="en-US" dirty="0" err="1">
                <a:latin typeface="Century Schoolbook" pitchFamily="18" charset="0"/>
              </a:rPr>
              <a:t>ch</a:t>
            </a:r>
            <a:r>
              <a:rPr lang="en-US" dirty="0">
                <a:latin typeface="Century Schoolbook" pitchFamily="18" charset="0"/>
              </a:rPr>
              <a:t> = 5; //value to find</a:t>
            </a:r>
          </a:p>
          <a:p>
            <a:pPr marL="45720" indent="0">
              <a:buNone/>
            </a:pPr>
            <a:r>
              <a:rPr lang="en-US" dirty="0" err="1">
                <a:latin typeface="Century Schoolbook" pitchFamily="18" charset="0"/>
              </a:rPr>
              <a:t>int</a:t>
            </a:r>
            <a:r>
              <a:rPr lang="en-US" dirty="0">
                <a:latin typeface="Century Schoolbook" pitchFamily="18" charset="0"/>
              </a:rPr>
              <a:t> </a:t>
            </a:r>
            <a:r>
              <a:rPr lang="en-US" dirty="0" err="1">
                <a:latin typeface="Century Schoolbook" pitchFamily="18" charset="0"/>
              </a:rPr>
              <a:t>intArr</a:t>
            </a:r>
            <a:r>
              <a:rPr lang="en-US" dirty="0">
                <a:latin typeface="Century Schoolbook" pitchFamily="18" charset="0"/>
              </a:rPr>
              <a:t>[] = {1, 3, 5, 9, 11, 13};</a:t>
            </a:r>
          </a:p>
          <a:p>
            <a:pPr marL="45720" indent="0">
              <a:buNone/>
            </a:pPr>
            <a:r>
              <a:rPr lang="en-US" dirty="0" err="1">
                <a:latin typeface="Century Schoolbook" pitchFamily="18" charset="0"/>
              </a:rPr>
              <a:t>int</a:t>
            </a:r>
            <a:r>
              <a:rPr lang="en-US" dirty="0">
                <a:latin typeface="Century Schoolbook" pitchFamily="18" charset="0"/>
              </a:rPr>
              <a:t> in = 6;</a:t>
            </a:r>
          </a:p>
          <a:p>
            <a:pPr marL="45720" indent="0">
              <a:buNone/>
            </a:pPr>
            <a:r>
              <a:rPr lang="en-US" dirty="0">
                <a:latin typeface="Century Schoolbook" pitchFamily="18" charset="0"/>
              </a:rPr>
              <a:t>long </a:t>
            </a:r>
            <a:r>
              <a:rPr lang="en-US" dirty="0" err="1">
                <a:latin typeface="Century Schoolbook" pitchFamily="18" charset="0"/>
              </a:rPr>
              <a:t>lonArr</a:t>
            </a:r>
            <a:r>
              <a:rPr lang="en-US" dirty="0">
                <a:latin typeface="Century Schoolbook" pitchFamily="18" charset="0"/>
              </a:rPr>
              <a:t>[] = {1L, 3L, 5L, 9L, 11L, 13L};</a:t>
            </a:r>
          </a:p>
          <a:p>
            <a:pPr marL="45720" indent="0">
              <a:buNone/>
            </a:pPr>
            <a:r>
              <a:rPr lang="en-US" dirty="0">
                <a:latin typeface="Century Schoolbook" pitchFamily="18" charset="0"/>
              </a:rPr>
              <a:t>long lo = 11L;</a:t>
            </a:r>
          </a:p>
          <a:p>
            <a:pPr marL="45720" indent="0">
              <a:buNone/>
            </a:pPr>
            <a:r>
              <a:rPr lang="en-US" dirty="0">
                <a:latin typeface="Century Schoolbook" pitchFamily="18" charset="0"/>
              </a:rPr>
              <a:t>double </a:t>
            </a:r>
            <a:r>
              <a:rPr lang="en-US" dirty="0" err="1">
                <a:latin typeface="Century Schoolbook" pitchFamily="18" charset="0"/>
              </a:rPr>
              <a:t>dubArr</a:t>
            </a:r>
            <a:r>
              <a:rPr lang="en-US" dirty="0">
                <a:latin typeface="Century Schoolbook" pitchFamily="18" charset="0"/>
              </a:rPr>
              <a:t>[] = {1.0, 3.0, 5.0, 9.0, 11.0, 13.0};</a:t>
            </a:r>
          </a:p>
          <a:p>
            <a:pPr marL="45720" indent="0">
              <a:buNone/>
            </a:pPr>
            <a:r>
              <a:rPr lang="en-US" dirty="0">
                <a:latin typeface="Century Schoolbook" pitchFamily="18" charset="0"/>
              </a:rPr>
              <a:t>double </a:t>
            </a:r>
            <a:r>
              <a:rPr lang="en-US" dirty="0" err="1">
                <a:latin typeface="Century Schoolbook" pitchFamily="18" charset="0"/>
              </a:rPr>
              <a:t>db</a:t>
            </a:r>
            <a:r>
              <a:rPr lang="en-US" dirty="0">
                <a:latin typeface="Century Schoolbook" pitchFamily="18" charset="0"/>
              </a:rPr>
              <a:t> = 4.0;</a:t>
            </a: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Example2</a:t>
            </a:r>
            <a:endParaRPr lang="en-US" sz="3200" dirty="0">
              <a:solidFill>
                <a:schemeClr val="tx1"/>
              </a:solidFill>
            </a:endParaRPr>
          </a:p>
        </p:txBody>
      </p:sp>
      <p:sp>
        <p:nvSpPr>
          <p:cNvPr id="2" name="TextBox 1"/>
          <p:cNvSpPr txBox="1"/>
          <p:nvPr/>
        </p:nvSpPr>
        <p:spPr>
          <a:xfrm>
            <a:off x="5029200" y="1447800"/>
            <a:ext cx="4097628" cy="2893100"/>
          </a:xfrm>
          <a:prstGeom prst="rect">
            <a:avLst/>
          </a:prstGeom>
          <a:noFill/>
        </p:spPr>
        <p:txBody>
          <a:bodyPr wrap="square" rtlCol="0">
            <a:spAutoFit/>
          </a:bodyPr>
          <a:lstStyle/>
          <a:p>
            <a:r>
              <a:rPr lang="en-US" sz="1400" dirty="0" err="1">
                <a:latin typeface="Century Schoolbook" pitchFamily="18" charset="0"/>
              </a:rPr>
              <a:t>int</a:t>
            </a:r>
            <a:r>
              <a:rPr lang="en-US" sz="1400" dirty="0">
                <a:latin typeface="Century Schoolbook" pitchFamily="18" charset="0"/>
              </a:rPr>
              <a:t> main()</a:t>
            </a:r>
          </a:p>
          <a:p>
            <a:r>
              <a:rPr lang="en-US" sz="1400" dirty="0">
                <a:latin typeface="Century Schoolbook" pitchFamily="18" charset="0"/>
              </a:rPr>
              <a:t>{</a:t>
            </a:r>
          </a:p>
          <a:p>
            <a:r>
              <a:rPr lang="en-US" sz="1400" dirty="0" err="1">
                <a:latin typeface="Century Schoolbook" pitchFamily="18" charset="0"/>
              </a:rPr>
              <a:t>cout</a:t>
            </a:r>
            <a:r>
              <a:rPr lang="en-US" sz="1400" dirty="0">
                <a:latin typeface="Century Schoolbook" pitchFamily="18" charset="0"/>
              </a:rPr>
              <a:t> &lt;&lt; "\n 5 in </a:t>
            </a:r>
            <a:r>
              <a:rPr lang="en-US" sz="1400" dirty="0" err="1">
                <a:latin typeface="Century Schoolbook" pitchFamily="18" charset="0"/>
              </a:rPr>
              <a:t>chrArray</a:t>
            </a:r>
            <a:r>
              <a:rPr lang="en-US" sz="1400" dirty="0">
                <a:latin typeface="Century Schoolbook" pitchFamily="18" charset="0"/>
              </a:rPr>
              <a:t>: index=" &lt;&lt; find(</a:t>
            </a:r>
            <a:r>
              <a:rPr lang="en-US" sz="1400" dirty="0" err="1">
                <a:latin typeface="Century Schoolbook" pitchFamily="18" charset="0"/>
              </a:rPr>
              <a:t>chrArr</a:t>
            </a:r>
            <a:r>
              <a:rPr lang="en-US" sz="1400" dirty="0">
                <a:latin typeface="Century Schoolbook" pitchFamily="18" charset="0"/>
              </a:rPr>
              <a:t>, </a:t>
            </a:r>
            <a:r>
              <a:rPr lang="en-US" sz="1400" dirty="0" err="1">
                <a:latin typeface="Century Schoolbook" pitchFamily="18" charset="0"/>
              </a:rPr>
              <a:t>ch</a:t>
            </a:r>
            <a:r>
              <a:rPr lang="en-US" sz="1400" dirty="0">
                <a:latin typeface="Century Schoolbook" pitchFamily="18" charset="0"/>
              </a:rPr>
              <a:t>, 6);</a:t>
            </a:r>
          </a:p>
          <a:p>
            <a:r>
              <a:rPr lang="en-US" sz="1400" dirty="0" err="1">
                <a:latin typeface="Century Schoolbook" pitchFamily="18" charset="0"/>
              </a:rPr>
              <a:t>cout</a:t>
            </a:r>
            <a:r>
              <a:rPr lang="en-US" sz="1400" dirty="0">
                <a:latin typeface="Century Schoolbook" pitchFamily="18" charset="0"/>
              </a:rPr>
              <a:t> &lt;&lt; "\n 6 in </a:t>
            </a:r>
            <a:r>
              <a:rPr lang="en-US" sz="1400" dirty="0" err="1">
                <a:latin typeface="Century Schoolbook" pitchFamily="18" charset="0"/>
              </a:rPr>
              <a:t>intArray</a:t>
            </a:r>
            <a:r>
              <a:rPr lang="en-US" sz="1400" dirty="0">
                <a:latin typeface="Century Schoolbook" pitchFamily="18" charset="0"/>
              </a:rPr>
              <a:t>: index=" &lt;&lt; find(</a:t>
            </a:r>
            <a:r>
              <a:rPr lang="en-US" sz="1400" dirty="0" err="1">
                <a:latin typeface="Century Schoolbook" pitchFamily="18" charset="0"/>
              </a:rPr>
              <a:t>intArr</a:t>
            </a:r>
            <a:r>
              <a:rPr lang="en-US" sz="1400" dirty="0">
                <a:latin typeface="Century Schoolbook" pitchFamily="18" charset="0"/>
              </a:rPr>
              <a:t>, in, 6);</a:t>
            </a:r>
          </a:p>
          <a:p>
            <a:r>
              <a:rPr lang="en-US" sz="1400" dirty="0" err="1">
                <a:latin typeface="Century Schoolbook" pitchFamily="18" charset="0"/>
              </a:rPr>
              <a:t>cout</a:t>
            </a:r>
            <a:r>
              <a:rPr lang="en-US" sz="1400" dirty="0">
                <a:latin typeface="Century Schoolbook" pitchFamily="18" charset="0"/>
              </a:rPr>
              <a:t> &lt;&lt; "\n11 in </a:t>
            </a:r>
            <a:r>
              <a:rPr lang="en-US" sz="1400" dirty="0" err="1">
                <a:latin typeface="Century Schoolbook" pitchFamily="18" charset="0"/>
              </a:rPr>
              <a:t>lonArray</a:t>
            </a:r>
            <a:r>
              <a:rPr lang="en-US" sz="1400" dirty="0">
                <a:latin typeface="Century Schoolbook" pitchFamily="18" charset="0"/>
              </a:rPr>
              <a:t>: index=" &lt;&lt; find(</a:t>
            </a:r>
            <a:r>
              <a:rPr lang="en-US" sz="1400" dirty="0" err="1">
                <a:latin typeface="Century Schoolbook" pitchFamily="18" charset="0"/>
              </a:rPr>
              <a:t>lonArr</a:t>
            </a:r>
            <a:r>
              <a:rPr lang="en-US" sz="1400" dirty="0">
                <a:latin typeface="Century Schoolbook" pitchFamily="18" charset="0"/>
              </a:rPr>
              <a:t>, lo, 6);</a:t>
            </a:r>
          </a:p>
          <a:p>
            <a:r>
              <a:rPr lang="en-US" sz="1400" dirty="0" err="1">
                <a:latin typeface="Century Schoolbook" pitchFamily="18" charset="0"/>
              </a:rPr>
              <a:t>cout</a:t>
            </a:r>
            <a:r>
              <a:rPr lang="en-US" sz="1400" dirty="0">
                <a:latin typeface="Century Schoolbook" pitchFamily="18" charset="0"/>
              </a:rPr>
              <a:t> &lt;&lt; "\n 4 in </a:t>
            </a:r>
            <a:r>
              <a:rPr lang="en-US" sz="1400" dirty="0" err="1">
                <a:latin typeface="Century Schoolbook" pitchFamily="18" charset="0"/>
              </a:rPr>
              <a:t>dubArray</a:t>
            </a:r>
            <a:r>
              <a:rPr lang="en-US" sz="1400" dirty="0">
                <a:latin typeface="Century Schoolbook" pitchFamily="18" charset="0"/>
              </a:rPr>
              <a:t>: index=" &lt;&lt; find(</a:t>
            </a:r>
            <a:r>
              <a:rPr lang="en-US" sz="1400" dirty="0" err="1">
                <a:latin typeface="Century Schoolbook" pitchFamily="18" charset="0"/>
              </a:rPr>
              <a:t>dubArr</a:t>
            </a:r>
            <a:r>
              <a:rPr lang="en-US" sz="1400" dirty="0">
                <a:latin typeface="Century Schoolbook" pitchFamily="18" charset="0"/>
              </a:rPr>
              <a:t>, </a:t>
            </a:r>
            <a:r>
              <a:rPr lang="en-US" sz="1400" dirty="0" err="1">
                <a:latin typeface="Century Schoolbook" pitchFamily="18" charset="0"/>
              </a:rPr>
              <a:t>db</a:t>
            </a:r>
            <a:r>
              <a:rPr lang="en-US" sz="1400" dirty="0">
                <a:latin typeface="Century Schoolbook" pitchFamily="18" charset="0"/>
              </a:rPr>
              <a:t>, 6);</a:t>
            </a:r>
          </a:p>
          <a:p>
            <a:r>
              <a:rPr lang="en-US" sz="1400" dirty="0" err="1">
                <a:latin typeface="Century Schoolbook" pitchFamily="18" charset="0"/>
              </a:rPr>
              <a:t>cout</a:t>
            </a:r>
            <a:r>
              <a:rPr lang="en-US" sz="1400" dirty="0">
                <a:latin typeface="Century Schoolbook" pitchFamily="18" charset="0"/>
              </a:rPr>
              <a:t> &lt;&lt; </a:t>
            </a:r>
            <a:r>
              <a:rPr lang="en-US" sz="1400" dirty="0" err="1">
                <a:latin typeface="Century Schoolbook" pitchFamily="18" charset="0"/>
              </a:rPr>
              <a:t>endl</a:t>
            </a:r>
            <a:r>
              <a:rPr lang="en-US" sz="1400" dirty="0">
                <a:latin typeface="Century Schoolbook" pitchFamily="18" charset="0"/>
              </a:rPr>
              <a:t>;</a:t>
            </a:r>
          </a:p>
          <a:p>
            <a:r>
              <a:rPr lang="en-US" sz="1400" dirty="0">
                <a:latin typeface="Century Schoolbook" pitchFamily="18" charset="0"/>
              </a:rPr>
              <a:t>return 0;</a:t>
            </a:r>
          </a:p>
          <a:p>
            <a:r>
              <a:rPr lang="en-US" sz="1400" dirty="0">
                <a:latin typeface="Century Schoolbook" pitchFamily="18" charset="0"/>
              </a:rPr>
              <a:t>}</a:t>
            </a:r>
          </a:p>
        </p:txBody>
      </p:sp>
    </p:spTree>
    <p:extLst>
      <p:ext uri="{BB962C8B-B14F-4D97-AF65-F5344CB8AC3E}">
        <p14:creationId xmlns:p14="http://schemas.microsoft.com/office/powerpoint/2010/main" val="2050729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Output</a:t>
            </a:r>
            <a:endParaRPr lang="en-US" sz="3200" dirty="0">
              <a:solidFill>
                <a:schemeClr val="tx1"/>
              </a:solidFill>
            </a:endParaRPr>
          </a:p>
        </p:txBody>
      </p:sp>
      <p:pic>
        <p:nvPicPr>
          <p:cNvPr id="3074" name="Picture 2"/>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1905000" y="2209800"/>
            <a:ext cx="5181600" cy="212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07296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295400"/>
            <a:ext cx="4343400" cy="4953000"/>
          </a:xfrm>
        </p:spPr>
        <p:txBody>
          <a:bodyPr>
            <a:noAutofit/>
          </a:bodyPr>
          <a:lstStyle/>
          <a:p>
            <a:pPr marL="45720" indent="0">
              <a:buNone/>
            </a:pPr>
            <a:r>
              <a:rPr lang="en-US" sz="1600" dirty="0" smtClean="0">
                <a:latin typeface="Century Schoolbook" pitchFamily="18" charset="0"/>
              </a:rPr>
              <a:t>//tempstac.cpp</a:t>
            </a:r>
          </a:p>
          <a:p>
            <a:pPr marL="45720" indent="0">
              <a:buNone/>
            </a:pPr>
            <a:r>
              <a:rPr lang="en-US" sz="1600" dirty="0" err="1">
                <a:latin typeface="Century Schoolbook" pitchFamily="18" charset="0"/>
              </a:rPr>
              <a:t>const</a:t>
            </a:r>
            <a:r>
              <a:rPr lang="en-US" sz="1600" dirty="0">
                <a:latin typeface="Century Schoolbook" pitchFamily="18" charset="0"/>
              </a:rPr>
              <a:t> </a:t>
            </a:r>
            <a:r>
              <a:rPr lang="en-US" sz="1600" dirty="0" err="1">
                <a:latin typeface="Century Schoolbook" pitchFamily="18" charset="0"/>
              </a:rPr>
              <a:t>int</a:t>
            </a:r>
            <a:r>
              <a:rPr lang="en-US" sz="1600" dirty="0">
                <a:latin typeface="Century Schoolbook" pitchFamily="18" charset="0"/>
              </a:rPr>
              <a:t> MAX = 100; //size of array</a:t>
            </a:r>
          </a:p>
          <a:p>
            <a:pPr marL="45720" indent="0">
              <a:buNone/>
            </a:pPr>
            <a:r>
              <a:rPr lang="en-US" sz="1600" dirty="0" smtClean="0">
                <a:latin typeface="Century Schoolbook" pitchFamily="18" charset="0"/>
              </a:rPr>
              <a:t>template </a:t>
            </a:r>
            <a:r>
              <a:rPr lang="en-US" sz="1600" dirty="0">
                <a:latin typeface="Century Schoolbook" pitchFamily="18" charset="0"/>
              </a:rPr>
              <a:t>&lt;class Type&gt;</a:t>
            </a:r>
          </a:p>
          <a:p>
            <a:pPr marL="45720" indent="0">
              <a:buNone/>
            </a:pPr>
            <a:r>
              <a:rPr lang="en-US" sz="1600" dirty="0">
                <a:latin typeface="Century Schoolbook" pitchFamily="18" charset="0"/>
              </a:rPr>
              <a:t>class Stack</a:t>
            </a:r>
          </a:p>
          <a:p>
            <a:pPr marL="45720" indent="0">
              <a:buNone/>
            </a:pPr>
            <a:r>
              <a:rPr lang="en-US" sz="1600" dirty="0">
                <a:latin typeface="Century Schoolbook" pitchFamily="18" charset="0"/>
              </a:rPr>
              <a:t>{</a:t>
            </a:r>
          </a:p>
          <a:p>
            <a:pPr marL="45720" indent="0">
              <a:buNone/>
            </a:pPr>
            <a:r>
              <a:rPr lang="en-US" sz="1600" dirty="0">
                <a:latin typeface="Century Schoolbook" pitchFamily="18" charset="0"/>
              </a:rPr>
              <a:t>private:</a:t>
            </a:r>
          </a:p>
          <a:p>
            <a:pPr marL="45720" indent="0">
              <a:buNone/>
            </a:pPr>
            <a:r>
              <a:rPr lang="en-US" sz="1600" dirty="0">
                <a:latin typeface="Century Schoolbook" pitchFamily="18" charset="0"/>
              </a:rPr>
              <a:t>Type </a:t>
            </a:r>
            <a:r>
              <a:rPr lang="en-US" sz="1600" dirty="0" err="1">
                <a:latin typeface="Century Schoolbook" pitchFamily="18" charset="0"/>
              </a:rPr>
              <a:t>st</a:t>
            </a:r>
            <a:r>
              <a:rPr lang="en-US" sz="1600" dirty="0">
                <a:latin typeface="Century Schoolbook" pitchFamily="18" charset="0"/>
              </a:rPr>
              <a:t>[MAX]; //stack: array of any type</a:t>
            </a:r>
          </a:p>
          <a:p>
            <a:pPr marL="45720" indent="0">
              <a:buNone/>
            </a:pPr>
            <a:r>
              <a:rPr lang="en-US" sz="1600" dirty="0" err="1">
                <a:latin typeface="Century Schoolbook" pitchFamily="18" charset="0"/>
              </a:rPr>
              <a:t>int</a:t>
            </a:r>
            <a:r>
              <a:rPr lang="en-US" sz="1600" dirty="0">
                <a:latin typeface="Century Schoolbook" pitchFamily="18" charset="0"/>
              </a:rPr>
              <a:t> top; //number of top of stack</a:t>
            </a:r>
          </a:p>
          <a:p>
            <a:pPr marL="45720" indent="0">
              <a:buNone/>
            </a:pPr>
            <a:r>
              <a:rPr lang="en-US" sz="1600" dirty="0">
                <a:latin typeface="Century Schoolbook" pitchFamily="18" charset="0"/>
              </a:rPr>
              <a:t>public:</a:t>
            </a:r>
          </a:p>
          <a:p>
            <a:pPr marL="45720" indent="0">
              <a:buNone/>
            </a:pPr>
            <a:r>
              <a:rPr lang="en-US" sz="1600" dirty="0">
                <a:latin typeface="Century Schoolbook" pitchFamily="18" charset="0"/>
              </a:rPr>
              <a:t>Stack() //constructor</a:t>
            </a:r>
          </a:p>
          <a:p>
            <a:pPr marL="45720" indent="0">
              <a:buNone/>
            </a:pPr>
            <a:r>
              <a:rPr lang="en-US" sz="1600" dirty="0">
                <a:latin typeface="Century Schoolbook" pitchFamily="18" charset="0"/>
              </a:rPr>
              <a:t>{ top = -1; }</a:t>
            </a:r>
          </a:p>
          <a:p>
            <a:pPr marL="45720" indent="0">
              <a:buNone/>
            </a:pPr>
            <a:r>
              <a:rPr lang="en-US" sz="1600" dirty="0">
                <a:latin typeface="Century Schoolbook" pitchFamily="18" charset="0"/>
              </a:rPr>
              <a:t>void push(Type </a:t>
            </a:r>
            <a:r>
              <a:rPr lang="en-US" sz="1600" dirty="0" err="1">
                <a:latin typeface="Century Schoolbook" pitchFamily="18" charset="0"/>
              </a:rPr>
              <a:t>var</a:t>
            </a:r>
            <a:r>
              <a:rPr lang="en-US" sz="1600" dirty="0">
                <a:latin typeface="Century Schoolbook" pitchFamily="18" charset="0"/>
              </a:rPr>
              <a:t>) //put number on stack</a:t>
            </a:r>
          </a:p>
          <a:p>
            <a:pPr marL="45720" indent="0">
              <a:buNone/>
            </a:pPr>
            <a:r>
              <a:rPr lang="en-US" sz="1600" dirty="0">
                <a:latin typeface="Century Schoolbook" pitchFamily="18" charset="0"/>
              </a:rPr>
              <a:t>{ </a:t>
            </a:r>
            <a:r>
              <a:rPr lang="en-US" sz="1600" dirty="0" err="1">
                <a:latin typeface="Century Schoolbook" pitchFamily="18" charset="0"/>
              </a:rPr>
              <a:t>st</a:t>
            </a:r>
            <a:r>
              <a:rPr lang="en-US" sz="1600" dirty="0">
                <a:latin typeface="Century Schoolbook" pitchFamily="18" charset="0"/>
              </a:rPr>
              <a:t>[++top] = </a:t>
            </a:r>
            <a:r>
              <a:rPr lang="en-US" sz="1600" dirty="0" err="1">
                <a:latin typeface="Century Schoolbook" pitchFamily="18" charset="0"/>
              </a:rPr>
              <a:t>var</a:t>
            </a:r>
            <a:r>
              <a:rPr lang="en-US" sz="1600" dirty="0">
                <a:latin typeface="Century Schoolbook" pitchFamily="18" charset="0"/>
              </a:rPr>
              <a:t>; }</a:t>
            </a:r>
          </a:p>
          <a:p>
            <a:pPr marL="45720" indent="0">
              <a:buNone/>
            </a:pPr>
            <a:r>
              <a:rPr lang="en-US" sz="1600" dirty="0">
                <a:latin typeface="Century Schoolbook" pitchFamily="18" charset="0"/>
              </a:rPr>
              <a:t>Type pop() //take number off stack</a:t>
            </a:r>
          </a:p>
          <a:p>
            <a:pPr marL="45720" indent="0">
              <a:buNone/>
            </a:pPr>
            <a:r>
              <a:rPr lang="en-US" sz="1600" dirty="0">
                <a:latin typeface="Century Schoolbook" pitchFamily="18" charset="0"/>
              </a:rPr>
              <a:t>{ return </a:t>
            </a:r>
            <a:r>
              <a:rPr lang="en-US" sz="1600" dirty="0" err="1">
                <a:latin typeface="Century Schoolbook" pitchFamily="18" charset="0"/>
              </a:rPr>
              <a:t>st</a:t>
            </a:r>
            <a:r>
              <a:rPr lang="en-US" sz="1600" dirty="0">
                <a:latin typeface="Century Schoolbook" pitchFamily="18" charset="0"/>
              </a:rPr>
              <a:t>[top--]; }</a:t>
            </a:r>
          </a:p>
          <a:p>
            <a:pPr marL="45720" indent="0">
              <a:buNone/>
            </a:pPr>
            <a:r>
              <a:rPr lang="en-US" sz="1600" dirty="0">
                <a:latin typeface="Century Schoolbook" pitchFamily="18" charset="0"/>
              </a:rPr>
              <a:t>};</a:t>
            </a: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rgbClr val="FF0000"/>
              </a:solidFill>
            </a:endParaRPr>
          </a:p>
          <a:p>
            <a:pPr marL="182880" indent="0" algn="ctr">
              <a:buNone/>
            </a:pPr>
            <a:r>
              <a:rPr lang="en-US" sz="3200" dirty="0" smtClean="0">
                <a:solidFill>
                  <a:srgbClr val="FF0000"/>
                </a:solidFill>
              </a:rPr>
              <a:t>Example3</a:t>
            </a:r>
            <a:endParaRPr lang="en-US" sz="3200" dirty="0">
              <a:solidFill>
                <a:srgbClr val="FF0000"/>
              </a:solidFill>
            </a:endParaRPr>
          </a:p>
        </p:txBody>
      </p:sp>
      <p:sp>
        <p:nvSpPr>
          <p:cNvPr id="2" name="TextBox 1"/>
          <p:cNvSpPr txBox="1"/>
          <p:nvPr/>
        </p:nvSpPr>
        <p:spPr>
          <a:xfrm>
            <a:off x="4724400" y="1219200"/>
            <a:ext cx="4191000" cy="5509200"/>
          </a:xfrm>
          <a:prstGeom prst="rect">
            <a:avLst/>
          </a:prstGeom>
          <a:noFill/>
        </p:spPr>
        <p:txBody>
          <a:bodyPr wrap="square" rtlCol="0">
            <a:spAutoFit/>
          </a:bodyPr>
          <a:lstStyle/>
          <a:p>
            <a:r>
              <a:rPr lang="en-US" sz="1600" dirty="0" err="1">
                <a:latin typeface="Century Schoolbook" pitchFamily="18" charset="0"/>
              </a:rPr>
              <a:t>int</a:t>
            </a:r>
            <a:r>
              <a:rPr lang="en-US" sz="1600" dirty="0">
                <a:latin typeface="Century Schoolbook" pitchFamily="18" charset="0"/>
              </a:rPr>
              <a:t> main()</a:t>
            </a:r>
          </a:p>
          <a:p>
            <a:r>
              <a:rPr lang="en-US" sz="1600" dirty="0">
                <a:latin typeface="Century Schoolbook" pitchFamily="18" charset="0"/>
              </a:rPr>
              <a:t>{</a:t>
            </a:r>
          </a:p>
          <a:p>
            <a:r>
              <a:rPr lang="en-US" sz="1600" dirty="0">
                <a:latin typeface="Century Schoolbook" pitchFamily="18" charset="0"/>
              </a:rPr>
              <a:t>Stack&lt;float&gt; s1; //s1 is object of class </a:t>
            </a:r>
            <a:r>
              <a:rPr lang="en-US" sz="1600" dirty="0" smtClean="0">
                <a:latin typeface="Century Schoolbook" pitchFamily="18" charset="0"/>
              </a:rPr>
              <a:t>//stack&lt;float</a:t>
            </a:r>
            <a:r>
              <a:rPr lang="en-US" sz="1600" dirty="0">
                <a:latin typeface="Century Schoolbook" pitchFamily="18" charset="0"/>
              </a:rPr>
              <a:t>&gt;</a:t>
            </a:r>
          </a:p>
          <a:p>
            <a:r>
              <a:rPr lang="en-US" sz="1600" dirty="0">
                <a:latin typeface="Century Schoolbook" pitchFamily="18" charset="0"/>
              </a:rPr>
              <a:t>s1.push(1111.1F); //push 3 floats, pop 3 </a:t>
            </a:r>
            <a:r>
              <a:rPr lang="en-US" sz="1600" dirty="0" smtClean="0">
                <a:latin typeface="Century Schoolbook" pitchFamily="18" charset="0"/>
              </a:rPr>
              <a:t>//floats</a:t>
            </a:r>
            <a:endParaRPr lang="en-US" sz="1600" dirty="0">
              <a:latin typeface="Century Schoolbook" pitchFamily="18" charset="0"/>
            </a:endParaRPr>
          </a:p>
          <a:p>
            <a:r>
              <a:rPr lang="en-US" sz="1600" dirty="0">
                <a:latin typeface="Century Schoolbook" pitchFamily="18" charset="0"/>
              </a:rPr>
              <a:t>s1.push(2222.2F);</a:t>
            </a:r>
          </a:p>
          <a:p>
            <a:r>
              <a:rPr lang="en-US" sz="1600" dirty="0">
                <a:latin typeface="Century Schoolbook" pitchFamily="18" charset="0"/>
              </a:rPr>
              <a:t>s1.push(3333.3F);</a:t>
            </a:r>
          </a:p>
          <a:p>
            <a:r>
              <a:rPr lang="en-US" sz="1600" dirty="0" err="1">
                <a:latin typeface="Century Schoolbook" pitchFamily="18" charset="0"/>
              </a:rPr>
              <a:t>cout</a:t>
            </a:r>
            <a:r>
              <a:rPr lang="en-US" sz="1600" dirty="0">
                <a:latin typeface="Century Schoolbook" pitchFamily="18" charset="0"/>
              </a:rPr>
              <a:t> &lt;&lt; "1: " &lt;&lt; s1.pop() &lt;&lt; </a:t>
            </a:r>
            <a:r>
              <a:rPr lang="en-US" sz="1600" dirty="0" err="1">
                <a:latin typeface="Century Schoolbook" pitchFamily="18" charset="0"/>
              </a:rPr>
              <a:t>endl</a:t>
            </a:r>
            <a:r>
              <a:rPr lang="en-US" sz="1600" dirty="0">
                <a:latin typeface="Century Schoolbook" pitchFamily="18" charset="0"/>
              </a:rPr>
              <a:t>;</a:t>
            </a:r>
          </a:p>
          <a:p>
            <a:r>
              <a:rPr lang="en-US" sz="1600" dirty="0" err="1">
                <a:latin typeface="Century Schoolbook" pitchFamily="18" charset="0"/>
              </a:rPr>
              <a:t>cout</a:t>
            </a:r>
            <a:r>
              <a:rPr lang="en-US" sz="1600" dirty="0">
                <a:latin typeface="Century Schoolbook" pitchFamily="18" charset="0"/>
              </a:rPr>
              <a:t> &lt;&lt; "2: " &lt;&lt; s1.pop() &lt;&lt; </a:t>
            </a:r>
            <a:r>
              <a:rPr lang="en-US" sz="1600" dirty="0" err="1">
                <a:latin typeface="Century Schoolbook" pitchFamily="18" charset="0"/>
              </a:rPr>
              <a:t>endl</a:t>
            </a:r>
            <a:r>
              <a:rPr lang="en-US" sz="1600" dirty="0">
                <a:latin typeface="Century Schoolbook" pitchFamily="18" charset="0"/>
              </a:rPr>
              <a:t>;</a:t>
            </a:r>
          </a:p>
          <a:p>
            <a:r>
              <a:rPr lang="en-US" sz="1600" dirty="0" err="1">
                <a:latin typeface="Century Schoolbook" pitchFamily="18" charset="0"/>
              </a:rPr>
              <a:t>cout</a:t>
            </a:r>
            <a:r>
              <a:rPr lang="en-US" sz="1600" dirty="0">
                <a:latin typeface="Century Schoolbook" pitchFamily="18" charset="0"/>
              </a:rPr>
              <a:t> &lt;&lt; "3: " &lt;&lt; s1.pop() &lt;&lt; </a:t>
            </a:r>
            <a:r>
              <a:rPr lang="en-US" sz="1600" dirty="0" err="1">
                <a:latin typeface="Century Schoolbook" pitchFamily="18" charset="0"/>
              </a:rPr>
              <a:t>endl</a:t>
            </a:r>
            <a:r>
              <a:rPr lang="en-US" sz="1600" dirty="0">
                <a:latin typeface="Century Schoolbook" pitchFamily="18" charset="0"/>
              </a:rPr>
              <a:t>;</a:t>
            </a:r>
          </a:p>
          <a:p>
            <a:r>
              <a:rPr lang="en-US" sz="1600" dirty="0">
                <a:latin typeface="Century Schoolbook" pitchFamily="18" charset="0"/>
              </a:rPr>
              <a:t>Stack&lt;long&gt; s2; //s2 is object of class </a:t>
            </a:r>
            <a:r>
              <a:rPr lang="en-US" sz="1600" dirty="0" smtClean="0">
                <a:latin typeface="Century Schoolbook" pitchFamily="18" charset="0"/>
              </a:rPr>
              <a:t>//Stack&lt;long</a:t>
            </a:r>
            <a:r>
              <a:rPr lang="en-US" sz="1600" dirty="0">
                <a:latin typeface="Century Schoolbook" pitchFamily="18" charset="0"/>
              </a:rPr>
              <a:t>&gt;</a:t>
            </a:r>
          </a:p>
          <a:p>
            <a:r>
              <a:rPr lang="en-US" sz="1600" dirty="0">
                <a:latin typeface="Century Schoolbook" pitchFamily="18" charset="0"/>
              </a:rPr>
              <a:t>s2.push(123123123L); //push 3 longs, pop </a:t>
            </a:r>
            <a:r>
              <a:rPr lang="en-US" sz="1600" dirty="0" smtClean="0">
                <a:latin typeface="Century Schoolbook" pitchFamily="18" charset="0"/>
              </a:rPr>
              <a:t>//3 </a:t>
            </a:r>
            <a:r>
              <a:rPr lang="en-US" sz="1600" dirty="0">
                <a:latin typeface="Century Schoolbook" pitchFamily="18" charset="0"/>
              </a:rPr>
              <a:t>longs</a:t>
            </a:r>
          </a:p>
          <a:p>
            <a:r>
              <a:rPr lang="en-US" sz="1600" dirty="0">
                <a:latin typeface="Century Schoolbook" pitchFamily="18" charset="0"/>
              </a:rPr>
              <a:t>s2.push(234234234L);</a:t>
            </a:r>
          </a:p>
          <a:p>
            <a:r>
              <a:rPr lang="en-US" sz="1600" dirty="0">
                <a:latin typeface="Century Schoolbook" pitchFamily="18" charset="0"/>
              </a:rPr>
              <a:t>s2.push(345345345L);</a:t>
            </a:r>
          </a:p>
          <a:p>
            <a:r>
              <a:rPr lang="en-US" sz="1600" dirty="0" err="1">
                <a:latin typeface="Century Schoolbook" pitchFamily="18" charset="0"/>
              </a:rPr>
              <a:t>cout</a:t>
            </a:r>
            <a:r>
              <a:rPr lang="en-US" sz="1600" dirty="0">
                <a:latin typeface="Century Schoolbook" pitchFamily="18" charset="0"/>
              </a:rPr>
              <a:t> &lt;&lt; "1: " &lt;&lt; s2.pop() &lt;&lt; </a:t>
            </a:r>
            <a:r>
              <a:rPr lang="en-US" sz="1600" dirty="0" err="1">
                <a:latin typeface="Century Schoolbook" pitchFamily="18" charset="0"/>
              </a:rPr>
              <a:t>endl</a:t>
            </a:r>
            <a:r>
              <a:rPr lang="en-US" sz="1600" dirty="0">
                <a:latin typeface="Century Schoolbook" pitchFamily="18" charset="0"/>
              </a:rPr>
              <a:t>;</a:t>
            </a:r>
          </a:p>
          <a:p>
            <a:r>
              <a:rPr lang="en-US" sz="1600" dirty="0" err="1">
                <a:latin typeface="Century Schoolbook" pitchFamily="18" charset="0"/>
              </a:rPr>
              <a:t>cout</a:t>
            </a:r>
            <a:r>
              <a:rPr lang="en-US" sz="1600" dirty="0">
                <a:latin typeface="Century Schoolbook" pitchFamily="18" charset="0"/>
              </a:rPr>
              <a:t> &lt;&lt; "2: " &lt;&lt; s2.pop() &lt;&lt; </a:t>
            </a:r>
            <a:r>
              <a:rPr lang="en-US" sz="1600" dirty="0" err="1">
                <a:latin typeface="Century Schoolbook" pitchFamily="18" charset="0"/>
              </a:rPr>
              <a:t>endl</a:t>
            </a:r>
            <a:r>
              <a:rPr lang="en-US" sz="1600" dirty="0">
                <a:latin typeface="Century Schoolbook" pitchFamily="18" charset="0"/>
              </a:rPr>
              <a:t>;</a:t>
            </a:r>
          </a:p>
          <a:p>
            <a:r>
              <a:rPr lang="en-US" sz="1600" dirty="0" err="1">
                <a:latin typeface="Century Schoolbook" pitchFamily="18" charset="0"/>
              </a:rPr>
              <a:t>cout</a:t>
            </a:r>
            <a:r>
              <a:rPr lang="en-US" sz="1600" dirty="0">
                <a:latin typeface="Century Schoolbook" pitchFamily="18" charset="0"/>
              </a:rPr>
              <a:t> &lt;&lt; "3: " &lt;&lt; s2.pop() &lt;&lt; </a:t>
            </a:r>
            <a:r>
              <a:rPr lang="en-US" sz="1600" dirty="0" err="1">
                <a:latin typeface="Century Schoolbook" pitchFamily="18" charset="0"/>
              </a:rPr>
              <a:t>endl</a:t>
            </a:r>
            <a:r>
              <a:rPr lang="en-US" sz="1600" dirty="0">
                <a:latin typeface="Century Schoolbook" pitchFamily="18" charset="0"/>
              </a:rPr>
              <a:t>;</a:t>
            </a:r>
          </a:p>
          <a:p>
            <a:r>
              <a:rPr lang="en-US" sz="1600" dirty="0">
                <a:latin typeface="Century Schoolbook" pitchFamily="18" charset="0"/>
              </a:rPr>
              <a:t>return 0;</a:t>
            </a:r>
          </a:p>
          <a:p>
            <a:r>
              <a:rPr lang="en-US" sz="1600" dirty="0">
                <a:latin typeface="Century Schoolbook" pitchFamily="18" charset="0"/>
              </a:rPr>
              <a:t>}</a:t>
            </a:r>
          </a:p>
        </p:txBody>
      </p:sp>
    </p:spTree>
    <p:extLst>
      <p:ext uri="{BB962C8B-B14F-4D97-AF65-F5344CB8AC3E}">
        <p14:creationId xmlns:p14="http://schemas.microsoft.com/office/powerpoint/2010/main" val="2050729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rgbClr val="FF0000"/>
              </a:solidFill>
            </a:endParaRPr>
          </a:p>
          <a:p>
            <a:pPr marL="182880" indent="0" algn="ctr">
              <a:buNone/>
            </a:pPr>
            <a:r>
              <a:rPr lang="en-US" sz="3200" dirty="0" smtClean="0">
                <a:solidFill>
                  <a:srgbClr val="FF0000"/>
                </a:solidFill>
              </a:rPr>
              <a:t>Output</a:t>
            </a:r>
            <a:endParaRPr lang="en-US" sz="3200" dirty="0">
              <a:solidFill>
                <a:srgbClr val="FF0000"/>
              </a:solidFill>
            </a:endParaRPr>
          </a:p>
        </p:txBody>
      </p:sp>
      <p:pic>
        <p:nvPicPr>
          <p:cNvPr id="4098" name="Picture 2"/>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2590800" y="1981200"/>
            <a:ext cx="3653631"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5915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normAutofit fontScale="62500" lnSpcReduction="20000"/>
          </a:bodyPr>
          <a:lstStyle/>
          <a:p>
            <a:pPr marL="45720" indent="0">
              <a:buNone/>
            </a:pPr>
            <a:r>
              <a:rPr lang="en-US" dirty="0" smtClean="0">
                <a:latin typeface="Century Schoolbook" pitchFamily="18" charset="0"/>
              </a:rPr>
              <a:t>//tempclass.cpp</a:t>
            </a:r>
          </a:p>
          <a:p>
            <a:pPr marL="45720" indent="0">
              <a:buNone/>
            </a:pPr>
            <a:r>
              <a:rPr lang="en-US" sz="2400" dirty="0" err="1" smtClean="0">
                <a:latin typeface="Century Schoolbook" pitchFamily="18" charset="0"/>
              </a:rPr>
              <a:t>const</a:t>
            </a:r>
            <a:r>
              <a:rPr lang="en-US" sz="2400" dirty="0" smtClean="0">
                <a:latin typeface="Century Schoolbook" pitchFamily="18" charset="0"/>
              </a:rPr>
              <a:t> </a:t>
            </a:r>
            <a:r>
              <a:rPr lang="en-US" sz="2400" dirty="0" err="1">
                <a:latin typeface="Century Schoolbook" pitchFamily="18" charset="0"/>
              </a:rPr>
              <a:t>int</a:t>
            </a:r>
            <a:r>
              <a:rPr lang="en-US" sz="2400" dirty="0">
                <a:latin typeface="Century Schoolbook" pitchFamily="18" charset="0"/>
              </a:rPr>
              <a:t> MAX = 100;</a:t>
            </a:r>
          </a:p>
          <a:p>
            <a:pPr marL="45720" indent="0">
              <a:buNone/>
            </a:pPr>
            <a:r>
              <a:rPr lang="en-US" sz="2400" dirty="0" smtClean="0">
                <a:latin typeface="Century Schoolbook" pitchFamily="18" charset="0"/>
              </a:rPr>
              <a:t>template </a:t>
            </a:r>
            <a:r>
              <a:rPr lang="en-US" sz="2400" dirty="0">
                <a:latin typeface="Century Schoolbook" pitchFamily="18" charset="0"/>
              </a:rPr>
              <a:t>&lt;class Type&gt;</a:t>
            </a:r>
          </a:p>
          <a:p>
            <a:pPr marL="45720" indent="0">
              <a:buNone/>
            </a:pPr>
            <a:r>
              <a:rPr lang="en-US" sz="2400" dirty="0">
                <a:latin typeface="Century Schoolbook" pitchFamily="18" charset="0"/>
              </a:rPr>
              <a:t>class Stack</a:t>
            </a:r>
          </a:p>
          <a:p>
            <a:pPr marL="45720" indent="0">
              <a:buNone/>
            </a:pPr>
            <a:r>
              <a:rPr lang="en-US" sz="2400" dirty="0">
                <a:latin typeface="Century Schoolbook" pitchFamily="18" charset="0"/>
              </a:rPr>
              <a:t>{</a:t>
            </a:r>
          </a:p>
          <a:p>
            <a:pPr marL="45720" indent="0">
              <a:buNone/>
            </a:pPr>
            <a:r>
              <a:rPr lang="en-US" sz="2400" dirty="0">
                <a:latin typeface="Century Schoolbook" pitchFamily="18" charset="0"/>
              </a:rPr>
              <a:t>private:</a:t>
            </a:r>
          </a:p>
          <a:p>
            <a:pPr marL="45720" indent="0">
              <a:buNone/>
            </a:pPr>
            <a:r>
              <a:rPr lang="en-US" sz="2400" dirty="0">
                <a:latin typeface="Century Schoolbook" pitchFamily="18" charset="0"/>
              </a:rPr>
              <a:t>Type </a:t>
            </a:r>
            <a:r>
              <a:rPr lang="en-US" sz="2400" dirty="0" err="1">
                <a:latin typeface="Century Schoolbook" pitchFamily="18" charset="0"/>
              </a:rPr>
              <a:t>st</a:t>
            </a:r>
            <a:r>
              <a:rPr lang="en-US" sz="2400" dirty="0">
                <a:latin typeface="Century Schoolbook" pitchFamily="18" charset="0"/>
              </a:rPr>
              <a:t>[MAX]; //stack: array of any type</a:t>
            </a:r>
          </a:p>
          <a:p>
            <a:pPr marL="45720" indent="0">
              <a:buNone/>
            </a:pPr>
            <a:r>
              <a:rPr lang="en-US" sz="2400" dirty="0" err="1">
                <a:latin typeface="Century Schoolbook" pitchFamily="18" charset="0"/>
              </a:rPr>
              <a:t>int</a:t>
            </a:r>
            <a:r>
              <a:rPr lang="en-US" sz="2400" dirty="0">
                <a:latin typeface="Century Schoolbook" pitchFamily="18" charset="0"/>
              </a:rPr>
              <a:t> top; //number of top of stack</a:t>
            </a:r>
          </a:p>
          <a:p>
            <a:pPr marL="45720" indent="0">
              <a:buNone/>
            </a:pPr>
            <a:r>
              <a:rPr lang="en-US" sz="2400" dirty="0">
                <a:latin typeface="Century Schoolbook" pitchFamily="18" charset="0"/>
              </a:rPr>
              <a:t>public:</a:t>
            </a:r>
          </a:p>
          <a:p>
            <a:pPr marL="45720" indent="0">
              <a:buNone/>
            </a:pPr>
            <a:r>
              <a:rPr lang="en-US" sz="2400" dirty="0">
                <a:latin typeface="Century Schoolbook" pitchFamily="18" charset="0"/>
              </a:rPr>
              <a:t>Stack(); //constructor</a:t>
            </a:r>
          </a:p>
          <a:p>
            <a:pPr marL="45720" indent="0">
              <a:buNone/>
            </a:pPr>
            <a:r>
              <a:rPr lang="en-US" sz="2400" dirty="0">
                <a:latin typeface="Century Schoolbook" pitchFamily="18" charset="0"/>
              </a:rPr>
              <a:t>void push(Type </a:t>
            </a:r>
            <a:r>
              <a:rPr lang="en-US" sz="2400" dirty="0" err="1">
                <a:latin typeface="Century Schoolbook" pitchFamily="18" charset="0"/>
              </a:rPr>
              <a:t>var</a:t>
            </a:r>
            <a:r>
              <a:rPr lang="en-US" sz="2400" dirty="0">
                <a:latin typeface="Century Schoolbook" pitchFamily="18" charset="0"/>
              </a:rPr>
              <a:t>); //put number on stack</a:t>
            </a:r>
          </a:p>
          <a:p>
            <a:pPr marL="45720" indent="0">
              <a:buNone/>
            </a:pPr>
            <a:r>
              <a:rPr lang="en-US" sz="2400" dirty="0">
                <a:latin typeface="Century Schoolbook" pitchFamily="18" charset="0"/>
              </a:rPr>
              <a:t>Type pop(); //take number off stack</a:t>
            </a:r>
          </a:p>
          <a:p>
            <a:pPr marL="45720" indent="0">
              <a:buNone/>
            </a:pPr>
            <a:r>
              <a:rPr lang="en-US" sz="2400" dirty="0">
                <a:latin typeface="Century Schoolbook" pitchFamily="18" charset="0"/>
              </a:rPr>
              <a:t>};</a:t>
            </a:r>
          </a:p>
          <a:p>
            <a:pPr marL="45720" indent="0">
              <a:buNone/>
            </a:pPr>
            <a:r>
              <a:rPr lang="en-US" sz="2400" dirty="0" smtClean="0">
                <a:latin typeface="Century Schoolbook" pitchFamily="18" charset="0"/>
              </a:rPr>
              <a:t>template&lt;class </a:t>
            </a:r>
            <a:r>
              <a:rPr lang="en-US" sz="2400" dirty="0">
                <a:latin typeface="Century Schoolbook" pitchFamily="18" charset="0"/>
              </a:rPr>
              <a:t>Type&gt;</a:t>
            </a:r>
          </a:p>
          <a:p>
            <a:pPr marL="45720" indent="0">
              <a:buNone/>
            </a:pPr>
            <a:r>
              <a:rPr lang="en-US" sz="2400" dirty="0">
                <a:latin typeface="Century Schoolbook" pitchFamily="18" charset="0"/>
              </a:rPr>
              <a:t>Stack&lt;Type&gt;::Stack() //constructor</a:t>
            </a:r>
          </a:p>
          <a:p>
            <a:pPr marL="45720" indent="0">
              <a:buNone/>
            </a:pPr>
            <a:r>
              <a:rPr lang="en-US" sz="2400" dirty="0">
                <a:latin typeface="Century Schoolbook" pitchFamily="18" charset="0"/>
              </a:rPr>
              <a:t>{</a:t>
            </a:r>
          </a:p>
          <a:p>
            <a:pPr marL="45720" indent="0">
              <a:buNone/>
            </a:pPr>
            <a:r>
              <a:rPr lang="en-US" sz="2400" dirty="0">
                <a:latin typeface="Century Schoolbook" pitchFamily="18" charset="0"/>
              </a:rPr>
              <a:t>top = -1;</a:t>
            </a:r>
          </a:p>
          <a:p>
            <a:pPr marL="45720" indent="0">
              <a:buNone/>
            </a:pPr>
            <a:r>
              <a:rPr lang="en-US" sz="2400" dirty="0">
                <a:latin typeface="Century Schoolbook" pitchFamily="18" charset="0"/>
              </a:rPr>
              <a:t>}</a:t>
            </a: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Example </a:t>
            </a:r>
            <a:r>
              <a:rPr lang="en-US" sz="3200" dirty="0">
                <a:solidFill>
                  <a:schemeClr val="tx1"/>
                </a:solidFill>
              </a:rPr>
              <a:t>o</a:t>
            </a:r>
            <a:r>
              <a:rPr lang="en-US" sz="3200" dirty="0" smtClean="0">
                <a:solidFill>
                  <a:schemeClr val="tx1"/>
                </a:solidFill>
              </a:rPr>
              <a:t>f class template</a:t>
            </a:r>
            <a:endParaRPr lang="en-US" sz="3200" dirty="0">
              <a:solidFill>
                <a:schemeClr val="tx1"/>
              </a:solidFill>
            </a:endParaRPr>
          </a:p>
        </p:txBody>
      </p:sp>
      <p:sp>
        <p:nvSpPr>
          <p:cNvPr id="7" name="TextBox 6"/>
          <p:cNvSpPr txBox="1"/>
          <p:nvPr/>
        </p:nvSpPr>
        <p:spPr>
          <a:xfrm>
            <a:off x="4572000" y="1371600"/>
            <a:ext cx="4191000" cy="3693319"/>
          </a:xfrm>
          <a:prstGeom prst="rect">
            <a:avLst/>
          </a:prstGeom>
          <a:noFill/>
        </p:spPr>
        <p:txBody>
          <a:bodyPr wrap="square" rtlCol="0">
            <a:spAutoFit/>
          </a:bodyPr>
          <a:lstStyle/>
          <a:p>
            <a:r>
              <a:rPr lang="en-US" dirty="0">
                <a:latin typeface="Century Schoolbook" pitchFamily="18" charset="0"/>
              </a:rPr>
              <a:t>template&lt;class Type&gt;</a:t>
            </a:r>
          </a:p>
          <a:p>
            <a:r>
              <a:rPr lang="en-US" dirty="0">
                <a:latin typeface="Century Schoolbook" pitchFamily="18" charset="0"/>
              </a:rPr>
              <a:t>void Stack&lt;Type&gt;::push(Type </a:t>
            </a:r>
            <a:r>
              <a:rPr lang="en-US" dirty="0" err="1">
                <a:latin typeface="Century Schoolbook" pitchFamily="18" charset="0"/>
              </a:rPr>
              <a:t>var</a:t>
            </a:r>
            <a:r>
              <a:rPr lang="en-US" dirty="0">
                <a:latin typeface="Century Schoolbook" pitchFamily="18" charset="0"/>
              </a:rPr>
              <a:t>) //put number on stack</a:t>
            </a:r>
          </a:p>
          <a:p>
            <a:r>
              <a:rPr lang="en-US" dirty="0">
                <a:latin typeface="Century Schoolbook" pitchFamily="18" charset="0"/>
              </a:rPr>
              <a:t>{</a:t>
            </a:r>
          </a:p>
          <a:p>
            <a:r>
              <a:rPr lang="en-US" dirty="0" err="1">
                <a:latin typeface="Century Schoolbook" pitchFamily="18" charset="0"/>
              </a:rPr>
              <a:t>st</a:t>
            </a:r>
            <a:r>
              <a:rPr lang="en-US" dirty="0">
                <a:latin typeface="Century Schoolbook" pitchFamily="18" charset="0"/>
              </a:rPr>
              <a:t>[++top] = </a:t>
            </a:r>
            <a:r>
              <a:rPr lang="en-US" dirty="0" err="1">
                <a:latin typeface="Century Schoolbook" pitchFamily="18" charset="0"/>
              </a:rPr>
              <a:t>var</a:t>
            </a:r>
            <a:r>
              <a:rPr lang="en-US" dirty="0">
                <a:latin typeface="Century Schoolbook" pitchFamily="18" charset="0"/>
              </a:rPr>
              <a:t>;</a:t>
            </a:r>
          </a:p>
          <a:p>
            <a:r>
              <a:rPr lang="en-US" dirty="0">
                <a:latin typeface="Century Schoolbook" pitchFamily="18" charset="0"/>
              </a:rPr>
              <a:t>}</a:t>
            </a:r>
          </a:p>
          <a:p>
            <a:r>
              <a:rPr lang="en-US" dirty="0" smtClean="0">
                <a:latin typeface="Century Schoolbook" pitchFamily="18" charset="0"/>
              </a:rPr>
              <a:t>template&lt;class </a:t>
            </a:r>
            <a:r>
              <a:rPr lang="en-US" dirty="0">
                <a:latin typeface="Century Schoolbook" pitchFamily="18" charset="0"/>
              </a:rPr>
              <a:t>Type&gt;</a:t>
            </a:r>
          </a:p>
          <a:p>
            <a:r>
              <a:rPr lang="en-US" dirty="0">
                <a:latin typeface="Century Schoolbook" pitchFamily="18" charset="0"/>
              </a:rPr>
              <a:t>Type Stack&lt;Type&gt;::pop() //take number off stack</a:t>
            </a:r>
          </a:p>
          <a:p>
            <a:r>
              <a:rPr lang="en-US" dirty="0">
                <a:latin typeface="Century Schoolbook" pitchFamily="18" charset="0"/>
              </a:rPr>
              <a:t>{</a:t>
            </a:r>
          </a:p>
          <a:p>
            <a:r>
              <a:rPr lang="en-US" dirty="0">
                <a:latin typeface="Century Schoolbook" pitchFamily="18" charset="0"/>
              </a:rPr>
              <a:t>return </a:t>
            </a:r>
            <a:r>
              <a:rPr lang="en-US" dirty="0" err="1">
                <a:latin typeface="Century Schoolbook" pitchFamily="18" charset="0"/>
              </a:rPr>
              <a:t>st</a:t>
            </a:r>
            <a:r>
              <a:rPr lang="en-US" dirty="0">
                <a:latin typeface="Century Schoolbook" pitchFamily="18" charset="0"/>
              </a:rPr>
              <a:t>[top--];</a:t>
            </a:r>
          </a:p>
          <a:p>
            <a:r>
              <a:rPr lang="en-US" dirty="0">
                <a:latin typeface="Century Schoolbook" pitchFamily="18" charset="0"/>
              </a:rPr>
              <a:t>}</a:t>
            </a:r>
          </a:p>
          <a:p>
            <a:endParaRPr lang="en-US" dirty="0"/>
          </a:p>
        </p:txBody>
      </p:sp>
    </p:spTree>
    <p:extLst>
      <p:ext uri="{BB962C8B-B14F-4D97-AF65-F5344CB8AC3E}">
        <p14:creationId xmlns:p14="http://schemas.microsoft.com/office/powerpoint/2010/main" val="26342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4038600" cy="4953000"/>
          </a:xfrm>
        </p:spPr>
        <p:txBody>
          <a:bodyPr>
            <a:normAutofit/>
          </a:bodyPr>
          <a:lstStyle/>
          <a:p>
            <a:pPr marL="45720" indent="0">
              <a:buNone/>
            </a:pPr>
            <a:r>
              <a:rPr lang="en-US" sz="1700" dirty="0" err="1">
                <a:latin typeface="Century Schoolbook" pitchFamily="18" charset="0"/>
              </a:rPr>
              <a:t>int</a:t>
            </a:r>
            <a:r>
              <a:rPr lang="en-US" sz="1700" dirty="0">
                <a:latin typeface="Century Schoolbook" pitchFamily="18" charset="0"/>
              </a:rPr>
              <a:t> main()</a:t>
            </a:r>
          </a:p>
          <a:p>
            <a:pPr marL="45720" indent="0">
              <a:buNone/>
            </a:pPr>
            <a:r>
              <a:rPr lang="en-US" sz="1700" dirty="0">
                <a:latin typeface="Century Schoolbook" pitchFamily="18" charset="0"/>
              </a:rPr>
              <a:t>{</a:t>
            </a:r>
          </a:p>
          <a:p>
            <a:pPr marL="45720" indent="0">
              <a:buNone/>
            </a:pPr>
            <a:r>
              <a:rPr lang="en-US" sz="1700" dirty="0">
                <a:latin typeface="Century Schoolbook" pitchFamily="18" charset="0"/>
              </a:rPr>
              <a:t>Stack&lt;float&gt; s1; //s1 is object of class </a:t>
            </a:r>
            <a:r>
              <a:rPr lang="en-US" sz="1700" dirty="0" smtClean="0">
                <a:latin typeface="Century Schoolbook" pitchFamily="18" charset="0"/>
              </a:rPr>
              <a:t>//Stack&lt;float</a:t>
            </a:r>
            <a:r>
              <a:rPr lang="en-US" sz="1700" dirty="0">
                <a:latin typeface="Century Schoolbook" pitchFamily="18" charset="0"/>
              </a:rPr>
              <a:t>&gt;</a:t>
            </a:r>
          </a:p>
          <a:p>
            <a:pPr marL="45720" indent="0">
              <a:buNone/>
            </a:pPr>
            <a:r>
              <a:rPr lang="en-US" sz="1700" dirty="0">
                <a:latin typeface="Century Schoolbook" pitchFamily="18" charset="0"/>
              </a:rPr>
              <a:t>s1.push(1111.1F); //push 3 floats, pop 3 floats</a:t>
            </a:r>
          </a:p>
          <a:p>
            <a:pPr marL="45720" indent="0">
              <a:buNone/>
            </a:pPr>
            <a:r>
              <a:rPr lang="en-US" sz="1700" dirty="0">
                <a:latin typeface="Century Schoolbook" pitchFamily="18" charset="0"/>
              </a:rPr>
              <a:t>s1.push(2222.2F);</a:t>
            </a:r>
          </a:p>
          <a:p>
            <a:pPr marL="45720" indent="0">
              <a:buNone/>
            </a:pPr>
            <a:r>
              <a:rPr lang="en-US" sz="1700" dirty="0">
                <a:latin typeface="Century Schoolbook" pitchFamily="18" charset="0"/>
              </a:rPr>
              <a:t>s1.push(3333.3F);</a:t>
            </a:r>
          </a:p>
          <a:p>
            <a:pPr marL="45720" indent="0">
              <a:buNone/>
            </a:pPr>
            <a:r>
              <a:rPr lang="en-US" sz="1700" dirty="0" err="1">
                <a:latin typeface="Century Schoolbook" pitchFamily="18" charset="0"/>
              </a:rPr>
              <a:t>cout</a:t>
            </a:r>
            <a:r>
              <a:rPr lang="en-US" sz="1700" dirty="0">
                <a:latin typeface="Century Schoolbook" pitchFamily="18" charset="0"/>
              </a:rPr>
              <a:t> &lt;&lt; "1: " &lt;&lt; s1.pop() &lt;&lt; </a:t>
            </a:r>
            <a:r>
              <a:rPr lang="en-US" sz="1700" dirty="0" err="1">
                <a:latin typeface="Century Schoolbook" pitchFamily="18" charset="0"/>
              </a:rPr>
              <a:t>endl</a:t>
            </a:r>
            <a:r>
              <a:rPr lang="en-US" sz="1700" dirty="0">
                <a:latin typeface="Century Schoolbook" pitchFamily="18" charset="0"/>
              </a:rPr>
              <a:t>;</a:t>
            </a:r>
          </a:p>
          <a:p>
            <a:pPr marL="45720" indent="0">
              <a:buNone/>
            </a:pPr>
            <a:r>
              <a:rPr lang="en-US" sz="1700" dirty="0" err="1">
                <a:latin typeface="Century Schoolbook" pitchFamily="18" charset="0"/>
              </a:rPr>
              <a:t>cout</a:t>
            </a:r>
            <a:r>
              <a:rPr lang="en-US" sz="1700" dirty="0">
                <a:latin typeface="Century Schoolbook" pitchFamily="18" charset="0"/>
              </a:rPr>
              <a:t> &lt;&lt; "2: " &lt;&lt; s1.pop() &lt;&lt; </a:t>
            </a:r>
            <a:r>
              <a:rPr lang="en-US" sz="1700" dirty="0" err="1">
                <a:latin typeface="Century Schoolbook" pitchFamily="18" charset="0"/>
              </a:rPr>
              <a:t>endl</a:t>
            </a:r>
            <a:r>
              <a:rPr lang="en-US" sz="1700" dirty="0">
                <a:latin typeface="Century Schoolbook" pitchFamily="18" charset="0"/>
              </a:rPr>
              <a:t>;</a:t>
            </a:r>
          </a:p>
          <a:p>
            <a:pPr marL="45720" indent="0">
              <a:buNone/>
            </a:pPr>
            <a:r>
              <a:rPr lang="en-US" sz="1700" dirty="0" err="1">
                <a:latin typeface="Century Schoolbook" pitchFamily="18" charset="0"/>
              </a:rPr>
              <a:t>cout</a:t>
            </a:r>
            <a:r>
              <a:rPr lang="en-US" sz="1700" dirty="0">
                <a:latin typeface="Century Schoolbook" pitchFamily="18" charset="0"/>
              </a:rPr>
              <a:t> &lt;&lt; "3: " &lt;&lt; s1.pop() &lt;&lt; </a:t>
            </a:r>
            <a:r>
              <a:rPr lang="en-US" sz="1700" dirty="0" err="1">
                <a:latin typeface="Century Schoolbook" pitchFamily="18" charset="0"/>
              </a:rPr>
              <a:t>endl</a:t>
            </a:r>
            <a:r>
              <a:rPr lang="en-US" sz="1700" dirty="0" smtClean="0">
                <a:latin typeface="Century Schoolbook" pitchFamily="18" charset="0"/>
              </a:rPr>
              <a:t>;</a:t>
            </a: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a:solidFill>
                <a:srgbClr val="FF0000"/>
              </a:solidFill>
            </a:endParaRPr>
          </a:p>
        </p:txBody>
      </p:sp>
      <p:sp>
        <p:nvSpPr>
          <p:cNvPr id="2" name="TextBox 1"/>
          <p:cNvSpPr txBox="1"/>
          <p:nvPr/>
        </p:nvSpPr>
        <p:spPr>
          <a:xfrm>
            <a:off x="4419600" y="1371600"/>
            <a:ext cx="4572000" cy="3770263"/>
          </a:xfrm>
          <a:prstGeom prst="rect">
            <a:avLst/>
          </a:prstGeom>
          <a:noFill/>
        </p:spPr>
        <p:txBody>
          <a:bodyPr wrap="square" rtlCol="0">
            <a:spAutoFit/>
          </a:bodyPr>
          <a:lstStyle/>
          <a:p>
            <a:pPr marL="45720" indent="0">
              <a:buNone/>
            </a:pPr>
            <a:r>
              <a:rPr lang="en-US" sz="1700" dirty="0">
                <a:latin typeface="Century Schoolbook" pitchFamily="18" charset="0"/>
              </a:rPr>
              <a:t>Stack&lt;long&gt; s2; //s2 is object of class </a:t>
            </a:r>
            <a:r>
              <a:rPr lang="en-US" sz="1700" dirty="0" smtClean="0">
                <a:latin typeface="Century Schoolbook" pitchFamily="18" charset="0"/>
              </a:rPr>
              <a:t>//Stack&lt;long</a:t>
            </a:r>
            <a:r>
              <a:rPr lang="en-US" sz="1700" dirty="0">
                <a:latin typeface="Century Schoolbook" pitchFamily="18" charset="0"/>
              </a:rPr>
              <a:t>&gt;</a:t>
            </a:r>
          </a:p>
          <a:p>
            <a:pPr marL="45720" indent="0">
              <a:buNone/>
            </a:pPr>
            <a:r>
              <a:rPr lang="en-US" sz="1700" dirty="0">
                <a:latin typeface="Century Schoolbook" pitchFamily="18" charset="0"/>
              </a:rPr>
              <a:t>s2.push(123123123L); //push 3 longs, pop 3 longs</a:t>
            </a:r>
          </a:p>
          <a:p>
            <a:pPr marL="45720" indent="0">
              <a:buNone/>
            </a:pPr>
            <a:r>
              <a:rPr lang="en-US" sz="1700" dirty="0">
                <a:latin typeface="Century Schoolbook" pitchFamily="18" charset="0"/>
              </a:rPr>
              <a:t>s2.push(234234234L);</a:t>
            </a:r>
          </a:p>
          <a:p>
            <a:pPr marL="45720" indent="0">
              <a:buNone/>
            </a:pPr>
            <a:r>
              <a:rPr lang="en-US" sz="1700" dirty="0">
                <a:latin typeface="Century Schoolbook" pitchFamily="18" charset="0"/>
              </a:rPr>
              <a:t>s2.push(345345345L);</a:t>
            </a:r>
          </a:p>
          <a:p>
            <a:pPr marL="45720" indent="0">
              <a:buNone/>
            </a:pPr>
            <a:r>
              <a:rPr lang="en-US" sz="1700" dirty="0" err="1">
                <a:latin typeface="Century Schoolbook" pitchFamily="18" charset="0"/>
              </a:rPr>
              <a:t>cout</a:t>
            </a:r>
            <a:r>
              <a:rPr lang="en-US" sz="1700" dirty="0">
                <a:latin typeface="Century Schoolbook" pitchFamily="18" charset="0"/>
              </a:rPr>
              <a:t> &lt;&lt; "1: " &lt;&lt; s2.pop() &lt;&lt; </a:t>
            </a:r>
            <a:r>
              <a:rPr lang="en-US" sz="1700" dirty="0" err="1">
                <a:latin typeface="Century Schoolbook" pitchFamily="18" charset="0"/>
              </a:rPr>
              <a:t>endl</a:t>
            </a:r>
            <a:r>
              <a:rPr lang="en-US" sz="1700" dirty="0">
                <a:latin typeface="Century Schoolbook" pitchFamily="18" charset="0"/>
              </a:rPr>
              <a:t>;</a:t>
            </a:r>
          </a:p>
          <a:p>
            <a:pPr marL="45720" indent="0">
              <a:buNone/>
            </a:pPr>
            <a:r>
              <a:rPr lang="en-US" sz="1700" dirty="0" err="1">
                <a:latin typeface="Century Schoolbook" pitchFamily="18" charset="0"/>
              </a:rPr>
              <a:t>cout</a:t>
            </a:r>
            <a:r>
              <a:rPr lang="en-US" sz="1700" dirty="0">
                <a:latin typeface="Century Schoolbook" pitchFamily="18" charset="0"/>
              </a:rPr>
              <a:t> &lt;&lt; "2: " &lt;&lt; s2.pop() &lt;&lt; </a:t>
            </a:r>
            <a:r>
              <a:rPr lang="en-US" sz="1700" dirty="0" err="1">
                <a:latin typeface="Century Schoolbook" pitchFamily="18" charset="0"/>
              </a:rPr>
              <a:t>endl</a:t>
            </a:r>
            <a:r>
              <a:rPr lang="en-US" sz="1700" dirty="0">
                <a:latin typeface="Century Schoolbook" pitchFamily="18" charset="0"/>
              </a:rPr>
              <a:t>;</a:t>
            </a:r>
          </a:p>
          <a:p>
            <a:pPr marL="45720" indent="0">
              <a:buNone/>
            </a:pPr>
            <a:r>
              <a:rPr lang="en-US" sz="1700" dirty="0" err="1">
                <a:latin typeface="Century Schoolbook" pitchFamily="18" charset="0"/>
              </a:rPr>
              <a:t>cout</a:t>
            </a:r>
            <a:r>
              <a:rPr lang="en-US" sz="1700" dirty="0">
                <a:latin typeface="Century Schoolbook" pitchFamily="18" charset="0"/>
              </a:rPr>
              <a:t> &lt;&lt; "3: " &lt;&lt; s2.pop() &lt;&lt; </a:t>
            </a:r>
            <a:r>
              <a:rPr lang="en-US" sz="1700" dirty="0" err="1">
                <a:latin typeface="Century Schoolbook" pitchFamily="18" charset="0"/>
              </a:rPr>
              <a:t>endl</a:t>
            </a:r>
            <a:r>
              <a:rPr lang="en-US" sz="1700" dirty="0">
                <a:latin typeface="Century Schoolbook" pitchFamily="18" charset="0"/>
              </a:rPr>
              <a:t>;</a:t>
            </a:r>
          </a:p>
          <a:p>
            <a:pPr marL="45720" indent="0">
              <a:buNone/>
            </a:pPr>
            <a:r>
              <a:rPr lang="en-US" sz="1700" dirty="0">
                <a:latin typeface="Century Schoolbook" pitchFamily="18" charset="0"/>
              </a:rPr>
              <a:t>//return 0;</a:t>
            </a:r>
          </a:p>
          <a:p>
            <a:pPr marL="45720" indent="0">
              <a:buNone/>
            </a:pPr>
            <a:r>
              <a:rPr lang="en-US" sz="1700" dirty="0" err="1">
                <a:latin typeface="Century Schoolbook" pitchFamily="18" charset="0"/>
              </a:rPr>
              <a:t>getch</a:t>
            </a:r>
            <a:r>
              <a:rPr lang="en-US" sz="1700" dirty="0">
                <a:latin typeface="Century Schoolbook" pitchFamily="18" charset="0"/>
              </a:rPr>
              <a:t>();</a:t>
            </a:r>
          </a:p>
          <a:p>
            <a:pPr marL="45720" indent="0">
              <a:buNone/>
            </a:pPr>
            <a:r>
              <a:rPr lang="en-US" sz="1700" dirty="0">
                <a:latin typeface="Century Schoolbook" pitchFamily="18" charset="0"/>
              </a:rPr>
              <a:t>return 0;</a:t>
            </a:r>
          </a:p>
          <a:p>
            <a:pPr marL="45720" indent="0">
              <a:buNone/>
            </a:pPr>
            <a:r>
              <a:rPr lang="en-US" sz="1700" dirty="0">
                <a:latin typeface="Century Schoolbook" pitchFamily="18" charset="0"/>
              </a:rPr>
              <a:t>}</a:t>
            </a:r>
          </a:p>
          <a:p>
            <a:endParaRPr lang="en-US" dirty="0"/>
          </a:p>
        </p:txBody>
      </p:sp>
    </p:spTree>
    <p:extLst>
      <p:ext uri="{BB962C8B-B14F-4D97-AF65-F5344CB8AC3E}">
        <p14:creationId xmlns:p14="http://schemas.microsoft.com/office/powerpoint/2010/main" val="26342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r>
              <a:rPr lang="en-US" sz="3200" dirty="0" smtClean="0">
                <a:solidFill>
                  <a:schemeClr val="tx1"/>
                </a:solidFill>
              </a:rPr>
              <a:t>Output</a:t>
            </a:r>
            <a:endParaRPr lang="en-US" sz="3200" dirty="0">
              <a:solidFill>
                <a:schemeClr val="tx1"/>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447800"/>
            <a:ext cx="3505200" cy="293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2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914400" y="228600"/>
            <a:ext cx="7467600" cy="3977640"/>
          </a:xfrm>
        </p:spPr>
        <p:txBody>
          <a:bodyPr>
            <a:normAutofit/>
          </a:bodyPr>
          <a:lstStyle/>
          <a:p>
            <a:r>
              <a:rPr lang="en-US" dirty="0"/>
              <a:t>The template keyword and class Stack signal that the entire class will </a:t>
            </a:r>
            <a:r>
              <a:rPr lang="en-US" dirty="0" smtClean="0"/>
              <a:t>be a </a:t>
            </a:r>
            <a:r>
              <a:rPr lang="en-US" dirty="0"/>
              <a:t>template</a:t>
            </a:r>
            <a:r>
              <a:rPr lang="en-US" dirty="0" smtClean="0"/>
              <a:t>.</a:t>
            </a:r>
          </a:p>
          <a:p>
            <a:r>
              <a:rPr lang="en-US" dirty="0"/>
              <a:t>A template argument, named Type in this example, is then used (instead of a fixed data </a:t>
            </a:r>
            <a:r>
              <a:rPr lang="en-US" dirty="0" smtClean="0"/>
              <a:t>type such </a:t>
            </a:r>
            <a:r>
              <a:rPr lang="en-US" dirty="0"/>
              <a:t>as </a:t>
            </a:r>
            <a:r>
              <a:rPr lang="en-US" dirty="0" err="1"/>
              <a:t>int</a:t>
            </a:r>
            <a:r>
              <a:rPr lang="en-US" dirty="0"/>
              <a:t>) everyplace in the class specification where there is a reference to the type of </a:t>
            </a:r>
            <a:r>
              <a:rPr lang="en-US" dirty="0" smtClean="0"/>
              <a:t>the array </a:t>
            </a:r>
            <a:r>
              <a:rPr lang="en-US" dirty="0" err="1"/>
              <a:t>st</a:t>
            </a:r>
            <a:r>
              <a:rPr lang="en-US" dirty="0" err="1" smtClean="0"/>
              <a:t>.</a:t>
            </a:r>
            <a:endParaRPr lang="en-US" dirty="0"/>
          </a:p>
          <a:p>
            <a:r>
              <a:rPr lang="en-US" dirty="0"/>
              <a:t>Classes, however, are instantiated by defining an object using the template argument.</a:t>
            </a:r>
          </a:p>
          <a:p>
            <a:pPr marL="45720" indent="0">
              <a:buNone/>
            </a:pPr>
            <a:r>
              <a:rPr lang="en-US" dirty="0" smtClean="0"/>
              <a:t>         </a:t>
            </a:r>
            <a:r>
              <a:rPr lang="en-US" dirty="0" smtClean="0">
                <a:solidFill>
                  <a:srgbClr val="FF0000"/>
                </a:solidFill>
              </a:rPr>
              <a:t>Stack&lt;float</a:t>
            </a:r>
            <a:r>
              <a:rPr lang="en-US" dirty="0">
                <a:solidFill>
                  <a:srgbClr val="FF0000"/>
                </a:solidFill>
              </a:rPr>
              <a:t>&gt; s1;</a:t>
            </a:r>
          </a:p>
        </p:txBody>
      </p:sp>
    </p:spTree>
    <p:extLst>
      <p:ext uri="{BB962C8B-B14F-4D97-AF65-F5344CB8AC3E}">
        <p14:creationId xmlns:p14="http://schemas.microsoft.com/office/powerpoint/2010/main" val="2455779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1000"/>
            <a:ext cx="6477000" cy="551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127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342900" lvl="0" indent="-342900">
              <a:spcBef>
                <a:spcPts val="600"/>
              </a:spcBef>
              <a:spcAft>
                <a:spcPts val="0"/>
              </a:spcAft>
              <a:buClr>
                <a:srgbClr val="FE8637"/>
              </a:buClr>
              <a:buSzPct val="70000"/>
              <a:buFont typeface="Wingdings" pitchFamily="2" charset="2"/>
              <a:buChar char="Ø"/>
            </a:pPr>
            <a:r>
              <a:rPr lang="en-US" b="1" dirty="0">
                <a:latin typeface="Century Schoolbook" pitchFamily="18" charset="0"/>
              </a:rPr>
              <a:t>Exception </a:t>
            </a:r>
            <a:r>
              <a:rPr lang="en-US" b="1" dirty="0" smtClean="0">
                <a:latin typeface="Century Schoolbook" pitchFamily="18" charset="0"/>
              </a:rPr>
              <a:t>Handling</a:t>
            </a:r>
          </a:p>
          <a:p>
            <a:pPr marL="342900" lvl="0" indent="-342900">
              <a:spcBef>
                <a:spcPts val="600"/>
              </a:spcBef>
              <a:spcAft>
                <a:spcPts val="0"/>
              </a:spcAft>
              <a:buClr>
                <a:srgbClr val="FE8637"/>
              </a:buClr>
              <a:buSzPct val="70000"/>
              <a:buFont typeface="Wingdings" pitchFamily="2" charset="2"/>
              <a:buChar char="Ø"/>
            </a:pPr>
            <a:r>
              <a:rPr lang="en-US" dirty="0" smtClean="0">
                <a:latin typeface="Century Schoolbook" pitchFamily="18" charset="0"/>
              </a:rPr>
              <a:t> Fundamentals </a:t>
            </a:r>
          </a:p>
          <a:p>
            <a:pPr marL="342900" lvl="0" indent="-342900">
              <a:spcBef>
                <a:spcPts val="600"/>
              </a:spcBef>
              <a:spcAft>
                <a:spcPts val="0"/>
              </a:spcAft>
              <a:buClr>
                <a:srgbClr val="FE8637"/>
              </a:buClr>
              <a:buSzPct val="70000"/>
              <a:buFont typeface="Wingdings" pitchFamily="2" charset="2"/>
              <a:buChar char="Ø"/>
            </a:pPr>
            <a:r>
              <a:rPr lang="en-US" dirty="0" smtClean="0">
                <a:latin typeface="Century Schoolbook" pitchFamily="18" charset="0"/>
              </a:rPr>
              <a:t>other </a:t>
            </a:r>
            <a:r>
              <a:rPr lang="en-US" dirty="0">
                <a:latin typeface="Century Schoolbook" pitchFamily="18" charset="0"/>
              </a:rPr>
              <a:t>error handling </a:t>
            </a:r>
            <a:r>
              <a:rPr lang="en-US" dirty="0" smtClean="0">
                <a:latin typeface="Century Schoolbook" pitchFamily="18" charset="0"/>
              </a:rPr>
              <a:t>techniques</a:t>
            </a:r>
          </a:p>
          <a:p>
            <a:pPr marL="342900" lvl="0" indent="-342900">
              <a:spcBef>
                <a:spcPts val="600"/>
              </a:spcBef>
              <a:spcAft>
                <a:spcPts val="0"/>
              </a:spcAft>
              <a:buClr>
                <a:srgbClr val="FE8637"/>
              </a:buClr>
              <a:buSzPct val="70000"/>
              <a:buFont typeface="Wingdings" pitchFamily="2" charset="2"/>
              <a:buChar char="Ø"/>
            </a:pPr>
            <a:r>
              <a:rPr lang="en-US" dirty="0" smtClean="0">
                <a:latin typeface="Century Schoolbook" pitchFamily="18" charset="0"/>
              </a:rPr>
              <a:t> </a:t>
            </a:r>
            <a:r>
              <a:rPr lang="en-US" dirty="0">
                <a:latin typeface="Century Schoolbook" pitchFamily="18" charset="0"/>
              </a:rPr>
              <a:t>simple exception handling- Divide by </a:t>
            </a:r>
            <a:r>
              <a:rPr lang="en-US" dirty="0" smtClean="0">
                <a:latin typeface="Century Schoolbook" pitchFamily="18" charset="0"/>
              </a:rPr>
              <a:t>Zero</a:t>
            </a:r>
          </a:p>
          <a:p>
            <a:pPr marL="342900" lvl="0" indent="-342900">
              <a:spcBef>
                <a:spcPts val="600"/>
              </a:spcBef>
              <a:spcAft>
                <a:spcPts val="0"/>
              </a:spcAft>
              <a:buClr>
                <a:srgbClr val="FE8637"/>
              </a:buClr>
              <a:buSzPct val="70000"/>
              <a:buFont typeface="Wingdings" pitchFamily="2" charset="2"/>
              <a:buChar char="Ø"/>
            </a:pPr>
            <a:r>
              <a:rPr lang="en-US" dirty="0" smtClean="0">
                <a:latin typeface="Century Schoolbook" pitchFamily="18" charset="0"/>
              </a:rPr>
              <a:t> </a:t>
            </a:r>
            <a:r>
              <a:rPr lang="en-US" dirty="0" err="1">
                <a:latin typeface="Century Schoolbook" pitchFamily="18" charset="0"/>
              </a:rPr>
              <a:t>rethrowing</a:t>
            </a:r>
            <a:r>
              <a:rPr lang="en-US" dirty="0">
                <a:latin typeface="Century Schoolbook" pitchFamily="18" charset="0"/>
              </a:rPr>
              <a:t> an </a:t>
            </a:r>
            <a:r>
              <a:rPr lang="en-US" dirty="0" smtClean="0">
                <a:latin typeface="Century Schoolbook" pitchFamily="18" charset="0"/>
              </a:rPr>
              <a:t>exception </a:t>
            </a:r>
          </a:p>
          <a:p>
            <a:pPr marL="342900" lvl="0" indent="-342900">
              <a:spcBef>
                <a:spcPts val="600"/>
              </a:spcBef>
              <a:spcAft>
                <a:spcPts val="0"/>
              </a:spcAft>
              <a:buClr>
                <a:srgbClr val="FE8637"/>
              </a:buClr>
              <a:buSzPct val="70000"/>
              <a:buFont typeface="Wingdings" pitchFamily="2" charset="2"/>
              <a:buChar char="Ø"/>
            </a:pPr>
            <a:r>
              <a:rPr lang="en-US" dirty="0" smtClean="0">
                <a:latin typeface="Century Schoolbook" pitchFamily="18" charset="0"/>
              </a:rPr>
              <a:t>exception specifications</a:t>
            </a:r>
          </a:p>
          <a:p>
            <a:pPr marL="342900" lvl="0" indent="-342900">
              <a:spcBef>
                <a:spcPts val="600"/>
              </a:spcBef>
              <a:spcAft>
                <a:spcPts val="0"/>
              </a:spcAft>
              <a:buClr>
                <a:srgbClr val="FE8637"/>
              </a:buClr>
              <a:buSzPct val="70000"/>
              <a:buFont typeface="Wingdings" pitchFamily="2" charset="2"/>
              <a:buChar char="Ø"/>
            </a:pPr>
            <a:r>
              <a:rPr lang="en-US" dirty="0" smtClean="0">
                <a:latin typeface="Century Schoolbook" pitchFamily="18" charset="0"/>
              </a:rPr>
              <a:t> </a:t>
            </a:r>
            <a:r>
              <a:rPr lang="en-US" dirty="0">
                <a:latin typeface="Century Schoolbook" pitchFamily="18" charset="0"/>
              </a:rPr>
              <a:t>processing unexpected </a:t>
            </a:r>
            <a:r>
              <a:rPr lang="en-US" dirty="0" smtClean="0">
                <a:latin typeface="Century Schoolbook" pitchFamily="18" charset="0"/>
              </a:rPr>
              <a:t>exceptions</a:t>
            </a:r>
          </a:p>
          <a:p>
            <a:pPr marL="342900" lvl="0" indent="-342900">
              <a:spcBef>
                <a:spcPts val="600"/>
              </a:spcBef>
              <a:spcAft>
                <a:spcPts val="0"/>
              </a:spcAft>
              <a:buClr>
                <a:srgbClr val="FE8637"/>
              </a:buClr>
              <a:buSzPct val="70000"/>
              <a:buFont typeface="Wingdings" pitchFamily="2" charset="2"/>
              <a:buChar char="Ø"/>
            </a:pPr>
            <a:r>
              <a:rPr lang="en-US" dirty="0" smtClean="0">
                <a:latin typeface="Century Schoolbook" pitchFamily="18" charset="0"/>
              </a:rPr>
              <a:t> </a:t>
            </a:r>
            <a:r>
              <a:rPr lang="en-US" dirty="0">
                <a:latin typeface="Century Schoolbook" pitchFamily="18" charset="0"/>
              </a:rPr>
              <a:t>stack </a:t>
            </a:r>
            <a:r>
              <a:rPr lang="en-US" dirty="0" smtClean="0">
                <a:latin typeface="Century Schoolbook" pitchFamily="18" charset="0"/>
              </a:rPr>
              <a:t>unwinding </a:t>
            </a:r>
          </a:p>
          <a:p>
            <a:pPr marL="342900" lvl="0" indent="-342900">
              <a:spcBef>
                <a:spcPts val="600"/>
              </a:spcBef>
              <a:spcAft>
                <a:spcPts val="0"/>
              </a:spcAft>
              <a:buClr>
                <a:srgbClr val="FE8637"/>
              </a:buClr>
              <a:buSzPct val="70000"/>
              <a:buFont typeface="Wingdings" pitchFamily="2" charset="2"/>
              <a:buChar char="Ø"/>
            </a:pPr>
            <a:r>
              <a:rPr lang="en-US" dirty="0" smtClean="0">
                <a:latin typeface="Century Schoolbook" pitchFamily="18" charset="0"/>
              </a:rPr>
              <a:t>constructor</a:t>
            </a:r>
          </a:p>
          <a:p>
            <a:pPr marL="342900" lvl="0" indent="-342900">
              <a:spcBef>
                <a:spcPts val="600"/>
              </a:spcBef>
              <a:spcAft>
                <a:spcPts val="0"/>
              </a:spcAft>
              <a:buClr>
                <a:srgbClr val="FE8637"/>
              </a:buClr>
              <a:buSzPct val="70000"/>
              <a:buFont typeface="Wingdings" pitchFamily="2" charset="2"/>
              <a:buChar char="Ø"/>
            </a:pPr>
            <a:r>
              <a:rPr lang="en-US" dirty="0" smtClean="0">
                <a:latin typeface="Century Schoolbook" pitchFamily="18" charset="0"/>
              </a:rPr>
              <a:t>destructor </a:t>
            </a:r>
            <a:r>
              <a:rPr lang="en-US" dirty="0">
                <a:latin typeface="Century Schoolbook" pitchFamily="18" charset="0"/>
              </a:rPr>
              <a:t>and exception </a:t>
            </a:r>
            <a:r>
              <a:rPr lang="en-US" dirty="0" smtClean="0">
                <a:latin typeface="Century Schoolbook" pitchFamily="18" charset="0"/>
              </a:rPr>
              <a:t>handling </a:t>
            </a:r>
          </a:p>
          <a:p>
            <a:pPr marL="342900" lvl="0" indent="-342900">
              <a:spcBef>
                <a:spcPts val="600"/>
              </a:spcBef>
              <a:spcAft>
                <a:spcPts val="0"/>
              </a:spcAft>
              <a:buClr>
                <a:srgbClr val="FE8637"/>
              </a:buClr>
              <a:buSzPct val="70000"/>
              <a:buFont typeface="Wingdings" pitchFamily="2" charset="2"/>
              <a:buChar char="Ø"/>
            </a:pPr>
            <a:r>
              <a:rPr lang="en-US" dirty="0" smtClean="0">
                <a:latin typeface="Century Schoolbook" pitchFamily="18" charset="0"/>
              </a:rPr>
              <a:t>exception </a:t>
            </a:r>
            <a:r>
              <a:rPr lang="en-US" dirty="0">
                <a:latin typeface="Century Schoolbook" pitchFamily="18" charset="0"/>
              </a:rPr>
              <a:t>and inheritance.</a:t>
            </a: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a:solidFill>
                <a:srgbClr val="FF0000"/>
              </a:solidFill>
            </a:endParaRPr>
          </a:p>
          <a:p>
            <a:pPr marL="182880" indent="0" algn="ctr">
              <a:buNone/>
            </a:pPr>
            <a:r>
              <a:rPr lang="en-US" sz="3200" dirty="0">
                <a:solidFill>
                  <a:srgbClr val="FF0000"/>
                </a:solidFill>
              </a:rPr>
              <a:t>Contents</a:t>
            </a:r>
          </a:p>
        </p:txBody>
      </p:sp>
    </p:spTree>
    <p:extLst>
      <p:ext uri="{BB962C8B-B14F-4D97-AF65-F5344CB8AC3E}">
        <p14:creationId xmlns:p14="http://schemas.microsoft.com/office/powerpoint/2010/main" val="17342524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45720" indent="0">
              <a:buNone/>
            </a:pPr>
            <a:endParaRPr lang="en-US" dirty="0" smtClean="0">
              <a:latin typeface="Century Schoolbook" pitchFamily="18" charset="0"/>
            </a:endParaRPr>
          </a:p>
          <a:p>
            <a:pPr marL="45720" indent="0">
              <a:buNone/>
            </a:pPr>
            <a:r>
              <a:rPr lang="en-US" dirty="0" smtClean="0">
                <a:latin typeface="Century Schoolbook" pitchFamily="18" charset="0"/>
              </a:rPr>
              <a:t>Write </a:t>
            </a:r>
            <a:r>
              <a:rPr lang="en-US" dirty="0">
                <a:latin typeface="Century Schoolbook" pitchFamily="18" charset="0"/>
              </a:rPr>
              <a:t>a program in C++ using function template to read two matrices of different data types such as integers and floating point values and perform simple arithmetic operations on these matrices separately and display it</a:t>
            </a: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rgbClr val="FF0000"/>
              </a:solidFill>
            </a:endParaRPr>
          </a:p>
          <a:p>
            <a:pPr marL="182880" indent="0" algn="ctr">
              <a:buNone/>
            </a:pPr>
            <a:endParaRPr lang="en-US" sz="3200" dirty="0">
              <a:solidFill>
                <a:srgbClr val="FF0000"/>
              </a:solidFill>
            </a:endParaRPr>
          </a:p>
        </p:txBody>
      </p:sp>
    </p:spTree>
    <p:extLst>
      <p:ext uri="{BB962C8B-B14F-4D97-AF65-F5344CB8AC3E}">
        <p14:creationId xmlns:p14="http://schemas.microsoft.com/office/powerpoint/2010/main" val="3764046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3505200" cy="4953000"/>
          </a:xfrm>
        </p:spPr>
        <p:txBody>
          <a:bodyPr/>
          <a:lstStyle/>
          <a:p>
            <a:pPr marL="45720" indent="0">
              <a:buNone/>
            </a:pPr>
            <a:r>
              <a:rPr lang="en-US" dirty="0">
                <a:latin typeface="Century Schoolbook" pitchFamily="18" charset="0"/>
              </a:rPr>
              <a:t>template&lt;class T&gt;</a:t>
            </a:r>
          </a:p>
          <a:p>
            <a:pPr marL="45720" indent="0">
              <a:buNone/>
            </a:pPr>
            <a:r>
              <a:rPr lang="en-US" dirty="0">
                <a:latin typeface="Century Schoolbook" pitchFamily="18" charset="0"/>
              </a:rPr>
              <a:t>void Display(T c[3][3]){</a:t>
            </a:r>
          </a:p>
          <a:p>
            <a:pPr marL="45720" indent="0">
              <a:buNone/>
            </a:pPr>
            <a:r>
              <a:rPr lang="en-US" dirty="0" err="1">
                <a:latin typeface="Century Schoolbook" pitchFamily="18" charset="0"/>
              </a:rPr>
              <a:t>int</a:t>
            </a:r>
            <a:r>
              <a:rPr lang="en-US" dirty="0">
                <a:latin typeface="Century Schoolbook" pitchFamily="18" charset="0"/>
              </a:rPr>
              <a:t> </a:t>
            </a:r>
            <a:r>
              <a:rPr lang="en-US" dirty="0" err="1">
                <a:latin typeface="Century Schoolbook" pitchFamily="18" charset="0"/>
              </a:rPr>
              <a:t>i,j</a:t>
            </a:r>
            <a:r>
              <a:rPr lang="en-US" dirty="0">
                <a:latin typeface="Century Schoolbook" pitchFamily="18" charset="0"/>
              </a:rPr>
              <a:t>;</a:t>
            </a:r>
          </a:p>
          <a:p>
            <a:pPr marL="45720" indent="0">
              <a:buNone/>
            </a:pPr>
            <a:r>
              <a:rPr lang="en-US" dirty="0">
                <a:latin typeface="Century Schoolbook" pitchFamily="18" charset="0"/>
              </a:rPr>
              <a:t>for(i=0;i&lt;3;i++){</a:t>
            </a:r>
          </a:p>
          <a:p>
            <a:pPr marL="45720" indent="0">
              <a:buNone/>
            </a:pPr>
            <a:r>
              <a:rPr lang="en-US" dirty="0">
                <a:latin typeface="Century Schoolbook" pitchFamily="18" charset="0"/>
              </a:rPr>
              <a:t>for(j=0;j&lt;3;j++){</a:t>
            </a:r>
          </a:p>
          <a:p>
            <a:pPr marL="45720" indent="0">
              <a:buNone/>
            </a:pPr>
            <a:r>
              <a:rPr lang="en-US" dirty="0" err="1">
                <a:latin typeface="Century Schoolbook" pitchFamily="18" charset="0"/>
              </a:rPr>
              <a:t>cout</a:t>
            </a:r>
            <a:r>
              <a:rPr lang="en-US" dirty="0">
                <a:latin typeface="Century Schoolbook" pitchFamily="18" charset="0"/>
              </a:rPr>
              <a:t>&lt;&lt;c[i][j]&lt;&lt;"\t";</a:t>
            </a:r>
          </a:p>
          <a:p>
            <a:pPr marL="45720" indent="0">
              <a:buNone/>
            </a:pPr>
            <a:r>
              <a:rPr lang="en-US" dirty="0">
                <a:latin typeface="Century Schoolbook" pitchFamily="18" charset="0"/>
              </a:rPr>
              <a:t>}</a:t>
            </a:r>
          </a:p>
          <a:p>
            <a:pPr marL="45720" indent="0">
              <a:buNone/>
            </a:pPr>
            <a:r>
              <a:rPr lang="en-US" dirty="0" err="1">
                <a:latin typeface="Century Schoolbook" pitchFamily="18" charset="0"/>
              </a:rPr>
              <a:t>cout</a:t>
            </a:r>
            <a:r>
              <a:rPr lang="en-US" dirty="0">
                <a:latin typeface="Century Schoolbook" pitchFamily="18" charset="0"/>
              </a:rPr>
              <a:t>&lt;&lt;"\n";</a:t>
            </a:r>
          </a:p>
          <a:p>
            <a:pPr marL="45720" indent="0">
              <a:buNone/>
            </a:pPr>
            <a:r>
              <a:rPr lang="en-US" dirty="0">
                <a:latin typeface="Century Schoolbook" pitchFamily="18" charset="0"/>
              </a:rPr>
              <a:t>}</a:t>
            </a:r>
          </a:p>
          <a:p>
            <a:pPr marL="45720" indent="0">
              <a:buNone/>
            </a:pPr>
            <a:r>
              <a:rPr lang="en-US" dirty="0">
                <a:latin typeface="Century Schoolbook" pitchFamily="18" charset="0"/>
              </a:rPr>
              <a:t>}</a:t>
            </a: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a:solidFill>
                <a:srgbClr val="FF0000"/>
              </a:solidFill>
            </a:endParaRPr>
          </a:p>
        </p:txBody>
      </p:sp>
      <p:sp>
        <p:nvSpPr>
          <p:cNvPr id="2" name="TextBox 1"/>
          <p:cNvSpPr txBox="1"/>
          <p:nvPr/>
        </p:nvSpPr>
        <p:spPr>
          <a:xfrm>
            <a:off x="4343400" y="1371600"/>
            <a:ext cx="4267200" cy="4832092"/>
          </a:xfrm>
          <a:prstGeom prst="rect">
            <a:avLst/>
          </a:prstGeom>
          <a:noFill/>
        </p:spPr>
        <p:txBody>
          <a:bodyPr wrap="square" rtlCol="0">
            <a:spAutoFit/>
          </a:bodyPr>
          <a:lstStyle/>
          <a:p>
            <a:r>
              <a:rPr lang="en-US" sz="2200" dirty="0">
                <a:latin typeface="Century Schoolbook" pitchFamily="18" charset="0"/>
              </a:rPr>
              <a:t>template&lt;class T&gt;</a:t>
            </a:r>
          </a:p>
          <a:p>
            <a:r>
              <a:rPr lang="fr-FR" sz="2200" dirty="0" err="1">
                <a:latin typeface="Century Schoolbook" pitchFamily="18" charset="0"/>
              </a:rPr>
              <a:t>void</a:t>
            </a:r>
            <a:r>
              <a:rPr lang="fr-FR" sz="2200" dirty="0">
                <a:latin typeface="Century Schoolbook" pitchFamily="18" charset="0"/>
              </a:rPr>
              <a:t> </a:t>
            </a:r>
            <a:r>
              <a:rPr lang="fr-FR" sz="2200" dirty="0" err="1">
                <a:latin typeface="Century Schoolbook" pitchFamily="18" charset="0"/>
              </a:rPr>
              <a:t>Add</a:t>
            </a:r>
            <a:r>
              <a:rPr lang="fr-FR" sz="2200" dirty="0">
                <a:latin typeface="Century Schoolbook" pitchFamily="18" charset="0"/>
              </a:rPr>
              <a:t>(T a[3][3],T b[3][3</a:t>
            </a:r>
            <a:r>
              <a:rPr lang="fr-FR" sz="2200" dirty="0" smtClean="0">
                <a:latin typeface="Century Schoolbook" pitchFamily="18" charset="0"/>
              </a:rPr>
              <a:t>])</a:t>
            </a:r>
          </a:p>
          <a:p>
            <a:r>
              <a:rPr lang="fr-FR" sz="2200" dirty="0" smtClean="0">
                <a:latin typeface="Century Schoolbook" pitchFamily="18" charset="0"/>
              </a:rPr>
              <a:t>{</a:t>
            </a:r>
            <a:endParaRPr lang="fr-FR" sz="2200" dirty="0">
              <a:latin typeface="Century Schoolbook" pitchFamily="18" charset="0"/>
            </a:endParaRPr>
          </a:p>
          <a:p>
            <a:r>
              <a:rPr lang="en-US" sz="2200" dirty="0">
                <a:latin typeface="Century Schoolbook" pitchFamily="18" charset="0"/>
              </a:rPr>
              <a:t>T c[3][3];</a:t>
            </a:r>
          </a:p>
          <a:p>
            <a:r>
              <a:rPr lang="en-US" sz="2200" dirty="0" err="1">
                <a:latin typeface="Century Schoolbook" pitchFamily="18" charset="0"/>
              </a:rPr>
              <a:t>int</a:t>
            </a:r>
            <a:r>
              <a:rPr lang="en-US" sz="2200" dirty="0">
                <a:latin typeface="Century Schoolbook" pitchFamily="18" charset="0"/>
              </a:rPr>
              <a:t> </a:t>
            </a:r>
            <a:r>
              <a:rPr lang="en-US" sz="2200" dirty="0" err="1">
                <a:latin typeface="Century Schoolbook" pitchFamily="18" charset="0"/>
              </a:rPr>
              <a:t>i,j</a:t>
            </a:r>
            <a:r>
              <a:rPr lang="en-US" sz="2200" dirty="0">
                <a:latin typeface="Century Schoolbook" pitchFamily="18" charset="0"/>
              </a:rPr>
              <a:t>;</a:t>
            </a:r>
          </a:p>
          <a:p>
            <a:r>
              <a:rPr lang="en-US" sz="2200" dirty="0">
                <a:latin typeface="Century Schoolbook" pitchFamily="18" charset="0"/>
              </a:rPr>
              <a:t>for(</a:t>
            </a:r>
            <a:r>
              <a:rPr lang="en-US" sz="2200" dirty="0" err="1">
                <a:latin typeface="Century Schoolbook" pitchFamily="18" charset="0"/>
              </a:rPr>
              <a:t>i</a:t>
            </a:r>
            <a:r>
              <a:rPr lang="en-US" sz="2200" dirty="0">
                <a:latin typeface="Century Schoolbook" pitchFamily="18" charset="0"/>
              </a:rPr>
              <a:t>=0;i&lt;3;i</a:t>
            </a:r>
            <a:r>
              <a:rPr lang="en-US" sz="2200" dirty="0" smtClean="0">
                <a:latin typeface="Century Schoolbook" pitchFamily="18" charset="0"/>
              </a:rPr>
              <a:t>++)</a:t>
            </a:r>
          </a:p>
          <a:p>
            <a:r>
              <a:rPr lang="en-US" sz="2200" dirty="0" smtClean="0">
                <a:latin typeface="Century Schoolbook" pitchFamily="18" charset="0"/>
              </a:rPr>
              <a:t>{</a:t>
            </a:r>
            <a:endParaRPr lang="en-US" sz="2200" dirty="0">
              <a:latin typeface="Century Schoolbook" pitchFamily="18" charset="0"/>
            </a:endParaRPr>
          </a:p>
          <a:p>
            <a:r>
              <a:rPr lang="en-US" sz="2200" dirty="0">
                <a:latin typeface="Century Schoolbook" pitchFamily="18" charset="0"/>
              </a:rPr>
              <a:t>for(j=0;j&lt;3;j</a:t>
            </a:r>
            <a:r>
              <a:rPr lang="en-US" sz="2200" dirty="0" smtClean="0">
                <a:latin typeface="Century Schoolbook" pitchFamily="18" charset="0"/>
              </a:rPr>
              <a:t>++)</a:t>
            </a:r>
          </a:p>
          <a:p>
            <a:r>
              <a:rPr lang="en-US" sz="2200" dirty="0" smtClean="0">
                <a:latin typeface="Century Schoolbook" pitchFamily="18" charset="0"/>
              </a:rPr>
              <a:t>{</a:t>
            </a:r>
            <a:endParaRPr lang="en-US" sz="2200" dirty="0">
              <a:latin typeface="Century Schoolbook" pitchFamily="18" charset="0"/>
            </a:endParaRPr>
          </a:p>
          <a:p>
            <a:r>
              <a:rPr lang="en-US" sz="2200" dirty="0" smtClean="0">
                <a:latin typeface="Century Schoolbook" pitchFamily="18" charset="0"/>
              </a:rPr>
              <a:t>       </a:t>
            </a:r>
            <a:r>
              <a:rPr lang="pl-PL" sz="2200" dirty="0" smtClean="0">
                <a:latin typeface="Century Schoolbook" pitchFamily="18" charset="0"/>
              </a:rPr>
              <a:t>c[i</a:t>
            </a:r>
            <a:r>
              <a:rPr lang="pl-PL" sz="2200" dirty="0">
                <a:latin typeface="Century Schoolbook" pitchFamily="18" charset="0"/>
              </a:rPr>
              <a:t>][j]=a[i][j]+b[i][j];</a:t>
            </a:r>
          </a:p>
          <a:p>
            <a:r>
              <a:rPr lang="en-US" sz="2200" dirty="0">
                <a:latin typeface="Century Schoolbook" pitchFamily="18" charset="0"/>
              </a:rPr>
              <a:t>}</a:t>
            </a:r>
          </a:p>
          <a:p>
            <a:r>
              <a:rPr lang="en-US" sz="2200" dirty="0">
                <a:latin typeface="Century Schoolbook" pitchFamily="18" charset="0"/>
              </a:rPr>
              <a:t>}</a:t>
            </a:r>
          </a:p>
          <a:p>
            <a:r>
              <a:rPr lang="en-US" sz="2200" dirty="0">
                <a:latin typeface="Century Schoolbook" pitchFamily="18" charset="0"/>
              </a:rPr>
              <a:t>Display(c);</a:t>
            </a:r>
          </a:p>
          <a:p>
            <a:r>
              <a:rPr lang="en-US" sz="2200" dirty="0">
                <a:latin typeface="Century Schoolbook" pitchFamily="18" charset="0"/>
              </a:rPr>
              <a:t>}</a:t>
            </a:r>
          </a:p>
        </p:txBody>
      </p:sp>
    </p:spTree>
    <p:extLst>
      <p:ext uri="{BB962C8B-B14F-4D97-AF65-F5344CB8AC3E}">
        <p14:creationId xmlns:p14="http://schemas.microsoft.com/office/powerpoint/2010/main" val="2498219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4572000" cy="4953000"/>
          </a:xfrm>
        </p:spPr>
        <p:txBody>
          <a:bodyPr/>
          <a:lstStyle/>
          <a:p>
            <a:pPr marL="45720" indent="0">
              <a:buNone/>
            </a:pPr>
            <a:r>
              <a:rPr lang="en-US" dirty="0">
                <a:latin typeface="Century Schoolbook" pitchFamily="18" charset="0"/>
              </a:rPr>
              <a:t>template&lt;class T&gt;</a:t>
            </a:r>
          </a:p>
          <a:p>
            <a:pPr marL="45720" indent="0">
              <a:buNone/>
            </a:pPr>
            <a:r>
              <a:rPr lang="en-US" dirty="0">
                <a:latin typeface="Century Schoolbook" pitchFamily="18" charset="0"/>
              </a:rPr>
              <a:t>void Subtract(T a[3][3],T b[3][3]){</a:t>
            </a:r>
          </a:p>
          <a:p>
            <a:pPr marL="45720" indent="0">
              <a:buNone/>
            </a:pPr>
            <a:r>
              <a:rPr lang="en-US" dirty="0">
                <a:latin typeface="Century Schoolbook" pitchFamily="18" charset="0"/>
              </a:rPr>
              <a:t>T c[3][3];</a:t>
            </a:r>
          </a:p>
          <a:p>
            <a:pPr marL="45720" indent="0">
              <a:buNone/>
            </a:pPr>
            <a:r>
              <a:rPr lang="en-US" dirty="0" err="1">
                <a:latin typeface="Century Schoolbook" pitchFamily="18" charset="0"/>
              </a:rPr>
              <a:t>int</a:t>
            </a:r>
            <a:r>
              <a:rPr lang="en-US" dirty="0">
                <a:latin typeface="Century Schoolbook" pitchFamily="18" charset="0"/>
              </a:rPr>
              <a:t> </a:t>
            </a:r>
            <a:r>
              <a:rPr lang="en-US" dirty="0" err="1">
                <a:latin typeface="Century Schoolbook" pitchFamily="18" charset="0"/>
              </a:rPr>
              <a:t>i,j</a:t>
            </a:r>
            <a:r>
              <a:rPr lang="en-US" dirty="0">
                <a:latin typeface="Century Schoolbook" pitchFamily="18" charset="0"/>
              </a:rPr>
              <a:t>;</a:t>
            </a:r>
          </a:p>
          <a:p>
            <a:pPr marL="45720" indent="0">
              <a:buNone/>
            </a:pPr>
            <a:r>
              <a:rPr lang="en-US" dirty="0">
                <a:latin typeface="Century Schoolbook" pitchFamily="18" charset="0"/>
              </a:rPr>
              <a:t>for(i=0;i&lt;3;i++){</a:t>
            </a:r>
          </a:p>
          <a:p>
            <a:pPr marL="45720" indent="0">
              <a:buNone/>
            </a:pPr>
            <a:r>
              <a:rPr lang="en-US" dirty="0">
                <a:latin typeface="Century Schoolbook" pitchFamily="18" charset="0"/>
              </a:rPr>
              <a:t>for(j=0;j&lt;3;j++){</a:t>
            </a:r>
          </a:p>
          <a:p>
            <a:pPr marL="45720" indent="0">
              <a:buNone/>
            </a:pPr>
            <a:r>
              <a:rPr lang="en-US" dirty="0">
                <a:latin typeface="Century Schoolbook" pitchFamily="18" charset="0"/>
              </a:rPr>
              <a:t>c[i][j]=a[i][j]-b[i][j];</a:t>
            </a:r>
          </a:p>
          <a:p>
            <a:pPr marL="45720" indent="0">
              <a:buNone/>
            </a:pPr>
            <a:r>
              <a:rPr lang="en-US" dirty="0">
                <a:latin typeface="Century Schoolbook" pitchFamily="18" charset="0"/>
              </a:rPr>
              <a:t>}</a:t>
            </a:r>
          </a:p>
          <a:p>
            <a:pPr marL="45720" indent="0">
              <a:buNone/>
            </a:pPr>
            <a:r>
              <a:rPr lang="en-US" dirty="0">
                <a:latin typeface="Century Schoolbook" pitchFamily="18" charset="0"/>
              </a:rPr>
              <a:t>}</a:t>
            </a:r>
          </a:p>
          <a:p>
            <a:pPr marL="45720" indent="0">
              <a:buNone/>
            </a:pPr>
            <a:r>
              <a:rPr lang="en-US" dirty="0">
                <a:latin typeface="Century Schoolbook" pitchFamily="18" charset="0"/>
              </a:rPr>
              <a:t>Display(c);</a:t>
            </a:r>
          </a:p>
          <a:p>
            <a:pPr marL="45720" indent="0">
              <a:buNone/>
            </a:pPr>
            <a:r>
              <a:rPr lang="en-US" dirty="0">
                <a:latin typeface="Century Schoolbook" pitchFamily="18" charset="0"/>
              </a:rPr>
              <a:t>}</a:t>
            </a: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a:solidFill>
                <a:srgbClr val="FF0000"/>
              </a:solidFill>
            </a:endParaRPr>
          </a:p>
        </p:txBody>
      </p:sp>
      <p:sp>
        <p:nvSpPr>
          <p:cNvPr id="2" name="TextBox 1"/>
          <p:cNvSpPr txBox="1"/>
          <p:nvPr/>
        </p:nvSpPr>
        <p:spPr>
          <a:xfrm>
            <a:off x="5118278" y="1447800"/>
            <a:ext cx="3568522" cy="4832092"/>
          </a:xfrm>
          <a:prstGeom prst="rect">
            <a:avLst/>
          </a:prstGeom>
          <a:noFill/>
        </p:spPr>
        <p:txBody>
          <a:bodyPr wrap="square" rtlCol="0">
            <a:spAutoFit/>
          </a:bodyPr>
          <a:lstStyle/>
          <a:p>
            <a:r>
              <a:rPr lang="en-US" sz="2200" dirty="0">
                <a:latin typeface="Century Schoolbook" pitchFamily="18" charset="0"/>
              </a:rPr>
              <a:t>template&lt;class T&gt;</a:t>
            </a:r>
          </a:p>
          <a:p>
            <a:r>
              <a:rPr lang="fr-FR" sz="2200" dirty="0" err="1">
                <a:latin typeface="Century Schoolbook" pitchFamily="18" charset="0"/>
              </a:rPr>
              <a:t>void</a:t>
            </a:r>
            <a:r>
              <a:rPr lang="fr-FR" sz="2200" dirty="0">
                <a:latin typeface="Century Schoolbook" pitchFamily="18" charset="0"/>
              </a:rPr>
              <a:t> </a:t>
            </a:r>
            <a:r>
              <a:rPr lang="fr-FR" sz="2200" dirty="0" err="1">
                <a:latin typeface="Century Schoolbook" pitchFamily="18" charset="0"/>
              </a:rPr>
              <a:t>Multiply</a:t>
            </a:r>
            <a:r>
              <a:rPr lang="fr-FR" sz="2200" dirty="0">
                <a:latin typeface="Century Schoolbook" pitchFamily="18" charset="0"/>
              </a:rPr>
              <a:t>(T a[3][3],T b[3][3]){</a:t>
            </a:r>
          </a:p>
          <a:p>
            <a:r>
              <a:rPr lang="en-US" sz="2200" dirty="0">
                <a:latin typeface="Century Schoolbook" pitchFamily="18" charset="0"/>
              </a:rPr>
              <a:t>T c[3][3];</a:t>
            </a:r>
          </a:p>
          <a:p>
            <a:r>
              <a:rPr lang="en-US" sz="2200" dirty="0" err="1">
                <a:latin typeface="Century Schoolbook" pitchFamily="18" charset="0"/>
              </a:rPr>
              <a:t>int</a:t>
            </a:r>
            <a:r>
              <a:rPr lang="en-US" sz="2200" dirty="0">
                <a:latin typeface="Century Schoolbook" pitchFamily="18" charset="0"/>
              </a:rPr>
              <a:t> </a:t>
            </a:r>
            <a:r>
              <a:rPr lang="en-US" sz="2200" dirty="0" err="1">
                <a:latin typeface="Century Schoolbook" pitchFamily="18" charset="0"/>
              </a:rPr>
              <a:t>i,j</a:t>
            </a:r>
            <a:r>
              <a:rPr lang="en-US" sz="2200" dirty="0">
                <a:latin typeface="Century Schoolbook" pitchFamily="18" charset="0"/>
              </a:rPr>
              <a:t>;</a:t>
            </a:r>
          </a:p>
          <a:p>
            <a:r>
              <a:rPr lang="en-US" sz="2200" dirty="0">
                <a:latin typeface="Century Schoolbook" pitchFamily="18" charset="0"/>
              </a:rPr>
              <a:t>for(i=0;i&lt;3;i++){</a:t>
            </a:r>
          </a:p>
          <a:p>
            <a:r>
              <a:rPr lang="en-US" sz="2200" dirty="0">
                <a:latin typeface="Century Schoolbook" pitchFamily="18" charset="0"/>
              </a:rPr>
              <a:t>for(j=0;j&lt;3;j</a:t>
            </a:r>
            <a:r>
              <a:rPr lang="en-US" sz="2200" dirty="0" smtClean="0">
                <a:latin typeface="Century Schoolbook" pitchFamily="18" charset="0"/>
              </a:rPr>
              <a:t>++){</a:t>
            </a:r>
          </a:p>
          <a:p>
            <a:r>
              <a:rPr lang="pl-PL" sz="2200" dirty="0">
                <a:latin typeface="Century Schoolbook" pitchFamily="18" charset="0"/>
              </a:rPr>
              <a:t>c[i][j]=(a[i][0]*b[0][j])+(a[i][1]*b[1][j])+(a[i][2]*b[2][j]);</a:t>
            </a:r>
          </a:p>
          <a:p>
            <a:r>
              <a:rPr lang="en-US" sz="2200" dirty="0">
                <a:latin typeface="Century Schoolbook" pitchFamily="18" charset="0"/>
              </a:rPr>
              <a:t>}</a:t>
            </a:r>
          </a:p>
          <a:p>
            <a:r>
              <a:rPr lang="en-US" sz="2200" dirty="0">
                <a:latin typeface="Century Schoolbook" pitchFamily="18" charset="0"/>
              </a:rPr>
              <a:t>}</a:t>
            </a:r>
          </a:p>
          <a:p>
            <a:r>
              <a:rPr lang="en-US" sz="2200" dirty="0">
                <a:latin typeface="Century Schoolbook" pitchFamily="18" charset="0"/>
              </a:rPr>
              <a:t>Display(c);</a:t>
            </a:r>
          </a:p>
          <a:p>
            <a:r>
              <a:rPr lang="en-US" sz="2200" dirty="0">
                <a:latin typeface="Century Schoolbook" pitchFamily="18" charset="0"/>
              </a:rPr>
              <a:t>}</a:t>
            </a:r>
          </a:p>
        </p:txBody>
      </p:sp>
    </p:spTree>
    <p:extLst>
      <p:ext uri="{BB962C8B-B14F-4D97-AF65-F5344CB8AC3E}">
        <p14:creationId xmlns:p14="http://schemas.microsoft.com/office/powerpoint/2010/main" val="31639741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4572000" cy="4953000"/>
          </a:xfrm>
        </p:spPr>
        <p:txBody>
          <a:bodyPr>
            <a:normAutofit fontScale="92500"/>
          </a:bodyPr>
          <a:lstStyle/>
          <a:p>
            <a:pPr marL="45720" indent="0">
              <a:buNone/>
            </a:pPr>
            <a:r>
              <a:rPr lang="en-US" dirty="0" err="1">
                <a:latin typeface="Century Schoolbook" pitchFamily="18" charset="0"/>
              </a:rPr>
              <a:t>int</a:t>
            </a:r>
            <a:r>
              <a:rPr lang="en-US" dirty="0">
                <a:latin typeface="Century Schoolbook" pitchFamily="18" charset="0"/>
              </a:rPr>
              <a:t> main(){</a:t>
            </a:r>
          </a:p>
          <a:p>
            <a:pPr marL="45720" indent="0">
              <a:buNone/>
            </a:pPr>
            <a:r>
              <a:rPr lang="en-US" dirty="0" err="1">
                <a:latin typeface="Century Schoolbook" pitchFamily="18" charset="0"/>
              </a:rPr>
              <a:t>int</a:t>
            </a:r>
            <a:r>
              <a:rPr lang="en-US" dirty="0">
                <a:latin typeface="Century Schoolbook" pitchFamily="18" charset="0"/>
              </a:rPr>
              <a:t> imat1[3][3],imat2[3][3];</a:t>
            </a:r>
          </a:p>
          <a:p>
            <a:pPr marL="45720" indent="0">
              <a:buNone/>
            </a:pPr>
            <a:r>
              <a:rPr lang="en-US" dirty="0">
                <a:latin typeface="Century Schoolbook" pitchFamily="18" charset="0"/>
              </a:rPr>
              <a:t>float fmat1[3][3],fmat2[3][3];</a:t>
            </a:r>
          </a:p>
          <a:p>
            <a:pPr marL="45720" indent="0">
              <a:buNone/>
            </a:pPr>
            <a:r>
              <a:rPr lang="en-US" dirty="0" err="1">
                <a:latin typeface="Century Schoolbook" pitchFamily="18" charset="0"/>
              </a:rPr>
              <a:t>int</a:t>
            </a:r>
            <a:r>
              <a:rPr lang="en-US" dirty="0">
                <a:latin typeface="Century Schoolbook" pitchFamily="18" charset="0"/>
              </a:rPr>
              <a:t> </a:t>
            </a:r>
            <a:r>
              <a:rPr lang="en-US" dirty="0" err="1" smtClean="0">
                <a:latin typeface="Century Schoolbook" pitchFamily="18" charset="0"/>
              </a:rPr>
              <a:t>i,j,choice</a:t>
            </a:r>
            <a:r>
              <a:rPr lang="en-US" dirty="0">
                <a:latin typeface="Century Schoolbook" pitchFamily="18" charset="0"/>
              </a:rPr>
              <a:t>;</a:t>
            </a:r>
          </a:p>
          <a:p>
            <a:pPr marL="45720" indent="0">
              <a:buNone/>
            </a:pPr>
            <a:r>
              <a:rPr lang="en-US" dirty="0">
                <a:latin typeface="Century Schoolbook" pitchFamily="18" charset="0"/>
              </a:rPr>
              <a:t>do{</a:t>
            </a:r>
          </a:p>
          <a:p>
            <a:pPr marL="45720" indent="0">
              <a:buNone/>
            </a:pPr>
            <a:r>
              <a:rPr lang="en-US" dirty="0" err="1">
                <a:latin typeface="Century Schoolbook" pitchFamily="18" charset="0"/>
              </a:rPr>
              <a:t>cout</a:t>
            </a:r>
            <a:r>
              <a:rPr lang="en-US" dirty="0">
                <a:latin typeface="Century Schoolbook" pitchFamily="18" charset="0"/>
              </a:rPr>
              <a:t>&lt;&lt;"\</a:t>
            </a:r>
            <a:r>
              <a:rPr lang="en-US" dirty="0" err="1">
                <a:latin typeface="Century Schoolbook" pitchFamily="18" charset="0"/>
              </a:rPr>
              <a:t>nWhat</a:t>
            </a:r>
            <a:r>
              <a:rPr lang="en-US" dirty="0">
                <a:latin typeface="Century Schoolbook" pitchFamily="18" charset="0"/>
              </a:rPr>
              <a:t> would you like to do?\n";</a:t>
            </a:r>
          </a:p>
          <a:p>
            <a:pPr marL="45720" indent="0">
              <a:buNone/>
            </a:pPr>
            <a:r>
              <a:rPr lang="en-US" dirty="0" err="1">
                <a:latin typeface="Century Schoolbook" pitchFamily="18" charset="0"/>
              </a:rPr>
              <a:t>cout</a:t>
            </a:r>
            <a:r>
              <a:rPr lang="en-US" dirty="0">
                <a:latin typeface="Century Schoolbook" pitchFamily="18" charset="0"/>
              </a:rPr>
              <a:t>&lt;&lt;"\n1.Enter matrices\n2.Add\n3.Subtract\n4.Multiply\n5.Exit";</a:t>
            </a:r>
          </a:p>
          <a:p>
            <a:pPr marL="45720" indent="0">
              <a:buNone/>
            </a:pPr>
            <a:r>
              <a:rPr lang="en-US" dirty="0">
                <a:latin typeface="Century Schoolbook" pitchFamily="18" charset="0"/>
              </a:rPr>
              <a:t>switch(choice){</a:t>
            </a:r>
          </a:p>
          <a:p>
            <a:pPr marL="45720" indent="0">
              <a:buNone/>
            </a:pPr>
            <a:r>
              <a:rPr lang="en-US" dirty="0">
                <a:latin typeface="Century Schoolbook" pitchFamily="18" charset="0"/>
              </a:rPr>
              <a:t>case 1:{</a:t>
            </a:r>
          </a:p>
          <a:p>
            <a:pPr marL="45720" indent="0">
              <a:buNone/>
            </a:pPr>
            <a:r>
              <a:rPr lang="en-US" dirty="0" err="1">
                <a:latin typeface="Century Schoolbook" pitchFamily="18" charset="0"/>
              </a:rPr>
              <a:t>cout</a:t>
            </a:r>
            <a:r>
              <a:rPr lang="en-US" dirty="0">
                <a:latin typeface="Century Schoolbook" pitchFamily="18" charset="0"/>
              </a:rPr>
              <a:t>&lt;&lt;"\n1.Integer\n2.Float\n</a:t>
            </a:r>
            <a:r>
              <a:rPr lang="en-US" dirty="0" smtClean="0">
                <a:latin typeface="Century Schoolbook" pitchFamily="18" charset="0"/>
              </a:rPr>
              <a:t>";</a:t>
            </a: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a:solidFill>
                <a:srgbClr val="FF0000"/>
              </a:solidFill>
            </a:endParaRPr>
          </a:p>
        </p:txBody>
      </p:sp>
      <p:sp>
        <p:nvSpPr>
          <p:cNvPr id="2" name="TextBox 1"/>
          <p:cNvSpPr txBox="1"/>
          <p:nvPr/>
        </p:nvSpPr>
        <p:spPr>
          <a:xfrm>
            <a:off x="5118278" y="1295400"/>
            <a:ext cx="3873322" cy="4985980"/>
          </a:xfrm>
          <a:prstGeom prst="rect">
            <a:avLst/>
          </a:prstGeom>
          <a:noFill/>
        </p:spPr>
        <p:txBody>
          <a:bodyPr wrap="square" rtlCol="0">
            <a:spAutoFit/>
          </a:bodyPr>
          <a:lstStyle/>
          <a:p>
            <a:pPr marL="45720" indent="0">
              <a:buNone/>
            </a:pPr>
            <a:r>
              <a:rPr lang="en-US" sz="2000" dirty="0">
                <a:latin typeface="Century Schoolbook" pitchFamily="18" charset="0"/>
              </a:rPr>
              <a:t>switch(choice2)</a:t>
            </a:r>
          </a:p>
          <a:p>
            <a:pPr marL="45720" indent="0">
              <a:buNone/>
            </a:pPr>
            <a:r>
              <a:rPr lang="en-US" sz="2000" dirty="0">
                <a:latin typeface="Century Schoolbook" pitchFamily="18" charset="0"/>
              </a:rPr>
              <a:t>case 1:{</a:t>
            </a:r>
          </a:p>
          <a:p>
            <a:pPr marL="45720" indent="0">
              <a:buNone/>
            </a:pPr>
            <a:r>
              <a:rPr lang="en-US" sz="2000" dirty="0" err="1">
                <a:latin typeface="Century Schoolbook" pitchFamily="18" charset="0"/>
              </a:rPr>
              <a:t>cout</a:t>
            </a:r>
            <a:r>
              <a:rPr lang="en-US" sz="2000" dirty="0">
                <a:latin typeface="Century Schoolbook" pitchFamily="18" charset="0"/>
              </a:rPr>
              <a:t>&lt;&lt;"\</a:t>
            </a:r>
            <a:r>
              <a:rPr lang="en-US" sz="2000" dirty="0" err="1">
                <a:latin typeface="Century Schoolbook" pitchFamily="18" charset="0"/>
              </a:rPr>
              <a:t>nEnter</a:t>
            </a:r>
            <a:r>
              <a:rPr lang="en-US" sz="2000" dirty="0">
                <a:latin typeface="Century Schoolbook" pitchFamily="18" charset="0"/>
              </a:rPr>
              <a:t> integer matrices :\</a:t>
            </a:r>
            <a:r>
              <a:rPr lang="en-US" sz="2000" dirty="0" err="1">
                <a:latin typeface="Century Schoolbook" pitchFamily="18" charset="0"/>
              </a:rPr>
              <a:t>nMatrix</a:t>
            </a:r>
            <a:r>
              <a:rPr lang="en-US" sz="2000" dirty="0">
                <a:latin typeface="Century Schoolbook" pitchFamily="18" charset="0"/>
              </a:rPr>
              <a:t> A :\n";</a:t>
            </a:r>
          </a:p>
          <a:p>
            <a:pPr marL="45720" indent="0">
              <a:buNone/>
            </a:pPr>
            <a:r>
              <a:rPr lang="en-US" sz="2000" dirty="0">
                <a:latin typeface="Century Schoolbook" pitchFamily="18" charset="0"/>
              </a:rPr>
              <a:t>for(i=0;i&lt;3;i++){</a:t>
            </a:r>
          </a:p>
          <a:p>
            <a:pPr marL="45720" indent="0">
              <a:buNone/>
            </a:pPr>
            <a:r>
              <a:rPr lang="en-US" sz="2000" dirty="0">
                <a:latin typeface="Century Schoolbook" pitchFamily="18" charset="0"/>
              </a:rPr>
              <a:t>for(j=0;j&lt;3;j++){</a:t>
            </a:r>
          </a:p>
          <a:p>
            <a:pPr marL="45720" indent="0">
              <a:buNone/>
            </a:pPr>
            <a:r>
              <a:rPr lang="en-US" sz="2000" dirty="0" err="1">
                <a:latin typeface="Century Schoolbook" pitchFamily="18" charset="0"/>
              </a:rPr>
              <a:t>cin</a:t>
            </a:r>
            <a:r>
              <a:rPr lang="en-US" sz="2000" dirty="0">
                <a:latin typeface="Century Schoolbook" pitchFamily="18" charset="0"/>
              </a:rPr>
              <a:t>&gt;&gt;imat1[i][j];</a:t>
            </a:r>
          </a:p>
          <a:p>
            <a:pPr marL="45720" indent="0">
              <a:buNone/>
            </a:pPr>
            <a:r>
              <a:rPr lang="en-US" sz="2000" dirty="0">
                <a:latin typeface="Century Schoolbook" pitchFamily="18" charset="0"/>
              </a:rPr>
              <a:t>}</a:t>
            </a:r>
          </a:p>
          <a:p>
            <a:pPr marL="45720" indent="0">
              <a:buNone/>
            </a:pPr>
            <a:r>
              <a:rPr lang="en-US" sz="2000" dirty="0" smtClean="0">
                <a:latin typeface="Century Schoolbook" pitchFamily="18" charset="0"/>
              </a:rPr>
              <a:t>}</a:t>
            </a:r>
          </a:p>
          <a:p>
            <a:r>
              <a:rPr lang="en-US" sz="2000" dirty="0" err="1">
                <a:latin typeface="Century Schoolbook" pitchFamily="18" charset="0"/>
              </a:rPr>
              <a:t>cout</a:t>
            </a:r>
            <a:r>
              <a:rPr lang="en-US" sz="2000" dirty="0">
                <a:latin typeface="Century Schoolbook" pitchFamily="18" charset="0"/>
              </a:rPr>
              <a:t>&lt;&lt;"\</a:t>
            </a:r>
            <a:r>
              <a:rPr lang="en-US" sz="2000" dirty="0" err="1">
                <a:latin typeface="Century Schoolbook" pitchFamily="18" charset="0"/>
              </a:rPr>
              <a:t>nMatrix</a:t>
            </a:r>
            <a:r>
              <a:rPr lang="en-US" sz="2000" dirty="0">
                <a:latin typeface="Century Schoolbook" pitchFamily="18" charset="0"/>
              </a:rPr>
              <a:t> B :\n";</a:t>
            </a:r>
          </a:p>
          <a:p>
            <a:r>
              <a:rPr lang="en-US" sz="2000" dirty="0">
                <a:latin typeface="Century Schoolbook" pitchFamily="18" charset="0"/>
              </a:rPr>
              <a:t>for(i=0;i&lt;3;i++){</a:t>
            </a:r>
          </a:p>
          <a:p>
            <a:r>
              <a:rPr lang="en-US" sz="2000" dirty="0">
                <a:latin typeface="Century Schoolbook" pitchFamily="18" charset="0"/>
              </a:rPr>
              <a:t>for(j=0;j&lt;3;j++){</a:t>
            </a:r>
          </a:p>
          <a:p>
            <a:r>
              <a:rPr lang="en-US" sz="2000" dirty="0" err="1">
                <a:latin typeface="Century Schoolbook" pitchFamily="18" charset="0"/>
              </a:rPr>
              <a:t>cin</a:t>
            </a:r>
            <a:r>
              <a:rPr lang="en-US" sz="2000" dirty="0">
                <a:latin typeface="Century Schoolbook" pitchFamily="18" charset="0"/>
              </a:rPr>
              <a:t>&gt;&gt;imat2[i][j];</a:t>
            </a:r>
          </a:p>
          <a:p>
            <a:r>
              <a:rPr lang="en-US" sz="2000" dirty="0">
                <a:latin typeface="Century Schoolbook" pitchFamily="18" charset="0"/>
              </a:rPr>
              <a:t>}</a:t>
            </a:r>
          </a:p>
          <a:p>
            <a:r>
              <a:rPr lang="en-US" sz="2000" dirty="0">
                <a:latin typeface="Century Schoolbook" pitchFamily="18" charset="0"/>
              </a:rPr>
              <a:t>}</a:t>
            </a:r>
          </a:p>
          <a:p>
            <a:endParaRPr lang="en-US" dirty="0"/>
          </a:p>
        </p:txBody>
      </p:sp>
    </p:spTree>
    <p:extLst>
      <p:ext uri="{BB962C8B-B14F-4D97-AF65-F5344CB8AC3E}">
        <p14:creationId xmlns:p14="http://schemas.microsoft.com/office/powerpoint/2010/main" val="31639741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4572000" cy="4953000"/>
          </a:xfrm>
        </p:spPr>
        <p:txBody>
          <a:bodyPr/>
          <a:lstStyle/>
          <a:p>
            <a:pPr marL="45720" indent="0">
              <a:buNone/>
            </a:pPr>
            <a:r>
              <a:rPr lang="en-US" dirty="0" err="1">
                <a:latin typeface="Century Schoolbook" pitchFamily="18" charset="0"/>
              </a:rPr>
              <a:t>cout</a:t>
            </a:r>
            <a:r>
              <a:rPr lang="en-US" dirty="0">
                <a:latin typeface="Century Schoolbook" pitchFamily="18" charset="0"/>
              </a:rPr>
              <a:t>&lt;&lt;"\</a:t>
            </a:r>
            <a:r>
              <a:rPr lang="en-US" dirty="0" err="1">
                <a:latin typeface="Century Schoolbook" pitchFamily="18" charset="0"/>
              </a:rPr>
              <a:t>nThe</a:t>
            </a:r>
            <a:r>
              <a:rPr lang="en-US" dirty="0">
                <a:latin typeface="Century Schoolbook" pitchFamily="18" charset="0"/>
              </a:rPr>
              <a:t> matrices you entered are : \n";</a:t>
            </a:r>
          </a:p>
          <a:p>
            <a:pPr marL="45720" indent="0">
              <a:buNone/>
            </a:pPr>
            <a:r>
              <a:rPr lang="en-US" dirty="0" err="1">
                <a:latin typeface="Century Schoolbook" pitchFamily="18" charset="0"/>
              </a:rPr>
              <a:t>cout</a:t>
            </a:r>
            <a:r>
              <a:rPr lang="en-US" dirty="0">
                <a:latin typeface="Century Schoolbook" pitchFamily="18" charset="0"/>
              </a:rPr>
              <a:t>&lt;&lt;"\</a:t>
            </a:r>
            <a:r>
              <a:rPr lang="en-US" dirty="0" err="1">
                <a:latin typeface="Century Schoolbook" pitchFamily="18" charset="0"/>
              </a:rPr>
              <a:t>nMatrix</a:t>
            </a:r>
            <a:r>
              <a:rPr lang="en-US" dirty="0">
                <a:latin typeface="Century Schoolbook" pitchFamily="18" charset="0"/>
              </a:rPr>
              <a:t> A :\n";</a:t>
            </a:r>
          </a:p>
          <a:p>
            <a:pPr marL="45720" indent="0">
              <a:buNone/>
            </a:pPr>
            <a:r>
              <a:rPr lang="en-US" dirty="0">
                <a:latin typeface="Century Schoolbook" pitchFamily="18" charset="0"/>
              </a:rPr>
              <a:t>Display(imat1);</a:t>
            </a:r>
          </a:p>
          <a:p>
            <a:pPr marL="45720" indent="0">
              <a:buNone/>
            </a:pPr>
            <a:r>
              <a:rPr lang="en-US" dirty="0" err="1">
                <a:latin typeface="Century Schoolbook" pitchFamily="18" charset="0"/>
              </a:rPr>
              <a:t>cout</a:t>
            </a:r>
            <a:r>
              <a:rPr lang="en-US" dirty="0">
                <a:latin typeface="Century Schoolbook" pitchFamily="18" charset="0"/>
              </a:rPr>
              <a:t>&lt;&lt;"\</a:t>
            </a:r>
            <a:r>
              <a:rPr lang="en-US" dirty="0" err="1">
                <a:latin typeface="Century Schoolbook" pitchFamily="18" charset="0"/>
              </a:rPr>
              <a:t>nMatrix</a:t>
            </a:r>
            <a:r>
              <a:rPr lang="en-US" dirty="0">
                <a:latin typeface="Century Schoolbook" pitchFamily="18" charset="0"/>
              </a:rPr>
              <a:t> B :\n";</a:t>
            </a:r>
          </a:p>
          <a:p>
            <a:pPr marL="45720" indent="0">
              <a:buNone/>
            </a:pPr>
            <a:r>
              <a:rPr lang="en-US" dirty="0">
                <a:latin typeface="Century Schoolbook" pitchFamily="18" charset="0"/>
              </a:rPr>
              <a:t>Display(imat2);</a:t>
            </a:r>
          </a:p>
          <a:p>
            <a:pPr marL="45720" indent="0">
              <a:buNone/>
            </a:pPr>
            <a:r>
              <a:rPr lang="en-US" dirty="0">
                <a:latin typeface="Century Schoolbook" pitchFamily="18" charset="0"/>
              </a:rPr>
              <a:t>break;</a:t>
            </a:r>
          </a:p>
          <a:p>
            <a:pPr marL="45720" indent="0">
              <a:buNone/>
            </a:pPr>
            <a:r>
              <a:rPr lang="en-US" dirty="0" smtClean="0">
                <a:latin typeface="Century Schoolbook" pitchFamily="18" charset="0"/>
              </a:rPr>
              <a:t>}</a:t>
            </a: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a:solidFill>
                <a:srgbClr val="FF0000"/>
              </a:solidFill>
            </a:endParaRPr>
          </a:p>
        </p:txBody>
      </p:sp>
      <p:sp>
        <p:nvSpPr>
          <p:cNvPr id="2" name="TextBox 1"/>
          <p:cNvSpPr txBox="1"/>
          <p:nvPr/>
        </p:nvSpPr>
        <p:spPr>
          <a:xfrm>
            <a:off x="4724400" y="1371600"/>
            <a:ext cx="4402428" cy="4493538"/>
          </a:xfrm>
          <a:prstGeom prst="rect">
            <a:avLst/>
          </a:prstGeom>
          <a:noFill/>
        </p:spPr>
        <p:txBody>
          <a:bodyPr wrap="square" rtlCol="0">
            <a:spAutoFit/>
          </a:bodyPr>
          <a:lstStyle/>
          <a:p>
            <a:r>
              <a:rPr lang="en-US" sz="2200" dirty="0">
                <a:latin typeface="Century Schoolbook" pitchFamily="18" charset="0"/>
              </a:rPr>
              <a:t>case 2:{</a:t>
            </a:r>
          </a:p>
          <a:p>
            <a:r>
              <a:rPr lang="fr-FR" sz="2200" dirty="0">
                <a:latin typeface="Century Schoolbook" pitchFamily="18" charset="0"/>
              </a:rPr>
              <a:t>cout&lt;&lt;"\</a:t>
            </a:r>
            <a:r>
              <a:rPr lang="fr-FR" sz="2200" dirty="0" err="1">
                <a:latin typeface="Century Schoolbook" pitchFamily="18" charset="0"/>
              </a:rPr>
              <a:t>nEnter</a:t>
            </a:r>
            <a:r>
              <a:rPr lang="fr-FR" sz="2200" dirty="0">
                <a:latin typeface="Century Schoolbook" pitchFamily="18" charset="0"/>
              </a:rPr>
              <a:t> </a:t>
            </a:r>
            <a:r>
              <a:rPr lang="fr-FR" sz="2200" dirty="0" err="1">
                <a:latin typeface="Century Schoolbook" pitchFamily="18" charset="0"/>
              </a:rPr>
              <a:t>float</a:t>
            </a:r>
            <a:r>
              <a:rPr lang="fr-FR" sz="2200" dirty="0">
                <a:latin typeface="Century Schoolbook" pitchFamily="18" charset="0"/>
              </a:rPr>
              <a:t> matrices :\</a:t>
            </a:r>
            <a:r>
              <a:rPr lang="fr-FR" sz="2200" dirty="0" err="1">
                <a:latin typeface="Century Schoolbook" pitchFamily="18" charset="0"/>
              </a:rPr>
              <a:t>nMatrix</a:t>
            </a:r>
            <a:r>
              <a:rPr lang="fr-FR" sz="2200" dirty="0">
                <a:latin typeface="Century Schoolbook" pitchFamily="18" charset="0"/>
              </a:rPr>
              <a:t> A :\n";</a:t>
            </a:r>
          </a:p>
          <a:p>
            <a:r>
              <a:rPr lang="en-US" sz="2200" dirty="0">
                <a:latin typeface="Century Schoolbook" pitchFamily="18" charset="0"/>
              </a:rPr>
              <a:t>for(i=0;i&lt;3;i++){</a:t>
            </a:r>
          </a:p>
          <a:p>
            <a:r>
              <a:rPr lang="en-US" sz="2200" dirty="0">
                <a:latin typeface="Century Schoolbook" pitchFamily="18" charset="0"/>
              </a:rPr>
              <a:t>for(j=0;j&lt;3;j++){</a:t>
            </a:r>
          </a:p>
          <a:p>
            <a:r>
              <a:rPr lang="en-US" sz="2200" dirty="0" err="1">
                <a:latin typeface="Century Schoolbook" pitchFamily="18" charset="0"/>
              </a:rPr>
              <a:t>cin</a:t>
            </a:r>
            <a:r>
              <a:rPr lang="en-US" sz="2200" dirty="0">
                <a:latin typeface="Century Schoolbook" pitchFamily="18" charset="0"/>
              </a:rPr>
              <a:t>&gt;&gt;fmat1[i][j];</a:t>
            </a:r>
          </a:p>
          <a:p>
            <a:r>
              <a:rPr lang="en-US" sz="2200" dirty="0">
                <a:latin typeface="Century Schoolbook" pitchFamily="18" charset="0"/>
              </a:rPr>
              <a:t>}</a:t>
            </a:r>
          </a:p>
          <a:p>
            <a:r>
              <a:rPr lang="en-US" sz="2200" dirty="0">
                <a:latin typeface="Century Schoolbook" pitchFamily="18" charset="0"/>
              </a:rPr>
              <a:t>}</a:t>
            </a:r>
          </a:p>
          <a:p>
            <a:r>
              <a:rPr lang="en-US" sz="2200" dirty="0" err="1">
                <a:latin typeface="Century Schoolbook" pitchFamily="18" charset="0"/>
              </a:rPr>
              <a:t>cout</a:t>
            </a:r>
            <a:r>
              <a:rPr lang="en-US" sz="2200" dirty="0">
                <a:latin typeface="Century Schoolbook" pitchFamily="18" charset="0"/>
              </a:rPr>
              <a:t>&lt;&lt;"\</a:t>
            </a:r>
            <a:r>
              <a:rPr lang="en-US" sz="2200" dirty="0" err="1">
                <a:latin typeface="Century Schoolbook" pitchFamily="18" charset="0"/>
              </a:rPr>
              <a:t>nMatrix</a:t>
            </a:r>
            <a:r>
              <a:rPr lang="en-US" sz="2200" dirty="0">
                <a:latin typeface="Century Schoolbook" pitchFamily="18" charset="0"/>
              </a:rPr>
              <a:t> B :\n";</a:t>
            </a:r>
          </a:p>
          <a:p>
            <a:r>
              <a:rPr lang="en-US" sz="2200" dirty="0">
                <a:latin typeface="Century Schoolbook" pitchFamily="18" charset="0"/>
              </a:rPr>
              <a:t>for(i=0;i&lt;3;i++){</a:t>
            </a:r>
          </a:p>
          <a:p>
            <a:r>
              <a:rPr lang="en-US" sz="2200" dirty="0">
                <a:latin typeface="Century Schoolbook" pitchFamily="18" charset="0"/>
              </a:rPr>
              <a:t>for(j=0;j&lt;3;j++){</a:t>
            </a:r>
          </a:p>
          <a:p>
            <a:r>
              <a:rPr lang="en-US" sz="2200" dirty="0" err="1">
                <a:latin typeface="Century Schoolbook" pitchFamily="18" charset="0"/>
              </a:rPr>
              <a:t>cin</a:t>
            </a:r>
            <a:r>
              <a:rPr lang="en-US" sz="2200" dirty="0">
                <a:latin typeface="Century Schoolbook" pitchFamily="18" charset="0"/>
              </a:rPr>
              <a:t>&gt;&gt;fmat2[i][j];</a:t>
            </a:r>
          </a:p>
          <a:p>
            <a:r>
              <a:rPr lang="en-US" sz="2200" dirty="0">
                <a:latin typeface="Century Schoolbook" pitchFamily="18" charset="0"/>
              </a:rPr>
              <a:t>}</a:t>
            </a:r>
          </a:p>
        </p:txBody>
      </p:sp>
    </p:spTree>
    <p:extLst>
      <p:ext uri="{BB962C8B-B14F-4D97-AF65-F5344CB8AC3E}">
        <p14:creationId xmlns:p14="http://schemas.microsoft.com/office/powerpoint/2010/main" val="31639741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4572000" cy="4953000"/>
          </a:xfrm>
        </p:spPr>
        <p:txBody>
          <a:bodyPr/>
          <a:lstStyle/>
          <a:p>
            <a:pPr marL="45720" indent="0">
              <a:buNone/>
            </a:pPr>
            <a:r>
              <a:rPr lang="en-US" dirty="0">
                <a:latin typeface="Century Schoolbook" pitchFamily="18" charset="0"/>
              </a:rPr>
              <a:t>}</a:t>
            </a:r>
          </a:p>
          <a:p>
            <a:pPr marL="45720" indent="0">
              <a:buNone/>
            </a:pPr>
            <a:r>
              <a:rPr lang="en-US" dirty="0" err="1">
                <a:latin typeface="Century Schoolbook" pitchFamily="18" charset="0"/>
              </a:rPr>
              <a:t>cout</a:t>
            </a:r>
            <a:r>
              <a:rPr lang="en-US" dirty="0">
                <a:latin typeface="Century Schoolbook" pitchFamily="18" charset="0"/>
              </a:rPr>
              <a:t>&lt;&lt;"\</a:t>
            </a:r>
            <a:r>
              <a:rPr lang="en-US" dirty="0" err="1">
                <a:latin typeface="Century Schoolbook" pitchFamily="18" charset="0"/>
              </a:rPr>
              <a:t>nThe</a:t>
            </a:r>
            <a:r>
              <a:rPr lang="en-US" dirty="0">
                <a:latin typeface="Century Schoolbook" pitchFamily="18" charset="0"/>
              </a:rPr>
              <a:t> matrices you entered are : \n";</a:t>
            </a:r>
          </a:p>
          <a:p>
            <a:pPr marL="45720" indent="0">
              <a:buNone/>
            </a:pPr>
            <a:r>
              <a:rPr lang="en-US" dirty="0" err="1">
                <a:latin typeface="Century Schoolbook" pitchFamily="18" charset="0"/>
              </a:rPr>
              <a:t>cout</a:t>
            </a:r>
            <a:r>
              <a:rPr lang="en-US" dirty="0">
                <a:latin typeface="Century Schoolbook" pitchFamily="18" charset="0"/>
              </a:rPr>
              <a:t>&lt;&lt;"\</a:t>
            </a:r>
            <a:r>
              <a:rPr lang="en-US" dirty="0" err="1">
                <a:latin typeface="Century Schoolbook" pitchFamily="18" charset="0"/>
              </a:rPr>
              <a:t>nMatrix</a:t>
            </a:r>
            <a:r>
              <a:rPr lang="en-US" dirty="0">
                <a:latin typeface="Century Schoolbook" pitchFamily="18" charset="0"/>
              </a:rPr>
              <a:t> A :\n";</a:t>
            </a:r>
          </a:p>
          <a:p>
            <a:pPr marL="45720" indent="0">
              <a:buNone/>
            </a:pPr>
            <a:r>
              <a:rPr lang="en-US" dirty="0">
                <a:latin typeface="Century Schoolbook" pitchFamily="18" charset="0"/>
              </a:rPr>
              <a:t>Display(fmat1);</a:t>
            </a:r>
          </a:p>
          <a:p>
            <a:pPr marL="45720" indent="0">
              <a:buNone/>
            </a:pPr>
            <a:r>
              <a:rPr lang="en-US" dirty="0" err="1">
                <a:latin typeface="Century Schoolbook" pitchFamily="18" charset="0"/>
              </a:rPr>
              <a:t>cout</a:t>
            </a:r>
            <a:r>
              <a:rPr lang="en-US" dirty="0">
                <a:latin typeface="Century Schoolbook" pitchFamily="18" charset="0"/>
              </a:rPr>
              <a:t>&lt;&lt;"\</a:t>
            </a:r>
            <a:r>
              <a:rPr lang="en-US" dirty="0" err="1">
                <a:latin typeface="Century Schoolbook" pitchFamily="18" charset="0"/>
              </a:rPr>
              <a:t>nMatrix</a:t>
            </a:r>
            <a:r>
              <a:rPr lang="en-US" dirty="0">
                <a:latin typeface="Century Schoolbook" pitchFamily="18" charset="0"/>
              </a:rPr>
              <a:t> B :\n";</a:t>
            </a:r>
          </a:p>
          <a:p>
            <a:pPr marL="45720" indent="0">
              <a:buNone/>
            </a:pPr>
            <a:r>
              <a:rPr lang="en-US" dirty="0">
                <a:latin typeface="Century Schoolbook" pitchFamily="18" charset="0"/>
              </a:rPr>
              <a:t>Display(fmat2);</a:t>
            </a:r>
          </a:p>
          <a:p>
            <a:pPr marL="45720" indent="0">
              <a:buNone/>
            </a:pPr>
            <a:r>
              <a:rPr lang="en-US" dirty="0">
                <a:latin typeface="Century Schoolbook" pitchFamily="18" charset="0"/>
              </a:rPr>
              <a:t>break;</a:t>
            </a:r>
          </a:p>
          <a:p>
            <a:pPr marL="45720" indent="0">
              <a:buNone/>
            </a:pPr>
            <a:r>
              <a:rPr lang="en-US" dirty="0">
                <a:latin typeface="Century Schoolbook" pitchFamily="18" charset="0"/>
              </a:rPr>
              <a:t>}</a:t>
            </a:r>
          </a:p>
          <a:p>
            <a:pPr marL="45720" indent="0">
              <a:buNone/>
            </a:pPr>
            <a:r>
              <a:rPr lang="en-US" dirty="0">
                <a:latin typeface="Century Schoolbook" pitchFamily="18" charset="0"/>
              </a:rPr>
              <a:t>break;</a:t>
            </a:r>
          </a:p>
          <a:p>
            <a:pPr marL="45720" indent="0">
              <a:buNone/>
            </a:pPr>
            <a:r>
              <a:rPr lang="en-US" dirty="0">
                <a:latin typeface="Century Schoolbook" pitchFamily="18" charset="0"/>
              </a:rPr>
              <a:t>}</a:t>
            </a: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a:solidFill>
                <a:srgbClr val="FF0000"/>
              </a:solidFill>
            </a:endParaRPr>
          </a:p>
        </p:txBody>
      </p:sp>
      <p:sp>
        <p:nvSpPr>
          <p:cNvPr id="2" name="TextBox 1"/>
          <p:cNvSpPr txBox="1"/>
          <p:nvPr/>
        </p:nvSpPr>
        <p:spPr>
          <a:xfrm>
            <a:off x="4572000" y="1371600"/>
            <a:ext cx="4267200" cy="5170646"/>
          </a:xfrm>
          <a:prstGeom prst="rect">
            <a:avLst/>
          </a:prstGeom>
          <a:noFill/>
        </p:spPr>
        <p:txBody>
          <a:bodyPr wrap="square" rtlCol="0">
            <a:spAutoFit/>
          </a:bodyPr>
          <a:lstStyle/>
          <a:p>
            <a:r>
              <a:rPr lang="en-US" sz="2200" dirty="0">
                <a:latin typeface="Century Schoolbook" pitchFamily="18" charset="0"/>
              </a:rPr>
              <a:t>case 2:{</a:t>
            </a:r>
          </a:p>
          <a:p>
            <a:r>
              <a:rPr lang="en-US" sz="2200" dirty="0" err="1">
                <a:latin typeface="Century Schoolbook" pitchFamily="18" charset="0"/>
              </a:rPr>
              <a:t>cout</a:t>
            </a:r>
            <a:r>
              <a:rPr lang="en-US" sz="2200" dirty="0">
                <a:latin typeface="Century Schoolbook" pitchFamily="18" charset="0"/>
              </a:rPr>
              <a:t>&lt;&lt;"\</a:t>
            </a:r>
            <a:r>
              <a:rPr lang="en-US" sz="2200" dirty="0" err="1">
                <a:latin typeface="Century Schoolbook" pitchFamily="18" charset="0"/>
              </a:rPr>
              <a:t>nSum</a:t>
            </a:r>
            <a:r>
              <a:rPr lang="en-US" sz="2200" dirty="0">
                <a:latin typeface="Century Schoolbook" pitchFamily="18" charset="0"/>
              </a:rPr>
              <a:t> is:\n";</a:t>
            </a:r>
          </a:p>
          <a:p>
            <a:r>
              <a:rPr lang="en-US" sz="2200" dirty="0">
                <a:latin typeface="Century Schoolbook" pitchFamily="18" charset="0"/>
              </a:rPr>
              <a:t>Add(mat1,mat2);</a:t>
            </a:r>
          </a:p>
          <a:p>
            <a:r>
              <a:rPr lang="en-US" sz="2200" dirty="0">
                <a:latin typeface="Century Schoolbook" pitchFamily="18" charset="0"/>
              </a:rPr>
              <a:t>break;</a:t>
            </a:r>
          </a:p>
          <a:p>
            <a:r>
              <a:rPr lang="en-US" sz="2200" dirty="0">
                <a:latin typeface="Century Schoolbook" pitchFamily="18" charset="0"/>
              </a:rPr>
              <a:t>}</a:t>
            </a:r>
          </a:p>
          <a:p>
            <a:r>
              <a:rPr lang="en-US" sz="2200" dirty="0">
                <a:latin typeface="Century Schoolbook" pitchFamily="18" charset="0"/>
              </a:rPr>
              <a:t>case 3:{</a:t>
            </a:r>
          </a:p>
          <a:p>
            <a:r>
              <a:rPr lang="en-US" sz="2200" dirty="0" err="1">
                <a:latin typeface="Century Schoolbook" pitchFamily="18" charset="0"/>
              </a:rPr>
              <a:t>cout</a:t>
            </a:r>
            <a:r>
              <a:rPr lang="en-US" sz="2200" dirty="0">
                <a:latin typeface="Century Schoolbook" pitchFamily="18" charset="0"/>
              </a:rPr>
              <a:t>&lt;&lt;"\</a:t>
            </a:r>
            <a:r>
              <a:rPr lang="en-US" sz="2200" dirty="0" err="1">
                <a:latin typeface="Century Schoolbook" pitchFamily="18" charset="0"/>
              </a:rPr>
              <a:t>nDifference</a:t>
            </a:r>
            <a:r>
              <a:rPr lang="en-US" sz="2200" dirty="0">
                <a:latin typeface="Century Schoolbook" pitchFamily="18" charset="0"/>
              </a:rPr>
              <a:t> is:\n";</a:t>
            </a:r>
          </a:p>
          <a:p>
            <a:r>
              <a:rPr lang="en-US" sz="2200" dirty="0">
                <a:latin typeface="Century Schoolbook" pitchFamily="18" charset="0"/>
              </a:rPr>
              <a:t>Subtract(mat1,mat2);</a:t>
            </a:r>
          </a:p>
          <a:p>
            <a:r>
              <a:rPr lang="en-US" sz="2200" dirty="0">
                <a:latin typeface="Century Schoolbook" pitchFamily="18" charset="0"/>
              </a:rPr>
              <a:t>break;</a:t>
            </a:r>
          </a:p>
          <a:p>
            <a:r>
              <a:rPr lang="en-US" sz="2200" dirty="0">
                <a:latin typeface="Century Schoolbook" pitchFamily="18" charset="0"/>
              </a:rPr>
              <a:t>}</a:t>
            </a:r>
          </a:p>
          <a:p>
            <a:r>
              <a:rPr lang="en-US" sz="2200" dirty="0">
                <a:latin typeface="Century Schoolbook" pitchFamily="18" charset="0"/>
              </a:rPr>
              <a:t>case 4:{</a:t>
            </a:r>
          </a:p>
          <a:p>
            <a:r>
              <a:rPr lang="en-US" sz="2200" dirty="0" err="1">
                <a:latin typeface="Century Schoolbook" pitchFamily="18" charset="0"/>
              </a:rPr>
              <a:t>cout</a:t>
            </a:r>
            <a:r>
              <a:rPr lang="en-US" sz="2200" dirty="0">
                <a:latin typeface="Century Schoolbook" pitchFamily="18" charset="0"/>
              </a:rPr>
              <a:t>&lt;&lt;"\n Product is:\n";</a:t>
            </a:r>
          </a:p>
          <a:p>
            <a:r>
              <a:rPr lang="en-US" sz="2200" dirty="0">
                <a:latin typeface="Century Schoolbook" pitchFamily="18" charset="0"/>
              </a:rPr>
              <a:t>Multiply(mat1,mat2);</a:t>
            </a:r>
          </a:p>
          <a:p>
            <a:r>
              <a:rPr lang="en-US" sz="2200" dirty="0">
                <a:latin typeface="Century Schoolbook" pitchFamily="18" charset="0"/>
              </a:rPr>
              <a:t>break;</a:t>
            </a:r>
          </a:p>
          <a:p>
            <a:r>
              <a:rPr lang="en-US" sz="2200" dirty="0">
                <a:latin typeface="Century Schoolbook" pitchFamily="18" charset="0"/>
              </a:rPr>
              <a:t>}</a:t>
            </a:r>
          </a:p>
        </p:txBody>
      </p:sp>
    </p:spTree>
    <p:extLst>
      <p:ext uri="{BB962C8B-B14F-4D97-AF65-F5344CB8AC3E}">
        <p14:creationId xmlns:p14="http://schemas.microsoft.com/office/powerpoint/2010/main" val="31639741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45720" indent="0">
              <a:buNone/>
            </a:pPr>
            <a:r>
              <a:rPr lang="en-US" dirty="0">
                <a:latin typeface="Century Schoolbook" pitchFamily="18" charset="0"/>
              </a:rPr>
              <a:t>case 5:</a:t>
            </a:r>
          </a:p>
          <a:p>
            <a:pPr marL="45720" indent="0">
              <a:buNone/>
            </a:pPr>
            <a:r>
              <a:rPr lang="en-US" dirty="0">
                <a:latin typeface="Century Schoolbook" pitchFamily="18" charset="0"/>
              </a:rPr>
              <a:t>return 0;</a:t>
            </a:r>
          </a:p>
          <a:p>
            <a:pPr marL="45720" indent="0">
              <a:buNone/>
            </a:pPr>
            <a:r>
              <a:rPr lang="en-US" dirty="0">
                <a:latin typeface="Century Schoolbook" pitchFamily="18" charset="0"/>
              </a:rPr>
              <a:t>default:</a:t>
            </a:r>
          </a:p>
          <a:p>
            <a:pPr marL="45720" indent="0">
              <a:buNone/>
            </a:pPr>
            <a:r>
              <a:rPr lang="en-US" dirty="0" err="1">
                <a:latin typeface="Century Schoolbook" pitchFamily="18" charset="0"/>
              </a:rPr>
              <a:t>cout</a:t>
            </a:r>
            <a:r>
              <a:rPr lang="en-US" dirty="0">
                <a:latin typeface="Century Schoolbook" pitchFamily="18" charset="0"/>
              </a:rPr>
              <a:t>&lt;&lt;"\</a:t>
            </a:r>
            <a:r>
              <a:rPr lang="en-US" dirty="0" err="1">
                <a:latin typeface="Century Schoolbook" pitchFamily="18" charset="0"/>
              </a:rPr>
              <a:t>nPlease</a:t>
            </a:r>
            <a:r>
              <a:rPr lang="en-US" dirty="0">
                <a:latin typeface="Century Schoolbook" pitchFamily="18" charset="0"/>
              </a:rPr>
              <a:t> enter a valid choice.\n";</a:t>
            </a:r>
          </a:p>
          <a:p>
            <a:pPr marL="45720" indent="0">
              <a:buNone/>
            </a:pPr>
            <a:r>
              <a:rPr lang="en-US" dirty="0">
                <a:latin typeface="Century Schoolbook" pitchFamily="18" charset="0"/>
              </a:rPr>
              <a:t>}</a:t>
            </a:r>
          </a:p>
          <a:p>
            <a:pPr marL="45720" indent="0">
              <a:buNone/>
            </a:pPr>
            <a:r>
              <a:rPr lang="en-US" dirty="0">
                <a:latin typeface="Century Schoolbook" pitchFamily="18" charset="0"/>
              </a:rPr>
              <a:t>}while(1);</a:t>
            </a:r>
          </a:p>
          <a:p>
            <a:pPr marL="45720" indent="0">
              <a:buNone/>
            </a:pPr>
            <a:r>
              <a:rPr lang="en-US" dirty="0">
                <a:latin typeface="Century Schoolbook" pitchFamily="18" charset="0"/>
              </a:rPr>
              <a:t>}</a:t>
            </a: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a:solidFill>
                <a:srgbClr val="FF0000"/>
              </a:solidFill>
            </a:endParaRPr>
          </a:p>
        </p:txBody>
      </p:sp>
    </p:spTree>
    <p:extLst>
      <p:ext uri="{BB962C8B-B14F-4D97-AF65-F5344CB8AC3E}">
        <p14:creationId xmlns:p14="http://schemas.microsoft.com/office/powerpoint/2010/main" val="31639741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183783"/>
            <a:ext cx="9126828" cy="5140817"/>
          </a:xfrm>
        </p:spPr>
        <p:txBody>
          <a:bodyPr>
            <a:normAutofit fontScale="85000" lnSpcReduction="10000"/>
          </a:bodyPr>
          <a:lstStyle/>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Template function may </a:t>
            </a:r>
            <a:r>
              <a:rPr lang="en-US" sz="2400" dirty="0" smtClean="0">
                <a:solidFill>
                  <a:prstClr val="black"/>
                </a:solidFill>
                <a:latin typeface="Century Schoolbook"/>
              </a:rPr>
              <a:t>be </a:t>
            </a:r>
            <a:r>
              <a:rPr lang="en-US" sz="2400" dirty="0">
                <a:solidFill>
                  <a:prstClr val="black"/>
                </a:solidFill>
                <a:latin typeface="Century Schoolbook"/>
              </a:rPr>
              <a:t>overloaded either by template function or ordinary functions of its name.</a:t>
            </a: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In such situations overloading resolution is accomplished as follows:</a:t>
            </a:r>
          </a:p>
          <a:p>
            <a:pPr lvl="1">
              <a:spcAft>
                <a:spcPts val="0"/>
              </a:spcAft>
              <a:buClr>
                <a:srgbClr val="FE8637"/>
              </a:buClr>
              <a:buSzPct val="80000"/>
              <a:buFont typeface="Wingdings" pitchFamily="2" charset="2"/>
              <a:buChar char="Ø"/>
            </a:pPr>
            <a:r>
              <a:rPr lang="en-US" sz="2100" dirty="0">
                <a:solidFill>
                  <a:prstClr val="black"/>
                </a:solidFill>
                <a:latin typeface="Century Schoolbook"/>
              </a:rPr>
              <a:t>Call an ordinary function that has an exact match</a:t>
            </a:r>
          </a:p>
          <a:p>
            <a:pPr lvl="1">
              <a:spcAft>
                <a:spcPts val="0"/>
              </a:spcAft>
              <a:buClr>
                <a:srgbClr val="FE8637"/>
              </a:buClr>
              <a:buSzPct val="80000"/>
              <a:buFont typeface="Wingdings" pitchFamily="2" charset="2"/>
              <a:buChar char="Ø"/>
            </a:pPr>
            <a:r>
              <a:rPr lang="en-US" sz="2100" dirty="0">
                <a:solidFill>
                  <a:prstClr val="black"/>
                </a:solidFill>
                <a:latin typeface="Century Schoolbook"/>
              </a:rPr>
              <a:t>Call template function that could be crated with the exact match</a:t>
            </a:r>
          </a:p>
          <a:p>
            <a:pPr lvl="1">
              <a:spcAft>
                <a:spcPts val="0"/>
              </a:spcAft>
              <a:buClr>
                <a:srgbClr val="FE8637"/>
              </a:buClr>
              <a:buSzPct val="80000"/>
              <a:buFont typeface="Wingdings" pitchFamily="2" charset="2"/>
              <a:buChar char="Ø"/>
            </a:pPr>
            <a:r>
              <a:rPr lang="en-US" sz="2100" dirty="0">
                <a:solidFill>
                  <a:prstClr val="black"/>
                </a:solidFill>
                <a:latin typeface="Century Schoolbook"/>
              </a:rPr>
              <a:t>Try normal overloading resolution to ordinary functions and call the one that matches. </a:t>
            </a:r>
            <a:endParaRPr lang="en-US" sz="2100" dirty="0" smtClean="0">
              <a:solidFill>
                <a:prstClr val="black"/>
              </a:solidFill>
              <a:latin typeface="Century Schoolbook"/>
            </a:endParaRPr>
          </a:p>
          <a:p>
            <a:pPr lvl="1">
              <a:spcAft>
                <a:spcPts val="0"/>
              </a:spcAft>
              <a:buClr>
                <a:srgbClr val="FE8637"/>
              </a:buClr>
              <a:buSzPct val="80000"/>
              <a:buFont typeface="Wingdings" pitchFamily="2" charset="2"/>
              <a:buChar char="Ø"/>
            </a:pPr>
            <a:r>
              <a:rPr lang="en-US" sz="2400" dirty="0" smtClean="0"/>
              <a:t>If </a:t>
            </a:r>
            <a:r>
              <a:rPr lang="en-US" sz="2400" dirty="0"/>
              <a:t>you call the name of an overloaded function template, the compiler will try to deduce its template arguments and check its explicitly declared template arguments. </a:t>
            </a:r>
            <a:endParaRPr lang="en-US" sz="2400" dirty="0" smtClean="0"/>
          </a:p>
          <a:p>
            <a:pPr lvl="1">
              <a:spcAft>
                <a:spcPts val="0"/>
              </a:spcAft>
              <a:buClr>
                <a:srgbClr val="FE8637"/>
              </a:buClr>
              <a:buSzPct val="80000"/>
              <a:buFont typeface="Wingdings" pitchFamily="2" charset="2"/>
              <a:buChar char="Ø"/>
            </a:pPr>
            <a:r>
              <a:rPr lang="en-US" sz="2400" dirty="0" smtClean="0"/>
              <a:t>If </a:t>
            </a:r>
            <a:r>
              <a:rPr lang="en-US" sz="2400" dirty="0"/>
              <a:t>successful, it will instantiate a function template specialization, then add this specialization to the set of </a:t>
            </a:r>
            <a:r>
              <a:rPr lang="en-US" sz="2400" i="1" dirty="0"/>
              <a:t>candidate functions</a:t>
            </a:r>
            <a:r>
              <a:rPr lang="en-US" sz="2400" dirty="0"/>
              <a:t> used in overload resolution</a:t>
            </a:r>
            <a:r>
              <a:rPr lang="en-US" sz="2400" dirty="0" smtClean="0"/>
              <a:t>.</a:t>
            </a:r>
          </a:p>
          <a:p>
            <a:pPr lvl="1">
              <a:spcAft>
                <a:spcPts val="0"/>
              </a:spcAft>
              <a:buClr>
                <a:srgbClr val="FE8637"/>
              </a:buClr>
              <a:buSzPct val="80000"/>
              <a:buFont typeface="Wingdings" pitchFamily="2" charset="2"/>
              <a:buChar char="Ø"/>
            </a:pPr>
            <a:r>
              <a:rPr lang="en-US" sz="2400" dirty="0" smtClean="0"/>
              <a:t> </a:t>
            </a:r>
            <a:r>
              <a:rPr lang="en-US" sz="2400" dirty="0"/>
              <a:t>The compiler proceeds with overload resolution, choosing the most appropriate function from the set of candidate functions</a:t>
            </a:r>
            <a:r>
              <a:rPr lang="en-US" sz="2400" dirty="0" smtClean="0"/>
              <a:t>.</a:t>
            </a:r>
          </a:p>
          <a:p>
            <a:pPr lvl="1">
              <a:spcAft>
                <a:spcPts val="0"/>
              </a:spcAft>
              <a:buClr>
                <a:srgbClr val="FE8637"/>
              </a:buClr>
              <a:buSzPct val="80000"/>
              <a:buFont typeface="Wingdings" pitchFamily="2" charset="2"/>
              <a:buChar char="Ø"/>
            </a:pPr>
            <a:r>
              <a:rPr lang="en-US" sz="2400" dirty="0" smtClean="0"/>
              <a:t> </a:t>
            </a:r>
            <a:r>
              <a:rPr lang="en-US" sz="2400" dirty="0"/>
              <a:t>Non-template functions take precedence over template functions.</a:t>
            </a:r>
            <a:endParaRPr lang="en-IN" sz="2100" dirty="0">
              <a:solidFill>
                <a:prstClr val="black"/>
              </a:solidFill>
              <a:latin typeface="Century Schoolbook"/>
            </a:endParaRP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26901" y="0"/>
            <a:ext cx="8017099" cy="1066800"/>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Overloading </a:t>
            </a:r>
            <a:r>
              <a:rPr lang="en-US" sz="3200" dirty="0">
                <a:solidFill>
                  <a:schemeClr val="tx1"/>
                </a:solidFill>
              </a:rPr>
              <a:t>of template function</a:t>
            </a:r>
          </a:p>
        </p:txBody>
      </p:sp>
    </p:spTree>
    <p:extLst>
      <p:ext uri="{BB962C8B-B14F-4D97-AF65-F5344CB8AC3E}">
        <p14:creationId xmlns:p14="http://schemas.microsoft.com/office/powerpoint/2010/main" val="2238615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4372168"/>
            <a:ext cx="2895600" cy="1143000"/>
          </a:xfrm>
        </p:spPr>
        <p:txBody>
          <a:bodyPr/>
          <a:lstStyle/>
          <a:p>
            <a:pPr marL="0" indent="0" algn="l">
              <a:buNone/>
            </a:pPr>
            <a:r>
              <a:rPr lang="en-US" sz="1800" dirty="0"/>
              <a:t>Non-template </a:t>
            </a:r>
            <a:r>
              <a:rPr lang="en-US" sz="1800" dirty="0" smtClean="0"/>
              <a:t/>
            </a:r>
            <a:br>
              <a:rPr lang="en-US" sz="1800" dirty="0" smtClean="0"/>
            </a:br>
            <a:r>
              <a:rPr lang="en-US" sz="1800" dirty="0" smtClean="0"/>
              <a:t>Template </a:t>
            </a:r>
            <a:br>
              <a:rPr lang="en-US" sz="1800" dirty="0" smtClean="0"/>
            </a:br>
            <a:r>
              <a:rPr lang="en-US" sz="1800" dirty="0" smtClean="0"/>
              <a:t>Non-template</a:t>
            </a:r>
            <a:endParaRPr lang="en-US" sz="1800" dirty="0"/>
          </a:p>
        </p:txBody>
      </p:sp>
      <p:sp>
        <p:nvSpPr>
          <p:cNvPr id="3" name="Content Placeholder 2"/>
          <p:cNvSpPr>
            <a:spLocks noGrp="1"/>
          </p:cNvSpPr>
          <p:nvPr>
            <p:ph sz="quarter" idx="13"/>
          </p:nvPr>
        </p:nvSpPr>
        <p:spPr>
          <a:xfrm>
            <a:off x="1143000" y="152400"/>
            <a:ext cx="3810000" cy="6400800"/>
          </a:xfrm>
        </p:spPr>
        <p:txBody>
          <a:bodyPr>
            <a:normAutofit fontScale="92500" lnSpcReduction="10000"/>
          </a:bodyPr>
          <a:lstStyle/>
          <a:p>
            <a:pPr marL="45720" indent="0">
              <a:buNone/>
            </a:pPr>
            <a:r>
              <a:rPr lang="en-US" dirty="0"/>
              <a:t>#include &lt;</a:t>
            </a:r>
            <a:r>
              <a:rPr lang="en-US" dirty="0" err="1"/>
              <a:t>iostream</a:t>
            </a:r>
            <a:r>
              <a:rPr lang="en-US" dirty="0"/>
              <a:t>&gt; </a:t>
            </a:r>
            <a:endParaRPr lang="en-US" dirty="0" smtClean="0"/>
          </a:p>
          <a:p>
            <a:pPr marL="45720" indent="0">
              <a:buNone/>
            </a:pPr>
            <a:r>
              <a:rPr lang="en-US" dirty="0" smtClean="0"/>
              <a:t>using </a:t>
            </a:r>
            <a:r>
              <a:rPr lang="en-US" dirty="0"/>
              <a:t>namespace </a:t>
            </a:r>
            <a:r>
              <a:rPr lang="en-US" dirty="0" err="1"/>
              <a:t>std</a:t>
            </a:r>
            <a:r>
              <a:rPr lang="en-US" dirty="0"/>
              <a:t>; </a:t>
            </a:r>
            <a:endParaRPr lang="en-US" dirty="0" smtClean="0"/>
          </a:p>
          <a:p>
            <a:pPr marL="45720" indent="0">
              <a:buNone/>
            </a:pPr>
            <a:r>
              <a:rPr lang="en-US" dirty="0" smtClean="0"/>
              <a:t>template&lt;class </a:t>
            </a:r>
            <a:r>
              <a:rPr lang="en-US" dirty="0"/>
              <a:t>T&gt; </a:t>
            </a:r>
            <a:endParaRPr lang="en-US" dirty="0" smtClean="0"/>
          </a:p>
          <a:p>
            <a:pPr marL="45720" indent="0">
              <a:buNone/>
            </a:pPr>
            <a:r>
              <a:rPr lang="en-US" dirty="0" smtClean="0"/>
              <a:t>void </a:t>
            </a:r>
            <a:r>
              <a:rPr lang="en-US" dirty="0"/>
              <a:t>f(T x, T y</a:t>
            </a:r>
            <a:r>
              <a:rPr lang="en-US" dirty="0" smtClean="0"/>
              <a:t>)</a:t>
            </a:r>
          </a:p>
          <a:p>
            <a:pPr marL="45720" indent="0">
              <a:buNone/>
            </a:pPr>
            <a:r>
              <a:rPr lang="en-US" dirty="0" smtClean="0"/>
              <a:t> {</a:t>
            </a:r>
          </a:p>
          <a:p>
            <a:pPr marL="45720" indent="0">
              <a:buNone/>
            </a:pPr>
            <a:r>
              <a:rPr lang="en-US" dirty="0" smtClean="0"/>
              <a:t> </a:t>
            </a:r>
            <a:r>
              <a:rPr lang="en-US" dirty="0" err="1"/>
              <a:t>cout</a:t>
            </a:r>
            <a:r>
              <a:rPr lang="en-US" dirty="0"/>
              <a:t> &lt;&lt; "Template" &lt;&lt; </a:t>
            </a:r>
            <a:r>
              <a:rPr lang="en-US" dirty="0" err="1"/>
              <a:t>endl</a:t>
            </a:r>
            <a:r>
              <a:rPr lang="en-US" dirty="0"/>
              <a:t>; </a:t>
            </a:r>
            <a:endParaRPr lang="en-US" dirty="0" smtClean="0"/>
          </a:p>
          <a:p>
            <a:pPr marL="45720" indent="0">
              <a:buNone/>
            </a:pPr>
            <a:r>
              <a:rPr lang="en-US" dirty="0" smtClean="0"/>
              <a:t>} </a:t>
            </a:r>
          </a:p>
          <a:p>
            <a:pPr marL="45720" indent="0">
              <a:buNone/>
            </a:pPr>
            <a:r>
              <a:rPr lang="en-US" dirty="0" smtClean="0"/>
              <a:t>void </a:t>
            </a:r>
            <a:r>
              <a:rPr lang="en-US" dirty="0"/>
              <a:t>f(</a:t>
            </a:r>
            <a:r>
              <a:rPr lang="en-US" dirty="0" err="1"/>
              <a:t>int</a:t>
            </a:r>
            <a:r>
              <a:rPr lang="en-US" dirty="0"/>
              <a:t> w, </a:t>
            </a:r>
            <a:r>
              <a:rPr lang="en-US" dirty="0" err="1"/>
              <a:t>int</a:t>
            </a:r>
            <a:r>
              <a:rPr lang="en-US" dirty="0"/>
              <a:t> z</a:t>
            </a:r>
            <a:r>
              <a:rPr lang="en-US" dirty="0" smtClean="0"/>
              <a:t>)</a:t>
            </a:r>
          </a:p>
          <a:p>
            <a:pPr marL="45720" indent="0">
              <a:buNone/>
            </a:pPr>
            <a:r>
              <a:rPr lang="en-US" dirty="0" smtClean="0"/>
              <a:t> {</a:t>
            </a:r>
          </a:p>
          <a:p>
            <a:pPr marL="45720" indent="0">
              <a:buNone/>
            </a:pPr>
            <a:r>
              <a:rPr lang="en-US" dirty="0" smtClean="0"/>
              <a:t> </a:t>
            </a:r>
            <a:r>
              <a:rPr lang="en-US" dirty="0" err="1"/>
              <a:t>cout</a:t>
            </a:r>
            <a:r>
              <a:rPr lang="en-US" dirty="0"/>
              <a:t> &lt;&lt; "Non-template" &lt;&lt; </a:t>
            </a:r>
            <a:r>
              <a:rPr lang="en-US" dirty="0" err="1"/>
              <a:t>endl</a:t>
            </a:r>
            <a:r>
              <a:rPr lang="en-US" dirty="0" smtClean="0"/>
              <a:t>;</a:t>
            </a:r>
          </a:p>
          <a:p>
            <a:pPr marL="45720" indent="0">
              <a:buNone/>
            </a:pPr>
            <a:r>
              <a:rPr lang="en-US" dirty="0" smtClean="0"/>
              <a:t> }</a:t>
            </a:r>
          </a:p>
          <a:p>
            <a:pPr marL="45720" indent="0">
              <a:buNone/>
            </a:pPr>
            <a:r>
              <a:rPr lang="en-US" dirty="0" smtClean="0"/>
              <a:t> </a:t>
            </a:r>
            <a:r>
              <a:rPr lang="en-US" dirty="0" err="1"/>
              <a:t>int</a:t>
            </a:r>
            <a:r>
              <a:rPr lang="en-US" dirty="0"/>
              <a:t> main() { </a:t>
            </a:r>
            <a:endParaRPr lang="en-US" dirty="0" smtClean="0"/>
          </a:p>
          <a:p>
            <a:pPr marL="45720" indent="0">
              <a:buNone/>
            </a:pPr>
            <a:r>
              <a:rPr lang="en-US" dirty="0" smtClean="0"/>
              <a:t>f</a:t>
            </a:r>
            <a:r>
              <a:rPr lang="en-US" dirty="0"/>
              <a:t>( 1 , 2 ); </a:t>
            </a:r>
            <a:endParaRPr lang="en-US" dirty="0" smtClean="0"/>
          </a:p>
          <a:p>
            <a:pPr marL="45720" indent="0">
              <a:buNone/>
            </a:pPr>
            <a:r>
              <a:rPr lang="en-US" dirty="0" smtClean="0"/>
              <a:t>f</a:t>
            </a:r>
            <a:r>
              <a:rPr lang="en-US" dirty="0"/>
              <a:t>('a', 'b</a:t>
            </a:r>
            <a:r>
              <a:rPr lang="en-US" dirty="0" smtClean="0"/>
              <a:t>');</a:t>
            </a:r>
          </a:p>
          <a:p>
            <a:pPr marL="45720" indent="0">
              <a:buNone/>
            </a:pPr>
            <a:r>
              <a:rPr lang="en-US" dirty="0" smtClean="0"/>
              <a:t> </a:t>
            </a:r>
            <a:r>
              <a:rPr lang="en-US" dirty="0"/>
              <a:t>f( 1 , 'b</a:t>
            </a:r>
            <a:r>
              <a:rPr lang="en-US" dirty="0" smtClean="0"/>
              <a:t>');</a:t>
            </a:r>
          </a:p>
          <a:p>
            <a:pPr marL="45720" indent="0">
              <a:buNone/>
            </a:pPr>
            <a:r>
              <a:rPr lang="en-US" dirty="0"/>
              <a:t>}</a:t>
            </a:r>
          </a:p>
        </p:txBody>
      </p:sp>
    </p:spTree>
    <p:extLst>
      <p:ext uri="{BB962C8B-B14F-4D97-AF65-F5344CB8AC3E}">
        <p14:creationId xmlns:p14="http://schemas.microsoft.com/office/powerpoint/2010/main" val="2863838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381000"/>
            <a:ext cx="7239000" cy="5486400"/>
          </a:xfrm>
        </p:spPr>
        <p:txBody>
          <a:bodyPr>
            <a:normAutofit/>
          </a:bodyPr>
          <a:lstStyle/>
          <a:p>
            <a:r>
              <a:rPr lang="en-US" dirty="0"/>
              <a:t>The function call f(1, 2) could match the argument types of both the template function and the non-template function. The non-template function is called because a non-template function takes precedence in overload resolution.</a:t>
            </a:r>
          </a:p>
          <a:p>
            <a:r>
              <a:rPr lang="en-US" dirty="0"/>
              <a:t>The function call f('a', 'b') can only match the argument types of the template function. The template function is called.</a:t>
            </a:r>
          </a:p>
          <a:p>
            <a:r>
              <a:rPr lang="en-US" dirty="0"/>
              <a:t>Argument deduction fails for the function call f(1, 'b'); the compiler does not generate any template function specialization and overload resolution does not take place. The non-template function resolves this function call after using the standard conversion from char to </a:t>
            </a:r>
            <a:r>
              <a:rPr lang="en-US" dirty="0" err="1"/>
              <a:t>int</a:t>
            </a:r>
            <a:r>
              <a:rPr lang="en-US" dirty="0"/>
              <a:t> for the function argument 'b'.</a:t>
            </a:r>
          </a:p>
          <a:p>
            <a:pPr marL="45720" indent="0">
              <a:buNone/>
            </a:pPr>
            <a:endParaRPr lang="en-US" dirty="0"/>
          </a:p>
        </p:txBody>
      </p:sp>
    </p:spTree>
    <p:extLst>
      <p:ext uri="{BB962C8B-B14F-4D97-AF65-F5344CB8AC3E}">
        <p14:creationId xmlns:p14="http://schemas.microsoft.com/office/powerpoint/2010/main" val="2242160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normAutofit fontScale="92500" lnSpcReduction="10000"/>
          </a:bodyPr>
          <a:lstStyle/>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Used to define generic </a:t>
            </a:r>
            <a:r>
              <a:rPr lang="en-US" sz="2400" dirty="0" smtClean="0">
                <a:solidFill>
                  <a:prstClr val="black"/>
                </a:solidFill>
                <a:latin typeface="Century Schoolbook"/>
              </a:rPr>
              <a:t>classes</a:t>
            </a:r>
          </a:p>
          <a:p>
            <a:pPr marL="342900" lvl="0" indent="-342900">
              <a:spcBef>
                <a:spcPts val="600"/>
              </a:spcBef>
              <a:spcAft>
                <a:spcPts val="0"/>
              </a:spcAft>
              <a:buClr>
                <a:srgbClr val="FE8637"/>
              </a:buClr>
              <a:buSzPct val="70000"/>
              <a:buFont typeface="Wingdings" pitchFamily="2" charset="2"/>
              <a:buChar char="Ø"/>
            </a:pPr>
            <a:endParaRPr lang="en-US" sz="2400" dirty="0">
              <a:solidFill>
                <a:prstClr val="black"/>
              </a:solidFill>
              <a:latin typeface="Century Schoolbook"/>
            </a:endParaRP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Provide support for Generic </a:t>
            </a:r>
            <a:r>
              <a:rPr lang="en-US" sz="2400" dirty="0" smtClean="0">
                <a:solidFill>
                  <a:prstClr val="black"/>
                </a:solidFill>
                <a:latin typeface="Century Schoolbook"/>
              </a:rPr>
              <a:t>Programming</a:t>
            </a:r>
          </a:p>
          <a:p>
            <a:pPr marL="342900" lvl="0" indent="-342900">
              <a:spcBef>
                <a:spcPts val="600"/>
              </a:spcBef>
              <a:spcAft>
                <a:spcPts val="0"/>
              </a:spcAft>
              <a:buClr>
                <a:srgbClr val="FE8637"/>
              </a:buClr>
              <a:buSzPct val="70000"/>
              <a:buFont typeface="Wingdings" pitchFamily="2" charset="2"/>
              <a:buChar char="Ø"/>
            </a:pPr>
            <a:endParaRPr lang="en-US" sz="2400" dirty="0">
              <a:solidFill>
                <a:prstClr val="black"/>
              </a:solidFill>
              <a:latin typeface="Century Schoolbook"/>
            </a:endParaRP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Template can be used to create family of classes of functions. E.g. class template for an array will create array of various data types such as </a:t>
            </a:r>
            <a:r>
              <a:rPr lang="en-US" sz="2400" dirty="0" err="1">
                <a:solidFill>
                  <a:prstClr val="black"/>
                </a:solidFill>
                <a:latin typeface="Century Schoolbook"/>
              </a:rPr>
              <a:t>int</a:t>
            </a:r>
            <a:r>
              <a:rPr lang="en-US" sz="2400" dirty="0">
                <a:solidFill>
                  <a:prstClr val="black"/>
                </a:solidFill>
                <a:latin typeface="Century Schoolbook"/>
              </a:rPr>
              <a:t> array, float array, char array, etc</a:t>
            </a:r>
            <a:r>
              <a:rPr lang="en-US" sz="2400" dirty="0" smtClean="0">
                <a:solidFill>
                  <a:prstClr val="black"/>
                </a:solidFill>
                <a:latin typeface="Century Schoolbook"/>
              </a:rPr>
              <a:t>.</a:t>
            </a:r>
          </a:p>
          <a:p>
            <a:pPr marL="342900" lvl="0" indent="-342900">
              <a:spcBef>
                <a:spcPts val="600"/>
              </a:spcBef>
              <a:spcAft>
                <a:spcPts val="0"/>
              </a:spcAft>
              <a:buClr>
                <a:srgbClr val="FE8637"/>
              </a:buClr>
              <a:buSzPct val="70000"/>
              <a:buFont typeface="Wingdings" pitchFamily="2" charset="2"/>
              <a:buChar char="Ø"/>
            </a:pPr>
            <a:endParaRPr lang="en-US" sz="2400" dirty="0">
              <a:solidFill>
                <a:prstClr val="black"/>
              </a:solidFill>
              <a:latin typeface="Century Schoolbook"/>
            </a:endParaRP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Can define template function like add(), which can create  various versions of add() for adding </a:t>
            </a:r>
            <a:r>
              <a:rPr lang="en-US" sz="2400" dirty="0" err="1">
                <a:solidFill>
                  <a:prstClr val="black"/>
                </a:solidFill>
                <a:latin typeface="Century Schoolbook"/>
              </a:rPr>
              <a:t>ints</a:t>
            </a:r>
            <a:r>
              <a:rPr lang="en-US" sz="2400" dirty="0">
                <a:solidFill>
                  <a:prstClr val="black"/>
                </a:solidFill>
                <a:latin typeface="Century Schoolbook"/>
              </a:rPr>
              <a:t>, floats</a:t>
            </a:r>
            <a:r>
              <a:rPr lang="en-US" sz="2400" dirty="0" smtClean="0">
                <a:solidFill>
                  <a:prstClr val="black"/>
                </a:solidFill>
                <a:latin typeface="Century Schoolbook"/>
              </a:rPr>
              <a:t>.</a:t>
            </a:r>
          </a:p>
          <a:p>
            <a:pPr marL="342900" lvl="0" indent="-342900">
              <a:spcBef>
                <a:spcPts val="600"/>
              </a:spcBef>
              <a:spcAft>
                <a:spcPts val="0"/>
              </a:spcAft>
              <a:buClr>
                <a:srgbClr val="FE8637"/>
              </a:buClr>
              <a:buSzPct val="70000"/>
              <a:buFont typeface="Wingdings" pitchFamily="2" charset="2"/>
              <a:buChar char="Ø"/>
            </a:pPr>
            <a:endParaRPr lang="en-US" sz="2400" dirty="0">
              <a:solidFill>
                <a:prstClr val="black"/>
              </a:solidFill>
              <a:latin typeface="Century Schoolbook"/>
            </a:endParaRP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Template can be considered as kind of MACRO</a:t>
            </a: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Parameterized templates are also </a:t>
            </a:r>
            <a:r>
              <a:rPr lang="en-US" sz="2400" dirty="0" smtClean="0">
                <a:solidFill>
                  <a:prstClr val="black"/>
                </a:solidFill>
                <a:latin typeface="Century Schoolbook"/>
              </a:rPr>
              <a:t>available</a:t>
            </a:r>
          </a:p>
          <a:p>
            <a:pPr marL="342900" lvl="0" indent="-342900">
              <a:spcBef>
                <a:spcPts val="600"/>
              </a:spcBef>
              <a:spcAft>
                <a:spcPts val="0"/>
              </a:spcAft>
              <a:buClr>
                <a:srgbClr val="FE8637"/>
              </a:buClr>
              <a:buSzPct val="70000"/>
              <a:buFont typeface="Wingdings" pitchFamily="2" charset="2"/>
              <a:buChar char="Ø"/>
            </a:pPr>
            <a:endParaRPr lang="en-IN" sz="2400" dirty="0">
              <a:solidFill>
                <a:prstClr val="black"/>
              </a:solidFill>
              <a:latin typeface="Century Schoolbook"/>
            </a:endParaRP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rgbClr val="FF0000"/>
              </a:solidFill>
            </a:endParaRPr>
          </a:p>
          <a:p>
            <a:pPr marL="182880" indent="0" algn="ctr">
              <a:buNone/>
            </a:pPr>
            <a:r>
              <a:rPr lang="en-US" sz="3200" dirty="0" smtClean="0">
                <a:solidFill>
                  <a:srgbClr val="FF0000"/>
                </a:solidFill>
              </a:rPr>
              <a:t>Introduction</a:t>
            </a:r>
            <a:endParaRPr lang="en-US" sz="3200" dirty="0">
              <a:solidFill>
                <a:srgbClr val="FF0000"/>
              </a:solidFill>
            </a:endParaRPr>
          </a:p>
        </p:txBody>
      </p:sp>
    </p:spTree>
    <p:extLst>
      <p:ext uri="{BB962C8B-B14F-4D97-AF65-F5344CB8AC3E}">
        <p14:creationId xmlns:p14="http://schemas.microsoft.com/office/powerpoint/2010/main" val="17342524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normAutofit/>
          </a:bodyPr>
          <a:lstStyle/>
          <a:p>
            <a:pPr marL="274320" lvl="0" indent="-274320">
              <a:spcBef>
                <a:spcPts val="600"/>
              </a:spcBef>
              <a:spcAft>
                <a:spcPts val="0"/>
              </a:spcAft>
              <a:buClr>
                <a:srgbClr val="FE8637"/>
              </a:buClr>
              <a:buSzPct val="70000"/>
              <a:buNone/>
            </a:pPr>
            <a:r>
              <a:rPr lang="en-US" sz="2400" dirty="0">
                <a:solidFill>
                  <a:prstClr val="black"/>
                </a:solidFill>
                <a:latin typeface="Century Schoolbook"/>
              </a:rPr>
              <a:t>Template&lt;class M&gt;</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Void display(M x){</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a:t>
            </a:r>
            <a:r>
              <a:rPr lang="en-US" sz="2400" dirty="0" err="1">
                <a:solidFill>
                  <a:prstClr val="black"/>
                </a:solidFill>
                <a:latin typeface="Century Schoolbook"/>
              </a:rPr>
              <a:t>cout</a:t>
            </a:r>
            <a:r>
              <a:rPr lang="en-US" sz="2400" dirty="0">
                <a:solidFill>
                  <a:prstClr val="black"/>
                </a:solidFill>
                <a:latin typeface="Century Schoolbook"/>
              </a:rPr>
              <a:t>&lt;&lt;“template display”&lt;&lt;x&lt;&lt;“\n”;</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Void display(</a:t>
            </a:r>
            <a:r>
              <a:rPr lang="en-US" sz="2400" dirty="0" err="1">
                <a:solidFill>
                  <a:prstClr val="black"/>
                </a:solidFill>
                <a:latin typeface="Century Schoolbook"/>
              </a:rPr>
              <a:t>int</a:t>
            </a:r>
            <a:r>
              <a:rPr lang="en-US" sz="2400" dirty="0">
                <a:solidFill>
                  <a:prstClr val="black"/>
                </a:solidFill>
                <a:latin typeface="Century Schoolbook"/>
              </a:rPr>
              <a:t> x){</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a:t>
            </a:r>
            <a:r>
              <a:rPr lang="en-US" sz="2400" dirty="0" err="1">
                <a:solidFill>
                  <a:prstClr val="black"/>
                </a:solidFill>
                <a:latin typeface="Century Schoolbook"/>
              </a:rPr>
              <a:t>cout</a:t>
            </a:r>
            <a:r>
              <a:rPr lang="en-US" sz="2400" dirty="0">
                <a:solidFill>
                  <a:prstClr val="black"/>
                </a:solidFill>
                <a:latin typeface="Century Schoolbook"/>
              </a:rPr>
              <a:t>&lt;&lt;“explicit display”&lt;&lt;x&lt;&lt;“\n”;</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Void main(){</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display(100);</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display(200.365);</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a:t>
            </a:r>
            <a:r>
              <a:rPr lang="en-US" sz="2400" dirty="0" smtClean="0">
                <a:solidFill>
                  <a:prstClr val="black"/>
                </a:solidFill>
                <a:latin typeface="Century Schoolbook"/>
              </a:rPr>
              <a:t>}</a:t>
            </a:r>
            <a:endParaRPr lang="en-IN" sz="2400" dirty="0">
              <a:solidFill>
                <a:prstClr val="black"/>
              </a:solidFill>
              <a:latin typeface="Century Schoolbook"/>
            </a:endParaRP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Example</a:t>
            </a:r>
            <a:endParaRPr lang="en-US" sz="3200" dirty="0">
              <a:solidFill>
                <a:schemeClr val="tx1"/>
              </a:solidFill>
            </a:endParaRPr>
          </a:p>
        </p:txBody>
      </p:sp>
    </p:spTree>
    <p:extLst>
      <p:ext uri="{BB962C8B-B14F-4D97-AF65-F5344CB8AC3E}">
        <p14:creationId xmlns:p14="http://schemas.microsoft.com/office/powerpoint/2010/main" val="3980444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274320" lvl="0" indent="-274320">
              <a:spcBef>
                <a:spcPts val="600"/>
              </a:spcBef>
              <a:spcAft>
                <a:spcPts val="0"/>
              </a:spcAft>
              <a:buClr>
                <a:srgbClr val="FE8637"/>
              </a:buClr>
              <a:buSzPct val="70000"/>
              <a:buNone/>
            </a:pPr>
            <a:endParaRPr lang="en-US" sz="2400" dirty="0" smtClean="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smtClean="0">
                <a:solidFill>
                  <a:prstClr val="black"/>
                </a:solidFill>
                <a:latin typeface="Century Schoolbook"/>
              </a:rPr>
              <a:t>If function defined outside the class</a:t>
            </a:r>
          </a:p>
          <a:p>
            <a:pPr marL="274320" lvl="0" indent="-274320">
              <a:spcBef>
                <a:spcPts val="600"/>
              </a:spcBef>
              <a:spcAft>
                <a:spcPts val="0"/>
              </a:spcAft>
              <a:buClr>
                <a:srgbClr val="FE8637"/>
              </a:buClr>
              <a:buSzPct val="70000"/>
              <a:buNone/>
            </a:pP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smtClean="0">
                <a:solidFill>
                  <a:prstClr val="black"/>
                </a:solidFill>
                <a:latin typeface="Century Schoolbook"/>
              </a:rPr>
              <a:t>Template&lt;class </a:t>
            </a:r>
            <a:r>
              <a:rPr lang="en-US" sz="2400" dirty="0">
                <a:solidFill>
                  <a:prstClr val="black"/>
                </a:solidFill>
                <a:latin typeface="Century Schoolbook"/>
              </a:rPr>
              <a:t>T&gt;</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Return-type  class-name&lt;T&gt; : : function-name(</a:t>
            </a:r>
            <a:r>
              <a:rPr lang="en-US" sz="2400" dirty="0" err="1">
                <a:solidFill>
                  <a:prstClr val="black"/>
                </a:solidFill>
                <a:latin typeface="Century Schoolbook"/>
              </a:rPr>
              <a:t>arg</a:t>
            </a:r>
            <a:r>
              <a:rPr lang="en-US" sz="2400" dirty="0">
                <a:solidFill>
                  <a:prstClr val="black"/>
                </a:solidFill>
                <a:latin typeface="Century Schoolbook"/>
              </a:rPr>
              <a:t>-list</a:t>
            </a:r>
            <a:r>
              <a:rPr lang="en-US" sz="2400" dirty="0" smtClean="0">
                <a:solidFill>
                  <a:prstClr val="black"/>
                </a:solidFill>
                <a:latin typeface="Century Schoolbook"/>
              </a:rPr>
              <a:t>)</a:t>
            </a:r>
          </a:p>
          <a:p>
            <a:pPr marL="274320" lvl="0" indent="-274320">
              <a:spcBef>
                <a:spcPts val="600"/>
              </a:spcBef>
              <a:spcAft>
                <a:spcPts val="0"/>
              </a:spcAft>
              <a:buClr>
                <a:srgbClr val="FE8637"/>
              </a:buClr>
              <a:buSzPct val="70000"/>
              <a:buNone/>
            </a:pPr>
            <a:r>
              <a:rPr lang="en-US" sz="2400" dirty="0" smtClean="0">
                <a:solidFill>
                  <a:prstClr val="black"/>
                </a:solidFill>
                <a:latin typeface="Century Schoolbook"/>
              </a:rPr>
              <a:t>{</a:t>
            </a: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a:solidFill>
                  <a:prstClr val="black"/>
                </a:solidFill>
                <a:latin typeface="Century Schoolbook"/>
              </a:rPr>
              <a:t>		// function Body</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a:t>
            </a:r>
            <a:endParaRPr lang="en-IN" sz="2400" dirty="0">
              <a:solidFill>
                <a:prstClr val="black"/>
              </a:solidFill>
              <a:latin typeface="Century Schoolbook"/>
            </a:endParaRP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Member </a:t>
            </a:r>
            <a:r>
              <a:rPr lang="en-US" sz="3200" dirty="0">
                <a:solidFill>
                  <a:schemeClr val="tx1"/>
                </a:solidFill>
              </a:rPr>
              <a:t>function template</a:t>
            </a:r>
          </a:p>
        </p:txBody>
      </p:sp>
    </p:spTree>
    <p:extLst>
      <p:ext uri="{BB962C8B-B14F-4D97-AF65-F5344CB8AC3E}">
        <p14:creationId xmlns:p14="http://schemas.microsoft.com/office/powerpoint/2010/main" val="41264127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342900" lvl="0" indent="-342900">
              <a:spcBef>
                <a:spcPts val="600"/>
              </a:spcBef>
              <a:spcAft>
                <a:spcPts val="0"/>
              </a:spcAft>
              <a:buClr>
                <a:srgbClr val="FE8637"/>
              </a:buClr>
              <a:buSzPct val="70000"/>
              <a:buFont typeface="Wingdings" pitchFamily="2" charset="2"/>
              <a:buChar char="Ø"/>
            </a:pPr>
            <a:r>
              <a:rPr lang="en-US" sz="2400" dirty="0" smtClean="0">
                <a:solidFill>
                  <a:prstClr val="black"/>
                </a:solidFill>
                <a:latin typeface="Century Schoolbook"/>
              </a:rPr>
              <a:t>Template can have multiple arguments</a:t>
            </a:r>
          </a:p>
          <a:p>
            <a:pPr marL="342900" lvl="0" indent="-342900">
              <a:spcBef>
                <a:spcPts val="600"/>
              </a:spcBef>
              <a:spcAft>
                <a:spcPts val="0"/>
              </a:spcAft>
              <a:buClr>
                <a:srgbClr val="FE8637"/>
              </a:buClr>
              <a:buSzPct val="70000"/>
              <a:buFont typeface="Wingdings" pitchFamily="2" charset="2"/>
              <a:buChar char="Ø"/>
            </a:pPr>
            <a:r>
              <a:rPr lang="en-US" sz="2400" dirty="0" smtClean="0">
                <a:solidFill>
                  <a:prstClr val="black"/>
                </a:solidFill>
                <a:latin typeface="Century Schoolbook"/>
              </a:rPr>
              <a:t>Also possible to use non-type arguments i.e. in addition to type argument T , we can change /also use other arguments such as string , function name , constant expression etc.</a:t>
            </a:r>
          </a:p>
          <a:p>
            <a:pPr marL="0" lvl="0" indent="0">
              <a:spcBef>
                <a:spcPts val="600"/>
              </a:spcBef>
              <a:spcAft>
                <a:spcPts val="0"/>
              </a:spcAft>
              <a:buClr>
                <a:srgbClr val="FE8637"/>
              </a:buClr>
              <a:buSzPct val="70000"/>
              <a:buNone/>
            </a:pPr>
            <a:r>
              <a:rPr lang="en-US" sz="2400" dirty="0" smtClean="0">
                <a:solidFill>
                  <a:prstClr val="black"/>
                </a:solidFill>
                <a:latin typeface="Century Schoolbook"/>
              </a:rPr>
              <a:t>template&lt;class T, </a:t>
            </a:r>
            <a:r>
              <a:rPr lang="en-US" sz="2400" dirty="0" err="1" smtClean="0">
                <a:solidFill>
                  <a:prstClr val="black"/>
                </a:solidFill>
                <a:latin typeface="Century Schoolbook"/>
              </a:rPr>
              <a:t>int</a:t>
            </a:r>
            <a:r>
              <a:rPr lang="en-US" sz="2400" dirty="0" smtClean="0">
                <a:solidFill>
                  <a:prstClr val="black"/>
                </a:solidFill>
                <a:latin typeface="Century Schoolbook"/>
              </a:rPr>
              <a:t> size&gt;</a:t>
            </a:r>
          </a:p>
          <a:p>
            <a:pPr marL="0" lvl="0" indent="0">
              <a:spcBef>
                <a:spcPts val="600"/>
              </a:spcBef>
              <a:spcAft>
                <a:spcPts val="0"/>
              </a:spcAft>
              <a:buClr>
                <a:srgbClr val="FE8637"/>
              </a:buClr>
              <a:buSzPct val="70000"/>
              <a:buNone/>
            </a:pPr>
            <a:r>
              <a:rPr lang="en-US" sz="2400" dirty="0" smtClean="0">
                <a:solidFill>
                  <a:prstClr val="black"/>
                </a:solidFill>
                <a:latin typeface="Century Schoolbook"/>
              </a:rPr>
              <a:t>class array</a:t>
            </a:r>
          </a:p>
          <a:p>
            <a:pPr marL="0" lvl="0" indent="0">
              <a:spcBef>
                <a:spcPts val="600"/>
              </a:spcBef>
              <a:spcAft>
                <a:spcPts val="0"/>
              </a:spcAft>
              <a:buClr>
                <a:srgbClr val="FE8637"/>
              </a:buClr>
              <a:buSzPct val="70000"/>
              <a:buNone/>
            </a:pPr>
            <a:r>
              <a:rPr lang="en-US" sz="2400" dirty="0" smtClean="0">
                <a:solidFill>
                  <a:prstClr val="black"/>
                </a:solidFill>
                <a:latin typeface="Century Schoolbook"/>
              </a:rPr>
              <a:t>{</a:t>
            </a:r>
          </a:p>
          <a:p>
            <a:pPr marL="0" lvl="0" indent="0">
              <a:spcBef>
                <a:spcPts val="600"/>
              </a:spcBef>
              <a:spcAft>
                <a:spcPts val="0"/>
              </a:spcAft>
              <a:buClr>
                <a:srgbClr val="FE8637"/>
              </a:buClr>
              <a:buSzPct val="70000"/>
              <a:buNone/>
            </a:pPr>
            <a:r>
              <a:rPr lang="en-US" sz="2400" dirty="0" smtClean="0">
                <a:solidFill>
                  <a:prstClr val="black"/>
                </a:solidFill>
                <a:latin typeface="Century Schoolbook"/>
              </a:rPr>
              <a:t>T a[size];</a:t>
            </a:r>
          </a:p>
          <a:p>
            <a:pPr marL="0" lvl="0" indent="0">
              <a:spcBef>
                <a:spcPts val="600"/>
              </a:spcBef>
              <a:spcAft>
                <a:spcPts val="0"/>
              </a:spcAft>
              <a:buClr>
                <a:srgbClr val="FE8637"/>
              </a:buClr>
              <a:buSzPct val="70000"/>
              <a:buNone/>
            </a:pPr>
            <a:r>
              <a:rPr lang="en-US" sz="2400" dirty="0" smtClean="0">
                <a:solidFill>
                  <a:prstClr val="black"/>
                </a:solidFill>
                <a:latin typeface="Century Schoolbook"/>
              </a:rPr>
              <a:t>//…</a:t>
            </a:r>
          </a:p>
          <a:p>
            <a:pPr marL="0" lvl="0" indent="0">
              <a:spcBef>
                <a:spcPts val="600"/>
              </a:spcBef>
              <a:spcAft>
                <a:spcPts val="0"/>
              </a:spcAft>
              <a:buClr>
                <a:srgbClr val="FE8637"/>
              </a:buClr>
              <a:buSzPct val="70000"/>
              <a:buNone/>
            </a:pPr>
            <a:r>
              <a:rPr lang="en-US" sz="2400" dirty="0" smtClean="0">
                <a:solidFill>
                  <a:prstClr val="black"/>
                </a:solidFill>
                <a:latin typeface="Century Schoolbook"/>
              </a:rPr>
              <a:t>//..</a:t>
            </a:r>
          </a:p>
          <a:p>
            <a:pPr marL="0" lvl="0" indent="0">
              <a:spcBef>
                <a:spcPts val="600"/>
              </a:spcBef>
              <a:spcAft>
                <a:spcPts val="0"/>
              </a:spcAft>
              <a:buClr>
                <a:srgbClr val="FE8637"/>
              </a:buClr>
              <a:buSzPct val="70000"/>
              <a:buNone/>
            </a:pPr>
            <a:r>
              <a:rPr lang="en-US" sz="2400" dirty="0">
                <a:solidFill>
                  <a:prstClr val="black"/>
                </a:solidFill>
                <a:latin typeface="Century Schoolbook"/>
              </a:rPr>
              <a:t>}</a:t>
            </a:r>
            <a:r>
              <a:rPr lang="en-US" sz="2400" dirty="0" smtClean="0">
                <a:solidFill>
                  <a:prstClr val="black"/>
                </a:solidFill>
                <a:latin typeface="Century Schoolbook"/>
              </a:rPr>
              <a:t>   </a:t>
            </a: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Non-Type Template Argument</a:t>
            </a:r>
            <a:endParaRPr lang="en-US" sz="3200" dirty="0">
              <a:solidFill>
                <a:schemeClr val="tx1"/>
              </a:solidFill>
            </a:endParaRPr>
          </a:p>
        </p:txBody>
      </p:sp>
    </p:spTree>
    <p:extLst>
      <p:ext uri="{BB962C8B-B14F-4D97-AF65-F5344CB8AC3E}">
        <p14:creationId xmlns:p14="http://schemas.microsoft.com/office/powerpoint/2010/main" val="28258164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342900" lvl="0" indent="-342900">
              <a:spcBef>
                <a:spcPts val="600"/>
              </a:spcBef>
              <a:spcAft>
                <a:spcPts val="0"/>
              </a:spcAft>
              <a:buClr>
                <a:srgbClr val="FE8637"/>
              </a:buClr>
              <a:buSzPct val="70000"/>
              <a:buFont typeface="Wingdings" pitchFamily="2" charset="2"/>
              <a:buChar char="Ø"/>
            </a:pPr>
            <a:r>
              <a:rPr lang="en-US" dirty="0" smtClean="0">
                <a:latin typeface="Century Schoolbook" pitchFamily="18" charset="0"/>
              </a:rPr>
              <a:t>This template supplies the size of array as an argument.</a:t>
            </a:r>
          </a:p>
          <a:p>
            <a:pPr marL="342900" lvl="0" indent="-342900">
              <a:spcBef>
                <a:spcPts val="600"/>
              </a:spcBef>
              <a:spcAft>
                <a:spcPts val="0"/>
              </a:spcAft>
              <a:buClr>
                <a:srgbClr val="FE8637"/>
              </a:buClr>
              <a:buSzPct val="70000"/>
              <a:buFont typeface="Wingdings" pitchFamily="2" charset="2"/>
              <a:buChar char="Ø"/>
            </a:pPr>
            <a:r>
              <a:rPr lang="en-US" dirty="0" smtClean="0">
                <a:latin typeface="Century Schoolbook" pitchFamily="18" charset="0"/>
              </a:rPr>
              <a:t>The argument must be specified whenever as a template class is created.</a:t>
            </a:r>
          </a:p>
          <a:p>
            <a:pPr marL="342900" lvl="0" indent="-342900">
              <a:spcBef>
                <a:spcPts val="600"/>
              </a:spcBef>
              <a:spcAft>
                <a:spcPts val="0"/>
              </a:spcAft>
              <a:buClr>
                <a:srgbClr val="FE8637"/>
              </a:buClr>
              <a:buSzPct val="70000"/>
              <a:buFont typeface="Wingdings" pitchFamily="2" charset="2"/>
              <a:buChar char="Ø"/>
            </a:pPr>
            <a:endParaRPr lang="en-US" dirty="0">
              <a:latin typeface="Century Schoolbook" pitchFamily="18" charset="0"/>
            </a:endParaRPr>
          </a:p>
          <a:p>
            <a:pPr marL="0" lvl="0" indent="0">
              <a:spcBef>
                <a:spcPts val="600"/>
              </a:spcBef>
              <a:spcAft>
                <a:spcPts val="0"/>
              </a:spcAft>
              <a:buClr>
                <a:srgbClr val="FE8637"/>
              </a:buClr>
              <a:buSzPct val="70000"/>
              <a:buNone/>
            </a:pPr>
            <a:r>
              <a:rPr lang="en-US" dirty="0" smtClean="0">
                <a:latin typeface="Century Schoolbook" pitchFamily="18" charset="0"/>
              </a:rPr>
              <a:t>    array&lt;</a:t>
            </a:r>
            <a:r>
              <a:rPr lang="en-US" dirty="0" err="1" smtClean="0">
                <a:latin typeface="Century Schoolbook" pitchFamily="18" charset="0"/>
              </a:rPr>
              <a:t>int</a:t>
            </a:r>
            <a:r>
              <a:rPr lang="en-US" dirty="0" smtClean="0">
                <a:latin typeface="Century Schoolbook" pitchFamily="18" charset="0"/>
              </a:rPr>
              <a:t>, 10&gt; a1//array of 10 </a:t>
            </a:r>
            <a:r>
              <a:rPr lang="en-US" dirty="0" err="1" smtClean="0">
                <a:latin typeface="Century Schoolbook" pitchFamily="18" charset="0"/>
              </a:rPr>
              <a:t>intergers</a:t>
            </a:r>
            <a:endParaRPr lang="en-US" dirty="0" smtClean="0">
              <a:latin typeface="Century Schoolbook" pitchFamily="18" charset="0"/>
            </a:endParaRPr>
          </a:p>
          <a:p>
            <a:pPr marL="0" lvl="0" indent="0">
              <a:spcBef>
                <a:spcPts val="600"/>
              </a:spcBef>
              <a:spcAft>
                <a:spcPts val="0"/>
              </a:spcAft>
              <a:buClr>
                <a:srgbClr val="FE8637"/>
              </a:buClr>
              <a:buSzPct val="70000"/>
              <a:buNone/>
            </a:pPr>
            <a:r>
              <a:rPr lang="en-US" dirty="0">
                <a:latin typeface="Century Schoolbook" pitchFamily="18" charset="0"/>
              </a:rPr>
              <a:t> </a:t>
            </a:r>
            <a:r>
              <a:rPr lang="en-US" dirty="0" smtClean="0">
                <a:latin typeface="Century Schoolbook" pitchFamily="18" charset="0"/>
              </a:rPr>
              <a:t>   array&lt;float, 5&gt;a2//array of 5 floats</a:t>
            </a:r>
          </a:p>
          <a:p>
            <a:pPr marL="0" lvl="0" indent="0">
              <a:spcBef>
                <a:spcPts val="600"/>
              </a:spcBef>
              <a:spcAft>
                <a:spcPts val="0"/>
              </a:spcAft>
              <a:buClr>
                <a:srgbClr val="FE8637"/>
              </a:buClr>
              <a:buSzPct val="70000"/>
              <a:buNone/>
            </a:pPr>
            <a:r>
              <a:rPr lang="en-US" dirty="0">
                <a:latin typeface="Century Schoolbook" pitchFamily="18" charset="0"/>
              </a:rPr>
              <a:t> </a:t>
            </a:r>
            <a:r>
              <a:rPr lang="en-US" dirty="0" smtClean="0">
                <a:latin typeface="Century Schoolbook" pitchFamily="18" charset="0"/>
              </a:rPr>
              <a:t>   array&lt;char,20&gt;a3//string size of 20</a:t>
            </a:r>
          </a:p>
          <a:p>
            <a:pPr marL="0" lvl="0" indent="0">
              <a:spcBef>
                <a:spcPts val="600"/>
              </a:spcBef>
              <a:spcAft>
                <a:spcPts val="0"/>
              </a:spcAft>
              <a:buClr>
                <a:srgbClr val="FE8637"/>
              </a:buClr>
              <a:buSzPct val="70000"/>
              <a:buNone/>
            </a:pPr>
            <a:endParaRPr lang="en-US" dirty="0">
              <a:latin typeface="Century Schoolbook" pitchFamily="18" charset="0"/>
            </a:endParaRPr>
          </a:p>
          <a:p>
            <a:pPr marL="342900" indent="-342900">
              <a:spcBef>
                <a:spcPts val="600"/>
              </a:spcBef>
              <a:spcAft>
                <a:spcPts val="0"/>
              </a:spcAft>
              <a:buClr>
                <a:srgbClr val="FE8637"/>
              </a:buClr>
              <a:buSzPct val="70000"/>
              <a:buFont typeface="Wingdings" pitchFamily="2" charset="2"/>
              <a:buChar char="Ø"/>
            </a:pPr>
            <a:r>
              <a:rPr lang="en-US" dirty="0" smtClean="0">
                <a:latin typeface="Century Schoolbook" pitchFamily="18" charset="0"/>
              </a:rPr>
              <a:t>Size is given as an argument</a:t>
            </a: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Non-Type Template Argument</a:t>
            </a:r>
            <a:endParaRPr lang="en-US" sz="3200" dirty="0">
              <a:solidFill>
                <a:schemeClr val="tx1"/>
              </a:solidFill>
            </a:endParaRPr>
          </a:p>
        </p:txBody>
      </p:sp>
    </p:spTree>
    <p:extLst>
      <p:ext uri="{BB962C8B-B14F-4D97-AF65-F5344CB8AC3E}">
        <p14:creationId xmlns:p14="http://schemas.microsoft.com/office/powerpoint/2010/main" val="3822119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4114800" cy="4953000"/>
          </a:xfrm>
        </p:spPr>
        <p:txBody>
          <a:bodyPr>
            <a:normAutofit/>
          </a:bodyPr>
          <a:lstStyle/>
          <a:p>
            <a:pPr marL="274320" lvl="0" indent="-274320">
              <a:spcBef>
                <a:spcPts val="600"/>
              </a:spcBef>
              <a:spcAft>
                <a:spcPts val="0"/>
              </a:spcAft>
              <a:buClr>
                <a:srgbClr val="FE8637"/>
              </a:buClr>
              <a:buSzPct val="70000"/>
              <a:buNone/>
            </a:pPr>
            <a:r>
              <a:rPr lang="en-US" sz="1500" dirty="0">
                <a:latin typeface="Century Schoolbook" pitchFamily="18" charset="0"/>
              </a:rPr>
              <a:t>template&lt;class T, </a:t>
            </a:r>
            <a:r>
              <a:rPr lang="en-US" sz="1500" dirty="0" err="1">
                <a:latin typeface="Century Schoolbook" pitchFamily="18" charset="0"/>
              </a:rPr>
              <a:t>int</a:t>
            </a:r>
            <a:r>
              <a:rPr lang="en-US" sz="1500" dirty="0">
                <a:latin typeface="Century Schoolbook" pitchFamily="18" charset="0"/>
              </a:rPr>
              <a:t> MAX&gt;</a:t>
            </a:r>
          </a:p>
          <a:p>
            <a:pPr marL="274320" lvl="0" indent="-274320">
              <a:spcBef>
                <a:spcPts val="600"/>
              </a:spcBef>
              <a:spcAft>
                <a:spcPts val="0"/>
              </a:spcAft>
              <a:buClr>
                <a:srgbClr val="FE8637"/>
              </a:buClr>
              <a:buSzPct val="70000"/>
              <a:buNone/>
            </a:pPr>
            <a:r>
              <a:rPr lang="en-US" sz="1500" dirty="0">
                <a:latin typeface="Century Schoolbook" pitchFamily="18" charset="0"/>
              </a:rPr>
              <a:t>class example</a:t>
            </a:r>
          </a:p>
          <a:p>
            <a:pPr marL="274320" lvl="0" indent="-274320">
              <a:spcBef>
                <a:spcPts val="600"/>
              </a:spcBef>
              <a:spcAft>
                <a:spcPts val="0"/>
              </a:spcAft>
              <a:buClr>
                <a:srgbClr val="FE8637"/>
              </a:buClr>
              <a:buSzPct val="70000"/>
              <a:buNone/>
            </a:pPr>
            <a:r>
              <a:rPr lang="en-US" sz="1500" dirty="0">
                <a:latin typeface="Century Schoolbook" pitchFamily="18" charset="0"/>
              </a:rPr>
              <a:t>{</a:t>
            </a:r>
          </a:p>
          <a:p>
            <a:pPr marL="274320" lvl="0" indent="-274320">
              <a:spcBef>
                <a:spcPts val="600"/>
              </a:spcBef>
              <a:spcAft>
                <a:spcPts val="0"/>
              </a:spcAft>
              <a:buClr>
                <a:srgbClr val="FE8637"/>
              </a:buClr>
              <a:buSzPct val="70000"/>
              <a:buNone/>
            </a:pPr>
            <a:r>
              <a:rPr lang="en-US" sz="1500" dirty="0">
                <a:latin typeface="Century Schoolbook" pitchFamily="18" charset="0"/>
              </a:rPr>
              <a:t>	T array[MAX];</a:t>
            </a:r>
          </a:p>
          <a:p>
            <a:pPr marL="274320" lvl="0" indent="-274320">
              <a:spcBef>
                <a:spcPts val="600"/>
              </a:spcBef>
              <a:spcAft>
                <a:spcPts val="0"/>
              </a:spcAft>
              <a:buClr>
                <a:srgbClr val="FE8637"/>
              </a:buClr>
              <a:buSzPct val="70000"/>
              <a:buNone/>
            </a:pPr>
            <a:r>
              <a:rPr lang="en-US" sz="1500" dirty="0">
                <a:latin typeface="Century Schoolbook" pitchFamily="18" charset="0"/>
              </a:rPr>
              <a:t>	public:</a:t>
            </a:r>
          </a:p>
          <a:p>
            <a:pPr marL="274320" lvl="0" indent="-274320">
              <a:spcBef>
                <a:spcPts val="600"/>
              </a:spcBef>
              <a:spcAft>
                <a:spcPts val="0"/>
              </a:spcAft>
              <a:buClr>
                <a:srgbClr val="FE8637"/>
              </a:buClr>
              <a:buSzPct val="70000"/>
              <a:buNone/>
            </a:pPr>
            <a:r>
              <a:rPr lang="en-US" sz="1500" dirty="0">
                <a:latin typeface="Century Schoolbook" pitchFamily="18" charset="0"/>
              </a:rPr>
              <a:t>	void accept()</a:t>
            </a:r>
          </a:p>
          <a:p>
            <a:pPr marL="274320" lvl="0" indent="-274320">
              <a:spcBef>
                <a:spcPts val="600"/>
              </a:spcBef>
              <a:spcAft>
                <a:spcPts val="0"/>
              </a:spcAft>
              <a:buClr>
                <a:srgbClr val="FE8637"/>
              </a:buClr>
              <a:buSzPct val="70000"/>
              <a:buNone/>
            </a:pPr>
            <a:r>
              <a:rPr lang="en-US" sz="1500" dirty="0">
                <a:latin typeface="Century Schoolbook" pitchFamily="18" charset="0"/>
              </a:rPr>
              <a:t>	{</a:t>
            </a:r>
          </a:p>
          <a:p>
            <a:pPr marL="274320" lvl="0" indent="-274320">
              <a:spcBef>
                <a:spcPts val="600"/>
              </a:spcBef>
              <a:spcAft>
                <a:spcPts val="0"/>
              </a:spcAft>
              <a:buClr>
                <a:srgbClr val="FE8637"/>
              </a:buClr>
              <a:buSzPct val="70000"/>
              <a:buNone/>
            </a:pPr>
            <a:r>
              <a:rPr lang="en-US" sz="1500" dirty="0">
                <a:latin typeface="Century Schoolbook" pitchFamily="18" charset="0"/>
              </a:rPr>
              <a:t>	</a:t>
            </a:r>
            <a:r>
              <a:rPr lang="en-US" sz="1500" dirty="0" err="1" smtClean="0">
                <a:latin typeface="Century Schoolbook" pitchFamily="18" charset="0"/>
              </a:rPr>
              <a:t>cout</a:t>
            </a:r>
            <a:r>
              <a:rPr lang="en-US" sz="1500" dirty="0">
                <a:latin typeface="Century Schoolbook" pitchFamily="18" charset="0"/>
              </a:rPr>
              <a:t>&lt;&lt;"\n enter "&lt;&lt;MAX&lt;&lt;"Elements";</a:t>
            </a:r>
          </a:p>
          <a:p>
            <a:pPr marL="274320" lvl="0" indent="-274320">
              <a:spcBef>
                <a:spcPts val="600"/>
              </a:spcBef>
              <a:spcAft>
                <a:spcPts val="0"/>
              </a:spcAft>
              <a:buClr>
                <a:srgbClr val="FE8637"/>
              </a:buClr>
              <a:buSzPct val="70000"/>
              <a:buNone/>
            </a:pPr>
            <a:r>
              <a:rPr lang="en-US" sz="1500" dirty="0">
                <a:latin typeface="Century Schoolbook" pitchFamily="18" charset="0"/>
              </a:rPr>
              <a:t>	</a:t>
            </a:r>
            <a:r>
              <a:rPr lang="en-US" sz="1500" dirty="0" smtClean="0">
                <a:latin typeface="Century Schoolbook" pitchFamily="18" charset="0"/>
              </a:rPr>
              <a:t>for(</a:t>
            </a:r>
            <a:r>
              <a:rPr lang="en-US" sz="1500" dirty="0" err="1" smtClean="0">
                <a:latin typeface="Century Schoolbook" pitchFamily="18" charset="0"/>
              </a:rPr>
              <a:t>int</a:t>
            </a:r>
            <a:r>
              <a:rPr lang="en-US" sz="1500" dirty="0" smtClean="0">
                <a:latin typeface="Century Schoolbook" pitchFamily="18" charset="0"/>
              </a:rPr>
              <a:t> </a:t>
            </a:r>
            <a:r>
              <a:rPr lang="en-US" sz="1500" dirty="0">
                <a:latin typeface="Century Schoolbook" pitchFamily="18" charset="0"/>
              </a:rPr>
              <a:t>i=0;i&lt;</a:t>
            </a:r>
            <a:r>
              <a:rPr lang="en-US" sz="1500" dirty="0" err="1">
                <a:latin typeface="Century Schoolbook" pitchFamily="18" charset="0"/>
              </a:rPr>
              <a:t>MAX;i</a:t>
            </a:r>
            <a:r>
              <a:rPr lang="en-US" sz="1500" dirty="0">
                <a:latin typeface="Century Schoolbook" pitchFamily="18" charset="0"/>
              </a:rPr>
              <a:t>++)</a:t>
            </a:r>
          </a:p>
          <a:p>
            <a:pPr marL="274320" lvl="0" indent="-274320">
              <a:spcBef>
                <a:spcPts val="600"/>
              </a:spcBef>
              <a:spcAft>
                <a:spcPts val="0"/>
              </a:spcAft>
              <a:buClr>
                <a:srgbClr val="FE8637"/>
              </a:buClr>
              <a:buSzPct val="70000"/>
              <a:buNone/>
            </a:pPr>
            <a:r>
              <a:rPr lang="en-US" sz="1500" dirty="0">
                <a:latin typeface="Century Schoolbook" pitchFamily="18" charset="0"/>
              </a:rPr>
              <a:t>		{</a:t>
            </a:r>
          </a:p>
          <a:p>
            <a:pPr marL="274320" lvl="0" indent="-274320">
              <a:spcBef>
                <a:spcPts val="600"/>
              </a:spcBef>
              <a:spcAft>
                <a:spcPts val="0"/>
              </a:spcAft>
              <a:buClr>
                <a:srgbClr val="FE8637"/>
              </a:buClr>
              <a:buSzPct val="70000"/>
              <a:buNone/>
            </a:pPr>
            <a:r>
              <a:rPr lang="en-US" sz="1500" dirty="0">
                <a:latin typeface="Century Schoolbook" pitchFamily="18" charset="0"/>
              </a:rPr>
              <a:t>		</a:t>
            </a:r>
            <a:r>
              <a:rPr lang="en-US" sz="1500" dirty="0" err="1">
                <a:latin typeface="Century Schoolbook" pitchFamily="18" charset="0"/>
              </a:rPr>
              <a:t>cin</a:t>
            </a:r>
            <a:r>
              <a:rPr lang="en-US" sz="1500" dirty="0">
                <a:latin typeface="Century Schoolbook" pitchFamily="18" charset="0"/>
              </a:rPr>
              <a:t>&gt;&gt;array[i];</a:t>
            </a:r>
          </a:p>
          <a:p>
            <a:pPr marL="274320" lvl="0" indent="-274320">
              <a:spcBef>
                <a:spcPts val="600"/>
              </a:spcBef>
              <a:spcAft>
                <a:spcPts val="0"/>
              </a:spcAft>
              <a:buClr>
                <a:srgbClr val="FE8637"/>
              </a:buClr>
              <a:buSzPct val="70000"/>
              <a:buNone/>
            </a:pPr>
            <a:r>
              <a:rPr lang="en-US" sz="1500" dirty="0">
                <a:latin typeface="Century Schoolbook" pitchFamily="18" charset="0"/>
              </a:rPr>
              <a:t>	</a:t>
            </a:r>
          </a:p>
          <a:p>
            <a:pPr marL="274320" lvl="0" indent="-274320">
              <a:spcBef>
                <a:spcPts val="600"/>
              </a:spcBef>
              <a:spcAft>
                <a:spcPts val="0"/>
              </a:spcAft>
              <a:buClr>
                <a:srgbClr val="FE8637"/>
              </a:buClr>
              <a:buSzPct val="70000"/>
              <a:buNone/>
            </a:pPr>
            <a:r>
              <a:rPr lang="en-US" sz="1500" dirty="0">
                <a:latin typeface="Century Schoolbook" pitchFamily="18" charset="0"/>
              </a:rPr>
              <a:t>		}</a:t>
            </a:r>
          </a:p>
          <a:p>
            <a:pPr marL="274320" lvl="0" indent="-274320">
              <a:spcBef>
                <a:spcPts val="600"/>
              </a:spcBef>
              <a:spcAft>
                <a:spcPts val="0"/>
              </a:spcAft>
              <a:buClr>
                <a:srgbClr val="FE8637"/>
              </a:buClr>
              <a:buSzPct val="70000"/>
              <a:buNone/>
            </a:pPr>
            <a:r>
              <a:rPr lang="en-US" sz="1500" dirty="0">
                <a:latin typeface="Century Schoolbook" pitchFamily="18" charset="0"/>
              </a:rPr>
              <a:t>	}</a:t>
            </a:r>
          </a:p>
          <a:p>
            <a:pPr marL="274320" lvl="0" indent="-274320">
              <a:spcBef>
                <a:spcPts val="600"/>
              </a:spcBef>
              <a:spcAft>
                <a:spcPts val="0"/>
              </a:spcAft>
              <a:buClr>
                <a:srgbClr val="FE8637"/>
              </a:buClr>
              <a:buSzPct val="70000"/>
              <a:buNone/>
            </a:pPr>
            <a:endParaRPr lang="en-US" sz="1500"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Example</a:t>
            </a:r>
            <a:endParaRPr lang="en-US" sz="3200" dirty="0">
              <a:solidFill>
                <a:schemeClr val="tx1"/>
              </a:solidFill>
            </a:endParaRPr>
          </a:p>
        </p:txBody>
      </p:sp>
      <p:sp>
        <p:nvSpPr>
          <p:cNvPr id="7" name="Content Placeholder 2"/>
          <p:cNvSpPr txBox="1">
            <a:spLocks/>
          </p:cNvSpPr>
          <p:nvPr/>
        </p:nvSpPr>
        <p:spPr>
          <a:xfrm>
            <a:off x="4554828" y="1371600"/>
            <a:ext cx="4572000" cy="49530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274320" indent="-274320">
              <a:spcBef>
                <a:spcPts val="600"/>
              </a:spcBef>
              <a:spcAft>
                <a:spcPts val="0"/>
              </a:spcAft>
              <a:buClr>
                <a:srgbClr val="FE8637"/>
              </a:buClr>
              <a:buSzPct val="70000"/>
              <a:buNone/>
            </a:pPr>
            <a:r>
              <a:rPr lang="en-US" sz="1500" dirty="0">
                <a:latin typeface="Century Schoolbook" pitchFamily="18" charset="0"/>
              </a:rPr>
              <a:t>	void display()</a:t>
            </a:r>
          </a:p>
          <a:p>
            <a:pPr marL="274320" indent="-274320">
              <a:spcBef>
                <a:spcPts val="600"/>
              </a:spcBef>
              <a:spcAft>
                <a:spcPts val="0"/>
              </a:spcAft>
              <a:buClr>
                <a:srgbClr val="FE8637"/>
              </a:buClr>
              <a:buSzPct val="70000"/>
              <a:buNone/>
            </a:pPr>
            <a:r>
              <a:rPr lang="en-US" sz="1500" dirty="0">
                <a:latin typeface="Century Schoolbook" pitchFamily="18" charset="0"/>
              </a:rPr>
              <a:t>		{</a:t>
            </a:r>
          </a:p>
          <a:p>
            <a:pPr marL="274320" indent="-274320">
              <a:spcBef>
                <a:spcPts val="600"/>
              </a:spcBef>
              <a:spcAft>
                <a:spcPts val="0"/>
              </a:spcAft>
              <a:buClr>
                <a:srgbClr val="FE8637"/>
              </a:buClr>
              <a:buSzPct val="70000"/>
              <a:buNone/>
            </a:pPr>
            <a:r>
              <a:rPr lang="en-US" sz="1500" dirty="0">
                <a:latin typeface="Century Schoolbook" pitchFamily="18" charset="0"/>
              </a:rPr>
              <a:t>		</a:t>
            </a:r>
            <a:r>
              <a:rPr lang="en-US" sz="1500" dirty="0" err="1" smtClean="0">
                <a:latin typeface="Century Schoolbook" pitchFamily="18" charset="0"/>
              </a:rPr>
              <a:t>cout</a:t>
            </a:r>
            <a:r>
              <a:rPr lang="en-US" sz="1500" dirty="0">
                <a:latin typeface="Century Schoolbook" pitchFamily="18" charset="0"/>
              </a:rPr>
              <a:t>&lt;&lt;"\n Content of array are:";</a:t>
            </a:r>
          </a:p>
          <a:p>
            <a:pPr marL="274320" indent="-274320">
              <a:spcBef>
                <a:spcPts val="600"/>
              </a:spcBef>
              <a:spcAft>
                <a:spcPts val="0"/>
              </a:spcAft>
              <a:buClr>
                <a:srgbClr val="FE8637"/>
              </a:buClr>
              <a:buSzPct val="70000"/>
              <a:buNone/>
            </a:pPr>
            <a:r>
              <a:rPr lang="en-US" sz="1500" dirty="0">
                <a:latin typeface="Century Schoolbook" pitchFamily="18" charset="0"/>
              </a:rPr>
              <a:t>		</a:t>
            </a:r>
            <a:r>
              <a:rPr lang="en-US" sz="1500" dirty="0" smtClean="0">
                <a:latin typeface="Century Schoolbook" pitchFamily="18" charset="0"/>
              </a:rPr>
              <a:t>for(</a:t>
            </a:r>
            <a:r>
              <a:rPr lang="en-US" sz="1500" dirty="0" err="1" smtClean="0">
                <a:latin typeface="Century Schoolbook" pitchFamily="18" charset="0"/>
              </a:rPr>
              <a:t>int</a:t>
            </a:r>
            <a:r>
              <a:rPr lang="en-US" sz="1500" dirty="0" smtClean="0">
                <a:latin typeface="Century Schoolbook" pitchFamily="18" charset="0"/>
              </a:rPr>
              <a:t> </a:t>
            </a:r>
            <a:r>
              <a:rPr lang="en-US" sz="1500" dirty="0">
                <a:latin typeface="Century Schoolbook" pitchFamily="18" charset="0"/>
              </a:rPr>
              <a:t>i=0;i&lt;</a:t>
            </a:r>
            <a:r>
              <a:rPr lang="en-US" sz="1500" dirty="0" err="1">
                <a:latin typeface="Century Schoolbook" pitchFamily="18" charset="0"/>
              </a:rPr>
              <a:t>MAX;i</a:t>
            </a:r>
            <a:r>
              <a:rPr lang="en-US" sz="1500" dirty="0">
                <a:latin typeface="Century Schoolbook" pitchFamily="18" charset="0"/>
              </a:rPr>
              <a:t>++)</a:t>
            </a:r>
          </a:p>
          <a:p>
            <a:pPr marL="274320" indent="-274320">
              <a:spcBef>
                <a:spcPts val="600"/>
              </a:spcBef>
              <a:spcAft>
                <a:spcPts val="0"/>
              </a:spcAft>
              <a:buClr>
                <a:srgbClr val="FE8637"/>
              </a:buClr>
              <a:buSzPct val="70000"/>
              <a:buNone/>
            </a:pPr>
            <a:r>
              <a:rPr lang="en-US" sz="1500" dirty="0">
                <a:latin typeface="Century Schoolbook" pitchFamily="18" charset="0"/>
              </a:rPr>
              <a:t>		</a:t>
            </a:r>
            <a:r>
              <a:rPr lang="en-US" sz="1500" dirty="0" err="1" smtClean="0">
                <a:latin typeface="Century Schoolbook" pitchFamily="18" charset="0"/>
              </a:rPr>
              <a:t>cout</a:t>
            </a:r>
            <a:r>
              <a:rPr lang="en-US" sz="1500" dirty="0">
                <a:latin typeface="Century Schoolbook" pitchFamily="18" charset="0"/>
              </a:rPr>
              <a:t>&lt;&lt;"\t"&lt;&lt;array[i];</a:t>
            </a:r>
          </a:p>
          <a:p>
            <a:pPr marL="274320" indent="-274320">
              <a:spcBef>
                <a:spcPts val="600"/>
              </a:spcBef>
              <a:spcAft>
                <a:spcPts val="0"/>
              </a:spcAft>
              <a:buClr>
                <a:srgbClr val="FE8637"/>
              </a:buClr>
              <a:buSzPct val="70000"/>
              <a:buNone/>
            </a:pPr>
            <a:r>
              <a:rPr lang="en-US" sz="1500" dirty="0">
                <a:latin typeface="Century Schoolbook" pitchFamily="18" charset="0"/>
              </a:rPr>
              <a:t>		}</a:t>
            </a:r>
          </a:p>
          <a:p>
            <a:pPr marL="274320" indent="-274320">
              <a:spcBef>
                <a:spcPts val="600"/>
              </a:spcBef>
              <a:spcAft>
                <a:spcPts val="0"/>
              </a:spcAft>
              <a:buClr>
                <a:srgbClr val="FE8637"/>
              </a:buClr>
              <a:buSzPct val="70000"/>
              <a:buNone/>
            </a:pPr>
            <a:r>
              <a:rPr lang="en-US" sz="1500" dirty="0">
                <a:latin typeface="Century Schoolbook" pitchFamily="18" charset="0"/>
              </a:rPr>
              <a:t>};</a:t>
            </a:r>
          </a:p>
          <a:p>
            <a:pPr marL="274320" indent="-274320">
              <a:spcBef>
                <a:spcPts val="600"/>
              </a:spcBef>
              <a:spcAft>
                <a:spcPts val="0"/>
              </a:spcAft>
              <a:buClr>
                <a:srgbClr val="FE8637"/>
              </a:buClr>
              <a:buSzPct val="70000"/>
              <a:buNone/>
            </a:pPr>
            <a:r>
              <a:rPr lang="en-US" sz="1500" dirty="0" err="1">
                <a:latin typeface="Century Schoolbook" pitchFamily="18" charset="0"/>
              </a:rPr>
              <a:t>int</a:t>
            </a:r>
            <a:r>
              <a:rPr lang="en-US" sz="1500" dirty="0">
                <a:latin typeface="Century Schoolbook" pitchFamily="18" charset="0"/>
              </a:rPr>
              <a:t> main()</a:t>
            </a:r>
          </a:p>
          <a:p>
            <a:pPr marL="274320" indent="-274320">
              <a:spcBef>
                <a:spcPts val="600"/>
              </a:spcBef>
              <a:spcAft>
                <a:spcPts val="0"/>
              </a:spcAft>
              <a:buClr>
                <a:srgbClr val="FE8637"/>
              </a:buClr>
              <a:buSzPct val="70000"/>
              <a:buNone/>
            </a:pPr>
            <a:r>
              <a:rPr lang="en-US" sz="1500" dirty="0">
                <a:latin typeface="Century Schoolbook" pitchFamily="18" charset="0"/>
              </a:rPr>
              <a:t>{</a:t>
            </a:r>
          </a:p>
          <a:p>
            <a:pPr marL="274320" indent="-274320">
              <a:spcBef>
                <a:spcPts val="600"/>
              </a:spcBef>
              <a:spcAft>
                <a:spcPts val="0"/>
              </a:spcAft>
              <a:buClr>
                <a:srgbClr val="FE8637"/>
              </a:buClr>
              <a:buSzPct val="70000"/>
              <a:buNone/>
            </a:pPr>
            <a:r>
              <a:rPr lang="en-US" sz="1500" dirty="0">
                <a:latin typeface="Century Schoolbook" pitchFamily="18" charset="0"/>
              </a:rPr>
              <a:t>	example&lt;float,5&gt; f;</a:t>
            </a:r>
          </a:p>
          <a:p>
            <a:pPr marL="274320" indent="-274320">
              <a:spcBef>
                <a:spcPts val="600"/>
              </a:spcBef>
              <a:spcAft>
                <a:spcPts val="0"/>
              </a:spcAft>
              <a:buClr>
                <a:srgbClr val="FE8637"/>
              </a:buClr>
              <a:buSzPct val="70000"/>
              <a:buNone/>
            </a:pPr>
            <a:r>
              <a:rPr lang="en-US" sz="1500" dirty="0">
                <a:latin typeface="Century Schoolbook" pitchFamily="18" charset="0"/>
              </a:rPr>
              <a:t>	</a:t>
            </a:r>
            <a:r>
              <a:rPr lang="en-US" sz="1500" dirty="0" err="1">
                <a:latin typeface="Century Schoolbook" pitchFamily="18" charset="0"/>
              </a:rPr>
              <a:t>f.accept</a:t>
            </a:r>
            <a:r>
              <a:rPr lang="en-US" sz="1500" dirty="0">
                <a:latin typeface="Century Schoolbook" pitchFamily="18" charset="0"/>
              </a:rPr>
              <a:t>();</a:t>
            </a:r>
          </a:p>
          <a:p>
            <a:pPr marL="274320" indent="-274320">
              <a:spcBef>
                <a:spcPts val="600"/>
              </a:spcBef>
              <a:spcAft>
                <a:spcPts val="0"/>
              </a:spcAft>
              <a:buClr>
                <a:srgbClr val="FE8637"/>
              </a:buClr>
              <a:buSzPct val="70000"/>
              <a:buNone/>
            </a:pPr>
            <a:r>
              <a:rPr lang="en-US" sz="1500" dirty="0">
                <a:latin typeface="Century Schoolbook" pitchFamily="18" charset="0"/>
              </a:rPr>
              <a:t>	</a:t>
            </a:r>
            <a:r>
              <a:rPr lang="en-US" sz="1500" dirty="0" err="1">
                <a:latin typeface="Century Schoolbook" pitchFamily="18" charset="0"/>
              </a:rPr>
              <a:t>f.display</a:t>
            </a:r>
            <a:r>
              <a:rPr lang="en-US" sz="1500" dirty="0">
                <a:latin typeface="Century Schoolbook" pitchFamily="18" charset="0"/>
              </a:rPr>
              <a:t>();</a:t>
            </a:r>
          </a:p>
          <a:p>
            <a:pPr marL="274320" indent="-274320">
              <a:spcBef>
                <a:spcPts val="600"/>
              </a:spcBef>
              <a:spcAft>
                <a:spcPts val="0"/>
              </a:spcAft>
              <a:buClr>
                <a:srgbClr val="FE8637"/>
              </a:buClr>
              <a:buSzPct val="70000"/>
              <a:buNone/>
            </a:pPr>
            <a:r>
              <a:rPr lang="en-US" sz="1500" dirty="0">
                <a:latin typeface="Century Schoolbook" pitchFamily="18" charset="0"/>
              </a:rPr>
              <a:t>	return 0;</a:t>
            </a:r>
          </a:p>
          <a:p>
            <a:pPr marL="274320" indent="-274320">
              <a:spcBef>
                <a:spcPts val="600"/>
              </a:spcBef>
              <a:spcAft>
                <a:spcPts val="0"/>
              </a:spcAft>
              <a:buClr>
                <a:srgbClr val="FE8637"/>
              </a:buClr>
              <a:buSzPct val="70000"/>
              <a:buNone/>
            </a:pPr>
            <a:r>
              <a:rPr lang="en-US" sz="1500" dirty="0">
                <a:latin typeface="Century Schoolbook" pitchFamily="18" charset="0"/>
              </a:rPr>
              <a:t>	</a:t>
            </a:r>
          </a:p>
          <a:p>
            <a:pPr marL="274320" indent="-274320">
              <a:spcBef>
                <a:spcPts val="600"/>
              </a:spcBef>
              <a:spcAft>
                <a:spcPts val="0"/>
              </a:spcAft>
              <a:buClr>
                <a:srgbClr val="FE8637"/>
              </a:buClr>
              <a:buSzPct val="70000"/>
              <a:buNone/>
            </a:pPr>
            <a:r>
              <a:rPr lang="en-US" sz="1500" dirty="0">
                <a:latin typeface="Century Schoolbook" pitchFamily="18" charset="0"/>
              </a:rPr>
              <a:t>}</a:t>
            </a:r>
          </a:p>
        </p:txBody>
      </p:sp>
    </p:spTree>
    <p:extLst>
      <p:ext uri="{BB962C8B-B14F-4D97-AF65-F5344CB8AC3E}">
        <p14:creationId xmlns:p14="http://schemas.microsoft.com/office/powerpoint/2010/main" val="28258164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Output</a:t>
            </a:r>
            <a:endParaRPr lang="en-US" sz="3200" dirty="0">
              <a:solidFill>
                <a:schemeClr val="tx1"/>
              </a:solidFill>
            </a:endParaRPr>
          </a:p>
        </p:txBody>
      </p:sp>
      <p:pic>
        <p:nvPicPr>
          <p:cNvPr id="1026" name="Picture 2"/>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1219200" y="1981201"/>
            <a:ext cx="6476999" cy="236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8164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295400"/>
            <a:ext cx="7467600" cy="3901440"/>
          </a:xfrm>
        </p:spPr>
        <p:txBody>
          <a:bodyPr/>
          <a:lstStyle/>
          <a:p>
            <a:r>
              <a:rPr lang="en-US" dirty="0"/>
              <a:t>Exceptions are errors that occur </a:t>
            </a:r>
            <a:r>
              <a:rPr lang="en-US" dirty="0" smtClean="0"/>
              <a:t>at runtime</a:t>
            </a:r>
            <a:r>
              <a:rPr lang="en-US" dirty="0"/>
              <a:t>. </a:t>
            </a:r>
            <a:endParaRPr lang="en-US" dirty="0" smtClean="0"/>
          </a:p>
          <a:p>
            <a:r>
              <a:rPr lang="en-US" dirty="0" smtClean="0"/>
              <a:t>They </a:t>
            </a:r>
            <a:r>
              <a:rPr lang="en-US" dirty="0"/>
              <a:t>are caused by a wide variety of exceptional circumstance, such as </a:t>
            </a:r>
            <a:endParaRPr lang="en-US" dirty="0" smtClean="0"/>
          </a:p>
          <a:p>
            <a:pPr lvl="1"/>
            <a:r>
              <a:rPr lang="en-US" dirty="0"/>
              <a:t> </a:t>
            </a:r>
            <a:r>
              <a:rPr lang="en-US" dirty="0" smtClean="0"/>
              <a:t>running </a:t>
            </a:r>
            <a:r>
              <a:rPr lang="en-US" dirty="0"/>
              <a:t>out </a:t>
            </a:r>
            <a:r>
              <a:rPr lang="en-US" dirty="0" smtClean="0"/>
              <a:t>of memory</a:t>
            </a:r>
            <a:r>
              <a:rPr lang="en-US" dirty="0"/>
              <a:t>, </a:t>
            </a:r>
            <a:endParaRPr lang="en-US" dirty="0" smtClean="0"/>
          </a:p>
          <a:p>
            <a:pPr lvl="1"/>
            <a:r>
              <a:rPr lang="en-US" dirty="0" smtClean="0"/>
              <a:t>not </a:t>
            </a:r>
            <a:r>
              <a:rPr lang="en-US" dirty="0"/>
              <a:t>being able to open a file, </a:t>
            </a:r>
            <a:endParaRPr lang="en-US" dirty="0" smtClean="0"/>
          </a:p>
          <a:p>
            <a:pPr lvl="1"/>
            <a:r>
              <a:rPr lang="en-US" dirty="0" smtClean="0"/>
              <a:t>trying </a:t>
            </a:r>
            <a:r>
              <a:rPr lang="en-US" dirty="0"/>
              <a:t>to initialize an object to an impossible </a:t>
            </a:r>
            <a:r>
              <a:rPr lang="en-US" dirty="0" smtClean="0"/>
              <a:t>value,</a:t>
            </a:r>
          </a:p>
          <a:p>
            <a:pPr lvl="1"/>
            <a:r>
              <a:rPr lang="en-US" dirty="0"/>
              <a:t> </a:t>
            </a:r>
            <a:r>
              <a:rPr lang="en-US" dirty="0" smtClean="0"/>
              <a:t>using </a:t>
            </a:r>
            <a:r>
              <a:rPr lang="en-US" dirty="0"/>
              <a:t>an out-of-bounds index to a vector.</a:t>
            </a:r>
          </a:p>
        </p:txBody>
      </p:sp>
      <p:sp>
        <p:nvSpPr>
          <p:cNvPr id="4"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Exception </a:t>
            </a:r>
            <a:r>
              <a:rPr lang="en-US" sz="3200" dirty="0">
                <a:solidFill>
                  <a:schemeClr val="tx1"/>
                </a:solidFill>
              </a:rPr>
              <a:t>handling</a:t>
            </a:r>
          </a:p>
        </p:txBody>
      </p:sp>
    </p:spTree>
    <p:extLst>
      <p:ext uri="{BB962C8B-B14F-4D97-AF65-F5344CB8AC3E}">
        <p14:creationId xmlns:p14="http://schemas.microsoft.com/office/powerpoint/2010/main" val="15413217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Types of errors</a:t>
            </a: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Logical</a:t>
            </a: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Syntactical</a:t>
            </a: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Exceptions – run time errors, unusual conditions</a:t>
            </a: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E.g. – divide by 0, array index out of bounds, memory problem</a:t>
            </a: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Exception </a:t>
            </a:r>
            <a:r>
              <a:rPr lang="en-US" sz="3200" dirty="0">
                <a:solidFill>
                  <a:schemeClr val="tx1"/>
                </a:solidFill>
              </a:rPr>
              <a:t>handling</a:t>
            </a:r>
          </a:p>
        </p:txBody>
      </p:sp>
    </p:spTree>
    <p:extLst>
      <p:ext uri="{BB962C8B-B14F-4D97-AF65-F5344CB8AC3E}">
        <p14:creationId xmlns:p14="http://schemas.microsoft.com/office/powerpoint/2010/main" val="41264127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Perform following tasks to handle exception</a:t>
            </a:r>
          </a:p>
          <a:p>
            <a:pPr lvl="1">
              <a:spcAft>
                <a:spcPts val="0"/>
              </a:spcAft>
              <a:buClr>
                <a:srgbClr val="FE8637"/>
              </a:buClr>
              <a:buSzPct val="80000"/>
              <a:buFont typeface="Wingdings" pitchFamily="2" charset="2"/>
              <a:buChar char="Ø"/>
            </a:pPr>
            <a:endParaRPr lang="en-US" sz="2100" dirty="0">
              <a:solidFill>
                <a:prstClr val="black"/>
              </a:solidFill>
              <a:latin typeface="Century Schoolbook"/>
            </a:endParaRPr>
          </a:p>
          <a:p>
            <a:pPr lvl="1">
              <a:spcAft>
                <a:spcPts val="0"/>
              </a:spcAft>
              <a:buClr>
                <a:srgbClr val="FE8637"/>
              </a:buClr>
              <a:buSzPct val="80000"/>
              <a:buFont typeface="Wingdings" pitchFamily="2" charset="2"/>
              <a:buChar char="Ø"/>
            </a:pPr>
            <a:r>
              <a:rPr lang="en-US" sz="2100" dirty="0">
                <a:solidFill>
                  <a:prstClr val="black"/>
                </a:solidFill>
                <a:latin typeface="Century Schoolbook"/>
              </a:rPr>
              <a:t>Find the problem(hit the exception)</a:t>
            </a:r>
          </a:p>
          <a:p>
            <a:pPr lvl="1">
              <a:spcAft>
                <a:spcPts val="0"/>
              </a:spcAft>
              <a:buClr>
                <a:srgbClr val="FE8637"/>
              </a:buClr>
              <a:buSzPct val="80000"/>
              <a:buFont typeface="Wingdings" pitchFamily="2" charset="2"/>
              <a:buChar char="Ø"/>
            </a:pPr>
            <a:endParaRPr lang="en-US" sz="2100" dirty="0">
              <a:solidFill>
                <a:prstClr val="black"/>
              </a:solidFill>
              <a:latin typeface="Century Schoolbook"/>
            </a:endParaRPr>
          </a:p>
          <a:p>
            <a:pPr lvl="1">
              <a:spcAft>
                <a:spcPts val="0"/>
              </a:spcAft>
              <a:buClr>
                <a:srgbClr val="FE8637"/>
              </a:buClr>
              <a:buSzPct val="80000"/>
              <a:buFont typeface="Wingdings" pitchFamily="2" charset="2"/>
              <a:buChar char="Ø"/>
            </a:pPr>
            <a:r>
              <a:rPr lang="en-US" sz="2100" dirty="0">
                <a:solidFill>
                  <a:prstClr val="black"/>
                </a:solidFill>
                <a:latin typeface="Century Schoolbook"/>
              </a:rPr>
              <a:t>Inform that error has occurred(throw the exception)</a:t>
            </a:r>
          </a:p>
          <a:p>
            <a:pPr lvl="1">
              <a:spcAft>
                <a:spcPts val="0"/>
              </a:spcAft>
              <a:buClr>
                <a:srgbClr val="FE8637"/>
              </a:buClr>
              <a:buSzPct val="80000"/>
              <a:buFont typeface="Wingdings" pitchFamily="2" charset="2"/>
              <a:buChar char="Ø"/>
            </a:pPr>
            <a:endParaRPr lang="en-US" sz="2100" dirty="0">
              <a:solidFill>
                <a:prstClr val="black"/>
              </a:solidFill>
              <a:latin typeface="Century Schoolbook"/>
            </a:endParaRPr>
          </a:p>
          <a:p>
            <a:pPr lvl="1">
              <a:spcAft>
                <a:spcPts val="0"/>
              </a:spcAft>
              <a:buClr>
                <a:srgbClr val="FE8637"/>
              </a:buClr>
              <a:buSzPct val="80000"/>
              <a:buFont typeface="Wingdings" pitchFamily="2" charset="2"/>
              <a:buChar char="Ø"/>
            </a:pPr>
            <a:r>
              <a:rPr lang="en-US" sz="2100" dirty="0">
                <a:solidFill>
                  <a:prstClr val="black"/>
                </a:solidFill>
                <a:latin typeface="Century Schoolbook"/>
              </a:rPr>
              <a:t>Receive the error info.(catch the exception)</a:t>
            </a:r>
          </a:p>
          <a:p>
            <a:pPr lvl="1">
              <a:spcAft>
                <a:spcPts val="0"/>
              </a:spcAft>
              <a:buClr>
                <a:srgbClr val="FE8637"/>
              </a:buClr>
              <a:buSzPct val="80000"/>
              <a:buFont typeface="Wingdings" pitchFamily="2" charset="2"/>
              <a:buChar char="Ø"/>
            </a:pPr>
            <a:endParaRPr lang="en-US" sz="2100" dirty="0">
              <a:solidFill>
                <a:prstClr val="black"/>
              </a:solidFill>
              <a:latin typeface="Century Schoolbook"/>
            </a:endParaRPr>
          </a:p>
          <a:p>
            <a:pPr lvl="1">
              <a:spcAft>
                <a:spcPts val="0"/>
              </a:spcAft>
              <a:buClr>
                <a:srgbClr val="FE8637"/>
              </a:buClr>
              <a:buSzPct val="80000"/>
              <a:buFont typeface="Wingdings" pitchFamily="2" charset="2"/>
              <a:buChar char="Ø"/>
            </a:pPr>
            <a:r>
              <a:rPr lang="en-US" sz="2100" dirty="0">
                <a:solidFill>
                  <a:prstClr val="black"/>
                </a:solidFill>
                <a:latin typeface="Century Schoolbook"/>
              </a:rPr>
              <a:t>Take corrective actions(handle the exception) </a:t>
            </a:r>
            <a:endParaRPr lang="en-IN" sz="2100" dirty="0">
              <a:solidFill>
                <a:prstClr val="black"/>
              </a:solidFill>
              <a:latin typeface="Century Schoolbook"/>
            </a:endParaRP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Exception </a:t>
            </a:r>
            <a:r>
              <a:rPr lang="en-US" sz="3200" dirty="0">
                <a:solidFill>
                  <a:schemeClr val="tx1"/>
                </a:solidFill>
              </a:rPr>
              <a:t>handling </a:t>
            </a:r>
          </a:p>
        </p:txBody>
      </p:sp>
    </p:spTree>
    <p:extLst>
      <p:ext uri="{BB962C8B-B14F-4D97-AF65-F5344CB8AC3E}">
        <p14:creationId xmlns:p14="http://schemas.microsoft.com/office/powerpoint/2010/main" val="3160736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57201"/>
            <a:ext cx="7543800" cy="5632311"/>
          </a:xfrm>
          <a:prstGeom prst="rect">
            <a:avLst/>
          </a:prstGeom>
        </p:spPr>
        <p:txBody>
          <a:bodyPr wrap="square">
            <a:spAutoFit/>
          </a:bodyPr>
          <a:lstStyle/>
          <a:p>
            <a:r>
              <a:rPr lang="en-US" sz="2400" b="1" dirty="0"/>
              <a:t>Sequence of Events</a:t>
            </a:r>
          </a:p>
          <a:p>
            <a:r>
              <a:rPr lang="en-US" sz="2400" dirty="0"/>
              <a:t>Let’s summarize the sequence of events when an exception occurs</a:t>
            </a:r>
            <a:r>
              <a:rPr lang="en-US" sz="2400" dirty="0" smtClean="0"/>
              <a:t>:</a:t>
            </a:r>
          </a:p>
          <a:p>
            <a:endParaRPr lang="en-US" sz="2400" dirty="0"/>
          </a:p>
          <a:p>
            <a:pPr marL="457200" indent="-457200">
              <a:buAutoNum type="arabicPeriod"/>
            </a:pPr>
            <a:r>
              <a:rPr lang="en-US" sz="2400" dirty="0" smtClean="0"/>
              <a:t>Code </a:t>
            </a:r>
            <a:r>
              <a:rPr lang="en-US" sz="2400" dirty="0"/>
              <a:t>is executing normally outside a try block</a:t>
            </a:r>
            <a:r>
              <a:rPr lang="en-US" sz="2400" dirty="0" smtClean="0"/>
              <a:t>.</a:t>
            </a:r>
          </a:p>
          <a:p>
            <a:pPr marL="457200" indent="-457200">
              <a:buAutoNum type="arabicPeriod"/>
            </a:pPr>
            <a:endParaRPr lang="en-US" sz="2400" dirty="0"/>
          </a:p>
          <a:p>
            <a:r>
              <a:rPr lang="en-US" sz="2400" dirty="0"/>
              <a:t>2. Control enters the try block</a:t>
            </a:r>
            <a:r>
              <a:rPr lang="en-US" sz="2400" dirty="0" smtClean="0"/>
              <a:t>.</a:t>
            </a:r>
          </a:p>
          <a:p>
            <a:endParaRPr lang="en-US" sz="2400" dirty="0"/>
          </a:p>
          <a:p>
            <a:r>
              <a:rPr lang="en-US" sz="2400" dirty="0"/>
              <a:t>3. A statement in the try block causes an error in a member function</a:t>
            </a:r>
            <a:r>
              <a:rPr lang="en-US" sz="2400" dirty="0" smtClean="0"/>
              <a:t>.</a:t>
            </a:r>
          </a:p>
          <a:p>
            <a:endParaRPr lang="en-US" sz="2400" dirty="0"/>
          </a:p>
          <a:p>
            <a:r>
              <a:rPr lang="en-US" sz="2400" dirty="0"/>
              <a:t>4. The member function throws an exception</a:t>
            </a:r>
            <a:r>
              <a:rPr lang="en-US" sz="2400" dirty="0" smtClean="0"/>
              <a:t>.</a:t>
            </a:r>
          </a:p>
          <a:p>
            <a:endParaRPr lang="en-US" sz="2400" dirty="0"/>
          </a:p>
          <a:p>
            <a:r>
              <a:rPr lang="en-US" sz="2400" dirty="0"/>
              <a:t>5. Control transfers to the exception handler (catch block) following the try block.</a:t>
            </a:r>
          </a:p>
        </p:txBody>
      </p:sp>
    </p:spTree>
    <p:extLst>
      <p:ext uri="{BB962C8B-B14F-4D97-AF65-F5344CB8AC3E}">
        <p14:creationId xmlns:p14="http://schemas.microsoft.com/office/powerpoint/2010/main" val="122341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a:buFont typeface="Wingdings" pitchFamily="2" charset="2"/>
              <a:buChar char="Ø"/>
            </a:pPr>
            <a:r>
              <a:rPr lang="en-US" sz="2500" dirty="0" smtClean="0">
                <a:latin typeface="Century Schoolbook" pitchFamily="18" charset="0"/>
              </a:rPr>
              <a:t>What is Generic Programming:</a:t>
            </a:r>
          </a:p>
          <a:p>
            <a:pPr>
              <a:buFont typeface="Wingdings" pitchFamily="2" charset="2"/>
              <a:buChar char="Ø"/>
            </a:pPr>
            <a:endParaRPr lang="en-US" sz="2500" dirty="0">
              <a:latin typeface="Century Schoolbook" pitchFamily="18" charset="0"/>
            </a:endParaRPr>
          </a:p>
          <a:p>
            <a:pPr>
              <a:buFont typeface="Wingdings" pitchFamily="2" charset="2"/>
              <a:buChar char="Ø"/>
            </a:pPr>
            <a:r>
              <a:rPr lang="en-US" dirty="0" smtClean="0">
                <a:latin typeface="Century Schoolbook" pitchFamily="18" charset="0"/>
              </a:rPr>
              <a:t>A </a:t>
            </a:r>
            <a:r>
              <a:rPr lang="en-US" dirty="0">
                <a:latin typeface="Century Schoolbook" pitchFamily="18" charset="0"/>
              </a:rPr>
              <a:t>style of computer programming in </a:t>
            </a:r>
            <a:r>
              <a:rPr lang="en-US" dirty="0" smtClean="0">
                <a:latin typeface="Century Schoolbook" pitchFamily="18" charset="0"/>
              </a:rPr>
              <a:t>which algorithms </a:t>
            </a:r>
            <a:r>
              <a:rPr lang="en-US" dirty="0">
                <a:latin typeface="Century Schoolbook" pitchFamily="18" charset="0"/>
              </a:rPr>
              <a:t>are written in terms of </a:t>
            </a:r>
            <a:r>
              <a:rPr lang="en-US" dirty="0" smtClean="0">
                <a:latin typeface="Century Schoolbook" pitchFamily="18" charset="0"/>
              </a:rPr>
              <a:t>to-be-specified later types.</a:t>
            </a:r>
          </a:p>
          <a:p>
            <a:pPr>
              <a:buFont typeface="Wingdings" pitchFamily="2" charset="2"/>
              <a:buChar char="Ø"/>
            </a:pPr>
            <a:endParaRPr lang="en-US" dirty="0">
              <a:latin typeface="Century Schoolbook" pitchFamily="18" charset="0"/>
            </a:endParaRPr>
          </a:p>
          <a:p>
            <a:pPr>
              <a:buFont typeface="Wingdings" pitchFamily="2" charset="2"/>
              <a:buChar char="Ø"/>
            </a:pPr>
            <a:r>
              <a:rPr lang="en-US" dirty="0" smtClean="0">
                <a:latin typeface="Century Schoolbook" pitchFamily="18" charset="0"/>
              </a:rPr>
              <a:t> </a:t>
            </a:r>
            <a:r>
              <a:rPr lang="en-US" dirty="0">
                <a:latin typeface="Century Schoolbook" pitchFamily="18" charset="0"/>
              </a:rPr>
              <a:t>The aim is to write algorithms that are capable </a:t>
            </a:r>
            <a:r>
              <a:rPr lang="en-US" dirty="0" smtClean="0">
                <a:latin typeface="Century Schoolbook" pitchFamily="18" charset="0"/>
              </a:rPr>
              <a:t>of operating </a:t>
            </a:r>
            <a:r>
              <a:rPr lang="en-US" dirty="0">
                <a:latin typeface="Century Schoolbook" pitchFamily="18" charset="0"/>
              </a:rPr>
              <a:t>on a wide range of data structures, </a:t>
            </a:r>
            <a:r>
              <a:rPr lang="en-US" dirty="0" smtClean="0">
                <a:latin typeface="Century Schoolbook" pitchFamily="18" charset="0"/>
              </a:rPr>
              <a:t>by finding </a:t>
            </a:r>
            <a:r>
              <a:rPr lang="en-US" dirty="0">
                <a:latin typeface="Century Schoolbook" pitchFamily="18" charset="0"/>
              </a:rPr>
              <a:t>commonalities among </a:t>
            </a:r>
            <a:r>
              <a:rPr lang="en-US" dirty="0" smtClean="0">
                <a:latin typeface="Century Schoolbook" pitchFamily="18" charset="0"/>
              </a:rPr>
              <a:t>similar implementations </a:t>
            </a:r>
            <a:r>
              <a:rPr lang="en-US" dirty="0">
                <a:latin typeface="Century Schoolbook" pitchFamily="18" charset="0"/>
              </a:rPr>
              <a:t>of the same algorithm.</a:t>
            </a:r>
            <a:endParaRPr lang="en-US" dirty="0" smtClean="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rgbClr val="FF0000"/>
              </a:solidFill>
            </a:endParaRPr>
          </a:p>
          <a:p>
            <a:pPr marL="182880" indent="0" algn="ctr">
              <a:buNone/>
            </a:pPr>
            <a:r>
              <a:rPr lang="en-US" sz="3200" dirty="0" smtClean="0">
                <a:solidFill>
                  <a:srgbClr val="FF0000"/>
                </a:solidFill>
              </a:rPr>
              <a:t>Generic Programming</a:t>
            </a:r>
            <a:endParaRPr lang="en-US" sz="3200" dirty="0">
              <a:solidFill>
                <a:srgbClr val="FF0000"/>
              </a:solidFill>
            </a:endParaRPr>
          </a:p>
        </p:txBody>
      </p:sp>
    </p:spTree>
    <p:extLst>
      <p:ext uri="{BB962C8B-B14F-4D97-AF65-F5344CB8AC3E}">
        <p14:creationId xmlns:p14="http://schemas.microsoft.com/office/powerpoint/2010/main" val="27832117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33400"/>
            <a:ext cx="8001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5694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normAutofit fontScale="85000" lnSpcReduction="20000"/>
          </a:bodyPr>
          <a:lstStyle/>
          <a:p>
            <a:pPr marL="342900" lvl="0" indent="-342900">
              <a:spcBef>
                <a:spcPts val="600"/>
              </a:spcBef>
              <a:spcAft>
                <a:spcPts val="0"/>
              </a:spcAft>
              <a:buClr>
                <a:srgbClr val="FE8637"/>
              </a:buClr>
              <a:buSzPct val="70000"/>
              <a:buFont typeface="Wingdings" pitchFamily="2" charset="2"/>
              <a:buChar char="Ø"/>
            </a:pPr>
            <a:r>
              <a:rPr lang="en-US" dirty="0">
                <a:solidFill>
                  <a:prstClr val="black"/>
                </a:solidFill>
                <a:latin typeface="Century Schoolbook"/>
              </a:rPr>
              <a:t>Try, throw and catch keyword</a:t>
            </a:r>
          </a:p>
          <a:p>
            <a:pPr marL="342900" lvl="0" indent="-342900">
              <a:spcBef>
                <a:spcPts val="600"/>
              </a:spcBef>
              <a:spcAft>
                <a:spcPts val="0"/>
              </a:spcAft>
              <a:buClr>
                <a:srgbClr val="FE8637"/>
              </a:buClr>
              <a:buSzPct val="70000"/>
              <a:buFont typeface="Wingdings" pitchFamily="2" charset="2"/>
              <a:buChar char="Ø"/>
            </a:pPr>
            <a:r>
              <a:rPr lang="en-US" dirty="0">
                <a:solidFill>
                  <a:prstClr val="black"/>
                </a:solidFill>
                <a:latin typeface="Century Schoolbook"/>
              </a:rPr>
              <a:t>The block which may cause exception should be enclosed in </a:t>
            </a:r>
            <a:r>
              <a:rPr lang="en-US" b="1" dirty="0">
                <a:solidFill>
                  <a:prstClr val="black"/>
                </a:solidFill>
                <a:latin typeface="Century Schoolbook"/>
              </a:rPr>
              <a:t>try block</a:t>
            </a:r>
          </a:p>
          <a:p>
            <a:pPr marL="342900" lvl="0" indent="-342900">
              <a:spcBef>
                <a:spcPts val="600"/>
              </a:spcBef>
              <a:spcAft>
                <a:spcPts val="0"/>
              </a:spcAft>
              <a:buClr>
                <a:srgbClr val="FE8637"/>
              </a:buClr>
              <a:buSzPct val="70000"/>
              <a:buFont typeface="Wingdings" pitchFamily="2" charset="2"/>
              <a:buChar char="Ø"/>
            </a:pPr>
            <a:r>
              <a:rPr lang="en-US" dirty="0">
                <a:solidFill>
                  <a:prstClr val="black"/>
                </a:solidFill>
                <a:latin typeface="Century Schoolbook"/>
              </a:rPr>
              <a:t>After the exception has been detected, it should be thrown using </a:t>
            </a:r>
            <a:r>
              <a:rPr lang="en-US" b="1" dirty="0">
                <a:solidFill>
                  <a:prstClr val="black"/>
                </a:solidFill>
                <a:latin typeface="Century Schoolbook"/>
              </a:rPr>
              <a:t>throw statement</a:t>
            </a:r>
          </a:p>
          <a:p>
            <a:pPr marL="342900" lvl="0" indent="-342900">
              <a:spcBef>
                <a:spcPts val="600"/>
              </a:spcBef>
              <a:spcAft>
                <a:spcPts val="0"/>
              </a:spcAft>
              <a:buClr>
                <a:srgbClr val="FE8637"/>
              </a:buClr>
              <a:buSzPct val="70000"/>
              <a:buFont typeface="Wingdings" pitchFamily="2" charset="2"/>
              <a:buChar char="Ø"/>
            </a:pPr>
            <a:r>
              <a:rPr lang="en-US" b="1" dirty="0">
                <a:solidFill>
                  <a:prstClr val="black"/>
                </a:solidFill>
                <a:latin typeface="Century Schoolbook"/>
              </a:rPr>
              <a:t>Catch block </a:t>
            </a:r>
            <a:r>
              <a:rPr lang="en-US" dirty="0">
                <a:solidFill>
                  <a:prstClr val="black"/>
                </a:solidFill>
                <a:latin typeface="Century Schoolbook"/>
              </a:rPr>
              <a:t>catches the exception thrown by try block</a:t>
            </a:r>
          </a:p>
          <a:p>
            <a:pPr marL="342900" lvl="0" indent="-342900">
              <a:spcBef>
                <a:spcPts val="600"/>
              </a:spcBef>
              <a:spcAft>
                <a:spcPts val="0"/>
              </a:spcAft>
              <a:buClr>
                <a:srgbClr val="FE8637"/>
              </a:buClr>
              <a:buSzPct val="70000"/>
              <a:buFont typeface="Wingdings" pitchFamily="2" charset="2"/>
              <a:buChar char="Ø"/>
            </a:pPr>
            <a:r>
              <a:rPr lang="en-US" dirty="0">
                <a:solidFill>
                  <a:prstClr val="black"/>
                </a:solidFill>
                <a:latin typeface="Century Schoolbook"/>
              </a:rPr>
              <a:t>Catch must be immediately followed by try block</a:t>
            </a:r>
          </a:p>
          <a:p>
            <a:pPr marL="274320" lvl="0" indent="-274320">
              <a:spcBef>
                <a:spcPts val="600"/>
              </a:spcBef>
              <a:spcAft>
                <a:spcPts val="0"/>
              </a:spcAft>
              <a:buClr>
                <a:srgbClr val="FE8637"/>
              </a:buClr>
              <a:buSzPct val="70000"/>
              <a:buNone/>
            </a:pPr>
            <a:r>
              <a:rPr lang="en-US" dirty="0" smtClean="0">
                <a:solidFill>
                  <a:prstClr val="black"/>
                </a:solidFill>
                <a:latin typeface="Century Schoolbook"/>
              </a:rPr>
              <a:t>Try</a:t>
            </a:r>
            <a:r>
              <a:rPr lang="en-US" dirty="0">
                <a:solidFill>
                  <a:prstClr val="black"/>
                </a:solidFill>
                <a:latin typeface="Century Schoolbook"/>
              </a:rPr>
              <a:t>{</a:t>
            </a:r>
          </a:p>
          <a:p>
            <a:pPr marL="274320" lvl="0" indent="-274320">
              <a:spcBef>
                <a:spcPts val="600"/>
              </a:spcBef>
              <a:spcAft>
                <a:spcPts val="0"/>
              </a:spcAft>
              <a:buClr>
                <a:srgbClr val="FE8637"/>
              </a:buClr>
              <a:buSzPct val="70000"/>
              <a:buNone/>
            </a:pPr>
            <a:r>
              <a:rPr lang="en-US" dirty="0">
                <a:solidFill>
                  <a:prstClr val="black"/>
                </a:solidFill>
                <a:latin typeface="Century Schoolbook"/>
              </a:rPr>
              <a:t>……..// statements that may cause an </a:t>
            </a:r>
            <a:r>
              <a:rPr lang="en-US" dirty="0" smtClean="0">
                <a:solidFill>
                  <a:prstClr val="black"/>
                </a:solidFill>
                <a:latin typeface="Century Schoolbook"/>
              </a:rPr>
              <a:t>exception</a:t>
            </a:r>
          </a:p>
          <a:p>
            <a:pPr marL="274320" lvl="0" indent="-274320">
              <a:spcBef>
                <a:spcPts val="600"/>
              </a:spcBef>
              <a:spcAft>
                <a:spcPts val="0"/>
              </a:spcAft>
              <a:buClr>
                <a:srgbClr val="FE8637"/>
              </a:buClr>
              <a:buSzPct val="70000"/>
              <a:buNone/>
            </a:pPr>
            <a:r>
              <a:rPr lang="en-US" dirty="0" smtClean="0">
                <a:solidFill>
                  <a:prstClr val="black"/>
                </a:solidFill>
                <a:latin typeface="Century Schoolbook"/>
              </a:rPr>
              <a:t>Throw exception;</a:t>
            </a:r>
          </a:p>
          <a:p>
            <a:pPr marL="274320" lvl="0" indent="-274320">
              <a:spcBef>
                <a:spcPts val="600"/>
              </a:spcBef>
              <a:spcAft>
                <a:spcPts val="0"/>
              </a:spcAft>
              <a:buClr>
                <a:srgbClr val="FE8637"/>
              </a:buClr>
              <a:buSzPct val="70000"/>
              <a:buNone/>
            </a:pPr>
            <a:r>
              <a:rPr lang="en-US" dirty="0" smtClean="0">
                <a:solidFill>
                  <a:prstClr val="black"/>
                </a:solidFill>
                <a:latin typeface="Century Schoolbook"/>
              </a:rPr>
              <a:t>……</a:t>
            </a:r>
            <a:endParaRPr lang="en-US" dirty="0">
              <a:solidFill>
                <a:prstClr val="black"/>
              </a:solidFill>
              <a:latin typeface="Century Schoolbook"/>
            </a:endParaRPr>
          </a:p>
          <a:p>
            <a:pPr marL="274320" lvl="0" indent="-274320">
              <a:spcBef>
                <a:spcPts val="600"/>
              </a:spcBef>
              <a:spcAft>
                <a:spcPts val="0"/>
              </a:spcAft>
              <a:buClr>
                <a:srgbClr val="FE8637"/>
              </a:buClr>
              <a:buSzPct val="70000"/>
              <a:buNone/>
            </a:pPr>
            <a:r>
              <a:rPr lang="en-US" dirty="0">
                <a:solidFill>
                  <a:prstClr val="black"/>
                </a:solidFill>
                <a:latin typeface="Century Schoolbook"/>
              </a:rPr>
              <a:t>}   </a:t>
            </a:r>
          </a:p>
          <a:p>
            <a:pPr marL="274320" lvl="0" indent="-274320">
              <a:spcBef>
                <a:spcPts val="600"/>
              </a:spcBef>
              <a:spcAft>
                <a:spcPts val="0"/>
              </a:spcAft>
              <a:buClr>
                <a:srgbClr val="FE8637"/>
              </a:buClr>
              <a:buSzPct val="70000"/>
              <a:buNone/>
            </a:pPr>
            <a:r>
              <a:rPr lang="en-US" dirty="0">
                <a:solidFill>
                  <a:prstClr val="black"/>
                </a:solidFill>
                <a:latin typeface="Century Schoolbook"/>
              </a:rPr>
              <a:t>Catch(type </a:t>
            </a:r>
            <a:r>
              <a:rPr lang="en-US" dirty="0" err="1">
                <a:solidFill>
                  <a:prstClr val="black"/>
                </a:solidFill>
                <a:latin typeface="Century Schoolbook"/>
              </a:rPr>
              <a:t>arg</a:t>
            </a:r>
            <a:r>
              <a:rPr lang="en-US" dirty="0">
                <a:solidFill>
                  <a:prstClr val="black"/>
                </a:solidFill>
                <a:latin typeface="Century Schoolbook"/>
              </a:rPr>
              <a:t>) // catch the exception</a:t>
            </a:r>
          </a:p>
          <a:p>
            <a:pPr marL="274320" lvl="0" indent="-274320">
              <a:spcBef>
                <a:spcPts val="600"/>
              </a:spcBef>
              <a:spcAft>
                <a:spcPts val="0"/>
              </a:spcAft>
              <a:buClr>
                <a:srgbClr val="FE8637"/>
              </a:buClr>
              <a:buSzPct val="70000"/>
              <a:buNone/>
            </a:pPr>
            <a:r>
              <a:rPr lang="en-US" dirty="0">
                <a:solidFill>
                  <a:prstClr val="black"/>
                </a:solidFill>
                <a:latin typeface="Century Schoolbook"/>
              </a:rPr>
              <a:t>{</a:t>
            </a:r>
          </a:p>
          <a:p>
            <a:pPr marL="274320" lvl="0" indent="-274320">
              <a:spcBef>
                <a:spcPts val="600"/>
              </a:spcBef>
              <a:spcAft>
                <a:spcPts val="0"/>
              </a:spcAft>
              <a:buClr>
                <a:srgbClr val="FE8637"/>
              </a:buClr>
              <a:buSzPct val="70000"/>
              <a:buNone/>
            </a:pPr>
            <a:r>
              <a:rPr lang="en-US" dirty="0">
                <a:solidFill>
                  <a:prstClr val="black"/>
                </a:solidFill>
                <a:latin typeface="Century Schoolbook"/>
              </a:rPr>
              <a:t>…….</a:t>
            </a:r>
          </a:p>
          <a:p>
            <a:pPr marL="274320" lvl="0" indent="-274320">
              <a:spcBef>
                <a:spcPts val="600"/>
              </a:spcBef>
              <a:spcAft>
                <a:spcPts val="0"/>
              </a:spcAft>
              <a:buClr>
                <a:srgbClr val="FE8637"/>
              </a:buClr>
              <a:buSzPct val="70000"/>
              <a:buNone/>
            </a:pPr>
            <a:r>
              <a:rPr lang="en-US" dirty="0">
                <a:solidFill>
                  <a:prstClr val="black"/>
                </a:solidFill>
                <a:latin typeface="Century Schoolbook"/>
              </a:rPr>
              <a:t>…….	// block of statements that handles exception</a:t>
            </a:r>
          </a:p>
          <a:p>
            <a:pPr marL="274320" lvl="0" indent="-274320">
              <a:spcBef>
                <a:spcPts val="600"/>
              </a:spcBef>
              <a:spcAft>
                <a:spcPts val="0"/>
              </a:spcAft>
              <a:buClr>
                <a:srgbClr val="FE8637"/>
              </a:buClr>
              <a:buSzPct val="70000"/>
              <a:buNone/>
            </a:pPr>
            <a:r>
              <a:rPr lang="en-US" dirty="0">
                <a:solidFill>
                  <a:prstClr val="black"/>
                </a:solidFill>
                <a:latin typeface="Century Schoolbook"/>
              </a:rPr>
              <a:t>}</a:t>
            </a:r>
            <a:endParaRPr lang="en-IN" dirty="0">
              <a:solidFill>
                <a:prstClr val="black"/>
              </a:solidFill>
              <a:latin typeface="Century Schoolbook"/>
            </a:endParaRP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Exception </a:t>
            </a:r>
            <a:r>
              <a:rPr lang="en-US" sz="3200" dirty="0">
                <a:solidFill>
                  <a:schemeClr val="tx1"/>
                </a:solidFill>
              </a:rPr>
              <a:t>handling mechanism </a:t>
            </a:r>
          </a:p>
        </p:txBody>
      </p:sp>
    </p:spTree>
    <p:extLst>
      <p:ext uri="{BB962C8B-B14F-4D97-AF65-F5344CB8AC3E}">
        <p14:creationId xmlns:p14="http://schemas.microsoft.com/office/powerpoint/2010/main" val="35139275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normAutofit lnSpcReduction="10000"/>
          </a:bodyPr>
          <a:lstStyle/>
          <a:p>
            <a:pPr marL="274320" lvl="0" indent="-274320">
              <a:spcBef>
                <a:spcPts val="600"/>
              </a:spcBef>
              <a:spcAft>
                <a:spcPts val="0"/>
              </a:spcAft>
              <a:buClr>
                <a:srgbClr val="FE8637"/>
              </a:buClr>
              <a:buSzPct val="70000"/>
              <a:buNone/>
            </a:pPr>
            <a:r>
              <a:rPr lang="en-US" sz="2400" dirty="0">
                <a:solidFill>
                  <a:prstClr val="black"/>
                </a:solidFill>
                <a:latin typeface="Century Schoolbook"/>
              </a:rPr>
              <a:t>Return Type  function(</a:t>
            </a:r>
            <a:r>
              <a:rPr lang="en-US" sz="2400" dirty="0" err="1">
                <a:solidFill>
                  <a:prstClr val="black"/>
                </a:solidFill>
                <a:latin typeface="Century Schoolbook"/>
              </a:rPr>
              <a:t>arg</a:t>
            </a:r>
            <a:r>
              <a:rPr lang="en-US" sz="2400" dirty="0">
                <a:solidFill>
                  <a:prstClr val="black"/>
                </a:solidFill>
                <a:latin typeface="Century Schoolbook"/>
              </a:rPr>
              <a:t> list){</a:t>
            </a:r>
          </a:p>
          <a:p>
            <a:pPr marL="274320" lvl="0" indent="-274320">
              <a:spcBef>
                <a:spcPts val="600"/>
              </a:spcBef>
              <a:spcAft>
                <a:spcPts val="0"/>
              </a:spcAft>
              <a:buClr>
                <a:srgbClr val="FE8637"/>
              </a:buClr>
              <a:buSzPct val="70000"/>
              <a:buNone/>
            </a:pP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a:solidFill>
                  <a:prstClr val="black"/>
                </a:solidFill>
                <a:latin typeface="Century Schoolbook"/>
              </a:rPr>
              <a:t>		// throw(object);	// throws exception </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a:t>
            </a:r>
          </a:p>
          <a:p>
            <a:pPr marL="274320" lvl="0" indent="-274320">
              <a:spcBef>
                <a:spcPts val="600"/>
              </a:spcBef>
              <a:spcAft>
                <a:spcPts val="0"/>
              </a:spcAft>
              <a:buClr>
                <a:srgbClr val="FE8637"/>
              </a:buClr>
              <a:buSzPct val="70000"/>
              <a:buNone/>
            </a:pP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a:solidFill>
                  <a:prstClr val="black"/>
                </a:solidFill>
                <a:latin typeface="Century Schoolbook"/>
              </a:rPr>
              <a:t>Try{</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 invoke function here</a:t>
            </a:r>
          </a:p>
          <a:p>
            <a:pPr marL="274320" lvl="0" indent="-274320">
              <a:spcBef>
                <a:spcPts val="600"/>
              </a:spcBef>
              <a:spcAft>
                <a:spcPts val="0"/>
              </a:spcAft>
              <a:buClr>
                <a:srgbClr val="FE8637"/>
              </a:buClr>
              <a:buSzPct val="70000"/>
              <a:buNone/>
            </a:pP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a:solidFill>
                  <a:prstClr val="black"/>
                </a:solidFill>
                <a:latin typeface="Century Schoolbook"/>
              </a:rPr>
              <a:t>}</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Catch(type </a:t>
            </a:r>
            <a:r>
              <a:rPr lang="en-US" sz="2400" dirty="0" err="1">
                <a:solidFill>
                  <a:prstClr val="black"/>
                </a:solidFill>
                <a:latin typeface="Century Schoolbook"/>
              </a:rPr>
              <a:t>arg</a:t>
            </a:r>
            <a:r>
              <a:rPr lang="en-US" sz="2400" dirty="0">
                <a:solidFill>
                  <a:prstClr val="black"/>
                </a:solidFill>
                <a:latin typeface="Century Schoolbook"/>
              </a:rPr>
              <a:t>){</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 handle the exception here</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a:t>
            </a:r>
            <a:endParaRPr lang="en-IN" sz="2400" dirty="0">
              <a:solidFill>
                <a:prstClr val="black"/>
              </a:solidFill>
              <a:latin typeface="Century Schoolbook"/>
            </a:endParaRP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Function </a:t>
            </a:r>
            <a:r>
              <a:rPr lang="en-US" sz="3200" dirty="0">
                <a:solidFill>
                  <a:schemeClr val="tx1"/>
                </a:solidFill>
              </a:rPr>
              <a:t>causing exception</a:t>
            </a:r>
          </a:p>
        </p:txBody>
      </p:sp>
    </p:spTree>
    <p:extLst>
      <p:ext uri="{BB962C8B-B14F-4D97-AF65-F5344CB8AC3E}">
        <p14:creationId xmlns:p14="http://schemas.microsoft.com/office/powerpoint/2010/main" val="41264127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1371600"/>
            <a:ext cx="4724400" cy="4953000"/>
          </a:xfrm>
        </p:spPr>
        <p:txBody>
          <a:bodyPr>
            <a:normAutofit fontScale="62500" lnSpcReduction="20000"/>
          </a:bodyPr>
          <a:lstStyle/>
          <a:p>
            <a:pPr marL="45720" indent="0">
              <a:buNone/>
            </a:pPr>
            <a:r>
              <a:rPr lang="en-US" sz="2600" dirty="0" err="1">
                <a:latin typeface="Century Schoolbook" pitchFamily="18" charset="0"/>
              </a:rPr>
              <a:t>int</a:t>
            </a:r>
            <a:r>
              <a:rPr lang="en-US" sz="2600" dirty="0">
                <a:latin typeface="Century Schoolbook" pitchFamily="18" charset="0"/>
              </a:rPr>
              <a:t> main(){</a:t>
            </a:r>
          </a:p>
          <a:p>
            <a:pPr marL="45720" indent="0">
              <a:buNone/>
            </a:pPr>
            <a:r>
              <a:rPr lang="en-US" sz="2600" dirty="0">
                <a:latin typeface="Century Schoolbook" pitchFamily="18" charset="0"/>
              </a:rPr>
              <a:t>	</a:t>
            </a:r>
            <a:r>
              <a:rPr lang="en-US" sz="2600" dirty="0" err="1">
                <a:latin typeface="Century Schoolbook" pitchFamily="18" charset="0"/>
              </a:rPr>
              <a:t>int</a:t>
            </a:r>
            <a:r>
              <a:rPr lang="en-US" sz="2600" dirty="0">
                <a:latin typeface="Century Schoolbook" pitchFamily="18" charset="0"/>
              </a:rPr>
              <a:t> a, b, x;</a:t>
            </a:r>
          </a:p>
          <a:p>
            <a:pPr marL="45720" indent="0">
              <a:buNone/>
            </a:pPr>
            <a:r>
              <a:rPr lang="en-US" sz="2600" dirty="0">
                <a:latin typeface="Century Schoolbook" pitchFamily="18" charset="0"/>
              </a:rPr>
              <a:t>	 x = a-b;</a:t>
            </a:r>
          </a:p>
          <a:p>
            <a:pPr marL="45720" indent="0">
              <a:buNone/>
            </a:pPr>
            <a:r>
              <a:rPr lang="en-US" sz="2600" dirty="0">
                <a:latin typeface="Century Schoolbook" pitchFamily="18" charset="0"/>
              </a:rPr>
              <a:t>	//enter a &amp;b and store in a, b</a:t>
            </a:r>
          </a:p>
          <a:p>
            <a:pPr marL="45720" indent="0">
              <a:buNone/>
            </a:pPr>
            <a:r>
              <a:rPr lang="en-US" sz="2600" dirty="0">
                <a:latin typeface="Century Schoolbook" pitchFamily="18" charset="0"/>
              </a:rPr>
              <a:t> 	try{</a:t>
            </a:r>
          </a:p>
          <a:p>
            <a:pPr marL="45720" indent="0">
              <a:buNone/>
            </a:pPr>
            <a:r>
              <a:rPr lang="en-US" sz="2600" dirty="0">
                <a:latin typeface="Century Schoolbook" pitchFamily="18" charset="0"/>
              </a:rPr>
              <a:t>	</a:t>
            </a:r>
            <a:r>
              <a:rPr lang="en-US" sz="2600" dirty="0" smtClean="0">
                <a:latin typeface="Century Schoolbook" pitchFamily="18" charset="0"/>
              </a:rPr>
              <a:t>if(x</a:t>
            </a:r>
            <a:r>
              <a:rPr lang="en-US" sz="2600" dirty="0">
                <a:latin typeface="Century Schoolbook" pitchFamily="18" charset="0"/>
              </a:rPr>
              <a:t>!=0</a:t>
            </a:r>
            <a:r>
              <a:rPr lang="en-US" sz="2600" dirty="0" smtClean="0">
                <a:latin typeface="Century Schoolbook" pitchFamily="18" charset="0"/>
              </a:rPr>
              <a:t>)</a:t>
            </a:r>
          </a:p>
          <a:p>
            <a:pPr marL="45720" indent="0">
              <a:buNone/>
            </a:pPr>
            <a:r>
              <a:rPr lang="en-US" sz="2600" dirty="0" smtClean="0">
                <a:latin typeface="Century Schoolbook" pitchFamily="18" charset="0"/>
              </a:rPr>
              <a:t>                 {</a:t>
            </a:r>
            <a:r>
              <a:rPr lang="en-US" sz="2600" dirty="0">
                <a:latin typeface="Century Schoolbook" pitchFamily="18" charset="0"/>
              </a:rPr>
              <a:t>	</a:t>
            </a:r>
            <a:endParaRPr lang="en-US" sz="2600" dirty="0" smtClean="0">
              <a:latin typeface="Century Schoolbook" pitchFamily="18" charset="0"/>
            </a:endParaRPr>
          </a:p>
          <a:p>
            <a:pPr marL="45720" indent="0">
              <a:buNone/>
            </a:pPr>
            <a:r>
              <a:rPr lang="en-US" sz="2600" dirty="0">
                <a:latin typeface="Century Schoolbook" pitchFamily="18" charset="0"/>
              </a:rPr>
              <a:t> </a:t>
            </a:r>
            <a:r>
              <a:rPr lang="en-US" sz="2600" dirty="0" smtClean="0">
                <a:latin typeface="Century Schoolbook" pitchFamily="18" charset="0"/>
              </a:rPr>
              <a:t>               </a:t>
            </a:r>
            <a:r>
              <a:rPr lang="en-US" sz="2600" dirty="0" err="1" smtClean="0">
                <a:latin typeface="Century Schoolbook" pitchFamily="18" charset="0"/>
              </a:rPr>
              <a:t>cout</a:t>
            </a:r>
            <a:r>
              <a:rPr lang="en-US" sz="2600" dirty="0" smtClean="0">
                <a:latin typeface="Century Schoolbook" pitchFamily="18" charset="0"/>
              </a:rPr>
              <a:t>&lt;&lt;a/x</a:t>
            </a:r>
            <a:endParaRPr lang="en-US" sz="2600" dirty="0">
              <a:latin typeface="Century Schoolbook" pitchFamily="18" charset="0"/>
            </a:endParaRPr>
          </a:p>
          <a:p>
            <a:pPr marL="45720" indent="0">
              <a:buNone/>
            </a:pPr>
            <a:r>
              <a:rPr lang="en-US" sz="2600" dirty="0">
                <a:latin typeface="Century Schoolbook" pitchFamily="18" charset="0"/>
              </a:rPr>
              <a:t>	</a:t>
            </a:r>
            <a:r>
              <a:rPr lang="en-US" sz="2600" dirty="0" smtClean="0">
                <a:latin typeface="Century Schoolbook" pitchFamily="18" charset="0"/>
              </a:rPr>
              <a:t>}</a:t>
            </a:r>
            <a:endParaRPr lang="en-US" sz="2600" dirty="0">
              <a:latin typeface="Century Schoolbook" pitchFamily="18" charset="0"/>
            </a:endParaRPr>
          </a:p>
          <a:p>
            <a:pPr marL="45720" indent="0">
              <a:buNone/>
            </a:pPr>
            <a:r>
              <a:rPr lang="en-US" sz="2600" dirty="0">
                <a:latin typeface="Century Schoolbook" pitchFamily="18" charset="0"/>
              </a:rPr>
              <a:t>	</a:t>
            </a:r>
            <a:r>
              <a:rPr lang="en-US" sz="2600" dirty="0" smtClean="0">
                <a:latin typeface="Century Schoolbook" pitchFamily="18" charset="0"/>
              </a:rPr>
              <a:t>else</a:t>
            </a:r>
            <a:r>
              <a:rPr lang="en-US" sz="2600" dirty="0">
                <a:latin typeface="Century Schoolbook" pitchFamily="18" charset="0"/>
              </a:rPr>
              <a:t>{</a:t>
            </a:r>
          </a:p>
          <a:p>
            <a:pPr marL="45720" indent="0">
              <a:buNone/>
            </a:pPr>
            <a:r>
              <a:rPr lang="en-US" sz="2600" dirty="0">
                <a:latin typeface="Century Schoolbook" pitchFamily="18" charset="0"/>
              </a:rPr>
              <a:t>	</a:t>
            </a:r>
            <a:r>
              <a:rPr lang="en-US" sz="2600" dirty="0" smtClean="0">
                <a:latin typeface="Century Schoolbook" pitchFamily="18" charset="0"/>
              </a:rPr>
              <a:t>   throw(x</a:t>
            </a:r>
            <a:r>
              <a:rPr lang="en-US" sz="2600" dirty="0">
                <a:latin typeface="Century Schoolbook" pitchFamily="18" charset="0"/>
              </a:rPr>
              <a:t>);	</a:t>
            </a:r>
          </a:p>
          <a:p>
            <a:pPr marL="45720" indent="0">
              <a:buNone/>
            </a:pPr>
            <a:r>
              <a:rPr lang="en-US" sz="2600" dirty="0">
                <a:latin typeface="Century Schoolbook" pitchFamily="18" charset="0"/>
              </a:rPr>
              <a:t>	 </a:t>
            </a:r>
            <a:r>
              <a:rPr lang="en-US" sz="2600" dirty="0" smtClean="0">
                <a:latin typeface="Century Schoolbook" pitchFamily="18" charset="0"/>
              </a:rPr>
              <a:t>}</a:t>
            </a:r>
            <a:endParaRPr lang="en-US" sz="2600" dirty="0">
              <a:latin typeface="Century Schoolbook" pitchFamily="18" charset="0"/>
            </a:endParaRPr>
          </a:p>
          <a:p>
            <a:pPr marL="45720" indent="0">
              <a:buNone/>
            </a:pPr>
            <a:r>
              <a:rPr lang="en-US" sz="2600" dirty="0">
                <a:latin typeface="Century Schoolbook" pitchFamily="18" charset="0"/>
              </a:rPr>
              <a:t>	}</a:t>
            </a:r>
          </a:p>
          <a:p>
            <a:pPr marL="45720" indent="0">
              <a:buNone/>
            </a:pPr>
            <a:r>
              <a:rPr lang="en-US" sz="2600" dirty="0">
                <a:latin typeface="Century Schoolbook" pitchFamily="18" charset="0"/>
              </a:rPr>
              <a:t>	catch(</a:t>
            </a:r>
            <a:r>
              <a:rPr lang="en-US" sz="2600" dirty="0" err="1">
                <a:latin typeface="Century Schoolbook" pitchFamily="18" charset="0"/>
              </a:rPr>
              <a:t>int</a:t>
            </a:r>
            <a:r>
              <a:rPr lang="en-US" sz="2600" dirty="0">
                <a:latin typeface="Century Schoolbook" pitchFamily="18" charset="0"/>
              </a:rPr>
              <a:t> i){</a:t>
            </a:r>
          </a:p>
          <a:p>
            <a:pPr marL="45720" indent="0">
              <a:buNone/>
            </a:pPr>
            <a:r>
              <a:rPr lang="en-US" sz="2600" dirty="0">
                <a:latin typeface="Century Schoolbook" pitchFamily="18" charset="0"/>
              </a:rPr>
              <a:t>		</a:t>
            </a:r>
            <a:r>
              <a:rPr lang="en-US" sz="2600" dirty="0" err="1">
                <a:latin typeface="Century Schoolbook" pitchFamily="18" charset="0"/>
              </a:rPr>
              <a:t>cout</a:t>
            </a:r>
            <a:r>
              <a:rPr lang="en-US" sz="2600" dirty="0">
                <a:latin typeface="Century Schoolbook" pitchFamily="18" charset="0"/>
              </a:rPr>
              <a:t>&lt;&lt;exception caught :x </a:t>
            </a:r>
          </a:p>
          <a:p>
            <a:pPr marL="45720" indent="0">
              <a:buNone/>
            </a:pPr>
            <a:r>
              <a:rPr lang="en-US" sz="2600" dirty="0">
                <a:latin typeface="Century Schoolbook" pitchFamily="18" charset="0"/>
              </a:rPr>
              <a:t>	}</a:t>
            </a:r>
          </a:p>
          <a:p>
            <a:pPr marL="45720" indent="0">
              <a:buNone/>
            </a:pPr>
            <a:r>
              <a:rPr lang="en-US" sz="2600" dirty="0">
                <a:latin typeface="Century Schoolbook" pitchFamily="18" charset="0"/>
              </a:rPr>
              <a:t>}</a:t>
            </a: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Example</a:t>
            </a:r>
            <a:endParaRPr lang="en-US" sz="3200" dirty="0">
              <a:solidFill>
                <a:schemeClr val="tx1"/>
              </a:solidFill>
            </a:endParaRPr>
          </a:p>
        </p:txBody>
      </p:sp>
    </p:spTree>
    <p:extLst>
      <p:ext uri="{BB962C8B-B14F-4D97-AF65-F5344CB8AC3E}">
        <p14:creationId xmlns:p14="http://schemas.microsoft.com/office/powerpoint/2010/main" val="2238615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274320" lvl="0" indent="-274320">
              <a:spcBef>
                <a:spcPts val="600"/>
              </a:spcBef>
              <a:spcAft>
                <a:spcPts val="0"/>
              </a:spcAft>
              <a:buClr>
                <a:srgbClr val="FE8637"/>
              </a:buClr>
              <a:buSzPct val="70000"/>
              <a:buNone/>
            </a:pPr>
            <a:r>
              <a:rPr lang="en-US" sz="2400" dirty="0">
                <a:solidFill>
                  <a:prstClr val="black"/>
                </a:solidFill>
                <a:latin typeface="Century Schoolbook"/>
              </a:rPr>
              <a:t>First run</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enter a, b</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20	15</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result(a/x) = 4</a:t>
            </a:r>
          </a:p>
          <a:p>
            <a:pPr marL="274320" lvl="0" indent="-274320">
              <a:spcBef>
                <a:spcPts val="600"/>
              </a:spcBef>
              <a:spcAft>
                <a:spcPts val="0"/>
              </a:spcAft>
              <a:buClr>
                <a:srgbClr val="FE8637"/>
              </a:buClr>
              <a:buSzPct val="70000"/>
              <a:buNone/>
            </a:pP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a:solidFill>
                  <a:prstClr val="black"/>
                </a:solidFill>
                <a:latin typeface="Century Schoolbook"/>
              </a:rPr>
              <a:t>Second </a:t>
            </a:r>
            <a:r>
              <a:rPr lang="en-US" sz="2400" dirty="0" smtClean="0">
                <a:solidFill>
                  <a:prstClr val="black"/>
                </a:solidFill>
                <a:latin typeface="Century Schoolbook"/>
              </a:rPr>
              <a:t>run /exception will occur</a:t>
            </a: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a:solidFill>
                  <a:prstClr val="black"/>
                </a:solidFill>
                <a:latin typeface="Century Schoolbook"/>
              </a:rPr>
              <a:t>	enter a, b</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10	10</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result(a/x) = 0</a:t>
            </a:r>
            <a:endParaRPr lang="en-IN" sz="2400" dirty="0">
              <a:solidFill>
                <a:prstClr val="black"/>
              </a:solidFill>
              <a:latin typeface="Century Schoolbook"/>
            </a:endParaRP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output</a:t>
            </a:r>
            <a:endParaRPr lang="en-US" sz="3200" dirty="0">
              <a:solidFill>
                <a:schemeClr val="tx1"/>
              </a:solidFill>
            </a:endParaRPr>
          </a:p>
        </p:txBody>
      </p:sp>
    </p:spTree>
    <p:extLst>
      <p:ext uri="{BB962C8B-B14F-4D97-AF65-F5344CB8AC3E}">
        <p14:creationId xmlns:p14="http://schemas.microsoft.com/office/powerpoint/2010/main" val="39804448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a:solidFill>
                <a:srgbClr val="FF0000"/>
              </a:solidFill>
            </a:endParaRPr>
          </a:p>
        </p:txBody>
      </p:sp>
      <p:sp>
        <p:nvSpPr>
          <p:cNvPr id="7" name="Content Placeholder 2"/>
          <p:cNvSpPr txBox="1">
            <a:spLocks/>
          </p:cNvSpPr>
          <p:nvPr/>
        </p:nvSpPr>
        <p:spPr>
          <a:xfrm>
            <a:off x="457200" y="2009748"/>
            <a:ext cx="4400552" cy="3857652"/>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lang="en-US" dirty="0">
                <a:solidFill>
                  <a:sysClr val="windowText" lastClr="000000"/>
                </a:solidFill>
                <a:latin typeface="Century Schoolbook"/>
              </a:rPr>
              <a:t>v</a:t>
            </a:r>
            <a:r>
              <a:rPr kumimoji="0" lang="en-US" sz="24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oid</a:t>
            </a: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divide(</a:t>
            </a:r>
            <a:r>
              <a:rPr kumimoji="0" lang="en-US" sz="24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int</a:t>
            </a: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x, </a:t>
            </a:r>
            <a:r>
              <a:rPr kumimoji="0" lang="en-US" sz="24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int</a:t>
            </a: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a:t>
            </a:r>
            <a:r>
              <a:rPr kumimoji="0" lang="en-US" sz="24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y,int</a:t>
            </a: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z){</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if((x-y)!=0){</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a:t>
            </a:r>
            <a:r>
              <a:rPr kumimoji="0" lang="en-US" sz="24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int</a:t>
            </a: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R =z/(x-y);</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a:t>
            </a:r>
            <a:r>
              <a:rPr kumimoji="0" lang="en-US" sz="24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cout</a:t>
            </a: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a:t>
            </a: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sym typeface="Wingdings" pitchFamily="2" charset="2"/>
              </a:rPr>
              <a:t>result R</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sym typeface="Wingdings" pitchFamily="2" charset="2"/>
              </a:rPr>
              <a:t>	}</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sym typeface="Wingdings" pitchFamily="2" charset="2"/>
              </a:rPr>
              <a:t>	else</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sym typeface="Wingdings" pitchFamily="2" charset="2"/>
              </a:rPr>
              <a:t>	     throw(x-y);// throw point</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sym typeface="Wingdings" pitchFamily="2" charset="2"/>
              </a:rPr>
              <a:t>}</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sym typeface="Wingdings" pitchFamily="2" charset="2"/>
              </a:rPr>
              <a:t>	</a:t>
            </a:r>
            <a:endPar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endParaRP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a:t>
            </a:r>
            <a:endParaRPr kumimoji="0" lang="en-IN" sz="2400" b="0" i="0" u="none" strike="noStrike" kern="1200" cap="none" spc="0" normalizeH="0" baseline="0" noProof="0" dirty="0">
              <a:ln>
                <a:noFill/>
              </a:ln>
              <a:solidFill>
                <a:sysClr val="windowText" lastClr="000000"/>
              </a:solidFill>
              <a:effectLst/>
              <a:uLnTx/>
              <a:uFillTx/>
              <a:latin typeface="Century Schoolbook"/>
              <a:ea typeface="+mn-ea"/>
              <a:cs typeface="+mn-cs"/>
            </a:endParaRPr>
          </a:p>
        </p:txBody>
      </p:sp>
      <p:sp>
        <p:nvSpPr>
          <p:cNvPr id="8" name="TextBox 7"/>
          <p:cNvSpPr txBox="1"/>
          <p:nvPr/>
        </p:nvSpPr>
        <p:spPr>
          <a:xfrm>
            <a:off x="5072066" y="1466195"/>
            <a:ext cx="3857652" cy="440120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dirty="0" err="1">
                <a:solidFill>
                  <a:sysClr val="windowText" lastClr="000000"/>
                </a:solidFill>
                <a:latin typeface="Century Schoolbook" pitchFamily="18" charset="0"/>
              </a:rPr>
              <a:t>i</a:t>
            </a:r>
            <a:r>
              <a:rPr kumimoji="0" lang="en-US" sz="2000" b="0" i="0" u="none" strike="noStrike" kern="0" cap="none" spc="0" normalizeH="0" baseline="0" noProof="0" dirty="0" err="1" smtClean="0">
                <a:ln>
                  <a:noFill/>
                </a:ln>
                <a:solidFill>
                  <a:sysClr val="windowText" lastClr="000000"/>
                </a:solidFill>
                <a:effectLst/>
                <a:uLnTx/>
                <a:uFillTx/>
                <a:latin typeface="Century Schoolbook" pitchFamily="18" charset="0"/>
              </a:rPr>
              <a:t>nt</a:t>
            </a:r>
            <a:r>
              <a:rPr kumimoji="0" lang="en-US" sz="2000" b="0" i="0" u="none" strike="noStrike" kern="0" cap="none" spc="0" normalizeH="0" baseline="0" noProof="0" dirty="0" smtClean="0">
                <a:ln>
                  <a:noFill/>
                </a:ln>
                <a:solidFill>
                  <a:sysClr val="windowText" lastClr="000000"/>
                </a:solidFill>
                <a:effectLst/>
                <a:uLnTx/>
                <a:uFillTx/>
                <a:latin typeface="Century Schoolbook" pitchFamily="18" charset="0"/>
              </a:rPr>
              <a:t> 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entury Schoolbook"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ysClr val="windowText" lastClr="000000"/>
              </a:solidFill>
              <a:effectLst/>
              <a:uLnTx/>
              <a:uFillTx/>
              <a:latin typeface="Century Schoolbook"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entury Schoolbook" pitchFamily="18" charset="0"/>
              </a:rPr>
              <a:t>     try{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entury Schoolbook" pitchFamily="18" charset="0"/>
              </a:rPr>
              <a:t>             divide(10,20,30);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entury Schoolbook" pitchFamily="18" charset="0"/>
              </a:rPr>
              <a:t>             divide(10,10,20);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entury Schoolbook"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entury Schoolbook" pitchFamily="18" charset="0"/>
              </a:rPr>
              <a:t>Catch(</a:t>
            </a:r>
            <a:r>
              <a:rPr kumimoji="0" lang="en-US" sz="20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20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2000" b="0" i="0" u="none" strike="noStrike" kern="0" cap="none" spc="0" normalizeH="0" baseline="0" noProof="0" dirty="0" err="1" smtClean="0">
                <a:ln>
                  <a:noFill/>
                </a:ln>
                <a:solidFill>
                  <a:sysClr val="windowText" lastClr="000000"/>
                </a:solidFill>
                <a:effectLst/>
                <a:uLnTx/>
                <a:uFillTx/>
                <a:latin typeface="Century Schoolbook" pitchFamily="18" charset="0"/>
              </a:rPr>
              <a:t>i</a:t>
            </a:r>
            <a:r>
              <a:rPr kumimoji="0" lang="en-US" sz="2000" b="0" i="0" u="none" strike="noStrike" kern="0" cap="none" spc="0" normalizeH="0" baseline="0" noProof="0" dirty="0" smtClean="0">
                <a:ln>
                  <a:noFill/>
                </a:ln>
                <a:solidFill>
                  <a:sysClr val="windowText" lastClr="000000"/>
                </a:solidFill>
                <a:effectLst/>
                <a:uLnTx/>
                <a:uFillTx/>
                <a:latin typeface="Century Schoolbook"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ysClr val="windowText" lastClr="000000"/>
              </a:solidFill>
              <a:effectLst/>
              <a:uLnTx/>
              <a:uFillTx/>
              <a:latin typeface="Century Schoolbook"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2000" b="0" i="0" u="none" strike="noStrike" kern="0" cap="none" spc="0" normalizeH="0" baseline="0" noProof="0" dirty="0" err="1" smtClean="0">
                <a:ln>
                  <a:noFill/>
                </a:ln>
                <a:solidFill>
                  <a:sysClr val="windowText" lastClr="000000"/>
                </a:solidFill>
                <a:effectLst/>
                <a:uLnTx/>
                <a:uFillTx/>
                <a:latin typeface="Century Schoolbook" pitchFamily="18" charset="0"/>
              </a:rPr>
              <a:t>cout</a:t>
            </a:r>
            <a:r>
              <a:rPr kumimoji="0" lang="en-US" sz="2000" b="0" i="0" u="none" strike="noStrike" kern="0" cap="none" spc="0" normalizeH="0" baseline="0" noProof="0" dirty="0" smtClean="0">
                <a:ln>
                  <a:noFill/>
                </a:ln>
                <a:solidFill>
                  <a:sysClr val="windowText" lastClr="000000"/>
                </a:solidFill>
                <a:effectLst/>
                <a:uLnTx/>
                <a:uFillTx/>
                <a:latin typeface="Century Schoolbook" pitchFamily="18" charset="0"/>
              </a:rPr>
              <a:t>&lt;&lt;“exception caught”;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entury Schoolbook"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entury Schoolbook" pitchFamily="18" charset="0"/>
              </a:rPr>
              <a:t>Return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entury Schoolbook" pitchFamily="18" charset="0"/>
              </a:rPr>
              <a:t>}</a:t>
            </a:r>
            <a:endParaRPr kumimoji="0" lang="en-IN" sz="2000" b="0" i="0" u="none" strike="noStrike" kern="0" cap="none" spc="0" normalizeH="0" baseline="0" noProof="0" dirty="0">
              <a:ln>
                <a:noFill/>
              </a:ln>
              <a:solidFill>
                <a:sysClr val="windowText" lastClr="000000"/>
              </a:solidFill>
              <a:effectLst/>
              <a:uLnTx/>
              <a:uFillTx/>
              <a:latin typeface="Century Schoolbook" pitchFamily="18" charset="0"/>
            </a:endParaRPr>
          </a:p>
        </p:txBody>
      </p:sp>
    </p:spTree>
    <p:extLst>
      <p:ext uri="{BB962C8B-B14F-4D97-AF65-F5344CB8AC3E}">
        <p14:creationId xmlns:p14="http://schemas.microsoft.com/office/powerpoint/2010/main" val="316073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274320" lvl="0" indent="-274320">
              <a:spcBef>
                <a:spcPts val="600"/>
              </a:spcBef>
              <a:spcAft>
                <a:spcPts val="0"/>
              </a:spcAft>
              <a:buClr>
                <a:srgbClr val="FE8637"/>
              </a:buClr>
              <a:buSzPct val="70000"/>
              <a:buNone/>
            </a:pPr>
            <a:r>
              <a:rPr lang="en-US" sz="2400" dirty="0">
                <a:solidFill>
                  <a:prstClr val="black"/>
                </a:solidFill>
                <a:latin typeface="Century Schoolbook"/>
              </a:rPr>
              <a:t>Throw statement has one of the following types :</a:t>
            </a:r>
          </a:p>
          <a:p>
            <a:pPr marL="274320" lvl="0" indent="-274320">
              <a:spcBef>
                <a:spcPts val="600"/>
              </a:spcBef>
              <a:spcAft>
                <a:spcPts val="0"/>
              </a:spcAft>
              <a:buClr>
                <a:srgbClr val="FE8637"/>
              </a:buClr>
              <a:buSzPct val="70000"/>
              <a:buNone/>
            </a:pP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a:solidFill>
                  <a:prstClr val="black"/>
                </a:solidFill>
                <a:latin typeface="Century Schoolbook"/>
              </a:rPr>
              <a:t>	throw(exception);</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throw exception;</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throw;	// </a:t>
            </a:r>
            <a:r>
              <a:rPr lang="en-US" sz="2400" dirty="0" smtClean="0">
                <a:solidFill>
                  <a:prstClr val="black"/>
                </a:solidFill>
                <a:latin typeface="Century Schoolbook"/>
              </a:rPr>
              <a:t>re-throwing </a:t>
            </a:r>
            <a:r>
              <a:rPr lang="en-US" sz="2400" dirty="0">
                <a:solidFill>
                  <a:prstClr val="black"/>
                </a:solidFill>
                <a:latin typeface="Century Schoolbook"/>
              </a:rPr>
              <a:t>exception</a:t>
            </a:r>
          </a:p>
          <a:p>
            <a:pPr marL="274320" lvl="0" indent="-274320">
              <a:spcBef>
                <a:spcPts val="600"/>
              </a:spcBef>
              <a:spcAft>
                <a:spcPts val="0"/>
              </a:spcAft>
              <a:buClr>
                <a:srgbClr val="FE8637"/>
              </a:buClr>
              <a:buSzPct val="70000"/>
              <a:buNone/>
            </a:pP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a:solidFill>
                  <a:prstClr val="black"/>
                </a:solidFill>
                <a:latin typeface="Century Schoolbook"/>
              </a:rPr>
              <a:t>Exception may be any type </a:t>
            </a:r>
            <a:endParaRPr lang="en-IN" sz="2400" dirty="0">
              <a:solidFill>
                <a:prstClr val="black"/>
              </a:solidFill>
              <a:latin typeface="Century Schoolbook"/>
            </a:endParaRP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Throwing </a:t>
            </a:r>
            <a:r>
              <a:rPr lang="en-US" sz="3200" dirty="0">
                <a:solidFill>
                  <a:schemeClr val="tx1"/>
                </a:solidFill>
              </a:rPr>
              <a:t>mechanism</a:t>
            </a:r>
          </a:p>
        </p:txBody>
      </p:sp>
    </p:spTree>
    <p:extLst>
      <p:ext uri="{BB962C8B-B14F-4D97-AF65-F5344CB8AC3E}">
        <p14:creationId xmlns:p14="http://schemas.microsoft.com/office/powerpoint/2010/main" val="35139275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Catch includes code to handle the exception</a:t>
            </a:r>
          </a:p>
          <a:p>
            <a:pPr marL="342900" lvl="0" indent="-342900">
              <a:spcBef>
                <a:spcPts val="600"/>
              </a:spcBef>
              <a:spcAft>
                <a:spcPts val="0"/>
              </a:spcAft>
              <a:buClr>
                <a:srgbClr val="FE8637"/>
              </a:buClr>
              <a:buSzPct val="70000"/>
              <a:buFont typeface="Wingdings" pitchFamily="2" charset="2"/>
              <a:buChar char="Ø"/>
            </a:pPr>
            <a:endParaRPr lang="en-US" sz="2400" dirty="0">
              <a:solidFill>
                <a:prstClr val="black"/>
              </a:solidFill>
              <a:latin typeface="Century Schoolbook"/>
            </a:endParaRP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Catch statement catches an exception whose type matches with the type of catch argument </a:t>
            </a:r>
          </a:p>
          <a:p>
            <a:pPr marL="342900" lvl="0" indent="-342900">
              <a:spcBef>
                <a:spcPts val="600"/>
              </a:spcBef>
              <a:spcAft>
                <a:spcPts val="0"/>
              </a:spcAft>
              <a:buClr>
                <a:srgbClr val="FE8637"/>
              </a:buClr>
              <a:buSzPct val="70000"/>
              <a:buFont typeface="Wingdings" pitchFamily="2" charset="2"/>
              <a:buChar char="Ø"/>
            </a:pPr>
            <a:endParaRPr lang="en-US" sz="2400" dirty="0">
              <a:solidFill>
                <a:prstClr val="black"/>
              </a:solidFill>
              <a:latin typeface="Century Schoolbook"/>
            </a:endParaRP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Due to mismatch, if exception is not caught, abnormal program termination will occur.    </a:t>
            </a:r>
          </a:p>
          <a:p>
            <a:pPr marL="342900" lvl="0" indent="-342900">
              <a:spcBef>
                <a:spcPts val="600"/>
              </a:spcBef>
              <a:spcAft>
                <a:spcPts val="0"/>
              </a:spcAft>
              <a:buClr>
                <a:srgbClr val="FE8637"/>
              </a:buClr>
              <a:buSzPct val="70000"/>
              <a:buFont typeface="Wingdings" pitchFamily="2" charset="2"/>
              <a:buChar char="Ø"/>
            </a:pPr>
            <a:endParaRPr lang="en-US" sz="2400" dirty="0">
              <a:solidFill>
                <a:prstClr val="black"/>
              </a:solidFill>
              <a:latin typeface="Century Schoolbook"/>
            </a:endParaRP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If try block does not throw any exception, program is executed normally</a:t>
            </a: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Catching </a:t>
            </a:r>
            <a:r>
              <a:rPr lang="en-US" sz="3200" dirty="0">
                <a:solidFill>
                  <a:schemeClr val="tx1"/>
                </a:solidFill>
              </a:rPr>
              <a:t>mechanism</a:t>
            </a:r>
          </a:p>
        </p:txBody>
      </p:sp>
    </p:spTree>
    <p:extLst>
      <p:ext uri="{BB962C8B-B14F-4D97-AF65-F5344CB8AC3E}">
        <p14:creationId xmlns:p14="http://schemas.microsoft.com/office/powerpoint/2010/main" val="2238615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normAutofit fontScale="92500" lnSpcReduction="10000"/>
          </a:bodyPr>
          <a:lstStyle/>
          <a:p>
            <a:pPr marL="274320" lvl="0" indent="-274320">
              <a:spcBef>
                <a:spcPts val="600"/>
              </a:spcBef>
              <a:spcAft>
                <a:spcPts val="0"/>
              </a:spcAft>
              <a:buClr>
                <a:srgbClr val="FE8637"/>
              </a:buClr>
              <a:buSzPct val="70000"/>
              <a:buNone/>
            </a:pPr>
            <a:r>
              <a:rPr lang="en-US" dirty="0">
                <a:solidFill>
                  <a:prstClr val="black"/>
                </a:solidFill>
                <a:latin typeface="Century Schoolbook"/>
              </a:rPr>
              <a:t>Try </a:t>
            </a:r>
          </a:p>
          <a:p>
            <a:pPr marL="274320" lvl="0" indent="-274320">
              <a:spcBef>
                <a:spcPts val="600"/>
              </a:spcBef>
              <a:spcAft>
                <a:spcPts val="0"/>
              </a:spcAft>
              <a:buClr>
                <a:srgbClr val="FE8637"/>
              </a:buClr>
              <a:buSzPct val="70000"/>
              <a:buNone/>
            </a:pPr>
            <a:r>
              <a:rPr lang="en-US" dirty="0">
                <a:solidFill>
                  <a:prstClr val="black"/>
                </a:solidFill>
                <a:latin typeface="Century Schoolbook"/>
              </a:rPr>
              <a:t>{</a:t>
            </a:r>
          </a:p>
          <a:p>
            <a:pPr marL="274320" lvl="0" indent="-274320">
              <a:spcBef>
                <a:spcPts val="600"/>
              </a:spcBef>
              <a:spcAft>
                <a:spcPts val="0"/>
              </a:spcAft>
              <a:buClr>
                <a:srgbClr val="FE8637"/>
              </a:buClr>
              <a:buSzPct val="70000"/>
              <a:buNone/>
            </a:pPr>
            <a:r>
              <a:rPr lang="en-US" dirty="0">
                <a:solidFill>
                  <a:prstClr val="black"/>
                </a:solidFill>
                <a:latin typeface="Century Schoolbook"/>
              </a:rPr>
              <a:t>	// code which might generate exception </a:t>
            </a:r>
          </a:p>
          <a:p>
            <a:pPr marL="274320" lvl="0" indent="-274320">
              <a:spcBef>
                <a:spcPts val="600"/>
              </a:spcBef>
              <a:spcAft>
                <a:spcPts val="0"/>
              </a:spcAft>
              <a:buClr>
                <a:srgbClr val="FE8637"/>
              </a:buClr>
              <a:buSzPct val="70000"/>
              <a:buNone/>
            </a:pPr>
            <a:r>
              <a:rPr lang="en-US" dirty="0" smtClean="0">
                <a:solidFill>
                  <a:prstClr val="black"/>
                </a:solidFill>
                <a:latin typeface="Century Schoolbook"/>
              </a:rPr>
              <a:t>}</a:t>
            </a:r>
            <a:endParaRPr lang="en-US" dirty="0">
              <a:solidFill>
                <a:prstClr val="black"/>
              </a:solidFill>
              <a:latin typeface="Century Schoolbook"/>
            </a:endParaRPr>
          </a:p>
          <a:p>
            <a:pPr marL="274320" lvl="0" indent="-274320">
              <a:spcBef>
                <a:spcPts val="600"/>
              </a:spcBef>
              <a:spcAft>
                <a:spcPts val="0"/>
              </a:spcAft>
              <a:buClr>
                <a:srgbClr val="FE8637"/>
              </a:buClr>
              <a:buSzPct val="70000"/>
              <a:buNone/>
            </a:pPr>
            <a:r>
              <a:rPr lang="en-US" dirty="0">
                <a:solidFill>
                  <a:prstClr val="black"/>
                </a:solidFill>
                <a:latin typeface="Century Schoolbook"/>
              </a:rPr>
              <a:t>Catch(type1 </a:t>
            </a:r>
            <a:r>
              <a:rPr lang="en-US" dirty="0" err="1">
                <a:solidFill>
                  <a:prstClr val="black"/>
                </a:solidFill>
                <a:latin typeface="Century Schoolbook"/>
              </a:rPr>
              <a:t>arg</a:t>
            </a:r>
            <a:r>
              <a:rPr lang="en-US" dirty="0">
                <a:solidFill>
                  <a:prstClr val="black"/>
                </a:solidFill>
                <a:latin typeface="Century Schoolbook"/>
              </a:rPr>
              <a:t>){</a:t>
            </a:r>
          </a:p>
          <a:p>
            <a:pPr marL="274320" lvl="0" indent="-274320">
              <a:spcBef>
                <a:spcPts val="600"/>
              </a:spcBef>
              <a:spcAft>
                <a:spcPts val="0"/>
              </a:spcAft>
              <a:buClr>
                <a:srgbClr val="FE8637"/>
              </a:buClr>
              <a:buSzPct val="70000"/>
              <a:buNone/>
            </a:pPr>
            <a:r>
              <a:rPr lang="en-US" dirty="0">
                <a:solidFill>
                  <a:prstClr val="black"/>
                </a:solidFill>
                <a:latin typeface="Century Schoolbook"/>
              </a:rPr>
              <a:t>	// catch block</a:t>
            </a:r>
          </a:p>
          <a:p>
            <a:pPr marL="274320" lvl="0" indent="-274320">
              <a:spcBef>
                <a:spcPts val="600"/>
              </a:spcBef>
              <a:spcAft>
                <a:spcPts val="0"/>
              </a:spcAft>
              <a:buClr>
                <a:srgbClr val="FE8637"/>
              </a:buClr>
              <a:buSzPct val="70000"/>
              <a:buNone/>
            </a:pPr>
            <a:r>
              <a:rPr lang="en-US" dirty="0">
                <a:solidFill>
                  <a:prstClr val="black"/>
                </a:solidFill>
                <a:latin typeface="Century Schoolbook"/>
              </a:rPr>
              <a:t>}</a:t>
            </a:r>
          </a:p>
          <a:p>
            <a:pPr marL="274320" lvl="0" indent="-274320">
              <a:spcBef>
                <a:spcPts val="600"/>
              </a:spcBef>
              <a:spcAft>
                <a:spcPts val="0"/>
              </a:spcAft>
              <a:buClr>
                <a:srgbClr val="FE8637"/>
              </a:buClr>
              <a:buSzPct val="70000"/>
              <a:buNone/>
            </a:pPr>
            <a:r>
              <a:rPr lang="en-US" dirty="0">
                <a:solidFill>
                  <a:prstClr val="black"/>
                </a:solidFill>
                <a:latin typeface="Century Schoolbook"/>
              </a:rPr>
              <a:t>Catch(type2 </a:t>
            </a:r>
            <a:r>
              <a:rPr lang="en-US" dirty="0" err="1">
                <a:solidFill>
                  <a:prstClr val="black"/>
                </a:solidFill>
                <a:latin typeface="Century Schoolbook"/>
              </a:rPr>
              <a:t>arg</a:t>
            </a:r>
            <a:r>
              <a:rPr lang="en-US" dirty="0">
                <a:solidFill>
                  <a:prstClr val="black"/>
                </a:solidFill>
                <a:latin typeface="Century Schoolbook"/>
              </a:rPr>
              <a:t>){</a:t>
            </a:r>
          </a:p>
          <a:p>
            <a:pPr marL="274320" lvl="0" indent="-274320">
              <a:spcBef>
                <a:spcPts val="600"/>
              </a:spcBef>
              <a:spcAft>
                <a:spcPts val="0"/>
              </a:spcAft>
              <a:buClr>
                <a:srgbClr val="FE8637"/>
              </a:buClr>
              <a:buSzPct val="70000"/>
              <a:buNone/>
            </a:pPr>
            <a:r>
              <a:rPr lang="en-US" dirty="0">
                <a:solidFill>
                  <a:prstClr val="black"/>
                </a:solidFill>
                <a:latin typeface="Century Schoolbook"/>
              </a:rPr>
              <a:t>	 // catch block</a:t>
            </a:r>
          </a:p>
          <a:p>
            <a:pPr marL="274320" lvl="0" indent="-274320">
              <a:spcBef>
                <a:spcPts val="600"/>
              </a:spcBef>
              <a:spcAft>
                <a:spcPts val="0"/>
              </a:spcAft>
              <a:buClr>
                <a:srgbClr val="FE8637"/>
              </a:buClr>
              <a:buSzPct val="70000"/>
              <a:buNone/>
            </a:pPr>
            <a:r>
              <a:rPr lang="en-US" dirty="0">
                <a:solidFill>
                  <a:prstClr val="black"/>
                </a:solidFill>
                <a:latin typeface="Century Schoolbook"/>
              </a:rPr>
              <a:t>}</a:t>
            </a:r>
          </a:p>
          <a:p>
            <a:pPr marL="274320" lvl="0" indent="-274320">
              <a:spcBef>
                <a:spcPts val="600"/>
              </a:spcBef>
              <a:spcAft>
                <a:spcPts val="0"/>
              </a:spcAft>
              <a:buClr>
                <a:srgbClr val="FE8637"/>
              </a:buClr>
              <a:buSzPct val="70000"/>
              <a:buNone/>
            </a:pPr>
            <a:r>
              <a:rPr lang="en-US" dirty="0">
                <a:solidFill>
                  <a:prstClr val="black"/>
                </a:solidFill>
                <a:latin typeface="Century Schoolbook"/>
              </a:rPr>
              <a:t>Catch(</a:t>
            </a:r>
            <a:r>
              <a:rPr lang="en-US" dirty="0" err="1">
                <a:solidFill>
                  <a:prstClr val="black"/>
                </a:solidFill>
                <a:latin typeface="Century Schoolbook"/>
              </a:rPr>
              <a:t>typeN</a:t>
            </a:r>
            <a:r>
              <a:rPr lang="en-US" dirty="0">
                <a:solidFill>
                  <a:prstClr val="black"/>
                </a:solidFill>
                <a:latin typeface="Century Schoolbook"/>
              </a:rPr>
              <a:t> </a:t>
            </a:r>
            <a:r>
              <a:rPr lang="en-US" dirty="0" err="1">
                <a:solidFill>
                  <a:prstClr val="black"/>
                </a:solidFill>
                <a:latin typeface="Century Schoolbook"/>
              </a:rPr>
              <a:t>arg</a:t>
            </a:r>
            <a:r>
              <a:rPr lang="en-US" dirty="0">
                <a:solidFill>
                  <a:prstClr val="black"/>
                </a:solidFill>
                <a:latin typeface="Century Schoolbook"/>
              </a:rPr>
              <a:t>){</a:t>
            </a:r>
          </a:p>
          <a:p>
            <a:pPr marL="274320" lvl="0" indent="-274320">
              <a:spcBef>
                <a:spcPts val="600"/>
              </a:spcBef>
              <a:spcAft>
                <a:spcPts val="0"/>
              </a:spcAft>
              <a:buClr>
                <a:srgbClr val="FE8637"/>
              </a:buClr>
              <a:buSzPct val="70000"/>
              <a:buNone/>
            </a:pPr>
            <a:r>
              <a:rPr lang="en-US" dirty="0">
                <a:solidFill>
                  <a:prstClr val="black"/>
                </a:solidFill>
                <a:latin typeface="Century Schoolbook"/>
              </a:rPr>
              <a:t>	 // catch block</a:t>
            </a:r>
          </a:p>
          <a:p>
            <a:pPr marL="274320" lvl="0" indent="-274320">
              <a:spcBef>
                <a:spcPts val="600"/>
              </a:spcBef>
              <a:spcAft>
                <a:spcPts val="0"/>
              </a:spcAft>
              <a:buClr>
                <a:srgbClr val="FE8637"/>
              </a:buClr>
              <a:buSzPct val="70000"/>
              <a:buNone/>
            </a:pPr>
            <a:r>
              <a:rPr lang="en-US" dirty="0">
                <a:solidFill>
                  <a:prstClr val="black"/>
                </a:solidFill>
                <a:latin typeface="Century Schoolbook"/>
              </a:rPr>
              <a:t>}</a:t>
            </a:r>
            <a:endParaRPr lang="en-IN" dirty="0">
              <a:solidFill>
                <a:prstClr val="black"/>
              </a:solidFill>
              <a:latin typeface="Century Schoolbook"/>
            </a:endParaRP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Catching </a:t>
            </a:r>
            <a:r>
              <a:rPr lang="en-US" sz="3200" dirty="0">
                <a:solidFill>
                  <a:schemeClr val="tx1"/>
                </a:solidFill>
              </a:rPr>
              <a:t>mechanism</a:t>
            </a:r>
          </a:p>
        </p:txBody>
      </p:sp>
    </p:spTree>
    <p:extLst>
      <p:ext uri="{BB962C8B-B14F-4D97-AF65-F5344CB8AC3E}">
        <p14:creationId xmlns:p14="http://schemas.microsoft.com/office/powerpoint/2010/main" val="39804448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Example</a:t>
            </a:r>
            <a:endParaRPr lang="en-US" sz="3200" dirty="0">
              <a:solidFill>
                <a:schemeClr val="tx1"/>
              </a:solidFill>
            </a:endParaRPr>
          </a:p>
        </p:txBody>
      </p:sp>
      <p:sp>
        <p:nvSpPr>
          <p:cNvPr id="7" name="Content Placeholder 2"/>
          <p:cNvSpPr txBox="1">
            <a:spLocks/>
          </p:cNvSpPr>
          <p:nvPr/>
        </p:nvSpPr>
        <p:spPr>
          <a:xfrm>
            <a:off x="457200" y="1179339"/>
            <a:ext cx="4829180" cy="5473844"/>
          </a:xfrm>
          <a:prstGeom prst="rect">
            <a:avLst/>
          </a:prstGeom>
        </p:spPr>
        <p:txBody>
          <a:bodyPr>
            <a:normAutofit fontScale="77500" lnSpcReduction="2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Georgia" pitchFamily="18" charset="0"/>
              <a:buNone/>
            </a:pPr>
            <a:r>
              <a:rPr lang="en-US" dirty="0" smtClean="0">
                <a:latin typeface="Century Schoolbook" pitchFamily="18" charset="0"/>
              </a:rPr>
              <a:t>Void test(</a:t>
            </a:r>
            <a:r>
              <a:rPr lang="en-US" dirty="0" err="1" smtClean="0">
                <a:latin typeface="Century Schoolbook" pitchFamily="18" charset="0"/>
              </a:rPr>
              <a:t>int</a:t>
            </a:r>
            <a:r>
              <a:rPr lang="en-US" dirty="0" smtClean="0">
                <a:latin typeface="Century Schoolbook" pitchFamily="18" charset="0"/>
              </a:rPr>
              <a:t> x){</a:t>
            </a:r>
          </a:p>
          <a:p>
            <a:pPr>
              <a:buFont typeface="Georgia" pitchFamily="18" charset="0"/>
              <a:buNone/>
            </a:pPr>
            <a:r>
              <a:rPr lang="en-US" dirty="0" smtClean="0">
                <a:latin typeface="Century Schoolbook" pitchFamily="18" charset="0"/>
              </a:rPr>
              <a:t>try{</a:t>
            </a:r>
          </a:p>
          <a:p>
            <a:pPr>
              <a:buFont typeface="Georgia" pitchFamily="18" charset="0"/>
              <a:buNone/>
            </a:pPr>
            <a:r>
              <a:rPr lang="en-US" dirty="0" smtClean="0">
                <a:latin typeface="Century Schoolbook" pitchFamily="18" charset="0"/>
              </a:rPr>
              <a:t>	if(x==1) throw x;</a:t>
            </a:r>
          </a:p>
          <a:p>
            <a:pPr>
              <a:buFont typeface="Georgia" pitchFamily="18" charset="0"/>
              <a:buNone/>
            </a:pPr>
            <a:r>
              <a:rPr lang="en-US" dirty="0" smtClean="0">
                <a:latin typeface="Century Schoolbook" pitchFamily="18" charset="0"/>
              </a:rPr>
              <a:t>	else </a:t>
            </a:r>
          </a:p>
          <a:p>
            <a:pPr>
              <a:buFont typeface="Georgia" pitchFamily="18" charset="0"/>
              <a:buNone/>
            </a:pPr>
            <a:r>
              <a:rPr lang="en-US" dirty="0" smtClean="0">
                <a:latin typeface="Century Schoolbook" pitchFamily="18" charset="0"/>
              </a:rPr>
              <a:t>		if(x==0) throw ‘x’;</a:t>
            </a:r>
          </a:p>
          <a:p>
            <a:pPr>
              <a:buFont typeface="Georgia" pitchFamily="18" charset="0"/>
              <a:buNone/>
            </a:pPr>
            <a:r>
              <a:rPr lang="en-US" dirty="0" smtClean="0">
                <a:latin typeface="Century Schoolbook" pitchFamily="18" charset="0"/>
              </a:rPr>
              <a:t>	else</a:t>
            </a:r>
          </a:p>
          <a:p>
            <a:pPr>
              <a:buFont typeface="Georgia" pitchFamily="18" charset="0"/>
              <a:buNone/>
            </a:pPr>
            <a:r>
              <a:rPr lang="en-US" dirty="0" smtClean="0">
                <a:latin typeface="Century Schoolbook" pitchFamily="18" charset="0"/>
              </a:rPr>
              <a:t>		if(x==-1)  throw 1.0;</a:t>
            </a:r>
          </a:p>
          <a:p>
            <a:pPr>
              <a:buFont typeface="Georgia" pitchFamily="18" charset="0"/>
              <a:buNone/>
            </a:pPr>
            <a:r>
              <a:rPr lang="en-US" dirty="0" smtClean="0">
                <a:latin typeface="Century Schoolbook" pitchFamily="18" charset="0"/>
              </a:rPr>
              <a:t>	}</a:t>
            </a:r>
          </a:p>
          <a:p>
            <a:pPr>
              <a:buFont typeface="Georgia" pitchFamily="18" charset="0"/>
              <a:buNone/>
            </a:pPr>
            <a:r>
              <a:rPr lang="en-US" dirty="0" smtClean="0">
                <a:latin typeface="Century Schoolbook" pitchFamily="18" charset="0"/>
              </a:rPr>
              <a:t>	catch(char c){</a:t>
            </a:r>
          </a:p>
          <a:p>
            <a:pPr>
              <a:buFont typeface="Georgia" pitchFamily="18" charset="0"/>
              <a:buNone/>
            </a:pPr>
            <a:r>
              <a:rPr lang="en-US" dirty="0" smtClean="0">
                <a:latin typeface="Century Schoolbook" pitchFamily="18" charset="0"/>
              </a:rPr>
              <a:t>		</a:t>
            </a:r>
            <a:r>
              <a:rPr lang="en-US" dirty="0" err="1" smtClean="0">
                <a:latin typeface="Century Schoolbook" pitchFamily="18" charset="0"/>
              </a:rPr>
              <a:t>cout</a:t>
            </a:r>
            <a:r>
              <a:rPr lang="en-US" dirty="0" smtClean="0">
                <a:latin typeface="Century Schoolbook" pitchFamily="18" charset="0"/>
              </a:rPr>
              <a:t>&lt;&lt;“char exception”;	</a:t>
            </a:r>
          </a:p>
          <a:p>
            <a:pPr>
              <a:buFont typeface="Georgia" pitchFamily="18" charset="0"/>
              <a:buNone/>
            </a:pPr>
            <a:r>
              <a:rPr lang="en-US" dirty="0" smtClean="0">
                <a:latin typeface="Century Schoolbook" pitchFamily="18" charset="0"/>
              </a:rPr>
              <a:t>	}</a:t>
            </a:r>
          </a:p>
          <a:p>
            <a:pPr>
              <a:buFont typeface="Georgia" pitchFamily="18" charset="0"/>
              <a:buNone/>
            </a:pPr>
            <a:r>
              <a:rPr lang="en-US" dirty="0" smtClean="0">
                <a:latin typeface="Century Schoolbook" pitchFamily="18" charset="0"/>
              </a:rPr>
              <a:t>	catch(</a:t>
            </a:r>
            <a:r>
              <a:rPr lang="en-US" dirty="0" err="1" smtClean="0">
                <a:latin typeface="Century Schoolbook" pitchFamily="18" charset="0"/>
              </a:rPr>
              <a:t>int</a:t>
            </a:r>
            <a:r>
              <a:rPr lang="en-US" dirty="0" smtClean="0">
                <a:latin typeface="Century Schoolbook" pitchFamily="18" charset="0"/>
              </a:rPr>
              <a:t> m){</a:t>
            </a:r>
          </a:p>
          <a:p>
            <a:pPr>
              <a:buFont typeface="Georgia" pitchFamily="18" charset="0"/>
              <a:buNone/>
            </a:pPr>
            <a:r>
              <a:rPr lang="en-US" dirty="0" smtClean="0">
                <a:latin typeface="Century Schoolbook" pitchFamily="18" charset="0"/>
              </a:rPr>
              <a:t>		</a:t>
            </a:r>
            <a:r>
              <a:rPr lang="en-US" dirty="0" err="1" smtClean="0">
                <a:latin typeface="Century Schoolbook" pitchFamily="18" charset="0"/>
              </a:rPr>
              <a:t>cout</a:t>
            </a:r>
            <a:r>
              <a:rPr lang="en-US" dirty="0" smtClean="0">
                <a:latin typeface="Century Schoolbook" pitchFamily="18" charset="0"/>
              </a:rPr>
              <a:t>&lt;&lt;“caught </a:t>
            </a:r>
            <a:r>
              <a:rPr lang="en-US" dirty="0" err="1" smtClean="0">
                <a:latin typeface="Century Schoolbook" pitchFamily="18" charset="0"/>
              </a:rPr>
              <a:t>int</a:t>
            </a:r>
            <a:r>
              <a:rPr lang="en-US" dirty="0" smtClean="0">
                <a:latin typeface="Century Schoolbook" pitchFamily="18" charset="0"/>
              </a:rPr>
              <a:t>”;</a:t>
            </a:r>
          </a:p>
          <a:p>
            <a:pPr>
              <a:buFont typeface="Georgia" pitchFamily="18" charset="0"/>
              <a:buNone/>
            </a:pPr>
            <a:r>
              <a:rPr lang="en-US" dirty="0" smtClean="0">
                <a:latin typeface="Century Schoolbook" pitchFamily="18" charset="0"/>
              </a:rPr>
              <a:t>	}</a:t>
            </a:r>
          </a:p>
          <a:p>
            <a:pPr>
              <a:buFont typeface="Georgia" pitchFamily="18" charset="0"/>
              <a:buNone/>
            </a:pPr>
            <a:r>
              <a:rPr lang="en-US" dirty="0" smtClean="0">
                <a:latin typeface="Century Schoolbook" pitchFamily="18" charset="0"/>
              </a:rPr>
              <a:t>	catch(double d){</a:t>
            </a:r>
          </a:p>
          <a:p>
            <a:pPr>
              <a:buFont typeface="Georgia" pitchFamily="18" charset="0"/>
              <a:buNone/>
            </a:pPr>
            <a:r>
              <a:rPr lang="en-US" dirty="0" smtClean="0">
                <a:latin typeface="Century Schoolbook" pitchFamily="18" charset="0"/>
              </a:rPr>
              <a:t>		</a:t>
            </a:r>
            <a:r>
              <a:rPr lang="en-US" dirty="0" err="1" smtClean="0">
                <a:latin typeface="Century Schoolbook" pitchFamily="18" charset="0"/>
              </a:rPr>
              <a:t>cout</a:t>
            </a:r>
            <a:r>
              <a:rPr lang="en-US" dirty="0" smtClean="0">
                <a:latin typeface="Century Schoolbook" pitchFamily="18" charset="0"/>
              </a:rPr>
              <a:t>&lt;&lt;“caught double”;</a:t>
            </a:r>
          </a:p>
          <a:p>
            <a:pPr>
              <a:buFont typeface="Georgia" pitchFamily="18" charset="0"/>
              <a:buNone/>
            </a:pPr>
            <a:r>
              <a:rPr lang="en-US" dirty="0" smtClean="0">
                <a:latin typeface="Century Schoolbook" pitchFamily="18" charset="0"/>
              </a:rPr>
              <a:t>	}</a:t>
            </a:r>
          </a:p>
          <a:p>
            <a:pPr>
              <a:buFont typeface="Georgia" pitchFamily="18" charset="0"/>
              <a:buNone/>
            </a:pPr>
            <a:r>
              <a:rPr lang="en-US" dirty="0" smtClean="0">
                <a:latin typeface="Century Schoolbook" pitchFamily="18" charset="0"/>
              </a:rPr>
              <a:t>}</a:t>
            </a:r>
            <a:endParaRPr lang="en-IN" dirty="0">
              <a:latin typeface="Century Schoolbook" pitchFamily="18" charset="0"/>
            </a:endParaRPr>
          </a:p>
        </p:txBody>
      </p:sp>
      <p:sp>
        <p:nvSpPr>
          <p:cNvPr id="8" name="TextBox 7"/>
          <p:cNvSpPr txBox="1"/>
          <p:nvPr/>
        </p:nvSpPr>
        <p:spPr>
          <a:xfrm>
            <a:off x="5429256" y="1250778"/>
            <a:ext cx="3500462" cy="2308324"/>
          </a:xfrm>
          <a:prstGeom prst="rect">
            <a:avLst/>
          </a:prstGeom>
          <a:noFill/>
        </p:spPr>
        <p:txBody>
          <a:bodyPr wrap="square" rtlCol="0">
            <a:spAutoFit/>
          </a:bodyPr>
          <a:lstStyle/>
          <a:p>
            <a:r>
              <a:rPr lang="en-US" dirty="0" err="1" smtClean="0">
                <a:latin typeface="Century Schoolbook" pitchFamily="18" charset="0"/>
              </a:rPr>
              <a:t>int</a:t>
            </a:r>
            <a:r>
              <a:rPr lang="en-US" dirty="0" smtClean="0">
                <a:latin typeface="Century Schoolbook" pitchFamily="18" charset="0"/>
              </a:rPr>
              <a:t> main()</a:t>
            </a:r>
          </a:p>
          <a:p>
            <a:r>
              <a:rPr lang="en-US" dirty="0" smtClean="0">
                <a:latin typeface="Century Schoolbook" pitchFamily="18" charset="0"/>
              </a:rPr>
              <a:t>{</a:t>
            </a:r>
          </a:p>
          <a:p>
            <a:r>
              <a:rPr lang="en-US" dirty="0" smtClean="0">
                <a:latin typeface="Century Schoolbook" pitchFamily="18" charset="0"/>
              </a:rPr>
              <a:t>    test(1);</a:t>
            </a:r>
          </a:p>
          <a:p>
            <a:r>
              <a:rPr lang="en-US" dirty="0" smtClean="0">
                <a:latin typeface="Century Schoolbook" pitchFamily="18" charset="0"/>
              </a:rPr>
              <a:t>    test(0);</a:t>
            </a:r>
          </a:p>
          <a:p>
            <a:r>
              <a:rPr lang="en-US" dirty="0" smtClean="0">
                <a:latin typeface="Century Schoolbook" pitchFamily="18" charset="0"/>
              </a:rPr>
              <a:t>    test(-1);</a:t>
            </a:r>
          </a:p>
          <a:p>
            <a:endParaRPr lang="en-US" dirty="0" smtClean="0">
              <a:latin typeface="Century Schoolbook" pitchFamily="18" charset="0"/>
            </a:endParaRPr>
          </a:p>
          <a:p>
            <a:r>
              <a:rPr lang="en-US" dirty="0" smtClean="0">
                <a:latin typeface="Century Schoolbook" pitchFamily="18" charset="0"/>
              </a:rPr>
              <a:t>}</a:t>
            </a:r>
          </a:p>
          <a:p>
            <a:endParaRPr lang="en-US" dirty="0" smtClean="0">
              <a:latin typeface="Century Schoolbook" pitchFamily="18" charset="0"/>
            </a:endParaRPr>
          </a:p>
        </p:txBody>
      </p:sp>
      <p:sp>
        <p:nvSpPr>
          <p:cNvPr id="2" name="TextBox 1"/>
          <p:cNvSpPr txBox="1"/>
          <p:nvPr/>
        </p:nvSpPr>
        <p:spPr>
          <a:xfrm>
            <a:off x="5429256" y="3916261"/>
            <a:ext cx="2800344" cy="1477328"/>
          </a:xfrm>
          <a:prstGeom prst="rect">
            <a:avLst/>
          </a:prstGeom>
          <a:noFill/>
        </p:spPr>
        <p:txBody>
          <a:bodyPr wrap="square" rtlCol="0">
            <a:spAutoFit/>
          </a:bodyPr>
          <a:lstStyle/>
          <a:p>
            <a:r>
              <a:rPr lang="en-US" dirty="0">
                <a:latin typeface="Century Schoolbook" pitchFamily="18" charset="0"/>
              </a:rPr>
              <a:t>Output :</a:t>
            </a:r>
          </a:p>
          <a:p>
            <a:endParaRPr lang="en-US" dirty="0">
              <a:latin typeface="Century Schoolbook" pitchFamily="18" charset="0"/>
            </a:endParaRPr>
          </a:p>
          <a:p>
            <a:r>
              <a:rPr lang="en-US" dirty="0">
                <a:latin typeface="Century Schoolbook" pitchFamily="18" charset="0"/>
              </a:rPr>
              <a:t>Caught </a:t>
            </a:r>
            <a:r>
              <a:rPr lang="en-US" dirty="0" err="1">
                <a:latin typeface="Century Schoolbook" pitchFamily="18" charset="0"/>
              </a:rPr>
              <a:t>int</a:t>
            </a:r>
            <a:endParaRPr lang="en-US" dirty="0">
              <a:latin typeface="Century Schoolbook" pitchFamily="18" charset="0"/>
            </a:endParaRPr>
          </a:p>
          <a:p>
            <a:r>
              <a:rPr lang="en-US" dirty="0">
                <a:latin typeface="Century Schoolbook" pitchFamily="18" charset="0"/>
              </a:rPr>
              <a:t>Char exception </a:t>
            </a:r>
          </a:p>
          <a:p>
            <a:r>
              <a:rPr lang="en-US" dirty="0">
                <a:latin typeface="Century Schoolbook" pitchFamily="18" charset="0"/>
              </a:rPr>
              <a:t>Caught double</a:t>
            </a:r>
          </a:p>
        </p:txBody>
      </p:sp>
    </p:spTree>
    <p:extLst>
      <p:ext uri="{BB962C8B-B14F-4D97-AF65-F5344CB8AC3E}">
        <p14:creationId xmlns:p14="http://schemas.microsoft.com/office/powerpoint/2010/main" val="412641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normAutofit lnSpcReduction="10000"/>
          </a:bodyPr>
          <a:lstStyle/>
          <a:p>
            <a:pPr>
              <a:buFont typeface="Wingdings" pitchFamily="2" charset="2"/>
              <a:buChar char="Ø"/>
            </a:pPr>
            <a:r>
              <a:rPr lang="en-US" dirty="0" smtClean="0">
                <a:latin typeface="Century Schoolbook" pitchFamily="18" charset="0"/>
              </a:rPr>
              <a:t>We </a:t>
            </a:r>
            <a:r>
              <a:rPr lang="en-US" dirty="0">
                <a:latin typeface="Century Schoolbook" pitchFamily="18" charset="0"/>
              </a:rPr>
              <a:t>don’t have to put much thought </a:t>
            </a:r>
            <a:r>
              <a:rPr lang="en-US" dirty="0" smtClean="0">
                <a:latin typeface="Century Schoolbook" pitchFamily="18" charset="0"/>
              </a:rPr>
              <a:t>into anticipating </a:t>
            </a:r>
            <a:r>
              <a:rPr lang="en-US" dirty="0">
                <a:latin typeface="Century Schoolbook" pitchFamily="18" charset="0"/>
              </a:rPr>
              <a:t>the types of elements that we </a:t>
            </a:r>
            <a:r>
              <a:rPr lang="en-US" dirty="0" smtClean="0">
                <a:latin typeface="Century Schoolbook" pitchFamily="18" charset="0"/>
              </a:rPr>
              <a:t>are dealing </a:t>
            </a:r>
            <a:r>
              <a:rPr lang="en-US" dirty="0">
                <a:latin typeface="Century Schoolbook" pitchFamily="18" charset="0"/>
              </a:rPr>
              <a:t>with</a:t>
            </a:r>
            <a:r>
              <a:rPr lang="en-US" dirty="0" smtClean="0">
                <a:latin typeface="Century Schoolbook" pitchFamily="18" charset="0"/>
              </a:rPr>
              <a:t>.</a:t>
            </a:r>
          </a:p>
          <a:p>
            <a:pPr>
              <a:buFont typeface="Wingdings" pitchFamily="2" charset="2"/>
              <a:buChar char="Ø"/>
            </a:pPr>
            <a:endParaRPr lang="en-US" dirty="0">
              <a:latin typeface="Century Schoolbook" pitchFamily="18" charset="0"/>
            </a:endParaRPr>
          </a:p>
          <a:p>
            <a:pPr>
              <a:buFont typeface="Wingdings" pitchFamily="2" charset="2"/>
              <a:buChar char="Ø"/>
            </a:pPr>
            <a:r>
              <a:rPr lang="en-US" dirty="0" smtClean="0">
                <a:latin typeface="Century Schoolbook" pitchFamily="18" charset="0"/>
              </a:rPr>
              <a:t>We </a:t>
            </a:r>
            <a:r>
              <a:rPr lang="en-US" dirty="0">
                <a:latin typeface="Century Schoolbook" pitchFamily="18" charset="0"/>
              </a:rPr>
              <a:t>are not writing our methods and classes for </a:t>
            </a:r>
            <a:r>
              <a:rPr lang="en-US" dirty="0" smtClean="0">
                <a:latin typeface="Century Schoolbook" pitchFamily="18" charset="0"/>
              </a:rPr>
              <a:t>a specific </a:t>
            </a:r>
            <a:r>
              <a:rPr lang="en-US" dirty="0">
                <a:latin typeface="Century Schoolbook" pitchFamily="18" charset="0"/>
              </a:rPr>
              <a:t>data type, but rather for a general data type</a:t>
            </a:r>
            <a:r>
              <a:rPr lang="en-US" dirty="0" smtClean="0">
                <a:latin typeface="Century Schoolbook" pitchFamily="18" charset="0"/>
              </a:rPr>
              <a:t>.</a:t>
            </a:r>
          </a:p>
          <a:p>
            <a:pPr>
              <a:buFont typeface="Wingdings" pitchFamily="2" charset="2"/>
              <a:buChar char="Ø"/>
            </a:pPr>
            <a:endParaRPr lang="en-US" dirty="0">
              <a:latin typeface="Century Schoolbook" pitchFamily="18" charset="0"/>
            </a:endParaRPr>
          </a:p>
          <a:p>
            <a:pPr>
              <a:buFont typeface="Wingdings" pitchFamily="2" charset="2"/>
              <a:buChar char="Ø"/>
            </a:pPr>
            <a:r>
              <a:rPr lang="en-US" dirty="0" smtClean="0">
                <a:latin typeface="Century Schoolbook" pitchFamily="18" charset="0"/>
              </a:rPr>
              <a:t> </a:t>
            </a:r>
            <a:r>
              <a:rPr lang="en-US" dirty="0">
                <a:latin typeface="Century Schoolbook" pitchFamily="18" charset="0"/>
              </a:rPr>
              <a:t>No extra work is needed when new data types </a:t>
            </a:r>
            <a:r>
              <a:rPr lang="en-US" dirty="0" smtClean="0">
                <a:latin typeface="Century Schoolbook" pitchFamily="18" charset="0"/>
              </a:rPr>
              <a:t>are introduced </a:t>
            </a:r>
            <a:r>
              <a:rPr lang="en-US" dirty="0">
                <a:latin typeface="Century Schoolbook" pitchFamily="18" charset="0"/>
              </a:rPr>
              <a:t>to the software; we do not have to </a:t>
            </a:r>
            <a:r>
              <a:rPr lang="en-US" dirty="0" smtClean="0">
                <a:latin typeface="Century Schoolbook" pitchFamily="18" charset="0"/>
              </a:rPr>
              <a:t>write new </a:t>
            </a:r>
            <a:r>
              <a:rPr lang="en-US" dirty="0">
                <a:latin typeface="Century Schoolbook" pitchFamily="18" charset="0"/>
              </a:rPr>
              <a:t>versions of classes and methods to operate </a:t>
            </a:r>
            <a:r>
              <a:rPr lang="en-US" dirty="0" smtClean="0">
                <a:latin typeface="Century Schoolbook" pitchFamily="18" charset="0"/>
              </a:rPr>
              <a:t>one newly </a:t>
            </a:r>
            <a:r>
              <a:rPr lang="en-US" dirty="0">
                <a:latin typeface="Century Schoolbook" pitchFamily="18" charset="0"/>
              </a:rPr>
              <a:t>added data types, thus contributing to </a:t>
            </a:r>
            <a:r>
              <a:rPr lang="en-US" dirty="0" smtClean="0">
                <a:latin typeface="Century Schoolbook" pitchFamily="18" charset="0"/>
              </a:rPr>
              <a:t>code reuse.</a:t>
            </a:r>
          </a:p>
          <a:p>
            <a:pPr>
              <a:buFont typeface="Wingdings" pitchFamily="2" charset="2"/>
              <a:buChar char="Ø"/>
            </a:pPr>
            <a:endParaRPr lang="en-US" dirty="0">
              <a:latin typeface="Century Schoolbook" pitchFamily="18" charset="0"/>
            </a:endParaRPr>
          </a:p>
          <a:p>
            <a:pPr>
              <a:buFont typeface="Wingdings" pitchFamily="2" charset="2"/>
              <a:buChar char="Ø"/>
            </a:pPr>
            <a:r>
              <a:rPr lang="en-US" dirty="0" smtClean="0">
                <a:latin typeface="Century Schoolbook" pitchFamily="18" charset="0"/>
              </a:rPr>
              <a:t> </a:t>
            </a:r>
            <a:r>
              <a:rPr lang="en-US" dirty="0">
                <a:latin typeface="Century Schoolbook" pitchFamily="18" charset="0"/>
              </a:rPr>
              <a:t>Expressing algorithms with minimal </a:t>
            </a:r>
            <a:r>
              <a:rPr lang="en-US" dirty="0" smtClean="0">
                <a:latin typeface="Century Schoolbook" pitchFamily="18" charset="0"/>
              </a:rPr>
              <a:t>assumptions about </a:t>
            </a:r>
            <a:r>
              <a:rPr lang="en-US" dirty="0">
                <a:latin typeface="Century Schoolbook" pitchFamily="18" charset="0"/>
              </a:rPr>
              <a:t>data abstractions, and vice versa, thus </a:t>
            </a:r>
            <a:r>
              <a:rPr lang="en-US" dirty="0" smtClean="0">
                <a:latin typeface="Century Schoolbook" pitchFamily="18" charset="0"/>
              </a:rPr>
              <a:t>making them </a:t>
            </a:r>
            <a:r>
              <a:rPr lang="en-US" dirty="0">
                <a:latin typeface="Century Schoolbook" pitchFamily="18" charset="0"/>
              </a:rPr>
              <a:t>as interoperable as possible.</a:t>
            </a: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rgbClr val="FF0000"/>
              </a:solidFill>
            </a:endParaRPr>
          </a:p>
          <a:p>
            <a:pPr marL="182880" indent="0" algn="ctr">
              <a:buNone/>
            </a:pPr>
            <a:r>
              <a:rPr lang="en-US" sz="3200" dirty="0" smtClean="0">
                <a:solidFill>
                  <a:srgbClr val="FF0000"/>
                </a:solidFill>
              </a:rPr>
              <a:t>Why </a:t>
            </a:r>
            <a:r>
              <a:rPr lang="en-US" sz="3200" dirty="0">
                <a:solidFill>
                  <a:srgbClr val="FF0000"/>
                </a:solidFill>
              </a:rPr>
              <a:t>Generic Programming?</a:t>
            </a:r>
          </a:p>
        </p:txBody>
      </p:sp>
    </p:spTree>
    <p:extLst>
      <p:ext uri="{BB962C8B-B14F-4D97-AF65-F5344CB8AC3E}">
        <p14:creationId xmlns:p14="http://schemas.microsoft.com/office/powerpoint/2010/main" val="2783211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Sometimes we may not be able to anticipate all possible type of exception </a:t>
            </a: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Catch all exceptions instead of certain </a:t>
            </a:r>
          </a:p>
          <a:p>
            <a:pPr marL="274320" lvl="0" indent="-274320">
              <a:spcBef>
                <a:spcPts val="600"/>
              </a:spcBef>
              <a:spcAft>
                <a:spcPts val="0"/>
              </a:spcAft>
              <a:buClr>
                <a:srgbClr val="FE8637"/>
              </a:buClr>
              <a:buSzPct val="70000"/>
              <a:buNone/>
            </a:pP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a:solidFill>
                  <a:prstClr val="black"/>
                </a:solidFill>
                <a:latin typeface="Century Schoolbook"/>
              </a:rPr>
              <a:t>Catch(…){</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	</a:t>
            </a:r>
          </a:p>
          <a:p>
            <a:pPr marL="274320" lvl="0" indent="-274320">
              <a:spcBef>
                <a:spcPts val="600"/>
              </a:spcBef>
              <a:spcAft>
                <a:spcPts val="0"/>
              </a:spcAft>
              <a:buClr>
                <a:srgbClr val="FE8637"/>
              </a:buClr>
              <a:buSzPct val="70000"/>
              <a:buNone/>
            </a:pP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a:solidFill>
                  <a:prstClr val="black"/>
                </a:solidFill>
                <a:latin typeface="Century Schoolbook"/>
              </a:rPr>
              <a:t>}</a:t>
            </a:r>
            <a:endParaRPr lang="en-IN" sz="2400" dirty="0">
              <a:solidFill>
                <a:prstClr val="black"/>
              </a:solidFill>
              <a:latin typeface="Century Schoolbook"/>
            </a:endParaRP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Catch </a:t>
            </a:r>
            <a:r>
              <a:rPr lang="en-US" sz="3200" dirty="0">
                <a:solidFill>
                  <a:schemeClr val="tx1"/>
                </a:solidFill>
              </a:rPr>
              <a:t>all exceptions</a:t>
            </a:r>
          </a:p>
        </p:txBody>
      </p:sp>
    </p:spTree>
    <p:extLst>
      <p:ext uri="{BB962C8B-B14F-4D97-AF65-F5344CB8AC3E}">
        <p14:creationId xmlns:p14="http://schemas.microsoft.com/office/powerpoint/2010/main" val="3160736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Example</a:t>
            </a:r>
            <a:endParaRPr lang="en-US" sz="3200" dirty="0">
              <a:solidFill>
                <a:schemeClr val="tx1"/>
              </a:solidFill>
            </a:endParaRPr>
          </a:p>
        </p:txBody>
      </p:sp>
      <p:sp>
        <p:nvSpPr>
          <p:cNvPr id="7" name="Content Placeholder 2"/>
          <p:cNvSpPr txBox="1">
            <a:spLocks/>
          </p:cNvSpPr>
          <p:nvPr/>
        </p:nvSpPr>
        <p:spPr>
          <a:xfrm>
            <a:off x="457200" y="1226994"/>
            <a:ext cx="4757742" cy="5402406"/>
          </a:xfrm>
          <a:prstGeom prst="rect">
            <a:avLst/>
          </a:prstGeom>
        </p:spPr>
        <p:txBody>
          <a:bodyPr>
            <a:normAutofit fontScale="92500" lnSpcReduction="2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Georgia" pitchFamily="18" charset="0"/>
              <a:buNone/>
            </a:pPr>
            <a:r>
              <a:rPr lang="en-US" dirty="0" smtClean="0">
                <a:latin typeface="Century Schoolbook" pitchFamily="18" charset="0"/>
              </a:rPr>
              <a:t>Void test(</a:t>
            </a:r>
            <a:r>
              <a:rPr lang="en-US" dirty="0" err="1" smtClean="0">
                <a:latin typeface="Century Schoolbook" pitchFamily="18" charset="0"/>
              </a:rPr>
              <a:t>int</a:t>
            </a:r>
            <a:r>
              <a:rPr lang="en-US" dirty="0" smtClean="0">
                <a:latin typeface="Century Schoolbook" pitchFamily="18" charset="0"/>
              </a:rPr>
              <a:t> x){</a:t>
            </a:r>
          </a:p>
          <a:p>
            <a:pPr>
              <a:buFont typeface="Georgia" pitchFamily="18" charset="0"/>
              <a:buNone/>
            </a:pPr>
            <a:r>
              <a:rPr lang="en-US" dirty="0" smtClean="0">
                <a:latin typeface="Century Schoolbook" pitchFamily="18" charset="0"/>
              </a:rPr>
              <a:t>	try{</a:t>
            </a:r>
          </a:p>
          <a:p>
            <a:pPr>
              <a:buFont typeface="Georgia" pitchFamily="18" charset="0"/>
              <a:buNone/>
            </a:pPr>
            <a:r>
              <a:rPr lang="en-US" dirty="0" smtClean="0">
                <a:latin typeface="Century Schoolbook" pitchFamily="18" charset="0"/>
              </a:rPr>
              <a:t>		if(x==0)  throw x;</a:t>
            </a:r>
          </a:p>
          <a:p>
            <a:pPr>
              <a:buFont typeface="Georgia" pitchFamily="18" charset="0"/>
              <a:buNone/>
            </a:pPr>
            <a:r>
              <a:rPr lang="en-US" dirty="0" smtClean="0">
                <a:latin typeface="Century Schoolbook" pitchFamily="18" charset="0"/>
              </a:rPr>
              <a:t>		 if(x==-1)  throw ‘x’;</a:t>
            </a:r>
          </a:p>
          <a:p>
            <a:pPr>
              <a:buFont typeface="Georgia" pitchFamily="18" charset="0"/>
              <a:buNone/>
            </a:pPr>
            <a:r>
              <a:rPr lang="en-US" dirty="0" smtClean="0">
                <a:latin typeface="Century Schoolbook" pitchFamily="18" charset="0"/>
              </a:rPr>
              <a:t>		 if(x==1)  throw 1.0;</a:t>
            </a:r>
          </a:p>
          <a:p>
            <a:pPr>
              <a:buFont typeface="Georgia" pitchFamily="18" charset="0"/>
              <a:buNone/>
            </a:pPr>
            <a:r>
              <a:rPr lang="en-US" dirty="0" smtClean="0">
                <a:latin typeface="Century Schoolbook" pitchFamily="18" charset="0"/>
              </a:rPr>
              <a:t>	}	</a:t>
            </a:r>
          </a:p>
          <a:p>
            <a:pPr>
              <a:buFont typeface="Georgia" pitchFamily="18" charset="0"/>
              <a:buNone/>
            </a:pPr>
            <a:r>
              <a:rPr lang="en-US" dirty="0" smtClean="0">
                <a:latin typeface="Century Schoolbook" pitchFamily="18" charset="0"/>
              </a:rPr>
              <a:t>	catch(…){</a:t>
            </a:r>
          </a:p>
          <a:p>
            <a:pPr>
              <a:buFont typeface="Georgia" pitchFamily="18" charset="0"/>
              <a:buNone/>
            </a:pPr>
            <a:r>
              <a:rPr lang="en-US" dirty="0" smtClean="0">
                <a:latin typeface="Century Schoolbook" pitchFamily="18" charset="0"/>
              </a:rPr>
              <a:t>		</a:t>
            </a:r>
            <a:r>
              <a:rPr lang="en-US" dirty="0" err="1" smtClean="0">
                <a:latin typeface="Century Schoolbook" pitchFamily="18" charset="0"/>
              </a:rPr>
              <a:t>cout</a:t>
            </a:r>
            <a:r>
              <a:rPr lang="en-US" dirty="0" smtClean="0">
                <a:latin typeface="Century Schoolbook" pitchFamily="18" charset="0"/>
              </a:rPr>
              <a:t>&lt;&lt;“exception caught”;	</a:t>
            </a:r>
          </a:p>
          <a:p>
            <a:pPr>
              <a:buFont typeface="Georgia" pitchFamily="18" charset="0"/>
              <a:buNone/>
            </a:pPr>
            <a:r>
              <a:rPr lang="en-US" dirty="0" smtClean="0">
                <a:latin typeface="Century Schoolbook" pitchFamily="18" charset="0"/>
              </a:rPr>
              <a:t>	}</a:t>
            </a:r>
          </a:p>
          <a:p>
            <a:pPr>
              <a:buFont typeface="Georgia" pitchFamily="18" charset="0"/>
              <a:buNone/>
            </a:pPr>
            <a:r>
              <a:rPr lang="en-US" dirty="0" smtClean="0">
                <a:latin typeface="Century Schoolbook" pitchFamily="18" charset="0"/>
              </a:rPr>
              <a:t>}</a:t>
            </a:r>
          </a:p>
          <a:p>
            <a:pPr>
              <a:buFont typeface="Georgia" pitchFamily="18" charset="0"/>
              <a:buNone/>
            </a:pPr>
            <a:r>
              <a:rPr lang="en-US" dirty="0" err="1" smtClean="0">
                <a:latin typeface="Century Schoolbook" pitchFamily="18" charset="0"/>
              </a:rPr>
              <a:t>int</a:t>
            </a:r>
            <a:r>
              <a:rPr lang="en-US" dirty="0" smtClean="0">
                <a:latin typeface="Century Schoolbook" pitchFamily="18" charset="0"/>
              </a:rPr>
              <a:t> main(){</a:t>
            </a:r>
          </a:p>
          <a:p>
            <a:pPr>
              <a:buFont typeface="Georgia" pitchFamily="18" charset="0"/>
              <a:buNone/>
            </a:pPr>
            <a:r>
              <a:rPr lang="en-US" dirty="0" smtClean="0">
                <a:latin typeface="Century Schoolbook" pitchFamily="18" charset="0"/>
              </a:rPr>
              <a:t>	test(-1);</a:t>
            </a:r>
          </a:p>
          <a:p>
            <a:pPr>
              <a:buFont typeface="Georgia" pitchFamily="18" charset="0"/>
              <a:buNone/>
            </a:pPr>
            <a:r>
              <a:rPr lang="en-US" dirty="0" smtClean="0">
                <a:latin typeface="Century Schoolbook" pitchFamily="18" charset="0"/>
              </a:rPr>
              <a:t>	 test(0);</a:t>
            </a:r>
          </a:p>
          <a:p>
            <a:pPr>
              <a:buFont typeface="Georgia" pitchFamily="18" charset="0"/>
              <a:buNone/>
            </a:pPr>
            <a:r>
              <a:rPr lang="en-US" dirty="0" smtClean="0">
                <a:latin typeface="Century Schoolbook" pitchFamily="18" charset="0"/>
              </a:rPr>
              <a:t>	 test(1);</a:t>
            </a:r>
          </a:p>
          <a:p>
            <a:pPr>
              <a:buFont typeface="Georgia" pitchFamily="18" charset="0"/>
              <a:buNone/>
            </a:pPr>
            <a:r>
              <a:rPr lang="en-US" dirty="0" smtClean="0">
                <a:latin typeface="Century Schoolbook" pitchFamily="18" charset="0"/>
              </a:rPr>
              <a:t>} </a:t>
            </a:r>
            <a:endParaRPr lang="en-IN" dirty="0">
              <a:latin typeface="Century Schoolbook" pitchFamily="18" charset="0"/>
            </a:endParaRPr>
          </a:p>
        </p:txBody>
      </p:sp>
      <p:sp>
        <p:nvSpPr>
          <p:cNvPr id="8" name="TextBox 7"/>
          <p:cNvSpPr txBox="1"/>
          <p:nvPr/>
        </p:nvSpPr>
        <p:spPr>
          <a:xfrm>
            <a:off x="5429256" y="1441308"/>
            <a:ext cx="3143272" cy="2862322"/>
          </a:xfrm>
          <a:prstGeom prst="rect">
            <a:avLst/>
          </a:prstGeom>
          <a:noFill/>
        </p:spPr>
        <p:txBody>
          <a:bodyPr wrap="square" rtlCol="0">
            <a:spAutoFit/>
          </a:bodyPr>
          <a:lstStyle/>
          <a:p>
            <a:r>
              <a:rPr lang="en-US" dirty="0" smtClean="0">
                <a:latin typeface="Century Schoolbook" pitchFamily="18" charset="0"/>
              </a:rPr>
              <a:t>Exception caught</a:t>
            </a:r>
          </a:p>
          <a:p>
            <a:r>
              <a:rPr lang="en-US" dirty="0" smtClean="0">
                <a:latin typeface="Century Schoolbook" pitchFamily="18" charset="0"/>
              </a:rPr>
              <a:t>Exception caught</a:t>
            </a:r>
          </a:p>
          <a:p>
            <a:r>
              <a:rPr lang="en-US" dirty="0" smtClean="0">
                <a:latin typeface="Century Schoolbook" pitchFamily="18" charset="0"/>
              </a:rPr>
              <a:t>Exception caught</a:t>
            </a:r>
            <a:endParaRPr lang="en-IN" dirty="0" smtClean="0">
              <a:latin typeface="Century Schoolbook" pitchFamily="18" charset="0"/>
            </a:endParaRPr>
          </a:p>
          <a:p>
            <a:endParaRPr lang="en-US" dirty="0" smtClean="0">
              <a:latin typeface="Century Schoolbook" pitchFamily="18" charset="0"/>
            </a:endParaRPr>
          </a:p>
          <a:p>
            <a:endParaRPr lang="en-US" dirty="0" smtClean="0">
              <a:latin typeface="Century Schoolbook" pitchFamily="18" charset="0"/>
            </a:endParaRPr>
          </a:p>
          <a:p>
            <a:endParaRPr lang="en-US" dirty="0" smtClean="0">
              <a:latin typeface="Century Schoolbook" pitchFamily="18" charset="0"/>
            </a:endParaRPr>
          </a:p>
          <a:p>
            <a:endParaRPr lang="en-US" dirty="0" smtClean="0">
              <a:latin typeface="Century Schoolbook" pitchFamily="18" charset="0"/>
            </a:endParaRPr>
          </a:p>
          <a:p>
            <a:endParaRPr lang="en-US" dirty="0" smtClean="0">
              <a:latin typeface="Century Schoolbook" pitchFamily="18" charset="0"/>
            </a:endParaRPr>
          </a:p>
          <a:p>
            <a:endParaRPr lang="en-US" dirty="0" smtClean="0">
              <a:latin typeface="Century Schoolbook" pitchFamily="18" charset="0"/>
            </a:endParaRPr>
          </a:p>
          <a:p>
            <a:endParaRPr lang="en-US" dirty="0" smtClean="0">
              <a:latin typeface="Century Schoolbook" pitchFamily="18" charset="0"/>
            </a:endParaRPr>
          </a:p>
        </p:txBody>
      </p:sp>
    </p:spTree>
    <p:extLst>
      <p:ext uri="{BB962C8B-B14F-4D97-AF65-F5344CB8AC3E}">
        <p14:creationId xmlns:p14="http://schemas.microsoft.com/office/powerpoint/2010/main" val="35139275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Re-throwing </a:t>
            </a:r>
            <a:r>
              <a:rPr lang="en-US" sz="3200" dirty="0">
                <a:solidFill>
                  <a:schemeClr val="tx1"/>
                </a:solidFill>
              </a:rPr>
              <a:t>an exception</a:t>
            </a:r>
          </a:p>
        </p:txBody>
      </p:sp>
      <p:sp>
        <p:nvSpPr>
          <p:cNvPr id="7" name="Content Placeholder 2"/>
          <p:cNvSpPr txBox="1">
            <a:spLocks/>
          </p:cNvSpPr>
          <p:nvPr/>
        </p:nvSpPr>
        <p:spPr>
          <a:xfrm>
            <a:off x="456500" y="1360163"/>
            <a:ext cx="8186766" cy="1143008"/>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R="0" lvl="0" algn="l" defTabSz="914400" rtl="0" eaLnBrk="1" fontAlgn="auto" latinLnBrk="0" hangingPunct="1">
              <a:lnSpc>
                <a:spcPct val="100000"/>
              </a:lnSpc>
              <a:spcBef>
                <a:spcPts val="600"/>
              </a:spcBef>
              <a:spcAft>
                <a:spcPts val="0"/>
              </a:spcAft>
              <a:buClr>
                <a:srgbClr val="FE8637"/>
              </a:buClr>
              <a:buSzPct val="70000"/>
              <a:buFont typeface="Wingdings" pitchFamily="2" charset="2"/>
              <a:buChar char="Ø"/>
              <a:tabLst/>
              <a:defRPr/>
            </a:pP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Handler may throw exception caught without processing it.</a:t>
            </a:r>
          </a:p>
          <a:p>
            <a:pPr marR="0" lvl="0" algn="l" defTabSz="914400" rtl="0" eaLnBrk="1" fontAlgn="auto" latinLnBrk="0" hangingPunct="1">
              <a:lnSpc>
                <a:spcPct val="100000"/>
              </a:lnSpc>
              <a:spcBef>
                <a:spcPts val="600"/>
              </a:spcBef>
              <a:spcAft>
                <a:spcPts val="0"/>
              </a:spcAft>
              <a:buClr>
                <a:srgbClr val="FE8637"/>
              </a:buClr>
              <a:buSzPct val="70000"/>
              <a:buFont typeface="Wingdings" pitchFamily="2" charset="2"/>
              <a:buChar char="Ø"/>
              <a:tabLst/>
              <a:defRPr/>
            </a:pPr>
            <a:endPar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endParaRPr>
          </a:p>
          <a:p>
            <a:pPr marR="0" lvl="0" algn="l" defTabSz="914400" rtl="0" eaLnBrk="1" fontAlgn="auto" latinLnBrk="0" hangingPunct="1">
              <a:lnSpc>
                <a:spcPct val="100000"/>
              </a:lnSpc>
              <a:spcBef>
                <a:spcPts val="600"/>
              </a:spcBef>
              <a:spcAft>
                <a:spcPts val="0"/>
              </a:spcAft>
              <a:buClr>
                <a:srgbClr val="FE8637"/>
              </a:buClr>
              <a:buSzPct val="70000"/>
              <a:buFont typeface="Wingdings" pitchFamily="2" charset="2"/>
              <a:buChar char="Ø"/>
              <a:tabLst/>
              <a:defRPr/>
            </a:pPr>
            <a:endParaRPr kumimoji="0" lang="en-IN" sz="2400" b="0" i="0" u="none" strike="noStrike" kern="1200" cap="none" spc="0" normalizeH="0" baseline="0" noProof="0" dirty="0">
              <a:ln>
                <a:noFill/>
              </a:ln>
              <a:solidFill>
                <a:sysClr val="windowText" lastClr="000000"/>
              </a:solidFill>
              <a:effectLst/>
              <a:uLnTx/>
              <a:uFillTx/>
              <a:latin typeface="Century Schoolbook"/>
              <a:ea typeface="+mn-ea"/>
              <a:cs typeface="+mn-cs"/>
            </a:endParaRPr>
          </a:p>
        </p:txBody>
      </p:sp>
      <p:sp>
        <p:nvSpPr>
          <p:cNvPr id="8" name="TextBox 7"/>
          <p:cNvSpPr txBox="1"/>
          <p:nvPr/>
        </p:nvSpPr>
        <p:spPr>
          <a:xfrm>
            <a:off x="428596" y="2592406"/>
            <a:ext cx="3857652" cy="369331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Void divide(double x, double 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cout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&lt;&lt;“inside function”;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Try{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if(y==0.0)  throw 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else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cout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&lt;&lt;“division=”&lt;&lt;x/y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catch(double d){</a:t>
            </a:r>
          </a:p>
          <a:p>
            <a:pPr>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cout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&lt;&lt;“</a:t>
            </a:r>
            <a:r>
              <a:rPr lang="en-US" dirty="0">
                <a:solidFill>
                  <a:prstClr val="black"/>
                </a:solidFill>
                <a:latin typeface="Century Schoolbook"/>
              </a:rPr>
              <a:t>Caught double inside </a:t>
            </a:r>
            <a:r>
              <a:rPr lang="en-US" dirty="0" smtClean="0">
                <a:solidFill>
                  <a:prstClr val="black"/>
                </a:solidFill>
                <a:latin typeface="Century Schoolbook"/>
              </a:rPr>
              <a:t>function</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a:t>
            </a:r>
            <a:endPar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throw;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Cout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&lt;&lt;“end of function;”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a:t>
            </a:r>
            <a:endParaRPr kumimoji="0" lang="en-IN" sz="1800" b="0" i="0" u="none" strike="noStrike" kern="0" cap="none" spc="0" normalizeH="0" baseline="0" noProof="0" dirty="0">
              <a:ln>
                <a:noFill/>
              </a:ln>
              <a:solidFill>
                <a:sysClr val="windowText" lastClr="000000"/>
              </a:solidFill>
              <a:effectLst/>
              <a:uLnTx/>
              <a:uFillTx/>
              <a:latin typeface="Century Schoolbook" pitchFamily="18" charset="0"/>
            </a:endParaRPr>
          </a:p>
        </p:txBody>
      </p:sp>
      <p:sp>
        <p:nvSpPr>
          <p:cNvPr id="9" name="TextBox 8"/>
          <p:cNvSpPr txBox="1"/>
          <p:nvPr/>
        </p:nvSpPr>
        <p:spPr>
          <a:xfrm>
            <a:off x="4558096" y="2209800"/>
            <a:ext cx="4357718" cy="39703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main(){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cout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&lt;&lt;“inside 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try{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divide(10.5,2.0);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divide(20.0,0.0);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catch(double){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cout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&lt;&lt;“caught double inside 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cout</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&lt;&lt;“end of 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Return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endParaRPr kumimoji="0" lang="en-IN" sz="1800" b="0" i="0" u="none" strike="noStrike" kern="0" cap="none" spc="0" normalizeH="0" baseline="0" noProof="0" dirty="0">
              <a:ln>
                <a:noFill/>
              </a:ln>
              <a:solidFill>
                <a:sysClr val="windowText" lastClr="000000"/>
              </a:solidFill>
              <a:effectLst/>
              <a:uLnTx/>
              <a:uFillTx/>
              <a:latin typeface="Century Schoolbook" pitchFamily="18" charset="0"/>
            </a:endParaRPr>
          </a:p>
        </p:txBody>
      </p:sp>
    </p:spTree>
    <p:extLst>
      <p:ext uri="{BB962C8B-B14F-4D97-AF65-F5344CB8AC3E}">
        <p14:creationId xmlns:p14="http://schemas.microsoft.com/office/powerpoint/2010/main" val="2238615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274320" lvl="0" indent="-274320">
              <a:spcBef>
                <a:spcPts val="600"/>
              </a:spcBef>
              <a:spcAft>
                <a:spcPts val="0"/>
              </a:spcAft>
              <a:buClr>
                <a:srgbClr val="FE8637"/>
              </a:buClr>
              <a:buSzPct val="70000"/>
              <a:buNone/>
            </a:pPr>
            <a:r>
              <a:rPr lang="en-US" sz="2400" dirty="0">
                <a:solidFill>
                  <a:prstClr val="black"/>
                </a:solidFill>
                <a:latin typeface="Century Schoolbook"/>
              </a:rPr>
              <a:t>Inside main</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Inside function</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Division = 5.25</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End of function</a:t>
            </a:r>
          </a:p>
          <a:p>
            <a:pPr marL="274320" lvl="0" indent="-274320">
              <a:spcBef>
                <a:spcPts val="600"/>
              </a:spcBef>
              <a:spcAft>
                <a:spcPts val="0"/>
              </a:spcAft>
              <a:buClr>
                <a:srgbClr val="FE8637"/>
              </a:buClr>
              <a:buSzPct val="70000"/>
              <a:buNone/>
            </a:pP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a:solidFill>
                  <a:prstClr val="black"/>
                </a:solidFill>
                <a:latin typeface="Century Schoolbook"/>
              </a:rPr>
              <a:t>Inside function</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Caught double inside function</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Caught double inside main</a:t>
            </a:r>
          </a:p>
          <a:p>
            <a:pPr marL="274320" lvl="0" indent="-274320">
              <a:spcBef>
                <a:spcPts val="600"/>
              </a:spcBef>
              <a:spcAft>
                <a:spcPts val="0"/>
              </a:spcAft>
              <a:buClr>
                <a:srgbClr val="FE8637"/>
              </a:buClr>
              <a:buSzPct val="70000"/>
              <a:buNone/>
            </a:pPr>
            <a:r>
              <a:rPr lang="en-US" sz="2400" dirty="0">
                <a:solidFill>
                  <a:prstClr val="black"/>
                </a:solidFill>
                <a:latin typeface="Century Schoolbook"/>
              </a:rPr>
              <a:t>End of main </a:t>
            </a:r>
            <a:endParaRPr lang="en-IN" sz="2400" dirty="0">
              <a:solidFill>
                <a:prstClr val="black"/>
              </a:solidFill>
              <a:latin typeface="Century Schoolbook"/>
            </a:endParaRP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Output</a:t>
            </a:r>
            <a:endParaRPr lang="en-US" sz="3200" dirty="0">
              <a:solidFill>
                <a:schemeClr val="tx1"/>
              </a:solidFill>
            </a:endParaRPr>
          </a:p>
        </p:txBody>
      </p:sp>
    </p:spTree>
    <p:extLst>
      <p:ext uri="{BB962C8B-B14F-4D97-AF65-F5344CB8AC3E}">
        <p14:creationId xmlns:p14="http://schemas.microsoft.com/office/powerpoint/2010/main" val="39804448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342900" lvl="0" indent="-342900">
              <a:spcBef>
                <a:spcPts val="600"/>
              </a:spcBef>
              <a:spcAft>
                <a:spcPts val="0"/>
              </a:spcAft>
              <a:buClr>
                <a:srgbClr val="FE8637"/>
              </a:buClr>
              <a:buSzPct val="70000"/>
              <a:buFont typeface="Wingdings" pitchFamily="2" charset="2"/>
              <a:buChar char="Ø"/>
            </a:pPr>
            <a:endParaRPr lang="en-US" sz="2400" dirty="0">
              <a:solidFill>
                <a:prstClr val="black"/>
              </a:solidFill>
              <a:latin typeface="Century Schoolbook"/>
            </a:endParaRP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Two reasons why we don’t use these functions in C++</a:t>
            </a:r>
          </a:p>
          <a:p>
            <a:pPr lvl="1">
              <a:spcAft>
                <a:spcPts val="0"/>
              </a:spcAft>
              <a:buClr>
                <a:srgbClr val="FE8637"/>
              </a:buClr>
              <a:buSzPct val="80000"/>
              <a:buFont typeface="Wingdings" pitchFamily="2" charset="2"/>
              <a:buChar char="Ø"/>
            </a:pPr>
            <a:r>
              <a:rPr lang="en-US" sz="2100" dirty="0">
                <a:solidFill>
                  <a:prstClr val="black"/>
                </a:solidFill>
                <a:latin typeface="Century Schoolbook"/>
              </a:rPr>
              <a:t>I/O methods of C does not supports OOP</a:t>
            </a:r>
          </a:p>
          <a:p>
            <a:pPr lvl="1">
              <a:spcAft>
                <a:spcPts val="0"/>
              </a:spcAft>
              <a:buClr>
                <a:srgbClr val="FE8637"/>
              </a:buClr>
              <a:buSzPct val="80000"/>
              <a:buFont typeface="Wingdings" pitchFamily="2" charset="2"/>
              <a:buChar char="Ø"/>
            </a:pPr>
            <a:r>
              <a:rPr lang="en-US" sz="2100" dirty="0">
                <a:solidFill>
                  <a:prstClr val="black"/>
                </a:solidFill>
                <a:latin typeface="Century Schoolbook"/>
              </a:rPr>
              <a:t>I/O methods of C does not handle user defined data types such as class object</a:t>
            </a:r>
          </a:p>
          <a:p>
            <a:pPr marL="342900" lvl="0" indent="-342900">
              <a:spcBef>
                <a:spcPts val="600"/>
              </a:spcBef>
              <a:spcAft>
                <a:spcPts val="0"/>
              </a:spcAft>
              <a:buClr>
                <a:srgbClr val="FE8637"/>
              </a:buClr>
              <a:buSzPct val="70000"/>
              <a:buFont typeface="Wingdings" pitchFamily="2" charset="2"/>
              <a:buChar char="Ø"/>
            </a:pPr>
            <a:endParaRPr lang="en-US" sz="2400" dirty="0">
              <a:solidFill>
                <a:prstClr val="black"/>
              </a:solidFill>
              <a:latin typeface="Century Schoolbook"/>
            </a:endParaRP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C++ uses concept of </a:t>
            </a:r>
            <a:r>
              <a:rPr lang="en-US" sz="2400" dirty="0" smtClean="0">
                <a:solidFill>
                  <a:prstClr val="black"/>
                </a:solidFill>
                <a:latin typeface="Century Schoolbook"/>
              </a:rPr>
              <a:t>streams and stream classes </a:t>
            </a:r>
            <a:r>
              <a:rPr lang="en-US" sz="2400" dirty="0">
                <a:solidFill>
                  <a:prstClr val="black"/>
                </a:solidFill>
                <a:latin typeface="Century Schoolbook"/>
              </a:rPr>
              <a:t>to implement </a:t>
            </a:r>
            <a:r>
              <a:rPr lang="en-US" sz="2400" dirty="0" smtClean="0">
                <a:solidFill>
                  <a:prstClr val="black"/>
                </a:solidFill>
                <a:latin typeface="Century Schoolbook"/>
              </a:rPr>
              <a:t>I/O operations with the console and disks.</a:t>
            </a:r>
            <a:endParaRPr lang="en-IN" sz="2400" dirty="0">
              <a:solidFill>
                <a:prstClr val="black"/>
              </a:solidFill>
              <a:latin typeface="Century Schoolbook"/>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Managing </a:t>
            </a:r>
            <a:r>
              <a:rPr lang="en-US" sz="3200" dirty="0">
                <a:solidFill>
                  <a:schemeClr val="tx1"/>
                </a:solidFill>
              </a:rPr>
              <a:t>console i/o operations</a:t>
            </a:r>
          </a:p>
        </p:txBody>
      </p:sp>
    </p:spTree>
    <p:extLst>
      <p:ext uri="{BB962C8B-B14F-4D97-AF65-F5344CB8AC3E}">
        <p14:creationId xmlns:p14="http://schemas.microsoft.com/office/powerpoint/2010/main" val="41264127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C</a:t>
            </a:r>
            <a:r>
              <a:rPr lang="en-US" sz="3200" dirty="0">
                <a:solidFill>
                  <a:schemeClr val="tx1"/>
                </a:solidFill>
              </a:rPr>
              <a:t>++ streams</a:t>
            </a:r>
          </a:p>
        </p:txBody>
      </p:sp>
      <p:sp>
        <p:nvSpPr>
          <p:cNvPr id="31" name="Content Placeholder 2"/>
          <p:cNvSpPr txBox="1">
            <a:spLocks/>
          </p:cNvSpPr>
          <p:nvPr/>
        </p:nvSpPr>
        <p:spPr>
          <a:xfrm>
            <a:off x="457200" y="1257264"/>
            <a:ext cx="8258204" cy="1857388"/>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R="0" lvl="0" algn="l" defTabSz="914400" rtl="0" eaLnBrk="1" fontAlgn="auto" latinLnBrk="0" hangingPunct="1">
              <a:lnSpc>
                <a:spcPct val="100000"/>
              </a:lnSpc>
              <a:spcBef>
                <a:spcPts val="600"/>
              </a:spcBef>
              <a:spcAft>
                <a:spcPts val="0"/>
              </a:spcAft>
              <a:buClr>
                <a:srgbClr val="FE8637"/>
              </a:buClr>
              <a:buSzPct val="70000"/>
              <a:buFont typeface="Wingdings" pitchFamily="2" charset="2"/>
              <a:buChar char="Ø"/>
              <a:tabLst/>
              <a:defRPr/>
            </a:pP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Stream is sequence of bytes</a:t>
            </a:r>
          </a:p>
          <a:p>
            <a:pPr marR="0" lvl="0" algn="l" defTabSz="914400" rtl="0" eaLnBrk="1" fontAlgn="auto" latinLnBrk="0" hangingPunct="1">
              <a:lnSpc>
                <a:spcPct val="100000"/>
              </a:lnSpc>
              <a:spcBef>
                <a:spcPts val="600"/>
              </a:spcBef>
              <a:spcAft>
                <a:spcPts val="0"/>
              </a:spcAft>
              <a:buClr>
                <a:srgbClr val="FE8637"/>
              </a:buClr>
              <a:buSzPct val="70000"/>
              <a:buFont typeface="Wingdings" pitchFamily="2" charset="2"/>
              <a:buChar char="Ø"/>
              <a:tabLst/>
              <a:defRPr/>
            </a:pP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Interface between I/O and Program</a:t>
            </a:r>
          </a:p>
          <a:p>
            <a:pPr marR="0" lvl="0" algn="l" defTabSz="914400" rtl="0" eaLnBrk="1" fontAlgn="auto" latinLnBrk="0" hangingPunct="1">
              <a:lnSpc>
                <a:spcPct val="100000"/>
              </a:lnSpc>
              <a:spcBef>
                <a:spcPts val="600"/>
              </a:spcBef>
              <a:spcAft>
                <a:spcPts val="0"/>
              </a:spcAft>
              <a:buClr>
                <a:srgbClr val="FE8637"/>
              </a:buClr>
              <a:buSzPct val="70000"/>
              <a:buFont typeface="Wingdings" pitchFamily="2" charset="2"/>
              <a:buChar char="Ø"/>
              <a:tabLst/>
              <a:defRPr/>
            </a:pP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Two streams </a:t>
            </a:r>
          </a:p>
          <a:p>
            <a:pPr marR="0" lvl="1" algn="l" defTabSz="914400" rtl="0" eaLnBrk="1" fontAlgn="auto" latinLnBrk="0" hangingPunct="1">
              <a:lnSpc>
                <a:spcPct val="100000"/>
              </a:lnSpc>
              <a:spcBef>
                <a:spcPct val="20000"/>
              </a:spcBef>
              <a:spcAft>
                <a:spcPts val="0"/>
              </a:spcAft>
              <a:buClr>
                <a:srgbClr val="FE8637"/>
              </a:buClr>
              <a:buSzPct val="80000"/>
              <a:buFont typeface="Wingdings" pitchFamily="2" charset="2"/>
              <a:buChar char="Ø"/>
              <a:tabLst/>
              <a:defRPr/>
            </a:pPr>
            <a:r>
              <a:rPr kumimoji="0" lang="en-US" sz="2100" b="0" i="0" u="none" strike="noStrike" kern="1200" cap="none" spc="0" normalizeH="0" baseline="0" noProof="0" dirty="0" smtClean="0">
                <a:ln>
                  <a:noFill/>
                </a:ln>
                <a:solidFill>
                  <a:sysClr val="windowText" lastClr="000000"/>
                </a:solidFill>
                <a:effectLst/>
                <a:uLnTx/>
                <a:uFillTx/>
                <a:latin typeface="Century Schoolbook"/>
                <a:ea typeface="+mn-ea"/>
                <a:cs typeface="+mn-cs"/>
              </a:rPr>
              <a:t>Input stream </a:t>
            </a:r>
          </a:p>
          <a:p>
            <a:pPr marR="0" lvl="1" algn="l" defTabSz="914400" rtl="0" eaLnBrk="1" fontAlgn="auto" latinLnBrk="0" hangingPunct="1">
              <a:lnSpc>
                <a:spcPct val="100000"/>
              </a:lnSpc>
              <a:spcBef>
                <a:spcPct val="20000"/>
              </a:spcBef>
              <a:spcAft>
                <a:spcPts val="0"/>
              </a:spcAft>
              <a:buClr>
                <a:srgbClr val="FE8637"/>
              </a:buClr>
              <a:buSzPct val="80000"/>
              <a:buFont typeface="Wingdings" pitchFamily="2" charset="2"/>
              <a:buChar char="Ø"/>
              <a:tabLst/>
              <a:defRPr/>
            </a:pPr>
            <a:r>
              <a:rPr kumimoji="0" lang="en-US" sz="2100" b="0" i="0" u="none" strike="noStrike" kern="1200" cap="none" spc="0" normalizeH="0" baseline="0" noProof="0" dirty="0" smtClean="0">
                <a:ln>
                  <a:noFill/>
                </a:ln>
                <a:solidFill>
                  <a:sysClr val="windowText" lastClr="000000"/>
                </a:solidFill>
                <a:effectLst/>
                <a:uLnTx/>
                <a:uFillTx/>
                <a:latin typeface="Century Schoolbook"/>
                <a:ea typeface="+mn-ea"/>
                <a:cs typeface="+mn-cs"/>
              </a:rPr>
              <a:t>Output stream</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endParaRPr kumimoji="0" lang="en-IN" sz="2400" b="0" i="0" u="none" strike="noStrike" kern="1200" cap="none" spc="0" normalizeH="0" baseline="0" noProof="0" dirty="0">
              <a:ln>
                <a:noFill/>
              </a:ln>
              <a:solidFill>
                <a:sysClr val="windowText" lastClr="000000"/>
              </a:solidFill>
              <a:effectLst/>
              <a:uLnTx/>
              <a:uFillTx/>
              <a:latin typeface="Century Schoolbook"/>
              <a:ea typeface="+mn-ea"/>
              <a:cs typeface="+mn-cs"/>
            </a:endParaRPr>
          </a:p>
        </p:txBody>
      </p:sp>
      <p:sp>
        <p:nvSpPr>
          <p:cNvPr id="32" name="Rectangle 31"/>
          <p:cNvSpPr/>
          <p:nvPr/>
        </p:nvSpPr>
        <p:spPr>
          <a:xfrm>
            <a:off x="285720" y="3900470"/>
            <a:ext cx="1428760" cy="571504"/>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entury Schoolbook"/>
                <a:ea typeface="+mn-ea"/>
                <a:cs typeface="+mn-cs"/>
              </a:rPr>
              <a:t>Input device</a:t>
            </a:r>
            <a:endParaRPr kumimoji="0" lang="en-IN" sz="1800" b="0"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33" name="Rectangle 32"/>
          <p:cNvSpPr/>
          <p:nvPr/>
        </p:nvSpPr>
        <p:spPr>
          <a:xfrm>
            <a:off x="285720" y="5186354"/>
            <a:ext cx="1428760" cy="571504"/>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 lastClr="FFFFFF"/>
                </a:solidFill>
                <a:effectLst/>
                <a:uLnTx/>
                <a:uFillTx/>
                <a:latin typeface="Century Schoolbook"/>
                <a:ea typeface="+mn-ea"/>
                <a:cs typeface="+mn-cs"/>
              </a:rPr>
              <a:t>Output device</a:t>
            </a:r>
            <a:endParaRPr kumimoji="0" lang="en-IN" sz="1800" b="0"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34" name="Rectangle 33"/>
          <p:cNvSpPr/>
          <p:nvPr/>
        </p:nvSpPr>
        <p:spPr>
          <a:xfrm>
            <a:off x="7072330" y="4614850"/>
            <a:ext cx="1428760" cy="571504"/>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entury Schoolbook"/>
                <a:ea typeface="+mn-ea"/>
                <a:cs typeface="+mn-cs"/>
              </a:rPr>
              <a:t>Program</a:t>
            </a:r>
            <a:endParaRPr kumimoji="0" lang="en-IN" sz="1800" b="0"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35" name="Rectangle 34"/>
          <p:cNvSpPr/>
          <p:nvPr/>
        </p:nvSpPr>
        <p:spPr>
          <a:xfrm>
            <a:off x="3214678" y="3757594"/>
            <a:ext cx="428628" cy="571504"/>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6" name="Rectangle 35"/>
          <p:cNvSpPr/>
          <p:nvPr/>
        </p:nvSpPr>
        <p:spPr>
          <a:xfrm>
            <a:off x="3643306" y="3757594"/>
            <a:ext cx="428628" cy="571504"/>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7" name="Rectangle 36"/>
          <p:cNvSpPr/>
          <p:nvPr/>
        </p:nvSpPr>
        <p:spPr>
          <a:xfrm>
            <a:off x="4071934" y="3757594"/>
            <a:ext cx="428628" cy="571504"/>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8" name="Rectangle 37"/>
          <p:cNvSpPr/>
          <p:nvPr/>
        </p:nvSpPr>
        <p:spPr>
          <a:xfrm>
            <a:off x="4500562" y="3757594"/>
            <a:ext cx="428628" cy="571504"/>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9" name="Rectangle 38"/>
          <p:cNvSpPr/>
          <p:nvPr/>
        </p:nvSpPr>
        <p:spPr>
          <a:xfrm>
            <a:off x="4929190" y="3757594"/>
            <a:ext cx="428628" cy="571504"/>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0" name="Rectangle 39"/>
          <p:cNvSpPr/>
          <p:nvPr/>
        </p:nvSpPr>
        <p:spPr>
          <a:xfrm>
            <a:off x="5357818" y="3757594"/>
            <a:ext cx="428628" cy="571504"/>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1" name="Rectangle 40"/>
          <p:cNvSpPr/>
          <p:nvPr/>
        </p:nvSpPr>
        <p:spPr>
          <a:xfrm>
            <a:off x="3286116" y="5400668"/>
            <a:ext cx="428628" cy="571504"/>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2" name="Rectangle 41"/>
          <p:cNvSpPr/>
          <p:nvPr/>
        </p:nvSpPr>
        <p:spPr>
          <a:xfrm>
            <a:off x="3714744" y="5400668"/>
            <a:ext cx="428628" cy="571504"/>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3" name="Rectangle 42"/>
          <p:cNvSpPr/>
          <p:nvPr/>
        </p:nvSpPr>
        <p:spPr>
          <a:xfrm>
            <a:off x="4143372" y="5400668"/>
            <a:ext cx="428628" cy="571504"/>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4" name="Rectangle 43"/>
          <p:cNvSpPr/>
          <p:nvPr/>
        </p:nvSpPr>
        <p:spPr>
          <a:xfrm>
            <a:off x="4572000" y="5400668"/>
            <a:ext cx="428628" cy="571504"/>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5" name="Rectangle 44"/>
          <p:cNvSpPr/>
          <p:nvPr/>
        </p:nvSpPr>
        <p:spPr>
          <a:xfrm>
            <a:off x="5000628" y="5400668"/>
            <a:ext cx="428628" cy="571504"/>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6" name="Rectangle 45"/>
          <p:cNvSpPr/>
          <p:nvPr/>
        </p:nvSpPr>
        <p:spPr>
          <a:xfrm>
            <a:off x="5429256" y="5400668"/>
            <a:ext cx="428628" cy="571504"/>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 lastClr="FFFFFF"/>
              </a:solidFill>
              <a:effectLst/>
              <a:uLnTx/>
              <a:uFillTx/>
              <a:latin typeface="Century Schoolbook"/>
              <a:ea typeface="+mn-ea"/>
              <a:cs typeface="+mn-cs"/>
            </a:endParaRPr>
          </a:p>
        </p:txBody>
      </p:sp>
      <p:cxnSp>
        <p:nvCxnSpPr>
          <p:cNvPr id="47" name="Straight Arrow Connector 46"/>
          <p:cNvCxnSpPr>
            <a:stCxn id="32" idx="3"/>
            <a:endCxn id="35" idx="1"/>
          </p:cNvCxnSpPr>
          <p:nvPr/>
        </p:nvCxnSpPr>
        <p:spPr>
          <a:xfrm flipV="1">
            <a:off x="1714480" y="4043346"/>
            <a:ext cx="1500198" cy="142876"/>
          </a:xfrm>
          <a:prstGeom prst="straightConnector1">
            <a:avLst/>
          </a:prstGeom>
          <a:noFill/>
          <a:ln w="12700" cap="flat" cmpd="sng" algn="ctr">
            <a:solidFill>
              <a:srgbClr val="FE8637">
                <a:shade val="70000"/>
                <a:satMod val="150000"/>
              </a:srgbClr>
            </a:solidFill>
            <a:prstDash val="solid"/>
            <a:tailEnd type="arrow"/>
          </a:ln>
          <a:effectLst/>
        </p:spPr>
      </p:cxnSp>
      <p:cxnSp>
        <p:nvCxnSpPr>
          <p:cNvPr id="48" name="Straight Arrow Connector 47"/>
          <p:cNvCxnSpPr>
            <a:stCxn id="41" idx="1"/>
            <a:endCxn id="33" idx="3"/>
          </p:cNvCxnSpPr>
          <p:nvPr/>
        </p:nvCxnSpPr>
        <p:spPr>
          <a:xfrm rot="10800000">
            <a:off x="1714480" y="5472106"/>
            <a:ext cx="1571636" cy="214314"/>
          </a:xfrm>
          <a:prstGeom prst="straightConnector1">
            <a:avLst/>
          </a:prstGeom>
          <a:noFill/>
          <a:ln w="12700" cap="flat" cmpd="sng" algn="ctr">
            <a:solidFill>
              <a:srgbClr val="FE8637">
                <a:shade val="70000"/>
                <a:satMod val="150000"/>
              </a:srgbClr>
            </a:solidFill>
            <a:prstDash val="solid"/>
            <a:tailEnd type="arrow"/>
          </a:ln>
          <a:effectLst/>
        </p:spPr>
      </p:cxnSp>
      <p:cxnSp>
        <p:nvCxnSpPr>
          <p:cNvPr id="49" name="Shape 25"/>
          <p:cNvCxnSpPr>
            <a:stCxn id="40" idx="3"/>
            <a:endCxn id="34" idx="0"/>
          </p:cNvCxnSpPr>
          <p:nvPr/>
        </p:nvCxnSpPr>
        <p:spPr>
          <a:xfrm>
            <a:off x="5786446" y="4043346"/>
            <a:ext cx="2000264" cy="571504"/>
          </a:xfrm>
          <a:prstGeom prst="bentConnector2">
            <a:avLst/>
          </a:prstGeom>
          <a:noFill/>
          <a:ln w="12700" cap="flat" cmpd="sng" algn="ctr">
            <a:solidFill>
              <a:srgbClr val="FE8637">
                <a:shade val="70000"/>
                <a:satMod val="150000"/>
              </a:srgbClr>
            </a:solidFill>
            <a:prstDash val="solid"/>
            <a:tailEnd type="arrow"/>
          </a:ln>
          <a:effectLst/>
        </p:spPr>
      </p:cxnSp>
      <p:cxnSp>
        <p:nvCxnSpPr>
          <p:cNvPr id="50" name="Shape 27"/>
          <p:cNvCxnSpPr>
            <a:stCxn id="34" idx="2"/>
            <a:endCxn id="46" idx="3"/>
          </p:cNvCxnSpPr>
          <p:nvPr/>
        </p:nvCxnSpPr>
        <p:spPr>
          <a:xfrm rot="5400000">
            <a:off x="6572264" y="4471974"/>
            <a:ext cx="500066" cy="1928826"/>
          </a:xfrm>
          <a:prstGeom prst="bentConnector2">
            <a:avLst/>
          </a:prstGeom>
          <a:noFill/>
          <a:ln w="12700" cap="flat" cmpd="sng" algn="ctr">
            <a:solidFill>
              <a:srgbClr val="FE8637">
                <a:shade val="70000"/>
                <a:satMod val="150000"/>
              </a:srgbClr>
            </a:solidFill>
            <a:prstDash val="solid"/>
            <a:tailEnd type="arrow"/>
          </a:ln>
          <a:effectLst/>
        </p:spPr>
      </p:cxnSp>
      <p:sp>
        <p:nvSpPr>
          <p:cNvPr id="51" name="TextBox 50"/>
          <p:cNvSpPr txBox="1"/>
          <p:nvPr/>
        </p:nvSpPr>
        <p:spPr>
          <a:xfrm>
            <a:off x="7786710" y="3114652"/>
            <a:ext cx="1357290" cy="120032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Extraction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From input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stream</a:t>
            </a:r>
            <a:endParaRPr kumimoji="0" lang="en-IN" sz="1800" b="0" i="0" u="none" strike="noStrike" kern="0" cap="none" spc="0" normalizeH="0" baseline="0" noProof="0" dirty="0">
              <a:ln>
                <a:noFill/>
              </a:ln>
              <a:solidFill>
                <a:sysClr val="windowText" lastClr="000000"/>
              </a:solidFill>
              <a:effectLst/>
              <a:uLnTx/>
              <a:uFillTx/>
            </a:endParaRPr>
          </a:p>
        </p:txBody>
      </p:sp>
      <p:sp>
        <p:nvSpPr>
          <p:cNvPr id="52" name="TextBox 51"/>
          <p:cNvSpPr txBox="1"/>
          <p:nvPr/>
        </p:nvSpPr>
        <p:spPr>
          <a:xfrm>
            <a:off x="7786710" y="5200471"/>
            <a:ext cx="1357290" cy="120032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insert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Into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output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stream</a:t>
            </a:r>
            <a:endParaRPr kumimoji="0" lang="en-IN" sz="1800" b="0" i="0" u="none" strike="noStrike" kern="0" cap="none" spc="0" normalizeH="0" baseline="0" noProof="0" dirty="0">
              <a:ln>
                <a:noFill/>
              </a:ln>
              <a:solidFill>
                <a:sysClr val="windowText" lastClr="000000"/>
              </a:solidFill>
              <a:effectLst/>
              <a:uLnTx/>
              <a:uFillTx/>
            </a:endParaRPr>
          </a:p>
        </p:txBody>
      </p:sp>
      <p:sp>
        <p:nvSpPr>
          <p:cNvPr id="53" name="TextBox 52"/>
          <p:cNvSpPr txBox="1"/>
          <p:nvPr/>
        </p:nvSpPr>
        <p:spPr>
          <a:xfrm>
            <a:off x="3286116" y="3257528"/>
            <a:ext cx="235745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Input stream</a:t>
            </a:r>
            <a:endParaRPr kumimoji="0" lang="en-IN" sz="1800" b="0" i="0" u="none" strike="noStrike" kern="0" cap="none" spc="0" normalizeH="0" baseline="0" noProof="0" dirty="0">
              <a:ln>
                <a:noFill/>
              </a:ln>
              <a:solidFill>
                <a:sysClr val="windowText" lastClr="000000"/>
              </a:solidFill>
              <a:effectLst/>
              <a:uLnTx/>
              <a:uFillTx/>
            </a:endParaRPr>
          </a:p>
        </p:txBody>
      </p:sp>
      <p:sp>
        <p:nvSpPr>
          <p:cNvPr id="54" name="TextBox 53"/>
          <p:cNvSpPr txBox="1"/>
          <p:nvPr/>
        </p:nvSpPr>
        <p:spPr>
          <a:xfrm>
            <a:off x="3438516" y="4959898"/>
            <a:ext cx="235745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Output stream</a:t>
            </a:r>
            <a:endParaRPr kumimoji="0" lang="en-IN"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160736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342900" lvl="0" indent="-342900">
              <a:spcBef>
                <a:spcPts val="600"/>
              </a:spcBef>
              <a:spcAft>
                <a:spcPts val="0"/>
              </a:spcAft>
              <a:buClr>
                <a:srgbClr val="FE8637"/>
              </a:buClr>
              <a:buSzPct val="70000"/>
              <a:buFont typeface="Wingdings" pitchFamily="2" charset="2"/>
              <a:buChar char="Ø"/>
            </a:pPr>
            <a:r>
              <a:rPr lang="en-US" sz="2400" b="1" dirty="0">
                <a:solidFill>
                  <a:prstClr val="black"/>
                </a:solidFill>
                <a:latin typeface="Century Schoolbook"/>
              </a:rPr>
              <a:t>Input stream </a:t>
            </a:r>
            <a:r>
              <a:rPr lang="en-US" sz="2400" dirty="0">
                <a:solidFill>
                  <a:prstClr val="black"/>
                </a:solidFill>
                <a:latin typeface="Century Schoolbook"/>
              </a:rPr>
              <a:t>can come from keyboard of any other storage device.</a:t>
            </a:r>
          </a:p>
          <a:p>
            <a:pPr marL="342900" lvl="0" indent="-342900">
              <a:spcBef>
                <a:spcPts val="600"/>
              </a:spcBef>
              <a:spcAft>
                <a:spcPts val="0"/>
              </a:spcAft>
              <a:buClr>
                <a:srgbClr val="FE8637"/>
              </a:buClr>
              <a:buSzPct val="70000"/>
              <a:buFont typeface="Wingdings" pitchFamily="2" charset="2"/>
              <a:buChar char="Ø"/>
            </a:pPr>
            <a:endParaRPr lang="en-US" sz="2400" b="1" dirty="0">
              <a:solidFill>
                <a:prstClr val="black"/>
              </a:solidFill>
              <a:latin typeface="Century Schoolbook"/>
            </a:endParaRPr>
          </a:p>
          <a:p>
            <a:pPr marL="342900" lvl="0" indent="-342900">
              <a:spcBef>
                <a:spcPts val="600"/>
              </a:spcBef>
              <a:spcAft>
                <a:spcPts val="0"/>
              </a:spcAft>
              <a:buClr>
                <a:srgbClr val="FE8637"/>
              </a:buClr>
              <a:buSzPct val="70000"/>
              <a:buFont typeface="Wingdings" pitchFamily="2" charset="2"/>
              <a:buChar char="Ø"/>
            </a:pPr>
            <a:r>
              <a:rPr lang="en-US" sz="2400" b="1" dirty="0">
                <a:solidFill>
                  <a:prstClr val="black"/>
                </a:solidFill>
                <a:latin typeface="Century Schoolbook"/>
              </a:rPr>
              <a:t>Output stream </a:t>
            </a:r>
            <a:r>
              <a:rPr lang="en-US" sz="2400" dirty="0">
                <a:solidFill>
                  <a:prstClr val="black"/>
                </a:solidFill>
                <a:latin typeface="Century Schoolbook"/>
              </a:rPr>
              <a:t>can go to screen or any other storage device. </a:t>
            </a:r>
            <a:r>
              <a:rPr lang="en-US" sz="2400" b="1" dirty="0">
                <a:solidFill>
                  <a:prstClr val="black"/>
                </a:solidFill>
                <a:latin typeface="Century Schoolbook"/>
              </a:rPr>
              <a:t> </a:t>
            </a:r>
            <a:r>
              <a:rPr lang="en-US" sz="2400" dirty="0">
                <a:solidFill>
                  <a:prstClr val="black"/>
                </a:solidFill>
                <a:latin typeface="Century Schoolbook"/>
              </a:rPr>
              <a:t> </a:t>
            </a:r>
            <a:endParaRPr lang="en-IN" sz="2400" dirty="0">
              <a:solidFill>
                <a:prstClr val="black"/>
              </a:solidFill>
              <a:latin typeface="Century Schoolbook"/>
            </a:endParaRP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Cond</a:t>
            </a:r>
            <a:r>
              <a:rPr lang="en-US" sz="3200" dirty="0">
                <a:solidFill>
                  <a:schemeClr val="tx1"/>
                </a:solidFill>
              </a:rPr>
              <a:t>…..</a:t>
            </a:r>
          </a:p>
        </p:txBody>
      </p:sp>
    </p:spTree>
    <p:extLst>
      <p:ext uri="{BB962C8B-B14F-4D97-AF65-F5344CB8AC3E}">
        <p14:creationId xmlns:p14="http://schemas.microsoft.com/office/powerpoint/2010/main" val="35139275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C</a:t>
            </a:r>
            <a:r>
              <a:rPr lang="en-US" sz="3200" dirty="0">
                <a:solidFill>
                  <a:schemeClr val="tx1"/>
                </a:solidFill>
              </a:rPr>
              <a:t>++ stream classes</a:t>
            </a:r>
          </a:p>
        </p:txBody>
      </p:sp>
      <p:sp>
        <p:nvSpPr>
          <p:cNvPr id="7" name="Rectangle 6"/>
          <p:cNvSpPr/>
          <p:nvPr/>
        </p:nvSpPr>
        <p:spPr>
          <a:xfrm>
            <a:off x="3643306" y="1285860"/>
            <a:ext cx="1571636" cy="785818"/>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entury Schoolbook"/>
                <a:ea typeface="+mn-ea"/>
                <a:cs typeface="+mn-cs"/>
              </a:rPr>
              <a:t>ios</a:t>
            </a:r>
            <a:r>
              <a:rPr kumimoji="0" lang="en-US" sz="1800" b="0" i="0" u="none" strike="noStrike" kern="0" cap="none" spc="0" normalizeH="0" baseline="0" noProof="0" dirty="0" smtClean="0">
                <a:ln>
                  <a:noFill/>
                </a:ln>
                <a:solidFill>
                  <a:sysClr val="window" lastClr="FFFFFF"/>
                </a:solidFill>
                <a:effectLst/>
                <a:uLnTx/>
                <a:uFillTx/>
                <a:latin typeface="Century Schoolbook"/>
                <a:ea typeface="+mn-ea"/>
                <a:cs typeface="+mn-cs"/>
              </a:rPr>
              <a:t> </a:t>
            </a:r>
            <a:endParaRPr kumimoji="0" lang="en-IN" sz="1800" b="0"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8" name="Rectangle 7"/>
          <p:cNvSpPr/>
          <p:nvPr/>
        </p:nvSpPr>
        <p:spPr>
          <a:xfrm>
            <a:off x="5786446" y="2500306"/>
            <a:ext cx="1571636" cy="785818"/>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entury Schoolbook"/>
                <a:ea typeface="+mn-ea"/>
                <a:cs typeface="+mn-cs"/>
              </a:rPr>
              <a:t>ostream</a:t>
            </a:r>
            <a:endParaRPr kumimoji="0" lang="en-IN" sz="1800" b="0"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9" name="Rectangle 8"/>
          <p:cNvSpPr/>
          <p:nvPr/>
        </p:nvSpPr>
        <p:spPr>
          <a:xfrm>
            <a:off x="1357290" y="2571744"/>
            <a:ext cx="1571636" cy="785818"/>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entury Schoolbook"/>
                <a:ea typeface="+mn-ea"/>
                <a:cs typeface="+mn-cs"/>
              </a:rPr>
              <a:t>Istream</a:t>
            </a:r>
            <a:endParaRPr kumimoji="0" lang="en-IN" sz="1800" b="0"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10" name="Rectangle 9"/>
          <p:cNvSpPr/>
          <p:nvPr/>
        </p:nvSpPr>
        <p:spPr>
          <a:xfrm>
            <a:off x="3643306" y="4000504"/>
            <a:ext cx="1571636" cy="785818"/>
          </a:xfrm>
          <a:prstGeom prst="rect">
            <a:avLst/>
          </a:prstGeom>
          <a:solidFill>
            <a:srgbClr val="FE8637"/>
          </a:solidFill>
          <a:ln w="25400" cap="flat" cmpd="sng" algn="ctr">
            <a:solidFill>
              <a:srgbClr val="FE863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entury Schoolbook"/>
                <a:ea typeface="+mn-ea"/>
                <a:cs typeface="+mn-cs"/>
              </a:rPr>
              <a:t>iostream </a:t>
            </a:r>
            <a:endParaRPr kumimoji="0" lang="en-IN" sz="1800" b="0" i="0" u="none" strike="noStrike" kern="0" cap="none" spc="0" normalizeH="0" baseline="0" noProof="0" dirty="0">
              <a:ln>
                <a:noFill/>
              </a:ln>
              <a:solidFill>
                <a:sysClr val="window" lastClr="FFFFFF"/>
              </a:solidFill>
              <a:effectLst/>
              <a:uLnTx/>
              <a:uFillTx/>
              <a:latin typeface="Century Schoolbook"/>
              <a:ea typeface="+mn-ea"/>
              <a:cs typeface="+mn-cs"/>
            </a:endParaRPr>
          </a:p>
        </p:txBody>
      </p:sp>
      <p:cxnSp>
        <p:nvCxnSpPr>
          <p:cNvPr id="11" name="Shape 9"/>
          <p:cNvCxnSpPr>
            <a:stCxn id="7" idx="1"/>
            <a:endCxn id="9" idx="0"/>
          </p:cNvCxnSpPr>
          <p:nvPr/>
        </p:nvCxnSpPr>
        <p:spPr>
          <a:xfrm rot="10800000" flipV="1">
            <a:off x="2143108" y="1678768"/>
            <a:ext cx="1500198" cy="892975"/>
          </a:xfrm>
          <a:prstGeom prst="bentConnector2">
            <a:avLst/>
          </a:prstGeom>
          <a:noFill/>
          <a:ln w="12700" cap="flat" cmpd="sng" algn="ctr">
            <a:solidFill>
              <a:srgbClr val="FE8637">
                <a:shade val="70000"/>
                <a:satMod val="150000"/>
              </a:srgbClr>
            </a:solidFill>
            <a:prstDash val="solid"/>
            <a:tailEnd type="arrow"/>
          </a:ln>
          <a:effectLst/>
        </p:spPr>
      </p:cxnSp>
      <p:cxnSp>
        <p:nvCxnSpPr>
          <p:cNvPr id="12" name="Shape 11"/>
          <p:cNvCxnSpPr>
            <a:stCxn id="7" idx="3"/>
            <a:endCxn id="8" idx="0"/>
          </p:cNvCxnSpPr>
          <p:nvPr/>
        </p:nvCxnSpPr>
        <p:spPr>
          <a:xfrm>
            <a:off x="5214942" y="1678769"/>
            <a:ext cx="1357322" cy="821537"/>
          </a:xfrm>
          <a:prstGeom prst="bentConnector2">
            <a:avLst/>
          </a:prstGeom>
          <a:noFill/>
          <a:ln w="12700" cap="flat" cmpd="sng" algn="ctr">
            <a:solidFill>
              <a:srgbClr val="FE8637">
                <a:shade val="70000"/>
                <a:satMod val="150000"/>
              </a:srgbClr>
            </a:solidFill>
            <a:prstDash val="solid"/>
            <a:tailEnd type="arrow"/>
          </a:ln>
          <a:effectLst/>
        </p:spPr>
      </p:cxnSp>
      <p:cxnSp>
        <p:nvCxnSpPr>
          <p:cNvPr id="13" name="Shape 13"/>
          <p:cNvCxnSpPr>
            <a:stCxn id="9" idx="2"/>
            <a:endCxn id="10" idx="1"/>
          </p:cNvCxnSpPr>
          <p:nvPr/>
        </p:nvCxnSpPr>
        <p:spPr>
          <a:xfrm rot="16200000" flipH="1">
            <a:off x="2375282" y="3125388"/>
            <a:ext cx="1035851" cy="1500198"/>
          </a:xfrm>
          <a:prstGeom prst="bentConnector2">
            <a:avLst/>
          </a:prstGeom>
          <a:noFill/>
          <a:ln w="12700" cap="flat" cmpd="sng" algn="ctr">
            <a:solidFill>
              <a:srgbClr val="FE8637">
                <a:shade val="70000"/>
                <a:satMod val="150000"/>
              </a:srgbClr>
            </a:solidFill>
            <a:prstDash val="solid"/>
            <a:tailEnd type="arrow"/>
          </a:ln>
          <a:effectLst/>
        </p:spPr>
      </p:cxnSp>
      <p:cxnSp>
        <p:nvCxnSpPr>
          <p:cNvPr id="14" name="Shape 15"/>
          <p:cNvCxnSpPr>
            <a:stCxn id="8" idx="2"/>
            <a:endCxn id="10" idx="3"/>
          </p:cNvCxnSpPr>
          <p:nvPr/>
        </p:nvCxnSpPr>
        <p:spPr>
          <a:xfrm rot="5400000">
            <a:off x="5339959" y="3161107"/>
            <a:ext cx="1107289" cy="1357322"/>
          </a:xfrm>
          <a:prstGeom prst="bentConnector2">
            <a:avLst/>
          </a:prstGeom>
          <a:noFill/>
          <a:ln w="12700" cap="flat" cmpd="sng" algn="ctr">
            <a:solidFill>
              <a:srgbClr val="FE8637">
                <a:shade val="70000"/>
                <a:satMod val="150000"/>
              </a:srgbClr>
            </a:solidFill>
            <a:prstDash val="solid"/>
            <a:tailEnd type="arrow"/>
          </a:ln>
          <a:effectLst/>
        </p:spPr>
      </p:cxnSp>
      <p:sp>
        <p:nvSpPr>
          <p:cNvPr id="15" name="TextBox 14"/>
          <p:cNvSpPr txBox="1"/>
          <p:nvPr/>
        </p:nvSpPr>
        <p:spPr>
          <a:xfrm>
            <a:off x="714348" y="5357826"/>
            <a:ext cx="8072494"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rPr>
              <a:t>ios</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sym typeface="Wingdings" pitchFamily="2" charset="2"/>
              </a:rPr>
              <a:t> base class</a:t>
            </a:r>
          </a:p>
          <a:p>
            <a:pPr marL="0" marR="0" lvl="0" indent="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sym typeface="Wingdings" pitchFamily="2" charset="2"/>
              </a:rPr>
              <a:t> </a:t>
            </a:r>
            <a:r>
              <a:rPr kumimoji="0" lang="en-US" sz="1800" b="0" i="0" u="none" strike="noStrike" kern="0" cap="none" spc="0" normalizeH="0" baseline="0" noProof="0" dirty="0" err="1" smtClean="0">
                <a:ln>
                  <a:noFill/>
                </a:ln>
                <a:solidFill>
                  <a:sysClr val="windowText" lastClr="000000"/>
                </a:solidFill>
                <a:effectLst/>
                <a:uLnTx/>
                <a:uFillTx/>
                <a:latin typeface="Century Schoolbook" pitchFamily="18" charset="0"/>
                <a:sym typeface="Wingdings" pitchFamily="2" charset="2"/>
              </a:rPr>
              <a:t>ios</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sym typeface="Wingdings" pitchFamily="2" charset="2"/>
              </a:rPr>
              <a:t> is declared as virtual base class so only one copy of  members are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sym typeface="Wingdings" pitchFamily="2" charset="2"/>
              </a:rPr>
              <a:t>    inherited by iostream  </a:t>
            </a:r>
            <a:r>
              <a:rPr kumimoji="0" lang="en-US" sz="1800" b="0" i="0" u="none" strike="noStrike" kern="0" cap="none" spc="0" normalizeH="0" baseline="0" noProof="0" dirty="0" smtClean="0">
                <a:ln>
                  <a:noFill/>
                </a:ln>
                <a:solidFill>
                  <a:sysClr val="windowText" lastClr="000000"/>
                </a:solidFill>
                <a:effectLst/>
                <a:uLnTx/>
                <a:uFillTx/>
                <a:latin typeface="Century Schoolbook" pitchFamily="18" charset="0"/>
              </a:rPr>
              <a:t> </a:t>
            </a:r>
            <a:endParaRPr kumimoji="0" lang="en-IN" sz="1800" b="0" i="0" u="none" strike="noStrike" kern="0" cap="none" spc="0" normalizeH="0" baseline="0" noProof="0" dirty="0">
              <a:ln>
                <a:noFill/>
              </a:ln>
              <a:solidFill>
                <a:sysClr val="windowText" lastClr="000000"/>
              </a:solidFill>
              <a:effectLst/>
              <a:uLnTx/>
              <a:uFillTx/>
              <a:latin typeface="Century Schoolbook" pitchFamily="18" charset="0"/>
            </a:endParaRPr>
          </a:p>
        </p:txBody>
      </p:sp>
    </p:spTree>
    <p:extLst>
      <p:ext uri="{BB962C8B-B14F-4D97-AF65-F5344CB8AC3E}">
        <p14:creationId xmlns:p14="http://schemas.microsoft.com/office/powerpoint/2010/main" val="2238615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Stream </a:t>
            </a:r>
            <a:r>
              <a:rPr lang="en-US" sz="3200" dirty="0">
                <a:solidFill>
                  <a:schemeClr val="tx1"/>
                </a:solidFill>
              </a:rPr>
              <a:t>classes</a:t>
            </a:r>
          </a:p>
        </p:txBody>
      </p:sp>
      <p:graphicFrame>
        <p:nvGraphicFramePr>
          <p:cNvPr id="7" name="Table 6"/>
          <p:cNvGraphicFramePr>
            <a:graphicFrameLocks noGrp="1"/>
          </p:cNvGraphicFramePr>
          <p:nvPr>
            <p:extLst>
              <p:ext uri="{D42A27DB-BD31-4B8C-83A1-F6EECF244321}">
                <p14:modId xmlns:p14="http://schemas.microsoft.com/office/powerpoint/2010/main" val="1476112278"/>
              </p:ext>
            </p:extLst>
          </p:nvPr>
        </p:nvGraphicFramePr>
        <p:xfrm>
          <a:off x="228599" y="1295400"/>
          <a:ext cx="8708802" cy="5257801"/>
        </p:xfrm>
        <a:graphic>
          <a:graphicData uri="http://schemas.openxmlformats.org/drawingml/2006/table">
            <a:tbl>
              <a:tblPr firstRow="1" bandRow="1"/>
              <a:tblGrid>
                <a:gridCol w="4354401"/>
                <a:gridCol w="4354401"/>
              </a:tblGrid>
              <a:tr h="453152">
                <a:tc>
                  <a:txBody>
                    <a:bodyPr/>
                    <a:lstStyle>
                      <a:lvl1pPr marL="0" algn="l" defTabSz="914400" rtl="0" eaLnBrk="1" latinLnBrk="0" hangingPunct="1">
                        <a:defRPr sz="1800" b="1" kern="1200">
                          <a:solidFill>
                            <a:schemeClr val="lt1"/>
                          </a:solidFill>
                          <a:latin typeface="Century Schoolbook"/>
                        </a:defRPr>
                      </a:lvl1pPr>
                      <a:lvl2pPr marL="457200" algn="l" defTabSz="914400" rtl="0" eaLnBrk="1" latinLnBrk="0" hangingPunct="1">
                        <a:defRPr sz="1800" b="1" kern="1200">
                          <a:solidFill>
                            <a:schemeClr val="lt1"/>
                          </a:solidFill>
                          <a:latin typeface="Century Schoolbook"/>
                        </a:defRPr>
                      </a:lvl2pPr>
                      <a:lvl3pPr marL="914400" algn="l" defTabSz="914400" rtl="0" eaLnBrk="1" latinLnBrk="0" hangingPunct="1">
                        <a:defRPr sz="1800" b="1" kern="1200">
                          <a:solidFill>
                            <a:schemeClr val="lt1"/>
                          </a:solidFill>
                          <a:latin typeface="Century Schoolbook"/>
                        </a:defRPr>
                      </a:lvl3pPr>
                      <a:lvl4pPr marL="1371600" algn="l" defTabSz="914400" rtl="0" eaLnBrk="1" latinLnBrk="0" hangingPunct="1">
                        <a:defRPr sz="1800" b="1" kern="1200">
                          <a:solidFill>
                            <a:schemeClr val="lt1"/>
                          </a:solidFill>
                          <a:latin typeface="Century Schoolbook"/>
                        </a:defRPr>
                      </a:lvl4pPr>
                      <a:lvl5pPr marL="1828800" algn="l" defTabSz="914400" rtl="0" eaLnBrk="1" latinLnBrk="0" hangingPunct="1">
                        <a:defRPr sz="1800" b="1" kern="1200">
                          <a:solidFill>
                            <a:schemeClr val="lt1"/>
                          </a:solidFill>
                          <a:latin typeface="Century Schoolbook"/>
                        </a:defRPr>
                      </a:lvl5pPr>
                      <a:lvl6pPr marL="2286000" algn="l" defTabSz="914400" rtl="0" eaLnBrk="1" latinLnBrk="0" hangingPunct="1">
                        <a:defRPr sz="1800" b="1" kern="1200">
                          <a:solidFill>
                            <a:schemeClr val="lt1"/>
                          </a:solidFill>
                          <a:latin typeface="Century Schoolbook"/>
                        </a:defRPr>
                      </a:lvl6pPr>
                      <a:lvl7pPr marL="2743200" algn="l" defTabSz="914400" rtl="0" eaLnBrk="1" latinLnBrk="0" hangingPunct="1">
                        <a:defRPr sz="1800" b="1" kern="1200">
                          <a:solidFill>
                            <a:schemeClr val="lt1"/>
                          </a:solidFill>
                          <a:latin typeface="Century Schoolbook"/>
                        </a:defRPr>
                      </a:lvl7pPr>
                      <a:lvl8pPr marL="3200400" algn="l" defTabSz="914400" rtl="0" eaLnBrk="1" latinLnBrk="0" hangingPunct="1">
                        <a:defRPr sz="1800" b="1" kern="1200">
                          <a:solidFill>
                            <a:schemeClr val="lt1"/>
                          </a:solidFill>
                          <a:latin typeface="Century Schoolbook"/>
                        </a:defRPr>
                      </a:lvl8pPr>
                      <a:lvl9pPr marL="3657600" algn="l" defTabSz="914400" rtl="0" eaLnBrk="1" latinLnBrk="0" hangingPunct="1">
                        <a:defRPr sz="1800" b="1" kern="1200">
                          <a:solidFill>
                            <a:schemeClr val="lt1"/>
                          </a:solidFill>
                          <a:latin typeface="Century Schoolbook"/>
                        </a:defRPr>
                      </a:lvl9pPr>
                    </a:lstStyle>
                    <a:p>
                      <a:pPr algn="ctr"/>
                      <a:r>
                        <a:rPr lang="en-US" b="1" dirty="0" smtClean="0"/>
                        <a:t>Class name</a:t>
                      </a:r>
                      <a:endParaRPr lang="en-IN" b="1"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8637"/>
                    </a:solidFill>
                  </a:tcPr>
                </a:tc>
                <a:tc>
                  <a:txBody>
                    <a:bodyPr/>
                    <a:lstStyle>
                      <a:lvl1pPr marL="0" algn="l" defTabSz="914400" rtl="0" eaLnBrk="1" latinLnBrk="0" hangingPunct="1">
                        <a:defRPr sz="1800" b="1" kern="1200">
                          <a:solidFill>
                            <a:schemeClr val="lt1"/>
                          </a:solidFill>
                          <a:latin typeface="Century Schoolbook"/>
                        </a:defRPr>
                      </a:lvl1pPr>
                      <a:lvl2pPr marL="457200" algn="l" defTabSz="914400" rtl="0" eaLnBrk="1" latinLnBrk="0" hangingPunct="1">
                        <a:defRPr sz="1800" b="1" kern="1200">
                          <a:solidFill>
                            <a:schemeClr val="lt1"/>
                          </a:solidFill>
                          <a:latin typeface="Century Schoolbook"/>
                        </a:defRPr>
                      </a:lvl2pPr>
                      <a:lvl3pPr marL="914400" algn="l" defTabSz="914400" rtl="0" eaLnBrk="1" latinLnBrk="0" hangingPunct="1">
                        <a:defRPr sz="1800" b="1" kern="1200">
                          <a:solidFill>
                            <a:schemeClr val="lt1"/>
                          </a:solidFill>
                          <a:latin typeface="Century Schoolbook"/>
                        </a:defRPr>
                      </a:lvl3pPr>
                      <a:lvl4pPr marL="1371600" algn="l" defTabSz="914400" rtl="0" eaLnBrk="1" latinLnBrk="0" hangingPunct="1">
                        <a:defRPr sz="1800" b="1" kern="1200">
                          <a:solidFill>
                            <a:schemeClr val="lt1"/>
                          </a:solidFill>
                          <a:latin typeface="Century Schoolbook"/>
                        </a:defRPr>
                      </a:lvl4pPr>
                      <a:lvl5pPr marL="1828800" algn="l" defTabSz="914400" rtl="0" eaLnBrk="1" latinLnBrk="0" hangingPunct="1">
                        <a:defRPr sz="1800" b="1" kern="1200">
                          <a:solidFill>
                            <a:schemeClr val="lt1"/>
                          </a:solidFill>
                          <a:latin typeface="Century Schoolbook"/>
                        </a:defRPr>
                      </a:lvl5pPr>
                      <a:lvl6pPr marL="2286000" algn="l" defTabSz="914400" rtl="0" eaLnBrk="1" latinLnBrk="0" hangingPunct="1">
                        <a:defRPr sz="1800" b="1" kern="1200">
                          <a:solidFill>
                            <a:schemeClr val="lt1"/>
                          </a:solidFill>
                          <a:latin typeface="Century Schoolbook"/>
                        </a:defRPr>
                      </a:lvl6pPr>
                      <a:lvl7pPr marL="2743200" algn="l" defTabSz="914400" rtl="0" eaLnBrk="1" latinLnBrk="0" hangingPunct="1">
                        <a:defRPr sz="1800" b="1" kern="1200">
                          <a:solidFill>
                            <a:schemeClr val="lt1"/>
                          </a:solidFill>
                          <a:latin typeface="Century Schoolbook"/>
                        </a:defRPr>
                      </a:lvl7pPr>
                      <a:lvl8pPr marL="3200400" algn="l" defTabSz="914400" rtl="0" eaLnBrk="1" latinLnBrk="0" hangingPunct="1">
                        <a:defRPr sz="1800" b="1" kern="1200">
                          <a:solidFill>
                            <a:schemeClr val="lt1"/>
                          </a:solidFill>
                          <a:latin typeface="Century Schoolbook"/>
                        </a:defRPr>
                      </a:lvl8pPr>
                      <a:lvl9pPr marL="3657600" algn="l" defTabSz="914400" rtl="0" eaLnBrk="1" latinLnBrk="0" hangingPunct="1">
                        <a:defRPr sz="1800" b="1" kern="1200">
                          <a:solidFill>
                            <a:schemeClr val="lt1"/>
                          </a:solidFill>
                          <a:latin typeface="Century Schoolbook"/>
                        </a:defRPr>
                      </a:lvl9pPr>
                    </a:lstStyle>
                    <a:p>
                      <a:pPr algn="ctr"/>
                      <a:r>
                        <a:rPr lang="en-US" b="1" dirty="0" smtClean="0"/>
                        <a:t>Contents </a:t>
                      </a:r>
                      <a:endParaRPr lang="en-IN" b="1"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8637"/>
                    </a:solidFill>
                  </a:tcPr>
                </a:tc>
              </a:tr>
              <a:tr h="782152">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pPr algn="l"/>
                      <a:r>
                        <a:rPr lang="en-US" b="1" dirty="0" err="1" smtClean="0"/>
                        <a:t>ios</a:t>
                      </a:r>
                      <a:endParaRPr lang="en-US" b="1" dirty="0" smtClean="0"/>
                    </a:p>
                    <a:p>
                      <a:pPr algn="l"/>
                      <a:r>
                        <a:rPr lang="en-US" dirty="0" smtClean="0"/>
                        <a:t>(general input/output stream class) </a:t>
                      </a:r>
                      <a:endParaRPr lang="en-IN"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smtClean="0"/>
                        <a:t>Basic facilities that are used by all other input-output classes</a:t>
                      </a:r>
                      <a:endParaRPr lang="en-IN"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r>
              <a:tr h="1452568">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b="1" dirty="0" err="1" smtClean="0"/>
                        <a:t>istream</a:t>
                      </a:r>
                      <a:r>
                        <a:rPr lang="en-US" b="1" dirty="0" smtClean="0"/>
                        <a:t> </a:t>
                      </a:r>
                    </a:p>
                    <a:p>
                      <a:r>
                        <a:rPr lang="en-US" dirty="0" smtClean="0"/>
                        <a:t>(input stream)</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20000"/>
                      </a:srgbClr>
                    </a:solid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smtClean="0"/>
                        <a:t>Inherits properties of </a:t>
                      </a:r>
                      <a:r>
                        <a:rPr lang="en-US" dirty="0" err="1" smtClean="0"/>
                        <a:t>ios</a:t>
                      </a:r>
                      <a:endParaRPr lang="en-US" dirty="0" smtClean="0"/>
                    </a:p>
                    <a:p>
                      <a:r>
                        <a:rPr lang="en-US" dirty="0" smtClean="0"/>
                        <a:t>Has functions like get(), </a:t>
                      </a:r>
                      <a:r>
                        <a:rPr lang="en-US" dirty="0" err="1" smtClean="0"/>
                        <a:t>getline</a:t>
                      </a:r>
                      <a:r>
                        <a:rPr lang="en-US" dirty="0" smtClean="0"/>
                        <a:t>(), read()</a:t>
                      </a:r>
                    </a:p>
                    <a:p>
                      <a:r>
                        <a:rPr lang="en-US" dirty="0" smtClean="0"/>
                        <a:t>Contains operator</a:t>
                      </a:r>
                      <a:r>
                        <a:rPr lang="en-US" baseline="0" dirty="0" smtClean="0"/>
                        <a:t> &gt;&gt;</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20000"/>
                      </a:srgbClr>
                    </a:solidFill>
                  </a:tcPr>
                </a:tc>
              </a:tr>
              <a:tr h="1117361">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b="1" dirty="0" err="1" smtClean="0"/>
                        <a:t>ostream</a:t>
                      </a:r>
                      <a:endParaRPr lang="en-US" b="1" dirty="0" smtClean="0"/>
                    </a:p>
                    <a:p>
                      <a:r>
                        <a:rPr lang="en-US" dirty="0" smtClean="0"/>
                        <a:t>(output</a:t>
                      </a:r>
                      <a:r>
                        <a:rPr lang="en-US" baseline="0" dirty="0" smtClean="0"/>
                        <a:t> stream</a:t>
                      </a:r>
                      <a:r>
                        <a:rPr lang="en-US" dirty="0" smtClean="0"/>
                        <a:t>)</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Inherits properties of </a:t>
                      </a:r>
                      <a:r>
                        <a:rPr lang="en-US" dirty="0" err="1" smtClean="0"/>
                        <a:t>ios</a:t>
                      </a:r>
                      <a:endParaRPr lang="en-US" dirty="0" smtClean="0"/>
                    </a:p>
                    <a:p>
                      <a:r>
                        <a:rPr lang="en-US" dirty="0" smtClean="0"/>
                        <a:t>Put(), write()</a:t>
                      </a:r>
                    </a:p>
                    <a:p>
                      <a:r>
                        <a:rPr lang="en-US" dirty="0" smtClean="0"/>
                        <a:t>Contains operator &lt;&lt;</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r>
              <a:tr h="1452568">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b="1" dirty="0" err="1" smtClean="0"/>
                        <a:t>iostream</a:t>
                      </a:r>
                      <a:endParaRPr lang="en-US" b="1" dirty="0" smtClean="0"/>
                    </a:p>
                    <a:p>
                      <a:r>
                        <a:rPr lang="en-US" dirty="0" smtClean="0"/>
                        <a:t>(input/</a:t>
                      </a:r>
                      <a:r>
                        <a:rPr lang="en-US" baseline="0" dirty="0" smtClean="0"/>
                        <a:t> output stream</a:t>
                      </a:r>
                      <a:r>
                        <a:rPr lang="en-US" dirty="0" smtClean="0"/>
                        <a:t>)</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20000"/>
                      </a:srgbClr>
                    </a:solid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smtClean="0"/>
                        <a:t>Inherits properties of </a:t>
                      </a:r>
                      <a:r>
                        <a:rPr lang="en-US" dirty="0" err="1" smtClean="0"/>
                        <a:t>istream</a:t>
                      </a:r>
                      <a:r>
                        <a:rPr lang="en-US" dirty="0" smtClean="0"/>
                        <a:t> and </a:t>
                      </a:r>
                      <a:r>
                        <a:rPr lang="en-US" dirty="0" err="1" smtClean="0"/>
                        <a:t>ostream</a:t>
                      </a:r>
                      <a:r>
                        <a:rPr lang="en-US" dirty="0" smtClean="0"/>
                        <a:t> through multiple inheritance and</a:t>
                      </a:r>
                      <a:r>
                        <a:rPr lang="en-US" baseline="0" dirty="0" smtClean="0"/>
                        <a:t> thus contains all input and output functions </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20000"/>
                      </a:srgbClr>
                    </a:solidFill>
                  </a:tcPr>
                </a:tc>
              </a:tr>
            </a:tbl>
          </a:graphicData>
        </a:graphic>
      </p:graphicFrame>
    </p:spTree>
    <p:extLst>
      <p:ext uri="{BB962C8B-B14F-4D97-AF65-F5344CB8AC3E}">
        <p14:creationId xmlns:p14="http://schemas.microsoft.com/office/powerpoint/2010/main" val="39804448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Using </a:t>
            </a:r>
            <a:r>
              <a:rPr lang="en-US" sz="2400" dirty="0" err="1">
                <a:solidFill>
                  <a:prstClr val="black"/>
                </a:solidFill>
                <a:latin typeface="Century Schoolbook"/>
              </a:rPr>
              <a:t>cin</a:t>
            </a:r>
            <a:r>
              <a:rPr lang="en-US" sz="2400" dirty="0">
                <a:solidFill>
                  <a:prstClr val="black"/>
                </a:solidFill>
                <a:latin typeface="Century Schoolbook"/>
              </a:rPr>
              <a:t> &amp; </a:t>
            </a:r>
            <a:r>
              <a:rPr lang="en-US" sz="2400" dirty="0" err="1">
                <a:solidFill>
                  <a:prstClr val="black"/>
                </a:solidFill>
                <a:latin typeface="Century Schoolbook"/>
              </a:rPr>
              <a:t>cout</a:t>
            </a:r>
            <a:endParaRPr lang="en-US" sz="2400" dirty="0">
              <a:solidFill>
                <a:prstClr val="black"/>
              </a:solidFill>
              <a:latin typeface="Century Schoolbook"/>
            </a:endParaRP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Using &gt;&gt; &amp; &lt;&lt;</a:t>
            </a: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void get(char *) </a:t>
            </a:r>
            <a:r>
              <a:rPr lang="en-US" sz="2400" dirty="0">
                <a:solidFill>
                  <a:prstClr val="black"/>
                </a:solidFill>
                <a:latin typeface="Century Schoolbook"/>
                <a:sym typeface="Wingdings" pitchFamily="2" charset="2"/>
              </a:rPr>
              <a:t></a:t>
            </a:r>
            <a:r>
              <a:rPr lang="en-US" sz="2400" dirty="0" err="1">
                <a:solidFill>
                  <a:prstClr val="black"/>
                </a:solidFill>
                <a:latin typeface="Century Schoolbook"/>
                <a:sym typeface="Wingdings" pitchFamily="2" charset="2"/>
              </a:rPr>
              <a:t>istream</a:t>
            </a:r>
            <a:r>
              <a:rPr lang="en-US" sz="2400" dirty="0">
                <a:solidFill>
                  <a:prstClr val="black"/>
                </a:solidFill>
                <a:latin typeface="Century Schoolbook"/>
                <a:sym typeface="Wingdings" pitchFamily="2" charset="2"/>
              </a:rPr>
              <a:t> class</a:t>
            </a:r>
            <a:endParaRPr lang="en-US" sz="2400" dirty="0">
              <a:solidFill>
                <a:prstClr val="black"/>
              </a:solidFill>
              <a:latin typeface="Century Schoolbook"/>
            </a:endParaRP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rPr>
              <a:t>char get</a:t>
            </a:r>
            <a:r>
              <a:rPr lang="en-US" sz="2400" dirty="0" smtClean="0">
                <a:solidFill>
                  <a:prstClr val="black"/>
                </a:solidFill>
                <a:latin typeface="Century Schoolbook"/>
              </a:rPr>
              <a:t>( ) </a:t>
            </a:r>
            <a:r>
              <a:rPr lang="en-US" sz="2400" dirty="0">
                <a:solidFill>
                  <a:prstClr val="black"/>
                </a:solidFill>
                <a:latin typeface="Century Schoolbook"/>
                <a:sym typeface="Wingdings" pitchFamily="2" charset="2"/>
              </a:rPr>
              <a:t> </a:t>
            </a:r>
            <a:r>
              <a:rPr lang="en-US" sz="2400" dirty="0" err="1">
                <a:solidFill>
                  <a:prstClr val="black"/>
                </a:solidFill>
                <a:latin typeface="Century Schoolbook"/>
                <a:sym typeface="Wingdings" pitchFamily="2" charset="2"/>
              </a:rPr>
              <a:t>istream</a:t>
            </a:r>
            <a:r>
              <a:rPr lang="en-US" sz="2400" dirty="0">
                <a:solidFill>
                  <a:prstClr val="black"/>
                </a:solidFill>
                <a:latin typeface="Century Schoolbook"/>
                <a:sym typeface="Wingdings" pitchFamily="2" charset="2"/>
              </a:rPr>
              <a:t> class(</a:t>
            </a:r>
            <a:r>
              <a:rPr lang="en-US" sz="2400" dirty="0" err="1">
                <a:solidFill>
                  <a:prstClr val="black"/>
                </a:solidFill>
                <a:latin typeface="Century Schoolbook"/>
                <a:sym typeface="Wingdings" pitchFamily="2" charset="2"/>
              </a:rPr>
              <a:t>cin</a:t>
            </a:r>
            <a:r>
              <a:rPr lang="en-US" sz="2400" dirty="0">
                <a:solidFill>
                  <a:prstClr val="black"/>
                </a:solidFill>
                <a:latin typeface="Century Schoolbook"/>
                <a:sym typeface="Wingdings" pitchFamily="2" charset="2"/>
              </a:rPr>
              <a:t>)</a:t>
            </a: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sym typeface="Wingdings" pitchFamily="2" charset="2"/>
              </a:rPr>
              <a:t>Put(</a:t>
            </a:r>
            <a:r>
              <a:rPr lang="en-US" sz="2400" dirty="0" err="1">
                <a:solidFill>
                  <a:prstClr val="black"/>
                </a:solidFill>
                <a:latin typeface="Century Schoolbook"/>
                <a:sym typeface="Wingdings" pitchFamily="2" charset="2"/>
              </a:rPr>
              <a:t>ch</a:t>
            </a:r>
            <a:r>
              <a:rPr lang="en-US" sz="2400" dirty="0">
                <a:solidFill>
                  <a:prstClr val="black"/>
                </a:solidFill>
                <a:latin typeface="Century Schoolbook"/>
                <a:sym typeface="Wingdings" pitchFamily="2" charset="2"/>
              </a:rPr>
              <a:t>) </a:t>
            </a:r>
            <a:r>
              <a:rPr lang="en-US" sz="2400" dirty="0" err="1">
                <a:solidFill>
                  <a:prstClr val="black"/>
                </a:solidFill>
                <a:latin typeface="Century Schoolbook"/>
                <a:sym typeface="Wingdings" pitchFamily="2" charset="2"/>
              </a:rPr>
              <a:t>ostream</a:t>
            </a:r>
            <a:r>
              <a:rPr lang="en-US" sz="2400" dirty="0">
                <a:solidFill>
                  <a:prstClr val="black"/>
                </a:solidFill>
                <a:latin typeface="Century Schoolbook"/>
                <a:sym typeface="Wingdings" pitchFamily="2" charset="2"/>
              </a:rPr>
              <a:t> class(</a:t>
            </a:r>
            <a:r>
              <a:rPr lang="en-US" sz="2400" dirty="0" err="1">
                <a:solidFill>
                  <a:prstClr val="black"/>
                </a:solidFill>
                <a:latin typeface="Century Schoolbook"/>
                <a:sym typeface="Wingdings" pitchFamily="2" charset="2"/>
              </a:rPr>
              <a:t>cout</a:t>
            </a:r>
            <a:r>
              <a:rPr lang="en-US" sz="2400" dirty="0">
                <a:solidFill>
                  <a:prstClr val="black"/>
                </a:solidFill>
                <a:latin typeface="Century Schoolbook"/>
                <a:sym typeface="Wingdings" pitchFamily="2" charset="2"/>
              </a:rPr>
              <a:t>)</a:t>
            </a:r>
          </a:p>
          <a:p>
            <a:pPr marL="342900" lvl="0" indent="-342900">
              <a:spcBef>
                <a:spcPts val="600"/>
              </a:spcBef>
              <a:spcAft>
                <a:spcPts val="0"/>
              </a:spcAft>
              <a:buClr>
                <a:srgbClr val="FE8637"/>
              </a:buClr>
              <a:buSzPct val="70000"/>
              <a:buFont typeface="Wingdings" pitchFamily="2" charset="2"/>
              <a:buChar char="Ø"/>
            </a:pPr>
            <a:r>
              <a:rPr lang="en-US" sz="2400" dirty="0" err="1">
                <a:solidFill>
                  <a:prstClr val="black"/>
                </a:solidFill>
                <a:latin typeface="Century Schoolbook"/>
                <a:sym typeface="Wingdings" pitchFamily="2" charset="2"/>
              </a:rPr>
              <a:t>Getline</a:t>
            </a:r>
            <a:r>
              <a:rPr lang="en-US" sz="2400" dirty="0">
                <a:solidFill>
                  <a:prstClr val="black"/>
                </a:solidFill>
                <a:latin typeface="Century Schoolbook"/>
                <a:sym typeface="Wingdings" pitchFamily="2" charset="2"/>
              </a:rPr>
              <a:t>(char, size)  </a:t>
            </a:r>
          </a:p>
          <a:p>
            <a:pPr marL="342900" lvl="0" indent="-342900">
              <a:spcBef>
                <a:spcPts val="600"/>
              </a:spcBef>
              <a:spcAft>
                <a:spcPts val="0"/>
              </a:spcAft>
              <a:buClr>
                <a:srgbClr val="FE8637"/>
              </a:buClr>
              <a:buSzPct val="70000"/>
              <a:buFont typeface="Wingdings" pitchFamily="2" charset="2"/>
              <a:buChar char="Ø"/>
            </a:pPr>
            <a:r>
              <a:rPr lang="en-US" sz="2400" dirty="0">
                <a:solidFill>
                  <a:prstClr val="black"/>
                </a:solidFill>
                <a:latin typeface="Century Schoolbook"/>
                <a:sym typeface="Wingdings" pitchFamily="2" charset="2"/>
              </a:rPr>
              <a:t>Write(</a:t>
            </a:r>
            <a:r>
              <a:rPr lang="en-US" sz="2400" dirty="0" err="1">
                <a:solidFill>
                  <a:prstClr val="black"/>
                </a:solidFill>
                <a:latin typeface="Century Schoolbook"/>
                <a:sym typeface="Wingdings" pitchFamily="2" charset="2"/>
              </a:rPr>
              <a:t>ch</a:t>
            </a:r>
            <a:r>
              <a:rPr lang="en-US" sz="2400" dirty="0">
                <a:solidFill>
                  <a:prstClr val="black"/>
                </a:solidFill>
                <a:latin typeface="Century Schoolbook"/>
                <a:sym typeface="Wingdings" pitchFamily="2" charset="2"/>
              </a:rPr>
              <a:t>, size)</a:t>
            </a: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Unformatted </a:t>
            </a:r>
            <a:r>
              <a:rPr lang="en-US" sz="3200" dirty="0">
                <a:solidFill>
                  <a:schemeClr val="tx1"/>
                </a:solidFill>
              </a:rPr>
              <a:t>I/O operations</a:t>
            </a:r>
          </a:p>
        </p:txBody>
      </p:sp>
    </p:spTree>
    <p:extLst>
      <p:ext uri="{BB962C8B-B14F-4D97-AF65-F5344CB8AC3E}">
        <p14:creationId xmlns:p14="http://schemas.microsoft.com/office/powerpoint/2010/main" val="4126412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731520"/>
            <a:ext cx="6858000" cy="3474720"/>
          </a:xfrm>
        </p:spPr>
        <p:txBody>
          <a:bodyPr>
            <a:normAutofit/>
          </a:bodyPr>
          <a:lstStyle/>
          <a:p>
            <a:r>
              <a:rPr lang="en-US" sz="2400" b="1" dirty="0"/>
              <a:t>Templates</a:t>
            </a:r>
            <a:r>
              <a:rPr lang="en-US" sz="2400" dirty="0"/>
              <a:t> are powerful features of </a:t>
            </a:r>
            <a:r>
              <a:rPr lang="en-US" sz="2400" b="1" dirty="0"/>
              <a:t>C++</a:t>
            </a:r>
            <a:r>
              <a:rPr lang="en-US" sz="2400" dirty="0"/>
              <a:t> which allows you to write generic programs</a:t>
            </a:r>
            <a:r>
              <a:rPr lang="en-US" sz="2400" dirty="0" smtClean="0"/>
              <a:t>.</a:t>
            </a:r>
          </a:p>
          <a:p>
            <a:r>
              <a:rPr lang="en-US" sz="2400" dirty="0" smtClean="0"/>
              <a:t> </a:t>
            </a:r>
            <a:r>
              <a:rPr lang="en-US" sz="2400" dirty="0"/>
              <a:t>In simple terms, you can create a single function or a class to work with different data types using </a:t>
            </a:r>
            <a:r>
              <a:rPr lang="en-US" sz="2400" b="1" dirty="0"/>
              <a:t>templates</a:t>
            </a:r>
            <a:r>
              <a:rPr lang="en-US" sz="2400" dirty="0"/>
              <a:t>. </a:t>
            </a:r>
            <a:r>
              <a:rPr lang="en-US" sz="2400" b="1" dirty="0"/>
              <a:t>Templates</a:t>
            </a:r>
            <a:r>
              <a:rPr lang="en-US" sz="2400" dirty="0"/>
              <a:t> are often used in larger codebase for the purpose of code reusability and flexibility of the programs.</a:t>
            </a:r>
          </a:p>
        </p:txBody>
      </p:sp>
    </p:spTree>
    <p:extLst>
      <p:ext uri="{BB962C8B-B14F-4D97-AF65-F5344CB8AC3E}">
        <p14:creationId xmlns:p14="http://schemas.microsoft.com/office/powerpoint/2010/main" val="3918438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Example</a:t>
            </a:r>
            <a:endParaRPr lang="en-US" sz="3200" dirty="0">
              <a:solidFill>
                <a:schemeClr val="tx1"/>
              </a:solidFill>
            </a:endParaRPr>
          </a:p>
        </p:txBody>
      </p:sp>
      <p:sp>
        <p:nvSpPr>
          <p:cNvPr id="7" name="Content Placeholder 2"/>
          <p:cNvSpPr txBox="1">
            <a:spLocks/>
          </p:cNvSpPr>
          <p:nvPr/>
        </p:nvSpPr>
        <p:spPr>
          <a:xfrm>
            <a:off x="457200" y="1327004"/>
            <a:ext cx="4614866" cy="5530996"/>
          </a:xfrm>
          <a:prstGeom prst="rect">
            <a:avLst/>
          </a:prstGeom>
        </p:spPr>
        <p:txBody>
          <a:bodyPr vert="horz">
            <a:normAutofit fontScale="85000"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#include &lt;</a:t>
            </a:r>
            <a:r>
              <a:rPr kumimoji="0" lang="en-IN" sz="24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iostream</a:t>
            </a: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&gt;</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#include&lt;</a:t>
            </a:r>
            <a:r>
              <a:rPr kumimoji="0" lang="en-IN" sz="24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conio.h</a:t>
            </a: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&gt;</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using namespace </a:t>
            </a:r>
            <a:r>
              <a:rPr kumimoji="0" lang="en-IN" sz="24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std</a:t>
            </a: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4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int</a:t>
            </a: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main()</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char c;	// get a character from</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a:t>
            </a:r>
            <a:r>
              <a:rPr kumimoji="0" lang="en-IN" sz="24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cin.get</a:t>
            </a: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(c);     // keyboard </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while(c!='\n'){</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a:t>
            </a:r>
            <a:r>
              <a:rPr kumimoji="0" lang="en-IN" sz="24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cout</a:t>
            </a: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&lt;&lt;c;  // display character</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a:t>
            </a:r>
            <a:r>
              <a:rPr kumimoji="0" lang="en-IN" sz="24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cin.get</a:t>
            </a: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(c); //on screen &amp; get another   </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a:t>
            </a:r>
            <a:r>
              <a:rPr kumimoji="0" lang="en-IN" sz="24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getch</a:t>
            </a: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return 0;</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endParaRPr kumimoji="0" lang="en-IN" sz="2400" b="0" i="0" u="none" strike="noStrike" kern="1200" cap="none" spc="0" normalizeH="0" baseline="0" noProof="0" dirty="0">
              <a:ln>
                <a:noFill/>
              </a:ln>
              <a:solidFill>
                <a:sysClr val="windowText" lastClr="000000"/>
              </a:solidFill>
              <a:effectLst/>
              <a:uLnTx/>
              <a:uFillTx/>
              <a:latin typeface="Century Schoolbook"/>
              <a:ea typeface="+mn-ea"/>
              <a:cs typeface="+mn-cs"/>
            </a:endParaRPr>
          </a:p>
        </p:txBody>
      </p:sp>
      <p:sp>
        <p:nvSpPr>
          <p:cNvPr id="8" name="TextBox 7"/>
          <p:cNvSpPr txBox="1"/>
          <p:nvPr/>
        </p:nvSpPr>
        <p:spPr>
          <a:xfrm>
            <a:off x="5118278" y="1398442"/>
            <a:ext cx="3668564" cy="480131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#include &lt;iostream&gt;</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#include&lt;</a:t>
            </a:r>
            <a:r>
              <a:rPr kumimoji="0" lang="en-IN" sz="1800" b="0" i="0" u="none" strike="noStrike" kern="0" cap="none" spc="0" normalizeH="0" baseline="0" noProof="0" dirty="0" err="1" smtClean="0">
                <a:ln>
                  <a:noFill/>
                </a:ln>
                <a:solidFill>
                  <a:sysClr val="windowText" lastClr="000000"/>
                </a:solidFill>
                <a:effectLst/>
                <a:uLnTx/>
                <a:uFillTx/>
                <a:latin typeface="Century Schoolbook" pitchFamily="18" charset="0"/>
              </a:rPr>
              <a:t>conio.h</a:t>
            </a: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using namespace std;</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err="1" smtClean="0">
                <a:ln>
                  <a:noFill/>
                </a:ln>
                <a:solidFill>
                  <a:sysClr val="windowText" lastClr="000000"/>
                </a:solidFill>
                <a:effectLst/>
                <a:uLnTx/>
                <a:uFillTx/>
                <a:latin typeface="Century Schoolbook" pitchFamily="18" charset="0"/>
              </a:rPr>
              <a:t>int</a:t>
            </a: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 main()</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IN" sz="1800" b="0" i="0" u="none" strike="noStrike" kern="0" cap="none" spc="0" normalizeH="0" baseline="0" noProof="0" dirty="0" err="1" smtClean="0">
                <a:ln>
                  <a:noFill/>
                </a:ln>
                <a:solidFill>
                  <a:sysClr val="windowText" lastClr="000000"/>
                </a:solidFill>
                <a:effectLst/>
                <a:uLnTx/>
                <a:uFillTx/>
                <a:latin typeface="Century Schoolbook" pitchFamily="18" charset="0"/>
              </a:rPr>
              <a:t>cout</a:t>
            </a: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&lt;&lt;"hello";</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    char c;</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    c=</a:t>
            </a:r>
            <a:r>
              <a:rPr kumimoji="0" lang="en-IN" sz="1800" b="0" i="0" u="none" strike="noStrike" kern="0" cap="none" spc="0" normalizeH="0" baseline="0" noProof="0" dirty="0" err="1" smtClean="0">
                <a:ln>
                  <a:noFill/>
                </a:ln>
                <a:solidFill>
                  <a:sysClr val="windowText" lastClr="000000"/>
                </a:solidFill>
                <a:effectLst/>
                <a:uLnTx/>
                <a:uFillTx/>
                <a:latin typeface="Century Schoolbook" pitchFamily="18" charset="0"/>
              </a:rPr>
              <a:t>cin.get</a:t>
            </a: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    while(c!='\n'){</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IN" sz="1800" b="0" i="0" u="none" strike="noStrike" kern="0" cap="none" spc="0" normalizeH="0" baseline="0" noProof="0" dirty="0" err="1" smtClean="0">
                <a:ln>
                  <a:noFill/>
                </a:ln>
                <a:solidFill>
                  <a:sysClr val="windowText" lastClr="000000"/>
                </a:solidFill>
                <a:effectLst/>
                <a:uLnTx/>
                <a:uFillTx/>
                <a:latin typeface="Century Schoolbook" pitchFamily="18" charset="0"/>
              </a:rPr>
              <a:t>cout</a:t>
            </a: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&lt;&lt;c;</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IN" sz="1800" b="0" i="0" u="none" strike="noStrike" kern="0" cap="none" spc="0" normalizeH="0" baseline="0" noProof="0" dirty="0" err="1" smtClean="0">
                <a:ln>
                  <a:noFill/>
                </a:ln>
                <a:solidFill>
                  <a:sysClr val="windowText" lastClr="000000"/>
                </a:solidFill>
                <a:effectLst/>
                <a:uLnTx/>
                <a:uFillTx/>
                <a:latin typeface="Century Schoolbook" pitchFamily="18" charset="0"/>
              </a:rPr>
              <a:t>cin.get</a:t>
            </a: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(c);    </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    </a:t>
            </a:r>
            <a:r>
              <a:rPr kumimoji="0" lang="en-IN" sz="1800" b="0" i="0" u="none" strike="noStrike" kern="0" cap="none" spc="0" normalizeH="0" baseline="0" noProof="0" dirty="0" err="1" smtClean="0">
                <a:ln>
                  <a:noFill/>
                </a:ln>
                <a:solidFill>
                  <a:sysClr val="windowText" lastClr="000000"/>
                </a:solidFill>
                <a:effectLst/>
                <a:uLnTx/>
                <a:uFillTx/>
                <a:latin typeface="Century Schoolbook" pitchFamily="18" charset="0"/>
              </a:rPr>
              <a:t>getch</a:t>
            </a: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    return 0;</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smtClean="0">
                <a:ln>
                  <a:noFill/>
                </a:ln>
                <a:solidFill>
                  <a:sysClr val="windowText" lastClr="000000"/>
                </a:solidFill>
                <a:effectLst/>
                <a:uLnTx/>
                <a:uFillTx/>
                <a:latin typeface="Century Schoolbook"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Text" lastClr="000000"/>
              </a:solidFill>
              <a:effectLst/>
              <a:uLnTx/>
              <a:uFillTx/>
              <a:latin typeface="Century Schoolbook" pitchFamily="18" charset="0"/>
            </a:endParaRPr>
          </a:p>
        </p:txBody>
      </p:sp>
    </p:spTree>
    <p:extLst>
      <p:ext uri="{BB962C8B-B14F-4D97-AF65-F5344CB8AC3E}">
        <p14:creationId xmlns:p14="http://schemas.microsoft.com/office/powerpoint/2010/main" val="3160736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990600" y="609600"/>
            <a:ext cx="3500462" cy="5458506"/>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#include &lt;</a:t>
            </a:r>
            <a:r>
              <a:rPr kumimoji="0" lang="en-IN" sz="20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iostream</a:t>
            </a: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&gt;</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#include&lt;</a:t>
            </a:r>
            <a:r>
              <a:rPr kumimoji="0" lang="en-IN" sz="20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conio.h</a:t>
            </a: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&gt;</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using namespace </a:t>
            </a:r>
            <a:r>
              <a:rPr kumimoji="0" lang="en-IN" sz="20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std</a:t>
            </a: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0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int</a:t>
            </a: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 main()</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    </a:t>
            </a:r>
            <a:r>
              <a:rPr kumimoji="0" lang="en-IN" sz="20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cout</a:t>
            </a: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&lt;&lt;"enter line"&lt;&lt;"\n";</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    char c;</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    c=</a:t>
            </a:r>
            <a:r>
              <a:rPr kumimoji="0" lang="en-IN" sz="20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cin.get</a:t>
            </a: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    </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    while(c!='\n'){</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                   </a:t>
            </a:r>
            <a:r>
              <a:rPr kumimoji="0" lang="en-IN" sz="20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cout.put</a:t>
            </a: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(c);</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                   </a:t>
            </a:r>
            <a:r>
              <a:rPr kumimoji="0" lang="en-IN" sz="20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cin.get</a:t>
            </a: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(c);</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000" b="0" i="0" u="none" strike="noStrike" kern="1200" cap="none" spc="0" normalizeH="0" baseline="0" noProof="0" smtClean="0">
                <a:ln>
                  <a:noFill/>
                </a:ln>
                <a:solidFill>
                  <a:sysClr val="windowText" lastClr="000000"/>
                </a:solidFill>
                <a:effectLst/>
                <a:uLnTx/>
                <a:uFillTx/>
                <a:latin typeface="Century Schoolbook"/>
                <a:ea typeface="+mn-ea"/>
                <a:cs typeface="+mn-cs"/>
              </a:rPr>
              <a:t>  }  </a:t>
            </a:r>
            <a:r>
              <a:rPr kumimoji="0" lang="en-IN" sz="20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getch</a:t>
            </a: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IN" sz="2000" b="0" i="0" u="none" strike="noStrike" kern="1200" cap="none" spc="0" normalizeH="0" baseline="0" noProof="0" dirty="0" smtClean="0">
                <a:ln>
                  <a:noFill/>
                </a:ln>
                <a:solidFill>
                  <a:sysClr val="windowText" lastClr="000000"/>
                </a:solidFill>
                <a:effectLst/>
                <a:uLnTx/>
                <a:uFillTx/>
                <a:latin typeface="Century Schoolbook"/>
                <a:ea typeface="+mn-ea"/>
                <a:cs typeface="+mn-cs"/>
              </a:rPr>
              <a:t>    return 0;}</a:t>
            </a:r>
            <a:endParaRPr kumimoji="0" lang="en-IN" sz="2000" b="0" i="0" u="none" strike="noStrike" kern="1200" cap="none" spc="0" normalizeH="0" baseline="0" noProof="0" dirty="0">
              <a:ln>
                <a:noFill/>
              </a:ln>
              <a:solidFill>
                <a:sysClr val="windowText" lastClr="000000"/>
              </a:solidFill>
              <a:effectLst/>
              <a:uLnTx/>
              <a:uFillTx/>
              <a:latin typeface="Century Schoolbook"/>
              <a:ea typeface="+mn-ea"/>
              <a:cs typeface="+mn-cs"/>
            </a:endParaRPr>
          </a:p>
        </p:txBody>
      </p:sp>
      <p:sp>
        <p:nvSpPr>
          <p:cNvPr id="11" name="TextBox 10"/>
          <p:cNvSpPr txBox="1"/>
          <p:nvPr/>
        </p:nvSpPr>
        <p:spPr>
          <a:xfrm>
            <a:off x="5029200" y="558906"/>
            <a:ext cx="3571900" cy="618630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#include &lt;iostream&gt;</a:t>
            </a: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#include&lt;</a:t>
            </a:r>
            <a:r>
              <a:rPr kumimoji="0" lang="en-IN" b="0" i="0" u="none" strike="noStrike" kern="0" cap="none" spc="0" normalizeH="0" baseline="0" noProof="0" dirty="0" err="1" smtClean="0">
                <a:ln>
                  <a:noFill/>
                </a:ln>
                <a:solidFill>
                  <a:sysClr val="windowText" lastClr="000000"/>
                </a:solidFill>
                <a:effectLst/>
                <a:uLnTx/>
                <a:uFillTx/>
              </a:rPr>
              <a:t>conio.h</a:t>
            </a:r>
            <a:r>
              <a:rPr kumimoji="0" lang="en-IN" b="0" i="0" u="none" strike="noStrike" kern="0" cap="none" spc="0" normalizeH="0" baseline="0" noProof="0" dirty="0" smtClean="0">
                <a:ln>
                  <a:noFill/>
                </a:ln>
                <a:solidFill>
                  <a:sysClr val="windowText" lastClr="000000"/>
                </a:solidFill>
                <a:effectLst/>
                <a:uLnTx/>
                <a:uFillTx/>
              </a:rPr>
              <a:t>&gt;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using namespace std;</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err="1" smtClean="0">
                <a:ln>
                  <a:noFill/>
                </a:ln>
                <a:solidFill>
                  <a:sysClr val="windowText" lastClr="000000"/>
                </a:solidFill>
                <a:effectLst/>
                <a:uLnTx/>
                <a:uFillTx/>
              </a:rPr>
              <a:t>int</a:t>
            </a:r>
            <a:r>
              <a:rPr kumimoji="0" lang="en-IN" b="0" i="0" u="none" strike="noStrike" kern="0" cap="none" spc="0" normalizeH="0" baseline="0" noProof="0" dirty="0" smtClean="0">
                <a:ln>
                  <a:noFill/>
                </a:ln>
                <a:solidFill>
                  <a:sysClr val="windowText" lastClr="000000"/>
                </a:solidFill>
                <a:effectLst/>
                <a:uLnTx/>
                <a:uFillTx/>
              </a:rPr>
              <a:t> main()</a:t>
            </a: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    </a:t>
            </a:r>
            <a:r>
              <a:rPr kumimoji="0" lang="en-IN" b="0" i="0" u="none" strike="noStrike" kern="0" cap="none" spc="0" normalizeH="0" baseline="0" noProof="0" dirty="0" err="1" smtClean="0">
                <a:ln>
                  <a:noFill/>
                </a:ln>
                <a:solidFill>
                  <a:sysClr val="windowText" lastClr="000000"/>
                </a:solidFill>
                <a:effectLst/>
                <a:uLnTx/>
                <a:uFillTx/>
              </a:rPr>
              <a:t>cout</a:t>
            </a:r>
            <a:r>
              <a:rPr kumimoji="0" lang="en-IN" b="0" i="0" u="none" strike="noStrike" kern="0" cap="none" spc="0" normalizeH="0" baseline="0" noProof="0" dirty="0" smtClean="0">
                <a:ln>
                  <a:noFill/>
                </a:ln>
                <a:solidFill>
                  <a:sysClr val="windowText" lastClr="000000"/>
                </a:solidFill>
                <a:effectLst/>
                <a:uLnTx/>
                <a:uFillTx/>
              </a:rPr>
              <a:t>&lt;&lt;"enter line"&lt;&lt;"\n";</a:t>
            </a: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    char c;</a:t>
            </a: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    c=</a:t>
            </a:r>
            <a:r>
              <a:rPr kumimoji="0" lang="en-IN" b="0" i="0" u="none" strike="noStrike" kern="0" cap="none" spc="0" normalizeH="0" baseline="0" noProof="0" dirty="0" err="1" smtClean="0">
                <a:ln>
                  <a:noFill/>
                </a:ln>
                <a:solidFill>
                  <a:sysClr val="windowText" lastClr="000000"/>
                </a:solidFill>
                <a:effectLst/>
                <a:uLnTx/>
                <a:uFillTx/>
              </a:rPr>
              <a:t>cin.get</a:t>
            </a:r>
            <a:r>
              <a:rPr kumimoji="0" lang="en-IN"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    while(c!='\n'){</a:t>
            </a: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                   </a:t>
            </a:r>
            <a:r>
              <a:rPr kumimoji="0" lang="en-IN" b="0" i="0" u="none" strike="noStrike" kern="0" cap="none" spc="0" normalizeH="0" baseline="0" noProof="0" dirty="0" err="1" smtClean="0">
                <a:ln>
                  <a:noFill/>
                </a:ln>
                <a:solidFill>
                  <a:sysClr val="windowText" lastClr="000000"/>
                </a:solidFill>
                <a:effectLst/>
                <a:uLnTx/>
                <a:uFillTx/>
              </a:rPr>
              <a:t>cout.put</a:t>
            </a:r>
            <a:r>
              <a:rPr kumimoji="0" lang="en-IN" b="0" i="0" u="none" strike="noStrike" kern="0" cap="none" spc="0" normalizeH="0" baseline="0" noProof="0" dirty="0" smtClean="0">
                <a:ln>
                  <a:noFill/>
                </a:ln>
                <a:solidFill>
                  <a:sysClr val="windowText" lastClr="000000"/>
                </a:solidFill>
                <a:effectLst/>
                <a:uLnTx/>
                <a:uFillTx/>
              </a:rPr>
              <a:t>(c);</a:t>
            </a: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                   </a:t>
            </a:r>
            <a:r>
              <a:rPr kumimoji="0" lang="en-IN" b="0" i="0" u="none" strike="noStrike" kern="0" cap="none" spc="0" normalizeH="0" baseline="0" noProof="0" dirty="0" err="1" smtClean="0">
                <a:ln>
                  <a:noFill/>
                </a:ln>
                <a:solidFill>
                  <a:sysClr val="windowText" lastClr="000000"/>
                </a:solidFill>
                <a:effectLst/>
                <a:uLnTx/>
                <a:uFillTx/>
              </a:rPr>
              <a:t>cin.get</a:t>
            </a:r>
            <a:r>
              <a:rPr kumimoji="0" lang="en-IN" b="0" i="0" u="none" strike="noStrike" kern="0" cap="none" spc="0" normalizeH="0" baseline="0" noProof="0" dirty="0" smtClean="0">
                <a:ln>
                  <a:noFill/>
                </a:ln>
                <a:solidFill>
                  <a:sysClr val="windowText" lastClr="000000"/>
                </a:solidFill>
                <a:effectLst/>
                <a:uLnTx/>
                <a:uFillTx/>
              </a:rPr>
              <a:t>(c);</a:t>
            </a: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    </a:t>
            </a:r>
            <a:r>
              <a:rPr kumimoji="0" lang="en-IN" b="0" i="0" u="none" strike="noStrike" kern="0" cap="none" spc="0" normalizeH="0" baseline="0" noProof="0" dirty="0" err="1" smtClean="0">
                <a:ln>
                  <a:noFill/>
                </a:ln>
                <a:solidFill>
                  <a:sysClr val="windowText" lastClr="000000"/>
                </a:solidFill>
                <a:effectLst/>
                <a:uLnTx/>
                <a:uFillTx/>
              </a:rPr>
              <a:t>cout</a:t>
            </a:r>
            <a:r>
              <a:rPr kumimoji="0" lang="en-IN" b="0" i="0" u="none" strike="noStrike" kern="0" cap="none" spc="0" normalizeH="0" baseline="0" noProof="0" dirty="0" smtClean="0">
                <a:ln>
                  <a:noFill/>
                </a:ln>
                <a:solidFill>
                  <a:sysClr val="windowText" lastClr="000000"/>
                </a:solidFill>
                <a:effectLst/>
                <a:uLnTx/>
                <a:uFillTx/>
              </a:rPr>
              <a:t>&lt;&lt;"\n";</a:t>
            </a: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    </a:t>
            </a:r>
            <a:r>
              <a:rPr kumimoji="0" lang="en-IN" b="0" i="0" u="none" strike="noStrike" kern="0" cap="none" spc="0" normalizeH="0" baseline="0" noProof="0" dirty="0" err="1" smtClean="0">
                <a:ln>
                  <a:noFill/>
                </a:ln>
                <a:solidFill>
                  <a:sysClr val="windowText" lastClr="000000"/>
                </a:solidFill>
                <a:effectLst/>
                <a:uLnTx/>
                <a:uFillTx/>
              </a:rPr>
              <a:t>cout.put</a:t>
            </a:r>
            <a:r>
              <a:rPr kumimoji="0" lang="en-IN" b="0" i="0" u="none" strike="noStrike" kern="0" cap="none" spc="0" normalizeH="0" baseline="0" noProof="0" dirty="0" smtClean="0">
                <a:ln>
                  <a:noFill/>
                </a:ln>
                <a:solidFill>
                  <a:sysClr val="windowText" lastClr="000000"/>
                </a:solidFill>
                <a:effectLst/>
                <a:uLnTx/>
                <a:uFillTx/>
              </a:rPr>
              <a:t>(65);</a:t>
            </a: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    </a:t>
            </a:r>
            <a:r>
              <a:rPr kumimoji="0" lang="en-IN" b="0" i="0" u="none" strike="noStrike" kern="0" cap="none" spc="0" normalizeH="0" baseline="0" noProof="0" dirty="0" err="1" smtClean="0">
                <a:ln>
                  <a:noFill/>
                </a:ln>
                <a:solidFill>
                  <a:sysClr val="windowText" lastClr="000000"/>
                </a:solidFill>
                <a:effectLst/>
                <a:uLnTx/>
                <a:uFillTx/>
              </a:rPr>
              <a:t>getch</a:t>
            </a:r>
            <a:r>
              <a:rPr kumimoji="0" lang="en-IN"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    return 0;</a:t>
            </a: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smtClean="0">
                <a:ln>
                  <a:noFill/>
                </a:ln>
                <a:solidFill>
                  <a:sysClr val="windowText" lastClr="000000"/>
                </a:solidFill>
                <a:effectLst/>
                <a:uLnTx/>
                <a:uFillTx/>
              </a:rPr>
              <a:t>}</a:t>
            </a:r>
            <a:endParaRPr kumimoji="0" lang="en-IN"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139275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normAutofit fontScale="85000" lnSpcReduction="20000"/>
          </a:bodyPr>
          <a:lstStyle/>
          <a:p>
            <a:pPr marL="274320" lvl="0" indent="-274320">
              <a:spcBef>
                <a:spcPts val="600"/>
              </a:spcBef>
              <a:spcAft>
                <a:spcPts val="0"/>
              </a:spcAft>
              <a:buClr>
                <a:srgbClr val="FE8637"/>
              </a:buClr>
              <a:buSzPct val="70000"/>
              <a:buNone/>
            </a:pPr>
            <a:r>
              <a:rPr lang="en-IN" dirty="0">
                <a:solidFill>
                  <a:prstClr val="black"/>
                </a:solidFill>
                <a:latin typeface="Century Schoolbook"/>
              </a:rPr>
              <a:t>#include &lt;</a:t>
            </a:r>
            <a:r>
              <a:rPr lang="en-IN" dirty="0" err="1">
                <a:solidFill>
                  <a:prstClr val="black"/>
                </a:solidFill>
                <a:latin typeface="Century Schoolbook"/>
              </a:rPr>
              <a:t>iostream</a:t>
            </a:r>
            <a:r>
              <a:rPr lang="en-IN" dirty="0">
                <a:solidFill>
                  <a:prstClr val="black"/>
                </a:solidFill>
                <a:latin typeface="Century Schoolbook"/>
              </a:rPr>
              <a:t>&gt;</a:t>
            </a:r>
          </a:p>
          <a:p>
            <a:pPr marL="274320" lvl="0" indent="-274320">
              <a:spcBef>
                <a:spcPts val="600"/>
              </a:spcBef>
              <a:spcAft>
                <a:spcPts val="0"/>
              </a:spcAft>
              <a:buClr>
                <a:srgbClr val="FE8637"/>
              </a:buClr>
              <a:buSzPct val="70000"/>
              <a:buNone/>
            </a:pPr>
            <a:r>
              <a:rPr lang="en-IN" dirty="0">
                <a:solidFill>
                  <a:prstClr val="black"/>
                </a:solidFill>
                <a:latin typeface="Century Schoolbook"/>
              </a:rPr>
              <a:t>#include&lt;</a:t>
            </a:r>
            <a:r>
              <a:rPr lang="en-IN" dirty="0" err="1">
                <a:solidFill>
                  <a:prstClr val="black"/>
                </a:solidFill>
                <a:latin typeface="Century Schoolbook"/>
              </a:rPr>
              <a:t>conio.h</a:t>
            </a:r>
            <a:r>
              <a:rPr lang="en-IN" dirty="0">
                <a:solidFill>
                  <a:prstClr val="black"/>
                </a:solidFill>
                <a:latin typeface="Century Schoolbook"/>
              </a:rPr>
              <a:t>&gt;</a:t>
            </a:r>
          </a:p>
          <a:p>
            <a:pPr marL="274320" lvl="0" indent="-274320">
              <a:spcBef>
                <a:spcPts val="600"/>
              </a:spcBef>
              <a:spcAft>
                <a:spcPts val="0"/>
              </a:spcAft>
              <a:buClr>
                <a:srgbClr val="FE8637"/>
              </a:buClr>
              <a:buSzPct val="70000"/>
              <a:buNone/>
            </a:pPr>
            <a:endParaRPr lang="en-IN" dirty="0">
              <a:solidFill>
                <a:prstClr val="black"/>
              </a:solidFill>
              <a:latin typeface="Century Schoolbook"/>
            </a:endParaRPr>
          </a:p>
          <a:p>
            <a:pPr marL="274320" lvl="0" indent="-274320">
              <a:spcBef>
                <a:spcPts val="600"/>
              </a:spcBef>
              <a:spcAft>
                <a:spcPts val="0"/>
              </a:spcAft>
              <a:buClr>
                <a:srgbClr val="FE8637"/>
              </a:buClr>
              <a:buSzPct val="70000"/>
              <a:buNone/>
            </a:pPr>
            <a:r>
              <a:rPr lang="en-IN" dirty="0">
                <a:solidFill>
                  <a:prstClr val="black"/>
                </a:solidFill>
                <a:latin typeface="Century Schoolbook"/>
              </a:rPr>
              <a:t>using namespace </a:t>
            </a:r>
            <a:r>
              <a:rPr lang="en-IN" dirty="0" err="1">
                <a:solidFill>
                  <a:prstClr val="black"/>
                </a:solidFill>
                <a:latin typeface="Century Schoolbook"/>
              </a:rPr>
              <a:t>std</a:t>
            </a:r>
            <a:r>
              <a:rPr lang="en-IN" dirty="0">
                <a:solidFill>
                  <a:prstClr val="black"/>
                </a:solidFill>
                <a:latin typeface="Century Schoolbook"/>
              </a:rPr>
              <a:t>;</a:t>
            </a:r>
          </a:p>
          <a:p>
            <a:pPr marL="274320" lvl="0" indent="-274320">
              <a:spcBef>
                <a:spcPts val="600"/>
              </a:spcBef>
              <a:spcAft>
                <a:spcPts val="0"/>
              </a:spcAft>
              <a:buClr>
                <a:srgbClr val="FE8637"/>
              </a:buClr>
              <a:buSzPct val="70000"/>
              <a:buNone/>
            </a:pPr>
            <a:r>
              <a:rPr lang="en-IN" dirty="0" err="1">
                <a:solidFill>
                  <a:prstClr val="black"/>
                </a:solidFill>
                <a:latin typeface="Century Schoolbook"/>
              </a:rPr>
              <a:t>int</a:t>
            </a:r>
            <a:r>
              <a:rPr lang="en-IN" dirty="0">
                <a:solidFill>
                  <a:prstClr val="black"/>
                </a:solidFill>
                <a:latin typeface="Century Schoolbook"/>
              </a:rPr>
              <a:t> main(){</a:t>
            </a:r>
          </a:p>
          <a:p>
            <a:pPr marL="274320" lvl="0" indent="-274320">
              <a:spcBef>
                <a:spcPts val="600"/>
              </a:spcBef>
              <a:spcAft>
                <a:spcPts val="0"/>
              </a:spcAft>
              <a:buClr>
                <a:srgbClr val="FE8637"/>
              </a:buClr>
              <a:buSzPct val="70000"/>
              <a:buNone/>
            </a:pPr>
            <a:r>
              <a:rPr lang="en-IN" dirty="0">
                <a:solidFill>
                  <a:prstClr val="black"/>
                </a:solidFill>
                <a:latin typeface="Century Schoolbook"/>
              </a:rPr>
              <a:t>        </a:t>
            </a:r>
          </a:p>
          <a:p>
            <a:pPr marL="274320" lvl="0" indent="-274320">
              <a:spcBef>
                <a:spcPts val="600"/>
              </a:spcBef>
              <a:spcAft>
                <a:spcPts val="0"/>
              </a:spcAft>
              <a:buClr>
                <a:srgbClr val="FE8637"/>
              </a:buClr>
              <a:buSzPct val="70000"/>
              <a:buNone/>
            </a:pPr>
            <a:r>
              <a:rPr lang="en-IN" dirty="0">
                <a:solidFill>
                  <a:prstClr val="black"/>
                </a:solidFill>
                <a:latin typeface="Century Schoolbook"/>
              </a:rPr>
              <a:t>    </a:t>
            </a:r>
            <a:r>
              <a:rPr lang="en-IN" dirty="0" err="1">
                <a:solidFill>
                  <a:prstClr val="black"/>
                </a:solidFill>
                <a:latin typeface="Century Schoolbook"/>
              </a:rPr>
              <a:t>int</a:t>
            </a:r>
            <a:r>
              <a:rPr lang="en-IN" dirty="0">
                <a:solidFill>
                  <a:prstClr val="black"/>
                </a:solidFill>
                <a:latin typeface="Century Schoolbook"/>
              </a:rPr>
              <a:t> size = 20;</a:t>
            </a:r>
          </a:p>
          <a:p>
            <a:pPr marL="274320" lvl="0" indent="-274320">
              <a:spcBef>
                <a:spcPts val="600"/>
              </a:spcBef>
              <a:spcAft>
                <a:spcPts val="0"/>
              </a:spcAft>
              <a:buClr>
                <a:srgbClr val="FE8637"/>
              </a:buClr>
              <a:buSzPct val="70000"/>
              <a:buNone/>
            </a:pPr>
            <a:r>
              <a:rPr lang="en-IN" dirty="0">
                <a:solidFill>
                  <a:prstClr val="black"/>
                </a:solidFill>
                <a:latin typeface="Century Schoolbook"/>
              </a:rPr>
              <a:t>    char name[20];</a:t>
            </a:r>
          </a:p>
          <a:p>
            <a:pPr marL="274320" lvl="0" indent="-274320">
              <a:spcBef>
                <a:spcPts val="600"/>
              </a:spcBef>
              <a:spcAft>
                <a:spcPts val="0"/>
              </a:spcAft>
              <a:buClr>
                <a:srgbClr val="FE8637"/>
              </a:buClr>
              <a:buSzPct val="70000"/>
              <a:buNone/>
            </a:pPr>
            <a:endParaRPr lang="en-IN" dirty="0">
              <a:solidFill>
                <a:prstClr val="black"/>
              </a:solidFill>
              <a:latin typeface="Century Schoolbook"/>
            </a:endParaRPr>
          </a:p>
          <a:p>
            <a:pPr marL="274320" lvl="0" indent="-274320">
              <a:spcBef>
                <a:spcPts val="600"/>
              </a:spcBef>
              <a:spcAft>
                <a:spcPts val="0"/>
              </a:spcAft>
              <a:buClr>
                <a:srgbClr val="FE8637"/>
              </a:buClr>
              <a:buSzPct val="70000"/>
              <a:buNone/>
            </a:pPr>
            <a:r>
              <a:rPr lang="en-IN" dirty="0">
                <a:solidFill>
                  <a:prstClr val="black"/>
                </a:solidFill>
                <a:latin typeface="Century Schoolbook"/>
              </a:rPr>
              <a:t>    </a:t>
            </a:r>
            <a:r>
              <a:rPr lang="en-IN" dirty="0" err="1">
                <a:solidFill>
                  <a:prstClr val="black"/>
                </a:solidFill>
                <a:latin typeface="Century Schoolbook"/>
              </a:rPr>
              <a:t>cout</a:t>
            </a:r>
            <a:r>
              <a:rPr lang="en-IN" dirty="0">
                <a:solidFill>
                  <a:prstClr val="black"/>
                </a:solidFill>
                <a:latin typeface="Century Schoolbook"/>
              </a:rPr>
              <a:t>&lt;&lt;"</a:t>
            </a:r>
            <a:r>
              <a:rPr lang="en-IN" dirty="0" err="1">
                <a:solidFill>
                  <a:prstClr val="black"/>
                </a:solidFill>
                <a:latin typeface="Century Schoolbook"/>
              </a:rPr>
              <a:t>enetr</a:t>
            </a:r>
            <a:r>
              <a:rPr lang="en-IN" dirty="0">
                <a:solidFill>
                  <a:prstClr val="black"/>
                </a:solidFill>
                <a:latin typeface="Century Schoolbook"/>
              </a:rPr>
              <a:t> your full name"&lt;&lt;"\n";</a:t>
            </a:r>
          </a:p>
          <a:p>
            <a:pPr marL="274320" lvl="0" indent="-274320">
              <a:spcBef>
                <a:spcPts val="600"/>
              </a:spcBef>
              <a:spcAft>
                <a:spcPts val="0"/>
              </a:spcAft>
              <a:buClr>
                <a:srgbClr val="FE8637"/>
              </a:buClr>
              <a:buSzPct val="70000"/>
              <a:buNone/>
            </a:pPr>
            <a:r>
              <a:rPr lang="en-IN" b="1" dirty="0">
                <a:solidFill>
                  <a:prstClr val="black"/>
                </a:solidFill>
                <a:latin typeface="Century Schoolbook"/>
              </a:rPr>
              <a:t>    </a:t>
            </a:r>
            <a:r>
              <a:rPr lang="en-IN" b="1" dirty="0" err="1">
                <a:solidFill>
                  <a:prstClr val="black"/>
                </a:solidFill>
                <a:latin typeface="Century Schoolbook"/>
              </a:rPr>
              <a:t>cin.getline</a:t>
            </a:r>
            <a:r>
              <a:rPr lang="en-IN" b="1" dirty="0">
                <a:solidFill>
                  <a:prstClr val="black"/>
                </a:solidFill>
                <a:latin typeface="Century Schoolbook"/>
              </a:rPr>
              <a:t>(name,20);</a:t>
            </a:r>
          </a:p>
          <a:p>
            <a:pPr marL="274320" lvl="0" indent="-274320">
              <a:spcBef>
                <a:spcPts val="600"/>
              </a:spcBef>
              <a:spcAft>
                <a:spcPts val="0"/>
              </a:spcAft>
              <a:buClr>
                <a:srgbClr val="FE8637"/>
              </a:buClr>
              <a:buSzPct val="70000"/>
              <a:buNone/>
            </a:pPr>
            <a:r>
              <a:rPr lang="en-IN" dirty="0">
                <a:solidFill>
                  <a:prstClr val="black"/>
                </a:solidFill>
                <a:latin typeface="Century Schoolbook"/>
              </a:rPr>
              <a:t>    </a:t>
            </a:r>
            <a:r>
              <a:rPr lang="en-IN" dirty="0" err="1">
                <a:solidFill>
                  <a:prstClr val="black"/>
                </a:solidFill>
                <a:latin typeface="Century Schoolbook"/>
              </a:rPr>
              <a:t>cout</a:t>
            </a:r>
            <a:r>
              <a:rPr lang="en-IN" dirty="0">
                <a:solidFill>
                  <a:prstClr val="black"/>
                </a:solidFill>
                <a:latin typeface="Century Schoolbook"/>
              </a:rPr>
              <a:t>&lt;&lt;"your full name is"&lt;&lt;"\n"&lt;&lt;name&lt;&lt;"\n";</a:t>
            </a:r>
          </a:p>
          <a:p>
            <a:pPr marL="274320" lvl="0" indent="-274320">
              <a:spcBef>
                <a:spcPts val="600"/>
              </a:spcBef>
              <a:spcAft>
                <a:spcPts val="0"/>
              </a:spcAft>
              <a:buClr>
                <a:srgbClr val="FE8637"/>
              </a:buClr>
              <a:buSzPct val="70000"/>
              <a:buNone/>
            </a:pPr>
            <a:r>
              <a:rPr lang="en-IN" dirty="0">
                <a:solidFill>
                  <a:prstClr val="black"/>
                </a:solidFill>
                <a:latin typeface="Century Schoolbook"/>
              </a:rPr>
              <a:t>    </a:t>
            </a:r>
          </a:p>
          <a:p>
            <a:pPr marL="274320" lvl="0" indent="-274320">
              <a:spcBef>
                <a:spcPts val="600"/>
              </a:spcBef>
              <a:spcAft>
                <a:spcPts val="0"/>
              </a:spcAft>
              <a:buClr>
                <a:srgbClr val="FE8637"/>
              </a:buClr>
              <a:buSzPct val="70000"/>
              <a:buNone/>
            </a:pPr>
            <a:r>
              <a:rPr lang="en-IN" dirty="0">
                <a:solidFill>
                  <a:prstClr val="black"/>
                </a:solidFill>
                <a:latin typeface="Century Schoolbook"/>
              </a:rPr>
              <a:t>    </a:t>
            </a:r>
            <a:r>
              <a:rPr lang="en-IN" dirty="0" err="1">
                <a:solidFill>
                  <a:prstClr val="black"/>
                </a:solidFill>
                <a:latin typeface="Century Schoolbook"/>
              </a:rPr>
              <a:t>getch</a:t>
            </a:r>
            <a:r>
              <a:rPr lang="en-IN" dirty="0">
                <a:solidFill>
                  <a:prstClr val="black"/>
                </a:solidFill>
                <a:latin typeface="Century Schoolbook"/>
              </a:rPr>
              <a:t>();</a:t>
            </a:r>
          </a:p>
          <a:p>
            <a:pPr marL="274320" lvl="0" indent="-274320">
              <a:spcBef>
                <a:spcPts val="600"/>
              </a:spcBef>
              <a:spcAft>
                <a:spcPts val="0"/>
              </a:spcAft>
              <a:buClr>
                <a:srgbClr val="FE8637"/>
              </a:buClr>
              <a:buSzPct val="70000"/>
              <a:buNone/>
            </a:pPr>
            <a:r>
              <a:rPr lang="en-IN" dirty="0">
                <a:solidFill>
                  <a:prstClr val="black"/>
                </a:solidFill>
                <a:latin typeface="Century Schoolbook"/>
              </a:rPr>
              <a:t>    return 0;</a:t>
            </a:r>
          </a:p>
          <a:p>
            <a:pPr marL="274320" lvl="0" indent="-274320">
              <a:spcBef>
                <a:spcPts val="600"/>
              </a:spcBef>
              <a:spcAft>
                <a:spcPts val="0"/>
              </a:spcAft>
              <a:buClr>
                <a:srgbClr val="FE8637"/>
              </a:buClr>
              <a:buSzPct val="70000"/>
              <a:buNone/>
            </a:pPr>
            <a:r>
              <a:rPr lang="en-IN" dirty="0">
                <a:solidFill>
                  <a:prstClr val="black"/>
                </a:solidFill>
                <a:latin typeface="Century Schoolbook"/>
              </a:rPr>
              <a:t>}</a:t>
            </a: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a:solidFill>
                <a:srgbClr val="FF0000"/>
              </a:solidFill>
            </a:endParaRPr>
          </a:p>
        </p:txBody>
      </p:sp>
    </p:spTree>
    <p:extLst>
      <p:ext uri="{BB962C8B-B14F-4D97-AF65-F5344CB8AC3E}">
        <p14:creationId xmlns:p14="http://schemas.microsoft.com/office/powerpoint/2010/main" val="2238615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normAutofit fontScale="92500" lnSpcReduction="20000"/>
          </a:bodyPr>
          <a:lstStyle/>
          <a:p>
            <a:pPr marL="274320" lvl="0" indent="-274320">
              <a:spcBef>
                <a:spcPts val="600"/>
              </a:spcBef>
              <a:spcAft>
                <a:spcPts val="0"/>
              </a:spcAft>
              <a:buClr>
                <a:srgbClr val="FE8637"/>
              </a:buClr>
              <a:buSzPct val="70000"/>
              <a:buNone/>
            </a:pPr>
            <a:r>
              <a:rPr lang="en-IN" sz="2400" dirty="0">
                <a:solidFill>
                  <a:prstClr val="black"/>
                </a:solidFill>
                <a:latin typeface="Century Schoolbook"/>
              </a:rPr>
              <a:t>#include &lt;</a:t>
            </a:r>
            <a:r>
              <a:rPr lang="en-IN" sz="2400" dirty="0" err="1">
                <a:solidFill>
                  <a:prstClr val="black"/>
                </a:solidFill>
                <a:latin typeface="Century Schoolbook"/>
              </a:rPr>
              <a:t>iostream</a:t>
            </a:r>
            <a:r>
              <a:rPr lang="en-IN" sz="2400" dirty="0">
                <a:solidFill>
                  <a:prstClr val="black"/>
                </a:solidFill>
                <a:latin typeface="Century Schoolbook"/>
              </a:rPr>
              <a:t>&gt;</a:t>
            </a:r>
          </a:p>
          <a:p>
            <a:pPr marL="274320" lvl="0" indent="-274320">
              <a:spcBef>
                <a:spcPts val="600"/>
              </a:spcBef>
              <a:spcAft>
                <a:spcPts val="0"/>
              </a:spcAft>
              <a:buClr>
                <a:srgbClr val="FE8637"/>
              </a:buClr>
              <a:buSzPct val="70000"/>
              <a:buNone/>
            </a:pPr>
            <a:r>
              <a:rPr lang="en-IN" sz="2400" dirty="0">
                <a:solidFill>
                  <a:prstClr val="black"/>
                </a:solidFill>
                <a:latin typeface="Century Schoolbook"/>
              </a:rPr>
              <a:t>#include&lt;</a:t>
            </a:r>
            <a:r>
              <a:rPr lang="en-IN" sz="2400" dirty="0" err="1">
                <a:solidFill>
                  <a:prstClr val="black"/>
                </a:solidFill>
                <a:latin typeface="Century Schoolbook"/>
              </a:rPr>
              <a:t>conio.h</a:t>
            </a:r>
            <a:r>
              <a:rPr lang="en-IN" sz="2400" dirty="0">
                <a:solidFill>
                  <a:prstClr val="black"/>
                </a:solidFill>
                <a:latin typeface="Century Schoolbook"/>
              </a:rPr>
              <a:t>&gt;</a:t>
            </a:r>
          </a:p>
          <a:p>
            <a:pPr marL="274320" lvl="0" indent="-274320">
              <a:spcBef>
                <a:spcPts val="600"/>
              </a:spcBef>
              <a:spcAft>
                <a:spcPts val="0"/>
              </a:spcAft>
              <a:buClr>
                <a:srgbClr val="FE8637"/>
              </a:buClr>
              <a:buSzPct val="70000"/>
              <a:buNone/>
            </a:pPr>
            <a:r>
              <a:rPr lang="en-IN" sz="2400" dirty="0">
                <a:solidFill>
                  <a:prstClr val="black"/>
                </a:solidFill>
                <a:latin typeface="Century Schoolbook"/>
              </a:rPr>
              <a:t>#include&lt;</a:t>
            </a:r>
            <a:r>
              <a:rPr lang="en-IN" sz="2400" dirty="0" err="1">
                <a:solidFill>
                  <a:prstClr val="black"/>
                </a:solidFill>
                <a:latin typeface="Century Schoolbook"/>
              </a:rPr>
              <a:t>string.h</a:t>
            </a:r>
            <a:r>
              <a:rPr lang="en-IN" sz="2400" dirty="0">
                <a:solidFill>
                  <a:prstClr val="black"/>
                </a:solidFill>
                <a:latin typeface="Century Schoolbook"/>
              </a:rPr>
              <a:t>&gt;</a:t>
            </a:r>
          </a:p>
          <a:p>
            <a:pPr marL="274320" lvl="0" indent="-274320">
              <a:spcBef>
                <a:spcPts val="600"/>
              </a:spcBef>
              <a:spcAft>
                <a:spcPts val="0"/>
              </a:spcAft>
              <a:buClr>
                <a:srgbClr val="FE8637"/>
              </a:buClr>
              <a:buSzPct val="70000"/>
              <a:buNone/>
            </a:pPr>
            <a:endParaRPr lang="en-IN" sz="2400" dirty="0">
              <a:solidFill>
                <a:prstClr val="black"/>
              </a:solidFill>
              <a:latin typeface="Century Schoolbook"/>
            </a:endParaRPr>
          </a:p>
          <a:p>
            <a:pPr marL="274320" lvl="0" indent="-274320">
              <a:spcBef>
                <a:spcPts val="600"/>
              </a:spcBef>
              <a:spcAft>
                <a:spcPts val="0"/>
              </a:spcAft>
              <a:buClr>
                <a:srgbClr val="FE8637"/>
              </a:buClr>
              <a:buSzPct val="70000"/>
              <a:buNone/>
            </a:pPr>
            <a:r>
              <a:rPr lang="en-IN" sz="2400" dirty="0">
                <a:solidFill>
                  <a:prstClr val="black"/>
                </a:solidFill>
                <a:latin typeface="Century Schoolbook"/>
              </a:rPr>
              <a:t>using namespace </a:t>
            </a:r>
            <a:r>
              <a:rPr lang="en-IN" sz="2400" dirty="0" err="1">
                <a:solidFill>
                  <a:prstClr val="black"/>
                </a:solidFill>
                <a:latin typeface="Century Schoolbook"/>
              </a:rPr>
              <a:t>std</a:t>
            </a:r>
            <a:r>
              <a:rPr lang="en-IN" sz="2400" dirty="0">
                <a:solidFill>
                  <a:prstClr val="black"/>
                </a:solidFill>
                <a:latin typeface="Century Schoolbook"/>
              </a:rPr>
              <a:t>;</a:t>
            </a:r>
          </a:p>
          <a:p>
            <a:pPr marL="274320" lvl="0" indent="-274320">
              <a:spcBef>
                <a:spcPts val="600"/>
              </a:spcBef>
              <a:spcAft>
                <a:spcPts val="0"/>
              </a:spcAft>
              <a:buClr>
                <a:srgbClr val="FE8637"/>
              </a:buClr>
              <a:buSzPct val="70000"/>
              <a:buNone/>
            </a:pPr>
            <a:r>
              <a:rPr lang="en-IN" sz="2400" dirty="0" err="1">
                <a:solidFill>
                  <a:prstClr val="black"/>
                </a:solidFill>
                <a:latin typeface="Century Schoolbook"/>
              </a:rPr>
              <a:t>int</a:t>
            </a:r>
            <a:r>
              <a:rPr lang="en-IN" sz="2400" dirty="0">
                <a:solidFill>
                  <a:prstClr val="black"/>
                </a:solidFill>
                <a:latin typeface="Century Schoolbook"/>
              </a:rPr>
              <a:t> main(){</a:t>
            </a:r>
          </a:p>
          <a:p>
            <a:pPr marL="274320" lvl="0" indent="-274320">
              <a:spcBef>
                <a:spcPts val="600"/>
              </a:spcBef>
              <a:spcAft>
                <a:spcPts val="0"/>
              </a:spcAft>
              <a:buClr>
                <a:srgbClr val="FE8637"/>
              </a:buClr>
              <a:buSzPct val="70000"/>
              <a:buNone/>
            </a:pPr>
            <a:r>
              <a:rPr lang="en-IN" sz="2400" dirty="0">
                <a:solidFill>
                  <a:prstClr val="black"/>
                </a:solidFill>
                <a:latin typeface="Century Schoolbook"/>
              </a:rPr>
              <a:t>    </a:t>
            </a:r>
          </a:p>
          <a:p>
            <a:pPr marL="274320" lvl="0" indent="-274320">
              <a:spcBef>
                <a:spcPts val="600"/>
              </a:spcBef>
              <a:spcAft>
                <a:spcPts val="0"/>
              </a:spcAft>
              <a:buClr>
                <a:srgbClr val="FE8637"/>
              </a:buClr>
              <a:buSzPct val="70000"/>
              <a:buNone/>
            </a:pPr>
            <a:r>
              <a:rPr lang="en-IN" sz="2400" dirty="0">
                <a:solidFill>
                  <a:prstClr val="black"/>
                </a:solidFill>
                <a:latin typeface="Century Schoolbook"/>
              </a:rPr>
              <a:t>    char * string1 = "object";</a:t>
            </a:r>
          </a:p>
          <a:p>
            <a:pPr marL="274320" lvl="0" indent="-274320">
              <a:spcBef>
                <a:spcPts val="600"/>
              </a:spcBef>
              <a:spcAft>
                <a:spcPts val="0"/>
              </a:spcAft>
              <a:buClr>
                <a:srgbClr val="FE8637"/>
              </a:buClr>
              <a:buSzPct val="70000"/>
              <a:buNone/>
            </a:pPr>
            <a:r>
              <a:rPr lang="en-IN" sz="2400" dirty="0">
                <a:solidFill>
                  <a:prstClr val="black"/>
                </a:solidFill>
                <a:latin typeface="Century Schoolbook"/>
              </a:rPr>
              <a:t>    </a:t>
            </a:r>
          </a:p>
          <a:p>
            <a:pPr marL="274320" lvl="0" indent="-274320">
              <a:spcBef>
                <a:spcPts val="600"/>
              </a:spcBef>
              <a:spcAft>
                <a:spcPts val="0"/>
              </a:spcAft>
              <a:buClr>
                <a:srgbClr val="FE8637"/>
              </a:buClr>
              <a:buSzPct val="70000"/>
              <a:buNone/>
            </a:pPr>
            <a:r>
              <a:rPr lang="en-IN" sz="2400" dirty="0">
                <a:solidFill>
                  <a:prstClr val="black"/>
                </a:solidFill>
                <a:latin typeface="Century Schoolbook"/>
              </a:rPr>
              <a:t>    </a:t>
            </a:r>
            <a:r>
              <a:rPr lang="en-IN" sz="2400" dirty="0" err="1">
                <a:solidFill>
                  <a:prstClr val="black"/>
                </a:solidFill>
                <a:latin typeface="Century Schoolbook"/>
              </a:rPr>
              <a:t>cout.write</a:t>
            </a:r>
            <a:r>
              <a:rPr lang="en-IN" sz="2400" dirty="0">
                <a:solidFill>
                  <a:prstClr val="black"/>
                </a:solidFill>
                <a:latin typeface="Century Schoolbook"/>
              </a:rPr>
              <a:t>(string1,10);</a:t>
            </a:r>
          </a:p>
          <a:p>
            <a:pPr marL="274320" lvl="0" indent="-274320">
              <a:spcBef>
                <a:spcPts val="600"/>
              </a:spcBef>
              <a:spcAft>
                <a:spcPts val="0"/>
              </a:spcAft>
              <a:buClr>
                <a:srgbClr val="FE8637"/>
              </a:buClr>
              <a:buSzPct val="70000"/>
              <a:buNone/>
            </a:pPr>
            <a:r>
              <a:rPr lang="en-IN" sz="2400" dirty="0">
                <a:solidFill>
                  <a:prstClr val="black"/>
                </a:solidFill>
                <a:latin typeface="Century Schoolbook"/>
              </a:rPr>
              <a:t>    </a:t>
            </a:r>
          </a:p>
          <a:p>
            <a:pPr marL="274320" lvl="0" indent="-274320">
              <a:spcBef>
                <a:spcPts val="600"/>
              </a:spcBef>
              <a:spcAft>
                <a:spcPts val="0"/>
              </a:spcAft>
              <a:buClr>
                <a:srgbClr val="FE8637"/>
              </a:buClr>
              <a:buSzPct val="70000"/>
              <a:buNone/>
            </a:pPr>
            <a:r>
              <a:rPr lang="en-IN" sz="2400" dirty="0">
                <a:solidFill>
                  <a:prstClr val="black"/>
                </a:solidFill>
                <a:latin typeface="Century Schoolbook"/>
              </a:rPr>
              <a:t>    </a:t>
            </a:r>
            <a:r>
              <a:rPr lang="en-IN" sz="2400" dirty="0" err="1">
                <a:solidFill>
                  <a:prstClr val="black"/>
                </a:solidFill>
                <a:latin typeface="Century Schoolbook"/>
              </a:rPr>
              <a:t>getch</a:t>
            </a:r>
            <a:r>
              <a:rPr lang="en-IN" sz="2400" dirty="0">
                <a:solidFill>
                  <a:prstClr val="black"/>
                </a:solidFill>
                <a:latin typeface="Century Schoolbook"/>
              </a:rPr>
              <a:t>();</a:t>
            </a:r>
          </a:p>
          <a:p>
            <a:pPr marL="274320" lvl="0" indent="-274320">
              <a:spcBef>
                <a:spcPts val="600"/>
              </a:spcBef>
              <a:spcAft>
                <a:spcPts val="0"/>
              </a:spcAft>
              <a:buClr>
                <a:srgbClr val="FE8637"/>
              </a:buClr>
              <a:buSzPct val="70000"/>
              <a:buNone/>
            </a:pPr>
            <a:r>
              <a:rPr lang="en-IN" sz="2400" dirty="0">
                <a:solidFill>
                  <a:prstClr val="black"/>
                </a:solidFill>
                <a:latin typeface="Century Schoolbook"/>
              </a:rPr>
              <a:t>    return 0;    </a:t>
            </a:r>
          </a:p>
          <a:p>
            <a:pPr marL="274320" lvl="0" indent="-274320">
              <a:spcBef>
                <a:spcPts val="600"/>
              </a:spcBef>
              <a:spcAft>
                <a:spcPts val="0"/>
              </a:spcAft>
              <a:buClr>
                <a:srgbClr val="FE8637"/>
              </a:buClr>
              <a:buSzPct val="70000"/>
              <a:buNone/>
            </a:pPr>
            <a:r>
              <a:rPr lang="en-IN" sz="2400" dirty="0">
                <a:solidFill>
                  <a:prstClr val="black"/>
                </a:solidFill>
                <a:latin typeface="Century Schoolbook"/>
              </a:rPr>
              <a:t>}</a:t>
            </a: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a:solidFill>
                <a:srgbClr val="FF0000"/>
              </a:solidFill>
            </a:endParaRPr>
          </a:p>
        </p:txBody>
      </p:sp>
    </p:spTree>
    <p:extLst>
      <p:ext uri="{BB962C8B-B14F-4D97-AF65-F5344CB8AC3E}">
        <p14:creationId xmlns:p14="http://schemas.microsoft.com/office/powerpoint/2010/main" val="39804448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Formatted </a:t>
            </a:r>
            <a:r>
              <a:rPr lang="en-US" sz="3200" dirty="0">
                <a:solidFill>
                  <a:schemeClr val="tx1"/>
                </a:solidFill>
              </a:rPr>
              <a:t>I/O operations</a:t>
            </a:r>
          </a:p>
        </p:txBody>
      </p:sp>
      <p:sp>
        <p:nvSpPr>
          <p:cNvPr id="10" name="Content Placeholder 2"/>
          <p:cNvSpPr txBox="1">
            <a:spLocks/>
          </p:cNvSpPr>
          <p:nvPr/>
        </p:nvSpPr>
        <p:spPr>
          <a:xfrm>
            <a:off x="457200" y="1102638"/>
            <a:ext cx="8258204" cy="1643074"/>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R="0" lvl="0" algn="l" defTabSz="914400" rtl="0" eaLnBrk="1" fontAlgn="auto" latinLnBrk="0" hangingPunct="1">
              <a:lnSpc>
                <a:spcPct val="100000"/>
              </a:lnSpc>
              <a:spcBef>
                <a:spcPts val="600"/>
              </a:spcBef>
              <a:spcAft>
                <a:spcPts val="0"/>
              </a:spcAft>
              <a:buClr>
                <a:srgbClr val="FE8637"/>
              </a:buClr>
              <a:buSzPct val="70000"/>
              <a:buFont typeface="Wingdings" pitchFamily="2" charset="2"/>
              <a:buChar char="Ø"/>
              <a:tabLst/>
              <a:defRPr/>
            </a:pP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Formatting output</a:t>
            </a:r>
          </a:p>
          <a:p>
            <a:pPr marR="0" lvl="0" algn="l" defTabSz="914400" rtl="0" eaLnBrk="1" fontAlgn="auto" latinLnBrk="0" hangingPunct="1">
              <a:lnSpc>
                <a:spcPct val="100000"/>
              </a:lnSpc>
              <a:spcBef>
                <a:spcPts val="600"/>
              </a:spcBef>
              <a:spcAft>
                <a:spcPts val="0"/>
              </a:spcAft>
              <a:buClr>
                <a:srgbClr val="FE8637"/>
              </a:buClr>
              <a:buSzPct val="70000"/>
              <a:buFont typeface="Wingdings" pitchFamily="2" charset="2"/>
              <a:buChar char="Ø"/>
              <a:tabLst/>
              <a:defRPr/>
            </a:pP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It includes : </a:t>
            </a:r>
            <a:r>
              <a:rPr kumimoji="0" lang="en-US" sz="24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ios</a:t>
            </a: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class functions, flags, manipulators,</a:t>
            </a:r>
            <a:r>
              <a:rPr kumimoji="0" lang="en-IN"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 user-defined output functions</a:t>
            </a:r>
          </a:p>
          <a:p>
            <a:pPr marR="0" lvl="0" algn="l" defTabSz="914400" rtl="0" eaLnBrk="1" fontAlgn="auto" latinLnBrk="0" hangingPunct="1">
              <a:lnSpc>
                <a:spcPct val="100000"/>
              </a:lnSpc>
              <a:spcBef>
                <a:spcPts val="600"/>
              </a:spcBef>
              <a:spcAft>
                <a:spcPts val="0"/>
              </a:spcAft>
              <a:buClr>
                <a:srgbClr val="FE8637"/>
              </a:buClr>
              <a:buSzPct val="70000"/>
              <a:buFont typeface="Wingdings" pitchFamily="2" charset="2"/>
              <a:buChar char="Ø"/>
              <a:tabLst/>
              <a:defRPr/>
            </a:pP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Manipulators in &lt;</a:t>
            </a:r>
            <a:r>
              <a:rPr kumimoji="0" lang="en-US" sz="2400" b="0" i="0" u="none" strike="noStrike" kern="1200" cap="none" spc="0" normalizeH="0" baseline="0" noProof="0" dirty="0" err="1" smtClean="0">
                <a:ln>
                  <a:noFill/>
                </a:ln>
                <a:solidFill>
                  <a:sysClr val="windowText" lastClr="000000"/>
                </a:solidFill>
                <a:effectLst/>
                <a:uLnTx/>
                <a:uFillTx/>
                <a:latin typeface="Century Schoolbook"/>
                <a:ea typeface="+mn-ea"/>
                <a:cs typeface="+mn-cs"/>
              </a:rPr>
              <a:t>iomanip.h</a:t>
            </a:r>
            <a:r>
              <a:rPr kumimoji="0" lang="en-US" sz="2400" b="0" i="0" u="none" strike="noStrike" kern="1200" cap="none" spc="0" normalizeH="0" baseline="0" noProof="0" dirty="0" smtClean="0">
                <a:ln>
                  <a:noFill/>
                </a:ln>
                <a:solidFill>
                  <a:sysClr val="windowText" lastClr="000000"/>
                </a:solidFill>
                <a:effectLst/>
                <a:uLnTx/>
                <a:uFillTx/>
                <a:latin typeface="Century Schoolbook"/>
                <a:ea typeface="+mn-ea"/>
                <a:cs typeface="+mn-cs"/>
              </a:rPr>
              <a:t>&gt;</a:t>
            </a:r>
          </a:p>
        </p:txBody>
      </p:sp>
      <p:graphicFrame>
        <p:nvGraphicFramePr>
          <p:cNvPr id="11" name="Table 10"/>
          <p:cNvGraphicFramePr>
            <a:graphicFrameLocks noGrp="1"/>
          </p:cNvGraphicFramePr>
          <p:nvPr>
            <p:extLst>
              <p:ext uri="{D42A27DB-BD31-4B8C-83A1-F6EECF244321}">
                <p14:modId xmlns:p14="http://schemas.microsoft.com/office/powerpoint/2010/main" val="1241567318"/>
              </p:ext>
            </p:extLst>
          </p:nvPr>
        </p:nvGraphicFramePr>
        <p:xfrm>
          <a:off x="428596" y="3276601"/>
          <a:ext cx="8358247" cy="3276601"/>
        </p:xfrm>
        <a:graphic>
          <a:graphicData uri="http://schemas.openxmlformats.org/drawingml/2006/table">
            <a:tbl>
              <a:tblPr firstRow="1" bandRow="1"/>
              <a:tblGrid>
                <a:gridCol w="1857388"/>
                <a:gridCol w="1688536"/>
                <a:gridCol w="4812323"/>
              </a:tblGrid>
              <a:tr h="387669">
                <a:tc>
                  <a:txBody>
                    <a:bodyPr/>
                    <a:lstStyle>
                      <a:lvl1pPr marL="0" algn="l" defTabSz="914400" rtl="0" eaLnBrk="1" latinLnBrk="0" hangingPunct="1">
                        <a:defRPr sz="1800" b="1" kern="1200">
                          <a:solidFill>
                            <a:schemeClr val="lt1"/>
                          </a:solidFill>
                          <a:latin typeface="Century Schoolbook"/>
                        </a:defRPr>
                      </a:lvl1pPr>
                      <a:lvl2pPr marL="457200" algn="l" defTabSz="914400" rtl="0" eaLnBrk="1" latinLnBrk="0" hangingPunct="1">
                        <a:defRPr sz="1800" b="1" kern="1200">
                          <a:solidFill>
                            <a:schemeClr val="lt1"/>
                          </a:solidFill>
                          <a:latin typeface="Century Schoolbook"/>
                        </a:defRPr>
                      </a:lvl2pPr>
                      <a:lvl3pPr marL="914400" algn="l" defTabSz="914400" rtl="0" eaLnBrk="1" latinLnBrk="0" hangingPunct="1">
                        <a:defRPr sz="1800" b="1" kern="1200">
                          <a:solidFill>
                            <a:schemeClr val="lt1"/>
                          </a:solidFill>
                          <a:latin typeface="Century Schoolbook"/>
                        </a:defRPr>
                      </a:lvl3pPr>
                      <a:lvl4pPr marL="1371600" algn="l" defTabSz="914400" rtl="0" eaLnBrk="1" latinLnBrk="0" hangingPunct="1">
                        <a:defRPr sz="1800" b="1" kern="1200">
                          <a:solidFill>
                            <a:schemeClr val="lt1"/>
                          </a:solidFill>
                          <a:latin typeface="Century Schoolbook"/>
                        </a:defRPr>
                      </a:lvl4pPr>
                      <a:lvl5pPr marL="1828800" algn="l" defTabSz="914400" rtl="0" eaLnBrk="1" latinLnBrk="0" hangingPunct="1">
                        <a:defRPr sz="1800" b="1" kern="1200">
                          <a:solidFill>
                            <a:schemeClr val="lt1"/>
                          </a:solidFill>
                          <a:latin typeface="Century Schoolbook"/>
                        </a:defRPr>
                      </a:lvl5pPr>
                      <a:lvl6pPr marL="2286000" algn="l" defTabSz="914400" rtl="0" eaLnBrk="1" latinLnBrk="0" hangingPunct="1">
                        <a:defRPr sz="1800" b="1" kern="1200">
                          <a:solidFill>
                            <a:schemeClr val="lt1"/>
                          </a:solidFill>
                          <a:latin typeface="Century Schoolbook"/>
                        </a:defRPr>
                      </a:lvl6pPr>
                      <a:lvl7pPr marL="2743200" algn="l" defTabSz="914400" rtl="0" eaLnBrk="1" latinLnBrk="0" hangingPunct="1">
                        <a:defRPr sz="1800" b="1" kern="1200">
                          <a:solidFill>
                            <a:schemeClr val="lt1"/>
                          </a:solidFill>
                          <a:latin typeface="Century Schoolbook"/>
                        </a:defRPr>
                      </a:lvl7pPr>
                      <a:lvl8pPr marL="3200400" algn="l" defTabSz="914400" rtl="0" eaLnBrk="1" latinLnBrk="0" hangingPunct="1">
                        <a:defRPr sz="1800" b="1" kern="1200">
                          <a:solidFill>
                            <a:schemeClr val="lt1"/>
                          </a:solidFill>
                          <a:latin typeface="Century Schoolbook"/>
                        </a:defRPr>
                      </a:lvl8pPr>
                      <a:lvl9pPr marL="3657600" algn="l" defTabSz="914400" rtl="0" eaLnBrk="1" latinLnBrk="0" hangingPunct="1">
                        <a:defRPr sz="1800" b="1" kern="1200">
                          <a:solidFill>
                            <a:schemeClr val="lt1"/>
                          </a:solidFill>
                          <a:latin typeface="Century Schoolbook"/>
                        </a:defRPr>
                      </a:lvl9pPr>
                    </a:lstStyle>
                    <a:p>
                      <a:pPr algn="ctr"/>
                      <a:r>
                        <a:rPr lang="en-US" dirty="0" smtClean="0"/>
                        <a:t>manipulators</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8637"/>
                    </a:solidFill>
                  </a:tcPr>
                </a:tc>
                <a:tc>
                  <a:txBody>
                    <a:bodyPr/>
                    <a:lstStyle>
                      <a:lvl1pPr marL="0" algn="l" defTabSz="914400" rtl="0" eaLnBrk="1" latinLnBrk="0" hangingPunct="1">
                        <a:defRPr sz="1800" b="1" kern="1200">
                          <a:solidFill>
                            <a:schemeClr val="lt1"/>
                          </a:solidFill>
                          <a:latin typeface="Century Schoolbook"/>
                        </a:defRPr>
                      </a:lvl1pPr>
                      <a:lvl2pPr marL="457200" algn="l" defTabSz="914400" rtl="0" eaLnBrk="1" latinLnBrk="0" hangingPunct="1">
                        <a:defRPr sz="1800" b="1" kern="1200">
                          <a:solidFill>
                            <a:schemeClr val="lt1"/>
                          </a:solidFill>
                          <a:latin typeface="Century Schoolbook"/>
                        </a:defRPr>
                      </a:lvl2pPr>
                      <a:lvl3pPr marL="914400" algn="l" defTabSz="914400" rtl="0" eaLnBrk="1" latinLnBrk="0" hangingPunct="1">
                        <a:defRPr sz="1800" b="1" kern="1200">
                          <a:solidFill>
                            <a:schemeClr val="lt1"/>
                          </a:solidFill>
                          <a:latin typeface="Century Schoolbook"/>
                        </a:defRPr>
                      </a:lvl3pPr>
                      <a:lvl4pPr marL="1371600" algn="l" defTabSz="914400" rtl="0" eaLnBrk="1" latinLnBrk="0" hangingPunct="1">
                        <a:defRPr sz="1800" b="1" kern="1200">
                          <a:solidFill>
                            <a:schemeClr val="lt1"/>
                          </a:solidFill>
                          <a:latin typeface="Century Schoolbook"/>
                        </a:defRPr>
                      </a:lvl4pPr>
                      <a:lvl5pPr marL="1828800" algn="l" defTabSz="914400" rtl="0" eaLnBrk="1" latinLnBrk="0" hangingPunct="1">
                        <a:defRPr sz="1800" b="1" kern="1200">
                          <a:solidFill>
                            <a:schemeClr val="lt1"/>
                          </a:solidFill>
                          <a:latin typeface="Century Schoolbook"/>
                        </a:defRPr>
                      </a:lvl5pPr>
                      <a:lvl6pPr marL="2286000" algn="l" defTabSz="914400" rtl="0" eaLnBrk="1" latinLnBrk="0" hangingPunct="1">
                        <a:defRPr sz="1800" b="1" kern="1200">
                          <a:solidFill>
                            <a:schemeClr val="lt1"/>
                          </a:solidFill>
                          <a:latin typeface="Century Schoolbook"/>
                        </a:defRPr>
                      </a:lvl6pPr>
                      <a:lvl7pPr marL="2743200" algn="l" defTabSz="914400" rtl="0" eaLnBrk="1" latinLnBrk="0" hangingPunct="1">
                        <a:defRPr sz="1800" b="1" kern="1200">
                          <a:solidFill>
                            <a:schemeClr val="lt1"/>
                          </a:solidFill>
                          <a:latin typeface="Century Schoolbook"/>
                        </a:defRPr>
                      </a:lvl7pPr>
                      <a:lvl8pPr marL="3200400" algn="l" defTabSz="914400" rtl="0" eaLnBrk="1" latinLnBrk="0" hangingPunct="1">
                        <a:defRPr sz="1800" b="1" kern="1200">
                          <a:solidFill>
                            <a:schemeClr val="lt1"/>
                          </a:solidFill>
                          <a:latin typeface="Century Schoolbook"/>
                        </a:defRPr>
                      </a:lvl8pPr>
                      <a:lvl9pPr marL="3657600" algn="l" defTabSz="914400" rtl="0" eaLnBrk="1" latinLnBrk="0" hangingPunct="1">
                        <a:defRPr sz="1800" b="1" kern="1200">
                          <a:solidFill>
                            <a:schemeClr val="lt1"/>
                          </a:solidFill>
                          <a:latin typeface="Century Schoolbook"/>
                        </a:defRPr>
                      </a:lvl9pPr>
                    </a:lstStyle>
                    <a:p>
                      <a:pPr algn="ctr"/>
                      <a:r>
                        <a:rPr lang="en-US" dirty="0" smtClean="0"/>
                        <a:t>Functions</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8637"/>
                    </a:solidFill>
                  </a:tcPr>
                </a:tc>
                <a:tc>
                  <a:txBody>
                    <a:bodyPr/>
                    <a:lstStyle>
                      <a:lvl1pPr marL="0" algn="l" defTabSz="914400" rtl="0" eaLnBrk="1" latinLnBrk="0" hangingPunct="1">
                        <a:defRPr sz="1800" b="1" kern="1200">
                          <a:solidFill>
                            <a:schemeClr val="lt1"/>
                          </a:solidFill>
                          <a:latin typeface="Century Schoolbook"/>
                        </a:defRPr>
                      </a:lvl1pPr>
                      <a:lvl2pPr marL="457200" algn="l" defTabSz="914400" rtl="0" eaLnBrk="1" latinLnBrk="0" hangingPunct="1">
                        <a:defRPr sz="1800" b="1" kern="1200">
                          <a:solidFill>
                            <a:schemeClr val="lt1"/>
                          </a:solidFill>
                          <a:latin typeface="Century Schoolbook"/>
                        </a:defRPr>
                      </a:lvl2pPr>
                      <a:lvl3pPr marL="914400" algn="l" defTabSz="914400" rtl="0" eaLnBrk="1" latinLnBrk="0" hangingPunct="1">
                        <a:defRPr sz="1800" b="1" kern="1200">
                          <a:solidFill>
                            <a:schemeClr val="lt1"/>
                          </a:solidFill>
                          <a:latin typeface="Century Schoolbook"/>
                        </a:defRPr>
                      </a:lvl3pPr>
                      <a:lvl4pPr marL="1371600" algn="l" defTabSz="914400" rtl="0" eaLnBrk="1" latinLnBrk="0" hangingPunct="1">
                        <a:defRPr sz="1800" b="1" kern="1200">
                          <a:solidFill>
                            <a:schemeClr val="lt1"/>
                          </a:solidFill>
                          <a:latin typeface="Century Schoolbook"/>
                        </a:defRPr>
                      </a:lvl4pPr>
                      <a:lvl5pPr marL="1828800" algn="l" defTabSz="914400" rtl="0" eaLnBrk="1" latinLnBrk="0" hangingPunct="1">
                        <a:defRPr sz="1800" b="1" kern="1200">
                          <a:solidFill>
                            <a:schemeClr val="lt1"/>
                          </a:solidFill>
                          <a:latin typeface="Century Schoolbook"/>
                        </a:defRPr>
                      </a:lvl5pPr>
                      <a:lvl6pPr marL="2286000" algn="l" defTabSz="914400" rtl="0" eaLnBrk="1" latinLnBrk="0" hangingPunct="1">
                        <a:defRPr sz="1800" b="1" kern="1200">
                          <a:solidFill>
                            <a:schemeClr val="lt1"/>
                          </a:solidFill>
                          <a:latin typeface="Century Schoolbook"/>
                        </a:defRPr>
                      </a:lvl6pPr>
                      <a:lvl7pPr marL="2743200" algn="l" defTabSz="914400" rtl="0" eaLnBrk="1" latinLnBrk="0" hangingPunct="1">
                        <a:defRPr sz="1800" b="1" kern="1200">
                          <a:solidFill>
                            <a:schemeClr val="lt1"/>
                          </a:solidFill>
                          <a:latin typeface="Century Schoolbook"/>
                        </a:defRPr>
                      </a:lvl7pPr>
                      <a:lvl8pPr marL="3200400" algn="l" defTabSz="914400" rtl="0" eaLnBrk="1" latinLnBrk="0" hangingPunct="1">
                        <a:defRPr sz="1800" b="1" kern="1200">
                          <a:solidFill>
                            <a:schemeClr val="lt1"/>
                          </a:solidFill>
                          <a:latin typeface="Century Schoolbook"/>
                        </a:defRPr>
                      </a:lvl8pPr>
                      <a:lvl9pPr marL="3657600" algn="l" defTabSz="914400" rtl="0" eaLnBrk="1" latinLnBrk="0" hangingPunct="1">
                        <a:defRPr sz="1800" b="1" kern="1200">
                          <a:solidFill>
                            <a:schemeClr val="lt1"/>
                          </a:solidFill>
                          <a:latin typeface="Century Schoolbook"/>
                        </a:defRPr>
                      </a:lvl9pPr>
                    </a:lstStyle>
                    <a:p>
                      <a:pPr algn="ctr"/>
                      <a:r>
                        <a:rPr lang="en-US" dirty="0" smtClean="0"/>
                        <a:t>Task</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8637"/>
                    </a:solidFill>
                  </a:tcPr>
                </a:tc>
              </a:tr>
              <a:tr h="387669">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err="1" smtClean="0"/>
                        <a:t>setw</a:t>
                      </a:r>
                      <a:r>
                        <a:rPr lang="en-US" dirty="0" smtClean="0"/>
                        <a:t>()</a:t>
                      </a:r>
                      <a:endParaRPr lang="en-IN"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smtClean="0"/>
                        <a:t>width()</a:t>
                      </a:r>
                      <a:endParaRPr lang="en-IN"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smtClean="0"/>
                        <a:t>Required field size</a:t>
                      </a:r>
                      <a:endParaRPr lang="en-IN"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r>
              <a:tr h="387669">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err="1" smtClean="0"/>
                        <a:t>setprecision</a:t>
                      </a:r>
                      <a:r>
                        <a:rPr lang="en-US" dirty="0" smtClean="0"/>
                        <a: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20000"/>
                      </a:srgbClr>
                    </a:solid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smtClean="0"/>
                        <a:t>precision()</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20000"/>
                      </a:srgbClr>
                    </a:solid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smtClean="0"/>
                        <a:t>Display no. of digits after decimal point</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20000"/>
                      </a:srgbClr>
                    </a:solidFill>
                  </a:tcPr>
                </a:tc>
              </a:tr>
              <a:tr h="669128">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err="1" smtClean="0"/>
                        <a:t>setfill</a:t>
                      </a:r>
                      <a:r>
                        <a:rPr lang="en-US" dirty="0" smtClean="0"/>
                        <a:t>()</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smtClean="0"/>
                        <a:t>fill()</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smtClean="0"/>
                        <a:t>Specify a character</a:t>
                      </a:r>
                      <a:r>
                        <a:rPr lang="en-US" baseline="0" dirty="0" smtClean="0"/>
                        <a:t> to be filled in unused portion </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r>
              <a:tr h="669128">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err="1" smtClean="0"/>
                        <a:t>setioflags</a:t>
                      </a:r>
                      <a:r>
                        <a:rPr lang="en-US" dirty="0" smtClean="0"/>
                        <a:t>()</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20000"/>
                      </a:srgbClr>
                    </a:solid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err="1" smtClean="0"/>
                        <a:t>setf</a:t>
                      </a:r>
                      <a:r>
                        <a:rPr lang="en-US" dirty="0" smtClean="0"/>
                        <a:t>()</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20000"/>
                      </a:srgbClr>
                    </a:solid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smtClean="0"/>
                        <a:t>Set format flag, </a:t>
                      </a:r>
                      <a:r>
                        <a:rPr lang="en-US" dirty="0" err="1" smtClean="0"/>
                        <a:t>e.g</a:t>
                      </a:r>
                      <a:r>
                        <a:rPr lang="en-US" baseline="0" dirty="0" smtClean="0"/>
                        <a:t> left justified or right justified</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20000"/>
                      </a:srgbClr>
                    </a:solidFill>
                  </a:tcPr>
                </a:tc>
              </a:tr>
              <a:tr h="387669">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err="1" smtClean="0"/>
                        <a:t>resetioflags</a:t>
                      </a:r>
                      <a:r>
                        <a:rPr lang="en-US" dirty="0" smtClean="0"/>
                        <a:t>()</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err="1" smtClean="0"/>
                        <a:t>unsetf</a:t>
                      </a:r>
                      <a:r>
                        <a:rPr lang="en-US" dirty="0" smtClean="0"/>
                        <a:t>()</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dirty="0" smtClean="0"/>
                        <a:t>Clear flag</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r>
              <a:tr h="387669">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20000"/>
                      </a:srgbClr>
                    </a:solid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endParaRPr lang="en-IN"/>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20000"/>
                      </a:srgbClr>
                    </a:solid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20000"/>
                      </a:srgbClr>
                    </a:solidFill>
                  </a:tcPr>
                </a:tc>
              </a:tr>
            </a:tbl>
          </a:graphicData>
        </a:graphic>
      </p:graphicFrame>
      <p:sp>
        <p:nvSpPr>
          <p:cNvPr id="12" name="TextBox 11"/>
          <p:cNvSpPr txBox="1"/>
          <p:nvPr/>
        </p:nvSpPr>
        <p:spPr>
          <a:xfrm>
            <a:off x="2571736" y="2745712"/>
            <a:ext cx="3500462" cy="400110"/>
          </a:xfrm>
          <a:prstGeom prst="rect">
            <a:avLst/>
          </a:prstGeom>
          <a:noFill/>
        </p:spPr>
        <p:txBody>
          <a:bodyPr wrap="square" rtlCol="0">
            <a:spAutoFit/>
          </a:bodyPr>
          <a:lstStyle/>
          <a:p>
            <a:pPr algn="ctr"/>
            <a:r>
              <a:rPr lang="en-US" sz="2000" dirty="0" err="1" smtClean="0">
                <a:latin typeface="Times New Roman" pitchFamily="18" charset="0"/>
                <a:cs typeface="Times New Roman" pitchFamily="18" charset="0"/>
              </a:rPr>
              <a:t>ios</a:t>
            </a:r>
            <a:r>
              <a:rPr lang="en-US" sz="2000" dirty="0" smtClean="0">
                <a:latin typeface="Times New Roman" pitchFamily="18" charset="0"/>
                <a:cs typeface="Times New Roman" pitchFamily="18" charset="0"/>
              </a:rPr>
              <a:t> class format functions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1264127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274320" lvl="0" indent="-274320">
              <a:spcBef>
                <a:spcPts val="600"/>
              </a:spcBef>
              <a:spcAft>
                <a:spcPts val="0"/>
              </a:spcAft>
              <a:buClr>
                <a:srgbClr val="FE8637"/>
              </a:buClr>
              <a:buSzPct val="70000"/>
              <a:buNone/>
            </a:pPr>
            <a:r>
              <a:rPr lang="en-IN" sz="2400" dirty="0" err="1">
                <a:solidFill>
                  <a:prstClr val="black"/>
                </a:solidFill>
                <a:latin typeface="Century Schoolbook"/>
              </a:rPr>
              <a:t>cout.width</a:t>
            </a:r>
            <a:r>
              <a:rPr lang="en-IN" sz="2400" dirty="0">
                <a:solidFill>
                  <a:prstClr val="black"/>
                </a:solidFill>
                <a:latin typeface="Century Schoolbook"/>
              </a:rPr>
              <a:t>(5);</a:t>
            </a:r>
          </a:p>
          <a:p>
            <a:pPr marL="274320" lvl="0" indent="-274320">
              <a:spcBef>
                <a:spcPts val="600"/>
              </a:spcBef>
              <a:spcAft>
                <a:spcPts val="0"/>
              </a:spcAft>
              <a:buClr>
                <a:srgbClr val="FE8637"/>
              </a:buClr>
              <a:buSzPct val="70000"/>
              <a:buNone/>
            </a:pPr>
            <a:r>
              <a:rPr lang="en-IN" sz="2400" dirty="0">
                <a:solidFill>
                  <a:prstClr val="black"/>
                </a:solidFill>
                <a:latin typeface="Century Schoolbook"/>
              </a:rPr>
              <a:t>    </a:t>
            </a:r>
            <a:r>
              <a:rPr lang="en-IN" sz="2400" dirty="0" err="1">
                <a:solidFill>
                  <a:prstClr val="black"/>
                </a:solidFill>
                <a:latin typeface="Century Schoolbook"/>
              </a:rPr>
              <a:t>cout</a:t>
            </a:r>
            <a:r>
              <a:rPr lang="en-IN" sz="2400" dirty="0">
                <a:solidFill>
                  <a:prstClr val="black"/>
                </a:solidFill>
                <a:latin typeface="Century Schoolbook"/>
              </a:rPr>
              <a:t>&lt;&lt;"123";</a:t>
            </a:r>
          </a:p>
          <a:p>
            <a:pPr marL="274320" lvl="0" indent="-274320">
              <a:spcBef>
                <a:spcPts val="600"/>
              </a:spcBef>
              <a:spcAft>
                <a:spcPts val="0"/>
              </a:spcAft>
              <a:buClr>
                <a:srgbClr val="FE8637"/>
              </a:buClr>
              <a:buSzPct val="70000"/>
              <a:buNone/>
            </a:pPr>
            <a:r>
              <a:rPr lang="en-IN" sz="2400" dirty="0">
                <a:solidFill>
                  <a:prstClr val="black"/>
                </a:solidFill>
                <a:latin typeface="Century Schoolbook"/>
              </a:rPr>
              <a:t>    </a:t>
            </a:r>
            <a:r>
              <a:rPr lang="en-IN" sz="2400" dirty="0" err="1">
                <a:solidFill>
                  <a:prstClr val="black"/>
                </a:solidFill>
                <a:latin typeface="Century Schoolbook"/>
              </a:rPr>
              <a:t>cout.width</a:t>
            </a:r>
            <a:r>
              <a:rPr lang="en-IN" sz="2400" dirty="0">
                <a:solidFill>
                  <a:prstClr val="black"/>
                </a:solidFill>
                <a:latin typeface="Century Schoolbook"/>
              </a:rPr>
              <a:t>(5);</a:t>
            </a:r>
          </a:p>
          <a:p>
            <a:pPr marL="274320" lvl="0" indent="-274320">
              <a:spcBef>
                <a:spcPts val="600"/>
              </a:spcBef>
              <a:spcAft>
                <a:spcPts val="0"/>
              </a:spcAft>
              <a:buClr>
                <a:srgbClr val="FE8637"/>
              </a:buClr>
              <a:buSzPct val="70000"/>
              <a:buNone/>
            </a:pPr>
            <a:r>
              <a:rPr lang="en-IN" sz="2400" dirty="0">
                <a:solidFill>
                  <a:prstClr val="black"/>
                </a:solidFill>
                <a:latin typeface="Century Schoolbook"/>
              </a:rPr>
              <a:t>    </a:t>
            </a:r>
            <a:r>
              <a:rPr lang="en-IN" sz="2400" dirty="0" err="1">
                <a:solidFill>
                  <a:prstClr val="black"/>
                </a:solidFill>
                <a:latin typeface="Century Schoolbook"/>
              </a:rPr>
              <a:t>cout</a:t>
            </a:r>
            <a:r>
              <a:rPr lang="en-IN" sz="2400" dirty="0">
                <a:solidFill>
                  <a:prstClr val="black"/>
                </a:solidFill>
                <a:latin typeface="Century Schoolbook"/>
              </a:rPr>
              <a:t>&lt;&lt;"45";// by default right justified</a:t>
            </a: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width</a:t>
            </a:r>
            <a:endParaRPr lang="en-US" sz="3200" dirty="0">
              <a:solidFill>
                <a:schemeClr val="tx1"/>
              </a:solidFill>
            </a:endParaRPr>
          </a:p>
        </p:txBody>
      </p:sp>
    </p:spTree>
    <p:extLst>
      <p:ext uri="{BB962C8B-B14F-4D97-AF65-F5344CB8AC3E}">
        <p14:creationId xmlns:p14="http://schemas.microsoft.com/office/powerpoint/2010/main" val="3160736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285750" lvl="0" indent="-285750">
              <a:spcBef>
                <a:spcPts val="0"/>
              </a:spcBef>
              <a:spcAft>
                <a:spcPts val="0"/>
              </a:spcAft>
              <a:buClrTx/>
              <a:buSzTx/>
              <a:buFont typeface="Wingdings" pitchFamily="2" charset="2"/>
              <a:buChar char="Ø"/>
            </a:pPr>
            <a:r>
              <a:rPr lang="en-US" sz="1800" dirty="0">
                <a:solidFill>
                  <a:prstClr val="black"/>
                </a:solidFill>
                <a:latin typeface="Century Schoolbook"/>
              </a:rPr>
              <a:t> Output truncated to nearest cent</a:t>
            </a:r>
          </a:p>
          <a:p>
            <a:pPr marL="285750" lvl="0" indent="-285750">
              <a:spcBef>
                <a:spcPts val="0"/>
              </a:spcBef>
              <a:spcAft>
                <a:spcPts val="0"/>
              </a:spcAft>
              <a:buClrTx/>
              <a:buSzTx/>
              <a:buFont typeface="Wingdings" pitchFamily="2" charset="2"/>
              <a:buChar char="Ø"/>
            </a:pPr>
            <a:r>
              <a:rPr lang="en-US" sz="1800" dirty="0">
                <a:solidFill>
                  <a:prstClr val="black"/>
                </a:solidFill>
                <a:latin typeface="Century Schoolbook"/>
              </a:rPr>
              <a:t>  Tailing zeros are truncated</a:t>
            </a:r>
          </a:p>
          <a:p>
            <a:pPr marL="285750" lvl="0" indent="-285750">
              <a:spcBef>
                <a:spcPts val="0"/>
              </a:spcBef>
              <a:spcAft>
                <a:spcPts val="0"/>
              </a:spcAft>
              <a:buClrTx/>
              <a:buSzTx/>
              <a:buFont typeface="Wingdings" pitchFamily="2" charset="2"/>
              <a:buChar char="Ø"/>
            </a:pPr>
            <a:r>
              <a:rPr lang="en-US" sz="1800" dirty="0">
                <a:solidFill>
                  <a:prstClr val="black"/>
                </a:solidFill>
                <a:latin typeface="Century Schoolbook"/>
              </a:rPr>
              <a:t>  Default </a:t>
            </a:r>
            <a:r>
              <a:rPr lang="en-US" sz="1800" dirty="0" smtClean="0">
                <a:solidFill>
                  <a:prstClr val="black"/>
                </a:solidFill>
                <a:latin typeface="Century Schoolbook"/>
              </a:rPr>
              <a:t>precision </a:t>
            </a:r>
            <a:r>
              <a:rPr lang="en-US" sz="1800" dirty="0">
                <a:solidFill>
                  <a:prstClr val="black"/>
                </a:solidFill>
                <a:latin typeface="Century Schoolbook"/>
              </a:rPr>
              <a:t>is 6 </a:t>
            </a:r>
            <a:r>
              <a:rPr lang="en-US" sz="1800" dirty="0" smtClean="0">
                <a:solidFill>
                  <a:prstClr val="black"/>
                </a:solidFill>
                <a:latin typeface="Century Schoolbook"/>
              </a:rPr>
              <a:t>digits</a:t>
            </a:r>
          </a:p>
          <a:p>
            <a:pPr marL="285750" lvl="0" indent="-285750">
              <a:spcBef>
                <a:spcPts val="0"/>
              </a:spcBef>
              <a:spcAft>
                <a:spcPts val="0"/>
              </a:spcAft>
              <a:buClrTx/>
              <a:buSzTx/>
              <a:buFont typeface="Wingdings" pitchFamily="2" charset="2"/>
              <a:buChar char="Ø"/>
            </a:pPr>
            <a:endParaRPr lang="en-US" sz="1800" dirty="0">
              <a:solidFill>
                <a:prstClr val="black"/>
              </a:solidFill>
              <a:latin typeface="Century Schoolbook"/>
            </a:endParaRPr>
          </a:p>
          <a:p>
            <a:pPr marL="274320" lvl="0" indent="-274320">
              <a:spcBef>
                <a:spcPts val="600"/>
              </a:spcBef>
              <a:spcAft>
                <a:spcPts val="0"/>
              </a:spcAft>
              <a:buClr>
                <a:srgbClr val="FE8637"/>
              </a:buClr>
              <a:buSzPct val="70000"/>
              <a:buNone/>
            </a:pPr>
            <a:r>
              <a:rPr lang="fr-FR" sz="2400" dirty="0" smtClean="0">
                <a:solidFill>
                  <a:prstClr val="black"/>
                </a:solidFill>
                <a:latin typeface="Century Schoolbook"/>
              </a:rPr>
              <a:t>	</a:t>
            </a:r>
            <a:r>
              <a:rPr lang="fr-FR" sz="2400" dirty="0" err="1" smtClean="0">
                <a:solidFill>
                  <a:prstClr val="black"/>
                </a:solidFill>
                <a:latin typeface="Century Schoolbook"/>
              </a:rPr>
              <a:t>cout.precision</a:t>
            </a:r>
            <a:r>
              <a:rPr lang="fr-FR" sz="2400" dirty="0" smtClean="0">
                <a:solidFill>
                  <a:prstClr val="black"/>
                </a:solidFill>
                <a:latin typeface="Century Schoolbook"/>
              </a:rPr>
              <a:t>(3</a:t>
            </a:r>
            <a:r>
              <a:rPr lang="fr-FR" sz="2400" dirty="0">
                <a:solidFill>
                  <a:prstClr val="black"/>
                </a:solidFill>
                <a:latin typeface="Century Schoolbook"/>
              </a:rPr>
              <a:t>);</a:t>
            </a:r>
          </a:p>
          <a:p>
            <a:pPr marL="274320" lvl="0" indent="-274320">
              <a:spcBef>
                <a:spcPts val="600"/>
              </a:spcBef>
              <a:spcAft>
                <a:spcPts val="0"/>
              </a:spcAft>
              <a:buClr>
                <a:srgbClr val="FE8637"/>
              </a:buClr>
              <a:buSzPct val="70000"/>
              <a:buNone/>
            </a:pPr>
            <a:r>
              <a:rPr lang="fr-FR" sz="2400" dirty="0">
                <a:solidFill>
                  <a:prstClr val="black"/>
                </a:solidFill>
                <a:latin typeface="Century Schoolbook"/>
              </a:rPr>
              <a:t>    cout&lt;&lt;</a:t>
            </a:r>
            <a:r>
              <a:rPr lang="fr-FR" sz="2400" dirty="0" err="1">
                <a:solidFill>
                  <a:prstClr val="black"/>
                </a:solidFill>
                <a:latin typeface="Century Schoolbook"/>
              </a:rPr>
              <a:t>sqrt</a:t>
            </a:r>
            <a:r>
              <a:rPr lang="fr-FR" sz="2400" dirty="0">
                <a:solidFill>
                  <a:prstClr val="black"/>
                </a:solidFill>
                <a:latin typeface="Century Schoolbook"/>
              </a:rPr>
              <a:t>(2)&lt;&lt;"\n";</a:t>
            </a:r>
          </a:p>
          <a:p>
            <a:pPr marL="274320" lvl="0" indent="-274320">
              <a:spcBef>
                <a:spcPts val="600"/>
              </a:spcBef>
              <a:spcAft>
                <a:spcPts val="0"/>
              </a:spcAft>
              <a:buClr>
                <a:srgbClr val="FE8637"/>
              </a:buClr>
              <a:buSzPct val="70000"/>
              <a:buNone/>
            </a:pPr>
            <a:r>
              <a:rPr lang="fr-FR" sz="2400" dirty="0">
                <a:solidFill>
                  <a:prstClr val="black"/>
                </a:solidFill>
                <a:latin typeface="Century Schoolbook"/>
              </a:rPr>
              <a:t>    cout&lt;&lt;3.14159&lt;&lt;"\n";</a:t>
            </a:r>
          </a:p>
          <a:p>
            <a:pPr marL="274320" lvl="0" indent="-274320">
              <a:spcBef>
                <a:spcPts val="600"/>
              </a:spcBef>
              <a:spcAft>
                <a:spcPts val="0"/>
              </a:spcAft>
              <a:buClr>
                <a:srgbClr val="FE8637"/>
              </a:buClr>
              <a:buSzPct val="70000"/>
              <a:buNone/>
            </a:pPr>
            <a:r>
              <a:rPr lang="fr-FR" sz="2400" dirty="0">
                <a:solidFill>
                  <a:prstClr val="black"/>
                </a:solidFill>
                <a:latin typeface="Century Schoolbook"/>
              </a:rPr>
              <a:t>    </a:t>
            </a:r>
            <a:r>
              <a:rPr lang="fr-FR" sz="2400" dirty="0" err="1">
                <a:solidFill>
                  <a:prstClr val="black"/>
                </a:solidFill>
                <a:latin typeface="Century Schoolbook"/>
              </a:rPr>
              <a:t>cout.precision</a:t>
            </a:r>
            <a:r>
              <a:rPr lang="fr-FR" sz="2400" dirty="0">
                <a:solidFill>
                  <a:prstClr val="black"/>
                </a:solidFill>
                <a:latin typeface="Century Schoolbook"/>
              </a:rPr>
              <a:t>(5);</a:t>
            </a:r>
          </a:p>
          <a:p>
            <a:pPr marL="274320" lvl="0" indent="-274320">
              <a:spcBef>
                <a:spcPts val="600"/>
              </a:spcBef>
              <a:spcAft>
                <a:spcPts val="0"/>
              </a:spcAft>
              <a:buClr>
                <a:srgbClr val="FE8637"/>
              </a:buClr>
              <a:buSzPct val="70000"/>
              <a:buNone/>
            </a:pPr>
            <a:r>
              <a:rPr lang="fr-FR" sz="2400" dirty="0">
                <a:solidFill>
                  <a:prstClr val="black"/>
                </a:solidFill>
                <a:latin typeface="Century Schoolbook"/>
              </a:rPr>
              <a:t>    cout&lt;&lt;4.2992&lt;&lt;"\n";</a:t>
            </a:r>
            <a:endParaRPr lang="en-IN" sz="2400" dirty="0">
              <a:solidFill>
                <a:prstClr val="black"/>
              </a:solidFill>
              <a:latin typeface="Century Schoolbook"/>
            </a:endParaRPr>
          </a:p>
          <a:p>
            <a:pPr marL="285750" lvl="0" indent="-285750">
              <a:spcBef>
                <a:spcPts val="0"/>
              </a:spcBef>
              <a:spcAft>
                <a:spcPts val="0"/>
              </a:spcAft>
              <a:buClrTx/>
              <a:buSzTx/>
              <a:buFont typeface="Wingdings" pitchFamily="2" charset="2"/>
              <a:buChar char="Ø"/>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r>
              <a:rPr lang="en-US" sz="3200" dirty="0" smtClean="0">
                <a:solidFill>
                  <a:schemeClr val="tx1"/>
                </a:solidFill>
              </a:rPr>
              <a:t>Precision</a:t>
            </a:r>
            <a:endParaRPr lang="en-US" sz="3200" dirty="0">
              <a:solidFill>
                <a:schemeClr val="tx1"/>
              </a:solidFill>
            </a:endParaRPr>
          </a:p>
        </p:txBody>
      </p:sp>
    </p:spTree>
    <p:extLst>
      <p:ext uri="{BB962C8B-B14F-4D97-AF65-F5344CB8AC3E}">
        <p14:creationId xmlns:p14="http://schemas.microsoft.com/office/powerpoint/2010/main" val="35139275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274320" lvl="0" indent="-274320">
              <a:spcBef>
                <a:spcPts val="600"/>
              </a:spcBef>
              <a:spcAft>
                <a:spcPts val="0"/>
              </a:spcAft>
              <a:buClr>
                <a:srgbClr val="FE8637"/>
              </a:buClr>
              <a:buSzPct val="70000"/>
              <a:buNone/>
            </a:pPr>
            <a:r>
              <a:rPr lang="en-IN" sz="2400" dirty="0" err="1">
                <a:solidFill>
                  <a:prstClr val="black"/>
                </a:solidFill>
                <a:latin typeface="Century Schoolbook"/>
              </a:rPr>
              <a:t>cout.fill</a:t>
            </a:r>
            <a:r>
              <a:rPr lang="en-IN" sz="2400" dirty="0">
                <a:solidFill>
                  <a:prstClr val="black"/>
                </a:solidFill>
                <a:latin typeface="Century Schoolbook"/>
              </a:rPr>
              <a:t>('*');</a:t>
            </a:r>
          </a:p>
          <a:p>
            <a:pPr marL="274320" lvl="0" indent="-274320">
              <a:spcBef>
                <a:spcPts val="600"/>
              </a:spcBef>
              <a:spcAft>
                <a:spcPts val="0"/>
              </a:spcAft>
              <a:buClr>
                <a:srgbClr val="FE8637"/>
              </a:buClr>
              <a:buSzPct val="70000"/>
              <a:buNone/>
            </a:pPr>
            <a:r>
              <a:rPr lang="en-IN" sz="2400" dirty="0">
                <a:solidFill>
                  <a:prstClr val="black"/>
                </a:solidFill>
                <a:latin typeface="Century Schoolbook"/>
              </a:rPr>
              <a:t>    </a:t>
            </a:r>
            <a:r>
              <a:rPr lang="en-IN" sz="2400" dirty="0" err="1">
                <a:solidFill>
                  <a:prstClr val="black"/>
                </a:solidFill>
                <a:latin typeface="Century Schoolbook"/>
              </a:rPr>
              <a:t>cout.width</a:t>
            </a:r>
            <a:r>
              <a:rPr lang="en-IN" sz="2400" dirty="0">
                <a:solidFill>
                  <a:prstClr val="black"/>
                </a:solidFill>
                <a:latin typeface="Century Schoolbook"/>
              </a:rPr>
              <a:t>(10);</a:t>
            </a:r>
          </a:p>
          <a:p>
            <a:pPr marL="274320" lvl="0" indent="-274320">
              <a:spcBef>
                <a:spcPts val="600"/>
              </a:spcBef>
              <a:spcAft>
                <a:spcPts val="0"/>
              </a:spcAft>
              <a:buClr>
                <a:srgbClr val="FE8637"/>
              </a:buClr>
              <a:buSzPct val="70000"/>
              <a:buNone/>
            </a:pPr>
            <a:r>
              <a:rPr lang="en-IN" sz="2400" dirty="0">
                <a:solidFill>
                  <a:prstClr val="black"/>
                </a:solidFill>
                <a:latin typeface="Century Schoolbook"/>
              </a:rPr>
              <a:t>    </a:t>
            </a:r>
            <a:r>
              <a:rPr lang="en-IN" sz="2400" dirty="0" err="1">
                <a:solidFill>
                  <a:prstClr val="black"/>
                </a:solidFill>
                <a:latin typeface="Century Schoolbook"/>
              </a:rPr>
              <a:t>cout</a:t>
            </a:r>
            <a:r>
              <a:rPr lang="en-IN" sz="2400" dirty="0">
                <a:solidFill>
                  <a:prstClr val="black"/>
                </a:solidFill>
                <a:latin typeface="Century Schoolbook"/>
              </a:rPr>
              <a:t>&lt;&lt;"1234"&lt;&lt;"\n";</a:t>
            </a:r>
          </a:p>
          <a:p>
            <a:pPr marL="274320" lvl="0" indent="-274320">
              <a:spcBef>
                <a:spcPts val="600"/>
              </a:spcBef>
              <a:spcAft>
                <a:spcPts val="0"/>
              </a:spcAft>
              <a:buClr>
                <a:srgbClr val="FE8637"/>
              </a:buClr>
              <a:buSzPct val="70000"/>
              <a:buNone/>
            </a:pP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IN" sz="2400" dirty="0" err="1">
                <a:solidFill>
                  <a:prstClr val="black"/>
                </a:solidFill>
                <a:latin typeface="Century Schoolbook"/>
              </a:rPr>
              <a:t>cout.setf</a:t>
            </a:r>
            <a:r>
              <a:rPr lang="en-IN" sz="2400" dirty="0">
                <a:solidFill>
                  <a:prstClr val="black"/>
                </a:solidFill>
                <a:latin typeface="Century Schoolbook"/>
              </a:rPr>
              <a:t>(</a:t>
            </a:r>
            <a:r>
              <a:rPr lang="en-IN" sz="2400" dirty="0" err="1">
                <a:solidFill>
                  <a:prstClr val="black"/>
                </a:solidFill>
                <a:latin typeface="Century Schoolbook"/>
              </a:rPr>
              <a:t>ios</a:t>
            </a:r>
            <a:r>
              <a:rPr lang="en-IN" sz="2400" dirty="0">
                <a:solidFill>
                  <a:prstClr val="black"/>
                </a:solidFill>
                <a:latin typeface="Century Schoolbook"/>
              </a:rPr>
              <a:t>::left, </a:t>
            </a:r>
            <a:r>
              <a:rPr lang="en-IN" sz="2400" dirty="0" err="1">
                <a:solidFill>
                  <a:prstClr val="black"/>
                </a:solidFill>
                <a:latin typeface="Century Schoolbook"/>
              </a:rPr>
              <a:t>ios</a:t>
            </a:r>
            <a:r>
              <a:rPr lang="en-IN" sz="2400" dirty="0">
                <a:solidFill>
                  <a:prstClr val="black"/>
                </a:solidFill>
                <a:latin typeface="Century Schoolbook"/>
              </a:rPr>
              <a:t>::</a:t>
            </a:r>
            <a:r>
              <a:rPr lang="en-IN" sz="2400" dirty="0" err="1">
                <a:solidFill>
                  <a:prstClr val="black"/>
                </a:solidFill>
                <a:latin typeface="Century Schoolbook"/>
              </a:rPr>
              <a:t>adjustfield</a:t>
            </a:r>
            <a:r>
              <a:rPr lang="en-IN" sz="2400" dirty="0">
                <a:solidFill>
                  <a:prstClr val="black"/>
                </a:solidFill>
                <a:latin typeface="Century Schoolbook"/>
              </a:rPr>
              <a:t>);</a:t>
            </a:r>
          </a:p>
          <a:p>
            <a:pPr marL="274320" lvl="0" indent="-274320">
              <a:spcBef>
                <a:spcPts val="600"/>
              </a:spcBef>
              <a:spcAft>
                <a:spcPts val="0"/>
              </a:spcAft>
              <a:buClr>
                <a:srgbClr val="FE8637"/>
              </a:buClr>
              <a:buSzPct val="70000"/>
              <a:buNone/>
            </a:pPr>
            <a:r>
              <a:rPr lang="en-IN" sz="2400" dirty="0">
                <a:solidFill>
                  <a:prstClr val="black"/>
                </a:solidFill>
                <a:latin typeface="Century Schoolbook"/>
              </a:rPr>
              <a:t>    </a:t>
            </a:r>
            <a:r>
              <a:rPr lang="en-IN" sz="2400" dirty="0" err="1">
                <a:solidFill>
                  <a:prstClr val="black"/>
                </a:solidFill>
                <a:latin typeface="Century Schoolbook"/>
              </a:rPr>
              <a:t>cout.width</a:t>
            </a:r>
            <a:r>
              <a:rPr lang="en-IN" sz="2400" dirty="0">
                <a:solidFill>
                  <a:prstClr val="black"/>
                </a:solidFill>
                <a:latin typeface="Century Schoolbook"/>
              </a:rPr>
              <a:t>(15);</a:t>
            </a:r>
          </a:p>
          <a:p>
            <a:pPr marL="274320" lvl="0" indent="-274320">
              <a:spcBef>
                <a:spcPts val="600"/>
              </a:spcBef>
              <a:spcAft>
                <a:spcPts val="0"/>
              </a:spcAft>
              <a:buClr>
                <a:srgbClr val="FE8637"/>
              </a:buClr>
              <a:buSzPct val="70000"/>
              <a:buNone/>
            </a:pPr>
            <a:r>
              <a:rPr lang="en-IN" sz="2400" dirty="0">
                <a:solidFill>
                  <a:prstClr val="black"/>
                </a:solidFill>
                <a:latin typeface="Century Schoolbook"/>
              </a:rPr>
              <a:t>    </a:t>
            </a:r>
            <a:r>
              <a:rPr lang="en-IN" sz="2400" dirty="0" err="1">
                <a:solidFill>
                  <a:prstClr val="black"/>
                </a:solidFill>
                <a:latin typeface="Century Schoolbook"/>
              </a:rPr>
              <a:t>cout</a:t>
            </a:r>
            <a:r>
              <a:rPr lang="en-IN" sz="2400" dirty="0">
                <a:solidFill>
                  <a:prstClr val="black"/>
                </a:solidFill>
                <a:latin typeface="Century Schoolbook"/>
              </a:rPr>
              <a:t>&lt;&lt;"</a:t>
            </a:r>
            <a:r>
              <a:rPr lang="en-IN" sz="2400" dirty="0" err="1">
                <a:solidFill>
                  <a:prstClr val="black"/>
                </a:solidFill>
                <a:latin typeface="Century Schoolbook"/>
              </a:rPr>
              <a:t>viit</a:t>
            </a:r>
            <a:r>
              <a:rPr lang="en-IN" sz="2400" dirty="0">
                <a:solidFill>
                  <a:prstClr val="black"/>
                </a:solidFill>
                <a:latin typeface="Century Schoolbook"/>
              </a:rPr>
              <a:t>"&lt;&lt;"\n";</a:t>
            </a: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Fill </a:t>
            </a:r>
            <a:r>
              <a:rPr lang="en-US" sz="3200" dirty="0">
                <a:solidFill>
                  <a:schemeClr val="tx1"/>
                </a:solidFill>
              </a:rPr>
              <a:t>and </a:t>
            </a:r>
            <a:r>
              <a:rPr lang="en-US" sz="3200" dirty="0" err="1">
                <a:solidFill>
                  <a:schemeClr val="tx1"/>
                </a:solidFill>
              </a:rPr>
              <a:t>setf</a:t>
            </a:r>
            <a:endParaRPr lang="en-US" sz="3200" dirty="0">
              <a:solidFill>
                <a:schemeClr val="tx1"/>
              </a:solidFill>
            </a:endParaRPr>
          </a:p>
        </p:txBody>
      </p:sp>
    </p:spTree>
    <p:extLst>
      <p:ext uri="{BB962C8B-B14F-4D97-AF65-F5344CB8AC3E}">
        <p14:creationId xmlns:p14="http://schemas.microsoft.com/office/powerpoint/2010/main" val="2238615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274320" lvl="0" indent="-274320">
              <a:spcBef>
                <a:spcPts val="600"/>
              </a:spcBef>
              <a:spcAft>
                <a:spcPts val="0"/>
              </a:spcAft>
              <a:buClr>
                <a:srgbClr val="FE8637"/>
              </a:buClr>
              <a:buSzPct val="70000"/>
              <a:buNone/>
            </a:pPr>
            <a:r>
              <a:rPr lang="en-US" sz="2400" dirty="0" err="1">
                <a:solidFill>
                  <a:prstClr val="black"/>
                </a:solidFill>
                <a:latin typeface="Century Schoolbook"/>
              </a:rPr>
              <a:t>Cout</a:t>
            </a:r>
            <a:r>
              <a:rPr lang="en-US" sz="2400" dirty="0">
                <a:solidFill>
                  <a:prstClr val="black"/>
                </a:solidFill>
                <a:latin typeface="Century Schoolbook"/>
              </a:rPr>
              <a:t>&lt;&lt;</a:t>
            </a:r>
            <a:r>
              <a:rPr lang="en-US" sz="2400" dirty="0" err="1">
                <a:solidFill>
                  <a:prstClr val="black"/>
                </a:solidFill>
                <a:latin typeface="Century Schoolbook"/>
              </a:rPr>
              <a:t>setw</a:t>
            </a:r>
            <a:r>
              <a:rPr lang="en-US" sz="2400" dirty="0">
                <a:solidFill>
                  <a:prstClr val="black"/>
                </a:solidFill>
                <a:latin typeface="Century Schoolbook"/>
              </a:rPr>
              <a:t>(5)&lt;&lt;</a:t>
            </a:r>
            <a:r>
              <a:rPr lang="en-US" sz="2400" dirty="0" err="1">
                <a:solidFill>
                  <a:prstClr val="black"/>
                </a:solidFill>
                <a:latin typeface="Century Schoolbook"/>
              </a:rPr>
              <a:t>setprecision</a:t>
            </a:r>
            <a:r>
              <a:rPr lang="en-US" sz="2400" dirty="0">
                <a:solidFill>
                  <a:prstClr val="black"/>
                </a:solidFill>
                <a:latin typeface="Century Schoolbook"/>
              </a:rPr>
              <a:t>(2)&lt;&lt;1.24567</a:t>
            </a:r>
          </a:p>
          <a:p>
            <a:pPr marL="274320" lvl="0" indent="-274320">
              <a:spcBef>
                <a:spcPts val="600"/>
              </a:spcBef>
              <a:spcAft>
                <a:spcPts val="0"/>
              </a:spcAft>
              <a:buClr>
                <a:srgbClr val="FE8637"/>
              </a:buClr>
              <a:buSzPct val="70000"/>
              <a:buNone/>
            </a:pPr>
            <a:endParaRPr lang="en-US" sz="2400" dirty="0">
              <a:solidFill>
                <a:prstClr val="black"/>
              </a:solidFill>
              <a:latin typeface="Century Schoolbook"/>
            </a:endParaRPr>
          </a:p>
          <a:p>
            <a:pPr marL="274320" lvl="0" indent="-274320">
              <a:spcBef>
                <a:spcPts val="600"/>
              </a:spcBef>
              <a:spcAft>
                <a:spcPts val="0"/>
              </a:spcAft>
              <a:buClr>
                <a:srgbClr val="FE8637"/>
              </a:buClr>
              <a:buSzPct val="70000"/>
              <a:buNone/>
            </a:pPr>
            <a:r>
              <a:rPr lang="en-US" sz="2400" dirty="0" err="1">
                <a:solidFill>
                  <a:prstClr val="black"/>
                </a:solidFill>
                <a:latin typeface="Century Schoolbook"/>
              </a:rPr>
              <a:t>Cout</a:t>
            </a:r>
            <a:r>
              <a:rPr lang="en-US" sz="2400" dirty="0">
                <a:solidFill>
                  <a:prstClr val="black"/>
                </a:solidFill>
                <a:latin typeface="Century Schoolbook"/>
              </a:rPr>
              <a:t>&lt;&lt;</a:t>
            </a:r>
            <a:r>
              <a:rPr lang="en-US" sz="2400" dirty="0" err="1">
                <a:solidFill>
                  <a:prstClr val="black"/>
                </a:solidFill>
                <a:latin typeface="Century Schoolbook"/>
              </a:rPr>
              <a:t>setw</a:t>
            </a:r>
            <a:r>
              <a:rPr lang="en-US" sz="2400" dirty="0">
                <a:solidFill>
                  <a:prstClr val="black"/>
                </a:solidFill>
                <a:latin typeface="Century Schoolbook"/>
              </a:rPr>
              <a:t>(15)&lt;&lt;</a:t>
            </a:r>
            <a:r>
              <a:rPr lang="en-US" sz="2400" dirty="0" err="1">
                <a:solidFill>
                  <a:prstClr val="black"/>
                </a:solidFill>
                <a:latin typeface="Century Schoolbook"/>
              </a:rPr>
              <a:t>setioflags</a:t>
            </a:r>
            <a:r>
              <a:rPr lang="en-US" sz="2400" dirty="0">
                <a:solidFill>
                  <a:prstClr val="black"/>
                </a:solidFill>
                <a:latin typeface="Century Schoolbook"/>
              </a:rPr>
              <a:t>(</a:t>
            </a:r>
            <a:r>
              <a:rPr lang="en-US" sz="2400" dirty="0" err="1">
                <a:solidFill>
                  <a:prstClr val="black"/>
                </a:solidFill>
                <a:latin typeface="Century Schoolbook"/>
              </a:rPr>
              <a:t>ios</a:t>
            </a:r>
            <a:r>
              <a:rPr lang="en-US" sz="2400" dirty="0">
                <a:solidFill>
                  <a:prstClr val="black"/>
                </a:solidFill>
                <a:latin typeface="Century Schoolbook"/>
              </a:rPr>
              <a:t>::scientific)&lt;&lt;</a:t>
            </a:r>
            <a:r>
              <a:rPr lang="en-US" sz="2400" dirty="0" err="1">
                <a:solidFill>
                  <a:prstClr val="black"/>
                </a:solidFill>
                <a:latin typeface="Century Schoolbook"/>
              </a:rPr>
              <a:t>swrt</a:t>
            </a:r>
            <a:r>
              <a:rPr lang="en-US" sz="2400" dirty="0">
                <a:solidFill>
                  <a:prstClr val="black"/>
                </a:solidFill>
                <a:latin typeface="Century Schoolbook"/>
              </a:rPr>
              <a:t>(3)</a:t>
            </a: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Manipulators</a:t>
            </a:r>
            <a:endParaRPr lang="en-US" sz="3200" dirty="0">
              <a:solidFill>
                <a:schemeClr val="tx1"/>
              </a:solidFill>
            </a:endParaRPr>
          </a:p>
        </p:txBody>
      </p:sp>
    </p:spTree>
    <p:extLst>
      <p:ext uri="{BB962C8B-B14F-4D97-AF65-F5344CB8AC3E}">
        <p14:creationId xmlns:p14="http://schemas.microsoft.com/office/powerpoint/2010/main" val="35983517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a:buFont typeface="Wingdings" pitchFamily="2" charset="2"/>
              <a:buChar char="Ø"/>
            </a:pPr>
            <a:r>
              <a:rPr lang="en-US" dirty="0">
                <a:latin typeface="Century Schoolbook" pitchFamily="18" charset="0"/>
              </a:rPr>
              <a:t>To create separate region for group of variables, functions and classes.</a:t>
            </a:r>
          </a:p>
          <a:p>
            <a:pPr>
              <a:buFont typeface="Wingdings" pitchFamily="2" charset="2"/>
              <a:buChar char="Ø"/>
            </a:pPr>
            <a:endParaRPr lang="en-US" dirty="0">
              <a:latin typeface="Century Schoolbook" pitchFamily="18" charset="0"/>
            </a:endParaRPr>
          </a:p>
          <a:p>
            <a:pPr>
              <a:buFont typeface="Wingdings" pitchFamily="2" charset="2"/>
              <a:buChar char="Ø"/>
            </a:pPr>
            <a:r>
              <a:rPr lang="en-US" dirty="0">
                <a:latin typeface="Century Schoolbook" pitchFamily="18" charset="0"/>
              </a:rPr>
              <a:t>To avoid conflict in variable, class and function names.</a:t>
            </a:r>
          </a:p>
          <a:p>
            <a:pPr>
              <a:buFont typeface="Wingdings" pitchFamily="2" charset="2"/>
              <a:buChar char="Ø"/>
            </a:pPr>
            <a:endParaRPr lang="en-US" dirty="0">
              <a:latin typeface="Century Schoolbook" pitchFamily="18" charset="0"/>
            </a:endParaRPr>
          </a:p>
          <a:p>
            <a:pPr>
              <a:buFont typeface="Wingdings" pitchFamily="2" charset="2"/>
              <a:buChar char="Ø"/>
            </a:pPr>
            <a:r>
              <a:rPr lang="en-US" dirty="0">
                <a:latin typeface="Century Schoolbook" pitchFamily="18" charset="0"/>
              </a:rPr>
              <a:t>To avoid conflicts create separate space for different user.</a:t>
            </a: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Namespaces</a:t>
            </a:r>
            <a:endParaRPr lang="en-US" sz="3200" dirty="0">
              <a:solidFill>
                <a:schemeClr val="tx1"/>
              </a:solidFill>
            </a:endParaRPr>
          </a:p>
        </p:txBody>
      </p:sp>
    </p:spTree>
    <p:extLst>
      <p:ext uri="{BB962C8B-B14F-4D97-AF65-F5344CB8AC3E}">
        <p14:creationId xmlns:p14="http://schemas.microsoft.com/office/powerpoint/2010/main" val="2725736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52400"/>
            <a:ext cx="7924800" cy="6324600"/>
          </a:xfrm>
        </p:spPr>
        <p:txBody>
          <a:bodyPr>
            <a:normAutofit fontScale="77500" lnSpcReduction="20000"/>
          </a:bodyPr>
          <a:lstStyle/>
          <a:p>
            <a:pPr marL="45720" indent="0">
              <a:buNone/>
            </a:pPr>
            <a:r>
              <a:rPr lang="en-US" dirty="0" err="1" smtClean="0"/>
              <a:t>int</a:t>
            </a:r>
            <a:r>
              <a:rPr lang="en-US" dirty="0" smtClean="0"/>
              <a:t> abs(</a:t>
            </a:r>
            <a:r>
              <a:rPr lang="en-US" dirty="0" err="1" smtClean="0"/>
              <a:t>int</a:t>
            </a:r>
            <a:r>
              <a:rPr lang="en-US" dirty="0" smtClean="0"/>
              <a:t> n) //absolute value of </a:t>
            </a:r>
            <a:r>
              <a:rPr lang="en-US" dirty="0" err="1" smtClean="0"/>
              <a:t>ints</a:t>
            </a:r>
            <a:endParaRPr lang="en-US" dirty="0" smtClean="0"/>
          </a:p>
          <a:p>
            <a:pPr marL="45720" indent="0">
              <a:buNone/>
            </a:pPr>
            <a:r>
              <a:rPr lang="en-US" dirty="0" smtClean="0"/>
              <a:t>{</a:t>
            </a:r>
            <a:endParaRPr lang="en-US" dirty="0"/>
          </a:p>
          <a:p>
            <a:pPr marL="45720" indent="0">
              <a:buNone/>
            </a:pPr>
            <a:r>
              <a:rPr lang="en-US" dirty="0"/>
              <a:t>return (n&lt;0) ? -n : n; //if n is negative, return -n</a:t>
            </a:r>
          </a:p>
          <a:p>
            <a:pPr marL="45720" indent="0">
              <a:buNone/>
            </a:pPr>
            <a:r>
              <a:rPr lang="en-US" dirty="0" smtClean="0"/>
              <a:t>}</a:t>
            </a:r>
          </a:p>
          <a:p>
            <a:pPr marL="45720" indent="0">
              <a:buNone/>
            </a:pPr>
            <a:endParaRPr lang="en-US" dirty="0" smtClean="0"/>
          </a:p>
          <a:p>
            <a:pPr marL="45720" indent="0">
              <a:buNone/>
            </a:pPr>
            <a:r>
              <a:rPr lang="en-US" dirty="0"/>
              <a:t>long abs(long n) //absolute value of longs</a:t>
            </a:r>
          </a:p>
          <a:p>
            <a:pPr marL="45720" indent="0">
              <a:buNone/>
            </a:pPr>
            <a:r>
              <a:rPr lang="en-US" dirty="0"/>
              <a:t>{</a:t>
            </a:r>
          </a:p>
          <a:p>
            <a:pPr marL="45720" indent="0">
              <a:buNone/>
            </a:pPr>
            <a:r>
              <a:rPr lang="en-US" dirty="0"/>
              <a:t>return (n&lt;0) ? -n : n;</a:t>
            </a:r>
          </a:p>
          <a:p>
            <a:pPr marL="45720" indent="0">
              <a:buNone/>
            </a:pPr>
            <a:r>
              <a:rPr lang="en-US" dirty="0" smtClean="0"/>
              <a:t>}</a:t>
            </a:r>
          </a:p>
          <a:p>
            <a:pPr marL="45720" indent="0">
              <a:buNone/>
            </a:pPr>
            <a:endParaRPr lang="en-US" dirty="0"/>
          </a:p>
          <a:p>
            <a:pPr marL="45720" indent="0">
              <a:buNone/>
            </a:pPr>
            <a:r>
              <a:rPr lang="en-US" dirty="0"/>
              <a:t>And again, for type float:</a:t>
            </a:r>
          </a:p>
          <a:p>
            <a:pPr marL="45720" indent="0">
              <a:buNone/>
            </a:pPr>
            <a:r>
              <a:rPr lang="en-US" dirty="0"/>
              <a:t>float abs(float n) //absolute value of floats</a:t>
            </a:r>
          </a:p>
          <a:p>
            <a:pPr marL="45720" indent="0">
              <a:buNone/>
            </a:pPr>
            <a:r>
              <a:rPr lang="en-US" dirty="0"/>
              <a:t>{</a:t>
            </a:r>
          </a:p>
          <a:p>
            <a:pPr marL="45720" indent="0">
              <a:buNone/>
            </a:pPr>
            <a:r>
              <a:rPr lang="en-US" dirty="0"/>
              <a:t>return (n&lt;0) ? -n : n;</a:t>
            </a:r>
          </a:p>
          <a:p>
            <a:pPr marL="45720" indent="0">
              <a:buNone/>
            </a:pPr>
            <a:r>
              <a:rPr lang="en-US" dirty="0" smtClean="0"/>
              <a:t>}</a:t>
            </a:r>
          </a:p>
          <a:p>
            <a:r>
              <a:rPr lang="en-US" dirty="0"/>
              <a:t>The body of the function is written the same way in each case, but they are completely </a:t>
            </a:r>
            <a:r>
              <a:rPr lang="en-US" dirty="0" smtClean="0"/>
              <a:t>different functions </a:t>
            </a:r>
            <a:r>
              <a:rPr lang="en-US" dirty="0"/>
              <a:t>because they handle arguments and return values of different types</a:t>
            </a:r>
            <a:r>
              <a:rPr lang="en-US" dirty="0" smtClean="0"/>
              <a:t>.</a:t>
            </a:r>
          </a:p>
          <a:p>
            <a:r>
              <a:rPr lang="en-US" dirty="0"/>
              <a:t>Rewriting the same function body over and over for different types is time-consuming </a:t>
            </a:r>
            <a:r>
              <a:rPr lang="en-US" dirty="0" smtClean="0"/>
              <a:t>and wastes </a:t>
            </a:r>
            <a:r>
              <a:rPr lang="en-US" dirty="0"/>
              <a:t>space in the listing</a:t>
            </a:r>
            <a:r>
              <a:rPr lang="en-US" dirty="0" smtClean="0"/>
              <a:t>.</a:t>
            </a:r>
          </a:p>
          <a:p>
            <a:r>
              <a:rPr lang="en-US" dirty="0"/>
              <a:t>Also, if you find you’ve made an error in one such function, </a:t>
            </a:r>
            <a:r>
              <a:rPr lang="en-US" dirty="0" smtClean="0"/>
              <a:t>you’ll need </a:t>
            </a:r>
            <a:r>
              <a:rPr lang="en-US" dirty="0"/>
              <a:t>to remember to correct it in each function </a:t>
            </a:r>
            <a:r>
              <a:rPr lang="en-US" dirty="0" smtClean="0"/>
              <a:t>body (Inconsistency)</a:t>
            </a:r>
            <a:endParaRPr lang="en-US" dirty="0"/>
          </a:p>
        </p:txBody>
      </p:sp>
    </p:spTree>
    <p:extLst>
      <p:ext uri="{BB962C8B-B14F-4D97-AF65-F5344CB8AC3E}">
        <p14:creationId xmlns:p14="http://schemas.microsoft.com/office/powerpoint/2010/main" val="15357272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normAutofit fontScale="77500" lnSpcReduction="20000"/>
          </a:bodyPr>
          <a:lstStyle/>
          <a:p>
            <a:pPr marL="45720" indent="0">
              <a:buNone/>
            </a:pPr>
            <a:r>
              <a:rPr lang="en-US" dirty="0">
                <a:latin typeface="Century Schoolbook" pitchFamily="18" charset="0"/>
              </a:rPr>
              <a:t># include&lt;</a:t>
            </a:r>
            <a:r>
              <a:rPr lang="en-US" dirty="0" err="1">
                <a:latin typeface="Century Schoolbook" pitchFamily="18" charset="0"/>
              </a:rPr>
              <a:t>iostream</a:t>
            </a:r>
            <a:r>
              <a:rPr lang="en-US" dirty="0">
                <a:latin typeface="Century Schoolbook" pitchFamily="18" charset="0"/>
              </a:rPr>
              <a:t>&gt;</a:t>
            </a:r>
          </a:p>
          <a:p>
            <a:pPr marL="45720" indent="0">
              <a:buNone/>
            </a:pPr>
            <a:r>
              <a:rPr lang="en-US" dirty="0">
                <a:latin typeface="Century Schoolbook" pitchFamily="18" charset="0"/>
              </a:rPr>
              <a:t> using namespace </a:t>
            </a:r>
            <a:r>
              <a:rPr lang="en-US" dirty="0" err="1">
                <a:latin typeface="Century Schoolbook" pitchFamily="18" charset="0"/>
              </a:rPr>
              <a:t>std</a:t>
            </a:r>
            <a:r>
              <a:rPr lang="en-US" dirty="0">
                <a:latin typeface="Century Schoolbook" pitchFamily="18" charset="0"/>
              </a:rPr>
              <a:t>; //first namespace</a:t>
            </a:r>
          </a:p>
          <a:p>
            <a:pPr marL="45720" indent="0">
              <a:buNone/>
            </a:pPr>
            <a:endParaRPr lang="en-US" dirty="0">
              <a:latin typeface="Century Schoolbook" pitchFamily="18" charset="0"/>
            </a:endParaRPr>
          </a:p>
          <a:p>
            <a:pPr marL="45720" indent="0">
              <a:buNone/>
            </a:pPr>
            <a:r>
              <a:rPr lang="en-US" dirty="0">
                <a:latin typeface="Century Schoolbook" pitchFamily="18" charset="0"/>
              </a:rPr>
              <a:t>namespace one</a:t>
            </a:r>
          </a:p>
          <a:p>
            <a:pPr marL="45720" indent="0">
              <a:buNone/>
            </a:pPr>
            <a:r>
              <a:rPr lang="en-US" dirty="0">
                <a:latin typeface="Century Schoolbook" pitchFamily="18" charset="0"/>
              </a:rPr>
              <a:t>{</a:t>
            </a:r>
          </a:p>
          <a:p>
            <a:pPr marL="45720" indent="0">
              <a:buNone/>
            </a:pPr>
            <a:r>
              <a:rPr lang="en-US" dirty="0">
                <a:latin typeface="Century Schoolbook" pitchFamily="18" charset="0"/>
              </a:rPr>
              <a:t>	void fun1(){</a:t>
            </a:r>
          </a:p>
          <a:p>
            <a:pPr marL="45720" indent="0">
              <a:buNone/>
            </a:pPr>
            <a:r>
              <a:rPr lang="en-US" dirty="0">
                <a:latin typeface="Century Schoolbook" pitchFamily="18" charset="0"/>
              </a:rPr>
              <a:t>		</a:t>
            </a:r>
            <a:r>
              <a:rPr lang="en-US" dirty="0" err="1">
                <a:latin typeface="Century Schoolbook" pitchFamily="18" charset="0"/>
              </a:rPr>
              <a:t>c</a:t>
            </a:r>
            <a:r>
              <a:rPr lang="en-US" dirty="0" err="1" smtClean="0">
                <a:latin typeface="Century Schoolbook" pitchFamily="18" charset="0"/>
              </a:rPr>
              <a:t>out</a:t>
            </a:r>
            <a:r>
              <a:rPr lang="en-US" dirty="0">
                <a:latin typeface="Century Schoolbook" pitchFamily="18" charset="0"/>
              </a:rPr>
              <a:t>&lt;&lt;“inside first function of one space”;</a:t>
            </a:r>
          </a:p>
          <a:p>
            <a:pPr marL="45720" indent="0">
              <a:buNone/>
            </a:pPr>
            <a:r>
              <a:rPr lang="en-US" dirty="0">
                <a:latin typeface="Century Schoolbook" pitchFamily="18" charset="0"/>
              </a:rPr>
              <a:t>	}</a:t>
            </a:r>
          </a:p>
          <a:p>
            <a:pPr marL="45720" indent="0">
              <a:buNone/>
            </a:pPr>
            <a:r>
              <a:rPr lang="en-US" dirty="0">
                <a:latin typeface="Century Schoolbook" pitchFamily="18" charset="0"/>
              </a:rPr>
              <a:t>}</a:t>
            </a:r>
          </a:p>
          <a:p>
            <a:pPr marL="45720" indent="0">
              <a:buNone/>
            </a:pPr>
            <a:endParaRPr lang="en-US" dirty="0">
              <a:latin typeface="Century Schoolbook" pitchFamily="18" charset="0"/>
            </a:endParaRPr>
          </a:p>
          <a:p>
            <a:pPr marL="45720" indent="0">
              <a:buNone/>
            </a:pPr>
            <a:r>
              <a:rPr lang="en-US" dirty="0">
                <a:latin typeface="Century Schoolbook" pitchFamily="18" charset="0"/>
              </a:rPr>
              <a:t>namespace two</a:t>
            </a:r>
          </a:p>
          <a:p>
            <a:pPr marL="45720" indent="0">
              <a:buNone/>
            </a:pPr>
            <a:r>
              <a:rPr lang="en-US" dirty="0">
                <a:latin typeface="Century Schoolbook" pitchFamily="18" charset="0"/>
              </a:rPr>
              <a:t>{</a:t>
            </a:r>
          </a:p>
          <a:p>
            <a:pPr marL="45720" indent="0">
              <a:buNone/>
            </a:pPr>
            <a:r>
              <a:rPr lang="en-US" dirty="0">
                <a:latin typeface="Century Schoolbook" pitchFamily="18" charset="0"/>
              </a:rPr>
              <a:t>	void fun1(){</a:t>
            </a:r>
          </a:p>
          <a:p>
            <a:pPr marL="45720" indent="0">
              <a:buNone/>
            </a:pPr>
            <a:r>
              <a:rPr lang="en-US" dirty="0">
                <a:latin typeface="Century Schoolbook" pitchFamily="18" charset="0"/>
              </a:rPr>
              <a:t>		</a:t>
            </a:r>
            <a:r>
              <a:rPr lang="en-US" dirty="0" err="1">
                <a:latin typeface="Century Schoolbook" pitchFamily="18" charset="0"/>
              </a:rPr>
              <a:t>cout</a:t>
            </a:r>
            <a:r>
              <a:rPr lang="en-US" dirty="0">
                <a:latin typeface="Century Schoolbook" pitchFamily="18" charset="0"/>
              </a:rPr>
              <a:t>&lt;&lt;“inside first function of two space”;</a:t>
            </a:r>
          </a:p>
          <a:p>
            <a:pPr marL="45720" indent="0">
              <a:buNone/>
            </a:pPr>
            <a:r>
              <a:rPr lang="en-US" dirty="0">
                <a:latin typeface="Century Schoolbook" pitchFamily="18" charset="0"/>
              </a:rPr>
              <a:t>	}</a:t>
            </a:r>
          </a:p>
          <a:p>
            <a:pPr marL="45720" indent="0">
              <a:buNone/>
            </a:pPr>
            <a:r>
              <a:rPr lang="en-US" dirty="0">
                <a:latin typeface="Century Schoolbook" pitchFamily="18" charset="0"/>
              </a:rPr>
              <a:t>}</a:t>
            </a: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Creating </a:t>
            </a:r>
            <a:r>
              <a:rPr lang="en-US" sz="3200" dirty="0">
                <a:solidFill>
                  <a:schemeClr val="tx1"/>
                </a:solidFill>
              </a:rPr>
              <a:t>namespace </a:t>
            </a:r>
          </a:p>
        </p:txBody>
      </p:sp>
    </p:spTree>
    <p:extLst>
      <p:ext uri="{BB962C8B-B14F-4D97-AF65-F5344CB8AC3E}">
        <p14:creationId xmlns:p14="http://schemas.microsoft.com/office/powerpoint/2010/main" val="2237887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45720" indent="0">
              <a:buNone/>
            </a:pPr>
            <a:r>
              <a:rPr lang="en-US" dirty="0" err="1">
                <a:latin typeface="Century Schoolbook" pitchFamily="18" charset="0"/>
              </a:rPr>
              <a:t>int</a:t>
            </a:r>
            <a:r>
              <a:rPr lang="en-US" dirty="0">
                <a:latin typeface="Century Schoolbook" pitchFamily="18" charset="0"/>
              </a:rPr>
              <a:t>  main(){ </a:t>
            </a:r>
          </a:p>
          <a:p>
            <a:pPr marL="45720" indent="0">
              <a:buNone/>
            </a:pPr>
            <a:r>
              <a:rPr lang="en-US" dirty="0">
                <a:latin typeface="Century Schoolbook" pitchFamily="18" charset="0"/>
              </a:rPr>
              <a:t>	one::fun1();   // calls the fun1() of one</a:t>
            </a:r>
          </a:p>
          <a:p>
            <a:pPr marL="45720" indent="0">
              <a:buNone/>
            </a:pPr>
            <a:endParaRPr lang="en-US" dirty="0">
              <a:latin typeface="Century Schoolbook" pitchFamily="18" charset="0"/>
            </a:endParaRPr>
          </a:p>
          <a:p>
            <a:pPr marL="45720" indent="0">
              <a:buNone/>
            </a:pPr>
            <a:r>
              <a:rPr lang="en-US" dirty="0">
                <a:latin typeface="Century Schoolbook" pitchFamily="18" charset="0"/>
              </a:rPr>
              <a:t>	two::fun2();   // calls the fun1() of two </a:t>
            </a:r>
          </a:p>
          <a:p>
            <a:pPr marL="45720" indent="0">
              <a:buNone/>
            </a:pPr>
            <a:endParaRPr lang="en-US" dirty="0">
              <a:latin typeface="Century Schoolbook" pitchFamily="18" charset="0"/>
            </a:endParaRPr>
          </a:p>
          <a:p>
            <a:pPr marL="45720" indent="0">
              <a:buNone/>
            </a:pPr>
            <a:r>
              <a:rPr lang="en-US" dirty="0">
                <a:latin typeface="Century Schoolbook" pitchFamily="18" charset="0"/>
              </a:rPr>
              <a:t>Return 0;</a:t>
            </a:r>
          </a:p>
          <a:p>
            <a:pPr marL="45720" indent="0">
              <a:buNone/>
            </a:pPr>
            <a:r>
              <a:rPr lang="en-US" dirty="0">
                <a:latin typeface="Century Schoolbook" pitchFamily="18" charset="0"/>
              </a:rPr>
              <a:t>}</a:t>
            </a:r>
          </a:p>
          <a:p>
            <a:pPr marL="45720" indent="0">
              <a:buNone/>
            </a:pPr>
            <a:endParaRPr lang="en-US" dirty="0">
              <a:latin typeface="Century Schoolbook" pitchFamily="18" charset="0"/>
            </a:endParaRPr>
          </a:p>
          <a:p>
            <a:pPr marL="45720" indent="0">
              <a:buNone/>
            </a:pPr>
            <a:r>
              <a:rPr lang="en-US" dirty="0">
                <a:latin typeface="Century Schoolbook" pitchFamily="18" charset="0"/>
              </a:rPr>
              <a:t>o/p</a:t>
            </a:r>
          </a:p>
          <a:p>
            <a:pPr marL="45720" indent="0">
              <a:buNone/>
            </a:pPr>
            <a:r>
              <a:rPr lang="en-US" dirty="0">
                <a:latin typeface="Century Schoolbook" pitchFamily="18" charset="0"/>
              </a:rPr>
              <a:t>Inside fun1 of one</a:t>
            </a:r>
          </a:p>
          <a:p>
            <a:pPr marL="45720" indent="0">
              <a:buNone/>
            </a:pPr>
            <a:r>
              <a:rPr lang="en-US" dirty="0">
                <a:latin typeface="Century Schoolbook" pitchFamily="18" charset="0"/>
              </a:rPr>
              <a:t>Inside fun1 of two</a:t>
            </a: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a:solidFill>
                <a:srgbClr val="FF0000"/>
              </a:solidFill>
            </a:endParaRPr>
          </a:p>
        </p:txBody>
      </p:sp>
    </p:spTree>
    <p:extLst>
      <p:ext uri="{BB962C8B-B14F-4D97-AF65-F5344CB8AC3E}">
        <p14:creationId xmlns:p14="http://schemas.microsoft.com/office/powerpoint/2010/main" val="2237887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a:buFont typeface="Wingdings" pitchFamily="2" charset="2"/>
              <a:buChar char="Ø"/>
            </a:pPr>
            <a:r>
              <a:rPr lang="en-US" dirty="0">
                <a:latin typeface="Century Schoolbook" pitchFamily="18" charset="0"/>
              </a:rPr>
              <a:t>Using keyword makes all members of namespace available in current program </a:t>
            </a:r>
          </a:p>
          <a:p>
            <a:pPr marL="45720" indent="0">
              <a:buNone/>
            </a:pPr>
            <a:endParaRPr lang="en-US" dirty="0">
              <a:latin typeface="Century Schoolbook" pitchFamily="18" charset="0"/>
            </a:endParaRPr>
          </a:p>
          <a:p>
            <a:pPr marL="45720" indent="0">
              <a:buNone/>
            </a:pPr>
            <a:r>
              <a:rPr lang="en-US" dirty="0">
                <a:latin typeface="Century Schoolbook" pitchFamily="18" charset="0"/>
              </a:rPr>
              <a:t>Using namespace one;</a:t>
            </a:r>
          </a:p>
          <a:p>
            <a:pPr marL="45720" indent="0">
              <a:buNone/>
            </a:pPr>
            <a:r>
              <a:rPr lang="en-US" dirty="0">
                <a:latin typeface="Century Schoolbook" pitchFamily="18" charset="0"/>
              </a:rPr>
              <a:t>Using namespace two;</a:t>
            </a:r>
          </a:p>
          <a:p>
            <a:pPr marL="45720" indent="0">
              <a:buNone/>
            </a:pPr>
            <a:r>
              <a:rPr lang="en-US" dirty="0" err="1">
                <a:latin typeface="Century Schoolbook" pitchFamily="18" charset="0"/>
              </a:rPr>
              <a:t>Int</a:t>
            </a:r>
            <a:r>
              <a:rPr lang="en-US" dirty="0">
                <a:latin typeface="Century Schoolbook" pitchFamily="18" charset="0"/>
              </a:rPr>
              <a:t> main(){</a:t>
            </a:r>
          </a:p>
          <a:p>
            <a:pPr marL="45720" indent="0">
              <a:buNone/>
            </a:pPr>
            <a:endParaRPr lang="en-US" dirty="0">
              <a:latin typeface="Century Schoolbook" pitchFamily="18" charset="0"/>
            </a:endParaRPr>
          </a:p>
          <a:p>
            <a:pPr marL="45720" indent="0">
              <a:buNone/>
            </a:pPr>
            <a:r>
              <a:rPr lang="en-US" dirty="0">
                <a:latin typeface="Century Schoolbook" pitchFamily="18" charset="0"/>
              </a:rPr>
              <a:t>	one::fun1();</a:t>
            </a:r>
          </a:p>
          <a:p>
            <a:pPr marL="45720" indent="0">
              <a:buNone/>
            </a:pPr>
            <a:r>
              <a:rPr lang="en-US" dirty="0">
                <a:latin typeface="Century Schoolbook" pitchFamily="18" charset="0"/>
              </a:rPr>
              <a:t>	two::fun1();</a:t>
            </a:r>
          </a:p>
          <a:p>
            <a:pPr marL="45720" indent="0">
              <a:buNone/>
            </a:pPr>
            <a:r>
              <a:rPr lang="en-US" dirty="0">
                <a:latin typeface="Century Schoolbook" pitchFamily="18" charset="0"/>
              </a:rPr>
              <a:t>Return 0;</a:t>
            </a:r>
          </a:p>
          <a:p>
            <a:pPr marL="45720" indent="0">
              <a:buNone/>
            </a:pPr>
            <a:r>
              <a:rPr lang="en-US" dirty="0">
                <a:latin typeface="Century Schoolbook" pitchFamily="18" charset="0"/>
              </a:rPr>
              <a:t>}</a:t>
            </a: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Using </a:t>
            </a:r>
            <a:r>
              <a:rPr lang="en-US" sz="3200" dirty="0">
                <a:solidFill>
                  <a:schemeClr val="tx1"/>
                </a:solidFill>
              </a:rPr>
              <a:t>namespace</a:t>
            </a:r>
          </a:p>
        </p:txBody>
      </p:sp>
    </p:spTree>
    <p:extLst>
      <p:ext uri="{BB962C8B-B14F-4D97-AF65-F5344CB8AC3E}">
        <p14:creationId xmlns:p14="http://schemas.microsoft.com/office/powerpoint/2010/main" val="2237887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normAutofit lnSpcReduction="10000"/>
          </a:bodyPr>
          <a:lstStyle/>
          <a:p>
            <a:pPr>
              <a:buFont typeface="Wingdings" pitchFamily="2" charset="2"/>
              <a:buChar char="Ø"/>
            </a:pPr>
            <a:r>
              <a:rPr lang="en-US" b="1" dirty="0">
                <a:latin typeface="Century Schoolbook" pitchFamily="18" charset="0"/>
              </a:rPr>
              <a:t>Namespace definition Global scope</a:t>
            </a:r>
          </a:p>
          <a:p>
            <a:pPr>
              <a:buFont typeface="Wingdings" pitchFamily="2" charset="2"/>
              <a:buChar char="Ø"/>
            </a:pPr>
            <a:endParaRPr lang="en-US" b="1" dirty="0">
              <a:latin typeface="Century Schoolbook" pitchFamily="18" charset="0"/>
            </a:endParaRPr>
          </a:p>
          <a:p>
            <a:pPr>
              <a:buFont typeface="Wingdings" pitchFamily="2" charset="2"/>
              <a:buChar char="Ø"/>
            </a:pPr>
            <a:r>
              <a:rPr lang="en-US" b="1" dirty="0">
                <a:latin typeface="Century Schoolbook" pitchFamily="18" charset="0"/>
              </a:rPr>
              <a:t>Doesn’t terminate using semicolon</a:t>
            </a:r>
          </a:p>
          <a:p>
            <a:pPr>
              <a:buFont typeface="Wingdings" pitchFamily="2" charset="2"/>
              <a:buChar char="Ø"/>
            </a:pPr>
            <a:endParaRPr lang="en-US" b="1" dirty="0">
              <a:latin typeface="Century Schoolbook" pitchFamily="18" charset="0"/>
            </a:endParaRPr>
          </a:p>
          <a:p>
            <a:pPr>
              <a:buFont typeface="Wingdings" pitchFamily="2" charset="2"/>
              <a:buChar char="Ø"/>
            </a:pPr>
            <a:r>
              <a:rPr lang="en-US" b="1" dirty="0">
                <a:latin typeface="Century Schoolbook" pitchFamily="18" charset="0"/>
              </a:rPr>
              <a:t>No instance possible</a:t>
            </a:r>
          </a:p>
          <a:p>
            <a:pPr>
              <a:buFont typeface="Wingdings" pitchFamily="2" charset="2"/>
              <a:buChar char="Ø"/>
            </a:pPr>
            <a:endParaRPr lang="en-US" b="1" dirty="0">
              <a:latin typeface="Century Schoolbook" pitchFamily="18" charset="0"/>
            </a:endParaRPr>
          </a:p>
          <a:p>
            <a:pPr>
              <a:buFont typeface="Wingdings" pitchFamily="2" charset="2"/>
              <a:buChar char="Ø"/>
            </a:pPr>
            <a:r>
              <a:rPr lang="en-US" b="1" dirty="0">
                <a:latin typeface="Century Schoolbook" pitchFamily="18" charset="0"/>
              </a:rPr>
              <a:t>Alternative name for existing namespace </a:t>
            </a:r>
            <a:r>
              <a:rPr lang="en-US" b="1" dirty="0" smtClean="0">
                <a:latin typeface="Century Schoolbook" pitchFamily="18" charset="0"/>
              </a:rPr>
              <a:t>possible</a:t>
            </a:r>
          </a:p>
          <a:p>
            <a:pPr>
              <a:buFont typeface="Wingdings" pitchFamily="2" charset="2"/>
              <a:buChar char="Ø"/>
            </a:pPr>
            <a:endParaRPr lang="en-US" b="1" dirty="0">
              <a:latin typeface="Century Schoolbook" pitchFamily="18" charset="0"/>
            </a:endParaRPr>
          </a:p>
          <a:p>
            <a:pPr>
              <a:buFont typeface="Wingdings" pitchFamily="2" charset="2"/>
              <a:buChar char="Ø"/>
            </a:pPr>
            <a:r>
              <a:rPr lang="en-US" b="1" dirty="0">
                <a:latin typeface="Century Schoolbook" pitchFamily="18" charset="0"/>
              </a:rPr>
              <a:t>Namespace </a:t>
            </a:r>
            <a:r>
              <a:rPr lang="en-US" b="1" dirty="0" err="1">
                <a:latin typeface="Century Schoolbook" pitchFamily="18" charset="0"/>
              </a:rPr>
              <a:t>new_name</a:t>
            </a:r>
            <a:r>
              <a:rPr lang="en-US" b="1" dirty="0">
                <a:latin typeface="Century Schoolbook" pitchFamily="18" charset="0"/>
              </a:rPr>
              <a:t> = </a:t>
            </a:r>
            <a:r>
              <a:rPr lang="en-US" b="1" dirty="0" err="1">
                <a:latin typeface="Century Schoolbook" pitchFamily="18" charset="0"/>
              </a:rPr>
              <a:t>old_name</a:t>
            </a:r>
            <a:r>
              <a:rPr lang="en-US" b="1" dirty="0">
                <a:latin typeface="Century Schoolbook" pitchFamily="18" charset="0"/>
              </a:rPr>
              <a:t>;</a:t>
            </a:r>
          </a:p>
          <a:p>
            <a:pPr>
              <a:buFont typeface="Wingdings" pitchFamily="2" charset="2"/>
              <a:buChar char="Ø"/>
            </a:pPr>
            <a:endParaRPr lang="en-US" b="1" dirty="0">
              <a:latin typeface="Century Schoolbook" pitchFamily="18" charset="0"/>
            </a:endParaRPr>
          </a:p>
          <a:p>
            <a:pPr>
              <a:buFont typeface="Wingdings" pitchFamily="2" charset="2"/>
              <a:buChar char="Ø"/>
            </a:pPr>
            <a:r>
              <a:rPr lang="en-US" b="1" dirty="0">
                <a:latin typeface="Century Schoolbook" pitchFamily="18" charset="0"/>
              </a:rPr>
              <a:t>Namespace definition can be used or extended  in multiple files </a:t>
            </a:r>
          </a:p>
          <a:p>
            <a:pPr marL="45720" indent="0">
              <a:buNone/>
            </a:pPr>
            <a:endParaRPr lang="en-US" b="1"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Rules </a:t>
            </a:r>
            <a:r>
              <a:rPr lang="en-US" sz="3200" dirty="0">
                <a:solidFill>
                  <a:schemeClr val="tx1"/>
                </a:solidFill>
              </a:rPr>
              <a:t>for namespace</a:t>
            </a:r>
          </a:p>
        </p:txBody>
      </p:sp>
    </p:spTree>
    <p:extLst>
      <p:ext uri="{BB962C8B-B14F-4D97-AF65-F5344CB8AC3E}">
        <p14:creationId xmlns:p14="http://schemas.microsoft.com/office/powerpoint/2010/main" val="22378870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 y="1371600"/>
            <a:ext cx="8763000" cy="4953000"/>
          </a:xfrm>
        </p:spPr>
        <p:txBody>
          <a:bodyPr>
            <a:normAutofit/>
          </a:bodyPr>
          <a:lstStyle/>
          <a:p>
            <a:pPr marL="45720" indent="0">
              <a:buNone/>
            </a:pPr>
            <a:r>
              <a:rPr lang="en-US" b="1" dirty="0" smtClean="0">
                <a:latin typeface="Century Schoolbook" pitchFamily="18" charset="0"/>
              </a:rPr>
              <a:t>Create </a:t>
            </a:r>
            <a:r>
              <a:rPr lang="en-US" b="1" dirty="0">
                <a:latin typeface="Century Schoolbook" pitchFamily="18" charset="0"/>
              </a:rPr>
              <a:t>User defined exception to check the following conditions and throw the exception if the criterion does not met. a. User has age between 18 and 55 b. User stays has income between </a:t>
            </a:r>
            <a:r>
              <a:rPr lang="en-US" b="1" dirty="0" err="1">
                <a:latin typeface="Century Schoolbook" pitchFamily="18" charset="0"/>
              </a:rPr>
              <a:t>Rs</a:t>
            </a:r>
            <a:r>
              <a:rPr lang="en-US" b="1" dirty="0">
                <a:latin typeface="Century Schoolbook" pitchFamily="18" charset="0"/>
              </a:rPr>
              <a:t>. 50,000 – </a:t>
            </a:r>
            <a:r>
              <a:rPr lang="en-US" b="1" dirty="0" err="1">
                <a:latin typeface="Century Schoolbook" pitchFamily="18" charset="0"/>
              </a:rPr>
              <a:t>Rs</a:t>
            </a:r>
            <a:r>
              <a:rPr lang="en-US" b="1" dirty="0">
                <a:latin typeface="Century Schoolbook" pitchFamily="18" charset="0"/>
              </a:rPr>
              <a:t>. 1,00,000 per month </a:t>
            </a:r>
            <a:r>
              <a:rPr lang="en-US" b="1" dirty="0" smtClean="0">
                <a:latin typeface="Century Schoolbook" pitchFamily="18" charset="0"/>
              </a:rPr>
              <a:t>. </a:t>
            </a:r>
            <a:r>
              <a:rPr lang="en-US" b="1" dirty="0">
                <a:latin typeface="Century Schoolbook" pitchFamily="18" charset="0"/>
              </a:rPr>
              <a:t>User stays in Pune/ Mumbai/ Bangalore / Chennai d. User has 4-wheeler Accept age, Income, City, Vehicle from the user and check for the conditions mentioned above. If any of the condition not met then throw the exception.</a:t>
            </a: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Assignment</a:t>
            </a:r>
            <a:endParaRPr lang="en-US" sz="3200" dirty="0">
              <a:solidFill>
                <a:schemeClr val="tx1"/>
              </a:solidFill>
            </a:endParaRPr>
          </a:p>
        </p:txBody>
      </p:sp>
    </p:spTree>
    <p:extLst>
      <p:ext uri="{BB962C8B-B14F-4D97-AF65-F5344CB8AC3E}">
        <p14:creationId xmlns:p14="http://schemas.microsoft.com/office/powerpoint/2010/main" val="332474210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219200"/>
            <a:ext cx="3962400" cy="5105400"/>
          </a:xfrm>
        </p:spPr>
        <p:txBody>
          <a:bodyPr>
            <a:normAutofit fontScale="62500" lnSpcReduction="20000"/>
          </a:bodyPr>
          <a:lstStyle/>
          <a:p>
            <a:pPr marL="45720" indent="0">
              <a:buNone/>
            </a:pPr>
            <a:r>
              <a:rPr lang="en-US" b="1" dirty="0">
                <a:latin typeface="Century Schoolbook" pitchFamily="18" charset="0"/>
              </a:rPr>
              <a:t>#include&lt;</a:t>
            </a:r>
            <a:r>
              <a:rPr lang="en-US" b="1" dirty="0" err="1">
                <a:latin typeface="Century Schoolbook" pitchFamily="18" charset="0"/>
              </a:rPr>
              <a:t>iostream</a:t>
            </a:r>
            <a:r>
              <a:rPr lang="en-US" b="1" dirty="0">
                <a:latin typeface="Century Schoolbook" pitchFamily="18" charset="0"/>
              </a:rPr>
              <a:t>&gt;</a:t>
            </a:r>
          </a:p>
          <a:p>
            <a:pPr marL="45720" indent="0">
              <a:buNone/>
            </a:pPr>
            <a:r>
              <a:rPr lang="en-US" b="1" dirty="0">
                <a:latin typeface="Century Schoolbook" pitchFamily="18" charset="0"/>
              </a:rPr>
              <a:t>using namespace </a:t>
            </a:r>
            <a:r>
              <a:rPr lang="en-US" b="1" dirty="0" err="1">
                <a:latin typeface="Century Schoolbook" pitchFamily="18" charset="0"/>
              </a:rPr>
              <a:t>std</a:t>
            </a:r>
            <a:r>
              <a:rPr lang="en-US" b="1" dirty="0">
                <a:latin typeface="Century Schoolbook" pitchFamily="18" charset="0"/>
              </a:rPr>
              <a:t>;</a:t>
            </a:r>
          </a:p>
          <a:p>
            <a:pPr marL="45720" indent="0">
              <a:buNone/>
            </a:pPr>
            <a:endParaRPr lang="en-US" b="1" dirty="0">
              <a:latin typeface="Century Schoolbook" pitchFamily="18" charset="0"/>
            </a:endParaRPr>
          </a:p>
          <a:p>
            <a:pPr marL="45720" indent="0">
              <a:buNone/>
            </a:pPr>
            <a:r>
              <a:rPr lang="en-US" b="1" dirty="0">
                <a:latin typeface="Century Schoolbook" pitchFamily="18" charset="0"/>
              </a:rPr>
              <a:t>void accept()</a:t>
            </a:r>
          </a:p>
          <a:p>
            <a:pPr marL="45720" indent="0">
              <a:buNone/>
            </a:pPr>
            <a:r>
              <a:rPr lang="en-US" b="1" dirty="0">
                <a:latin typeface="Century Schoolbook" pitchFamily="18" charset="0"/>
              </a:rPr>
              <a:t>{</a:t>
            </a:r>
          </a:p>
          <a:p>
            <a:pPr marL="45720" indent="0">
              <a:buNone/>
            </a:pPr>
            <a:r>
              <a:rPr lang="en-US" b="1" dirty="0" err="1" smtClean="0">
                <a:latin typeface="Century Schoolbook" pitchFamily="18" charset="0"/>
              </a:rPr>
              <a:t>int</a:t>
            </a:r>
            <a:r>
              <a:rPr lang="en-US" b="1" dirty="0" smtClean="0">
                <a:latin typeface="Century Schoolbook" pitchFamily="18" charset="0"/>
              </a:rPr>
              <a:t> </a:t>
            </a:r>
            <a:r>
              <a:rPr lang="en-US" b="1" dirty="0">
                <a:latin typeface="Century Schoolbook" pitchFamily="18" charset="0"/>
              </a:rPr>
              <a:t>age;</a:t>
            </a:r>
          </a:p>
          <a:p>
            <a:pPr marL="45720" indent="0">
              <a:buNone/>
            </a:pPr>
            <a:r>
              <a:rPr lang="en-US" b="1" dirty="0" smtClean="0">
                <a:latin typeface="Century Schoolbook" pitchFamily="18" charset="0"/>
              </a:rPr>
              <a:t>long </a:t>
            </a:r>
            <a:r>
              <a:rPr lang="en-US" b="1" dirty="0" err="1">
                <a:latin typeface="Century Schoolbook" pitchFamily="18" charset="0"/>
              </a:rPr>
              <a:t>int</a:t>
            </a:r>
            <a:r>
              <a:rPr lang="en-US" b="1" dirty="0">
                <a:latin typeface="Century Schoolbook" pitchFamily="18" charset="0"/>
              </a:rPr>
              <a:t> </a:t>
            </a:r>
            <a:r>
              <a:rPr lang="en-US" b="1" dirty="0" err="1">
                <a:latin typeface="Century Schoolbook" pitchFamily="18" charset="0"/>
              </a:rPr>
              <a:t>sal</a:t>
            </a:r>
            <a:r>
              <a:rPr lang="en-US" b="1" dirty="0">
                <a:latin typeface="Century Schoolbook" pitchFamily="18" charset="0"/>
              </a:rPr>
              <a:t>;</a:t>
            </a:r>
          </a:p>
          <a:p>
            <a:pPr marL="45720" indent="0">
              <a:buNone/>
            </a:pPr>
            <a:r>
              <a:rPr lang="en-US" b="1" dirty="0" smtClean="0">
                <a:latin typeface="Century Schoolbook" pitchFamily="18" charset="0"/>
              </a:rPr>
              <a:t>char </a:t>
            </a:r>
            <a:r>
              <a:rPr lang="en-US" b="1" dirty="0">
                <a:latin typeface="Century Schoolbook" pitchFamily="18" charset="0"/>
              </a:rPr>
              <a:t>city[50];</a:t>
            </a:r>
          </a:p>
          <a:p>
            <a:pPr marL="45720" indent="0">
              <a:buNone/>
            </a:pPr>
            <a:r>
              <a:rPr lang="en-US" b="1" dirty="0" smtClean="0">
                <a:latin typeface="Century Schoolbook" pitchFamily="18" charset="0"/>
              </a:rPr>
              <a:t>char </a:t>
            </a:r>
            <a:r>
              <a:rPr lang="en-US" b="1" dirty="0" err="1">
                <a:latin typeface="Century Schoolbook" pitchFamily="18" charset="0"/>
              </a:rPr>
              <a:t>veh</a:t>
            </a:r>
            <a:r>
              <a:rPr lang="en-US" b="1" dirty="0">
                <a:latin typeface="Century Schoolbook" pitchFamily="18" charset="0"/>
              </a:rPr>
              <a:t>;</a:t>
            </a:r>
          </a:p>
          <a:p>
            <a:pPr marL="45720" indent="0">
              <a:buNone/>
            </a:pPr>
            <a:r>
              <a:rPr lang="en-US" b="1" dirty="0" smtClean="0">
                <a:latin typeface="Century Schoolbook" pitchFamily="18" charset="0"/>
              </a:rPr>
              <a:t> try</a:t>
            </a:r>
            <a:r>
              <a:rPr lang="en-US" b="1" dirty="0">
                <a:latin typeface="Century Schoolbook" pitchFamily="18" charset="0"/>
              </a:rPr>
              <a:t>{</a:t>
            </a:r>
          </a:p>
          <a:p>
            <a:pPr marL="45720" indent="0">
              <a:buNone/>
            </a:pPr>
            <a:r>
              <a:rPr lang="en-US" b="1" dirty="0" smtClean="0">
                <a:latin typeface="Century Schoolbook" pitchFamily="18" charset="0"/>
              </a:rPr>
              <a:t>    </a:t>
            </a:r>
            <a:r>
              <a:rPr lang="en-US" b="1" dirty="0" err="1" smtClean="0">
                <a:latin typeface="Century Schoolbook" pitchFamily="18" charset="0"/>
              </a:rPr>
              <a:t>cout</a:t>
            </a:r>
            <a:r>
              <a:rPr lang="en-US" b="1" dirty="0">
                <a:latin typeface="Century Schoolbook" pitchFamily="18" charset="0"/>
              </a:rPr>
              <a:t>&lt;&lt;"Enter the age of user";</a:t>
            </a:r>
          </a:p>
          <a:p>
            <a:pPr marL="45720" indent="0">
              <a:buNone/>
            </a:pPr>
            <a:r>
              <a:rPr lang="en-US" b="1" dirty="0" smtClean="0">
                <a:latin typeface="Century Schoolbook" pitchFamily="18" charset="0"/>
              </a:rPr>
              <a:t>    </a:t>
            </a:r>
            <a:r>
              <a:rPr lang="en-US" b="1" dirty="0" err="1" smtClean="0">
                <a:latin typeface="Century Schoolbook" pitchFamily="18" charset="0"/>
              </a:rPr>
              <a:t>cin</a:t>
            </a:r>
            <a:r>
              <a:rPr lang="en-US" b="1" dirty="0">
                <a:latin typeface="Century Schoolbook" pitchFamily="18" charset="0"/>
              </a:rPr>
              <a:t>&gt;&gt;age;</a:t>
            </a:r>
          </a:p>
          <a:p>
            <a:pPr marL="45720" indent="0">
              <a:buNone/>
            </a:pPr>
            <a:r>
              <a:rPr lang="en-US" b="1" dirty="0" smtClean="0">
                <a:latin typeface="Century Schoolbook" pitchFamily="18" charset="0"/>
              </a:rPr>
              <a:t>if(age</a:t>
            </a:r>
            <a:r>
              <a:rPr lang="en-US" b="1" dirty="0">
                <a:latin typeface="Century Schoolbook" pitchFamily="18" charset="0"/>
              </a:rPr>
              <a:t>&gt;=18 &amp;&amp; age&lt;=54)</a:t>
            </a:r>
          </a:p>
          <a:p>
            <a:pPr marL="45720" indent="0">
              <a:buNone/>
            </a:pPr>
            <a:r>
              <a:rPr lang="en-US" b="1" dirty="0" smtClean="0">
                <a:latin typeface="Century Schoolbook" pitchFamily="18" charset="0"/>
              </a:rPr>
              <a:t> {</a:t>
            </a:r>
            <a:endParaRPr lang="en-US" b="1" dirty="0">
              <a:latin typeface="Century Schoolbook" pitchFamily="18" charset="0"/>
            </a:endParaRPr>
          </a:p>
          <a:p>
            <a:pPr marL="45720" indent="0">
              <a:buNone/>
            </a:pPr>
            <a:r>
              <a:rPr lang="en-US" b="1" dirty="0" smtClean="0">
                <a:latin typeface="Century Schoolbook" pitchFamily="18" charset="0"/>
              </a:rPr>
              <a:t>  </a:t>
            </a:r>
            <a:r>
              <a:rPr lang="en-US" b="1" dirty="0" err="1" smtClean="0">
                <a:latin typeface="Century Schoolbook" pitchFamily="18" charset="0"/>
              </a:rPr>
              <a:t>cout</a:t>
            </a:r>
            <a:r>
              <a:rPr lang="en-US" b="1" dirty="0">
                <a:latin typeface="Century Schoolbook" pitchFamily="18" charset="0"/>
              </a:rPr>
              <a:t>&lt;&lt;"Age of user is"&lt;&lt;age;</a:t>
            </a:r>
          </a:p>
          <a:p>
            <a:pPr marL="45720" indent="0">
              <a:buNone/>
            </a:pPr>
            <a:r>
              <a:rPr lang="en-US" b="1" dirty="0" smtClean="0">
                <a:latin typeface="Century Schoolbook" pitchFamily="18" charset="0"/>
              </a:rPr>
              <a:t>}</a:t>
            </a:r>
            <a:endParaRPr lang="en-US" b="1" dirty="0">
              <a:latin typeface="Century Schoolbook" pitchFamily="18" charset="0"/>
            </a:endParaRPr>
          </a:p>
          <a:p>
            <a:pPr marL="45720" indent="0">
              <a:buNone/>
            </a:pPr>
            <a:r>
              <a:rPr lang="en-US" b="1" dirty="0" smtClean="0">
                <a:latin typeface="Century Schoolbook" pitchFamily="18" charset="0"/>
              </a:rPr>
              <a:t>else</a:t>
            </a:r>
            <a:endParaRPr lang="en-US" b="1" dirty="0">
              <a:latin typeface="Century Schoolbook" pitchFamily="18" charset="0"/>
            </a:endParaRPr>
          </a:p>
          <a:p>
            <a:pPr marL="45720" indent="0">
              <a:buNone/>
            </a:pPr>
            <a:r>
              <a:rPr lang="en-US" b="1" dirty="0" smtClean="0">
                <a:latin typeface="Century Schoolbook" pitchFamily="18" charset="0"/>
              </a:rPr>
              <a:t>{</a:t>
            </a:r>
            <a:endParaRPr lang="en-US" b="1" dirty="0">
              <a:latin typeface="Century Schoolbook" pitchFamily="18" charset="0"/>
            </a:endParaRPr>
          </a:p>
          <a:p>
            <a:pPr marL="45720" indent="0">
              <a:buNone/>
            </a:pPr>
            <a:r>
              <a:rPr lang="en-US" b="1" dirty="0" smtClean="0">
                <a:latin typeface="Century Schoolbook" pitchFamily="18" charset="0"/>
              </a:rPr>
              <a:t>throw(age</a:t>
            </a:r>
            <a:r>
              <a:rPr lang="en-US" b="1" dirty="0">
                <a:latin typeface="Century Schoolbook" pitchFamily="18" charset="0"/>
              </a:rPr>
              <a:t>);</a:t>
            </a:r>
          </a:p>
          <a:p>
            <a:pPr marL="45720" indent="0">
              <a:buNone/>
            </a:pPr>
            <a:r>
              <a:rPr lang="en-US" b="1" dirty="0" smtClean="0">
                <a:latin typeface="Century Schoolbook" pitchFamily="18" charset="0"/>
              </a:rPr>
              <a:t>}</a:t>
            </a:r>
            <a:endParaRPr lang="en-US" b="1"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Assignment</a:t>
            </a:r>
            <a:endParaRPr lang="en-US" sz="3200" dirty="0">
              <a:solidFill>
                <a:schemeClr val="tx1"/>
              </a:solidFill>
            </a:endParaRPr>
          </a:p>
        </p:txBody>
      </p:sp>
      <p:sp>
        <p:nvSpPr>
          <p:cNvPr id="7" name="Content Placeholder 2"/>
          <p:cNvSpPr txBox="1">
            <a:spLocks/>
          </p:cNvSpPr>
          <p:nvPr/>
        </p:nvSpPr>
        <p:spPr>
          <a:xfrm>
            <a:off x="4419600" y="1219200"/>
            <a:ext cx="4495800" cy="5105400"/>
          </a:xfrm>
          <a:prstGeom prst="rect">
            <a:avLst/>
          </a:prstGeom>
        </p:spPr>
        <p:txBody>
          <a:bodyPr vert="horz" lIns="91440" tIns="45720" rIns="91440" bIns="45720" rtlCol="0">
            <a:normAutofit fontScale="70000" lnSpcReduction="2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None/>
            </a:pPr>
            <a:r>
              <a:rPr lang="en-US" b="1" dirty="0" err="1">
                <a:latin typeface="Century Schoolbook" pitchFamily="18" charset="0"/>
              </a:rPr>
              <a:t>cout</a:t>
            </a:r>
            <a:r>
              <a:rPr lang="en-US" b="1" dirty="0">
                <a:latin typeface="Century Schoolbook" pitchFamily="18" charset="0"/>
              </a:rPr>
              <a:t>&lt;&lt;"\</a:t>
            </a:r>
            <a:r>
              <a:rPr lang="en-US" b="1" dirty="0" err="1">
                <a:latin typeface="Century Schoolbook" pitchFamily="18" charset="0"/>
              </a:rPr>
              <a:t>nEnter</a:t>
            </a:r>
            <a:r>
              <a:rPr lang="en-US" b="1" dirty="0">
                <a:latin typeface="Century Schoolbook" pitchFamily="18" charset="0"/>
              </a:rPr>
              <a:t> the salary of employee";</a:t>
            </a:r>
          </a:p>
          <a:p>
            <a:pPr marL="45720" indent="0">
              <a:buNone/>
            </a:pPr>
            <a:r>
              <a:rPr lang="en-US" b="1" dirty="0" err="1" smtClean="0">
                <a:latin typeface="Century Schoolbook" pitchFamily="18" charset="0"/>
              </a:rPr>
              <a:t>cin</a:t>
            </a:r>
            <a:r>
              <a:rPr lang="en-US" b="1" dirty="0">
                <a:latin typeface="Century Schoolbook" pitchFamily="18" charset="0"/>
              </a:rPr>
              <a:t>&gt;&gt;</a:t>
            </a:r>
            <a:r>
              <a:rPr lang="en-US" b="1" dirty="0" err="1">
                <a:latin typeface="Century Schoolbook" pitchFamily="18" charset="0"/>
              </a:rPr>
              <a:t>sal</a:t>
            </a:r>
            <a:r>
              <a:rPr lang="en-US" b="1" dirty="0">
                <a:latin typeface="Century Schoolbook" pitchFamily="18" charset="0"/>
              </a:rPr>
              <a:t>;</a:t>
            </a:r>
          </a:p>
          <a:p>
            <a:pPr marL="45720" indent="0">
              <a:buNone/>
            </a:pPr>
            <a:r>
              <a:rPr lang="en-US" b="1" dirty="0" smtClean="0">
                <a:latin typeface="Century Schoolbook" pitchFamily="18" charset="0"/>
              </a:rPr>
              <a:t> if(</a:t>
            </a:r>
            <a:r>
              <a:rPr lang="en-US" b="1" dirty="0" err="1" smtClean="0">
                <a:latin typeface="Century Schoolbook" pitchFamily="18" charset="0"/>
              </a:rPr>
              <a:t>sal</a:t>
            </a:r>
            <a:r>
              <a:rPr lang="en-US" b="1" dirty="0">
                <a:latin typeface="Century Schoolbook" pitchFamily="18" charset="0"/>
              </a:rPr>
              <a:t>&gt;=50000 &amp;&amp; </a:t>
            </a:r>
            <a:r>
              <a:rPr lang="en-US" b="1" dirty="0" err="1">
                <a:latin typeface="Century Schoolbook" pitchFamily="18" charset="0"/>
              </a:rPr>
              <a:t>sal</a:t>
            </a:r>
            <a:r>
              <a:rPr lang="en-US" b="1" dirty="0">
                <a:latin typeface="Century Schoolbook" pitchFamily="18" charset="0"/>
              </a:rPr>
              <a:t>&lt;=100000)</a:t>
            </a:r>
          </a:p>
          <a:p>
            <a:pPr marL="45720" indent="0">
              <a:buNone/>
            </a:pPr>
            <a:r>
              <a:rPr lang="en-US" b="1" dirty="0" smtClean="0">
                <a:latin typeface="Century Schoolbook" pitchFamily="18" charset="0"/>
              </a:rPr>
              <a:t> {</a:t>
            </a:r>
            <a:endParaRPr lang="en-US" b="1" dirty="0">
              <a:latin typeface="Century Schoolbook" pitchFamily="18" charset="0"/>
            </a:endParaRPr>
          </a:p>
          <a:p>
            <a:pPr marL="45720" indent="0">
              <a:buNone/>
            </a:pPr>
            <a:r>
              <a:rPr lang="en-US" b="1" dirty="0" smtClean="0">
                <a:latin typeface="Century Schoolbook" pitchFamily="18" charset="0"/>
              </a:rPr>
              <a:t> </a:t>
            </a:r>
            <a:r>
              <a:rPr lang="en-US" b="1" dirty="0" err="1" smtClean="0">
                <a:latin typeface="Century Schoolbook" pitchFamily="18" charset="0"/>
              </a:rPr>
              <a:t>cout</a:t>
            </a:r>
            <a:r>
              <a:rPr lang="en-US" b="1" dirty="0">
                <a:latin typeface="Century Schoolbook" pitchFamily="18" charset="0"/>
              </a:rPr>
              <a:t>&lt;&lt;"\</a:t>
            </a:r>
            <a:r>
              <a:rPr lang="en-US" b="1" dirty="0" err="1">
                <a:latin typeface="Century Schoolbook" pitchFamily="18" charset="0"/>
              </a:rPr>
              <a:t>nUser</a:t>
            </a:r>
            <a:r>
              <a:rPr lang="en-US" b="1" dirty="0">
                <a:latin typeface="Century Schoolbook" pitchFamily="18" charset="0"/>
              </a:rPr>
              <a:t> salary is"&lt;&lt;</a:t>
            </a:r>
            <a:r>
              <a:rPr lang="en-US" b="1" dirty="0" err="1">
                <a:latin typeface="Century Schoolbook" pitchFamily="18" charset="0"/>
              </a:rPr>
              <a:t>sal</a:t>
            </a:r>
            <a:r>
              <a:rPr lang="en-US" b="1" dirty="0">
                <a:latin typeface="Century Schoolbook" pitchFamily="18" charset="0"/>
              </a:rPr>
              <a:t>;</a:t>
            </a:r>
          </a:p>
          <a:p>
            <a:pPr marL="45720" indent="0">
              <a:buNone/>
            </a:pPr>
            <a:r>
              <a:rPr lang="en-US" b="1" dirty="0" smtClean="0">
                <a:latin typeface="Century Schoolbook" pitchFamily="18" charset="0"/>
              </a:rPr>
              <a:t>}</a:t>
            </a:r>
            <a:endParaRPr lang="en-US" b="1" dirty="0">
              <a:latin typeface="Century Schoolbook" pitchFamily="18" charset="0"/>
            </a:endParaRPr>
          </a:p>
          <a:p>
            <a:pPr marL="45720" indent="0">
              <a:buNone/>
            </a:pPr>
            <a:r>
              <a:rPr lang="en-US" b="1" dirty="0" smtClean="0">
                <a:latin typeface="Century Schoolbook" pitchFamily="18" charset="0"/>
              </a:rPr>
              <a:t>else</a:t>
            </a:r>
            <a:endParaRPr lang="en-US" b="1" dirty="0">
              <a:latin typeface="Century Schoolbook" pitchFamily="18" charset="0"/>
            </a:endParaRPr>
          </a:p>
          <a:p>
            <a:pPr marL="45720" indent="0">
              <a:buNone/>
            </a:pPr>
            <a:r>
              <a:rPr lang="en-US" b="1" dirty="0" smtClean="0">
                <a:latin typeface="Century Schoolbook" pitchFamily="18" charset="0"/>
              </a:rPr>
              <a:t>{</a:t>
            </a:r>
            <a:endParaRPr lang="en-US" b="1" dirty="0">
              <a:latin typeface="Century Schoolbook" pitchFamily="18" charset="0"/>
            </a:endParaRPr>
          </a:p>
          <a:p>
            <a:pPr marL="45720" indent="0">
              <a:buNone/>
            </a:pPr>
            <a:r>
              <a:rPr lang="en-US" b="1" dirty="0" smtClean="0">
                <a:latin typeface="Century Schoolbook" pitchFamily="18" charset="0"/>
              </a:rPr>
              <a:t> throw(</a:t>
            </a:r>
            <a:r>
              <a:rPr lang="en-US" b="1" dirty="0" err="1" smtClean="0">
                <a:latin typeface="Century Schoolbook" pitchFamily="18" charset="0"/>
              </a:rPr>
              <a:t>sal</a:t>
            </a:r>
            <a:r>
              <a:rPr lang="en-US" b="1" dirty="0">
                <a:latin typeface="Century Schoolbook" pitchFamily="18" charset="0"/>
              </a:rPr>
              <a:t>);</a:t>
            </a:r>
          </a:p>
          <a:p>
            <a:pPr marL="45720" indent="0">
              <a:buNone/>
            </a:pPr>
            <a:r>
              <a:rPr lang="en-US" b="1" dirty="0" smtClean="0">
                <a:latin typeface="Century Schoolbook" pitchFamily="18" charset="0"/>
              </a:rPr>
              <a:t>}</a:t>
            </a:r>
            <a:endParaRPr lang="en-US" b="1" dirty="0">
              <a:latin typeface="Century Schoolbook" pitchFamily="18" charset="0"/>
            </a:endParaRPr>
          </a:p>
          <a:p>
            <a:pPr marL="45720" indent="0">
              <a:buNone/>
            </a:pPr>
            <a:r>
              <a:rPr lang="en-US" b="1" dirty="0" err="1" smtClean="0">
                <a:latin typeface="Century Schoolbook" pitchFamily="18" charset="0"/>
              </a:rPr>
              <a:t>cout</a:t>
            </a:r>
            <a:r>
              <a:rPr lang="en-US" b="1" dirty="0">
                <a:latin typeface="Century Schoolbook" pitchFamily="18" charset="0"/>
              </a:rPr>
              <a:t>&lt;&lt;"Enter the city of user";</a:t>
            </a:r>
          </a:p>
          <a:p>
            <a:pPr marL="45720" indent="0">
              <a:buNone/>
            </a:pPr>
            <a:r>
              <a:rPr lang="en-US" b="1" dirty="0" err="1" smtClean="0">
                <a:latin typeface="Century Schoolbook" pitchFamily="18" charset="0"/>
              </a:rPr>
              <a:t>cin</a:t>
            </a:r>
            <a:r>
              <a:rPr lang="en-US" b="1" dirty="0">
                <a:latin typeface="Century Schoolbook" pitchFamily="18" charset="0"/>
              </a:rPr>
              <a:t>&gt;&gt;city;</a:t>
            </a:r>
          </a:p>
          <a:p>
            <a:pPr marL="45720" indent="0">
              <a:buNone/>
            </a:pPr>
            <a:r>
              <a:rPr lang="en-US" b="1" dirty="0" smtClean="0">
                <a:latin typeface="Century Schoolbook" pitchFamily="18" charset="0"/>
              </a:rPr>
              <a:t>if(city</a:t>
            </a:r>
            <a:r>
              <a:rPr lang="en-US" b="1" dirty="0">
                <a:latin typeface="Century Schoolbook" pitchFamily="18" charset="0"/>
              </a:rPr>
              <a:t>='</a:t>
            </a:r>
            <a:r>
              <a:rPr lang="en-US" b="1" dirty="0" err="1">
                <a:latin typeface="Century Schoolbook" pitchFamily="18" charset="0"/>
              </a:rPr>
              <a:t>pune</a:t>
            </a:r>
            <a:r>
              <a:rPr lang="en-US" b="1" dirty="0" smtClean="0">
                <a:latin typeface="Century Schoolbook" pitchFamily="18" charset="0"/>
              </a:rPr>
              <a:t>'||city</a:t>
            </a:r>
            <a:r>
              <a:rPr lang="en-US" b="1" dirty="0">
                <a:latin typeface="Century Schoolbook" pitchFamily="18" charset="0"/>
              </a:rPr>
              <a:t>='</a:t>
            </a:r>
            <a:r>
              <a:rPr lang="en-US" b="1" dirty="0" err="1">
                <a:latin typeface="Century Schoolbook" pitchFamily="18" charset="0"/>
              </a:rPr>
              <a:t>mumbai</a:t>
            </a:r>
            <a:r>
              <a:rPr lang="en-US" b="1" dirty="0">
                <a:latin typeface="Century Schoolbook" pitchFamily="18" charset="0"/>
              </a:rPr>
              <a:t>'||city='</a:t>
            </a:r>
            <a:r>
              <a:rPr lang="en-US" b="1" dirty="0" err="1">
                <a:latin typeface="Century Schoolbook" pitchFamily="18" charset="0"/>
              </a:rPr>
              <a:t>banglore</a:t>
            </a:r>
            <a:r>
              <a:rPr lang="en-US" b="1" dirty="0">
                <a:latin typeface="Century Schoolbook" pitchFamily="18" charset="0"/>
              </a:rPr>
              <a:t>'||city='</a:t>
            </a:r>
            <a:r>
              <a:rPr lang="en-US" b="1" dirty="0" err="1">
                <a:latin typeface="Century Schoolbook" pitchFamily="18" charset="0"/>
              </a:rPr>
              <a:t>chennai</a:t>
            </a:r>
            <a:r>
              <a:rPr lang="en-US" b="1" dirty="0">
                <a:latin typeface="Century Schoolbook" pitchFamily="18" charset="0"/>
              </a:rPr>
              <a:t>')</a:t>
            </a:r>
          </a:p>
          <a:p>
            <a:pPr marL="45720" indent="0">
              <a:buNone/>
            </a:pPr>
            <a:r>
              <a:rPr lang="en-US" b="1" dirty="0">
                <a:latin typeface="Century Schoolbook" pitchFamily="18" charset="0"/>
              </a:rPr>
              <a:t>	</a:t>
            </a:r>
            <a:r>
              <a:rPr lang="en-US" b="1" dirty="0" smtClean="0">
                <a:latin typeface="Century Schoolbook" pitchFamily="18" charset="0"/>
              </a:rPr>
              <a:t>{</a:t>
            </a:r>
            <a:endParaRPr lang="en-US" b="1" dirty="0">
              <a:latin typeface="Century Schoolbook" pitchFamily="18" charset="0"/>
            </a:endParaRPr>
          </a:p>
          <a:p>
            <a:pPr marL="45720" indent="0">
              <a:buNone/>
            </a:pPr>
            <a:r>
              <a:rPr lang="en-US" b="1" dirty="0">
                <a:latin typeface="Century Schoolbook" pitchFamily="18" charset="0"/>
              </a:rPr>
              <a:t>	</a:t>
            </a:r>
            <a:r>
              <a:rPr lang="en-US" b="1" dirty="0" err="1" smtClean="0">
                <a:latin typeface="Century Schoolbook" pitchFamily="18" charset="0"/>
              </a:rPr>
              <a:t>cout</a:t>
            </a:r>
            <a:r>
              <a:rPr lang="en-US" b="1" dirty="0">
                <a:latin typeface="Century Schoolbook" pitchFamily="18" charset="0"/>
              </a:rPr>
              <a:t>&lt;&lt;"\</a:t>
            </a:r>
            <a:r>
              <a:rPr lang="en-US" b="1" dirty="0" err="1">
                <a:latin typeface="Century Schoolbook" pitchFamily="18" charset="0"/>
              </a:rPr>
              <a:t>nUser</a:t>
            </a:r>
            <a:r>
              <a:rPr lang="en-US" b="1" dirty="0">
                <a:latin typeface="Century Schoolbook" pitchFamily="18" charset="0"/>
              </a:rPr>
              <a:t> city is "&lt;&lt;city;</a:t>
            </a:r>
          </a:p>
          <a:p>
            <a:pPr marL="45720" indent="0">
              <a:buNone/>
            </a:pPr>
            <a:r>
              <a:rPr lang="en-US" b="1" dirty="0">
                <a:latin typeface="Century Schoolbook" pitchFamily="18" charset="0"/>
              </a:rPr>
              <a:t>	</a:t>
            </a:r>
            <a:r>
              <a:rPr lang="en-US" b="1" dirty="0" smtClean="0">
                <a:latin typeface="Century Schoolbook" pitchFamily="18" charset="0"/>
              </a:rPr>
              <a:t>}</a:t>
            </a:r>
            <a:endParaRPr lang="en-US" b="1" dirty="0">
              <a:latin typeface="Century Schoolbook" pitchFamily="18" charset="0"/>
            </a:endParaRPr>
          </a:p>
          <a:p>
            <a:pPr marL="45720" indent="0">
              <a:buNone/>
            </a:pPr>
            <a:r>
              <a:rPr lang="en-US" b="1" dirty="0">
                <a:latin typeface="Century Schoolbook" pitchFamily="18" charset="0"/>
              </a:rPr>
              <a:t>		</a:t>
            </a:r>
          </a:p>
        </p:txBody>
      </p:sp>
    </p:spTree>
    <p:extLst>
      <p:ext uri="{BB962C8B-B14F-4D97-AF65-F5344CB8AC3E}">
        <p14:creationId xmlns:p14="http://schemas.microsoft.com/office/powerpoint/2010/main" val="252973278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219200"/>
            <a:ext cx="9126828" cy="5105400"/>
          </a:xfrm>
        </p:spPr>
        <p:txBody>
          <a:bodyPr>
            <a:normAutofit fontScale="55000" lnSpcReduction="20000"/>
          </a:bodyPr>
          <a:lstStyle/>
          <a:p>
            <a:pPr marL="45720" indent="0">
              <a:buNone/>
            </a:pPr>
            <a:r>
              <a:rPr lang="en-US" sz="2600" b="1" dirty="0">
                <a:latin typeface="Century Schoolbook" pitchFamily="18" charset="0"/>
              </a:rPr>
              <a:t>else</a:t>
            </a:r>
          </a:p>
          <a:p>
            <a:pPr marL="45720" indent="0">
              <a:buNone/>
            </a:pPr>
            <a:r>
              <a:rPr lang="en-US" sz="2600" b="1" dirty="0">
                <a:latin typeface="Century Schoolbook" pitchFamily="18" charset="0"/>
              </a:rPr>
              <a:t>		{</a:t>
            </a:r>
          </a:p>
          <a:p>
            <a:pPr marL="45720" indent="0">
              <a:buNone/>
            </a:pPr>
            <a:r>
              <a:rPr lang="en-US" sz="2600" b="1" dirty="0">
                <a:latin typeface="Century Schoolbook" pitchFamily="18" charset="0"/>
              </a:rPr>
              <a:t>			throw(city);</a:t>
            </a:r>
          </a:p>
          <a:p>
            <a:pPr marL="45720" indent="0">
              <a:buNone/>
            </a:pPr>
            <a:r>
              <a:rPr lang="en-US" sz="2600" b="1" dirty="0">
                <a:latin typeface="Century Schoolbook" pitchFamily="18" charset="0"/>
              </a:rPr>
              <a:t>		}</a:t>
            </a:r>
          </a:p>
          <a:p>
            <a:pPr marL="45720" indent="0">
              <a:buNone/>
            </a:pPr>
            <a:r>
              <a:rPr lang="en-US" sz="2600" b="1" dirty="0">
                <a:latin typeface="Century Schoolbook" pitchFamily="18" charset="0"/>
              </a:rPr>
              <a:t>	}</a:t>
            </a:r>
          </a:p>
          <a:p>
            <a:pPr marL="45720" indent="0">
              <a:buNone/>
            </a:pPr>
            <a:r>
              <a:rPr lang="en-US" sz="2600" b="1" dirty="0">
                <a:latin typeface="Century Schoolbook" pitchFamily="18" charset="0"/>
              </a:rPr>
              <a:t>	catch(</a:t>
            </a:r>
            <a:r>
              <a:rPr lang="en-US" sz="2600" b="1" dirty="0" err="1">
                <a:latin typeface="Century Schoolbook" pitchFamily="18" charset="0"/>
              </a:rPr>
              <a:t>int</a:t>
            </a:r>
            <a:r>
              <a:rPr lang="en-US" sz="2600" b="1" dirty="0">
                <a:latin typeface="Century Schoolbook" pitchFamily="18" charset="0"/>
              </a:rPr>
              <a:t> i)</a:t>
            </a:r>
          </a:p>
          <a:p>
            <a:pPr marL="45720" indent="0">
              <a:buNone/>
            </a:pPr>
            <a:r>
              <a:rPr lang="en-US" sz="2600" b="1" dirty="0">
                <a:latin typeface="Century Schoolbook" pitchFamily="18" charset="0"/>
              </a:rPr>
              <a:t>	{</a:t>
            </a:r>
          </a:p>
          <a:p>
            <a:pPr marL="45720" indent="0">
              <a:buNone/>
            </a:pPr>
            <a:r>
              <a:rPr lang="en-US" sz="2600" b="1" dirty="0">
                <a:latin typeface="Century Schoolbook" pitchFamily="18" charset="0"/>
              </a:rPr>
              <a:t>		</a:t>
            </a:r>
            <a:r>
              <a:rPr lang="en-US" sz="2600" b="1" dirty="0" err="1">
                <a:latin typeface="Century Schoolbook" pitchFamily="18" charset="0"/>
              </a:rPr>
              <a:t>cout</a:t>
            </a:r>
            <a:r>
              <a:rPr lang="en-US" sz="2600" b="1" dirty="0">
                <a:latin typeface="Century Schoolbook" pitchFamily="18" charset="0"/>
              </a:rPr>
              <a:t>&lt;&lt;"Exception </a:t>
            </a:r>
            <a:r>
              <a:rPr lang="en-US" sz="2600" b="1" dirty="0" smtClean="0">
                <a:latin typeface="Century Schoolbook" pitchFamily="18" charset="0"/>
              </a:rPr>
              <a:t>occur, </a:t>
            </a:r>
            <a:r>
              <a:rPr lang="en-US" sz="2600" b="1" dirty="0">
                <a:latin typeface="Century Schoolbook" pitchFamily="18" charset="0"/>
              </a:rPr>
              <a:t>user age is not in between 18 to 55";</a:t>
            </a:r>
          </a:p>
          <a:p>
            <a:pPr marL="45720" indent="0">
              <a:buNone/>
            </a:pPr>
            <a:r>
              <a:rPr lang="en-US" sz="2600" b="1" dirty="0">
                <a:latin typeface="Century Schoolbook" pitchFamily="18" charset="0"/>
              </a:rPr>
              <a:t>	}</a:t>
            </a:r>
          </a:p>
          <a:p>
            <a:pPr marL="45720" indent="0">
              <a:buNone/>
            </a:pPr>
            <a:r>
              <a:rPr lang="en-US" sz="2600" b="1" dirty="0">
                <a:latin typeface="Century Schoolbook" pitchFamily="18" charset="0"/>
              </a:rPr>
              <a:t>	catch(long </a:t>
            </a:r>
            <a:r>
              <a:rPr lang="en-US" sz="2600" b="1" dirty="0" err="1">
                <a:latin typeface="Century Schoolbook" pitchFamily="18" charset="0"/>
              </a:rPr>
              <a:t>int</a:t>
            </a:r>
            <a:r>
              <a:rPr lang="en-US" sz="2600" b="1" dirty="0">
                <a:latin typeface="Century Schoolbook" pitchFamily="18" charset="0"/>
              </a:rPr>
              <a:t> s)</a:t>
            </a:r>
          </a:p>
          <a:p>
            <a:pPr marL="45720" indent="0">
              <a:buNone/>
            </a:pPr>
            <a:r>
              <a:rPr lang="en-US" sz="2600" b="1" dirty="0">
                <a:latin typeface="Century Schoolbook" pitchFamily="18" charset="0"/>
              </a:rPr>
              <a:t>	{</a:t>
            </a:r>
          </a:p>
          <a:p>
            <a:pPr marL="45720" indent="0">
              <a:buNone/>
            </a:pPr>
            <a:r>
              <a:rPr lang="en-US" sz="2600" b="1" dirty="0">
                <a:latin typeface="Century Schoolbook" pitchFamily="18" charset="0"/>
              </a:rPr>
              <a:t>		</a:t>
            </a:r>
            <a:r>
              <a:rPr lang="en-US" sz="2600" b="1" dirty="0" err="1">
                <a:latin typeface="Century Schoolbook" pitchFamily="18" charset="0"/>
              </a:rPr>
              <a:t>cout</a:t>
            </a:r>
            <a:r>
              <a:rPr lang="en-US" sz="2600" b="1" dirty="0">
                <a:latin typeface="Century Schoolbook" pitchFamily="18" charset="0"/>
              </a:rPr>
              <a:t>&lt;&lt;"Exception </a:t>
            </a:r>
            <a:r>
              <a:rPr lang="en-US" sz="2600" b="1" dirty="0" smtClean="0">
                <a:latin typeface="Century Schoolbook" pitchFamily="18" charset="0"/>
              </a:rPr>
              <a:t>occur, </a:t>
            </a:r>
            <a:r>
              <a:rPr lang="en-US" sz="2600" b="1" dirty="0">
                <a:latin typeface="Century Schoolbook" pitchFamily="18" charset="0"/>
              </a:rPr>
              <a:t>user salary is not in between 50000 to 100000";</a:t>
            </a:r>
          </a:p>
          <a:p>
            <a:pPr marL="45720" indent="0">
              <a:buNone/>
            </a:pPr>
            <a:r>
              <a:rPr lang="en-US" sz="2600" b="1" dirty="0">
                <a:latin typeface="Century Schoolbook" pitchFamily="18" charset="0"/>
              </a:rPr>
              <a:t>	}</a:t>
            </a:r>
          </a:p>
          <a:p>
            <a:pPr marL="45720" indent="0">
              <a:buNone/>
            </a:pPr>
            <a:r>
              <a:rPr lang="en-US" sz="2600" b="1" dirty="0">
                <a:latin typeface="Century Schoolbook" pitchFamily="18" charset="0"/>
              </a:rPr>
              <a:t>	catch(char c)</a:t>
            </a:r>
          </a:p>
          <a:p>
            <a:pPr marL="45720" indent="0">
              <a:buNone/>
            </a:pPr>
            <a:r>
              <a:rPr lang="en-US" sz="2600" b="1" dirty="0">
                <a:latin typeface="Century Schoolbook" pitchFamily="18" charset="0"/>
              </a:rPr>
              <a:t>	{</a:t>
            </a:r>
          </a:p>
          <a:p>
            <a:pPr marL="45720" indent="0">
              <a:buNone/>
            </a:pPr>
            <a:r>
              <a:rPr lang="en-US" sz="2600" b="1" dirty="0">
                <a:latin typeface="Century Schoolbook" pitchFamily="18" charset="0"/>
              </a:rPr>
              <a:t>		</a:t>
            </a:r>
            <a:r>
              <a:rPr lang="en-US" sz="2600" b="1" dirty="0" err="1">
                <a:latin typeface="Century Schoolbook" pitchFamily="18" charset="0"/>
              </a:rPr>
              <a:t>cout</a:t>
            </a:r>
            <a:r>
              <a:rPr lang="en-US" sz="2600" b="1" dirty="0">
                <a:latin typeface="Century Schoolbook" pitchFamily="18" charset="0"/>
              </a:rPr>
              <a:t>&lt;&lt;"Exception </a:t>
            </a:r>
            <a:r>
              <a:rPr lang="en-US" sz="2600" b="1" dirty="0" smtClean="0">
                <a:latin typeface="Century Schoolbook" pitchFamily="18" charset="0"/>
              </a:rPr>
              <a:t>occur, </a:t>
            </a:r>
            <a:r>
              <a:rPr lang="en-US" sz="2600" b="1" dirty="0">
                <a:latin typeface="Century Schoolbook" pitchFamily="18" charset="0"/>
              </a:rPr>
              <a:t>User is not from </a:t>
            </a:r>
            <a:r>
              <a:rPr lang="en-US" sz="2600" b="1" dirty="0" err="1">
                <a:latin typeface="Century Schoolbook" pitchFamily="18" charset="0"/>
              </a:rPr>
              <a:t>pune</a:t>
            </a:r>
            <a:r>
              <a:rPr lang="en-US" sz="2600" b="1" dirty="0">
                <a:latin typeface="Century Schoolbook" pitchFamily="18" charset="0"/>
              </a:rPr>
              <a:t>, </a:t>
            </a:r>
            <a:r>
              <a:rPr lang="en-US" sz="2600" b="1" dirty="0" err="1">
                <a:latin typeface="Century Schoolbook" pitchFamily="18" charset="0"/>
              </a:rPr>
              <a:t>mumbai</a:t>
            </a:r>
            <a:r>
              <a:rPr lang="en-US" sz="2600" b="1" dirty="0">
                <a:latin typeface="Century Schoolbook" pitchFamily="18" charset="0"/>
              </a:rPr>
              <a:t> , </a:t>
            </a:r>
            <a:r>
              <a:rPr lang="en-US" sz="2600" b="1" dirty="0" err="1">
                <a:latin typeface="Century Schoolbook" pitchFamily="18" charset="0"/>
              </a:rPr>
              <a:t>chennai</a:t>
            </a:r>
            <a:r>
              <a:rPr lang="en-US" sz="2600" b="1" dirty="0">
                <a:latin typeface="Century Schoolbook" pitchFamily="18" charset="0"/>
              </a:rPr>
              <a:t> or </a:t>
            </a:r>
            <a:r>
              <a:rPr lang="en-US" sz="2600" b="1" dirty="0" err="1">
                <a:latin typeface="Century Schoolbook" pitchFamily="18" charset="0"/>
              </a:rPr>
              <a:t>banglore</a:t>
            </a:r>
            <a:r>
              <a:rPr lang="en-US" sz="2600" b="1" dirty="0">
                <a:latin typeface="Century Schoolbook" pitchFamily="18" charset="0"/>
              </a:rPr>
              <a:t>";</a:t>
            </a:r>
          </a:p>
          <a:p>
            <a:pPr marL="45720" indent="0">
              <a:buNone/>
            </a:pPr>
            <a:r>
              <a:rPr lang="en-US" sz="2600" b="1" dirty="0">
                <a:latin typeface="Century Schoolbook" pitchFamily="18" charset="0"/>
              </a:rPr>
              <a:t>	}</a:t>
            </a:r>
          </a:p>
          <a:p>
            <a:pPr marL="45720" indent="0">
              <a:buNone/>
            </a:pPr>
            <a:r>
              <a:rPr lang="en-US" sz="2600" b="1" dirty="0">
                <a:latin typeface="Century Schoolbook" pitchFamily="18" charset="0"/>
              </a:rPr>
              <a:t>	</a:t>
            </a:r>
          </a:p>
          <a:p>
            <a:pPr marL="45720" indent="0">
              <a:buNone/>
            </a:pPr>
            <a:r>
              <a:rPr lang="en-US" sz="2600" b="1" dirty="0">
                <a:latin typeface="Century Schoolbook" pitchFamily="18" charset="0"/>
              </a:rPr>
              <a:t>}</a:t>
            </a:r>
          </a:p>
          <a:p>
            <a:pPr marL="45720" indent="0">
              <a:buNone/>
            </a:pPr>
            <a:endParaRPr lang="en-US" b="1"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Assignment</a:t>
            </a:r>
            <a:endParaRPr lang="en-US" sz="3200" dirty="0">
              <a:solidFill>
                <a:schemeClr val="tx1"/>
              </a:solidFill>
            </a:endParaRPr>
          </a:p>
        </p:txBody>
      </p:sp>
    </p:spTree>
    <p:extLst>
      <p:ext uri="{BB962C8B-B14F-4D97-AF65-F5344CB8AC3E}">
        <p14:creationId xmlns:p14="http://schemas.microsoft.com/office/powerpoint/2010/main" val="35394821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normAutofit/>
          </a:bodyPr>
          <a:lstStyle/>
          <a:p>
            <a:pPr marL="45720" indent="0">
              <a:buNone/>
            </a:pPr>
            <a:r>
              <a:rPr lang="en-US" b="1" dirty="0" err="1">
                <a:latin typeface="Century Schoolbook" pitchFamily="18" charset="0"/>
              </a:rPr>
              <a:t>int</a:t>
            </a:r>
            <a:r>
              <a:rPr lang="en-US" b="1" dirty="0">
                <a:latin typeface="Century Schoolbook" pitchFamily="18" charset="0"/>
              </a:rPr>
              <a:t> main()</a:t>
            </a:r>
          </a:p>
          <a:p>
            <a:pPr marL="45720" indent="0">
              <a:buNone/>
            </a:pPr>
            <a:r>
              <a:rPr lang="en-US" b="1" dirty="0">
                <a:latin typeface="Century Schoolbook" pitchFamily="18" charset="0"/>
              </a:rPr>
              <a:t>{</a:t>
            </a:r>
          </a:p>
          <a:p>
            <a:pPr marL="45720" indent="0">
              <a:buNone/>
            </a:pPr>
            <a:r>
              <a:rPr lang="en-US" b="1" dirty="0">
                <a:latin typeface="Century Schoolbook" pitchFamily="18" charset="0"/>
              </a:rPr>
              <a:t>	accept();</a:t>
            </a:r>
          </a:p>
          <a:p>
            <a:pPr marL="45720" indent="0">
              <a:buNone/>
            </a:pPr>
            <a:r>
              <a:rPr lang="en-US" b="1" dirty="0">
                <a:latin typeface="Century Schoolbook" pitchFamily="18" charset="0"/>
              </a:rPr>
              <a:t>	return 0;</a:t>
            </a:r>
          </a:p>
          <a:p>
            <a:pPr marL="45720" indent="0">
              <a:buNone/>
            </a:pPr>
            <a:r>
              <a:rPr lang="en-US" b="1" dirty="0" smtClean="0">
                <a:latin typeface="Century Schoolbook" pitchFamily="18" charset="0"/>
              </a:rPr>
              <a:t>}</a:t>
            </a:r>
            <a:r>
              <a:rPr lang="en-US" b="1" dirty="0">
                <a:latin typeface="Century Schoolbook" pitchFamily="18" charset="0"/>
              </a:rPr>
              <a:t>	</a:t>
            </a:r>
          </a:p>
          <a:p>
            <a:pPr marL="45720" indent="0">
              <a:buNone/>
            </a:pPr>
            <a:endParaRPr lang="en-US" b="1"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endParaRPr lang="en-US" sz="3200" dirty="0" smtClean="0">
              <a:solidFill>
                <a:schemeClr val="tx1"/>
              </a:solidFill>
            </a:endParaRPr>
          </a:p>
          <a:p>
            <a:pPr marL="182880" indent="0" algn="ctr">
              <a:buNone/>
            </a:pPr>
            <a:r>
              <a:rPr lang="en-US" sz="3200" dirty="0" smtClean="0">
                <a:solidFill>
                  <a:schemeClr val="tx1"/>
                </a:solidFill>
              </a:rPr>
              <a:t>Assignment</a:t>
            </a:r>
            <a:endParaRPr lang="en-US" sz="3200" dirty="0">
              <a:solidFill>
                <a:schemeClr val="tx1"/>
              </a:solidFill>
            </a:endParaRPr>
          </a:p>
        </p:txBody>
      </p:sp>
    </p:spTree>
    <p:extLst>
      <p:ext uri="{BB962C8B-B14F-4D97-AF65-F5344CB8AC3E}">
        <p14:creationId xmlns:p14="http://schemas.microsoft.com/office/powerpoint/2010/main" val="825832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371600"/>
            <a:ext cx="9126828" cy="4953000"/>
          </a:xfrm>
        </p:spPr>
        <p:txBody>
          <a:bodyPr/>
          <a:lstStyle/>
          <a:p>
            <a:pPr marL="45720" indent="0">
              <a:buNone/>
            </a:pPr>
            <a:r>
              <a:rPr lang="en-US" dirty="0">
                <a:latin typeface="Century Schoolbook" pitchFamily="18" charset="0"/>
              </a:rPr>
              <a:t>Syntax :</a:t>
            </a:r>
          </a:p>
          <a:p>
            <a:pPr marL="45720" indent="0">
              <a:buNone/>
            </a:pPr>
            <a:endParaRPr lang="en-US" dirty="0">
              <a:latin typeface="Century Schoolbook" pitchFamily="18" charset="0"/>
            </a:endParaRPr>
          </a:p>
          <a:p>
            <a:pPr marL="45720" indent="0">
              <a:buNone/>
            </a:pPr>
            <a:r>
              <a:rPr lang="en-US" dirty="0">
                <a:latin typeface="Century Schoolbook" pitchFamily="18" charset="0"/>
              </a:rPr>
              <a:t>Template&lt;class Z&gt;</a:t>
            </a:r>
          </a:p>
          <a:p>
            <a:pPr marL="45720" indent="0">
              <a:buNone/>
            </a:pPr>
            <a:r>
              <a:rPr lang="en-US" dirty="0">
                <a:latin typeface="Century Schoolbook" pitchFamily="18" charset="0"/>
              </a:rPr>
              <a:t>Return-type function-name(argument list type Z)</a:t>
            </a:r>
          </a:p>
          <a:p>
            <a:pPr marL="45720" indent="0">
              <a:buNone/>
            </a:pPr>
            <a:r>
              <a:rPr lang="en-US" dirty="0">
                <a:latin typeface="Century Schoolbook" pitchFamily="18" charset="0"/>
              </a:rPr>
              <a:t>{</a:t>
            </a:r>
          </a:p>
          <a:p>
            <a:pPr marL="45720" indent="0">
              <a:buNone/>
            </a:pPr>
            <a:r>
              <a:rPr lang="en-US" dirty="0">
                <a:latin typeface="Century Schoolbook" pitchFamily="18" charset="0"/>
              </a:rPr>
              <a:t>		// body of the function</a:t>
            </a:r>
          </a:p>
          <a:p>
            <a:pPr marL="45720" indent="0">
              <a:buNone/>
            </a:pPr>
            <a:r>
              <a:rPr lang="en-US" dirty="0">
                <a:latin typeface="Century Schoolbook" pitchFamily="18" charset="0"/>
              </a:rPr>
              <a:t>		//with type T</a:t>
            </a:r>
          </a:p>
          <a:p>
            <a:pPr marL="45720" indent="0">
              <a:buNone/>
            </a:pPr>
            <a:r>
              <a:rPr lang="en-US" dirty="0">
                <a:latin typeface="Century Schoolbook" pitchFamily="18" charset="0"/>
              </a:rPr>
              <a:t>} </a:t>
            </a:r>
          </a:p>
          <a:p>
            <a:pPr marL="45720" indent="0">
              <a:buNone/>
            </a:pPr>
            <a:endParaRPr lang="en-US" dirty="0">
              <a:latin typeface="Century Schoolbook" pitchFamily="18" charset="0"/>
            </a:endParaRPr>
          </a:p>
        </p:txBody>
      </p:sp>
      <p:pic>
        <p:nvPicPr>
          <p:cNvPr id="4" name="Picture 4" descr="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 y="0"/>
            <a:ext cx="1143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9729" y="0"/>
            <a:ext cx="8017099" cy="1183783"/>
          </a:xfrm>
          <a:prstGeom prst="rect">
            <a:avLst/>
          </a:prstGeom>
          <a:solidFill>
            <a:schemeClr val="accent1"/>
          </a:solidFill>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r>
              <a:rPr lang="en-US" sz="3200" dirty="0" smtClean="0">
                <a:solidFill>
                  <a:schemeClr val="tx1"/>
                </a:solidFill>
              </a:rPr>
              <a:t>Function template/Applying Generic Function</a:t>
            </a:r>
            <a:endParaRPr lang="en-US" sz="3200" dirty="0">
              <a:solidFill>
                <a:schemeClr val="tx1"/>
              </a:solidFill>
            </a:endParaRPr>
          </a:p>
        </p:txBody>
      </p:sp>
    </p:spTree>
    <p:extLst>
      <p:ext uri="{BB962C8B-B14F-4D97-AF65-F5344CB8AC3E}">
        <p14:creationId xmlns:p14="http://schemas.microsoft.com/office/powerpoint/2010/main" val="23225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1466</TotalTime>
  <Words>4555</Words>
  <Application>Microsoft Office PowerPoint</Application>
  <PresentationFormat>On-screen Show (4:3)</PresentationFormat>
  <Paragraphs>1250</Paragraphs>
  <Slides>87</Slides>
  <Notes>0</Notes>
  <HiddenSlides>7</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template &lt;class T&gt; //function template T abs(T n) { return (n &lt; 0) ? -n : n; } //----------------------------------- int main() { int int1 = 5; int int2 = -6; long lon1 = 70000L; long lon2 = -80000L; double dub1 = 9.95; double dub2 = -10.15; </vt:lpstr>
      <vt:lpstr>PowerPoint Presentation</vt:lpstr>
      <vt:lpstr>PowerPoint Presentation</vt:lpstr>
      <vt:lpstr>int main() { cout &lt;&lt; “\n 5 in chrArray: index=” &lt;&lt; find(chrArr, ch, 6); cout &lt;&lt; “\n 6 in intArray: index=” &lt;&lt; find(intArr, in, 6); cout &lt;&lt; “\n11 in lonArray: index=” &lt;&lt; find(lonArr, lo, 6); cout &lt;&lt; “\n 4 in dubArray: index=” &lt;&lt; find(dubArr, db, 6); cout &lt;&lt; endl; return 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Non-template  Template  Non-template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dc:creator>
  <cp:lastModifiedBy>khw</cp:lastModifiedBy>
  <cp:revision>238</cp:revision>
  <dcterms:created xsi:type="dcterms:W3CDTF">2014-12-15T15:09:26Z</dcterms:created>
  <dcterms:modified xsi:type="dcterms:W3CDTF">2018-10-22T08:47:01Z</dcterms:modified>
</cp:coreProperties>
</file>