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81" r:id="rId7"/>
    <p:sldId id="279" r:id="rId8"/>
    <p:sldId id="280" r:id="rId9"/>
    <p:sldId id="260" r:id="rId10"/>
    <p:sldId id="261" r:id="rId11"/>
    <p:sldId id="263" r:id="rId12"/>
    <p:sldId id="264" r:id="rId13"/>
    <p:sldId id="266" r:id="rId14"/>
    <p:sldId id="267" r:id="rId15"/>
    <p:sldId id="268" r:id="rId16"/>
    <p:sldId id="269" r:id="rId17"/>
    <p:sldId id="302" r:id="rId18"/>
    <p:sldId id="270" r:id="rId19"/>
    <p:sldId id="271" r:id="rId20"/>
    <p:sldId id="276" r:id="rId21"/>
    <p:sldId id="303" r:id="rId22"/>
    <p:sldId id="275" r:id="rId23"/>
    <p:sldId id="274" r:id="rId24"/>
    <p:sldId id="288" r:id="rId25"/>
    <p:sldId id="289" r:id="rId26"/>
    <p:sldId id="290" r:id="rId27"/>
    <p:sldId id="291" r:id="rId28"/>
    <p:sldId id="292" r:id="rId29"/>
    <p:sldId id="293" r:id="rId30"/>
    <p:sldId id="304" r:id="rId31"/>
    <p:sldId id="294" r:id="rId32"/>
    <p:sldId id="295" r:id="rId33"/>
    <p:sldId id="307" r:id="rId34"/>
    <p:sldId id="306" r:id="rId35"/>
    <p:sldId id="305" r:id="rId36"/>
    <p:sldId id="308" r:id="rId37"/>
    <p:sldId id="309" r:id="rId38"/>
    <p:sldId id="31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89A-54CB-43BE-8AE3-BDD68EFAE667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4C48-8455-4D41-8CDD-42B91A052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3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89A-54CB-43BE-8AE3-BDD68EFAE667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4C48-8455-4D41-8CDD-42B91A052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25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89A-54CB-43BE-8AE3-BDD68EFAE667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4C48-8455-4D41-8CDD-42B91A052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4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89A-54CB-43BE-8AE3-BDD68EFAE667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4C48-8455-4D41-8CDD-42B91A052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4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89A-54CB-43BE-8AE3-BDD68EFAE667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4C48-8455-4D41-8CDD-42B91A052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3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89A-54CB-43BE-8AE3-BDD68EFAE667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4C48-8455-4D41-8CDD-42B91A052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8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89A-54CB-43BE-8AE3-BDD68EFAE667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4C48-8455-4D41-8CDD-42B91A052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5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89A-54CB-43BE-8AE3-BDD68EFAE667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4C48-8455-4D41-8CDD-42B91A052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7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89A-54CB-43BE-8AE3-BDD68EFAE667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4C48-8455-4D41-8CDD-42B91A052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89A-54CB-43BE-8AE3-BDD68EFAE667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4C48-8455-4D41-8CDD-42B91A052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2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89A-54CB-43BE-8AE3-BDD68EFAE667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4C48-8455-4D41-8CDD-42B91A052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1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B589A-54CB-43BE-8AE3-BDD68EFAE667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4C48-8455-4D41-8CDD-42B91A052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6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Software Quality Assurance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Depends </a:t>
            </a:r>
            <a:r>
              <a:rPr lang="en-IN" b="1" dirty="0"/>
              <a:t>on lots of </a:t>
            </a:r>
            <a:r>
              <a:rPr lang="en-IN" b="1" dirty="0" smtClean="0"/>
              <a:t>factors…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Fulfil customer’s requirement:</a:t>
            </a:r>
          </a:p>
          <a:p>
            <a:pPr lvl="1"/>
            <a:r>
              <a:rPr lang="en-IN" dirty="0" smtClean="0"/>
              <a:t>It should do what customer want from it</a:t>
            </a:r>
          </a:p>
          <a:p>
            <a:pPr lvl="1"/>
            <a:r>
              <a:rPr lang="en-IN" dirty="0" smtClean="0"/>
              <a:t>It should provide all those feature for which software was developed</a:t>
            </a:r>
          </a:p>
          <a:p>
            <a:pPr lvl="1"/>
            <a:endParaRPr lang="en-IN" dirty="0"/>
          </a:p>
          <a:p>
            <a:r>
              <a:rPr lang="en-IN" dirty="0"/>
              <a:t>Looks Good..</a:t>
            </a:r>
          </a:p>
          <a:p>
            <a:pPr lvl="1"/>
            <a:r>
              <a:rPr lang="en-IN" dirty="0"/>
              <a:t>Software design should be good</a:t>
            </a:r>
          </a:p>
          <a:p>
            <a:pPr lvl="1"/>
            <a:r>
              <a:rPr lang="en-IN" dirty="0"/>
              <a:t>Attractive colours should be used</a:t>
            </a:r>
          </a:p>
          <a:p>
            <a:pPr lvl="1"/>
            <a:r>
              <a:rPr lang="en-IN" dirty="0"/>
              <a:t>Fonts should be attractive and easy to understand.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2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Maintainability:</a:t>
            </a:r>
          </a:p>
          <a:p>
            <a:pPr lvl="1"/>
            <a:r>
              <a:rPr lang="en-IN" dirty="0" smtClean="0"/>
              <a:t>Software should be maintainable</a:t>
            </a:r>
          </a:p>
          <a:p>
            <a:pPr lvl="1"/>
            <a:endParaRPr lang="en-IN" dirty="0"/>
          </a:p>
          <a:p>
            <a:pPr lvl="1"/>
            <a:r>
              <a:rPr lang="en-IN" b="1" dirty="0" smtClean="0"/>
              <a:t>If some area of software gets defected working of other parts should not be disturbed too much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Software should have good fault tolerance.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1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Value for money</a:t>
            </a:r>
          </a:p>
          <a:p>
            <a:pPr lvl="1"/>
            <a:r>
              <a:rPr lang="en-IN" dirty="0" smtClean="0"/>
              <a:t>Ask question to yourself “Is the software value for money”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Is it saving the time?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Is it saving the money in any sense?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Is it making the company/organization grow faster?</a:t>
            </a:r>
            <a:endParaRPr lang="en-IN" dirty="0"/>
          </a:p>
          <a:p>
            <a:r>
              <a:rPr lang="en-IN" dirty="0"/>
              <a:t>Organization’s Graph:</a:t>
            </a:r>
          </a:p>
          <a:p>
            <a:pPr lvl="1"/>
            <a:r>
              <a:rPr lang="en-IN" dirty="0"/>
              <a:t>Compare the organizations growth graph before and after use of this software</a:t>
            </a:r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796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SQA Activities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Must perform SQA activities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1. SQA Management Plan</a:t>
            </a:r>
          </a:p>
          <a:p>
            <a:pPr lvl="1"/>
            <a:r>
              <a:rPr lang="en-IN" dirty="0" smtClean="0"/>
              <a:t>Make a plan how you will carry out the SQA through out the project</a:t>
            </a:r>
          </a:p>
          <a:p>
            <a:pPr lvl="1"/>
            <a:r>
              <a:rPr lang="en-IN" dirty="0" smtClean="0"/>
              <a:t>Think which set of software engineering activities are the best for the project</a:t>
            </a:r>
          </a:p>
          <a:p>
            <a:pPr lvl="1"/>
            <a:r>
              <a:rPr lang="en-IN" dirty="0" smtClean="0"/>
              <a:t>Check the level of SQA teams skills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0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2. Set the check points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SQA team should set check points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Evaluate the performance of the project on the basis of the collected data on different check points</a:t>
            </a:r>
          </a:p>
          <a:p>
            <a:pPr lvl="1"/>
            <a:endParaRPr lang="en-IN" dirty="0" smtClean="0"/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Review check point, inspection check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 Multi testing strategy: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Do not depends on a single testing approach.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When you have lots of testing approaches available, use them.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Be strict to make correction and retest the correction.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4. Measure change impact: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The changes for making the correction of an error some times are introduces more errors keep he measure of impact of change on project.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Retest the new change to check the compatibility of this fix with whole project.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815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5. Manage </a:t>
            </a:r>
            <a:r>
              <a:rPr lang="en-IN" dirty="0"/>
              <a:t>good relations:</a:t>
            </a:r>
          </a:p>
          <a:p>
            <a:pPr lvl="1"/>
            <a:r>
              <a:rPr lang="en-IN" dirty="0"/>
              <a:t>Yes, in the working environment managing the good relations with other </a:t>
            </a:r>
            <a:r>
              <a:rPr lang="en-IN" dirty="0" smtClean="0"/>
              <a:t>teams </a:t>
            </a:r>
            <a:r>
              <a:rPr lang="en-IN" dirty="0"/>
              <a:t>involved in the project development is mandatory.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Bad relations of SQA team with programmers team will impact directly and badly on project.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Avoid politics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0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Quality Assurance: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65" y="152941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It check if the implemented techniques and approaches are good to assure quality in software.</a:t>
            </a:r>
          </a:p>
          <a:p>
            <a:endParaRPr lang="en-IN" dirty="0" smtClean="0"/>
          </a:p>
          <a:p>
            <a:r>
              <a:rPr lang="en-IN" dirty="0" smtClean="0"/>
              <a:t>It also </a:t>
            </a:r>
            <a:r>
              <a:rPr lang="en-IN" dirty="0" smtClean="0"/>
              <a:t>finds </a:t>
            </a:r>
            <a:r>
              <a:rPr lang="en-IN" dirty="0" smtClean="0"/>
              <a:t>the approaches, techniques to assure the quality in software.</a:t>
            </a:r>
          </a:p>
          <a:p>
            <a:endParaRPr lang="en-IN" dirty="0" smtClean="0"/>
          </a:p>
          <a:p>
            <a:r>
              <a:rPr lang="en-IN" dirty="0" smtClean="0"/>
              <a:t>It deals with the process </a:t>
            </a:r>
            <a:r>
              <a:rPr lang="en-IN" dirty="0" smtClean="0"/>
              <a:t>used </a:t>
            </a:r>
            <a:r>
              <a:rPr lang="en-IN" dirty="0" smtClean="0"/>
              <a:t>to develop the software and try to assure the quality by selecting the quality process, approach and technique.</a:t>
            </a:r>
          </a:p>
          <a:p>
            <a:endParaRPr lang="en-IN" dirty="0" smtClean="0"/>
          </a:p>
          <a:p>
            <a:r>
              <a:rPr lang="en-IN" dirty="0" smtClean="0"/>
              <a:t>Its all about the process and techniques to assure the </a:t>
            </a:r>
            <a:r>
              <a:rPr lang="en-IN" dirty="0" smtClean="0"/>
              <a:t>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Quality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8" y="183850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Quality control is the process in which we </a:t>
            </a:r>
            <a:r>
              <a:rPr lang="en-IN" b="1" dirty="0" smtClean="0"/>
              <a:t>verify if we achieved the required quality by applying all the process </a:t>
            </a:r>
            <a:r>
              <a:rPr lang="en-IN" b="1" dirty="0" smtClean="0"/>
              <a:t>or</a:t>
            </a:r>
            <a:r>
              <a:rPr lang="en-IN" b="1" dirty="0" smtClean="0"/>
              <a:t> </a:t>
            </a:r>
            <a:r>
              <a:rPr lang="en-IN" b="1" dirty="0" smtClean="0"/>
              <a:t>not.</a:t>
            </a:r>
          </a:p>
          <a:p>
            <a:endParaRPr lang="en-IN" dirty="0" smtClean="0"/>
          </a:p>
          <a:p>
            <a:r>
              <a:rPr lang="en-IN" dirty="0" smtClean="0"/>
              <a:t>It is the process after the SQA process mostly.</a:t>
            </a:r>
          </a:p>
          <a:p>
            <a:endParaRPr lang="en-IN" dirty="0" smtClean="0"/>
          </a:p>
          <a:p>
            <a:r>
              <a:rPr lang="en-IN" dirty="0" smtClean="0"/>
              <a:t>It also check if all the processes required to </a:t>
            </a:r>
            <a:r>
              <a:rPr lang="en-IN" dirty="0" smtClean="0"/>
              <a:t>achieve </a:t>
            </a:r>
            <a:r>
              <a:rPr lang="en-IN" dirty="0" smtClean="0"/>
              <a:t>and assure </a:t>
            </a:r>
            <a:r>
              <a:rPr lang="en-IN" dirty="0" smtClean="0"/>
              <a:t>the</a:t>
            </a:r>
            <a:r>
              <a:rPr lang="en-IN" dirty="0" smtClean="0"/>
              <a:t> </a:t>
            </a:r>
            <a:r>
              <a:rPr lang="en-IN" dirty="0" smtClean="0"/>
              <a:t>quality are implemented correctly.</a:t>
            </a:r>
          </a:p>
          <a:p>
            <a:endParaRPr lang="en-IN" dirty="0" smtClean="0"/>
          </a:p>
          <a:p>
            <a:r>
              <a:rPr lang="en-IN" dirty="0" smtClean="0"/>
              <a:t>It checks he product we got by following the approaches and try to fix the bugs and defects as well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7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Unit V : Software Quality Assurance   Software Quality, Achieving Software Quality: Software engineering methods, Project Management techniques. Quality control and quality assurance. Software Reliability, SQA Tools, Goals and Metrics, Introduction to Software Process Standards: ISO, CMMI,  PCMMI. </a:t>
            </a:r>
          </a:p>
          <a:p>
            <a:endParaRPr lang="en-IN" dirty="0"/>
          </a:p>
          <a:p>
            <a:r>
              <a:rPr lang="en-IN" dirty="0" smtClean="0"/>
              <a:t>Introduction to Software Testing, Principles of Testing, Testing Life Cycle, Phases of Testing, Types of Testing, Verification &amp; Validation, Defect Management, Defect Life Cycle, Bug Reporting, GUI Testing, Test Management and Automation.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Quality Assurance Vs Quality Control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106023"/>
              </p:ext>
            </p:extLst>
          </p:nvPr>
        </p:nvGraphicFramePr>
        <p:xfrm>
          <a:off x="838200" y="1825625"/>
          <a:ext cx="10515600" cy="431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696"/>
                <a:gridCol w="4443211"/>
                <a:gridCol w="4347693"/>
              </a:tblGrid>
              <a:tr h="6471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Quality</a:t>
                      </a:r>
                      <a:r>
                        <a:rPr lang="en-IN" baseline="0" dirty="0" smtClean="0"/>
                        <a:t> Assurance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Quality Control</a:t>
                      </a:r>
                      <a:endParaRPr lang="en-IN" dirty="0"/>
                    </a:p>
                  </a:txBody>
                  <a:tcPr/>
                </a:tc>
              </a:tr>
              <a:tr h="2074575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Definition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QA is a set of activities for </a:t>
                      </a:r>
                      <a:r>
                        <a:rPr lang="en-IN" sz="2400" b="1" dirty="0" smtClean="0"/>
                        <a:t>ensuring quality</a:t>
                      </a:r>
                      <a:r>
                        <a:rPr lang="en-IN" sz="2400" b="1" baseline="0" dirty="0" smtClean="0"/>
                        <a:t> in the processes </a:t>
                      </a:r>
                      <a:r>
                        <a:rPr lang="en-IN" sz="2400" baseline="0" dirty="0" smtClean="0"/>
                        <a:t>by which products are developed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QC is a set of activities for</a:t>
                      </a:r>
                      <a:r>
                        <a:rPr lang="en-IN" sz="2400" baseline="0" dirty="0" smtClean="0"/>
                        <a:t> </a:t>
                      </a:r>
                      <a:r>
                        <a:rPr lang="en-IN" sz="2400" baseline="0" dirty="0" smtClean="0"/>
                        <a:t>ensuring </a:t>
                      </a:r>
                      <a:r>
                        <a:rPr lang="en-IN" sz="2400" baseline="0" dirty="0" smtClean="0"/>
                        <a:t>quality in products. The activities focus on identifying defects in the actual product produced</a:t>
                      </a:r>
                      <a:endParaRPr lang="en-IN" sz="2400" dirty="0"/>
                    </a:p>
                  </a:txBody>
                  <a:tcPr/>
                </a:tc>
              </a:tr>
              <a:tr h="1595827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Focus 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QA aims to prevent defects with a</a:t>
                      </a:r>
                      <a:r>
                        <a:rPr lang="en-IN" sz="2400" baseline="0" dirty="0" smtClean="0"/>
                        <a:t> focus on the process used to make the product. It </a:t>
                      </a:r>
                      <a:r>
                        <a:rPr lang="en-IN" sz="2400" b="1" baseline="0" dirty="0" smtClean="0"/>
                        <a:t>is proactive quality process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QC aims to</a:t>
                      </a:r>
                      <a:r>
                        <a:rPr lang="en-IN" sz="2400" baseline="0" dirty="0" smtClean="0"/>
                        <a:t> </a:t>
                      </a:r>
                      <a:r>
                        <a:rPr lang="en-IN" sz="2400" dirty="0" smtClean="0"/>
                        <a:t>identify defect in the finished product. Quality control, therefore, </a:t>
                      </a:r>
                      <a:r>
                        <a:rPr lang="en-IN" sz="2400" b="1" dirty="0" smtClean="0"/>
                        <a:t>is a reactive process.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49368"/>
              </p:ext>
            </p:extLst>
          </p:nvPr>
        </p:nvGraphicFramePr>
        <p:xfrm>
          <a:off x="116982" y="1130166"/>
          <a:ext cx="1177021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32"/>
                <a:gridCol w="4881092"/>
                <a:gridCol w="5550794"/>
              </a:tblGrid>
              <a:tr h="370840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Quality</a:t>
                      </a:r>
                      <a:r>
                        <a:rPr lang="en-IN" sz="2800" baseline="0" dirty="0" smtClean="0"/>
                        <a:t> Assurance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Quality Control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Goal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The goal of QA is </a:t>
                      </a:r>
                      <a:r>
                        <a:rPr lang="en-IN" sz="2800" b="1" dirty="0" smtClean="0"/>
                        <a:t>to improve development and test processes</a:t>
                      </a:r>
                      <a:r>
                        <a:rPr lang="en-IN" sz="2800" b="1" baseline="0" dirty="0" smtClean="0"/>
                        <a:t> </a:t>
                      </a:r>
                      <a:r>
                        <a:rPr lang="en-IN" sz="2800" baseline="0" dirty="0" smtClean="0"/>
                        <a:t>so that defects do not arise when the product is being developed.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The goal of QC is </a:t>
                      </a:r>
                      <a:r>
                        <a:rPr lang="en-IN" sz="2800" b="1" dirty="0" smtClean="0"/>
                        <a:t>to identify</a:t>
                      </a:r>
                      <a:r>
                        <a:rPr lang="en-IN" sz="2800" b="1" baseline="0" dirty="0" smtClean="0"/>
                        <a:t> defects after a product is developed and before its released</a:t>
                      </a:r>
                      <a:endParaRPr lang="en-IN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How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Establish a good management system and the assessment</a:t>
                      </a:r>
                      <a:r>
                        <a:rPr lang="en-IN" sz="2800" baseline="0" dirty="0" smtClean="0"/>
                        <a:t> of its adequacy. </a:t>
                      </a:r>
                      <a:r>
                        <a:rPr lang="en-IN" sz="2800" b="1" baseline="0" dirty="0" smtClean="0"/>
                        <a:t>Periodic conformance audits of the operations of the system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Finding and eliminating sources of quality problems</a:t>
                      </a:r>
                      <a:r>
                        <a:rPr lang="en-IN" sz="2800" baseline="0" dirty="0" smtClean="0"/>
                        <a:t> through tools </a:t>
                      </a:r>
                      <a:r>
                        <a:rPr lang="en-IN" sz="2800" baseline="0" dirty="0" smtClean="0"/>
                        <a:t>and equipment </a:t>
                      </a:r>
                      <a:r>
                        <a:rPr lang="en-IN" sz="2800" baseline="0" dirty="0" smtClean="0"/>
                        <a:t>so that customer’s requirements are continually met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103830"/>
              </p:ext>
            </p:extLst>
          </p:nvPr>
        </p:nvGraphicFramePr>
        <p:xfrm>
          <a:off x="116982" y="1130166"/>
          <a:ext cx="1177021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32"/>
                <a:gridCol w="4881092"/>
                <a:gridCol w="5550794"/>
              </a:tblGrid>
              <a:tr h="370840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Quality</a:t>
                      </a:r>
                      <a:r>
                        <a:rPr lang="en-IN" sz="2800" baseline="0" dirty="0" smtClean="0"/>
                        <a:t> Assurance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Quality Control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What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Prevention of quality</a:t>
                      </a:r>
                      <a:r>
                        <a:rPr lang="en-IN" sz="2800" b="1" baseline="0" dirty="0" smtClean="0"/>
                        <a:t> problems through planned and systematic activities </a:t>
                      </a:r>
                      <a:r>
                        <a:rPr lang="en-IN" sz="2800" baseline="0" dirty="0" smtClean="0"/>
                        <a:t>including documentation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 smtClean="0"/>
                        <a:t>The activities</a:t>
                      </a:r>
                      <a:r>
                        <a:rPr lang="en-IN" sz="2800" b="1" baseline="0" dirty="0" smtClean="0"/>
                        <a:t> or techniques used to achieve and maintain the product quality, process and service</a:t>
                      </a:r>
                      <a:endParaRPr lang="en-IN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Responsibility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Everyone on the </a:t>
                      </a:r>
                      <a:r>
                        <a:rPr lang="en-IN" sz="2800" b="1" dirty="0" smtClean="0"/>
                        <a:t>team involving in developing the product</a:t>
                      </a:r>
                      <a:r>
                        <a:rPr lang="en-IN" sz="2800" dirty="0" smtClean="0"/>
                        <a:t> is responsible for quality assurance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Quality control is usually the responsibility to a</a:t>
                      </a:r>
                      <a:r>
                        <a:rPr lang="en-IN" sz="2800" baseline="0" dirty="0" smtClean="0"/>
                        <a:t> </a:t>
                      </a:r>
                      <a:r>
                        <a:rPr lang="en-IN" sz="2800" b="1" baseline="0" dirty="0" smtClean="0"/>
                        <a:t>specific team that test the product for defects.</a:t>
                      </a:r>
                      <a:endParaRPr lang="en-IN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412054"/>
              </p:ext>
            </p:extLst>
          </p:nvPr>
        </p:nvGraphicFramePr>
        <p:xfrm>
          <a:off x="107860" y="1027906"/>
          <a:ext cx="1197628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579"/>
                <a:gridCol w="4980363"/>
                <a:gridCol w="5280338"/>
              </a:tblGrid>
              <a:tr h="370840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Quality</a:t>
                      </a:r>
                      <a:r>
                        <a:rPr lang="en-IN" sz="2800" baseline="0" dirty="0" smtClean="0"/>
                        <a:t> Assurance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Quality Control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Example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Verification is an example of QA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Validation/software testing is an example of QC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Statistical technique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Statistical tools and techniques can</a:t>
                      </a:r>
                      <a:r>
                        <a:rPr lang="en-IN" sz="2800" baseline="0" dirty="0" smtClean="0"/>
                        <a:t> be applied in both QA and QC, </a:t>
                      </a:r>
                      <a:r>
                        <a:rPr lang="en-IN" sz="2800" b="1" baseline="0" dirty="0" smtClean="0"/>
                        <a:t>when they are applied to process they are called statistical process control (SPC)</a:t>
                      </a:r>
                      <a:r>
                        <a:rPr lang="en-IN" sz="2800" baseline="0" dirty="0" smtClean="0"/>
                        <a:t> and becomes the part of QA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When statistical tools and techniques</a:t>
                      </a:r>
                      <a:r>
                        <a:rPr lang="en-IN" sz="2800" baseline="0" dirty="0" smtClean="0"/>
                        <a:t> are applied to finished products, they are called as </a:t>
                      </a:r>
                      <a:r>
                        <a:rPr lang="en-IN" sz="2800" b="1" baseline="0" dirty="0" smtClean="0"/>
                        <a:t>statistical quality control (SQC) </a:t>
                      </a:r>
                      <a:r>
                        <a:rPr lang="en-IN" sz="2800" baseline="0" dirty="0" smtClean="0"/>
                        <a:t>and comes under QC, and comes under QC.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As a tool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QA is a </a:t>
                      </a:r>
                      <a:r>
                        <a:rPr lang="en-IN" sz="2800" b="1" dirty="0" smtClean="0"/>
                        <a:t>managerial tool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QC is a </a:t>
                      </a:r>
                      <a:r>
                        <a:rPr lang="en-IN" sz="2800" b="1" dirty="0" smtClean="0"/>
                        <a:t>corrective tool</a:t>
                      </a:r>
                      <a:endParaRPr lang="en-IN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1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4400" dirty="0" smtClean="0"/>
              <a:t>   </a:t>
            </a:r>
          </a:p>
          <a:p>
            <a:pPr marL="0" indent="0" algn="ctr">
              <a:buNone/>
            </a:pPr>
            <a:r>
              <a:rPr lang="en-IN" sz="4400" dirty="0" smtClean="0"/>
              <a:t>Software </a:t>
            </a:r>
            <a:r>
              <a:rPr lang="en-IN" sz="4400" dirty="0"/>
              <a:t>Quality Metrics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5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Classified </a:t>
            </a:r>
            <a:r>
              <a:rPr lang="en-IN" dirty="0"/>
              <a:t>into three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Product </a:t>
            </a:r>
            <a:r>
              <a:rPr lang="en-IN" b="1" dirty="0"/>
              <a:t>metrics</a:t>
            </a:r>
            <a:r>
              <a:rPr lang="en-IN" dirty="0"/>
              <a:t> − Describes the characteristics of the product such as size, complexity, design features, performance, and quality level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Process metrics</a:t>
            </a:r>
            <a:r>
              <a:rPr lang="en-IN" dirty="0"/>
              <a:t> − These characteristics can be used to improve the development and maintenance activities of the software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Project metrics</a:t>
            </a:r>
            <a:r>
              <a:rPr lang="en-IN" dirty="0"/>
              <a:t> − This metrics describe the project characteristics and execution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Examples include the number of software developers, the staffing pattern over the life cycle of the software, cost, schedule, and productivity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2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Software quality metrics</a:t>
            </a:r>
            <a:r>
              <a:rPr lang="en-IN" dirty="0"/>
              <a:t> </a:t>
            </a:r>
            <a:r>
              <a:rPr lang="en-IN" dirty="0" smtClean="0"/>
              <a:t>focus </a:t>
            </a:r>
            <a:r>
              <a:rPr lang="en-IN" dirty="0"/>
              <a:t>on the quality aspects of the product, process, and project.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are more closely associated with process and product metrics than with project metrics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Software quality metrics can be further divided into three categories </a:t>
            </a:r>
          </a:p>
          <a:p>
            <a:pPr lvl="1"/>
            <a:r>
              <a:rPr lang="en-IN" dirty="0"/>
              <a:t>Product quality metrics</a:t>
            </a:r>
          </a:p>
          <a:p>
            <a:pPr lvl="1"/>
            <a:r>
              <a:rPr lang="en-IN" dirty="0"/>
              <a:t>In-process quality metrics</a:t>
            </a:r>
          </a:p>
          <a:p>
            <a:pPr lvl="1"/>
            <a:r>
              <a:rPr lang="en-IN" dirty="0"/>
              <a:t>Maintenance quality metrics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7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Quality Metrics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</a:t>
            </a:r>
            <a:r>
              <a:rPr lang="en-IN" dirty="0"/>
              <a:t>metrics include the following −</a:t>
            </a:r>
          </a:p>
          <a:p>
            <a:pPr lvl="1"/>
            <a:r>
              <a:rPr lang="en-IN" dirty="0"/>
              <a:t>Mean Time to </a:t>
            </a:r>
            <a:r>
              <a:rPr lang="en-IN" dirty="0" smtClean="0"/>
              <a:t>Failure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Defect </a:t>
            </a:r>
            <a:r>
              <a:rPr lang="en-IN" dirty="0" smtClean="0"/>
              <a:t>Density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Customer </a:t>
            </a:r>
            <a:r>
              <a:rPr lang="en-IN" dirty="0" smtClean="0"/>
              <a:t>Problems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Customer Satisfaction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7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 Time to Failure</a:t>
            </a:r>
          </a:p>
          <a:p>
            <a:pPr lvl="1"/>
            <a:r>
              <a:rPr lang="en-IN" dirty="0"/>
              <a:t>It is the time between failures. This metric is mostly used with safety critical systems such as the airline traffic control systems, avionics, and weapons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Defect Density</a:t>
            </a:r>
          </a:p>
          <a:p>
            <a:pPr lvl="1"/>
            <a:r>
              <a:rPr lang="en-IN" dirty="0"/>
              <a:t>It measures the defects relative to the software size expressed as lines of code or function point, etc. i.e., </a:t>
            </a:r>
            <a:r>
              <a:rPr lang="en-IN" b="1" dirty="0"/>
              <a:t>it measures code quality per unit. </a:t>
            </a:r>
            <a:endParaRPr lang="en-IN" b="1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metric is used in many commercial software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5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Customer </a:t>
            </a:r>
            <a:r>
              <a:rPr lang="en-IN" dirty="0" smtClean="0"/>
              <a:t>Problems</a:t>
            </a:r>
          </a:p>
          <a:p>
            <a:endParaRPr lang="en-IN" dirty="0"/>
          </a:p>
          <a:p>
            <a:pPr lvl="1"/>
            <a:r>
              <a:rPr lang="en-IN" dirty="0"/>
              <a:t>It measures the problems that customers encounter when using the product.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contains the customer’s perspective towards the problem space of the software, which includes the non-defect oriented problems together with the defect problems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lvl="1"/>
            <a:r>
              <a:rPr lang="en-IN" dirty="0"/>
              <a:t>The problems metric is usually expressed in terms of </a:t>
            </a:r>
            <a:r>
              <a:rPr lang="en-IN" b="1" dirty="0"/>
              <a:t>Problems per User-Month (PUM)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7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8" y="0"/>
            <a:ext cx="10515600" cy="1325563"/>
          </a:xfrm>
        </p:spPr>
        <p:txBody>
          <a:bodyPr/>
          <a:lstStyle/>
          <a:p>
            <a:r>
              <a:rPr lang="en-IN" dirty="0" smtClean="0"/>
              <a:t>Software 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8" y="1555169"/>
            <a:ext cx="10515600" cy="4351338"/>
          </a:xfrm>
        </p:spPr>
        <p:txBody>
          <a:bodyPr/>
          <a:lstStyle/>
          <a:p>
            <a:r>
              <a:rPr lang="en-IN" dirty="0" smtClean="0"/>
              <a:t>Software Quality Assurance is simply </a:t>
            </a:r>
            <a:r>
              <a:rPr lang="en-IN" b="1" dirty="0" smtClean="0"/>
              <a:t>a way to assure quality in the software.</a:t>
            </a:r>
          </a:p>
          <a:p>
            <a:endParaRPr lang="en-IN" dirty="0"/>
          </a:p>
          <a:p>
            <a:r>
              <a:rPr lang="en-IN" dirty="0" smtClean="0"/>
              <a:t>Software quality assurance is a process which works parallel to development of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0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PUM = Total Problems that customers reported (true defect and non-defect oriented </a:t>
            </a:r>
            <a:r>
              <a:rPr lang="en-IN" dirty="0" smtClean="0"/>
              <a:t>problems</a:t>
            </a:r>
            <a:r>
              <a:rPr lang="en-IN" dirty="0"/>
              <a:t>) for a time period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+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Total </a:t>
            </a:r>
            <a:r>
              <a:rPr lang="en-IN" dirty="0"/>
              <a:t>number of license months of the software during </a:t>
            </a:r>
            <a:r>
              <a:rPr lang="en-IN" dirty="0" smtClean="0"/>
              <a:t>the </a:t>
            </a:r>
            <a:r>
              <a:rPr lang="en-IN" dirty="0"/>
              <a:t>period</a:t>
            </a:r>
          </a:p>
          <a:p>
            <a:r>
              <a:rPr lang="en-IN" dirty="0" smtClean="0"/>
              <a:t>Where,</a:t>
            </a:r>
          </a:p>
          <a:p>
            <a:endParaRPr lang="en-IN" dirty="0" smtClean="0"/>
          </a:p>
          <a:p>
            <a:r>
              <a:rPr lang="en-IN" dirty="0" smtClean="0"/>
              <a:t>Number of license-month of the software=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number of install license of the software   * number of months in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the calculation period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7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Customer Satisfaction</a:t>
            </a:r>
          </a:p>
          <a:p>
            <a:pPr lvl="1"/>
            <a:r>
              <a:rPr lang="en-IN" dirty="0"/>
              <a:t>Customer satisfaction is often measured by customer survey data through the five-point scale </a:t>
            </a:r>
            <a:r>
              <a:rPr lang="en-IN" dirty="0" smtClean="0"/>
              <a:t>−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Very satisfied</a:t>
            </a:r>
          </a:p>
          <a:p>
            <a:pPr lvl="1"/>
            <a:r>
              <a:rPr lang="en-IN" dirty="0"/>
              <a:t>Satisfied</a:t>
            </a:r>
          </a:p>
          <a:p>
            <a:pPr lvl="1"/>
            <a:r>
              <a:rPr lang="en-IN" dirty="0"/>
              <a:t>Neutral</a:t>
            </a:r>
          </a:p>
          <a:p>
            <a:pPr lvl="1"/>
            <a:r>
              <a:rPr lang="en-IN" dirty="0"/>
              <a:t>Dissatisfied</a:t>
            </a:r>
          </a:p>
          <a:p>
            <a:pPr lvl="1"/>
            <a:r>
              <a:rPr lang="en-IN" dirty="0"/>
              <a:t>Very dissatisfied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9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Satisfaction with the overall quality of the product and its specific dimensions is usually obtained through various methods of customer surveys.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Based on </a:t>
            </a:r>
            <a:r>
              <a:rPr lang="en-IN" dirty="0"/>
              <a:t>the five-point-scale data, several metrics with slight variations can be constructed and used, depending on the purpose of analysis. For example −</a:t>
            </a:r>
          </a:p>
          <a:p>
            <a:pPr lvl="1"/>
            <a:r>
              <a:rPr lang="en-IN" dirty="0"/>
              <a:t>Percent of completely satisfied customers</a:t>
            </a:r>
          </a:p>
          <a:p>
            <a:pPr lvl="1"/>
            <a:r>
              <a:rPr lang="en-IN" dirty="0"/>
              <a:t>Percent of satisfied customers</a:t>
            </a:r>
          </a:p>
          <a:p>
            <a:pPr lvl="1"/>
            <a:r>
              <a:rPr lang="en-IN" dirty="0"/>
              <a:t>Percent of dis-satisfied customers</a:t>
            </a:r>
          </a:p>
          <a:p>
            <a:pPr lvl="1"/>
            <a:r>
              <a:rPr lang="en-IN" dirty="0"/>
              <a:t>Percent of non-satisfied customers</a:t>
            </a:r>
          </a:p>
          <a:p>
            <a:pPr lvl="1"/>
            <a:r>
              <a:rPr lang="en-IN" dirty="0"/>
              <a:t>Usually, this percent satisfaction is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0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02" y="1374864"/>
            <a:ext cx="10933090" cy="5180482"/>
          </a:xfrm>
        </p:spPr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ISO: It applied to any ty of industry</a:t>
            </a:r>
          </a:p>
          <a:p>
            <a:r>
              <a:rPr lang="en-IN" dirty="0" smtClean="0"/>
              <a:t>CMM: Specially designed for software industry</a:t>
            </a:r>
          </a:p>
          <a:p>
            <a:endParaRPr lang="en-IN" dirty="0"/>
          </a:p>
          <a:p>
            <a:r>
              <a:rPr lang="en-IN" dirty="0" smtClean="0"/>
              <a:t>ISO 9000 addresses cooperate business process</a:t>
            </a:r>
          </a:p>
          <a:p>
            <a:r>
              <a:rPr lang="en-IN" dirty="0" smtClean="0"/>
              <a:t>CMM: Focuses on software engineering activities</a:t>
            </a:r>
          </a:p>
          <a:p>
            <a:endParaRPr lang="en-IN" dirty="0"/>
          </a:p>
          <a:p>
            <a:r>
              <a:rPr lang="en-IN" dirty="0" smtClean="0"/>
              <a:t>ISO 9000 specifies minimum requirements</a:t>
            </a:r>
          </a:p>
          <a:p>
            <a:r>
              <a:rPr lang="en-IN" dirty="0" smtClean="0"/>
              <a:t>CMM: gets into technical aspects of software engineering</a:t>
            </a:r>
          </a:p>
          <a:p>
            <a:endParaRPr lang="en-IN" dirty="0"/>
          </a:p>
          <a:p>
            <a:r>
              <a:rPr lang="en-IN" dirty="0" smtClean="0"/>
              <a:t>ISO 9000 provides pass of fail criteria</a:t>
            </a:r>
          </a:p>
          <a:p>
            <a:r>
              <a:rPr lang="en-IN" dirty="0" smtClean="0"/>
              <a:t>CMM: Provides grades</a:t>
            </a:r>
          </a:p>
          <a:p>
            <a:endParaRPr lang="en-IN" dirty="0"/>
          </a:p>
          <a:p>
            <a:r>
              <a:rPr lang="en-IN" dirty="0" smtClean="0"/>
              <a:t>ISO9000 has no levels</a:t>
            </a:r>
          </a:p>
          <a:p>
            <a:r>
              <a:rPr lang="en-IN" dirty="0" smtClean="0"/>
              <a:t>CMM has five levels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4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Process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Process improvement model.</a:t>
            </a:r>
          </a:p>
          <a:p>
            <a:r>
              <a:rPr lang="en-IN" dirty="0" smtClean="0"/>
              <a:t>Process is an set of activities that an organization does. Holding organizations people and technology.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CMM applied to the areas of Development, services, and acquisitions.</a:t>
            </a:r>
          </a:p>
          <a:p>
            <a:pPr lvl="1"/>
            <a:r>
              <a:rPr lang="en-IN" dirty="0" smtClean="0"/>
              <a:t>Development: Companies which manufactures products</a:t>
            </a:r>
          </a:p>
          <a:p>
            <a:pPr lvl="1"/>
            <a:r>
              <a:rPr lang="en-IN" dirty="0" smtClean="0"/>
              <a:t>Services: service sector</a:t>
            </a:r>
          </a:p>
          <a:p>
            <a:pPr lvl="1"/>
            <a:r>
              <a:rPr lang="en-IN" dirty="0" smtClean="0"/>
              <a:t>Acquisition: companies which are in outsourcing</a:t>
            </a:r>
          </a:p>
          <a:p>
            <a:r>
              <a:rPr lang="en-IN" dirty="0" smtClean="0"/>
              <a:t>Structure of CMM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2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CMM : Capability Maturity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10363" cy="4871389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Level 1: Processes are unpredictable, poorly controlled, reactive.</a:t>
            </a:r>
          </a:p>
          <a:p>
            <a:endParaRPr lang="en-IN" dirty="0"/>
          </a:p>
          <a:p>
            <a:r>
              <a:rPr lang="en-IN" dirty="0" smtClean="0"/>
              <a:t>Level 2: Processes are planned, documented, performed, monitored and controlled at the project level, often reactive. Every project follows some standard.</a:t>
            </a:r>
          </a:p>
          <a:p>
            <a:endParaRPr lang="en-IN" dirty="0"/>
          </a:p>
          <a:p>
            <a:r>
              <a:rPr lang="en-IN" dirty="0" smtClean="0"/>
              <a:t>Level 3: Processes are well characterized and understood, Processes, standards, procedures, tools </a:t>
            </a:r>
            <a:r>
              <a:rPr lang="en-IN" dirty="0" err="1" smtClean="0"/>
              <a:t>etc</a:t>
            </a:r>
            <a:r>
              <a:rPr lang="en-IN" dirty="0" smtClean="0"/>
              <a:t> are defined at organizational level. Proactive.</a:t>
            </a:r>
          </a:p>
          <a:p>
            <a:endParaRPr lang="en-IN" dirty="0" smtClean="0"/>
          </a:p>
          <a:p>
            <a:r>
              <a:rPr lang="en-IN" dirty="0" smtClean="0"/>
              <a:t>Level 4: Processes are controlled using statistical and other quantitative techniques. (Quantitatively managed level)</a:t>
            </a:r>
          </a:p>
          <a:p>
            <a:endParaRPr lang="en-IN" dirty="0" smtClean="0"/>
          </a:p>
          <a:p>
            <a:r>
              <a:rPr lang="en-IN" dirty="0" smtClean="0"/>
              <a:t>Level 5: Processes performance continually improved through incremental and innovative technological improvements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3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People Capability Maturity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dirty="0" smtClean="0"/>
              <a:t>It is </a:t>
            </a:r>
            <a:r>
              <a:rPr lang="en-IN" dirty="0"/>
              <a:t>a maturity framework that focuses on continuously improving the management and development of the </a:t>
            </a:r>
            <a:r>
              <a:rPr lang="en-IN" dirty="0" smtClean="0"/>
              <a:t>human assess of </a:t>
            </a:r>
            <a:r>
              <a:rPr lang="en-IN" dirty="0"/>
              <a:t>an organization.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describes an evolutionary improvement path from ad hoc, inconsistently performed practices, to a mature, disciplined, and continuously improving development of the knowledge, skills, and motivation of the workforce that enhances strategic </a:t>
            </a:r>
            <a:r>
              <a:rPr lang="en-IN" dirty="0" smtClean="0"/>
              <a:t>business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5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 descr="Image result for CMMI + leve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20" y="0"/>
            <a:ext cx="9349560" cy="6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People CMM document describes the practices that constitute each of its maturity levels and information on how to apply it in guiding organizational improvements.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describes an organization's capability for developing its workforce at each maturity level.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also describes how the People CMM can be applied as a standard for assessing workforce practices and as a guide in planning and implementing improvement activities.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8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Quality Assurance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SQA is a set of activities for ensuring quality in software engineering process.</a:t>
            </a:r>
          </a:p>
          <a:p>
            <a:pPr lvl="1"/>
            <a:r>
              <a:rPr lang="en-IN" dirty="0" smtClean="0"/>
              <a:t>That ultimately result in the quality of software products..</a:t>
            </a:r>
          </a:p>
          <a:p>
            <a:endParaRPr lang="en-IN" dirty="0"/>
          </a:p>
          <a:p>
            <a:r>
              <a:rPr lang="en-IN" dirty="0" smtClean="0"/>
              <a:t>The SQA is a process in which conformed to the requirement of the product is met.</a:t>
            </a:r>
          </a:p>
          <a:p>
            <a:endParaRPr lang="en-IN" dirty="0"/>
          </a:p>
          <a:p>
            <a:r>
              <a:rPr lang="en-IN" b="1" dirty="0" smtClean="0"/>
              <a:t>Process that ensures that developed software meets and complies with defined or standardized quality specification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8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SQA 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SQA activities associated with ..</a:t>
            </a:r>
          </a:p>
          <a:p>
            <a:pPr lvl="1"/>
            <a:r>
              <a:rPr lang="en-IN" dirty="0" smtClean="0"/>
              <a:t>Software Engineering processes (Requirement analysis, system design, implementation, testing, deployment and maintenance)</a:t>
            </a:r>
          </a:p>
          <a:p>
            <a:pPr lvl="2"/>
            <a:r>
              <a:rPr lang="en-IN" dirty="0" smtClean="0"/>
              <a:t>Responsible for developing the product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SQA Group:</a:t>
            </a:r>
          </a:p>
          <a:p>
            <a:pPr lvl="2"/>
            <a:r>
              <a:rPr lang="en-IN" dirty="0" smtClean="0"/>
              <a:t>Responsible for </a:t>
            </a:r>
            <a:r>
              <a:rPr lang="en-IN" b="1" dirty="0" smtClean="0"/>
              <a:t>performing quality assurance planning over sight, record keeping analysis and reporting.</a:t>
            </a:r>
          </a:p>
          <a:p>
            <a:pPr lvl="3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959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SQA Activities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These activities are:</a:t>
            </a:r>
          </a:p>
          <a:p>
            <a:pPr lvl="1"/>
            <a:r>
              <a:rPr lang="en-IN" b="1" dirty="0"/>
              <a:t>Process defining and implementation </a:t>
            </a:r>
          </a:p>
          <a:p>
            <a:pPr lvl="1"/>
            <a:r>
              <a:rPr lang="en-IN" b="1" dirty="0"/>
              <a:t>Auditing </a:t>
            </a:r>
          </a:p>
          <a:p>
            <a:pPr lvl="1"/>
            <a:r>
              <a:rPr lang="en-IN" b="1" dirty="0" smtClean="0"/>
              <a:t>Training</a:t>
            </a:r>
          </a:p>
          <a:p>
            <a:pPr lvl="1"/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3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These processes could be:</a:t>
            </a:r>
          </a:p>
          <a:p>
            <a:pPr lvl="1"/>
            <a:r>
              <a:rPr lang="en-IN" dirty="0" smtClean="0"/>
              <a:t>Software development </a:t>
            </a:r>
            <a:r>
              <a:rPr lang="en-IN" dirty="0" smtClean="0"/>
              <a:t>methodology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Project </a:t>
            </a:r>
            <a:r>
              <a:rPr lang="en-IN" dirty="0" smtClean="0"/>
              <a:t>Management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Configuration </a:t>
            </a:r>
            <a:r>
              <a:rPr lang="en-IN" dirty="0" smtClean="0"/>
              <a:t>Management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Requirement </a:t>
            </a:r>
            <a:r>
              <a:rPr lang="en-IN" dirty="0" smtClean="0"/>
              <a:t>development/management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Estimation of cost and </a:t>
            </a:r>
            <a:r>
              <a:rPr lang="en-IN" dirty="0" smtClean="0"/>
              <a:t>time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Software design and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7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processes completion SQA has following responsibilities:</a:t>
            </a:r>
          </a:p>
          <a:p>
            <a:pPr lvl="1"/>
            <a:r>
              <a:rPr lang="en-IN" dirty="0" smtClean="0"/>
              <a:t>Identify weakness in the processes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Correct those weaknesses to continually improve the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4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SQA is beneficial?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SQA produces high quality software.</a:t>
            </a:r>
          </a:p>
          <a:p>
            <a:endParaRPr lang="en-IN" dirty="0" smtClean="0"/>
          </a:p>
          <a:p>
            <a:r>
              <a:rPr lang="en-IN" dirty="0" smtClean="0"/>
              <a:t>High quality application saves time and cost</a:t>
            </a:r>
          </a:p>
          <a:p>
            <a:endParaRPr lang="en-IN" dirty="0" smtClean="0"/>
          </a:p>
          <a:p>
            <a:r>
              <a:rPr lang="en-IN" dirty="0" smtClean="0"/>
              <a:t>Better reliability and no maintenance fo</a:t>
            </a:r>
            <a:r>
              <a:rPr lang="en-IN" dirty="0"/>
              <a:t>r</a:t>
            </a:r>
            <a:r>
              <a:rPr lang="en-IN" dirty="0" smtClean="0"/>
              <a:t> long time</a:t>
            </a:r>
          </a:p>
          <a:p>
            <a:endParaRPr lang="en-IN" dirty="0" smtClean="0"/>
          </a:p>
          <a:p>
            <a:r>
              <a:rPr lang="en-IN" dirty="0" smtClean="0"/>
              <a:t>High quality commercial software increase market share of company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5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1684</Words>
  <Application>Microsoft Office PowerPoint</Application>
  <PresentationFormat>Widescreen</PresentationFormat>
  <Paragraphs>269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Software Quality Assurance</vt:lpstr>
      <vt:lpstr>PowerPoint Presentation</vt:lpstr>
      <vt:lpstr>Software Quality</vt:lpstr>
      <vt:lpstr>Software Quality Assurance</vt:lpstr>
      <vt:lpstr>SQA Activities</vt:lpstr>
      <vt:lpstr>SQA Activities </vt:lpstr>
      <vt:lpstr>PowerPoint Presentation</vt:lpstr>
      <vt:lpstr>PowerPoint Presentation</vt:lpstr>
      <vt:lpstr>How SQA is beneficial?</vt:lpstr>
      <vt:lpstr>Software Quality</vt:lpstr>
      <vt:lpstr>PowerPoint Presentation</vt:lpstr>
      <vt:lpstr>PowerPoint Presentation</vt:lpstr>
      <vt:lpstr>SQA Activities </vt:lpstr>
      <vt:lpstr>PowerPoint Presentation</vt:lpstr>
      <vt:lpstr>PowerPoint Presentation</vt:lpstr>
      <vt:lpstr>PowerPoint Presentation</vt:lpstr>
      <vt:lpstr>PowerPoint Presentation</vt:lpstr>
      <vt:lpstr>Quality Assurance:</vt:lpstr>
      <vt:lpstr>Quality Control</vt:lpstr>
      <vt:lpstr>Quality Assurance Vs Quality Control</vt:lpstr>
      <vt:lpstr>PowerPoint Presentation</vt:lpstr>
      <vt:lpstr>PowerPoint Presentation</vt:lpstr>
      <vt:lpstr>PowerPoint Presentation</vt:lpstr>
      <vt:lpstr>PowerPoint Presentation</vt:lpstr>
      <vt:lpstr>Classified into three categories</vt:lpstr>
      <vt:lpstr>PowerPoint Presentation</vt:lpstr>
      <vt:lpstr>Product Quality Metrics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</vt:lpstr>
      <vt:lpstr>Software Process Standards</vt:lpstr>
      <vt:lpstr>CMM : Capability Maturity Model</vt:lpstr>
      <vt:lpstr>People Capability Maturity Model</vt:lpstr>
      <vt:lpstr>PowerPoint Presentation</vt:lpstr>
      <vt:lpstr>Structure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ROSHANI RAUT</dc:creator>
  <cp:lastModifiedBy>ROSHANI RAUT</cp:lastModifiedBy>
  <cp:revision>65</cp:revision>
  <dcterms:created xsi:type="dcterms:W3CDTF">2019-11-17T14:11:52Z</dcterms:created>
  <dcterms:modified xsi:type="dcterms:W3CDTF">2019-11-28T03:27:07Z</dcterms:modified>
</cp:coreProperties>
</file>