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81" r:id="rId4"/>
    <p:sldId id="258" r:id="rId5"/>
    <p:sldId id="278" r:id="rId6"/>
    <p:sldId id="279" r:id="rId7"/>
    <p:sldId id="280" r:id="rId8"/>
    <p:sldId id="282" r:id="rId9"/>
    <p:sldId id="276" r:id="rId10"/>
    <p:sldId id="259" r:id="rId11"/>
    <p:sldId id="260" r:id="rId12"/>
    <p:sldId id="283" r:id="rId13"/>
    <p:sldId id="284" r:id="rId14"/>
    <p:sldId id="285" r:id="rId15"/>
    <p:sldId id="275" r:id="rId16"/>
    <p:sldId id="26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FEA11-F44B-C3E7-EDE3-41F2F9BB9786}" v="71" dt="2024-10-19T16:18:44.395"/>
    <p1510:client id="{653125AD-8ECD-55E0-5486-34D342BA1573}" v="4" dt="2024-10-19T16:22:36.652"/>
    <p1510:client id="{6B32ECA6-D4E1-D8C6-6CDE-D05EC136FCFE}" v="3" dt="2024-10-20T13:55:10.014"/>
    <p1510:client id="{A511B509-CD9F-CF1E-83B7-2FC4FC77FA23}" v="341" dt="2024-10-20T17:06:52.209"/>
    <p1510:client id="{C6AE9D61-9757-F9D3-CB76-0F0F8B950A4D}" v="22" dt="2024-10-20T13:52:28.169"/>
    <p1510:client id="{F1FFC5E5-569C-3092-C1C3-C17DB911D3DE}" v="17" dt="2024-10-20T13:49:17.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ushw-cloud/Hospital_Fin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a:solidFill>
                  <a:schemeClr val="tx1"/>
                </a:solidFill>
                <a:latin typeface="Cambria" panose="02040503050406030204" pitchFamily="18" charset="0"/>
                <a:ea typeface="Cambria" panose="02040503050406030204" pitchFamily="18" charset="0"/>
              </a:rPr>
              <a:t>Hospital Finder :Revolutionizing Healthcare</a:t>
            </a:r>
            <a:endParaRPr lang="en-US"/>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a:latin typeface="Cambria"/>
                <a:ea typeface="Cambria"/>
              </a:rPr>
              <a:t>Batch Number: CCS - G32</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202259034"/>
              </p:ext>
            </p:extLst>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178271" y="2441454"/>
            <a:ext cx="5816224" cy="2092446"/>
          </a:xfrm>
          <a:prstGeom prst="rect">
            <a:avLst/>
          </a:prstGeom>
          <a:noFill/>
          <a:ln>
            <a:noFill/>
          </a:ln>
        </p:spPr>
        <p:txBody>
          <a:bodyPr spcFirstLastPara="1" wrap="square" lIns="91425" tIns="45700" rIns="91425" bIns="45700" anchor="t" anchorCtr="0">
            <a:normAutofit/>
          </a:bodyPr>
          <a:lstStyle/>
          <a:p>
            <a:pPr algn="just"/>
            <a:r>
              <a:rPr lang="en-GB" sz="2000" b="1">
                <a:solidFill>
                  <a:srgbClr val="17365D"/>
                </a:solidFill>
                <a:latin typeface="Cambria"/>
                <a:ea typeface="Cambria"/>
                <a:cs typeface="Verdana"/>
                <a:sym typeface="Verdana"/>
              </a:rPr>
              <a:t>   </a:t>
            </a:r>
            <a:r>
              <a:rPr lang="en-GB" sz="2000" b="1" i="0" u="none" strike="noStrike" cap="none">
                <a:solidFill>
                  <a:srgbClr val="17365D"/>
                </a:solidFill>
                <a:latin typeface="Cambria"/>
                <a:ea typeface="Cambria"/>
                <a:cs typeface="Verdana"/>
                <a:sym typeface="Verdana"/>
              </a:rPr>
              <a:t>Under the Supervision of,</a:t>
            </a:r>
            <a:r>
              <a:rPr lang="en-GB" sz="2000" b="1">
                <a:solidFill>
                  <a:srgbClr val="17365D"/>
                </a:solidFill>
                <a:latin typeface="Cambria"/>
                <a:ea typeface="Cambria"/>
                <a:cs typeface="Verdana"/>
                <a:sym typeface="Verdana"/>
              </a:rPr>
              <a:t> </a:t>
            </a:r>
            <a:endParaRPr lang="en-US"/>
          </a:p>
          <a:p>
            <a:pPr algn="just"/>
            <a:r>
              <a:rPr lang="en-GB" sz="1700" b="1">
                <a:solidFill>
                  <a:srgbClr val="17365D"/>
                </a:solidFill>
                <a:latin typeface="Cambria"/>
                <a:ea typeface="Cambria"/>
                <a:cs typeface="Verdana"/>
              </a:rPr>
              <a:t>    </a:t>
            </a:r>
            <a:r>
              <a:rPr lang="en-GB" sz="1700" b="1" i="0" u="none" strike="noStrike" cap="none" err="1">
                <a:solidFill>
                  <a:srgbClr val="17365D"/>
                </a:solidFill>
                <a:latin typeface="Cambria"/>
                <a:ea typeface="Cambria"/>
                <a:cs typeface="Verdana"/>
                <a:sym typeface="Verdana"/>
              </a:rPr>
              <a:t>Dr.</a:t>
            </a:r>
            <a:r>
              <a:rPr lang="en-GB" sz="1700" b="1" i="0" u="none" strike="noStrike" cap="none">
                <a:solidFill>
                  <a:srgbClr val="17365D"/>
                </a:solidFill>
                <a:latin typeface="Cambria"/>
                <a:ea typeface="Cambria"/>
                <a:cs typeface="Verdana"/>
                <a:sym typeface="Verdana"/>
              </a:rPr>
              <a:t>/Mr./Ms./Prof.</a:t>
            </a:r>
            <a:r>
              <a:rPr lang="en-GB" sz="1400" b="1">
                <a:solidFill>
                  <a:srgbClr val="17365D"/>
                </a:solidFill>
                <a:latin typeface="Cambria"/>
                <a:ea typeface="Cambria"/>
                <a:cs typeface="Verdana"/>
                <a:sym typeface="Verdana"/>
              </a:rPr>
              <a:t> </a:t>
            </a:r>
            <a:r>
              <a:rPr lang="en-GB" sz="2000" b="1" err="1">
                <a:solidFill>
                  <a:srgbClr val="17365D"/>
                </a:solidFill>
                <a:latin typeface="Cambria"/>
                <a:ea typeface="Cambria"/>
                <a:cs typeface="Verdana"/>
                <a:sym typeface="Verdana"/>
              </a:rPr>
              <a:t>Dr.</a:t>
            </a:r>
            <a:r>
              <a:rPr lang="en-GB" sz="2000" b="1">
                <a:solidFill>
                  <a:srgbClr val="17365D"/>
                </a:solidFill>
                <a:latin typeface="Cambria"/>
                <a:ea typeface="Cambria"/>
                <a:cs typeface="Verdana"/>
                <a:sym typeface="Verdana"/>
              </a:rPr>
              <a:t> </a:t>
            </a:r>
            <a:r>
              <a:rPr lang="en-GB" sz="2000" b="1" err="1">
                <a:solidFill>
                  <a:srgbClr val="17365D"/>
                </a:solidFill>
                <a:latin typeface="Cambria"/>
                <a:ea typeface="Cambria"/>
                <a:cs typeface="Verdana"/>
                <a:sym typeface="Verdana"/>
              </a:rPr>
              <a:t>Vennira</a:t>
            </a:r>
            <a:r>
              <a:rPr lang="en-GB" sz="2000" b="1">
                <a:solidFill>
                  <a:srgbClr val="17365D"/>
                </a:solidFill>
                <a:latin typeface="Cambria"/>
                <a:ea typeface="Cambria"/>
                <a:cs typeface="Verdana"/>
                <a:sym typeface="Verdana"/>
              </a:rPr>
              <a:t> Selvi</a:t>
            </a:r>
            <a:endParaRPr/>
          </a:p>
          <a:p>
            <a:pPr algn="just"/>
            <a:r>
              <a:rPr lang="en-GB" sz="1700" b="1">
                <a:solidFill>
                  <a:srgbClr val="17365D"/>
                </a:solidFill>
                <a:latin typeface="Cambria"/>
                <a:ea typeface="Cambria"/>
                <a:cs typeface="Verdana"/>
                <a:sym typeface="Verdana"/>
              </a:rPr>
              <a:t>    </a:t>
            </a:r>
            <a:r>
              <a:rPr lang="en-GB" sz="1700" b="1" i="0" u="none" strike="noStrike" cap="none">
                <a:solidFill>
                  <a:srgbClr val="17365D"/>
                </a:solidFill>
                <a:latin typeface="Cambria"/>
                <a:ea typeface="Cambria"/>
                <a:cs typeface="Verdana"/>
                <a:sym typeface="Verdana"/>
              </a:rPr>
              <a:t>Professor / Associate Professor / Assistant</a:t>
            </a:r>
            <a:r>
              <a:rPr lang="en-GB" sz="1700" b="1">
                <a:solidFill>
                  <a:srgbClr val="17365D"/>
                </a:solidFill>
                <a:latin typeface="Cambria"/>
                <a:ea typeface="Cambria"/>
                <a:cs typeface="Verdana"/>
                <a:sym typeface="Verdana"/>
              </a:rPr>
              <a:t>    </a:t>
            </a:r>
            <a:r>
              <a:rPr lang="en-GB" sz="1700" b="1" i="0" u="none" strike="noStrike" cap="none">
                <a:solidFill>
                  <a:srgbClr val="17365D"/>
                </a:solidFill>
                <a:latin typeface="Cambria"/>
                <a:ea typeface="Cambria"/>
                <a:cs typeface="Verdana"/>
                <a:sym typeface="Verdana"/>
              </a:rPr>
              <a:t> Professor</a:t>
            </a:r>
            <a:endParaRPr>
              <a:latin typeface="Cambria"/>
              <a:ea typeface="Cambria"/>
            </a:endParaRPr>
          </a:p>
          <a:p>
            <a:pPr algn="just"/>
            <a:r>
              <a:rPr lang="en-GB" sz="1700" b="1">
                <a:solidFill>
                  <a:srgbClr val="17365D"/>
                </a:solidFill>
                <a:latin typeface="Cambria"/>
                <a:ea typeface="Cambria"/>
                <a:cs typeface="Verdana"/>
                <a:sym typeface="Verdana"/>
              </a:rPr>
              <a:t>    </a:t>
            </a:r>
            <a:r>
              <a:rPr lang="en-GB" sz="1700" b="1" i="0" u="none" strike="noStrike" cap="none">
                <a:solidFill>
                  <a:srgbClr val="17365D"/>
                </a:solidFill>
                <a:latin typeface="Cambria"/>
                <a:ea typeface="Cambria"/>
                <a:cs typeface="Verdana"/>
                <a:sym typeface="Verdana"/>
              </a:rPr>
              <a:t>School of Computer Science and Engineering</a:t>
            </a:r>
            <a:endParaRPr>
              <a:latin typeface="Cambria"/>
              <a:ea typeface="Cambria"/>
            </a:endParaRPr>
          </a:p>
          <a:p>
            <a:pPr algn="just"/>
            <a:r>
              <a:rPr lang="en-GB" sz="1700" b="1">
                <a:solidFill>
                  <a:srgbClr val="17365D"/>
                </a:solidFill>
                <a:latin typeface="Cambria"/>
                <a:ea typeface="Cambria"/>
                <a:cs typeface="Verdana"/>
                <a:sym typeface="Verdana"/>
              </a:rPr>
              <a:t>    </a:t>
            </a:r>
            <a:r>
              <a:rPr lang="en-GB" sz="1700" b="1" i="0" u="none" strike="noStrike" cap="none">
                <a:solidFill>
                  <a:srgbClr val="17365D"/>
                </a:solidFill>
                <a:latin typeface="Cambria"/>
                <a:ea typeface="Cambria"/>
                <a:cs typeface="Verdana"/>
                <a:sym typeface="Verdana"/>
              </a:rPr>
              <a:t>Presidency University</a:t>
            </a:r>
            <a:endParaRPr>
              <a:latin typeface="Cambria"/>
              <a:ea typeface="Cambria"/>
            </a:endParaRPr>
          </a:p>
          <a:p>
            <a:pPr marL="0" marR="0" lvl="0" indent="0" algn="ctr">
              <a:spcAft>
                <a:spcPts val="0"/>
              </a:spcAft>
              <a:buSzPts val="2000"/>
              <a:buFont typeface="Arial"/>
              <a:buNone/>
            </a:pPr>
            <a:endParaRPr lang="en-GB" sz="2000" b="1" i="0" u="none" strike="noStrike" cap="none">
              <a:solidFill>
                <a:srgbClr val="17365D"/>
              </a:solidFill>
              <a:latin typeface="Cambria" panose="02040503050406030204" pitchFamily="18" charset="0"/>
              <a:ea typeface="Cambria" panose="02040503050406030204" pitchFamily="18" charset="0"/>
              <a:cs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r>
              <a:rPr lang="en-US" sz="2000" b="1" i="0" u="none" strike="noStrike" cap="none">
                <a:solidFill>
                  <a:schemeClr val="accent1"/>
                </a:solidFill>
                <a:latin typeface="Cambria"/>
                <a:ea typeface="Cambria"/>
                <a:cs typeface="Verdana"/>
                <a:sym typeface="Verdana"/>
              </a:rPr>
              <a:t>Name of the Program: </a:t>
            </a:r>
            <a:r>
              <a:rPr lang="en-US" sz="2000" b="1">
                <a:solidFill>
                  <a:srgbClr val="000000"/>
                </a:solidFill>
                <a:latin typeface="Cambria"/>
                <a:ea typeface="Cambria"/>
                <a:cs typeface="Verdana"/>
                <a:sym typeface="Verdana"/>
              </a:rPr>
              <a:t>B tech Computer Science Engineering (Cyber Security)</a:t>
            </a:r>
            <a:endParaRPr lang="en-US"/>
          </a:p>
          <a:p>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Dr. Anandaraj S P</a:t>
            </a:r>
            <a:endParaRPr lang="en-US"/>
          </a:p>
          <a:p>
            <a:r>
              <a:rPr lang="en-US" sz="2000" b="1" i="0" u="none" strike="noStrike" cap="none">
                <a:solidFill>
                  <a:schemeClr val="accent1"/>
                </a:solidFill>
                <a:latin typeface="Cambria"/>
                <a:ea typeface="Cambria"/>
                <a:cs typeface="Verdana"/>
                <a:sym typeface="Verdana"/>
              </a:rPr>
              <a:t>Name of the Program Project Coordinator: </a:t>
            </a:r>
            <a:r>
              <a:rPr lang="en-US" sz="2000" b="1">
                <a:solidFill>
                  <a:srgbClr val="000000"/>
                </a:solidFill>
                <a:latin typeface="Cambria"/>
                <a:ea typeface="Cambria"/>
                <a:cs typeface="Verdana"/>
                <a:sym typeface="Verdana"/>
              </a:rPr>
              <a:t>Dr. </a:t>
            </a:r>
            <a:r>
              <a:rPr lang="en-US" sz="2000" b="1" err="1">
                <a:solidFill>
                  <a:srgbClr val="000000"/>
                </a:solidFill>
                <a:latin typeface="Cambria"/>
                <a:ea typeface="Cambria"/>
                <a:cs typeface="Verdana"/>
                <a:sym typeface="Verdana"/>
              </a:rPr>
              <a:t>Sharmasth</a:t>
            </a:r>
            <a:r>
              <a:rPr lang="en-US" sz="2000" b="1">
                <a:solidFill>
                  <a:srgbClr val="000000"/>
                </a:solidFill>
                <a:latin typeface="Cambria"/>
                <a:ea typeface="Cambria"/>
                <a:cs typeface="Verdana"/>
                <a:sym typeface="Verdana"/>
              </a:rPr>
              <a:t> Vali Y</a:t>
            </a:r>
            <a:endParaRPr lang="en-US"/>
          </a:p>
          <a:p>
            <a:r>
              <a:rPr lang="en-US" sz="2000" b="1">
                <a:solidFill>
                  <a:schemeClr val="accent1"/>
                </a:solidFill>
                <a:latin typeface="Cambria"/>
                <a:ea typeface="Cambria"/>
                <a:cs typeface="Verdana"/>
                <a:sym typeface="Verdana"/>
              </a:rPr>
              <a:t>Name of the School Project Coordinators: </a:t>
            </a:r>
            <a:r>
              <a:rPr lang="en-US" sz="2000" b="1" i="0" u="none" strike="noStrike" cap="none">
                <a:latin typeface="Cambria"/>
                <a:ea typeface="Cambria"/>
                <a:cs typeface="Verdana"/>
                <a:sym typeface="Verdana"/>
              </a:rPr>
              <a:t>Dr. Sampath A K / Dr. Abdul Khadar A / Mr. Md Ziaur Rahman</a:t>
            </a:r>
            <a:endParaRPr lang="en-US">
              <a:latin typeface="Cambria"/>
              <a:ea typeface="Cambria"/>
              <a:sym typeface="Verdana"/>
            </a:endParaRPr>
          </a:p>
          <a:p>
            <a:pPr lvl="0">
              <a:buFont typeface="Arial"/>
            </a:pPr>
            <a:endParaRPr lang="en-US" sz="2000" b="1" i="0" u="none" strike="noStrike" cap="none">
              <a:solidFill>
                <a:schemeClr val="accent1"/>
              </a:solidFill>
              <a:latin typeface="Cambria" panose="02040503050406030204" pitchFamily="18" charset="0"/>
              <a:ea typeface="Cambria" panose="02040503050406030204" pitchFamily="18" charset="0"/>
              <a:cs typeface="Verdana"/>
            </a:endParaRPr>
          </a:p>
        </p:txBody>
      </p:sp>
      <p:pic>
        <p:nvPicPr>
          <p:cNvPr id="2" name="Picture 1" descr="A screenshot of a video game&#10;&#10;Description automatically generated">
            <a:extLst>
              <a:ext uri="{FF2B5EF4-FFF2-40B4-BE49-F238E27FC236}">
                <a16:creationId xmlns:a16="http://schemas.microsoft.com/office/drawing/2014/main" id="{4943E7EE-7B14-EF3D-E052-2A652EEAD385}"/>
              </a:ext>
            </a:extLst>
          </p:cNvPr>
          <p:cNvPicPr>
            <a:picLocks noChangeAspect="1"/>
          </p:cNvPicPr>
          <p:nvPr/>
        </p:nvPicPr>
        <p:blipFill>
          <a:blip r:embed="rId3"/>
          <a:stretch>
            <a:fillRect/>
          </a:stretch>
        </p:blipFill>
        <p:spPr>
          <a:xfrm>
            <a:off x="557666" y="2494686"/>
            <a:ext cx="5407026" cy="1807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a:xfrm>
            <a:off x="812800" y="1143001"/>
            <a:ext cx="10668000" cy="4708582"/>
          </a:xfrm>
        </p:spPr>
        <p:txBody>
          <a:bodyPr vert="horz" lIns="91440" tIns="45720" rIns="91440" bIns="45720" rtlCol="0" anchor="t">
            <a:normAutofit fontScale="62500" lnSpcReduction="20000"/>
          </a:bodyPr>
          <a:lstStyle/>
          <a:p>
            <a:pPr marL="0" indent="0">
              <a:lnSpc>
                <a:spcPct val="170000"/>
              </a:lnSpc>
              <a:buNone/>
            </a:pPr>
            <a:endParaRPr lang="en-GB" b="1"/>
          </a:p>
          <a:p>
            <a:pPr>
              <a:lnSpc>
                <a:spcPct val="170000"/>
              </a:lnSpc>
            </a:pPr>
            <a:r>
              <a:rPr lang="en-GB" b="1">
                <a:latin typeface="Verdana"/>
                <a:ea typeface="Verdana"/>
              </a:rPr>
              <a:t>Real-Time Updates</a:t>
            </a:r>
            <a:r>
              <a:rPr lang="en-GB">
                <a:latin typeface="Verdana"/>
                <a:ea typeface="Verdana"/>
              </a:rPr>
              <a:t>: Accurate and up-to-the-minute data ensures that users are always directed to the hospital best equipped to handle their specific emergency.</a:t>
            </a:r>
          </a:p>
          <a:p>
            <a:pPr>
              <a:lnSpc>
                <a:spcPct val="170000"/>
              </a:lnSpc>
            </a:pPr>
            <a:r>
              <a:rPr lang="en-GB" b="1">
                <a:latin typeface="Verdana"/>
                <a:ea typeface="Verdana"/>
              </a:rPr>
              <a:t>Personalization</a:t>
            </a:r>
            <a:r>
              <a:rPr lang="en-GB">
                <a:latin typeface="Verdana"/>
                <a:ea typeface="Verdana"/>
              </a:rPr>
              <a:t>: By tailoring hospital recommendations to the patient's emergency type, location, and personal preferences (e.g., insurance coverage), the app significantly enhances decision-making.</a:t>
            </a:r>
          </a:p>
          <a:p>
            <a:pPr>
              <a:lnSpc>
                <a:spcPct val="170000"/>
              </a:lnSpc>
            </a:pPr>
            <a:r>
              <a:rPr lang="en-GB" b="1">
                <a:latin typeface="Verdana"/>
                <a:ea typeface="Verdana"/>
              </a:rPr>
              <a:t>Faster Response</a:t>
            </a:r>
            <a:r>
              <a:rPr lang="en-GB">
                <a:latin typeface="Verdana"/>
                <a:ea typeface="Verdana"/>
              </a:rPr>
              <a:t>: The system’s use of geolocation and live traffic updates ensures that the recommended hospital is not only suitable but also reachable in the shortest possible time.</a:t>
            </a:r>
          </a:p>
          <a:p>
            <a:pPr>
              <a:lnSpc>
                <a:spcPct val="170000"/>
              </a:lnSpc>
            </a:pPr>
            <a:r>
              <a:rPr lang="en-GB" b="1">
                <a:latin typeface="Verdana"/>
                <a:ea typeface="Verdana"/>
              </a:rPr>
              <a:t>Reduced Overcrowding</a:t>
            </a:r>
            <a:r>
              <a:rPr lang="en-GB">
                <a:latin typeface="Verdana"/>
                <a:ea typeface="Verdana"/>
              </a:rPr>
              <a:t>: By dynamically considering hospital capacity and workload, the system helps distribute patients evenly, reducing the likelihood of overburdening certain hospitals.</a:t>
            </a:r>
          </a:p>
          <a:p>
            <a:pPr>
              <a:lnSpc>
                <a:spcPct val="170000"/>
              </a:lnSpc>
            </a:pPr>
            <a:r>
              <a:rPr lang="en-GB" b="1">
                <a:latin typeface="Verdana"/>
                <a:ea typeface="Verdana"/>
              </a:rPr>
              <a:t>Comprehensive Data Sources</a:t>
            </a:r>
            <a:r>
              <a:rPr lang="en-GB">
                <a:latin typeface="Verdana"/>
                <a:ea typeface="Verdana"/>
              </a:rPr>
              <a:t>: Integration with various data sources (hospitals, navigation systems, insurance databases) ensures that users receive holistic, informed recommendations.</a:t>
            </a:r>
          </a:p>
          <a:p>
            <a:pPr>
              <a:lnSpc>
                <a:spcPct val="170000"/>
              </a:lnSpc>
            </a:pPr>
            <a:endParaRPr lang="en-GB"/>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Architecture Diagram</a:t>
            </a:r>
            <a:endParaRPr lang="en-GB"/>
          </a:p>
        </p:txBody>
      </p:sp>
      <p:pic>
        <p:nvPicPr>
          <p:cNvPr id="4" name="Content Placeholder 3" descr="A screenshot of a computer&#10;&#10;Description automatically generated">
            <a:extLst>
              <a:ext uri="{FF2B5EF4-FFF2-40B4-BE49-F238E27FC236}">
                <a16:creationId xmlns:a16="http://schemas.microsoft.com/office/drawing/2014/main" id="{84101440-FC51-EA99-7BF8-3E8B7273844B}"/>
              </a:ext>
            </a:extLst>
          </p:cNvPr>
          <p:cNvPicPr>
            <a:picLocks noGrp="1" noChangeAspect="1"/>
          </p:cNvPicPr>
          <p:nvPr>
            <p:ph idx="1"/>
          </p:nvPr>
        </p:nvPicPr>
        <p:blipFill>
          <a:blip r:embed="rId2"/>
          <a:stretch>
            <a:fillRect/>
          </a:stretch>
        </p:blipFill>
        <p:spPr>
          <a:xfrm>
            <a:off x="-1137964" y="1072243"/>
            <a:ext cx="9081312" cy="5040085"/>
          </a:xfrm>
        </p:spPr>
      </p:pic>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Software and Hardware Details</a:t>
            </a:r>
            <a:endParaRPr lang="en-US" dirty="0"/>
          </a:p>
        </p:txBody>
      </p:sp>
      <p:sp>
        <p:nvSpPr>
          <p:cNvPr id="3" name="Content Placeholder 2"/>
          <p:cNvSpPr>
            <a:spLocks noGrp="1"/>
          </p:cNvSpPr>
          <p:nvPr>
            <p:ph idx="1"/>
          </p:nvPr>
        </p:nvSpPr>
        <p:spPr>
          <a:xfrm>
            <a:off x="812800" y="1143001"/>
            <a:ext cx="10668000" cy="4412846"/>
          </a:xfrm>
        </p:spPr>
        <p:txBody>
          <a:bodyPr vert="horz" lIns="91440" tIns="45720" rIns="91440" bIns="45720" rtlCol="0" anchor="t">
            <a:normAutofit fontScale="85000" lnSpcReduction="10000"/>
          </a:bodyPr>
          <a:lstStyle/>
          <a:p>
            <a:pPr algn="just">
              <a:buNone/>
            </a:pPr>
            <a:r>
              <a:rPr lang="en-GB" b="1" dirty="0">
                <a:latin typeface="Cambria"/>
                <a:ea typeface="Cambria"/>
              </a:rPr>
              <a:t>Software Requirements:</a:t>
            </a:r>
            <a:endParaRPr lang="en-US" dirty="0"/>
          </a:p>
          <a:p>
            <a:pPr algn="just">
              <a:buNone/>
            </a:pPr>
            <a:r>
              <a:rPr lang="en-GB" sz="2000" b="1" dirty="0">
                <a:latin typeface="Cambria"/>
                <a:ea typeface="Cambria"/>
              </a:rPr>
              <a:t>1. Development Tools:</a:t>
            </a:r>
            <a:endParaRPr lang="en-GB" dirty="0"/>
          </a:p>
          <a:p>
            <a:pPr algn="just">
              <a:buNone/>
            </a:pPr>
            <a:r>
              <a:rPr lang="en-GB" sz="2000" b="1" dirty="0">
                <a:latin typeface="Cambria"/>
                <a:ea typeface="Cambria"/>
              </a:rPr>
              <a:t>Code Editor:</a:t>
            </a:r>
            <a:endParaRPr lang="en-GB" dirty="0"/>
          </a:p>
          <a:p>
            <a:pPr algn="just">
              <a:buNone/>
            </a:pPr>
            <a:r>
              <a:rPr lang="en-GB" sz="2000" b="1" dirty="0">
                <a:latin typeface="Cambria"/>
                <a:ea typeface="Cambria"/>
              </a:rPr>
              <a:t>VS Code : </a:t>
            </a:r>
            <a:r>
              <a:rPr lang="en-GB" sz="2000" dirty="0">
                <a:latin typeface="Cambria"/>
                <a:ea typeface="Cambria"/>
              </a:rPr>
              <a:t>Lightweight and feature-rich code editor.</a:t>
            </a:r>
            <a:endParaRPr lang="en-GB" dirty="0"/>
          </a:p>
          <a:p>
            <a:pPr algn="just">
              <a:buNone/>
            </a:pPr>
            <a:r>
              <a:rPr lang="en-GB" sz="2000" b="1" dirty="0">
                <a:latin typeface="Cambria"/>
                <a:ea typeface="Cambria"/>
              </a:rPr>
              <a:t>PyCharm : </a:t>
            </a:r>
            <a:r>
              <a:rPr lang="en-GB" sz="2000" dirty="0">
                <a:latin typeface="Cambria"/>
                <a:ea typeface="Cambria"/>
              </a:rPr>
              <a:t>Python-specific IDE with powerful debugging tools.</a:t>
            </a:r>
            <a:endParaRPr lang="en-GB" dirty="0"/>
          </a:p>
          <a:p>
            <a:pPr algn="just">
              <a:buNone/>
            </a:pPr>
            <a:endParaRPr lang="en-GB" sz="2000" b="1" dirty="0">
              <a:latin typeface="Cambria"/>
              <a:ea typeface="Cambria"/>
            </a:endParaRPr>
          </a:p>
          <a:p>
            <a:pPr algn="just">
              <a:buNone/>
            </a:pPr>
            <a:r>
              <a:rPr lang="en-GB" sz="2000" b="1" dirty="0">
                <a:latin typeface="Cambria"/>
                <a:ea typeface="Cambria"/>
              </a:rPr>
              <a:t>2. Backend:</a:t>
            </a:r>
            <a:endParaRPr lang="en-GB" dirty="0"/>
          </a:p>
          <a:p>
            <a:pPr algn="just">
              <a:buNone/>
            </a:pPr>
            <a:r>
              <a:rPr lang="en-GB" sz="2000" b="1" dirty="0">
                <a:latin typeface="Cambria"/>
                <a:ea typeface="Cambria"/>
              </a:rPr>
              <a:t>Node.js: </a:t>
            </a:r>
            <a:r>
              <a:rPr lang="en-GB" sz="2000" dirty="0">
                <a:latin typeface="Cambria"/>
                <a:ea typeface="Cambria"/>
              </a:rPr>
              <a:t>For backend development with Express.js.</a:t>
            </a:r>
            <a:endParaRPr lang="en-GB" dirty="0"/>
          </a:p>
          <a:p>
            <a:pPr algn="just">
              <a:buNone/>
            </a:pPr>
            <a:r>
              <a:rPr lang="en-GB" sz="2000" b="1" dirty="0">
                <a:latin typeface="Cambria"/>
                <a:ea typeface="Cambria"/>
              </a:rPr>
              <a:t>SQL Database:</a:t>
            </a:r>
            <a:endParaRPr lang="en-GB" dirty="0"/>
          </a:p>
          <a:p>
            <a:pPr algn="just">
              <a:buNone/>
            </a:pPr>
            <a:r>
              <a:rPr lang="en-GB" sz="2000" b="1" dirty="0">
                <a:latin typeface="Cambria"/>
                <a:ea typeface="Cambria"/>
              </a:rPr>
              <a:t>MySQL : </a:t>
            </a:r>
            <a:r>
              <a:rPr lang="en-GB" sz="2000" dirty="0">
                <a:latin typeface="Cambria"/>
                <a:ea typeface="Cambria"/>
              </a:rPr>
              <a:t>For managing hospital and user data.</a:t>
            </a:r>
            <a:endParaRPr lang="en-GB" dirty="0"/>
          </a:p>
          <a:p>
            <a:pPr algn="just">
              <a:buNone/>
            </a:pPr>
            <a:r>
              <a:rPr lang="en-GB" sz="2000" b="1" dirty="0">
                <a:latin typeface="Cambria"/>
                <a:ea typeface="Cambria"/>
              </a:rPr>
              <a:t>MySQL Workbench : </a:t>
            </a:r>
            <a:r>
              <a:rPr lang="en-GB" sz="2000" dirty="0">
                <a:latin typeface="Cambria"/>
                <a:ea typeface="Cambria"/>
              </a:rPr>
              <a:t>Tools for managing and visualizing databases</a:t>
            </a:r>
            <a:endParaRPr lang="en-GB" dirty="0"/>
          </a:p>
          <a:p>
            <a:pPr algn="just">
              <a:buNone/>
            </a:pPr>
            <a:endParaRPr lang="en-GB" sz="2000" b="1" dirty="0">
              <a:latin typeface="Cambria"/>
              <a:ea typeface="Cambria"/>
            </a:endParaRPr>
          </a:p>
          <a:p>
            <a:pPr algn="just">
              <a:buNone/>
            </a:pPr>
            <a:r>
              <a:rPr lang="en-GB" sz="2000" b="1" dirty="0">
                <a:latin typeface="Cambria"/>
                <a:ea typeface="Cambria"/>
              </a:rPr>
              <a:t>3. Frontend:</a:t>
            </a:r>
            <a:endParaRPr lang="en-GB" dirty="0"/>
          </a:p>
          <a:p>
            <a:pPr algn="just">
              <a:buNone/>
            </a:pPr>
            <a:r>
              <a:rPr lang="en-GB" sz="2000" b="1" dirty="0">
                <a:latin typeface="Cambria"/>
                <a:ea typeface="Cambria"/>
              </a:rPr>
              <a:t>HTML/CSS/JavaScript: </a:t>
            </a:r>
            <a:r>
              <a:rPr lang="en-GB" sz="2000" dirty="0">
                <a:latin typeface="Cambria"/>
                <a:ea typeface="Cambria"/>
              </a:rPr>
              <a:t>For frontend development. Basic tools like a code editor will be enough.</a:t>
            </a:r>
            <a:endParaRPr lang="en-GB" dirty="0"/>
          </a:p>
          <a:p>
            <a:pPr algn="just">
              <a:buNone/>
            </a:pPr>
            <a:r>
              <a:rPr lang="en-GB" sz="2000" dirty="0">
                <a:latin typeface="Cambria"/>
                <a:ea typeface="Cambria"/>
              </a:rPr>
              <a:t>Bootstrap: For styling and making the app responsive.</a:t>
            </a:r>
            <a:endParaRPr lang="en-GB" dirty="0"/>
          </a:p>
          <a:p>
            <a:pPr algn="just">
              <a:buNone/>
            </a:pPr>
            <a:endParaRPr lang="en-GB" sz="2000" b="1" dirty="0">
              <a:latin typeface="Cambria"/>
              <a:ea typeface="Cambria"/>
            </a:endParaRPr>
          </a:p>
        </p:txBody>
      </p:sp>
    </p:spTree>
    <p:extLst>
      <p:ext uri="{BB962C8B-B14F-4D97-AF65-F5344CB8AC3E}">
        <p14:creationId xmlns:p14="http://schemas.microsoft.com/office/powerpoint/2010/main" val="48072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Hardware and Software Details</a:t>
            </a:r>
            <a:endParaRPr lang="en-US"/>
          </a:p>
        </p:txBody>
      </p:sp>
      <p:sp>
        <p:nvSpPr>
          <p:cNvPr id="3" name="Content Placeholder 2"/>
          <p:cNvSpPr>
            <a:spLocks noGrp="1"/>
          </p:cNvSpPr>
          <p:nvPr>
            <p:ph idx="1"/>
          </p:nvPr>
        </p:nvSpPr>
        <p:spPr>
          <a:xfrm>
            <a:off x="812800" y="1143001"/>
            <a:ext cx="10668000" cy="4412846"/>
          </a:xfrm>
        </p:spPr>
        <p:txBody>
          <a:bodyPr vert="horz" lIns="91440" tIns="45720" rIns="91440" bIns="45720" rtlCol="0" anchor="t">
            <a:normAutofit/>
          </a:bodyPr>
          <a:lstStyle/>
          <a:p>
            <a:pPr algn="just">
              <a:buNone/>
            </a:pPr>
            <a:r>
              <a:rPr lang="en-GB" sz="2000" b="1" dirty="0">
                <a:latin typeface="Cambria"/>
                <a:ea typeface="Cambria"/>
              </a:rPr>
              <a:t>4.APIs:</a:t>
            </a:r>
            <a:endParaRPr lang="en-US" dirty="0"/>
          </a:p>
          <a:p>
            <a:pPr algn="just">
              <a:buNone/>
            </a:pPr>
            <a:r>
              <a:rPr lang="en-GB" sz="2000" dirty="0">
                <a:latin typeface="Cambria"/>
                <a:ea typeface="Cambria"/>
              </a:rPr>
              <a:t>Google Maps API: For geolocation and directions.</a:t>
            </a:r>
            <a:endParaRPr lang="en-GB" dirty="0"/>
          </a:p>
          <a:p>
            <a:pPr algn="just">
              <a:buNone/>
            </a:pPr>
            <a:endParaRPr lang="en-GB" sz="2000" b="1" dirty="0">
              <a:latin typeface="Cambria"/>
              <a:ea typeface="Cambria"/>
            </a:endParaRPr>
          </a:p>
          <a:p>
            <a:pPr algn="just">
              <a:buNone/>
            </a:pPr>
            <a:r>
              <a:rPr lang="en-GB" sz="2000" b="1" dirty="0">
                <a:latin typeface="Cambria"/>
                <a:ea typeface="Cambria"/>
              </a:rPr>
              <a:t>5.Version Control:</a:t>
            </a:r>
            <a:endParaRPr lang="en-GB" dirty="0"/>
          </a:p>
          <a:p>
            <a:pPr algn="just">
              <a:buNone/>
            </a:pPr>
            <a:r>
              <a:rPr lang="en-GB" sz="2000" dirty="0">
                <a:latin typeface="Cambria"/>
                <a:ea typeface="Cambria"/>
              </a:rPr>
              <a:t>Git: For version control and collaboration.</a:t>
            </a:r>
            <a:endParaRPr lang="en-GB" dirty="0"/>
          </a:p>
          <a:p>
            <a:pPr marL="0" indent="0">
              <a:buNone/>
            </a:pPr>
            <a:endParaRPr lang="en-GB" dirty="0"/>
          </a:p>
        </p:txBody>
      </p:sp>
    </p:spTree>
    <p:extLst>
      <p:ext uri="{BB962C8B-B14F-4D97-AF65-F5344CB8AC3E}">
        <p14:creationId xmlns:p14="http://schemas.microsoft.com/office/powerpoint/2010/main" val="24480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Hardware and Software Details</a:t>
            </a:r>
            <a:endParaRPr lang="en-US"/>
          </a:p>
        </p:txBody>
      </p:sp>
      <p:sp>
        <p:nvSpPr>
          <p:cNvPr id="3" name="Content Placeholder 2"/>
          <p:cNvSpPr>
            <a:spLocks noGrp="1"/>
          </p:cNvSpPr>
          <p:nvPr>
            <p:ph idx="1"/>
          </p:nvPr>
        </p:nvSpPr>
        <p:spPr>
          <a:xfrm>
            <a:off x="812800" y="1143001"/>
            <a:ext cx="10668000" cy="4412846"/>
          </a:xfrm>
        </p:spPr>
        <p:txBody>
          <a:bodyPr vert="horz" lIns="91440" tIns="45720" rIns="91440" bIns="45720" rtlCol="0" anchor="t">
            <a:normAutofit/>
          </a:bodyPr>
          <a:lstStyle/>
          <a:p>
            <a:pPr algn="just">
              <a:buNone/>
            </a:pPr>
            <a:r>
              <a:rPr lang="en-GB" sz="2000" b="1" dirty="0">
                <a:latin typeface="Cambria"/>
                <a:ea typeface="Cambria"/>
              </a:rPr>
              <a:t>Hardware Requirements:</a:t>
            </a:r>
            <a:endParaRPr lang="en-US" dirty="0"/>
          </a:p>
          <a:p>
            <a:pPr algn="just">
              <a:buNone/>
            </a:pPr>
            <a:r>
              <a:rPr lang="en-GB" sz="2000" b="1" dirty="0">
                <a:latin typeface="Cambria"/>
                <a:ea typeface="Cambria"/>
              </a:rPr>
              <a:t>1. Development Machine:</a:t>
            </a:r>
            <a:endParaRPr lang="en-US" dirty="0"/>
          </a:p>
          <a:p>
            <a:pPr algn="just">
              <a:buNone/>
            </a:pPr>
            <a:r>
              <a:rPr lang="en-GB" sz="2000" b="1" dirty="0">
                <a:latin typeface="Cambria"/>
                <a:ea typeface="Cambria"/>
              </a:rPr>
              <a:t>Operating System: </a:t>
            </a:r>
            <a:r>
              <a:rPr lang="en-GB" sz="2000" dirty="0">
                <a:latin typeface="Cambria"/>
                <a:ea typeface="Cambria"/>
              </a:rPr>
              <a:t>Windows, macOS, or Linux.</a:t>
            </a:r>
            <a:endParaRPr lang="en-GB" dirty="0"/>
          </a:p>
          <a:p>
            <a:pPr algn="just">
              <a:buNone/>
            </a:pPr>
            <a:r>
              <a:rPr lang="en-GB" sz="2000" b="1" dirty="0">
                <a:latin typeface="Cambria"/>
                <a:ea typeface="Cambria"/>
              </a:rPr>
              <a:t>Processor: </a:t>
            </a:r>
            <a:r>
              <a:rPr lang="en-GB" sz="2000" dirty="0">
                <a:latin typeface="Cambria"/>
                <a:ea typeface="Cambria"/>
              </a:rPr>
              <a:t>Intel Core i5 or equivalent.</a:t>
            </a:r>
            <a:endParaRPr lang="en-GB" dirty="0"/>
          </a:p>
          <a:p>
            <a:pPr algn="just">
              <a:buNone/>
            </a:pPr>
            <a:r>
              <a:rPr lang="en-GB" sz="2000" b="1" dirty="0">
                <a:latin typeface="Cambria"/>
                <a:ea typeface="Cambria"/>
              </a:rPr>
              <a:t>RAM: </a:t>
            </a:r>
            <a:r>
              <a:rPr lang="en-GB" sz="2000" dirty="0">
                <a:latin typeface="Cambria"/>
                <a:ea typeface="Cambria"/>
              </a:rPr>
              <a:t>8 GB minimum </a:t>
            </a:r>
            <a:endParaRPr lang="en-GB" dirty="0"/>
          </a:p>
          <a:p>
            <a:pPr algn="just">
              <a:buNone/>
            </a:pPr>
            <a:r>
              <a:rPr lang="en-GB" sz="2000" b="1" dirty="0">
                <a:latin typeface="Cambria"/>
                <a:ea typeface="Cambria"/>
              </a:rPr>
              <a:t>Storage: </a:t>
            </a:r>
            <a:r>
              <a:rPr lang="en-GB" sz="2000" dirty="0">
                <a:latin typeface="Cambria"/>
                <a:ea typeface="Cambria"/>
              </a:rPr>
              <a:t>At least 100 GB free space </a:t>
            </a:r>
            <a:endParaRPr lang="en-GB" dirty="0"/>
          </a:p>
          <a:p>
            <a:pPr algn="just">
              <a:buNone/>
            </a:pPr>
            <a:endParaRPr lang="en-GB" sz="2000" b="1" dirty="0">
              <a:latin typeface="Cambria"/>
              <a:ea typeface="Cambria"/>
            </a:endParaRPr>
          </a:p>
        </p:txBody>
      </p:sp>
    </p:spTree>
    <p:extLst>
      <p:ext uri="{BB962C8B-B14F-4D97-AF65-F5344CB8AC3E}">
        <p14:creationId xmlns:p14="http://schemas.microsoft.com/office/powerpoint/2010/main" val="286657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a:latin typeface="Verdana"/>
                <a:ea typeface="Verdana"/>
              </a:rPr>
              <a:t>Time Line By Gantt Chart </a:t>
            </a:r>
            <a:endParaRPr lang="en-US"/>
          </a:p>
        </p:txBody>
      </p:sp>
      <p:pic>
        <p:nvPicPr>
          <p:cNvPr id="4" name="Content Placeholder 3" descr="A chart with black text&#10;&#10;Description automatically generated">
            <a:extLst>
              <a:ext uri="{FF2B5EF4-FFF2-40B4-BE49-F238E27FC236}">
                <a16:creationId xmlns:a16="http://schemas.microsoft.com/office/drawing/2014/main" id="{9E2C0BAC-6B79-00F9-B519-9220C18B2E8D}"/>
              </a:ext>
            </a:extLst>
          </p:cNvPr>
          <p:cNvPicPr>
            <a:picLocks noGrp="1" noChangeAspect="1"/>
          </p:cNvPicPr>
          <p:nvPr>
            <p:ph idx="1"/>
          </p:nvPr>
        </p:nvPicPr>
        <p:blipFill>
          <a:blip r:embed="rId2"/>
          <a:stretch>
            <a:fillRect/>
          </a:stretch>
        </p:blipFill>
        <p:spPr>
          <a:xfrm>
            <a:off x="812800" y="1099529"/>
            <a:ext cx="10668000" cy="4858512"/>
          </a:xfrm>
        </p:spPr>
      </p:pic>
    </p:spTree>
    <p:extLst>
      <p:ext uri="{BB962C8B-B14F-4D97-AF65-F5344CB8AC3E}">
        <p14:creationId xmlns:p14="http://schemas.microsoft.com/office/powerpoint/2010/main" val="59389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None/>
            </a:pPr>
            <a:r>
              <a:rPr lang="en-US" dirty="0">
                <a:hlinkClick r:id="rId3"/>
              </a:rPr>
              <a:t>https://github.com/kushw-cloud/Hospital_Finder</a:t>
            </a:r>
          </a:p>
          <a:p>
            <a:pPr marL="342900" indent="-190500" algn="just">
              <a:spcBef>
                <a:spcPts val="0"/>
              </a:spcBef>
              <a:buSzPct val="100000"/>
              <a:buFont typeface="Arial"/>
              <a:buNone/>
            </a:pPr>
            <a:r>
              <a:rPr lang="en-US" b="1" dirty="0" err="1">
                <a:solidFill>
                  <a:schemeClr val="accent2">
                    <a:lumMod val="75000"/>
                  </a:schemeClr>
                </a:solidFill>
                <a:latin typeface="Cambria"/>
                <a:ea typeface="Cambria"/>
              </a:rPr>
              <a:t>Github</a:t>
            </a:r>
            <a:r>
              <a:rPr lang="en-US" b="1" dirty="0">
                <a:solidFill>
                  <a:schemeClr val="accent2">
                    <a:lumMod val="75000"/>
                  </a:schemeClr>
                </a:solidFill>
                <a:latin typeface="Cambria"/>
                <a:ea typeface="Cambria"/>
              </a:rPr>
              <a:t> Link</a:t>
            </a: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758371" y="1099185"/>
            <a:ext cx="10668000" cy="4952997"/>
          </a:xfrm>
        </p:spPr>
        <p:txBody>
          <a:bodyPr vert="horz" lIns="91440" tIns="45720" rIns="91440" bIns="45720" rtlCol="0" anchor="t">
            <a:normAutofit/>
          </a:bodyPr>
          <a:lstStyle/>
          <a:p>
            <a:pPr marL="0" indent="0">
              <a:lnSpc>
                <a:spcPct val="160000"/>
              </a:lnSpc>
              <a:buNone/>
            </a:pPr>
            <a:endParaRPr lang="en-GB"/>
          </a:p>
          <a:p>
            <a:pPr marL="0" indent="0">
              <a:lnSpc>
                <a:spcPct val="160000"/>
              </a:lnSpc>
              <a:buNone/>
            </a:pPr>
            <a:endParaRPr lang="en-GB"/>
          </a:p>
        </p:txBody>
      </p:sp>
      <p:sp>
        <p:nvSpPr>
          <p:cNvPr id="4" name="TextBox 3">
            <a:extLst>
              <a:ext uri="{FF2B5EF4-FFF2-40B4-BE49-F238E27FC236}">
                <a16:creationId xmlns:a16="http://schemas.microsoft.com/office/drawing/2014/main" id="{19598450-39DF-4B56-FCB2-705412107771}"/>
              </a:ext>
            </a:extLst>
          </p:cNvPr>
          <p:cNvSpPr txBox="1"/>
          <p:nvPr/>
        </p:nvSpPr>
        <p:spPr>
          <a:xfrm>
            <a:off x="678543" y="1095829"/>
            <a:ext cx="10753271" cy="4656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a:solidFill>
                  <a:schemeClr val="dk1"/>
                </a:solidFill>
                <a:latin typeface="Verdana"/>
                <a:ea typeface="+mn-lt"/>
                <a:cs typeface="+mn-lt"/>
              </a:rPr>
              <a:t>In today's fast-paced world, access to quality healthcare is more crucial than ever. However, navigating the complex landscape of hospitals and medical facilities can be overwhelming for patients and families seeking timely and effective care. Enter Hospital Finder, a groundbreaking solution designed to streamline the process of finding the right healthcare provider. By leveraging advanced technology and user-friendly interfaces, Hospital Finder empowers individuals to make informed decisions about their health, enhancing the overall patient experience.</a:t>
            </a:r>
            <a:endParaRPr lang="en-US">
              <a:solidFill>
                <a:schemeClr val="dk1"/>
              </a:solidFill>
              <a:latin typeface="Verdana"/>
              <a:ea typeface="Verdana"/>
            </a:endParaRPr>
          </a:p>
          <a:p>
            <a:pPr algn="just">
              <a:lnSpc>
                <a:spcPct val="150000"/>
              </a:lnSpc>
            </a:pPr>
            <a:r>
              <a:rPr lang="en-US" sz="2000">
                <a:solidFill>
                  <a:schemeClr val="dk1"/>
                </a:solidFill>
                <a:latin typeface="Verdana"/>
                <a:ea typeface="+mn-lt"/>
                <a:cs typeface="+mn-lt"/>
              </a:rPr>
              <a:t>This innovative tool not only connects users with nearby hospitals and clinics but also provides comprehensive information on services offered, specialties available, and patient reviews. </a:t>
            </a:r>
            <a:endParaRPr lang="en-US" sz="2000">
              <a:solidFill>
                <a:schemeClr val="dk1"/>
              </a:solidFill>
              <a:latin typeface="Verdana"/>
              <a:ea typeface="Cambria"/>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ABSTRACT</a:t>
            </a:r>
            <a:endParaRPr lang="en-GB"/>
          </a:p>
        </p:txBody>
      </p:sp>
      <p:sp>
        <p:nvSpPr>
          <p:cNvPr id="3" name="Content Placeholder 2"/>
          <p:cNvSpPr>
            <a:spLocks noGrp="1"/>
          </p:cNvSpPr>
          <p:nvPr>
            <p:ph idx="1"/>
          </p:nvPr>
        </p:nvSpPr>
        <p:spPr>
          <a:xfrm>
            <a:off x="812800" y="1171756"/>
            <a:ext cx="10668000" cy="4952997"/>
          </a:xfrm>
        </p:spPr>
        <p:txBody>
          <a:bodyPr vert="horz" lIns="91440" tIns="45720" rIns="91440" bIns="45720" rtlCol="0" anchor="t">
            <a:normAutofit fontScale="85000" lnSpcReduction="10000"/>
          </a:bodyPr>
          <a:lstStyle/>
          <a:p>
            <a:pPr marL="0" indent="0">
              <a:lnSpc>
                <a:spcPct val="160000"/>
              </a:lnSpc>
              <a:buNone/>
            </a:pPr>
            <a:r>
              <a:rPr lang="en-GB">
                <a:latin typeface="Verdana"/>
                <a:ea typeface="Verdana"/>
              </a:rPr>
              <a:t>In moments of medical emergencies, individuals often face immense stress and struggle to make swift, informed decisions, such as choosing the most suitable hospital for immediate care. Delays in this decision-making process can critically impact patient survival rates. Our project, Hospital Finder, addresses this challenge by providing a user-friendly application that assists users in identifying the best hospital based on real-time data such as specialist availability, proximity, medical services, and resource availability (e.g., medicines and blood types). The app leverages geolocation and user-specific requirements to recommend the nearest and most appropriate hospital, ensuring rapid access to life-saving care when every second counts.</a:t>
            </a:r>
            <a:endParaRPr lang="en-GB" u="sng"/>
          </a:p>
          <a:p>
            <a:pPr marL="0" indent="0">
              <a:lnSpc>
                <a:spcPct val="160000"/>
              </a:lnSpc>
              <a:buNone/>
            </a:pPr>
            <a:endParaRPr lang="en-GB"/>
          </a:p>
        </p:txBody>
      </p:sp>
    </p:spTree>
    <p:extLst>
      <p:ext uri="{BB962C8B-B14F-4D97-AF65-F5344CB8AC3E}">
        <p14:creationId xmlns:p14="http://schemas.microsoft.com/office/powerpoint/2010/main" val="413033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812800" y="952501"/>
            <a:ext cx="10668000" cy="5052782"/>
          </a:xfrm>
        </p:spPr>
        <p:txBody>
          <a:bodyPr vert="horz" lIns="91440" tIns="45720" rIns="91440" bIns="45720" rtlCol="0" anchor="t">
            <a:noAutofit/>
          </a:bodyPr>
          <a:lstStyle/>
          <a:p>
            <a:pPr marL="0" indent="0">
              <a:lnSpc>
                <a:spcPct val="170000"/>
              </a:lnSpc>
              <a:buNone/>
            </a:pPr>
            <a:r>
              <a:rPr lang="en-GB" sz="1500" b="1">
                <a:latin typeface="Verdana"/>
                <a:ea typeface="Verdana"/>
              </a:rPr>
              <a:t>1. Real-Time Emergency Response Systems in Healthcare</a:t>
            </a:r>
            <a:endParaRPr lang="en-GB" sz="1500">
              <a:latin typeface="Verdana"/>
              <a:ea typeface="Verdana"/>
            </a:endParaRPr>
          </a:p>
          <a:p>
            <a:pPr marL="0" indent="0">
              <a:lnSpc>
                <a:spcPct val="170000"/>
              </a:lnSpc>
              <a:buNone/>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Real-Time Decision Support System for Emergency Medical Services</a:t>
            </a:r>
            <a:endParaRPr lang="en-GB" sz="1500">
              <a:solidFill>
                <a:srgbClr val="FF0000"/>
              </a:solidFill>
              <a:latin typeface="Verdana"/>
              <a:ea typeface="Verdana"/>
            </a:endParaRPr>
          </a:p>
          <a:p>
            <a:pPr marL="285750" indent="-285750">
              <a:lnSpc>
                <a:spcPct val="170000"/>
              </a:lnSpc>
            </a:pPr>
            <a:r>
              <a:rPr lang="en-GB" sz="1500" b="1">
                <a:latin typeface="Verdana"/>
                <a:ea typeface="Verdana"/>
              </a:rPr>
              <a:t>Summary</a:t>
            </a:r>
            <a:r>
              <a:rPr lang="en-GB" sz="1500">
                <a:latin typeface="Verdana"/>
                <a:ea typeface="Verdana"/>
              </a:rPr>
              <a:t>: This paper discusses the development of real-time decision support systems (RT-DSS) for emergency medical services. It highlights the importance of real-time data and efficient algorithms to assist in critical decision-making during emergencies. </a:t>
            </a:r>
            <a:endParaRPr lang="en-GB" sz="1500">
              <a:solidFill>
                <a:srgbClr val="FF0000"/>
              </a:solidFill>
              <a:latin typeface="Verdana"/>
              <a:ea typeface="Verdana"/>
            </a:endParaRPr>
          </a:p>
          <a:p>
            <a:pPr marL="285750" indent="-285750">
              <a:lnSpc>
                <a:spcPct val="170000"/>
              </a:lnSpc>
            </a:pPr>
            <a:r>
              <a:rPr lang="en-GB" sz="1500" b="1">
                <a:latin typeface="Verdana"/>
                <a:ea typeface="Verdana"/>
              </a:rPr>
              <a:t>Relevance</a:t>
            </a:r>
            <a:r>
              <a:rPr lang="en-GB" sz="1500">
                <a:latin typeface="Verdana"/>
                <a:ea typeface="Verdana"/>
              </a:rPr>
              <a:t>: Provides a foundational framework for designing a hospital recommendation system based on location and service availability.</a:t>
            </a:r>
            <a:endParaRPr lang="en-GB" sz="1500">
              <a:solidFill>
                <a:srgbClr val="FF0000"/>
              </a:solidFill>
              <a:latin typeface="Verdana"/>
              <a:ea typeface="Verdana"/>
            </a:endParaRPr>
          </a:p>
          <a:p>
            <a:pPr marL="0" indent="0">
              <a:lnSpc>
                <a:spcPct val="170000"/>
              </a:lnSpc>
              <a:buNone/>
            </a:pPr>
            <a:r>
              <a:rPr lang="en-GB" sz="1500" b="1">
                <a:latin typeface="Verdana"/>
                <a:ea typeface="Verdana"/>
              </a:rPr>
              <a:t>2. Mobile Health Applications for Emergency Care</a:t>
            </a:r>
            <a:endParaRPr lang="en-GB" sz="1500">
              <a:latin typeface="Verdana"/>
              <a:ea typeface="Verdana"/>
            </a:endParaRPr>
          </a:p>
          <a:p>
            <a:pPr marL="0" indent="0">
              <a:lnSpc>
                <a:spcPct val="170000"/>
              </a:lnSpc>
              <a:buNone/>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Mobile Health Applications in Emergency Situations: </a:t>
            </a:r>
            <a:endParaRPr lang="en-GB" sz="1500">
              <a:solidFill>
                <a:srgbClr val="FF0000"/>
              </a:solidFill>
              <a:latin typeface="Verdana"/>
              <a:ea typeface="Verdana"/>
            </a:endParaRPr>
          </a:p>
          <a:p>
            <a:pPr marL="285750" indent="-285750">
              <a:lnSpc>
                <a:spcPct val="170000"/>
              </a:lnSpc>
            </a:pPr>
            <a:r>
              <a:rPr lang="en-GB" sz="1500" b="1">
                <a:latin typeface="Verdana"/>
                <a:ea typeface="Verdana"/>
              </a:rPr>
              <a:t>Summary</a:t>
            </a:r>
            <a:r>
              <a:rPr lang="en-GB" sz="1500">
                <a:latin typeface="Verdana"/>
                <a:ea typeface="Verdana"/>
              </a:rPr>
              <a:t>: This review paper discusses various mobile health (mHealth) applications designed to improve emergency care. It evaluates the features, challenges, and effectiveness of mHealth apps in providing timely assistance in critical situations.</a:t>
            </a:r>
            <a:endParaRPr lang="en-GB" sz="1500">
              <a:solidFill>
                <a:srgbClr val="FF0000"/>
              </a:solidFill>
              <a:latin typeface="Verdana"/>
              <a:ea typeface="Verdana"/>
            </a:endParaRPr>
          </a:p>
          <a:p>
            <a:pPr marL="0" indent="0">
              <a:lnSpc>
                <a:spcPct val="170000"/>
              </a:lnSpc>
              <a:buNone/>
            </a:pPr>
            <a:endParaRPr lang="en-GB" sz="150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812800" y="952501"/>
            <a:ext cx="10668000" cy="4952997"/>
          </a:xfrm>
        </p:spPr>
        <p:txBody>
          <a:bodyPr vert="horz" lIns="91440" tIns="45720" rIns="91440" bIns="45720" rtlCol="0" anchor="t">
            <a:noAutofit/>
          </a:bodyPr>
          <a:lstStyle/>
          <a:p>
            <a:pPr>
              <a:lnSpc>
                <a:spcPct val="170000"/>
              </a:lnSpc>
              <a:buNone/>
            </a:pPr>
            <a:r>
              <a:rPr lang="en-GB" sz="1500" b="1">
                <a:latin typeface="Verdana"/>
                <a:ea typeface="Verdana"/>
              </a:rPr>
              <a:t>3. AI in Healthcare: Emergency Systems</a:t>
            </a:r>
            <a:endParaRPr lang="en-US" sz="1500">
              <a:latin typeface="Verdana"/>
              <a:ea typeface="Verdana"/>
            </a:endParaRPr>
          </a:p>
          <a:p>
            <a:pPr>
              <a:lnSpc>
                <a:spcPct val="170000"/>
              </a:lnSpc>
              <a:buNone/>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Artificial Intelligence in Emergency Medicine: Current and Future Applications</a:t>
            </a:r>
            <a:endParaRPr lang="en-GB" sz="1500">
              <a:solidFill>
                <a:srgbClr val="FF0000"/>
              </a:solidFill>
            </a:endParaRPr>
          </a:p>
          <a:p>
            <a:pPr>
              <a:lnSpc>
                <a:spcPct val="170000"/>
              </a:lnSpc>
              <a:buFont typeface="Arial"/>
            </a:pPr>
            <a:r>
              <a:rPr lang="en-GB" sz="1500" b="1">
                <a:latin typeface="Verdana"/>
                <a:ea typeface="Verdana"/>
              </a:rPr>
              <a:t>Summary</a:t>
            </a:r>
            <a:r>
              <a:rPr lang="en-GB" sz="1500">
                <a:latin typeface="Verdana"/>
                <a:ea typeface="Verdana"/>
              </a:rPr>
              <a:t>: This paper reviews the use of AI in emergency medicine, including AI-driven decision support systems. It also addresses how AI can help streamline hospital selection based on patient-specific needs and available resources.</a:t>
            </a:r>
            <a:endParaRPr lang="en-GB" sz="1500"/>
          </a:p>
          <a:p>
            <a:pPr>
              <a:lnSpc>
                <a:spcPct val="170000"/>
              </a:lnSpc>
              <a:buFont typeface="Arial"/>
            </a:pPr>
            <a:r>
              <a:rPr lang="en-GB" sz="1500" b="1">
                <a:latin typeface="Verdana"/>
                <a:ea typeface="Verdana"/>
              </a:rPr>
              <a:t>Relevance</a:t>
            </a:r>
            <a:r>
              <a:rPr lang="en-GB" sz="1500">
                <a:latin typeface="Verdana"/>
                <a:ea typeface="Verdana"/>
              </a:rPr>
              <a:t>: Supports the integration of AI for more personalized recommendations and predictive analytics in hospital selection.</a:t>
            </a:r>
          </a:p>
          <a:p>
            <a:pPr marL="0" indent="0">
              <a:lnSpc>
                <a:spcPct val="170000"/>
              </a:lnSpc>
              <a:buNone/>
            </a:pPr>
            <a:r>
              <a:rPr lang="en-GB" sz="1500" b="1">
                <a:latin typeface="Verdana"/>
                <a:ea typeface="Verdana"/>
              </a:rPr>
              <a:t>4. Optimization of Hospital Resources and Availability</a:t>
            </a:r>
            <a:endParaRPr lang="en-GB" sz="1500">
              <a:latin typeface="Verdana"/>
              <a:ea typeface="Verdana"/>
            </a:endParaRPr>
          </a:p>
          <a:p>
            <a:pPr>
              <a:lnSpc>
                <a:spcPct val="170000"/>
              </a:lnSpc>
              <a:buNone/>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Resource Optimization in Hospitals for Emergency Situations</a:t>
            </a:r>
            <a:endParaRPr lang="en-GB" sz="1500">
              <a:solidFill>
                <a:srgbClr val="FF0000"/>
              </a:solidFill>
            </a:endParaRPr>
          </a:p>
          <a:p>
            <a:pPr>
              <a:lnSpc>
                <a:spcPct val="170000"/>
              </a:lnSpc>
              <a:buFont typeface="Arial"/>
            </a:pPr>
            <a:r>
              <a:rPr lang="en-GB" sz="1500" b="1">
                <a:latin typeface="Verdana"/>
                <a:ea typeface="Verdana"/>
              </a:rPr>
              <a:t>Summary</a:t>
            </a:r>
            <a:r>
              <a:rPr lang="en-GB" sz="1500">
                <a:latin typeface="Verdana"/>
                <a:ea typeface="Verdana"/>
              </a:rPr>
              <a:t>: This research focuses on how hospitals can optimize their resources, such as ICU beds, specialists, and medical equipment, for better emergency handling. </a:t>
            </a:r>
            <a:endParaRPr lang="en-GB" sz="1500"/>
          </a:p>
          <a:p>
            <a:pPr>
              <a:lnSpc>
                <a:spcPct val="170000"/>
              </a:lnSpc>
              <a:buFont typeface="Arial"/>
            </a:pPr>
            <a:r>
              <a:rPr lang="en-GB" sz="1500" b="1">
                <a:latin typeface="Verdana"/>
                <a:ea typeface="Verdana"/>
              </a:rPr>
              <a:t>Relevance</a:t>
            </a:r>
            <a:r>
              <a:rPr lang="en-GB" sz="1500">
                <a:latin typeface="Verdana"/>
                <a:ea typeface="Verdana"/>
              </a:rPr>
              <a:t>: Can be used to model the real-time availability of hospital resources in your app.</a:t>
            </a:r>
            <a:endParaRPr lang="en-GB" sz="1500"/>
          </a:p>
          <a:p>
            <a:pPr>
              <a:lnSpc>
                <a:spcPct val="170000"/>
              </a:lnSpc>
              <a:buFont typeface="Arial"/>
              <a:buChar char="•"/>
            </a:pPr>
            <a:endParaRPr lang="en-GB" sz="1500">
              <a:latin typeface="Verdana"/>
              <a:ea typeface="Verdana"/>
            </a:endParaRPr>
          </a:p>
          <a:p>
            <a:pPr marL="0" indent="0">
              <a:lnSpc>
                <a:spcPct val="170000"/>
              </a:lnSpc>
              <a:buNone/>
            </a:pPr>
            <a:endParaRPr lang="en-GB" sz="1500" b="1"/>
          </a:p>
        </p:txBody>
      </p:sp>
    </p:spTree>
    <p:extLst>
      <p:ext uri="{BB962C8B-B14F-4D97-AF65-F5344CB8AC3E}">
        <p14:creationId xmlns:p14="http://schemas.microsoft.com/office/powerpoint/2010/main" val="179590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812800" y="1143001"/>
            <a:ext cx="10668001" cy="5076565"/>
          </a:xfrm>
        </p:spPr>
        <p:txBody>
          <a:bodyPr vert="horz" lIns="91440" tIns="45720" rIns="91440" bIns="45720" rtlCol="0" anchor="t">
            <a:noAutofit/>
          </a:bodyPr>
          <a:lstStyle/>
          <a:p>
            <a:pPr>
              <a:lnSpc>
                <a:spcPct val="150000"/>
              </a:lnSpc>
              <a:buNone/>
            </a:pPr>
            <a:r>
              <a:rPr lang="en-GB" sz="1500" b="1">
                <a:latin typeface="Verdana"/>
                <a:ea typeface="Verdana"/>
              </a:rPr>
              <a:t>5. Impact of Real-Time Data on Emergency Healthcare</a:t>
            </a:r>
            <a:endParaRPr lang="en-US" sz="1500">
              <a:latin typeface="Verdana"/>
              <a:ea typeface="Verdana"/>
            </a:endParaRPr>
          </a:p>
          <a:p>
            <a:pPr>
              <a:lnSpc>
                <a:spcPct val="150000"/>
              </a:lnSpc>
              <a:buNone/>
            </a:pPr>
            <a:r>
              <a:rPr lang="en-GB" sz="1500" b="1">
                <a:latin typeface="Verdana"/>
                <a:ea typeface="Verdana"/>
              </a:rPr>
              <a:t>Paper</a:t>
            </a:r>
            <a:r>
              <a:rPr lang="en-GB" sz="1500">
                <a:latin typeface="Verdana"/>
                <a:ea typeface="Verdana"/>
              </a:rPr>
              <a:t>:</a:t>
            </a:r>
            <a:r>
              <a:rPr lang="en-GB" sz="1500">
                <a:solidFill>
                  <a:srgbClr val="FF0000"/>
                </a:solidFill>
                <a:latin typeface="Verdana"/>
                <a:ea typeface="Verdana"/>
              </a:rPr>
              <a:t> </a:t>
            </a:r>
            <a:r>
              <a:rPr lang="en-GB" sz="1500" i="1">
                <a:solidFill>
                  <a:srgbClr val="FF0000"/>
                </a:solidFill>
                <a:latin typeface="Verdana"/>
                <a:ea typeface="Verdana"/>
              </a:rPr>
              <a:t>Impact of Real-Time Data on Healthcare Decision Making in Emergency Scenarios</a:t>
            </a:r>
            <a:endParaRPr lang="en-GB" sz="1500">
              <a:solidFill>
                <a:srgbClr val="FF0000"/>
              </a:solidFill>
            </a:endParaRPr>
          </a:p>
          <a:p>
            <a:pPr>
              <a:lnSpc>
                <a:spcPct val="150000"/>
              </a:lnSpc>
              <a:buFont typeface="Arial"/>
            </a:pPr>
            <a:r>
              <a:rPr lang="en-GB" sz="1500" b="1">
                <a:latin typeface="Verdana"/>
                <a:ea typeface="Verdana"/>
              </a:rPr>
              <a:t>Summary</a:t>
            </a:r>
            <a:r>
              <a:rPr lang="en-GB" sz="1500">
                <a:latin typeface="Verdana"/>
                <a:ea typeface="Verdana"/>
              </a:rPr>
              <a:t>: Discusses the impact of real-time data, including patient vitals and hospital resource data, on healthcare decision-making in emergency situations. It emphasizes the importance of having accurate, up-to-date information in life-or-death scenarios.</a:t>
            </a:r>
            <a:endParaRPr lang="en-GB" sz="1500"/>
          </a:p>
          <a:p>
            <a:pPr>
              <a:lnSpc>
                <a:spcPct val="150000"/>
              </a:lnSpc>
              <a:buFont typeface="Arial"/>
            </a:pPr>
            <a:r>
              <a:rPr lang="en-GB" sz="1500" b="1">
                <a:latin typeface="Verdana"/>
                <a:ea typeface="Verdana"/>
              </a:rPr>
              <a:t>Relevance</a:t>
            </a:r>
            <a:r>
              <a:rPr lang="en-GB" sz="1500">
                <a:latin typeface="Verdana"/>
                <a:ea typeface="Verdana"/>
              </a:rPr>
              <a:t>: This is relevant for integrating real-time hospital data feeds into your application.</a:t>
            </a:r>
          </a:p>
          <a:p>
            <a:pPr marL="0" indent="0">
              <a:lnSpc>
                <a:spcPct val="150000"/>
              </a:lnSpc>
              <a:buNone/>
            </a:pPr>
            <a:r>
              <a:rPr lang="en-GB" sz="1500" b="1">
                <a:latin typeface="Verdana"/>
                <a:ea typeface="Verdana"/>
              </a:rPr>
              <a:t>6.</a:t>
            </a:r>
            <a:r>
              <a:rPr lang="en-GB" sz="1500">
                <a:latin typeface="Verdana"/>
                <a:ea typeface="Verdana"/>
              </a:rPr>
              <a:t> </a:t>
            </a:r>
            <a:r>
              <a:rPr lang="en-GB" sz="1500" b="1">
                <a:latin typeface="Verdana"/>
                <a:ea typeface="Verdana"/>
              </a:rPr>
              <a:t>Healthcare Navigation Systems for Emergency Cases</a:t>
            </a:r>
            <a:endParaRPr lang="en-GB" sz="1500">
              <a:latin typeface="Verdana"/>
              <a:ea typeface="Verdana"/>
            </a:endParaRPr>
          </a:p>
          <a:p>
            <a:pPr>
              <a:lnSpc>
                <a:spcPct val="150000"/>
              </a:lnSpc>
              <a:buNone/>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Design and Implementation of Healthcare Navigation Systems for Emergency Services</a:t>
            </a:r>
            <a:endParaRPr lang="en-GB" sz="1500">
              <a:solidFill>
                <a:srgbClr val="FF0000"/>
              </a:solidFill>
            </a:endParaRPr>
          </a:p>
          <a:p>
            <a:pPr>
              <a:lnSpc>
                <a:spcPct val="150000"/>
              </a:lnSpc>
              <a:buFont typeface="Arial"/>
            </a:pPr>
            <a:r>
              <a:rPr lang="en-GB" sz="1500" b="1">
                <a:latin typeface="Verdana"/>
                <a:ea typeface="Verdana"/>
              </a:rPr>
              <a:t>Summary</a:t>
            </a:r>
            <a:r>
              <a:rPr lang="en-GB" sz="1500">
                <a:latin typeface="Verdana"/>
                <a:ea typeface="Verdana"/>
              </a:rPr>
              <a:t>: This research focuses on healthcare navigation systems that guide users to the best hospitals during emergencies. It discusses UI/UX design and the technical challenges of integrating such systems.</a:t>
            </a:r>
            <a:endParaRPr lang="en-GB" sz="1500"/>
          </a:p>
          <a:p>
            <a:pPr>
              <a:lnSpc>
                <a:spcPct val="150000"/>
              </a:lnSpc>
              <a:buFont typeface="Arial"/>
            </a:pPr>
            <a:r>
              <a:rPr lang="en-GB" sz="1500" b="1">
                <a:latin typeface="Verdana"/>
                <a:ea typeface="Verdana"/>
              </a:rPr>
              <a:t>Relevance</a:t>
            </a:r>
            <a:r>
              <a:rPr lang="en-GB" sz="1500">
                <a:latin typeface="Verdana"/>
                <a:ea typeface="Verdana"/>
              </a:rPr>
              <a:t>: Provides guidelines on how to structure the user interface and system architecture for seamless navigation.</a:t>
            </a:r>
          </a:p>
          <a:p>
            <a:pPr>
              <a:lnSpc>
                <a:spcPct val="150000"/>
              </a:lnSpc>
              <a:buFont typeface="Arial"/>
              <a:buChar char="•"/>
            </a:pPr>
            <a:endParaRPr lang="en-GB" sz="1500">
              <a:latin typeface="Verdana"/>
              <a:ea typeface="Verdana"/>
            </a:endParaRPr>
          </a:p>
        </p:txBody>
      </p:sp>
    </p:spTree>
    <p:extLst>
      <p:ext uri="{BB962C8B-B14F-4D97-AF65-F5344CB8AC3E}">
        <p14:creationId xmlns:p14="http://schemas.microsoft.com/office/powerpoint/2010/main" val="382320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812800" y="925287"/>
            <a:ext cx="10668000" cy="5004484"/>
          </a:xfrm>
        </p:spPr>
        <p:txBody>
          <a:bodyPr vert="horz" lIns="91440" tIns="45720" rIns="91440" bIns="45720" rtlCol="0" anchor="t">
            <a:noAutofit/>
          </a:bodyPr>
          <a:lstStyle/>
          <a:p>
            <a:pPr marL="0" indent="0">
              <a:lnSpc>
                <a:spcPct val="150000"/>
              </a:lnSpc>
              <a:buNone/>
            </a:pPr>
            <a:r>
              <a:rPr lang="en-GB" sz="1500" b="1">
                <a:latin typeface="Verdana"/>
                <a:ea typeface="Verdana"/>
              </a:rPr>
              <a:t>7.</a:t>
            </a:r>
            <a:r>
              <a:rPr lang="en-GB" sz="1500">
                <a:latin typeface="Verdana"/>
                <a:ea typeface="Verdana"/>
              </a:rPr>
              <a:t> </a:t>
            </a:r>
            <a:r>
              <a:rPr lang="en-GB" sz="1500" b="1">
                <a:latin typeface="Verdana"/>
                <a:ea typeface="Verdana"/>
              </a:rPr>
              <a:t>IoT and Smart Healthcare Systems for Emergency Response</a:t>
            </a:r>
            <a:endParaRPr lang="en-GB" sz="1500">
              <a:latin typeface="Verdana"/>
              <a:ea typeface="Verdana"/>
            </a:endParaRPr>
          </a:p>
          <a:p>
            <a:pPr>
              <a:lnSpc>
                <a:spcPct val="150000"/>
              </a:lnSpc>
              <a:buNone/>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IoT-Enabled Smart Healthcare Systems for Improved Emergency Response</a:t>
            </a:r>
            <a:endParaRPr lang="en-GB" sz="1500">
              <a:latin typeface="Verdana"/>
              <a:ea typeface="Verdana"/>
            </a:endParaRPr>
          </a:p>
          <a:p>
            <a:pPr>
              <a:lnSpc>
                <a:spcPct val="150000"/>
              </a:lnSpc>
              <a:buFont typeface="Arial"/>
              <a:buChar char="•"/>
            </a:pPr>
            <a:r>
              <a:rPr lang="en-GB" sz="1500" b="1">
                <a:latin typeface="Verdana"/>
                <a:ea typeface="Verdana"/>
              </a:rPr>
              <a:t>Summary</a:t>
            </a:r>
            <a:r>
              <a:rPr lang="en-GB" sz="1500">
                <a:latin typeface="Verdana"/>
                <a:ea typeface="Verdana"/>
              </a:rPr>
              <a:t>: This paper presents an IoT-based system for monitoring patients and hospital conditions to improve emergency response times. It explores sensor-based data gathering and real-time analysis for resource allocation.</a:t>
            </a:r>
          </a:p>
          <a:p>
            <a:pPr>
              <a:lnSpc>
                <a:spcPct val="150000"/>
              </a:lnSpc>
              <a:buFont typeface="Arial"/>
              <a:buChar char="•"/>
            </a:pPr>
            <a:r>
              <a:rPr lang="en-GB" sz="1500" b="1">
                <a:latin typeface="Verdana"/>
                <a:ea typeface="Verdana"/>
              </a:rPr>
              <a:t>Relevance</a:t>
            </a:r>
            <a:r>
              <a:rPr lang="en-GB" sz="1500">
                <a:latin typeface="Verdana"/>
                <a:ea typeface="Verdana"/>
              </a:rPr>
              <a:t>: Supports the integration of IoT technologies to monitor real-time hospital resource availability.</a:t>
            </a:r>
            <a:endParaRPr lang="en-US" sz="1500">
              <a:latin typeface="Verdana"/>
              <a:ea typeface="Verdana"/>
            </a:endParaRPr>
          </a:p>
          <a:p>
            <a:pPr>
              <a:lnSpc>
                <a:spcPct val="150000"/>
              </a:lnSpc>
              <a:buNone/>
            </a:pPr>
            <a:r>
              <a:rPr lang="en-GB" sz="1500" b="1">
                <a:latin typeface="Verdana"/>
                <a:ea typeface="Verdana"/>
              </a:rPr>
              <a:t>8. Patient-Centric Healthcare Applications in Emergencies</a:t>
            </a:r>
            <a:endParaRPr lang="en-GB" sz="1500">
              <a:latin typeface="Verdana"/>
              <a:ea typeface="Verdana"/>
            </a:endParaRPr>
          </a:p>
          <a:p>
            <a:pPr>
              <a:lnSpc>
                <a:spcPct val="150000"/>
              </a:lnSpc>
              <a:buNone/>
            </a:pPr>
            <a:r>
              <a:rPr lang="en-GB" sz="1500" b="1">
                <a:latin typeface="Verdana"/>
                <a:ea typeface="Verdana"/>
              </a:rPr>
              <a:t>Paper</a:t>
            </a:r>
            <a:r>
              <a:rPr lang="en-GB" sz="1500">
                <a:latin typeface="Verdana"/>
                <a:ea typeface="Verdana"/>
              </a:rPr>
              <a:t>:</a:t>
            </a:r>
            <a:r>
              <a:rPr lang="en-GB" sz="1500">
                <a:solidFill>
                  <a:srgbClr val="FF0000"/>
                </a:solidFill>
                <a:latin typeface="Verdana"/>
                <a:ea typeface="Verdana"/>
              </a:rPr>
              <a:t> </a:t>
            </a:r>
            <a:r>
              <a:rPr lang="en-GB" sz="1500" i="1">
                <a:solidFill>
                  <a:srgbClr val="FF0000"/>
                </a:solidFill>
                <a:latin typeface="Verdana"/>
                <a:ea typeface="Verdana"/>
              </a:rPr>
              <a:t>Patient-Centric Mobile Applications in Emergency Healthcare: Challenges and Solutions</a:t>
            </a:r>
            <a:endParaRPr lang="en-GB" sz="1500">
              <a:solidFill>
                <a:srgbClr val="000000"/>
              </a:solidFill>
            </a:endParaRPr>
          </a:p>
          <a:p>
            <a:pPr>
              <a:lnSpc>
                <a:spcPct val="150000"/>
              </a:lnSpc>
              <a:buFont typeface="Arial"/>
            </a:pPr>
            <a:r>
              <a:rPr lang="en-GB" sz="1500" b="1">
                <a:latin typeface="Verdana"/>
                <a:ea typeface="Verdana"/>
              </a:rPr>
              <a:t>Summary</a:t>
            </a:r>
            <a:r>
              <a:rPr lang="en-GB" sz="1500">
                <a:latin typeface="Verdana"/>
                <a:ea typeface="Verdana"/>
              </a:rPr>
              <a:t>: This research discusses the design of patient-centric applications for emergencies, focusing on the user experience, data privacy, and the ethical considerations involved in handling sensitive medical data.</a:t>
            </a:r>
          </a:p>
          <a:p>
            <a:pPr>
              <a:lnSpc>
                <a:spcPct val="150000"/>
              </a:lnSpc>
              <a:buFont typeface="Arial"/>
              <a:buChar char="•"/>
            </a:pPr>
            <a:r>
              <a:rPr lang="en-GB" sz="1500" b="1">
                <a:latin typeface="Verdana"/>
                <a:ea typeface="Verdana"/>
              </a:rPr>
              <a:t>Relevance</a:t>
            </a:r>
            <a:r>
              <a:rPr lang="en-GB" sz="1500">
                <a:latin typeface="Verdana"/>
                <a:ea typeface="Verdana"/>
              </a:rPr>
              <a:t>: Provides insights into designing user-friendly, secure apps for sensitive and time-critical situations.</a:t>
            </a:r>
            <a:endParaRPr lang="en-GB" sz="1500"/>
          </a:p>
          <a:p>
            <a:pPr>
              <a:lnSpc>
                <a:spcPct val="150000"/>
              </a:lnSpc>
              <a:buNone/>
            </a:pPr>
            <a:endParaRPr lang="en-GB" sz="1200" b="1">
              <a:latin typeface="Verdana"/>
              <a:ea typeface="Verdana"/>
            </a:endParaRPr>
          </a:p>
          <a:p>
            <a:pPr>
              <a:lnSpc>
                <a:spcPct val="150000"/>
              </a:lnSpc>
              <a:buNone/>
            </a:pPr>
            <a:endParaRPr lang="en-GB" sz="1300" b="1"/>
          </a:p>
        </p:txBody>
      </p:sp>
    </p:spTree>
    <p:extLst>
      <p:ext uri="{BB962C8B-B14F-4D97-AF65-F5344CB8AC3E}">
        <p14:creationId xmlns:p14="http://schemas.microsoft.com/office/powerpoint/2010/main" val="22296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812800" y="925287"/>
            <a:ext cx="10668000" cy="5004484"/>
          </a:xfrm>
        </p:spPr>
        <p:txBody>
          <a:bodyPr vert="horz" lIns="91440" tIns="45720" rIns="91440" bIns="45720" rtlCol="0" anchor="t">
            <a:noAutofit/>
          </a:bodyPr>
          <a:lstStyle/>
          <a:p>
            <a:pPr marL="0" indent="0">
              <a:lnSpc>
                <a:spcPct val="170000"/>
              </a:lnSpc>
              <a:buNone/>
            </a:pPr>
            <a:r>
              <a:rPr lang="en-GB" sz="1500" b="1">
                <a:latin typeface="Verdana"/>
                <a:ea typeface="Verdana"/>
              </a:rPr>
              <a:t>9.</a:t>
            </a:r>
            <a:r>
              <a:rPr lang="en-GB" sz="1500">
                <a:latin typeface="Verdana"/>
                <a:ea typeface="Verdana"/>
              </a:rPr>
              <a:t> </a:t>
            </a:r>
            <a:r>
              <a:rPr lang="en-GB" sz="1500" b="1">
                <a:latin typeface="Verdana"/>
                <a:ea typeface="Verdana"/>
              </a:rPr>
              <a:t>Location-Based Services for Healthcare </a:t>
            </a:r>
            <a:r>
              <a:rPr lang="en-GB" sz="1500" b="1">
                <a:solidFill>
                  <a:srgbClr val="000000"/>
                </a:solidFill>
                <a:latin typeface="Verdana"/>
                <a:ea typeface="Verdana"/>
              </a:rPr>
              <a:t>Applications</a:t>
            </a:r>
            <a:endParaRPr lang="en-GB" sz="1500">
              <a:latin typeface="Verdana"/>
              <a:ea typeface="Verdana"/>
            </a:endParaRPr>
          </a:p>
          <a:p>
            <a:pPr>
              <a:lnSpc>
                <a:spcPct val="170000"/>
              </a:lnSpc>
              <a:buFont typeface="Arial"/>
              <a:buChar char="•"/>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Geolocation and Proximity Services for Healthcare Applications</a:t>
            </a:r>
            <a:endParaRPr lang="en-GB" sz="1500">
              <a:latin typeface="Verdana"/>
              <a:ea typeface="Verdana"/>
            </a:endParaRPr>
          </a:p>
          <a:p>
            <a:pPr>
              <a:lnSpc>
                <a:spcPct val="170000"/>
              </a:lnSpc>
              <a:buFont typeface="Arial"/>
              <a:buChar char="•"/>
            </a:pPr>
            <a:r>
              <a:rPr lang="en-GB" sz="1500" b="1">
                <a:latin typeface="Verdana"/>
                <a:ea typeface="Verdana"/>
              </a:rPr>
              <a:t>Summary</a:t>
            </a:r>
            <a:r>
              <a:rPr lang="en-GB" sz="1500">
                <a:latin typeface="Verdana"/>
                <a:ea typeface="Verdana"/>
              </a:rPr>
              <a:t>: The research focuses on geolocation services and how proximity data can be used in healthcare applications to optimize emergency responses. It discusses various algorithms for determining proximity and integrating it into healthcare apps.</a:t>
            </a:r>
            <a:endParaRPr lang="en-US" sz="1500">
              <a:latin typeface="Verdana"/>
              <a:ea typeface="Verdana"/>
            </a:endParaRPr>
          </a:p>
          <a:p>
            <a:pPr>
              <a:lnSpc>
                <a:spcPct val="170000"/>
              </a:lnSpc>
              <a:buFont typeface="Arial"/>
              <a:buChar char="•"/>
            </a:pPr>
            <a:r>
              <a:rPr lang="en-GB" sz="1500" b="1">
                <a:latin typeface="Verdana"/>
                <a:ea typeface="Verdana"/>
              </a:rPr>
              <a:t>Relevance</a:t>
            </a:r>
            <a:r>
              <a:rPr lang="en-GB" sz="1500">
                <a:latin typeface="Verdana"/>
                <a:ea typeface="Verdana"/>
              </a:rPr>
              <a:t>: This work is critical to implementing location-based hospital recommendations.</a:t>
            </a:r>
            <a:endParaRPr lang="en-US" sz="1500">
              <a:latin typeface="Verdana"/>
              <a:ea typeface="Verdana"/>
            </a:endParaRPr>
          </a:p>
          <a:p>
            <a:pPr marL="0" indent="0">
              <a:lnSpc>
                <a:spcPct val="170000"/>
              </a:lnSpc>
              <a:buNone/>
            </a:pPr>
            <a:r>
              <a:rPr lang="en-GB" sz="1500" b="1">
                <a:latin typeface="Verdana"/>
                <a:ea typeface="Verdana"/>
              </a:rPr>
              <a:t>10. Hospital Recommender Systems Using Data Analytics</a:t>
            </a:r>
            <a:endParaRPr lang="en-GB" sz="1500">
              <a:latin typeface="Verdana"/>
              <a:ea typeface="Verdana"/>
            </a:endParaRPr>
          </a:p>
          <a:p>
            <a:pPr>
              <a:lnSpc>
                <a:spcPct val="170000"/>
              </a:lnSpc>
              <a:buNone/>
            </a:pPr>
            <a:r>
              <a:rPr lang="en-GB" sz="1500" b="1">
                <a:latin typeface="Verdana"/>
                <a:ea typeface="Verdana"/>
              </a:rPr>
              <a:t>Paper</a:t>
            </a:r>
            <a:r>
              <a:rPr lang="en-GB" sz="1500">
                <a:latin typeface="Verdana"/>
                <a:ea typeface="Verdana"/>
              </a:rPr>
              <a:t>: </a:t>
            </a:r>
            <a:r>
              <a:rPr lang="en-GB" sz="1500" i="1">
                <a:solidFill>
                  <a:srgbClr val="FF0000"/>
                </a:solidFill>
                <a:latin typeface="Verdana"/>
                <a:ea typeface="Verdana"/>
              </a:rPr>
              <a:t>Data-Driven Recommender Systems for Hospital Selection in Critical Conditions</a:t>
            </a:r>
            <a:endParaRPr lang="en-GB" sz="1500">
              <a:latin typeface="Verdana"/>
              <a:ea typeface="Verdana"/>
            </a:endParaRPr>
          </a:p>
          <a:p>
            <a:pPr>
              <a:lnSpc>
                <a:spcPct val="170000"/>
              </a:lnSpc>
              <a:buFont typeface="Arial"/>
              <a:buChar char="•"/>
            </a:pPr>
            <a:r>
              <a:rPr lang="en-GB" sz="1500" b="1">
                <a:latin typeface="Verdana"/>
                <a:ea typeface="Verdana"/>
              </a:rPr>
              <a:t>Summary</a:t>
            </a:r>
            <a:r>
              <a:rPr lang="en-GB" sz="1500">
                <a:latin typeface="Verdana"/>
                <a:ea typeface="Verdana"/>
              </a:rPr>
              <a:t>: This paper presents a recommender system that uses patient data, hospital statistics, and proximity to suggest the best hospital. The system uses big data analytics to process and filter the information.</a:t>
            </a:r>
          </a:p>
          <a:p>
            <a:pPr>
              <a:lnSpc>
                <a:spcPct val="170000"/>
              </a:lnSpc>
              <a:buFont typeface="Arial"/>
              <a:buChar char="•"/>
            </a:pPr>
            <a:r>
              <a:rPr lang="en-GB" sz="1500" b="1">
                <a:latin typeface="Verdana"/>
                <a:ea typeface="Verdana"/>
              </a:rPr>
              <a:t>Relevance</a:t>
            </a:r>
            <a:r>
              <a:rPr lang="en-GB" sz="1500">
                <a:latin typeface="Verdana"/>
                <a:ea typeface="Verdana"/>
              </a:rPr>
              <a:t>: Aids in understanding the data-driven recommendation models for hospital selection.</a:t>
            </a:r>
          </a:p>
          <a:p>
            <a:pPr marL="0" indent="0">
              <a:lnSpc>
                <a:spcPct val="150000"/>
              </a:lnSpc>
              <a:buNone/>
            </a:pPr>
            <a:endParaRPr lang="en-GB" sz="1500" b="1"/>
          </a:p>
        </p:txBody>
      </p:sp>
    </p:spTree>
    <p:extLst>
      <p:ext uri="{BB962C8B-B14F-4D97-AF65-F5344CB8AC3E}">
        <p14:creationId xmlns:p14="http://schemas.microsoft.com/office/powerpoint/2010/main" val="58773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a:t>Existing method Drawback</a:t>
            </a:r>
            <a:endParaRPr lang="en-IN"/>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IN" sz="1500" b="1">
                <a:latin typeface="Verdana"/>
                <a:ea typeface="Verdana"/>
              </a:rPr>
              <a:t>Key Drawbacks:</a:t>
            </a:r>
            <a:endParaRPr lang="en-US" sz="1500" b="1"/>
          </a:p>
          <a:p>
            <a:pPr>
              <a:lnSpc>
                <a:spcPct val="150000"/>
              </a:lnSpc>
            </a:pPr>
            <a:r>
              <a:rPr lang="en-IN" sz="1500" b="1">
                <a:latin typeface="Verdana"/>
                <a:ea typeface="Verdana"/>
              </a:rPr>
              <a:t>Lack of Real-Time Information</a:t>
            </a:r>
            <a:r>
              <a:rPr lang="en-IN" sz="1500">
                <a:latin typeface="Verdana"/>
                <a:ea typeface="Verdana"/>
              </a:rPr>
              <a:t>: Most systems do not provide real-time updates on hospital resources like specialist availability, beds, or equipment.</a:t>
            </a:r>
          </a:p>
          <a:p>
            <a:pPr>
              <a:lnSpc>
                <a:spcPct val="150000"/>
              </a:lnSpc>
            </a:pPr>
            <a:r>
              <a:rPr lang="en-IN" sz="1500" b="1">
                <a:latin typeface="Verdana"/>
                <a:ea typeface="Verdana"/>
              </a:rPr>
              <a:t>Slow Decision-Making</a:t>
            </a:r>
            <a:r>
              <a:rPr lang="en-IN" sz="1500">
                <a:latin typeface="Verdana"/>
                <a:ea typeface="Verdana"/>
              </a:rPr>
              <a:t>: Current methods rely on manual or delayed information, which wastes precious time in emergencies.</a:t>
            </a:r>
          </a:p>
          <a:p>
            <a:pPr>
              <a:lnSpc>
                <a:spcPct val="150000"/>
              </a:lnSpc>
            </a:pPr>
            <a:r>
              <a:rPr lang="en-IN" sz="1500" b="1">
                <a:latin typeface="Verdana"/>
                <a:ea typeface="Verdana"/>
              </a:rPr>
              <a:t>Limited Personalization</a:t>
            </a:r>
            <a:r>
              <a:rPr lang="en-IN" sz="1500">
                <a:latin typeface="Verdana"/>
                <a:ea typeface="Verdana"/>
              </a:rPr>
              <a:t>: Many systems fail to take into account individual patient needs, such as specific medical conditions, proximity, or insurance coverage.</a:t>
            </a:r>
          </a:p>
          <a:p>
            <a:pPr>
              <a:lnSpc>
                <a:spcPct val="150000"/>
              </a:lnSpc>
            </a:pPr>
            <a:r>
              <a:rPr lang="en-IN" sz="1500" b="1">
                <a:latin typeface="Verdana"/>
                <a:ea typeface="Verdana"/>
              </a:rPr>
              <a:t>Overload at Certain Hospitals</a:t>
            </a:r>
            <a:r>
              <a:rPr lang="en-IN" sz="1500">
                <a:latin typeface="Verdana"/>
                <a:ea typeface="Verdana"/>
              </a:rPr>
              <a:t>: Patients often choose the most familiar or closest hospital, leading to overcrowding and resource depletion at those facilities, while other hospitals may have available resources.</a:t>
            </a:r>
          </a:p>
          <a:p>
            <a:pPr>
              <a:lnSpc>
                <a:spcPct val="150000"/>
              </a:lnSpc>
            </a:pPr>
            <a:r>
              <a:rPr lang="en-IN" sz="1500" b="1">
                <a:latin typeface="Verdana"/>
                <a:ea typeface="Verdana"/>
              </a:rPr>
              <a:t>Fragmented and Isolated Data</a:t>
            </a:r>
            <a:r>
              <a:rPr lang="en-IN" sz="1500">
                <a:latin typeface="Verdana"/>
                <a:ea typeface="Verdana"/>
              </a:rPr>
              <a:t>: Information is often scattered across different platforms (directories, websites, apps) with no integrated system that offers a holistic view.</a:t>
            </a:r>
          </a:p>
          <a:p>
            <a:pPr>
              <a:lnSpc>
                <a:spcPct val="150000"/>
              </a:lnSpc>
            </a:pPr>
            <a:endParaRPr lang="en-IN"/>
          </a:p>
        </p:txBody>
      </p:sp>
    </p:spTree>
    <p:extLst>
      <p:ext uri="{BB962C8B-B14F-4D97-AF65-F5344CB8AC3E}">
        <p14:creationId xmlns:p14="http://schemas.microsoft.com/office/powerpoint/2010/main" val="16376662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Application>Microsoft Office PowerPoint</Application>
  <PresentationFormat>Widescreen</PresentationFormat>
  <Slides>17</Slides>
  <Notes>2</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Bioinformatics</vt:lpstr>
      <vt:lpstr>Hospital Finder :Revolutionizing Healthcare</vt:lpstr>
      <vt:lpstr>Introduction</vt:lpstr>
      <vt:lpstr>ABSTRACT</vt:lpstr>
      <vt:lpstr>Literature Review</vt:lpstr>
      <vt:lpstr>Literature Review</vt:lpstr>
      <vt:lpstr>Literature Review</vt:lpstr>
      <vt:lpstr>Literature Review</vt:lpstr>
      <vt:lpstr>Literature Review</vt:lpstr>
      <vt:lpstr>Existing method Drawback</vt:lpstr>
      <vt:lpstr>Proposed Method</vt:lpstr>
      <vt:lpstr>Architecture Diagram</vt:lpstr>
      <vt:lpstr>Software and Hardware Details</vt:lpstr>
      <vt:lpstr>Hardware and Software Details</vt:lpstr>
      <vt:lpstr>Hardware and Software Details</vt:lpstr>
      <vt:lpstr>Time Line By Gantt Chart </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revision>45</cp:revision>
  <dcterms:created xsi:type="dcterms:W3CDTF">2023-03-16T03:26:27Z</dcterms:created>
  <dcterms:modified xsi:type="dcterms:W3CDTF">2024-10-20T17:08:14Z</dcterms:modified>
</cp:coreProperties>
</file>