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SemiBold"/>
      <p:regular r:id="rId32"/>
      <p:bold r:id="rId33"/>
      <p:italic r:id="rId34"/>
      <p:boldItalic r:id="rId35"/>
    </p:embeddedFont>
    <p:embeddedFont>
      <p:font typeface="Nunito"/>
      <p:regular r:id="rId36"/>
      <p:bold r:id="rId37"/>
      <p:italic r:id="rId38"/>
      <p:boldItalic r:id="rId39"/>
    </p:embeddedFont>
    <p:embeddedFont>
      <p:font typeface="Montserrat"/>
      <p:regular r:id="rId40"/>
      <p:bold r:id="rId41"/>
      <p:italic r:id="rId42"/>
      <p:boldItalic r:id="rId43"/>
    </p:embeddedFont>
    <p:embeddedFont>
      <p:font typeface="Montserrat Medium"/>
      <p:regular r:id="rId44"/>
      <p:bold r:id="rId45"/>
      <p:italic r:id="rId46"/>
      <p:boldItalic r:id="rId47"/>
    </p:embeddedFont>
    <p:embeddedFont>
      <p:font typeface="Maven Pro"/>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MontserratMedium-regular.fntdata"/><Relationship Id="rId43" Type="http://schemas.openxmlformats.org/officeDocument/2006/relationships/font" Target="fonts/Montserrat-boldItalic.fntdata"/><Relationship Id="rId46" Type="http://schemas.openxmlformats.org/officeDocument/2006/relationships/font" Target="fonts/MontserratMedium-italic.fntdata"/><Relationship Id="rId45" Type="http://schemas.openxmlformats.org/officeDocument/2006/relationships/font" Target="fonts/Montserrat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avenPro-regular.fntdata"/><Relationship Id="rId47" Type="http://schemas.openxmlformats.org/officeDocument/2006/relationships/font" Target="fonts/MontserratMedium-boldItalic.fntdata"/><Relationship Id="rId49"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MontserratSemiBold-bold.fntdata"/><Relationship Id="rId32" Type="http://schemas.openxmlformats.org/officeDocument/2006/relationships/font" Target="fonts/MontserratSemiBold-regular.fntdata"/><Relationship Id="rId35" Type="http://schemas.openxmlformats.org/officeDocument/2006/relationships/font" Target="fonts/MontserratSemiBold-boldItalic.fntdata"/><Relationship Id="rId34" Type="http://schemas.openxmlformats.org/officeDocument/2006/relationships/font" Target="fonts/MontserratSemiBold-italic.fntdata"/><Relationship Id="rId37" Type="http://schemas.openxmlformats.org/officeDocument/2006/relationships/font" Target="fonts/Nunito-bold.fntdata"/><Relationship Id="rId36" Type="http://schemas.openxmlformats.org/officeDocument/2006/relationships/font" Target="fonts/Nunito-regular.fntdata"/><Relationship Id="rId39" Type="http://schemas.openxmlformats.org/officeDocument/2006/relationships/font" Target="fonts/Nunito-boldItalic.fntdata"/><Relationship Id="rId38" Type="http://schemas.openxmlformats.org/officeDocument/2006/relationships/font" Target="fonts/Nuni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c736f570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9c736f570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6b02de1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6b02de1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6b02de1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6b02de1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c736f570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9c736f570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6b02de1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6b02de1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fd142be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9fd142be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9d6cb95018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9d6cb95018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9c736f570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9c736f570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c736f570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9c736f570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6b02de1b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a6b02de1b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b5309dc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b5309dc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9c736f570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9c736f570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9c736f570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9c736f570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a6b02de1b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a6b02de1b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6fa4702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a6fa4702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ff5b6c6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9ff5b6c6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9c736f570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9c736f570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a6fa4702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a6fa4702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c736f570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c736f57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fd142be2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fd142be2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c736f57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c736f57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d6cb950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9d6cb950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d6cb950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9d6cb950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c736f570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c736f57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fd142be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fd142be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gif"/><Relationship Id="rId4" Type="http://schemas.openxmlformats.org/officeDocument/2006/relationships/image" Target="../media/image1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gif"/><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pp.creately.com/" TargetMode="External"/><Relationship Id="rId4" Type="http://schemas.openxmlformats.org/officeDocument/2006/relationships/hyperlink" Target="https://www.kagg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rchive.ics.uci.edu/ml/datasets/sms+spam+collection" TargetMode="External"/><Relationship Id="rId4" Type="http://schemas.openxmlformats.org/officeDocument/2006/relationships/hyperlink" Target="https://www.kaggle.com/ozlerhakan/spam-or-not-spam-dataset" TargetMode="External"/><Relationship Id="rId5" Type="http://schemas.openxmlformats.org/officeDocument/2006/relationships/hyperlink" Target="https://www.kaggle.com/venky73/spam-mails-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0" y="375075"/>
            <a:ext cx="6808500" cy="18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5000"/>
              <a:t>SPAM DETECTION USING NAIVE BAYES</a:t>
            </a:r>
            <a:endParaRPr sz="5000"/>
          </a:p>
        </p:txBody>
      </p:sp>
      <p:sp>
        <p:nvSpPr>
          <p:cNvPr id="278" name="Google Shape;278;p13"/>
          <p:cNvSpPr txBox="1"/>
          <p:nvPr>
            <p:ph idx="1" type="subTitle"/>
          </p:nvPr>
        </p:nvSpPr>
        <p:spPr>
          <a:xfrm>
            <a:off x="503225" y="2444075"/>
            <a:ext cx="8520600" cy="2471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p>
          <a:p>
            <a:pPr indent="0" lvl="0" marL="0" rtl="0" algn="l">
              <a:lnSpc>
                <a:spcPct val="115000"/>
              </a:lnSpc>
              <a:spcBef>
                <a:spcPts val="0"/>
              </a:spcBef>
              <a:spcAft>
                <a:spcPts val="0"/>
              </a:spcAft>
              <a:buNone/>
            </a:pPr>
            <a:r>
              <a:rPr b="1" lang="en-GB" sz="2500">
                <a:solidFill>
                  <a:srgbClr val="F3F3F3"/>
                </a:solidFill>
                <a:latin typeface="Montserrat"/>
                <a:ea typeface="Montserrat"/>
                <a:cs typeface="Montserrat"/>
                <a:sym typeface="Montserrat"/>
              </a:rPr>
              <a:t>Under the Supervision of Mrs. Juhi Jain</a:t>
            </a:r>
            <a:endParaRPr b="1" sz="2700">
              <a:solidFill>
                <a:srgbClr val="F3F3F3"/>
              </a:solidFill>
            </a:endParaRPr>
          </a:p>
          <a:p>
            <a:pPr indent="0" lvl="0" marL="0" rtl="0" algn="l">
              <a:spcBef>
                <a:spcPts val="0"/>
              </a:spcBef>
              <a:spcAft>
                <a:spcPts val="0"/>
              </a:spcAft>
              <a:buNone/>
            </a:pPr>
            <a:r>
              <a:t/>
            </a:r>
            <a:endParaRPr b="1" sz="2000">
              <a:solidFill>
                <a:srgbClr val="F3F3F3"/>
              </a:solidFill>
            </a:endParaRPr>
          </a:p>
          <a:p>
            <a:pPr indent="0" lvl="0" marL="0" rtl="0" algn="l">
              <a:spcBef>
                <a:spcPts val="0"/>
              </a:spcBef>
              <a:spcAft>
                <a:spcPts val="0"/>
              </a:spcAft>
              <a:buNone/>
            </a:pPr>
            <a:r>
              <a:rPr b="1" lang="en-GB" sz="2000">
                <a:solidFill>
                  <a:srgbClr val="F3F3F3"/>
                </a:solidFill>
              </a:rPr>
              <a:t>SUBMITTED BY:</a:t>
            </a:r>
            <a:endParaRPr b="1" sz="2000">
              <a:solidFill>
                <a:srgbClr val="F3F3F3"/>
              </a:solidFill>
            </a:endParaRPr>
          </a:p>
          <a:p>
            <a:pPr indent="0" lvl="0" marL="0" rtl="0" algn="l">
              <a:spcBef>
                <a:spcPts val="0"/>
              </a:spcBef>
              <a:spcAft>
                <a:spcPts val="0"/>
              </a:spcAft>
              <a:buNone/>
            </a:pPr>
            <a:r>
              <a:rPr lang="en-GB" sz="2000"/>
              <a:t>TEJAS HARISH BORKAR          2K18/CO/373</a:t>
            </a:r>
            <a:endParaRPr sz="2000"/>
          </a:p>
          <a:p>
            <a:pPr indent="0" lvl="0" marL="0" rtl="0" algn="l">
              <a:spcBef>
                <a:spcPts val="0"/>
              </a:spcBef>
              <a:spcAft>
                <a:spcPts val="0"/>
              </a:spcAft>
              <a:buNone/>
            </a:pPr>
            <a:r>
              <a:rPr lang="en-GB" sz="2000"/>
              <a:t>TUSHAR AHUJA		            2K18/CO/374</a:t>
            </a:r>
            <a:endParaRPr sz="2000"/>
          </a:p>
          <a:p>
            <a:pPr indent="0" lvl="0" marL="0" rtl="0" algn="l">
              <a:spcBef>
                <a:spcPts val="0"/>
              </a:spcBef>
              <a:spcAft>
                <a:spcPts val="0"/>
              </a:spcAft>
              <a:buNone/>
            </a:pPr>
            <a:r>
              <a:rPr lang="en-GB" sz="2000"/>
              <a:t>(Group No : 9)</a:t>
            </a:r>
            <a:endParaRPr sz="2000"/>
          </a:p>
        </p:txBody>
      </p:sp>
      <p:pic>
        <p:nvPicPr>
          <p:cNvPr id="279" name="Google Shape;279;p13"/>
          <p:cNvPicPr preferRelativeResize="0"/>
          <p:nvPr/>
        </p:nvPicPr>
        <p:blipFill>
          <a:blip r:embed="rId3">
            <a:alphaModFix/>
          </a:blip>
          <a:stretch>
            <a:fillRect/>
          </a:stretch>
        </p:blipFill>
        <p:spPr>
          <a:xfrm>
            <a:off x="6755362" y="197275"/>
            <a:ext cx="2268463" cy="2246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idx="1" type="body"/>
          </p:nvPr>
        </p:nvSpPr>
        <p:spPr>
          <a:xfrm>
            <a:off x="0" y="0"/>
            <a:ext cx="9086400" cy="608100"/>
          </a:xfrm>
          <a:prstGeom prst="rect">
            <a:avLst/>
          </a:prstGeom>
        </p:spPr>
        <p:txBody>
          <a:bodyPr anchorCtr="0" anchor="t" bIns="91425" lIns="91425" spcFirstLastPara="1" rIns="91425" wrap="square" tIns="91425">
            <a:noAutofit/>
          </a:bodyPr>
          <a:lstStyle/>
          <a:p>
            <a:pPr indent="-361950" lvl="0" marL="360000" marR="50800" rtl="0" algn="ctr">
              <a:spcBef>
                <a:spcPts val="0"/>
              </a:spcBef>
              <a:spcAft>
                <a:spcPts val="0"/>
              </a:spcAft>
              <a:buNone/>
            </a:pPr>
            <a:r>
              <a:rPr lang="en-GB" sz="2200">
                <a:solidFill>
                  <a:srgbClr val="A64D79"/>
                </a:solidFill>
                <a:latin typeface="Montserrat SemiBold"/>
                <a:ea typeface="Montserrat SemiBold"/>
                <a:cs typeface="Montserrat SemiBold"/>
                <a:sym typeface="Montserrat SemiBold"/>
              </a:rPr>
              <a:t>CREATING THE VOCABULARY</a:t>
            </a:r>
            <a:endParaRPr sz="2000">
              <a:solidFill>
                <a:srgbClr val="000000"/>
              </a:solidFill>
              <a:latin typeface="Montserrat SemiBold"/>
              <a:ea typeface="Montserrat SemiBold"/>
              <a:cs typeface="Montserrat SemiBold"/>
              <a:sym typeface="Montserrat SemiBold"/>
            </a:endParaRPr>
          </a:p>
          <a:p>
            <a:pPr indent="0" lvl="0" marL="0" rtl="0" algn="ctr">
              <a:spcBef>
                <a:spcPts val="0"/>
              </a:spcBef>
              <a:spcAft>
                <a:spcPts val="1600"/>
              </a:spcAft>
              <a:buNone/>
            </a:pPr>
            <a:r>
              <a:t/>
            </a:r>
            <a:endParaRPr/>
          </a:p>
        </p:txBody>
      </p:sp>
      <p:pic>
        <p:nvPicPr>
          <p:cNvPr descr="img" id="330" name="Google Shape;330;p22"/>
          <p:cNvPicPr preferRelativeResize="0"/>
          <p:nvPr/>
        </p:nvPicPr>
        <p:blipFill>
          <a:blip r:embed="rId3">
            <a:alphaModFix/>
          </a:blip>
          <a:stretch>
            <a:fillRect/>
          </a:stretch>
        </p:blipFill>
        <p:spPr>
          <a:xfrm>
            <a:off x="646350" y="689825"/>
            <a:ext cx="5327025" cy="3483050"/>
          </a:xfrm>
          <a:prstGeom prst="rect">
            <a:avLst/>
          </a:prstGeom>
          <a:noFill/>
          <a:ln>
            <a:noFill/>
          </a:ln>
        </p:spPr>
      </p:pic>
      <p:sp>
        <p:nvSpPr>
          <p:cNvPr id="331" name="Google Shape;331;p22"/>
          <p:cNvSpPr txBox="1"/>
          <p:nvPr/>
        </p:nvSpPr>
        <p:spPr>
          <a:xfrm>
            <a:off x="335450" y="4386575"/>
            <a:ext cx="8456100" cy="64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700">
                <a:latin typeface="Montserrat SemiBold"/>
                <a:ea typeface="Montserrat SemiBold"/>
                <a:cs typeface="Montserrat SemiBold"/>
                <a:sym typeface="Montserrat SemiBold"/>
              </a:rPr>
              <a:t>Note: </a:t>
            </a:r>
            <a:r>
              <a:rPr lang="en-GB" sz="1700">
                <a:solidFill>
                  <a:srgbClr val="434343"/>
                </a:solidFill>
                <a:latin typeface="Montserrat Medium"/>
                <a:ea typeface="Montserrat Medium"/>
                <a:cs typeface="Montserrat Medium"/>
                <a:sym typeface="Montserrat Medium"/>
              </a:rPr>
              <a:t>This image is for representational purposes only. In the actual model , the indices of words in vocabulary are used as the independent variables.</a:t>
            </a:r>
            <a:endParaRPr sz="1700">
              <a:solidFill>
                <a:srgbClr val="434343"/>
              </a:solidFill>
              <a:latin typeface="Montserrat Medium"/>
              <a:ea typeface="Montserrat Medium"/>
              <a:cs typeface="Montserrat Medium"/>
              <a:sym typeface="Montserrat Medium"/>
            </a:endParaRPr>
          </a:p>
          <a:p>
            <a:pPr indent="0" lvl="0" marL="0" rtl="0" algn="just">
              <a:spcBef>
                <a:spcPts val="0"/>
              </a:spcBef>
              <a:spcAft>
                <a:spcPts val="0"/>
              </a:spcAft>
              <a:buNone/>
            </a:pPr>
            <a:r>
              <a:t/>
            </a:r>
            <a:endParaRPr sz="15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idx="1" type="body"/>
          </p:nvPr>
        </p:nvSpPr>
        <p:spPr>
          <a:xfrm>
            <a:off x="517150" y="503175"/>
            <a:ext cx="8296500" cy="428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2500">
                <a:solidFill>
                  <a:srgbClr val="A64D79"/>
                </a:solidFill>
                <a:latin typeface="Montserrat SemiBold"/>
                <a:ea typeface="Montserrat SemiBold"/>
                <a:cs typeface="Montserrat SemiBold"/>
                <a:sym typeface="Montserrat SemiBold"/>
              </a:rPr>
              <a:t>DATA ANALYSIS TECHNIQUE:</a:t>
            </a:r>
            <a:endParaRPr sz="1200">
              <a:solidFill>
                <a:srgbClr val="000000"/>
              </a:solidFill>
              <a:latin typeface="Montserrat SemiBold"/>
              <a:ea typeface="Montserrat SemiBold"/>
              <a:cs typeface="Montserrat SemiBold"/>
              <a:sym typeface="Montserrat SemiBold"/>
            </a:endParaRPr>
          </a:p>
          <a:p>
            <a:pPr indent="0" lvl="0" marL="0" rtl="0" algn="just">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0" lvl="0" marL="0" rtl="0" algn="just">
              <a:spcBef>
                <a:spcPts val="0"/>
              </a:spcBef>
              <a:spcAft>
                <a:spcPts val="0"/>
              </a:spcAft>
              <a:buNone/>
            </a:pPr>
            <a:r>
              <a:rPr lang="en-GB" sz="2000">
                <a:solidFill>
                  <a:srgbClr val="000000"/>
                </a:solidFill>
                <a:latin typeface="Montserrat SemiBold"/>
                <a:ea typeface="Montserrat SemiBold"/>
                <a:cs typeface="Montserrat SemiBold"/>
                <a:sym typeface="Montserrat SemiBold"/>
              </a:rPr>
              <a:t>Naive Bayes</a:t>
            </a:r>
            <a:endParaRPr sz="2000">
              <a:solidFill>
                <a:srgbClr val="000000"/>
              </a:solidFill>
              <a:latin typeface="Montserrat SemiBold"/>
              <a:ea typeface="Montserrat SemiBold"/>
              <a:cs typeface="Montserrat SemiBold"/>
              <a:sym typeface="Montserrat SemiBold"/>
            </a:endParaRPr>
          </a:p>
          <a:p>
            <a:pPr indent="-355600" lvl="0" marL="457200" rtl="0" algn="l">
              <a:spcBef>
                <a:spcPts val="0"/>
              </a:spcBef>
              <a:spcAft>
                <a:spcPts val="0"/>
              </a:spcAft>
              <a:buClr>
                <a:srgbClr val="0E101A"/>
              </a:buClr>
              <a:buSzPts val="2000"/>
              <a:buFont typeface="Montserrat"/>
              <a:buChar char="●"/>
            </a:pPr>
            <a:r>
              <a:rPr lang="en-GB" sz="2000">
                <a:solidFill>
                  <a:srgbClr val="0E101A"/>
                </a:solidFill>
                <a:latin typeface="Montserrat"/>
                <a:ea typeface="Montserrat"/>
                <a:cs typeface="Montserrat"/>
                <a:sym typeface="Montserrat"/>
              </a:rPr>
              <a:t>The Naive Bayes algorithm is primarily based on Bayes’ theorem with the assumption of independence between predictors. </a:t>
            </a:r>
            <a:endParaRPr sz="2000">
              <a:solidFill>
                <a:srgbClr val="0E101A"/>
              </a:solidFill>
              <a:latin typeface="Montserrat"/>
              <a:ea typeface="Montserrat"/>
              <a:cs typeface="Montserrat"/>
              <a:sym typeface="Montserrat"/>
            </a:endParaRPr>
          </a:p>
          <a:p>
            <a:pPr indent="-355600" lvl="0" marL="457200" rtl="0" algn="l">
              <a:spcBef>
                <a:spcPts val="0"/>
              </a:spcBef>
              <a:spcAft>
                <a:spcPts val="0"/>
              </a:spcAft>
              <a:buClr>
                <a:srgbClr val="0E101A"/>
              </a:buClr>
              <a:buSzPts val="2000"/>
              <a:buFont typeface="Montserrat"/>
              <a:buChar char="●"/>
            </a:pPr>
            <a:r>
              <a:rPr lang="en-GB" sz="2000">
                <a:solidFill>
                  <a:srgbClr val="0E101A"/>
                </a:solidFill>
                <a:latin typeface="Montserrat"/>
                <a:ea typeface="Montserrat"/>
                <a:cs typeface="Montserrat"/>
                <a:sym typeface="Montserrat"/>
              </a:rPr>
              <a:t>A Naive Bayesian model is relatively easy to build, as there is no complicated iterative parameter estimation. This makes it useful for massive datasets. </a:t>
            </a:r>
            <a:endParaRPr sz="2000">
              <a:solidFill>
                <a:srgbClr val="0E101A"/>
              </a:solidFill>
              <a:latin typeface="Montserrat"/>
              <a:ea typeface="Montserrat"/>
              <a:cs typeface="Montserrat"/>
              <a:sym typeface="Montserrat"/>
            </a:endParaRPr>
          </a:p>
          <a:p>
            <a:pPr indent="-355600" lvl="0" marL="457200" rtl="0" algn="l">
              <a:spcBef>
                <a:spcPts val="0"/>
              </a:spcBef>
              <a:spcAft>
                <a:spcPts val="0"/>
              </a:spcAft>
              <a:buClr>
                <a:srgbClr val="0E101A"/>
              </a:buClr>
              <a:buSzPts val="2000"/>
              <a:buFont typeface="Montserrat"/>
              <a:buChar char="●"/>
            </a:pPr>
            <a:r>
              <a:rPr lang="en-GB" sz="2000">
                <a:solidFill>
                  <a:srgbClr val="0E101A"/>
                </a:solidFill>
                <a:latin typeface="Montserrat"/>
                <a:ea typeface="Montserrat"/>
                <a:cs typeface="Montserrat"/>
                <a:sym typeface="Montserrat"/>
              </a:rPr>
              <a:t>Despite its simplicity, it does surprisingly well and is extensively used because it performs better than some sophisticated classification methods.</a:t>
            </a:r>
            <a:endParaRPr sz="2000">
              <a:solidFill>
                <a:srgbClr val="0E101A"/>
              </a:solidFill>
              <a:latin typeface="Montserrat"/>
              <a:ea typeface="Montserrat"/>
              <a:cs typeface="Montserrat"/>
              <a:sym typeface="Montserrat"/>
            </a:endParaRPr>
          </a:p>
          <a:p>
            <a:pPr indent="0" lvl="0" marL="0" rtl="0" algn="just">
              <a:spcBef>
                <a:spcPts val="0"/>
              </a:spcBef>
              <a:spcAft>
                <a:spcPts val="0"/>
              </a:spcAft>
              <a:buNone/>
            </a:pPr>
            <a:r>
              <a:t/>
            </a:r>
            <a:endParaRPr sz="1900">
              <a:solidFill>
                <a:srgbClr val="000000"/>
              </a:solidFill>
              <a:latin typeface="Montserrat"/>
              <a:ea typeface="Montserrat"/>
              <a:cs typeface="Montserrat"/>
              <a:sym typeface="Montserrat"/>
            </a:endParaRPr>
          </a:p>
          <a:p>
            <a:pPr indent="0" lvl="0" marL="0" rtl="0" algn="just">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4"/>
          <p:cNvSpPr txBox="1"/>
          <p:nvPr>
            <p:ph idx="1" type="body"/>
          </p:nvPr>
        </p:nvSpPr>
        <p:spPr>
          <a:xfrm>
            <a:off x="259200" y="0"/>
            <a:ext cx="8625600" cy="468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2000">
                <a:solidFill>
                  <a:srgbClr val="000000"/>
                </a:solidFill>
                <a:latin typeface="Montserrat"/>
                <a:ea typeface="Montserrat"/>
                <a:cs typeface="Montserrat"/>
                <a:sym typeface="Montserrat"/>
              </a:rPr>
              <a:t>Algorithm</a:t>
            </a:r>
            <a:endParaRPr b="1" sz="2000">
              <a:solidFill>
                <a:srgbClr val="000000"/>
              </a:solidFill>
              <a:latin typeface="Montserrat"/>
              <a:ea typeface="Montserrat"/>
              <a:cs typeface="Montserrat"/>
              <a:sym typeface="Montserrat"/>
            </a:endParaRPr>
          </a:p>
          <a:p>
            <a:pPr indent="-355600" lvl="0" marL="457200" rtl="0" algn="just">
              <a:spcBef>
                <a:spcPts val="0"/>
              </a:spcBef>
              <a:spcAft>
                <a:spcPts val="0"/>
              </a:spcAft>
              <a:buClr>
                <a:srgbClr val="0E101A"/>
              </a:buClr>
              <a:buSzPts val="2000"/>
              <a:buChar char="●"/>
            </a:pPr>
            <a:r>
              <a:rPr lang="en-GB" sz="2000">
                <a:solidFill>
                  <a:srgbClr val="0E101A"/>
                </a:solidFill>
                <a:latin typeface="Montserrat"/>
                <a:ea typeface="Montserrat"/>
                <a:cs typeface="Montserrat"/>
                <a:sym typeface="Montserrat"/>
              </a:rPr>
              <a:t>The Bayes theorem enables us to calculate the posterior probability P(A|B) from P(A), P(B), and P(B|A). </a:t>
            </a:r>
            <a:endParaRPr sz="2000">
              <a:solidFill>
                <a:srgbClr val="0E101A"/>
              </a:solidFill>
              <a:latin typeface="Montserrat"/>
              <a:ea typeface="Montserrat"/>
              <a:cs typeface="Montserrat"/>
              <a:sym typeface="Montserrat"/>
            </a:endParaRPr>
          </a:p>
          <a:p>
            <a:pPr indent="-355600" lvl="0" marL="457200" rtl="0" algn="just">
              <a:spcBef>
                <a:spcPts val="0"/>
              </a:spcBef>
              <a:spcAft>
                <a:spcPts val="0"/>
              </a:spcAft>
              <a:buClr>
                <a:srgbClr val="0E101A"/>
              </a:buClr>
              <a:buSzPts val="2000"/>
              <a:buChar char="●"/>
            </a:pPr>
            <a:r>
              <a:rPr lang="en-GB" sz="2000">
                <a:solidFill>
                  <a:srgbClr val="0E101A"/>
                </a:solidFill>
                <a:latin typeface="Montserrat"/>
                <a:ea typeface="Montserrat"/>
                <a:cs typeface="Montserrat"/>
                <a:sym typeface="Montserrat"/>
              </a:rPr>
              <a:t>Naive Bayes classifiers are based on the assumption that the effect of the value of the predictor (B) on a given class (A) is independent of the values of other predictors. </a:t>
            </a:r>
            <a:endParaRPr sz="2000">
              <a:solidFill>
                <a:srgbClr val="0E101A"/>
              </a:solidFill>
              <a:latin typeface="Montserrat"/>
              <a:ea typeface="Montserrat"/>
              <a:cs typeface="Montserrat"/>
              <a:sym typeface="Montserrat"/>
            </a:endParaRPr>
          </a:p>
          <a:p>
            <a:pPr indent="-355600" lvl="0" marL="457200" rtl="0" algn="just">
              <a:spcBef>
                <a:spcPts val="0"/>
              </a:spcBef>
              <a:spcAft>
                <a:spcPts val="0"/>
              </a:spcAft>
              <a:buClr>
                <a:srgbClr val="0E101A"/>
              </a:buClr>
              <a:buSzPts val="2000"/>
              <a:buChar char="●"/>
            </a:pPr>
            <a:r>
              <a:rPr lang="en-GB" sz="2000">
                <a:solidFill>
                  <a:srgbClr val="0E101A"/>
                </a:solidFill>
                <a:latin typeface="Montserrat"/>
                <a:ea typeface="Montserrat"/>
                <a:cs typeface="Montserrat"/>
                <a:sym typeface="Montserrat"/>
              </a:rPr>
              <a:t>This is known as </a:t>
            </a:r>
            <a:endParaRPr sz="2000">
              <a:solidFill>
                <a:srgbClr val="0E101A"/>
              </a:solidFill>
              <a:latin typeface="Montserrat"/>
              <a:ea typeface="Montserrat"/>
              <a:cs typeface="Montserrat"/>
              <a:sym typeface="Montserrat"/>
            </a:endParaRPr>
          </a:p>
          <a:p>
            <a:pPr indent="0" lvl="0" marL="457200" rtl="0" algn="just">
              <a:spcBef>
                <a:spcPts val="0"/>
              </a:spcBef>
              <a:spcAft>
                <a:spcPts val="0"/>
              </a:spcAft>
              <a:buNone/>
            </a:pPr>
            <a:r>
              <a:rPr lang="en-GB" sz="2000">
                <a:solidFill>
                  <a:srgbClr val="0E101A"/>
                </a:solidFill>
                <a:latin typeface="Montserrat SemiBold"/>
                <a:ea typeface="Montserrat SemiBold"/>
                <a:cs typeface="Montserrat SemiBold"/>
                <a:sym typeface="Montserrat SemiBold"/>
              </a:rPr>
              <a:t>class conditional </a:t>
            </a:r>
            <a:endParaRPr sz="2000">
              <a:solidFill>
                <a:srgbClr val="0E101A"/>
              </a:solidFill>
              <a:latin typeface="Montserrat SemiBold"/>
              <a:ea typeface="Montserrat SemiBold"/>
              <a:cs typeface="Montserrat SemiBold"/>
              <a:sym typeface="Montserrat SemiBold"/>
            </a:endParaRPr>
          </a:p>
          <a:p>
            <a:pPr indent="0" lvl="0" marL="457200" rtl="0" algn="just">
              <a:spcBef>
                <a:spcPts val="0"/>
              </a:spcBef>
              <a:spcAft>
                <a:spcPts val="0"/>
              </a:spcAft>
              <a:buNone/>
            </a:pPr>
            <a:r>
              <a:rPr lang="en-GB" sz="2000">
                <a:solidFill>
                  <a:srgbClr val="0E101A"/>
                </a:solidFill>
                <a:latin typeface="Montserrat SemiBold"/>
                <a:ea typeface="Montserrat SemiBold"/>
                <a:cs typeface="Montserrat SemiBold"/>
                <a:sym typeface="Montserrat SemiBold"/>
              </a:rPr>
              <a:t>independence</a:t>
            </a:r>
            <a:r>
              <a:rPr lang="en-GB" sz="2000">
                <a:solidFill>
                  <a:srgbClr val="0E101A"/>
                </a:solidFill>
                <a:latin typeface="Montserrat"/>
                <a:ea typeface="Montserrat"/>
                <a:cs typeface="Montserrat"/>
                <a:sym typeface="Montserrat"/>
              </a:rPr>
              <a:t>.</a:t>
            </a:r>
            <a:endParaRPr sz="2000">
              <a:solidFill>
                <a:srgbClr val="000000"/>
              </a:solidFill>
              <a:latin typeface="Montserrat SemiBold"/>
              <a:ea typeface="Montserrat SemiBold"/>
              <a:cs typeface="Montserrat SemiBold"/>
              <a:sym typeface="Montserrat SemiBold"/>
            </a:endParaRPr>
          </a:p>
          <a:p>
            <a:pPr indent="0" lvl="0" marL="0" rtl="0" algn="just">
              <a:spcBef>
                <a:spcPts val="0"/>
              </a:spcBef>
              <a:spcAft>
                <a:spcPts val="0"/>
              </a:spcAft>
              <a:buNone/>
            </a:pPr>
            <a:r>
              <a:t/>
            </a:r>
            <a:endParaRPr sz="2000">
              <a:solidFill>
                <a:srgbClr val="000000"/>
              </a:solidFill>
              <a:latin typeface="Montserrat SemiBold"/>
              <a:ea typeface="Montserrat SemiBold"/>
              <a:cs typeface="Montserrat SemiBold"/>
              <a:sym typeface="Montserrat SemiBold"/>
            </a:endParaRPr>
          </a:p>
          <a:p>
            <a:pPr indent="0" lvl="0" marL="0" rtl="0" algn="just">
              <a:spcBef>
                <a:spcPts val="1600"/>
              </a:spcBef>
              <a:spcAft>
                <a:spcPts val="1600"/>
              </a:spcAft>
              <a:buNone/>
            </a:pPr>
            <a:r>
              <a:t/>
            </a:r>
            <a:endParaRPr sz="2000">
              <a:solidFill>
                <a:srgbClr val="000000"/>
              </a:solidFill>
              <a:latin typeface="Montserrat SemiBold"/>
              <a:ea typeface="Montserrat SemiBold"/>
              <a:cs typeface="Montserrat SemiBold"/>
              <a:sym typeface="Montserrat SemiBold"/>
            </a:endParaRPr>
          </a:p>
        </p:txBody>
      </p:sp>
      <p:pic>
        <p:nvPicPr>
          <p:cNvPr id="342" name="Google Shape;342;p24"/>
          <p:cNvPicPr preferRelativeResize="0"/>
          <p:nvPr/>
        </p:nvPicPr>
        <p:blipFill>
          <a:blip r:embed="rId3">
            <a:alphaModFix/>
          </a:blip>
          <a:stretch>
            <a:fillRect/>
          </a:stretch>
        </p:blipFill>
        <p:spPr>
          <a:xfrm>
            <a:off x="3447125" y="2191600"/>
            <a:ext cx="4682276" cy="2739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idx="1" type="body"/>
          </p:nvPr>
        </p:nvSpPr>
        <p:spPr>
          <a:xfrm>
            <a:off x="526125" y="0"/>
            <a:ext cx="7808100" cy="4848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2500">
              <a:solidFill>
                <a:srgbClr val="A64D79"/>
              </a:solidFill>
              <a:latin typeface="Montserrat SemiBold"/>
              <a:ea typeface="Montserrat SemiBold"/>
              <a:cs typeface="Montserrat SemiBold"/>
              <a:sym typeface="Montserrat SemiBold"/>
            </a:endParaRPr>
          </a:p>
          <a:p>
            <a:pPr indent="0" lvl="0" marL="0" rtl="0" algn="just">
              <a:spcBef>
                <a:spcPts val="0"/>
              </a:spcBef>
              <a:spcAft>
                <a:spcPts val="0"/>
              </a:spcAft>
              <a:buNone/>
            </a:pPr>
            <a:r>
              <a:rPr lang="en-GB" sz="2000">
                <a:solidFill>
                  <a:srgbClr val="000000"/>
                </a:solidFill>
                <a:latin typeface="Montserrat"/>
                <a:ea typeface="Montserrat"/>
                <a:cs typeface="Montserrat"/>
                <a:sym typeface="Montserrat"/>
              </a:rPr>
              <a:t>We have used Naive Bayes classifier as our data analysis technique to build spam detection filter models. Naive Bayes is primarily based on Bayes Theorem.  </a:t>
            </a:r>
            <a:endParaRPr sz="2000">
              <a:solidFill>
                <a:srgbClr val="000000"/>
              </a:solidFill>
              <a:latin typeface="Montserrat"/>
              <a:ea typeface="Montserrat"/>
              <a:cs typeface="Montserrat"/>
              <a:sym typeface="Montserrat"/>
            </a:endParaRPr>
          </a:p>
          <a:p>
            <a:pPr indent="0" lvl="0" marL="0" rtl="0" algn="just">
              <a:spcBef>
                <a:spcPts val="0"/>
              </a:spcBef>
              <a:spcAft>
                <a:spcPts val="0"/>
              </a:spcAft>
              <a:buNone/>
            </a:pPr>
            <a:r>
              <a:t/>
            </a:r>
            <a:endParaRPr sz="2000">
              <a:solidFill>
                <a:srgbClr val="000000"/>
              </a:solidFill>
              <a:latin typeface="Montserrat"/>
              <a:ea typeface="Montserrat"/>
              <a:cs typeface="Montserrat"/>
              <a:sym typeface="Montserrat"/>
            </a:endParaRPr>
          </a:p>
          <a:p>
            <a:pPr indent="0" lvl="0" marL="0" rtl="0" algn="just">
              <a:spcBef>
                <a:spcPts val="0"/>
              </a:spcBef>
              <a:spcAft>
                <a:spcPts val="0"/>
              </a:spcAft>
              <a:buNone/>
            </a:pPr>
            <a:r>
              <a:t/>
            </a:r>
            <a:endParaRPr sz="2000">
              <a:solidFill>
                <a:srgbClr val="000000"/>
              </a:solidFill>
              <a:latin typeface="Montserrat"/>
              <a:ea typeface="Montserrat"/>
              <a:cs typeface="Montserrat"/>
              <a:sym typeface="Montserrat"/>
            </a:endParaRPr>
          </a:p>
          <a:p>
            <a:pPr indent="0" lvl="0" marL="0" rtl="0" algn="just">
              <a:spcBef>
                <a:spcPts val="0"/>
              </a:spcBef>
              <a:spcAft>
                <a:spcPts val="0"/>
              </a:spcAft>
              <a:buNone/>
            </a:pPr>
            <a:r>
              <a:t/>
            </a:r>
            <a:endParaRPr sz="2000">
              <a:solidFill>
                <a:srgbClr val="000000"/>
              </a:solidFill>
              <a:latin typeface="Montserrat"/>
              <a:ea typeface="Montserrat"/>
              <a:cs typeface="Montserrat"/>
              <a:sym typeface="Montserrat"/>
            </a:endParaRPr>
          </a:p>
          <a:p>
            <a:pPr indent="0" lvl="0" marL="0" rtl="0" algn="just">
              <a:spcBef>
                <a:spcPts val="0"/>
              </a:spcBef>
              <a:spcAft>
                <a:spcPts val="0"/>
              </a:spcAft>
              <a:buNone/>
            </a:pPr>
            <a:r>
              <a:t/>
            </a:r>
            <a:endParaRPr sz="2000"/>
          </a:p>
          <a:p>
            <a:pPr indent="-361950" lvl="0" marL="360000" rtl="0" algn="just">
              <a:spcBef>
                <a:spcPts val="1600"/>
              </a:spcBef>
              <a:spcAft>
                <a:spcPts val="0"/>
              </a:spcAft>
              <a:buNone/>
            </a:pPr>
            <a:r>
              <a:t/>
            </a:r>
            <a:endParaRPr sz="2000">
              <a:solidFill>
                <a:srgbClr val="111111"/>
              </a:solidFill>
              <a:highlight>
                <a:srgbClr val="FFFFFF"/>
              </a:highlight>
              <a:latin typeface="Montserrat"/>
              <a:ea typeface="Montserrat"/>
              <a:cs typeface="Montserrat"/>
              <a:sym typeface="Montserrat"/>
            </a:endParaRPr>
          </a:p>
          <a:p>
            <a:pPr indent="-361950" lvl="0" marL="360000" rtl="0" algn="just">
              <a:spcBef>
                <a:spcPts val="900"/>
              </a:spcBef>
              <a:spcAft>
                <a:spcPts val="0"/>
              </a:spcAft>
              <a:buNone/>
            </a:pPr>
            <a:r>
              <a:rPr lang="en-GB" sz="2000">
                <a:solidFill>
                  <a:srgbClr val="111111"/>
                </a:solidFill>
                <a:highlight>
                  <a:srgbClr val="FFFFFF"/>
                </a:highlight>
                <a:latin typeface="Montserrat"/>
                <a:ea typeface="Montserrat"/>
                <a:cs typeface="Montserrat"/>
                <a:sym typeface="Montserrat"/>
              </a:rPr>
              <a:t>If P(Spam | w</a:t>
            </a:r>
            <a:r>
              <a:rPr baseline="-25000" lang="en-GB" sz="2000">
                <a:solidFill>
                  <a:srgbClr val="111111"/>
                </a:solidFill>
                <a:highlight>
                  <a:srgbClr val="FFFFFF"/>
                </a:highlight>
                <a:latin typeface="Montserrat"/>
                <a:ea typeface="Montserrat"/>
                <a:cs typeface="Montserrat"/>
                <a:sym typeface="Montserrat"/>
              </a:rPr>
              <a:t>1</a:t>
            </a:r>
            <a:r>
              <a:rPr lang="en-GB" sz="2000">
                <a:solidFill>
                  <a:srgbClr val="111111"/>
                </a:solidFill>
                <a:highlight>
                  <a:srgbClr val="FFFFFF"/>
                </a:highlight>
                <a:latin typeface="Montserrat"/>
                <a:ea typeface="Montserrat"/>
                <a:cs typeface="Montserrat"/>
                <a:sym typeface="Montserrat"/>
              </a:rPr>
              <a:t>,w</a:t>
            </a:r>
            <a:r>
              <a:rPr baseline="-25000" lang="en-GB" sz="2000">
                <a:solidFill>
                  <a:srgbClr val="111111"/>
                </a:solidFill>
                <a:highlight>
                  <a:srgbClr val="FFFFFF"/>
                </a:highlight>
                <a:latin typeface="Montserrat"/>
                <a:ea typeface="Montserrat"/>
                <a:cs typeface="Montserrat"/>
                <a:sym typeface="Montserrat"/>
              </a:rPr>
              <a:t>2</a:t>
            </a:r>
            <a:r>
              <a:rPr lang="en-GB" sz="2000">
                <a:solidFill>
                  <a:srgbClr val="111111"/>
                </a:solidFill>
                <a:highlight>
                  <a:srgbClr val="FFFFFF"/>
                </a:highlight>
                <a:latin typeface="Montserrat"/>
                <a:ea typeface="Montserrat"/>
                <a:cs typeface="Montserrat"/>
                <a:sym typeface="Montserrat"/>
              </a:rPr>
              <a:t>, ..., w</a:t>
            </a:r>
            <a:r>
              <a:rPr baseline="-25000" lang="en-GB" sz="2000">
                <a:solidFill>
                  <a:srgbClr val="111111"/>
                </a:solidFill>
                <a:highlight>
                  <a:srgbClr val="FFFFFF"/>
                </a:highlight>
                <a:latin typeface="Montserrat"/>
                <a:ea typeface="Montserrat"/>
                <a:cs typeface="Montserrat"/>
                <a:sym typeface="Montserrat"/>
              </a:rPr>
              <a:t>n</a:t>
            </a:r>
            <a:r>
              <a:rPr lang="en-GB" sz="2000">
                <a:solidFill>
                  <a:srgbClr val="111111"/>
                </a:solidFill>
                <a:highlight>
                  <a:srgbClr val="FFFFFF"/>
                </a:highlight>
                <a:latin typeface="Montserrat"/>
                <a:ea typeface="Montserrat"/>
                <a:cs typeface="Montserrat"/>
                <a:sym typeface="Montserrat"/>
              </a:rPr>
              <a:t>) is greater than P(Ham | w</a:t>
            </a:r>
            <a:r>
              <a:rPr baseline="-25000" lang="en-GB" sz="2000">
                <a:solidFill>
                  <a:srgbClr val="111111"/>
                </a:solidFill>
                <a:highlight>
                  <a:srgbClr val="FFFFFF"/>
                </a:highlight>
                <a:latin typeface="Montserrat"/>
                <a:ea typeface="Montserrat"/>
                <a:cs typeface="Montserrat"/>
                <a:sym typeface="Montserrat"/>
              </a:rPr>
              <a:t>1</a:t>
            </a:r>
            <a:r>
              <a:rPr lang="en-GB" sz="2000">
                <a:solidFill>
                  <a:srgbClr val="111111"/>
                </a:solidFill>
                <a:highlight>
                  <a:srgbClr val="FFFFFF"/>
                </a:highlight>
                <a:latin typeface="Montserrat"/>
                <a:ea typeface="Montserrat"/>
                <a:cs typeface="Montserrat"/>
                <a:sym typeface="Montserrat"/>
              </a:rPr>
              <a:t>,w</a:t>
            </a:r>
            <a:r>
              <a:rPr baseline="-25000" lang="en-GB" sz="2000">
                <a:solidFill>
                  <a:srgbClr val="111111"/>
                </a:solidFill>
                <a:highlight>
                  <a:srgbClr val="FFFFFF"/>
                </a:highlight>
                <a:latin typeface="Montserrat"/>
                <a:ea typeface="Montserrat"/>
                <a:cs typeface="Montserrat"/>
                <a:sym typeface="Montserrat"/>
              </a:rPr>
              <a:t>2</a:t>
            </a:r>
            <a:r>
              <a:rPr lang="en-GB" sz="2000">
                <a:solidFill>
                  <a:srgbClr val="111111"/>
                </a:solidFill>
                <a:highlight>
                  <a:srgbClr val="FFFFFF"/>
                </a:highlight>
                <a:latin typeface="Montserrat"/>
                <a:ea typeface="Montserrat"/>
                <a:cs typeface="Montserrat"/>
                <a:sym typeface="Montserrat"/>
              </a:rPr>
              <a:t>, ...,w</a:t>
            </a:r>
            <a:r>
              <a:rPr baseline="-25000" lang="en-GB" sz="2000">
                <a:solidFill>
                  <a:srgbClr val="111111"/>
                </a:solidFill>
                <a:highlight>
                  <a:srgbClr val="FFFFFF"/>
                </a:highlight>
                <a:latin typeface="Montserrat"/>
                <a:ea typeface="Montserrat"/>
                <a:cs typeface="Montserrat"/>
                <a:sym typeface="Montserrat"/>
              </a:rPr>
              <a:t>n</a:t>
            </a:r>
            <a:r>
              <a:rPr lang="en-GB" sz="2000">
                <a:solidFill>
                  <a:srgbClr val="111111"/>
                </a:solidFill>
                <a:highlight>
                  <a:srgbClr val="FFFFFF"/>
                </a:highlight>
                <a:latin typeface="Montserrat"/>
                <a:ea typeface="Montserrat"/>
                <a:cs typeface="Montserrat"/>
                <a:sym typeface="Montserrat"/>
              </a:rPr>
              <a:t>),</a:t>
            </a:r>
            <a:r>
              <a:rPr lang="en-GB" sz="2000">
                <a:solidFill>
                  <a:srgbClr val="111111"/>
                </a:solidFill>
                <a:highlight>
                  <a:srgbClr val="FFFFFF"/>
                </a:highlight>
                <a:latin typeface="Montserrat"/>
                <a:ea typeface="Montserrat"/>
                <a:cs typeface="Montserrat"/>
                <a:sym typeface="Montserrat"/>
              </a:rPr>
              <a:t> </a:t>
            </a:r>
            <a:r>
              <a:rPr lang="en-GB" sz="2000">
                <a:solidFill>
                  <a:srgbClr val="111111"/>
                </a:solidFill>
                <a:highlight>
                  <a:srgbClr val="FFFFFF"/>
                </a:highlight>
                <a:latin typeface="Montserrat"/>
                <a:ea typeface="Montserrat"/>
                <a:cs typeface="Montserrat"/>
                <a:sym typeface="Montserrat"/>
              </a:rPr>
              <a:t>then the message is spam else it is ham.</a:t>
            </a:r>
            <a:endParaRPr sz="2000">
              <a:solidFill>
                <a:srgbClr val="111111"/>
              </a:solidFill>
              <a:highlight>
                <a:srgbClr val="FFFFFF"/>
              </a:highlight>
              <a:latin typeface="Montserrat"/>
              <a:ea typeface="Montserrat"/>
              <a:cs typeface="Montserrat"/>
              <a:sym typeface="Montserrat"/>
            </a:endParaRPr>
          </a:p>
          <a:p>
            <a:pPr indent="0" lvl="0" marL="0" rtl="0" algn="just">
              <a:spcBef>
                <a:spcPts val="900"/>
              </a:spcBef>
              <a:spcAft>
                <a:spcPts val="1600"/>
              </a:spcAft>
              <a:buNone/>
            </a:pPr>
            <a:r>
              <a:t/>
            </a:r>
            <a:endParaRPr sz="2000"/>
          </a:p>
        </p:txBody>
      </p:sp>
      <p:pic>
        <p:nvPicPr>
          <p:cNvPr descr="Equation" id="348" name="Google Shape;348;p25"/>
          <p:cNvPicPr preferRelativeResize="0"/>
          <p:nvPr/>
        </p:nvPicPr>
        <p:blipFill>
          <a:blip r:embed="rId3">
            <a:alphaModFix/>
          </a:blip>
          <a:stretch>
            <a:fillRect/>
          </a:stretch>
        </p:blipFill>
        <p:spPr>
          <a:xfrm>
            <a:off x="1178313" y="2851100"/>
            <a:ext cx="4491036" cy="504500"/>
          </a:xfrm>
          <a:prstGeom prst="rect">
            <a:avLst/>
          </a:prstGeom>
          <a:noFill/>
          <a:ln>
            <a:noFill/>
          </a:ln>
        </p:spPr>
      </p:pic>
      <p:pic>
        <p:nvPicPr>
          <p:cNvPr descr="Equation" id="349" name="Google Shape;349;p25"/>
          <p:cNvPicPr preferRelativeResize="0"/>
          <p:nvPr/>
        </p:nvPicPr>
        <p:blipFill>
          <a:blip r:embed="rId4">
            <a:alphaModFix/>
          </a:blip>
          <a:stretch>
            <a:fillRect/>
          </a:stretch>
        </p:blipFill>
        <p:spPr>
          <a:xfrm>
            <a:off x="1178330" y="2172053"/>
            <a:ext cx="4303095" cy="50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txBox="1"/>
          <p:nvPr>
            <p:ph idx="1" type="body"/>
          </p:nvPr>
        </p:nvSpPr>
        <p:spPr>
          <a:xfrm>
            <a:off x="251575" y="0"/>
            <a:ext cx="8553600" cy="51435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GB" sz="2200">
                <a:solidFill>
                  <a:srgbClr val="A64D79"/>
                </a:solidFill>
                <a:latin typeface="Montserrat SemiBold"/>
                <a:ea typeface="Montserrat SemiBold"/>
                <a:cs typeface="Montserrat SemiBold"/>
                <a:sym typeface="Montserrat SemiBold"/>
              </a:rPr>
              <a:t>Advantages of Naive Bayes</a:t>
            </a:r>
            <a:endParaRPr sz="2200">
              <a:solidFill>
                <a:srgbClr val="A64D79"/>
              </a:solidFill>
              <a:latin typeface="Montserrat SemiBold"/>
              <a:ea typeface="Montserrat SemiBold"/>
              <a:cs typeface="Montserrat SemiBold"/>
              <a:sym typeface="Montserrat SemiBold"/>
            </a:endParaRPr>
          </a:p>
          <a:p>
            <a:pPr indent="-355600" lvl="0" marL="457200" rtl="0" algn="l">
              <a:lnSpc>
                <a:spcPct val="100000"/>
              </a:lnSpc>
              <a:spcBef>
                <a:spcPts val="1200"/>
              </a:spcBef>
              <a:spcAft>
                <a:spcPts val="0"/>
              </a:spcAft>
              <a:buClr>
                <a:srgbClr val="0E101A"/>
              </a:buClr>
              <a:buSzPts val="2000"/>
              <a:buFont typeface="Montserrat"/>
              <a:buChar char="●"/>
            </a:pPr>
            <a:r>
              <a:rPr lang="en-GB" sz="2000">
                <a:solidFill>
                  <a:srgbClr val="0E101A"/>
                </a:solidFill>
                <a:latin typeface="Montserrat"/>
                <a:ea typeface="Montserrat"/>
                <a:cs typeface="Montserrat"/>
                <a:sym typeface="Montserrat"/>
              </a:rPr>
              <a:t>When the assumption of independent predictors holds, a Naive Bayes classifier performs better as compared to other models.</a:t>
            </a:r>
            <a:endParaRPr sz="2000">
              <a:solidFill>
                <a:srgbClr val="0E101A"/>
              </a:solidFill>
              <a:latin typeface="Montserrat"/>
              <a:ea typeface="Montserrat"/>
              <a:cs typeface="Montserrat"/>
              <a:sym typeface="Montserrat"/>
            </a:endParaRPr>
          </a:p>
          <a:p>
            <a:pPr indent="-355600" lvl="0" marL="457200" rtl="0" algn="l">
              <a:lnSpc>
                <a:spcPct val="100000"/>
              </a:lnSpc>
              <a:spcBef>
                <a:spcPts val="0"/>
              </a:spcBef>
              <a:spcAft>
                <a:spcPts val="0"/>
              </a:spcAft>
              <a:buClr>
                <a:srgbClr val="0E101A"/>
              </a:buClr>
              <a:buSzPts val="2000"/>
              <a:buFont typeface="Montserrat"/>
              <a:buChar char="●"/>
            </a:pPr>
            <a:r>
              <a:rPr lang="en-GB" sz="2000">
                <a:solidFill>
                  <a:srgbClr val="0E101A"/>
                </a:solidFill>
                <a:latin typeface="Montserrat"/>
                <a:ea typeface="Montserrat"/>
                <a:cs typeface="Montserrat"/>
                <a:sym typeface="Montserrat"/>
              </a:rPr>
              <a:t>A small amount of training data is used to estimate the test data. So, the training period is less.</a:t>
            </a:r>
            <a:endParaRPr sz="2000">
              <a:solidFill>
                <a:srgbClr val="0E101A"/>
              </a:solidFill>
              <a:latin typeface="Montserrat"/>
              <a:ea typeface="Montserrat"/>
              <a:cs typeface="Montserrat"/>
              <a:sym typeface="Montserrat"/>
            </a:endParaRPr>
          </a:p>
          <a:p>
            <a:pPr indent="-355600" lvl="0" marL="457200" rtl="0" algn="l">
              <a:lnSpc>
                <a:spcPct val="100000"/>
              </a:lnSpc>
              <a:spcBef>
                <a:spcPts val="0"/>
              </a:spcBef>
              <a:spcAft>
                <a:spcPts val="0"/>
              </a:spcAft>
              <a:buClr>
                <a:srgbClr val="0E101A"/>
              </a:buClr>
              <a:buSzPts val="2000"/>
              <a:buFont typeface="Montserrat"/>
              <a:buChar char="●"/>
            </a:pPr>
            <a:r>
              <a:rPr lang="en-GB" sz="2000">
                <a:solidFill>
                  <a:srgbClr val="0E101A"/>
                </a:solidFill>
                <a:latin typeface="Montserrat"/>
                <a:ea typeface="Montserrat"/>
                <a:cs typeface="Montserrat"/>
                <a:sym typeface="Montserrat"/>
              </a:rPr>
              <a:t>It is easy to implement.</a:t>
            </a:r>
            <a:endParaRPr b="1" sz="1500">
              <a:solidFill>
                <a:srgbClr val="000000"/>
              </a:solidFill>
              <a:latin typeface="Montserrat"/>
              <a:ea typeface="Montserrat"/>
              <a:cs typeface="Montserrat"/>
              <a:sym typeface="Montserrat"/>
            </a:endParaRPr>
          </a:p>
          <a:p>
            <a:pPr indent="0" lvl="0" marL="0" rtl="0" algn="just">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ph idx="1" type="body"/>
          </p:nvPr>
        </p:nvSpPr>
        <p:spPr>
          <a:xfrm>
            <a:off x="251575" y="0"/>
            <a:ext cx="8821200" cy="51435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GB" sz="2200">
                <a:solidFill>
                  <a:srgbClr val="A64D79"/>
                </a:solidFill>
                <a:latin typeface="Montserrat SemiBold"/>
                <a:ea typeface="Montserrat SemiBold"/>
                <a:cs typeface="Montserrat SemiBold"/>
                <a:sym typeface="Montserrat SemiBold"/>
              </a:rPr>
              <a:t>Disa</a:t>
            </a:r>
            <a:r>
              <a:rPr lang="en-GB" sz="2200">
                <a:solidFill>
                  <a:srgbClr val="A64D79"/>
                </a:solidFill>
                <a:latin typeface="Montserrat SemiBold"/>
                <a:ea typeface="Montserrat SemiBold"/>
                <a:cs typeface="Montserrat SemiBold"/>
                <a:sym typeface="Montserrat SemiBold"/>
              </a:rPr>
              <a:t>dvantages of Naive Bayes</a:t>
            </a:r>
            <a:endParaRPr sz="2200">
              <a:solidFill>
                <a:srgbClr val="A64D79"/>
              </a:solidFill>
              <a:latin typeface="Montserrat SemiBold"/>
              <a:ea typeface="Montserrat SemiBold"/>
              <a:cs typeface="Montserrat SemiBold"/>
              <a:sym typeface="Montserrat SemiBold"/>
            </a:endParaRPr>
          </a:p>
          <a:p>
            <a:pPr indent="0" lvl="0" marL="0" rtl="0" algn="just">
              <a:lnSpc>
                <a:spcPct val="100000"/>
              </a:lnSpc>
              <a:spcBef>
                <a:spcPts val="1200"/>
              </a:spcBef>
              <a:spcAft>
                <a:spcPts val="0"/>
              </a:spcAft>
              <a:buNone/>
            </a:pPr>
            <a:r>
              <a:t/>
            </a:r>
            <a:endParaRPr b="1" sz="1500">
              <a:solidFill>
                <a:srgbClr val="000000"/>
              </a:solidFill>
              <a:latin typeface="Montserrat"/>
              <a:ea typeface="Montserrat"/>
              <a:cs typeface="Montserrat"/>
              <a:sym typeface="Montserrat"/>
            </a:endParaRPr>
          </a:p>
          <a:p>
            <a:pPr indent="-355600" lvl="0" marL="457200" rtl="0" algn="l">
              <a:lnSpc>
                <a:spcPct val="100000"/>
              </a:lnSpc>
              <a:spcBef>
                <a:spcPts val="1200"/>
              </a:spcBef>
              <a:spcAft>
                <a:spcPts val="0"/>
              </a:spcAft>
              <a:buClr>
                <a:srgbClr val="0E101A"/>
              </a:buClr>
              <a:buSzPts val="2000"/>
              <a:buFont typeface="Montserrat"/>
              <a:buChar char="●"/>
            </a:pPr>
            <a:r>
              <a:rPr lang="en-GB" sz="2000">
                <a:solidFill>
                  <a:srgbClr val="0E101A"/>
                </a:solidFill>
                <a:latin typeface="Montserrat"/>
                <a:ea typeface="Montserrat"/>
                <a:cs typeface="Montserrat"/>
                <a:sym typeface="Montserrat"/>
              </a:rPr>
              <a:t>One of the main limitations is the assumption of independent predictors. An essential premise of the algorithm is conditional independence. But in many situations, it is impossible to get an entirely an independent set of predictors.</a:t>
            </a:r>
            <a:endParaRPr sz="2000">
              <a:solidFill>
                <a:srgbClr val="0E101A"/>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2000">
              <a:solidFill>
                <a:srgbClr val="0E101A"/>
              </a:solidFill>
              <a:latin typeface="Montserrat"/>
              <a:ea typeface="Montserrat"/>
              <a:cs typeface="Montserrat"/>
              <a:sym typeface="Montserrat"/>
            </a:endParaRPr>
          </a:p>
          <a:p>
            <a:pPr indent="-355600" lvl="0" marL="457200" rtl="0" algn="l">
              <a:lnSpc>
                <a:spcPct val="100000"/>
              </a:lnSpc>
              <a:spcBef>
                <a:spcPts val="0"/>
              </a:spcBef>
              <a:spcAft>
                <a:spcPts val="0"/>
              </a:spcAft>
              <a:buClr>
                <a:srgbClr val="0E101A"/>
              </a:buClr>
              <a:buSzPts val="2000"/>
              <a:buFont typeface="Montserrat"/>
              <a:buChar char="●"/>
            </a:pPr>
            <a:r>
              <a:rPr lang="en-GB" sz="2000">
                <a:solidFill>
                  <a:srgbClr val="0E101A"/>
                </a:solidFill>
                <a:latin typeface="Montserrat"/>
                <a:ea typeface="Montserrat"/>
                <a:cs typeface="Montserrat"/>
                <a:sym typeface="Montserrat"/>
              </a:rPr>
              <a:t>Suppose a categorical variable has a category in the testing data set, which was not previously observed in the training data set. In that case, the model assigns a 0 probability and will be unable to make a prediction which is often known as Zero Frequency. We can use smoothing technique.s to solve this issue. One of the most straightforward smoothing techniques is called </a:t>
            </a:r>
            <a:r>
              <a:rPr lang="en-GB" sz="2000">
                <a:solidFill>
                  <a:srgbClr val="0E101A"/>
                </a:solidFill>
                <a:latin typeface="Montserrat SemiBold"/>
                <a:ea typeface="Montserrat SemiBold"/>
                <a:cs typeface="Montserrat SemiBold"/>
                <a:sym typeface="Montserrat SemiBold"/>
              </a:rPr>
              <a:t>Laplace estimation</a:t>
            </a:r>
            <a:r>
              <a:rPr lang="en-GB" sz="2000">
                <a:solidFill>
                  <a:srgbClr val="0E101A"/>
                </a:solidFill>
                <a:latin typeface="Montserrat"/>
                <a:ea typeface="Montserrat"/>
                <a:cs typeface="Montserrat"/>
                <a:sym typeface="Montserrat"/>
              </a:rPr>
              <a:t>.</a:t>
            </a:r>
            <a:endParaRPr sz="2000">
              <a:solidFill>
                <a:srgbClr val="0E101A"/>
              </a:solidFill>
              <a:latin typeface="Montserrat"/>
              <a:ea typeface="Montserrat"/>
              <a:cs typeface="Montserrat"/>
              <a:sym typeface="Montserrat"/>
            </a:endParaRPr>
          </a:p>
          <a:p>
            <a:pPr indent="0" lvl="0" marL="0" rtl="0" algn="just">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descr="Equation" id="364" name="Google Shape;364;p28"/>
          <p:cNvPicPr preferRelativeResize="0"/>
          <p:nvPr/>
        </p:nvPicPr>
        <p:blipFill>
          <a:blip r:embed="rId3">
            <a:alphaModFix/>
          </a:blip>
          <a:stretch>
            <a:fillRect/>
          </a:stretch>
        </p:blipFill>
        <p:spPr>
          <a:xfrm>
            <a:off x="4864475" y="4820100"/>
            <a:ext cx="794525" cy="186948"/>
          </a:xfrm>
          <a:prstGeom prst="rect">
            <a:avLst/>
          </a:prstGeom>
          <a:noFill/>
          <a:ln>
            <a:noFill/>
          </a:ln>
        </p:spPr>
      </p:pic>
      <p:pic>
        <p:nvPicPr>
          <p:cNvPr id="365" name="Google Shape;365;p28"/>
          <p:cNvPicPr preferRelativeResize="0"/>
          <p:nvPr/>
        </p:nvPicPr>
        <p:blipFill>
          <a:blip r:embed="rId4">
            <a:alphaModFix/>
          </a:blip>
          <a:stretch>
            <a:fillRect/>
          </a:stretch>
        </p:blipFill>
        <p:spPr>
          <a:xfrm>
            <a:off x="0" y="0"/>
            <a:ext cx="8883551" cy="4700599"/>
          </a:xfrm>
          <a:prstGeom prst="rect">
            <a:avLst/>
          </a:prstGeom>
          <a:noFill/>
          <a:ln>
            <a:noFill/>
          </a:ln>
        </p:spPr>
      </p:pic>
      <p:sp>
        <p:nvSpPr>
          <p:cNvPr id="366" name="Google Shape;366;p28"/>
          <p:cNvSpPr txBox="1"/>
          <p:nvPr/>
        </p:nvSpPr>
        <p:spPr>
          <a:xfrm>
            <a:off x="0" y="4536200"/>
            <a:ext cx="5456100" cy="378000"/>
          </a:xfrm>
          <a:prstGeom prst="rect">
            <a:avLst/>
          </a:prstGeom>
          <a:noFill/>
          <a:ln>
            <a:noFill/>
          </a:ln>
        </p:spPr>
        <p:txBody>
          <a:bodyPr anchorCtr="0" anchor="t" bIns="91425" lIns="91425" spcFirstLastPara="1" rIns="91425" wrap="square" tIns="91425">
            <a:noAutofit/>
          </a:bodyPr>
          <a:lstStyle/>
          <a:p>
            <a:pPr indent="-361950" lvl="0" marL="360000" rtl="0" algn="l">
              <a:spcBef>
                <a:spcPts val="1200"/>
              </a:spcBef>
              <a:spcAft>
                <a:spcPts val="1200"/>
              </a:spcAft>
              <a:buNone/>
            </a:pPr>
            <a:r>
              <a:rPr lang="en-GB" sz="1800">
                <a:latin typeface="Montserrat"/>
                <a:ea typeface="Montserrat"/>
                <a:cs typeface="Montserrat"/>
                <a:sym typeface="Montserrat"/>
              </a:rPr>
              <a:t>We also use Laplace smoothing and set</a:t>
            </a:r>
            <a:endParaRPr sz="18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9"/>
          <p:cNvSpPr txBox="1"/>
          <p:nvPr>
            <p:ph idx="1" type="body"/>
          </p:nvPr>
        </p:nvSpPr>
        <p:spPr>
          <a:xfrm>
            <a:off x="197400" y="-390575"/>
            <a:ext cx="8946600" cy="4441800"/>
          </a:xfrm>
          <a:prstGeom prst="rect">
            <a:avLst/>
          </a:prstGeom>
        </p:spPr>
        <p:txBody>
          <a:bodyPr anchorCtr="0" anchor="t" bIns="91425" lIns="91425" spcFirstLastPara="1" rIns="91425" wrap="square" tIns="91425">
            <a:noAutofit/>
          </a:bodyPr>
          <a:lstStyle/>
          <a:p>
            <a:pPr indent="-361950" lvl="0" marL="360000" rtl="0" algn="just">
              <a:lnSpc>
                <a:spcPct val="100000"/>
              </a:lnSpc>
              <a:spcBef>
                <a:spcPts val="1200"/>
              </a:spcBef>
              <a:spcAft>
                <a:spcPts val="0"/>
              </a:spcAft>
              <a:buNone/>
            </a:pPr>
            <a:r>
              <a:t/>
            </a:r>
            <a:endParaRPr sz="2000">
              <a:solidFill>
                <a:srgbClr val="000000"/>
              </a:solidFill>
              <a:latin typeface="Montserrat SemiBold"/>
              <a:ea typeface="Montserrat SemiBold"/>
              <a:cs typeface="Montserrat SemiBold"/>
              <a:sym typeface="Montserrat SemiBold"/>
            </a:endParaRPr>
          </a:p>
          <a:p>
            <a:pPr indent="-361950" lvl="0" marL="360000" rtl="0" algn="just">
              <a:lnSpc>
                <a:spcPct val="100000"/>
              </a:lnSpc>
              <a:spcBef>
                <a:spcPts val="1200"/>
              </a:spcBef>
              <a:spcAft>
                <a:spcPts val="0"/>
              </a:spcAft>
              <a:buNone/>
            </a:pPr>
            <a:r>
              <a:rPr lang="en-GB" sz="2000">
                <a:solidFill>
                  <a:srgbClr val="000000"/>
                </a:solidFill>
                <a:latin typeface="Montserrat SemiBold"/>
                <a:ea typeface="Montserrat SemiBold"/>
                <a:cs typeface="Montserrat SemiBold"/>
                <a:sym typeface="Montserrat SemiBold"/>
              </a:rPr>
              <a:t>Classifying A New Message</a:t>
            </a:r>
            <a:endParaRPr sz="2000">
              <a:solidFill>
                <a:srgbClr val="000000"/>
              </a:solidFill>
              <a:latin typeface="Montserrat SemiBold"/>
              <a:ea typeface="Montserrat SemiBold"/>
              <a:cs typeface="Montserrat SemiBold"/>
              <a:sym typeface="Montserrat SemiBold"/>
            </a:endParaRPr>
          </a:p>
          <a:p>
            <a:pPr indent="-361950" lvl="0" marL="360000" rtl="0" algn="just">
              <a:lnSpc>
                <a:spcPct val="100000"/>
              </a:lnSpc>
              <a:spcBef>
                <a:spcPts val="1200"/>
              </a:spcBef>
              <a:spcAft>
                <a:spcPts val="0"/>
              </a:spcAft>
              <a:buNone/>
            </a:pPr>
            <a:r>
              <a:t/>
            </a:r>
            <a:endParaRPr sz="2000">
              <a:solidFill>
                <a:srgbClr val="000000"/>
              </a:solidFill>
              <a:latin typeface="Montserrat SemiBold"/>
              <a:ea typeface="Montserrat SemiBold"/>
              <a:cs typeface="Montserrat SemiBold"/>
              <a:sym typeface="Montserrat SemiBold"/>
            </a:endParaRPr>
          </a:p>
          <a:p>
            <a:pPr indent="-361950" lvl="0" marL="360000" rtl="0" algn="just">
              <a:spcBef>
                <a:spcPts val="1200"/>
              </a:spcBef>
              <a:spcAft>
                <a:spcPts val="0"/>
              </a:spcAft>
              <a:buNone/>
            </a:pPr>
            <a:r>
              <a:rPr lang="en-GB" sz="2000">
                <a:solidFill>
                  <a:srgbClr val="000000"/>
                </a:solidFill>
                <a:latin typeface="Montserrat"/>
                <a:ea typeface="Montserrat"/>
                <a:cs typeface="Montserrat"/>
                <a:sym typeface="Montserrat"/>
              </a:rPr>
              <a:t>Take as input a new message (w1, w2, ..., wn).</a:t>
            </a:r>
            <a:endParaRPr sz="2000">
              <a:solidFill>
                <a:srgbClr val="000000"/>
              </a:solidFill>
              <a:latin typeface="Montserrat"/>
              <a:ea typeface="Montserrat"/>
              <a:cs typeface="Montserrat"/>
              <a:sym typeface="Montserrat"/>
            </a:endParaRPr>
          </a:p>
          <a:p>
            <a:pPr indent="-361950" lvl="0" marL="360000" rtl="0" algn="just">
              <a:spcBef>
                <a:spcPts val="0"/>
              </a:spcBef>
              <a:spcAft>
                <a:spcPts val="0"/>
              </a:spcAft>
              <a:buNone/>
            </a:pPr>
            <a:r>
              <a:rPr lang="en-GB" sz="2000">
                <a:solidFill>
                  <a:srgbClr val="000000"/>
                </a:solidFill>
                <a:latin typeface="Montserrat"/>
                <a:ea typeface="Montserrat"/>
                <a:cs typeface="Montserrat"/>
                <a:sym typeface="Montserrat"/>
              </a:rPr>
              <a:t>The values of P(Spam|w1, w2, ..., wn)=x and P(Ham|w1, w2, ..., wn)=y are calculated and compared.</a:t>
            </a:r>
            <a:endParaRPr sz="2000">
              <a:solidFill>
                <a:srgbClr val="000000"/>
              </a:solidFill>
              <a:latin typeface="Montserrat"/>
              <a:ea typeface="Montserrat"/>
              <a:cs typeface="Montserrat"/>
              <a:sym typeface="Montserrat"/>
            </a:endParaRPr>
          </a:p>
          <a:p>
            <a:pPr indent="-361950" lvl="0" marL="360000" rtl="0" algn="just">
              <a:spcBef>
                <a:spcPts val="0"/>
              </a:spcBef>
              <a:spcAft>
                <a:spcPts val="0"/>
              </a:spcAft>
              <a:buNone/>
            </a:pPr>
            <a:r>
              <a:t/>
            </a:r>
            <a:endParaRPr sz="2000">
              <a:solidFill>
                <a:srgbClr val="000000"/>
              </a:solidFill>
              <a:latin typeface="Montserrat"/>
              <a:ea typeface="Montserrat"/>
              <a:cs typeface="Montserrat"/>
              <a:sym typeface="Montserrat"/>
            </a:endParaRPr>
          </a:p>
          <a:p>
            <a:pPr indent="-355600" lvl="0" marL="457200" rtl="0" algn="just">
              <a:spcBef>
                <a:spcPts val="0"/>
              </a:spcBef>
              <a:spcAft>
                <a:spcPts val="0"/>
              </a:spcAft>
              <a:buClr>
                <a:srgbClr val="000000"/>
              </a:buClr>
              <a:buSzPts val="2000"/>
              <a:buFont typeface="Montserrat"/>
              <a:buChar char="❖"/>
            </a:pPr>
            <a:r>
              <a:rPr lang="en-GB" sz="2000">
                <a:solidFill>
                  <a:srgbClr val="000000"/>
                </a:solidFill>
                <a:latin typeface="Montserrat"/>
                <a:ea typeface="Montserrat"/>
                <a:cs typeface="Montserrat"/>
                <a:sym typeface="Montserrat"/>
              </a:rPr>
              <a:t>If y &gt; x, then the message is classified as ham.</a:t>
            </a:r>
            <a:endParaRPr sz="2000">
              <a:solidFill>
                <a:srgbClr val="000000"/>
              </a:solidFill>
              <a:latin typeface="Montserrat"/>
              <a:ea typeface="Montserrat"/>
              <a:cs typeface="Montserrat"/>
              <a:sym typeface="Montserrat"/>
            </a:endParaRPr>
          </a:p>
          <a:p>
            <a:pPr indent="-355600" lvl="0" marL="457200" rtl="0" algn="just">
              <a:spcBef>
                <a:spcPts val="0"/>
              </a:spcBef>
              <a:spcAft>
                <a:spcPts val="0"/>
              </a:spcAft>
              <a:buClr>
                <a:srgbClr val="000000"/>
              </a:buClr>
              <a:buSzPts val="2000"/>
              <a:buFont typeface="Montserrat"/>
              <a:buChar char="❖"/>
            </a:pPr>
            <a:r>
              <a:rPr lang="en-GB" sz="2000">
                <a:solidFill>
                  <a:srgbClr val="000000"/>
                </a:solidFill>
                <a:latin typeface="Montserrat"/>
                <a:ea typeface="Montserrat"/>
                <a:cs typeface="Montserrat"/>
                <a:sym typeface="Montserrat"/>
              </a:rPr>
              <a:t>If x &lt; y, then the message is classified as spam.</a:t>
            </a:r>
            <a:endParaRPr sz="2000">
              <a:solidFill>
                <a:srgbClr val="000000"/>
              </a:solidFill>
              <a:latin typeface="Montserrat"/>
              <a:ea typeface="Montserrat"/>
              <a:cs typeface="Montserrat"/>
              <a:sym typeface="Montserrat"/>
            </a:endParaRPr>
          </a:p>
          <a:p>
            <a:pPr indent="-355600" lvl="0" marL="457200" rtl="0" algn="just">
              <a:spcBef>
                <a:spcPts val="0"/>
              </a:spcBef>
              <a:spcAft>
                <a:spcPts val="0"/>
              </a:spcAft>
              <a:buClr>
                <a:srgbClr val="000000"/>
              </a:buClr>
              <a:buSzPts val="2000"/>
              <a:buFont typeface="Montserrat"/>
              <a:buChar char="❖"/>
            </a:pPr>
            <a:r>
              <a:rPr lang="en-GB" sz="2000">
                <a:solidFill>
                  <a:srgbClr val="000000"/>
                </a:solidFill>
                <a:latin typeface="Montserrat"/>
                <a:ea typeface="Montserrat"/>
                <a:cs typeface="Montserrat"/>
                <a:sym typeface="Montserrat"/>
              </a:rPr>
              <a:t>If x = y, then the algorithm may request human help.</a:t>
            </a:r>
            <a:endParaRPr sz="2000">
              <a:solidFill>
                <a:srgbClr val="000000"/>
              </a:solidFill>
              <a:latin typeface="Montserrat"/>
              <a:ea typeface="Montserrat"/>
              <a:cs typeface="Montserrat"/>
              <a:sym typeface="Montserrat"/>
            </a:endParaRPr>
          </a:p>
          <a:p>
            <a:pPr indent="-361950" lvl="0" marL="360000" rtl="0" algn="just">
              <a:spcBef>
                <a:spcPts val="0"/>
              </a:spcBef>
              <a:spcAft>
                <a:spcPts val="0"/>
              </a:spcAft>
              <a:buNone/>
            </a:pPr>
            <a:r>
              <a:rPr lang="en-GB" sz="2000">
                <a:solidFill>
                  <a:srgbClr val="000000"/>
                </a:solidFill>
                <a:latin typeface="Montserrat"/>
                <a:ea typeface="Montserrat"/>
                <a:cs typeface="Montserrat"/>
                <a:sym typeface="Montserrat"/>
              </a:rPr>
              <a:t>       </a:t>
            </a:r>
            <a:endParaRPr sz="2000">
              <a:solidFill>
                <a:srgbClr val="000000"/>
              </a:solidFill>
              <a:latin typeface="Montserrat"/>
              <a:ea typeface="Montserrat"/>
              <a:cs typeface="Montserrat"/>
              <a:sym typeface="Montserrat"/>
            </a:endParaRPr>
          </a:p>
          <a:p>
            <a:pPr indent="-361950" lvl="0" marL="360000" rtl="0" algn="just">
              <a:spcBef>
                <a:spcPts val="0"/>
              </a:spcBef>
              <a:spcAft>
                <a:spcPts val="0"/>
              </a:spcAft>
              <a:buNone/>
            </a:pPr>
            <a:r>
              <a:rPr lang="en-GB" sz="2000">
                <a:solidFill>
                  <a:srgbClr val="000000"/>
                </a:solidFill>
                <a:latin typeface="Montserrat"/>
                <a:ea typeface="Montserrat"/>
                <a:cs typeface="Montserrat"/>
                <a:sym typeface="Montserrat"/>
              </a:rPr>
              <a:t>Some messages may contain words that are not part of the vocabulary. Such words are ignored while calculating the probabilities.</a:t>
            </a:r>
            <a:endParaRPr sz="2000">
              <a:solidFill>
                <a:srgbClr val="000000"/>
              </a:solidFill>
              <a:latin typeface="Montserrat"/>
              <a:ea typeface="Montserrat"/>
              <a:cs typeface="Montserrat"/>
              <a:sym typeface="Montserrat"/>
            </a:endParaRPr>
          </a:p>
          <a:p>
            <a:pPr indent="0" lvl="0" marL="0" rtl="0" algn="just">
              <a:spcBef>
                <a:spcPts val="1200"/>
              </a:spcBef>
              <a:spcAft>
                <a:spcPts val="0"/>
              </a:spcAft>
              <a:buNone/>
            </a:pPr>
            <a:r>
              <a:t/>
            </a:r>
            <a:endParaRPr sz="2000">
              <a:solidFill>
                <a:srgbClr val="000000"/>
              </a:solidFill>
              <a:latin typeface="Montserrat"/>
              <a:ea typeface="Montserrat"/>
              <a:cs typeface="Montserrat"/>
              <a:sym typeface="Montserrat"/>
            </a:endParaRPr>
          </a:p>
          <a:p>
            <a:pPr indent="0" lvl="0" marL="0" rtl="0" algn="just">
              <a:spcBef>
                <a:spcPts val="1200"/>
              </a:spcBef>
              <a:spcAft>
                <a:spcPts val="1600"/>
              </a:spcAft>
              <a:buNone/>
            </a:pPr>
            <a:r>
              <a:t/>
            </a:r>
            <a:endParaRPr b="1"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0"/>
          <p:cNvSpPr txBox="1"/>
          <p:nvPr>
            <p:ph idx="1" type="body"/>
          </p:nvPr>
        </p:nvSpPr>
        <p:spPr>
          <a:xfrm>
            <a:off x="781163" y="-390975"/>
            <a:ext cx="6753300" cy="2797800"/>
          </a:xfrm>
          <a:prstGeom prst="rect">
            <a:avLst/>
          </a:prstGeom>
        </p:spPr>
        <p:txBody>
          <a:bodyPr anchorCtr="0" anchor="t" bIns="91425" lIns="91425" spcFirstLastPara="1" rIns="91425" wrap="square" tIns="91425">
            <a:noAutofit/>
          </a:bodyPr>
          <a:lstStyle/>
          <a:p>
            <a:pPr indent="-361950" lvl="0" marL="360000" rtl="0" algn="just">
              <a:lnSpc>
                <a:spcPct val="100000"/>
              </a:lnSpc>
              <a:spcBef>
                <a:spcPts val="1200"/>
              </a:spcBef>
              <a:spcAft>
                <a:spcPts val="0"/>
              </a:spcAft>
              <a:buNone/>
            </a:pPr>
            <a:r>
              <a:t/>
            </a:r>
            <a:endParaRPr sz="2000">
              <a:solidFill>
                <a:srgbClr val="000000"/>
              </a:solidFill>
              <a:latin typeface="Montserrat"/>
              <a:ea typeface="Montserrat"/>
              <a:cs typeface="Montserrat"/>
              <a:sym typeface="Montserrat"/>
            </a:endParaRPr>
          </a:p>
          <a:p>
            <a:pPr indent="-361950" lvl="0" marL="360000" rtl="0" algn="just">
              <a:lnSpc>
                <a:spcPct val="100000"/>
              </a:lnSpc>
              <a:spcBef>
                <a:spcPts val="1200"/>
              </a:spcBef>
              <a:spcAft>
                <a:spcPts val="0"/>
              </a:spcAft>
              <a:buNone/>
            </a:pPr>
            <a:r>
              <a:rPr lang="en-GB" sz="2500">
                <a:solidFill>
                  <a:srgbClr val="A64D79"/>
                </a:solidFill>
                <a:latin typeface="Montserrat SemiBold"/>
                <a:ea typeface="Montserrat SemiBold"/>
                <a:cs typeface="Montserrat SemiBold"/>
                <a:sym typeface="Montserrat SemiBold"/>
              </a:rPr>
              <a:t>VALIDATION TECHNIQUES:</a:t>
            </a:r>
            <a:endParaRPr sz="2500">
              <a:solidFill>
                <a:srgbClr val="A64D79"/>
              </a:solidFill>
              <a:latin typeface="Montserrat SemiBold"/>
              <a:ea typeface="Montserrat SemiBold"/>
              <a:cs typeface="Montserrat SemiBold"/>
              <a:sym typeface="Montserrat SemiBold"/>
            </a:endParaRPr>
          </a:p>
          <a:p>
            <a:pPr indent="-361950" lvl="0" marL="360000" rtl="0" algn="just">
              <a:lnSpc>
                <a:spcPct val="100000"/>
              </a:lnSpc>
              <a:spcBef>
                <a:spcPts val="1200"/>
              </a:spcBef>
              <a:spcAft>
                <a:spcPts val="0"/>
              </a:spcAft>
              <a:buNone/>
            </a:pPr>
            <a:r>
              <a:rPr lang="en-GB" sz="2000">
                <a:solidFill>
                  <a:srgbClr val="000000"/>
                </a:solidFill>
                <a:latin typeface="Montserrat SemiBold"/>
                <a:ea typeface="Montserrat SemiBold"/>
                <a:cs typeface="Montserrat SemiBold"/>
                <a:sym typeface="Montserrat SemiBold"/>
              </a:rPr>
              <a:t>Hold out validation:</a:t>
            </a:r>
            <a:endParaRPr sz="2000">
              <a:solidFill>
                <a:srgbClr val="000000"/>
              </a:solidFill>
              <a:latin typeface="Montserrat SemiBold"/>
              <a:ea typeface="Montserrat SemiBold"/>
              <a:cs typeface="Montserrat SemiBold"/>
              <a:sym typeface="Montserrat SemiBold"/>
            </a:endParaRPr>
          </a:p>
          <a:p>
            <a:pPr indent="-355600" lvl="0" marL="457200" rtl="0" algn="just">
              <a:lnSpc>
                <a:spcPct val="100000"/>
              </a:lnSpc>
              <a:spcBef>
                <a:spcPts val="1200"/>
              </a:spcBef>
              <a:spcAft>
                <a:spcPts val="0"/>
              </a:spcAft>
              <a:buClr>
                <a:srgbClr val="292929"/>
              </a:buClr>
              <a:buSzPts val="2000"/>
              <a:buFont typeface="Montserrat"/>
              <a:buChar char="●"/>
            </a:pPr>
            <a:r>
              <a:rPr lang="en-GB" sz="2000">
                <a:solidFill>
                  <a:srgbClr val="292929"/>
                </a:solidFill>
                <a:highlight>
                  <a:srgbClr val="FFFFFF"/>
                </a:highlight>
                <a:latin typeface="Montserrat"/>
                <a:ea typeface="Montserrat"/>
                <a:cs typeface="Montserrat"/>
                <a:sym typeface="Montserrat"/>
              </a:rPr>
              <a:t>The dataset is split into a training set and a test set.</a:t>
            </a:r>
            <a:endParaRPr sz="2000">
              <a:solidFill>
                <a:srgbClr val="292929"/>
              </a:solidFill>
              <a:highlight>
                <a:srgbClr val="FFFFFF"/>
              </a:highlight>
              <a:latin typeface="Montserrat"/>
              <a:ea typeface="Montserrat"/>
              <a:cs typeface="Montserrat"/>
              <a:sym typeface="Montserrat"/>
            </a:endParaRPr>
          </a:p>
          <a:p>
            <a:pPr indent="-355600" lvl="0" marL="457200" rtl="0" algn="just">
              <a:lnSpc>
                <a:spcPct val="100000"/>
              </a:lnSpc>
              <a:spcBef>
                <a:spcPts val="0"/>
              </a:spcBef>
              <a:spcAft>
                <a:spcPts val="0"/>
              </a:spcAft>
              <a:buClr>
                <a:srgbClr val="292929"/>
              </a:buClr>
              <a:buSzPts val="2000"/>
              <a:buFont typeface="Montserrat"/>
              <a:buChar char="●"/>
            </a:pPr>
            <a:r>
              <a:rPr lang="en-GB" sz="2000">
                <a:solidFill>
                  <a:srgbClr val="292929"/>
                </a:solidFill>
                <a:highlight>
                  <a:srgbClr val="FFFFFF"/>
                </a:highlight>
                <a:latin typeface="Montserrat"/>
                <a:ea typeface="Montserrat"/>
                <a:cs typeface="Montserrat"/>
                <a:sym typeface="Montserrat"/>
              </a:rPr>
              <a:t>80% of the data is used for training and the remaining 20% for testing.</a:t>
            </a:r>
            <a:endParaRPr sz="2000">
              <a:solidFill>
                <a:srgbClr val="000000"/>
              </a:solidFill>
              <a:latin typeface="Montserrat SemiBold"/>
              <a:ea typeface="Montserrat SemiBold"/>
              <a:cs typeface="Montserrat SemiBold"/>
              <a:sym typeface="Montserrat SemiBold"/>
            </a:endParaRPr>
          </a:p>
          <a:p>
            <a:pPr indent="0" lvl="0" marL="0" rtl="0" algn="just">
              <a:spcBef>
                <a:spcPts val="1200"/>
              </a:spcBef>
              <a:spcAft>
                <a:spcPts val="1600"/>
              </a:spcAft>
              <a:buNone/>
            </a:pPr>
            <a:r>
              <a:t/>
            </a:r>
            <a:endParaRPr/>
          </a:p>
        </p:txBody>
      </p:sp>
      <p:pic>
        <p:nvPicPr>
          <p:cNvPr id="377" name="Google Shape;377;p30"/>
          <p:cNvPicPr preferRelativeResize="0"/>
          <p:nvPr/>
        </p:nvPicPr>
        <p:blipFill>
          <a:blip r:embed="rId3">
            <a:alphaModFix/>
          </a:blip>
          <a:stretch>
            <a:fillRect/>
          </a:stretch>
        </p:blipFill>
        <p:spPr>
          <a:xfrm>
            <a:off x="1791475" y="3073250"/>
            <a:ext cx="4732675" cy="173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1"/>
          <p:cNvSpPr txBox="1"/>
          <p:nvPr>
            <p:ph idx="1" type="body"/>
          </p:nvPr>
        </p:nvSpPr>
        <p:spPr>
          <a:xfrm>
            <a:off x="595800" y="177350"/>
            <a:ext cx="8159100" cy="40467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GB" sz="2300">
                <a:solidFill>
                  <a:srgbClr val="212529"/>
                </a:solidFill>
                <a:highlight>
                  <a:srgbClr val="FFFFFF"/>
                </a:highlight>
                <a:latin typeface="Montserrat SemiBold"/>
                <a:ea typeface="Montserrat SemiBold"/>
                <a:cs typeface="Montserrat SemiBold"/>
                <a:sym typeface="Montserrat SemiBold"/>
              </a:rPr>
              <a:t>Stratified K-Folds cross-validation</a:t>
            </a:r>
            <a:endParaRPr sz="2300">
              <a:solidFill>
                <a:srgbClr val="212529"/>
              </a:solidFill>
              <a:highlight>
                <a:srgbClr val="FFFFFF"/>
              </a:highlight>
              <a:latin typeface="Montserrat SemiBold"/>
              <a:ea typeface="Montserrat SemiBold"/>
              <a:cs typeface="Montserrat SemiBold"/>
              <a:sym typeface="Montserrat SemiBold"/>
            </a:endParaRPr>
          </a:p>
          <a:p>
            <a:pPr indent="-355600" lvl="0" marL="457200" rtl="0" algn="l">
              <a:lnSpc>
                <a:spcPct val="100000"/>
              </a:lnSpc>
              <a:spcBef>
                <a:spcPts val="1200"/>
              </a:spcBef>
              <a:spcAft>
                <a:spcPts val="0"/>
              </a:spcAft>
              <a:buClr>
                <a:srgbClr val="0E101A"/>
              </a:buClr>
              <a:buSzPts val="2000"/>
              <a:buFont typeface="Montserrat"/>
              <a:buChar char="●"/>
            </a:pPr>
            <a:r>
              <a:rPr lang="en-GB" sz="2000">
                <a:solidFill>
                  <a:srgbClr val="0E101A"/>
                </a:solidFill>
                <a:latin typeface="Montserrat"/>
                <a:ea typeface="Montserrat"/>
                <a:cs typeface="Montserrat"/>
                <a:sym typeface="Montserrat"/>
              </a:rPr>
              <a:t>In Stratified Sampling, let the population of a state be 55.7% male and 44.3% female. If we wish to choose 1000 people from that state and if 557 male ( 55.7% of 1000 ) and 443 female ( 44.3% for 1000 ), i.e. 557 male + 443 female (Total=1000 people) are picked for their opinion, then this chosen group of people represent the entire state. </a:t>
            </a:r>
            <a:endParaRPr sz="2000">
              <a:solidFill>
                <a:srgbClr val="0E101A"/>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2000">
              <a:solidFill>
                <a:srgbClr val="0E101A"/>
              </a:solidFill>
              <a:latin typeface="Montserrat"/>
              <a:ea typeface="Montserrat"/>
              <a:cs typeface="Montserrat"/>
              <a:sym typeface="Montserrat"/>
            </a:endParaRPr>
          </a:p>
          <a:p>
            <a:pPr indent="-355600" lvl="0" marL="457200" rtl="0" algn="l">
              <a:lnSpc>
                <a:spcPct val="100000"/>
              </a:lnSpc>
              <a:spcBef>
                <a:spcPts val="0"/>
              </a:spcBef>
              <a:spcAft>
                <a:spcPts val="0"/>
              </a:spcAft>
              <a:buClr>
                <a:srgbClr val="0E101A"/>
              </a:buClr>
              <a:buSzPts val="2000"/>
              <a:buFont typeface="Montserrat"/>
              <a:buChar char="●"/>
            </a:pPr>
            <a:r>
              <a:rPr lang="en-GB" sz="2000">
                <a:solidFill>
                  <a:srgbClr val="0E101A"/>
                </a:solidFill>
                <a:latin typeface="Montserrat"/>
                <a:ea typeface="Montserrat"/>
                <a:cs typeface="Montserrat"/>
                <a:sym typeface="Montserrat"/>
              </a:rPr>
              <a:t>Stratified k-fold cross-validation is the same as just k-fold cross-validation, but in Stratified k-fold cross-validation, stratified sampling is done instead of random sampling.</a:t>
            </a:r>
            <a:endParaRPr sz="2000">
              <a:solidFill>
                <a:srgbClr val="0E101A"/>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2000">
              <a:solidFill>
                <a:srgbClr val="0E101A"/>
              </a:solidFill>
              <a:latin typeface="Montserrat"/>
              <a:ea typeface="Montserrat"/>
              <a:cs typeface="Montserrat"/>
              <a:sym typeface="Montserrat"/>
            </a:endParaRPr>
          </a:p>
          <a:p>
            <a:pPr indent="0" lvl="0" marL="457200" rtl="0" algn="just">
              <a:lnSpc>
                <a:spcPct val="100000"/>
              </a:lnSpc>
              <a:spcBef>
                <a:spcPts val="0"/>
              </a:spcBef>
              <a:spcAft>
                <a:spcPts val="0"/>
              </a:spcAft>
              <a:buNone/>
            </a:pPr>
            <a:r>
              <a:t/>
            </a:r>
            <a:endParaRPr sz="2000">
              <a:solidFill>
                <a:srgbClr val="000000"/>
              </a:solidFill>
              <a:highlight>
                <a:srgbClr val="FFFFFF"/>
              </a:highlight>
              <a:latin typeface="Arial"/>
              <a:ea typeface="Arial"/>
              <a:cs typeface="Arial"/>
              <a:sym typeface="Arial"/>
            </a:endParaRPr>
          </a:p>
          <a:p>
            <a:pPr indent="0" lvl="0" marL="0" rtl="0" algn="just">
              <a:lnSpc>
                <a:spcPct val="100000"/>
              </a:lnSpc>
              <a:spcBef>
                <a:spcPts val="1200"/>
              </a:spcBef>
              <a:spcAft>
                <a:spcPts val="1200"/>
              </a:spcAft>
              <a:buNone/>
            </a:pPr>
            <a:r>
              <a:t/>
            </a:r>
            <a:endParaRPr sz="1800">
              <a:solidFill>
                <a:srgbClr val="212529"/>
              </a:solidFill>
              <a:highlight>
                <a:srgbClr val="FFFFFF"/>
              </a:highlight>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idx="1" type="body"/>
          </p:nvPr>
        </p:nvSpPr>
        <p:spPr>
          <a:xfrm>
            <a:off x="202550" y="343100"/>
            <a:ext cx="8520600" cy="3416400"/>
          </a:xfrm>
          <a:prstGeom prst="rect">
            <a:avLst/>
          </a:prstGeom>
        </p:spPr>
        <p:txBody>
          <a:bodyPr anchorCtr="0" anchor="t" bIns="91425" lIns="91425" spcFirstLastPara="1" rIns="91425" wrap="square" tIns="91425">
            <a:noAutofit/>
          </a:bodyPr>
          <a:lstStyle/>
          <a:p>
            <a:pPr indent="0" lvl="0" marL="95250" rtl="0" algn="l">
              <a:spcBef>
                <a:spcPts val="1200"/>
              </a:spcBef>
              <a:spcAft>
                <a:spcPts val="0"/>
              </a:spcAft>
              <a:buNone/>
            </a:pPr>
            <a:r>
              <a:t/>
            </a:r>
            <a:endParaRPr b="1" sz="3000">
              <a:solidFill>
                <a:srgbClr val="0000FF"/>
              </a:solidFill>
              <a:latin typeface="Montserrat"/>
              <a:ea typeface="Montserrat"/>
              <a:cs typeface="Montserrat"/>
              <a:sym typeface="Montserrat"/>
            </a:endParaRPr>
          </a:p>
          <a:p>
            <a:pPr indent="0" lvl="0" marL="95250" rtl="0" algn="l">
              <a:spcBef>
                <a:spcPts val="1200"/>
              </a:spcBef>
              <a:spcAft>
                <a:spcPts val="0"/>
              </a:spcAft>
              <a:buNone/>
            </a:pPr>
            <a:r>
              <a:rPr b="1" lang="en-GB" sz="3000">
                <a:solidFill>
                  <a:srgbClr val="0000FF"/>
                </a:solidFill>
                <a:latin typeface="Montserrat"/>
                <a:ea typeface="Montserrat"/>
                <a:cs typeface="Montserrat"/>
                <a:sym typeface="Montserrat"/>
              </a:rPr>
              <a:t>OBJECTIVE:</a:t>
            </a:r>
            <a:endParaRPr b="1" sz="3000">
              <a:solidFill>
                <a:srgbClr val="0000FF"/>
              </a:solidFill>
              <a:latin typeface="Montserrat"/>
              <a:ea typeface="Montserrat"/>
              <a:cs typeface="Montserrat"/>
              <a:sym typeface="Montserrat"/>
            </a:endParaRPr>
          </a:p>
          <a:p>
            <a:pPr indent="-495300" lvl="0" marL="914400" rtl="0" algn="just">
              <a:lnSpc>
                <a:spcPct val="100000"/>
              </a:lnSpc>
              <a:spcBef>
                <a:spcPts val="1200"/>
              </a:spcBef>
              <a:spcAft>
                <a:spcPts val="0"/>
              </a:spcAft>
              <a:buClr>
                <a:srgbClr val="000000"/>
              </a:buClr>
              <a:buSzPts val="2100"/>
              <a:buFont typeface="Montserrat"/>
              <a:buChar char="●"/>
            </a:pPr>
            <a:r>
              <a:rPr lang="en-GB" sz="2100">
                <a:solidFill>
                  <a:srgbClr val="000000"/>
                </a:solidFill>
                <a:latin typeface="Montserrat"/>
                <a:ea typeface="Montserrat"/>
                <a:cs typeface="Montserrat"/>
                <a:sym typeface="Montserrat"/>
              </a:rPr>
              <a:t>Our goal was to code a </a:t>
            </a:r>
            <a:r>
              <a:rPr b="1" lang="en-GB" sz="2100">
                <a:solidFill>
                  <a:srgbClr val="000000"/>
                </a:solidFill>
                <a:latin typeface="Montserrat"/>
                <a:ea typeface="Montserrat"/>
                <a:cs typeface="Montserrat"/>
                <a:sym typeface="Montserrat"/>
              </a:rPr>
              <a:t>spam filter</a:t>
            </a:r>
            <a:r>
              <a:rPr lang="en-GB" sz="2100">
                <a:solidFill>
                  <a:srgbClr val="000000"/>
                </a:solidFill>
                <a:latin typeface="Montserrat"/>
                <a:ea typeface="Montserrat"/>
                <a:cs typeface="Montserrat"/>
                <a:sym typeface="Montserrat"/>
              </a:rPr>
              <a:t> from scratch that classifies messages as spam and non-spam with an accuracy greater than 80%.</a:t>
            </a:r>
            <a:endParaRPr sz="2100">
              <a:solidFill>
                <a:srgbClr val="000000"/>
              </a:solidFill>
              <a:latin typeface="Montserrat"/>
              <a:ea typeface="Montserrat"/>
              <a:cs typeface="Montserrat"/>
              <a:sym typeface="Montserrat"/>
            </a:endParaRPr>
          </a:p>
          <a:p>
            <a:pPr indent="-495300" lvl="0" marL="914400" rtl="0" algn="just">
              <a:lnSpc>
                <a:spcPct val="100000"/>
              </a:lnSpc>
              <a:spcBef>
                <a:spcPts val="0"/>
              </a:spcBef>
              <a:spcAft>
                <a:spcPts val="0"/>
              </a:spcAft>
              <a:buClr>
                <a:srgbClr val="000000"/>
              </a:buClr>
              <a:buSzPts val="2100"/>
              <a:buFont typeface="Montserrat"/>
              <a:buChar char="●"/>
            </a:pPr>
            <a:r>
              <a:rPr lang="en-GB" sz="2100">
                <a:solidFill>
                  <a:srgbClr val="000000"/>
                </a:solidFill>
                <a:latin typeface="Montserrat"/>
                <a:ea typeface="Montserrat"/>
                <a:cs typeface="Montserrat"/>
                <a:sym typeface="Montserrat"/>
              </a:rPr>
              <a:t>We have used multinomial </a:t>
            </a:r>
            <a:r>
              <a:rPr b="1" lang="en-GB" sz="2100">
                <a:solidFill>
                  <a:srgbClr val="000000"/>
                </a:solidFill>
                <a:latin typeface="Montserrat"/>
                <a:ea typeface="Montserrat"/>
                <a:cs typeface="Montserrat"/>
                <a:sym typeface="Montserrat"/>
              </a:rPr>
              <a:t>Naive Bayes</a:t>
            </a:r>
            <a:r>
              <a:rPr lang="en-GB" sz="2100">
                <a:solidFill>
                  <a:srgbClr val="000000"/>
                </a:solidFill>
                <a:latin typeface="Montserrat"/>
                <a:ea typeface="Montserrat"/>
                <a:cs typeface="Montserrat"/>
                <a:sym typeface="Montserrat"/>
              </a:rPr>
              <a:t> Algorithm and conditional probability to achieve it.</a:t>
            </a:r>
            <a:endParaRPr sz="2100">
              <a:solidFill>
                <a:srgbClr val="000000"/>
              </a:solidFill>
              <a:latin typeface="Montserrat"/>
              <a:ea typeface="Montserrat"/>
              <a:cs typeface="Montserrat"/>
              <a:sym typeface="Montserrat"/>
            </a:endParaRPr>
          </a:p>
          <a:p>
            <a:pPr indent="0" lvl="0" marL="457200" rtl="0" algn="l">
              <a:lnSpc>
                <a:spcPct val="100000"/>
              </a:lnSpc>
              <a:spcBef>
                <a:spcPts val="0"/>
              </a:spcBef>
              <a:spcAft>
                <a:spcPts val="0"/>
              </a:spcAft>
              <a:buClr>
                <a:schemeClr val="dk1"/>
              </a:buClr>
              <a:buSzPts val="1100"/>
              <a:buFont typeface="Arial"/>
              <a:buNone/>
            </a:pPr>
            <a:r>
              <a:t/>
            </a:r>
            <a:endParaRPr b="1" sz="43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2"/>
          <p:cNvSpPr txBox="1"/>
          <p:nvPr>
            <p:ph idx="1" type="body"/>
          </p:nvPr>
        </p:nvSpPr>
        <p:spPr>
          <a:xfrm>
            <a:off x="118500" y="0"/>
            <a:ext cx="8907000" cy="4306800"/>
          </a:xfrm>
          <a:prstGeom prst="rect">
            <a:avLst/>
          </a:prstGeom>
        </p:spPr>
        <p:txBody>
          <a:bodyPr anchorCtr="0" anchor="t" bIns="91425" lIns="91425" spcFirstLastPara="1" rIns="91425" wrap="square" tIns="91425">
            <a:noAutofit/>
          </a:bodyPr>
          <a:lstStyle/>
          <a:p>
            <a:pPr indent="-361950" lvl="0" marL="360000" rtl="0" algn="just">
              <a:spcBef>
                <a:spcPts val="1200"/>
              </a:spcBef>
              <a:spcAft>
                <a:spcPts val="0"/>
              </a:spcAft>
              <a:buNone/>
            </a:pPr>
            <a:r>
              <a:rPr b="1" lang="en-GB" sz="2000">
                <a:solidFill>
                  <a:srgbClr val="0000FF"/>
                </a:solidFill>
                <a:latin typeface="Montserrat"/>
                <a:ea typeface="Montserrat"/>
                <a:cs typeface="Montserrat"/>
                <a:sym typeface="Montserrat"/>
              </a:rPr>
              <a:t>PERFORMANCE MEASURES:</a:t>
            </a:r>
            <a:endParaRPr b="1" sz="2000">
              <a:solidFill>
                <a:srgbClr val="0000FF"/>
              </a:solidFill>
              <a:latin typeface="Montserrat"/>
              <a:ea typeface="Montserrat"/>
              <a:cs typeface="Montserrat"/>
              <a:sym typeface="Montserrat"/>
            </a:endParaRPr>
          </a:p>
          <a:p>
            <a:pPr indent="-355600" lvl="0" marL="457200" rtl="0" algn="just">
              <a:spcBef>
                <a:spcPts val="1200"/>
              </a:spcBef>
              <a:spcAft>
                <a:spcPts val="0"/>
              </a:spcAft>
              <a:buClr>
                <a:srgbClr val="000000"/>
              </a:buClr>
              <a:buSzPts val="2000"/>
              <a:buFont typeface="Montserrat"/>
              <a:buChar char="●"/>
            </a:pPr>
            <a:r>
              <a:rPr lang="en-GB" sz="2000">
                <a:solidFill>
                  <a:srgbClr val="000000"/>
                </a:solidFill>
                <a:latin typeface="Montserrat SemiBold"/>
                <a:ea typeface="Montserrat SemiBold"/>
                <a:cs typeface="Montserrat SemiBold"/>
                <a:sym typeface="Montserrat SemiBold"/>
              </a:rPr>
              <a:t>Accuracy:</a:t>
            </a:r>
            <a:r>
              <a:rPr lang="en-GB" sz="2000">
                <a:solidFill>
                  <a:srgbClr val="000000"/>
                </a:solidFill>
                <a:latin typeface="Montserrat"/>
                <a:ea typeface="Montserrat"/>
                <a:cs typeface="Montserrat"/>
                <a:sym typeface="Montserrat"/>
              </a:rPr>
              <a:t> The ratio of the number of correct predictions to the total predictions made.</a:t>
            </a:r>
            <a:endParaRPr sz="2000">
              <a:solidFill>
                <a:srgbClr val="000000"/>
              </a:solidFill>
              <a:latin typeface="Montserrat"/>
              <a:ea typeface="Montserrat"/>
              <a:cs typeface="Montserrat"/>
              <a:sym typeface="Montserrat"/>
            </a:endParaRPr>
          </a:p>
          <a:p>
            <a:pPr indent="0" lvl="0" marL="457200" rtl="0" algn="just">
              <a:spcBef>
                <a:spcPts val="1200"/>
              </a:spcBef>
              <a:spcAft>
                <a:spcPts val="0"/>
              </a:spcAft>
              <a:buNone/>
            </a:pPr>
            <a:r>
              <a:rPr lang="en-GB" sz="2000">
                <a:solidFill>
                  <a:srgbClr val="000000"/>
                </a:solidFill>
                <a:latin typeface="Montserrat"/>
                <a:ea typeface="Montserrat"/>
                <a:cs typeface="Montserrat"/>
                <a:sym typeface="Montserrat"/>
              </a:rPr>
              <a:t>	Accuracy = (TP+TN)/total</a:t>
            </a:r>
            <a:endParaRPr sz="2000">
              <a:solidFill>
                <a:srgbClr val="000000"/>
              </a:solidFill>
              <a:latin typeface="Montserrat"/>
              <a:ea typeface="Montserrat"/>
              <a:cs typeface="Montserrat"/>
              <a:sym typeface="Montserrat"/>
            </a:endParaRPr>
          </a:p>
          <a:p>
            <a:pPr indent="-355600" lvl="0" marL="457200" rtl="0" algn="just">
              <a:spcBef>
                <a:spcPts val="1200"/>
              </a:spcBef>
              <a:spcAft>
                <a:spcPts val="0"/>
              </a:spcAft>
              <a:buClr>
                <a:srgbClr val="000000"/>
              </a:buClr>
              <a:buSzPts val="2000"/>
              <a:buFont typeface="Montserrat"/>
              <a:buChar char="●"/>
            </a:pPr>
            <a:r>
              <a:rPr lang="en-GB" sz="2000">
                <a:solidFill>
                  <a:srgbClr val="000000"/>
                </a:solidFill>
                <a:latin typeface="Montserrat SemiBold"/>
                <a:ea typeface="Montserrat SemiBold"/>
                <a:cs typeface="Montserrat SemiBold"/>
                <a:sym typeface="Montserrat SemiBold"/>
              </a:rPr>
              <a:t>False Positive (FP):</a:t>
            </a:r>
            <a:r>
              <a:rPr lang="en-GB" sz="2000">
                <a:solidFill>
                  <a:srgbClr val="000000"/>
                </a:solidFill>
                <a:latin typeface="Montserrat"/>
                <a:ea typeface="Montserrat"/>
                <a:cs typeface="Montserrat"/>
                <a:sym typeface="Montserrat"/>
              </a:rPr>
              <a:t> The number of misclassified non-spam emails.</a:t>
            </a:r>
            <a:endParaRPr sz="2000">
              <a:solidFill>
                <a:srgbClr val="000000"/>
              </a:solidFill>
              <a:latin typeface="Montserrat"/>
              <a:ea typeface="Montserrat"/>
              <a:cs typeface="Montserrat"/>
              <a:sym typeface="Montserrat"/>
            </a:endParaRPr>
          </a:p>
          <a:p>
            <a:pPr indent="-355600" lvl="0" marL="457200" rtl="0" algn="just">
              <a:spcBef>
                <a:spcPts val="0"/>
              </a:spcBef>
              <a:spcAft>
                <a:spcPts val="0"/>
              </a:spcAft>
              <a:buClr>
                <a:srgbClr val="000000"/>
              </a:buClr>
              <a:buSzPts val="2000"/>
              <a:buFont typeface="Montserrat"/>
              <a:buChar char="●"/>
            </a:pPr>
            <a:r>
              <a:rPr lang="en-GB" sz="2000">
                <a:solidFill>
                  <a:srgbClr val="000000"/>
                </a:solidFill>
                <a:latin typeface="Montserrat SemiBold"/>
                <a:ea typeface="Montserrat SemiBold"/>
                <a:cs typeface="Montserrat SemiBold"/>
                <a:sym typeface="Montserrat SemiBold"/>
              </a:rPr>
              <a:t>False Negative (FN):</a:t>
            </a:r>
            <a:r>
              <a:rPr lang="en-GB" sz="2000">
                <a:solidFill>
                  <a:srgbClr val="000000"/>
                </a:solidFill>
                <a:latin typeface="Montserrat"/>
                <a:ea typeface="Montserrat"/>
                <a:cs typeface="Montserrat"/>
                <a:sym typeface="Montserrat"/>
              </a:rPr>
              <a:t> The number of misclassified spam emails</a:t>
            </a:r>
            <a:endParaRPr sz="2000">
              <a:solidFill>
                <a:srgbClr val="000000"/>
              </a:solidFill>
              <a:latin typeface="Montserrat"/>
              <a:ea typeface="Montserrat"/>
              <a:cs typeface="Montserrat"/>
              <a:sym typeface="Montserrat"/>
            </a:endParaRPr>
          </a:p>
          <a:p>
            <a:pPr indent="-355600" lvl="0" marL="457200" rtl="0" algn="just">
              <a:spcBef>
                <a:spcPts val="0"/>
              </a:spcBef>
              <a:spcAft>
                <a:spcPts val="0"/>
              </a:spcAft>
              <a:buClr>
                <a:srgbClr val="000000"/>
              </a:buClr>
              <a:buSzPts val="2000"/>
              <a:buFont typeface="Montserrat"/>
              <a:buChar char="●"/>
            </a:pPr>
            <a:r>
              <a:rPr lang="en-GB" sz="2000">
                <a:solidFill>
                  <a:srgbClr val="000000"/>
                </a:solidFill>
                <a:latin typeface="Montserrat SemiBold"/>
                <a:ea typeface="Montserrat SemiBold"/>
                <a:cs typeface="Montserrat SemiBold"/>
                <a:sym typeface="Montserrat SemiBold"/>
              </a:rPr>
              <a:t>True Positive (TP):</a:t>
            </a:r>
            <a:r>
              <a:rPr lang="en-GB" sz="2000">
                <a:solidFill>
                  <a:srgbClr val="000000"/>
                </a:solidFill>
                <a:latin typeface="Montserrat"/>
                <a:ea typeface="Montserrat"/>
                <a:cs typeface="Montserrat"/>
                <a:sym typeface="Montserrat"/>
              </a:rPr>
              <a:t> The number of spam messages correctly classified as spam.</a:t>
            </a:r>
            <a:endParaRPr sz="2000">
              <a:solidFill>
                <a:srgbClr val="000000"/>
              </a:solidFill>
              <a:latin typeface="Montserrat"/>
              <a:ea typeface="Montserrat"/>
              <a:cs typeface="Montserrat"/>
              <a:sym typeface="Montserrat"/>
            </a:endParaRPr>
          </a:p>
          <a:p>
            <a:pPr indent="-355600" lvl="0" marL="457200" rtl="0" algn="just">
              <a:spcBef>
                <a:spcPts val="0"/>
              </a:spcBef>
              <a:spcAft>
                <a:spcPts val="0"/>
              </a:spcAft>
              <a:buClr>
                <a:srgbClr val="000000"/>
              </a:buClr>
              <a:buSzPts val="2000"/>
              <a:buFont typeface="Montserrat"/>
              <a:buChar char="●"/>
            </a:pPr>
            <a:r>
              <a:rPr lang="en-GB" sz="2000">
                <a:solidFill>
                  <a:srgbClr val="000000"/>
                </a:solidFill>
                <a:latin typeface="Montserrat SemiBold"/>
                <a:ea typeface="Montserrat SemiBold"/>
                <a:cs typeface="Montserrat SemiBold"/>
                <a:sym typeface="Montserrat SemiBold"/>
              </a:rPr>
              <a:t>True Negative (TN):</a:t>
            </a:r>
            <a:r>
              <a:rPr lang="en-GB" sz="2000">
                <a:solidFill>
                  <a:srgbClr val="000000"/>
                </a:solidFill>
                <a:latin typeface="Montserrat"/>
                <a:ea typeface="Montserrat"/>
                <a:cs typeface="Montserrat"/>
                <a:sym typeface="Montserrat"/>
              </a:rPr>
              <a:t> The number of non-spam emails correctly classified as non-spam.</a:t>
            </a:r>
            <a:endParaRPr sz="20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3"/>
          <p:cNvSpPr txBox="1"/>
          <p:nvPr>
            <p:ph idx="1" type="body"/>
          </p:nvPr>
        </p:nvSpPr>
        <p:spPr>
          <a:xfrm>
            <a:off x="854800" y="494675"/>
            <a:ext cx="7347900" cy="2743500"/>
          </a:xfrm>
          <a:prstGeom prst="rect">
            <a:avLst/>
          </a:prstGeom>
        </p:spPr>
        <p:txBody>
          <a:bodyPr anchorCtr="0" anchor="t" bIns="91425" lIns="91425" spcFirstLastPara="1" rIns="91425" wrap="square" tIns="91425">
            <a:noAutofit/>
          </a:bodyPr>
          <a:lstStyle/>
          <a:p>
            <a:pPr indent="-355600" lvl="0" marL="457200" rtl="0" algn="just">
              <a:spcBef>
                <a:spcPts val="1200"/>
              </a:spcBef>
              <a:spcAft>
                <a:spcPts val="0"/>
              </a:spcAft>
              <a:buClr>
                <a:srgbClr val="000000"/>
              </a:buClr>
              <a:buSzPts val="2000"/>
              <a:buFont typeface="Montserrat"/>
              <a:buChar char="●"/>
            </a:pPr>
            <a:r>
              <a:rPr lang="en-GB" sz="2000">
                <a:solidFill>
                  <a:srgbClr val="000000"/>
                </a:solidFill>
                <a:latin typeface="Montserrat SemiBold"/>
                <a:ea typeface="Montserrat SemiBold"/>
                <a:cs typeface="Montserrat SemiBold"/>
                <a:sym typeface="Montserrat SemiBold"/>
              </a:rPr>
              <a:t>Recall:</a:t>
            </a:r>
            <a:r>
              <a:rPr lang="en-GB" sz="2000">
                <a:solidFill>
                  <a:srgbClr val="000000"/>
                </a:solidFill>
                <a:latin typeface="Montserrat"/>
                <a:ea typeface="Montserrat"/>
                <a:cs typeface="Montserrat"/>
                <a:sym typeface="Montserrat"/>
              </a:rPr>
              <a:t> Percentage of spam messages managed to block.</a:t>
            </a:r>
            <a:endParaRPr sz="2000">
              <a:solidFill>
                <a:srgbClr val="000000"/>
              </a:solidFill>
              <a:latin typeface="Montserrat"/>
              <a:ea typeface="Montserrat"/>
              <a:cs typeface="Montserrat"/>
              <a:sym typeface="Montserrat"/>
            </a:endParaRPr>
          </a:p>
          <a:p>
            <a:pPr indent="0" lvl="0" marL="457200" rtl="0" algn="ctr">
              <a:spcBef>
                <a:spcPts val="1200"/>
              </a:spcBef>
              <a:spcAft>
                <a:spcPts val="0"/>
              </a:spcAft>
              <a:buNone/>
            </a:pPr>
            <a:r>
              <a:rPr lang="en-GB" sz="2000">
                <a:solidFill>
                  <a:srgbClr val="000000"/>
                </a:solidFill>
                <a:latin typeface="Montserrat"/>
                <a:ea typeface="Montserrat"/>
                <a:cs typeface="Montserrat"/>
                <a:sym typeface="Montserrat"/>
              </a:rPr>
              <a:t>r =  TP/(TP+FN)</a:t>
            </a:r>
            <a:endParaRPr sz="2000">
              <a:solidFill>
                <a:srgbClr val="000000"/>
              </a:solidFill>
              <a:latin typeface="Montserrat"/>
              <a:ea typeface="Montserrat"/>
              <a:cs typeface="Montserrat"/>
              <a:sym typeface="Montserrat"/>
            </a:endParaRPr>
          </a:p>
          <a:p>
            <a:pPr indent="-355600" lvl="0" marL="457200" rtl="0" algn="just">
              <a:spcBef>
                <a:spcPts val="1200"/>
              </a:spcBef>
              <a:spcAft>
                <a:spcPts val="0"/>
              </a:spcAft>
              <a:buClr>
                <a:srgbClr val="000000"/>
              </a:buClr>
              <a:buSzPts val="2000"/>
              <a:buFont typeface="Montserrat"/>
              <a:buChar char="●"/>
            </a:pPr>
            <a:r>
              <a:rPr lang="en-GB" sz="2000">
                <a:solidFill>
                  <a:srgbClr val="000000"/>
                </a:solidFill>
                <a:latin typeface="Montserrat SemiBold"/>
                <a:ea typeface="Montserrat SemiBold"/>
                <a:cs typeface="Montserrat SemiBold"/>
                <a:sym typeface="Montserrat SemiBold"/>
              </a:rPr>
              <a:t>Precision: </a:t>
            </a:r>
            <a:r>
              <a:rPr lang="en-GB" sz="2000">
                <a:solidFill>
                  <a:srgbClr val="000000"/>
                </a:solidFill>
                <a:latin typeface="Montserrat"/>
                <a:ea typeface="Montserrat"/>
                <a:cs typeface="Montserrat"/>
                <a:sym typeface="Montserrat"/>
              </a:rPr>
              <a:t>Percentage of correct message for spam emails.</a:t>
            </a:r>
            <a:endParaRPr sz="2000">
              <a:solidFill>
                <a:srgbClr val="000000"/>
              </a:solidFill>
              <a:latin typeface="Montserrat"/>
              <a:ea typeface="Montserrat"/>
              <a:cs typeface="Montserrat"/>
              <a:sym typeface="Montserrat"/>
            </a:endParaRPr>
          </a:p>
          <a:p>
            <a:pPr indent="0" lvl="0" marL="457200" rtl="0" algn="ctr">
              <a:spcBef>
                <a:spcPts val="1200"/>
              </a:spcBef>
              <a:spcAft>
                <a:spcPts val="0"/>
              </a:spcAft>
              <a:buNone/>
            </a:pPr>
            <a:r>
              <a:rPr lang="en-GB" sz="2000">
                <a:solidFill>
                  <a:srgbClr val="000000"/>
                </a:solidFill>
                <a:latin typeface="Montserrat"/>
                <a:ea typeface="Montserrat"/>
                <a:cs typeface="Montserrat"/>
                <a:sym typeface="Montserrat"/>
              </a:rPr>
              <a:t>p = TP/(TP+FP)</a:t>
            </a:r>
            <a:endParaRPr sz="2000">
              <a:solidFill>
                <a:srgbClr val="000000"/>
              </a:solidFill>
              <a:latin typeface="Montserrat"/>
              <a:ea typeface="Montserrat"/>
              <a:cs typeface="Montserrat"/>
              <a:sym typeface="Montserrat"/>
            </a:endParaRPr>
          </a:p>
          <a:p>
            <a:pPr indent="-355600" lvl="0" marL="457200" rtl="0" algn="just">
              <a:spcBef>
                <a:spcPts val="1200"/>
              </a:spcBef>
              <a:spcAft>
                <a:spcPts val="0"/>
              </a:spcAft>
              <a:buClr>
                <a:srgbClr val="000000"/>
              </a:buClr>
              <a:buSzPts val="2000"/>
              <a:buFont typeface="Montserrat"/>
              <a:buChar char="●"/>
            </a:pPr>
            <a:r>
              <a:rPr lang="en-GB" sz="2000">
                <a:solidFill>
                  <a:srgbClr val="000000"/>
                </a:solidFill>
                <a:latin typeface="Montserrat SemiBold"/>
                <a:ea typeface="Montserrat SemiBold"/>
                <a:cs typeface="Montserrat SemiBold"/>
                <a:sym typeface="Montserrat SemiBold"/>
              </a:rPr>
              <a:t>F Beta-measure:</a:t>
            </a:r>
            <a:r>
              <a:rPr lang="en-GB" sz="2000">
                <a:solidFill>
                  <a:srgbClr val="000000"/>
                </a:solidFill>
                <a:latin typeface="Montserrat"/>
                <a:ea typeface="Montserrat"/>
                <a:cs typeface="Montserrat"/>
                <a:sym typeface="Montserrat"/>
              </a:rPr>
              <a:t> Weighted average of precision and recall.</a:t>
            </a:r>
            <a:endParaRPr sz="2000">
              <a:solidFill>
                <a:srgbClr val="000000"/>
              </a:solidFill>
              <a:latin typeface="Montserrat"/>
              <a:ea typeface="Montserrat"/>
              <a:cs typeface="Montserrat"/>
              <a:sym typeface="Montserrat"/>
            </a:endParaRPr>
          </a:p>
          <a:p>
            <a:pPr indent="0" lvl="0" marL="457200" rtl="0" algn="just">
              <a:spcBef>
                <a:spcPts val="1200"/>
              </a:spcBef>
              <a:spcAft>
                <a:spcPts val="0"/>
              </a:spcAft>
              <a:buNone/>
            </a:pPr>
            <a:r>
              <a:rPr lang="en-GB" sz="2000">
                <a:solidFill>
                  <a:srgbClr val="000000"/>
                </a:solidFill>
                <a:latin typeface="Montserrat"/>
                <a:ea typeface="Montserrat"/>
                <a:cs typeface="Montserrat"/>
                <a:sym typeface="Montserrat"/>
              </a:rPr>
              <a:t>F-Beta-measure = (1+beta2)p*r / (beta2)(p+r)</a:t>
            </a:r>
            <a:endParaRPr b="1" sz="2000">
              <a:solidFill>
                <a:srgbClr val="000000"/>
              </a:solidFill>
              <a:latin typeface="Montserrat"/>
              <a:ea typeface="Montserrat"/>
              <a:cs typeface="Montserrat"/>
              <a:sym typeface="Montserrat"/>
            </a:endParaRPr>
          </a:p>
          <a:p>
            <a:pPr indent="0" lvl="0" marL="457200" rtl="0" algn="just">
              <a:spcBef>
                <a:spcPts val="1200"/>
              </a:spcBef>
              <a:spcAft>
                <a:spcPts val="0"/>
              </a:spcAft>
              <a:buNone/>
            </a:pPr>
            <a:r>
              <a:t/>
            </a:r>
            <a:endParaRPr sz="2000">
              <a:solidFill>
                <a:srgbClr val="000000"/>
              </a:solidFill>
              <a:latin typeface="Montserrat Medium"/>
              <a:ea typeface="Montserrat Medium"/>
              <a:cs typeface="Montserrat Medium"/>
              <a:sym typeface="Montserrat Medium"/>
            </a:endParaRPr>
          </a:p>
          <a:p>
            <a:pPr indent="0" lvl="0" marL="0" rtl="0" algn="just">
              <a:spcBef>
                <a:spcPts val="12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ph idx="1" type="body"/>
          </p:nvPr>
        </p:nvSpPr>
        <p:spPr>
          <a:xfrm>
            <a:off x="223625" y="162925"/>
            <a:ext cx="8749500" cy="2408700"/>
          </a:xfrm>
          <a:prstGeom prst="rect">
            <a:avLst/>
          </a:prstGeom>
        </p:spPr>
        <p:txBody>
          <a:bodyPr anchorCtr="0" anchor="t" bIns="91425" lIns="91425" spcFirstLastPara="1" rIns="91425" wrap="square" tIns="91425">
            <a:noAutofit/>
          </a:bodyPr>
          <a:lstStyle/>
          <a:p>
            <a:pPr indent="-355600" lvl="0" marL="914400" rtl="0" algn="just">
              <a:spcBef>
                <a:spcPts val="1200"/>
              </a:spcBef>
              <a:spcAft>
                <a:spcPts val="0"/>
              </a:spcAft>
              <a:buClr>
                <a:srgbClr val="434343"/>
              </a:buClr>
              <a:buSzPts val="2000"/>
              <a:buFont typeface="Montserrat"/>
              <a:buChar char="●"/>
            </a:pPr>
            <a:r>
              <a:rPr lang="en-GB" sz="2000">
                <a:solidFill>
                  <a:srgbClr val="434343"/>
                </a:solidFill>
                <a:latin typeface="Montserrat"/>
                <a:ea typeface="Montserrat"/>
                <a:cs typeface="Montserrat"/>
                <a:sym typeface="Montserrat"/>
              </a:rPr>
              <a:t>In case if FP and FN both are equally important then we use </a:t>
            </a:r>
            <a:br>
              <a:rPr lang="en-GB" sz="2000">
                <a:solidFill>
                  <a:srgbClr val="434343"/>
                </a:solidFill>
                <a:latin typeface="Montserrat"/>
                <a:ea typeface="Montserrat"/>
                <a:cs typeface="Montserrat"/>
                <a:sym typeface="Montserrat"/>
              </a:rPr>
            </a:br>
            <a:r>
              <a:rPr lang="en-GB" sz="2000">
                <a:solidFill>
                  <a:srgbClr val="434343"/>
                </a:solidFill>
                <a:latin typeface="Montserrat"/>
                <a:ea typeface="Montserrat"/>
                <a:cs typeface="Montserrat"/>
                <a:sym typeface="Montserrat"/>
              </a:rPr>
              <a:t>beta = 1 </a:t>
            </a:r>
            <a:endParaRPr sz="2000">
              <a:solidFill>
                <a:srgbClr val="434343"/>
              </a:solidFill>
              <a:latin typeface="Montserrat"/>
              <a:ea typeface="Montserrat"/>
              <a:cs typeface="Montserrat"/>
              <a:sym typeface="Montserrat"/>
            </a:endParaRPr>
          </a:p>
          <a:p>
            <a:pPr indent="-355600" lvl="0" marL="914400" rtl="0" algn="just">
              <a:spcBef>
                <a:spcPts val="0"/>
              </a:spcBef>
              <a:spcAft>
                <a:spcPts val="0"/>
              </a:spcAft>
              <a:buClr>
                <a:srgbClr val="434343"/>
              </a:buClr>
              <a:buSzPts val="2000"/>
              <a:buFont typeface="Montserrat"/>
              <a:buChar char="●"/>
            </a:pPr>
            <a:r>
              <a:rPr lang="en-GB" sz="2000">
                <a:solidFill>
                  <a:srgbClr val="434343"/>
                </a:solidFill>
                <a:latin typeface="Montserrat"/>
                <a:ea typeface="Montserrat"/>
                <a:cs typeface="Montserrat"/>
                <a:sym typeface="Montserrat"/>
              </a:rPr>
              <a:t>In case if FP is more important than FN then we reduce beta value (between 0 to 1)</a:t>
            </a:r>
            <a:endParaRPr sz="2000">
              <a:solidFill>
                <a:srgbClr val="434343"/>
              </a:solidFill>
              <a:latin typeface="Montserrat"/>
              <a:ea typeface="Montserrat"/>
              <a:cs typeface="Montserrat"/>
              <a:sym typeface="Montserrat"/>
            </a:endParaRPr>
          </a:p>
          <a:p>
            <a:pPr indent="-355600" lvl="0" marL="914400" rtl="0" algn="just">
              <a:spcBef>
                <a:spcPts val="0"/>
              </a:spcBef>
              <a:spcAft>
                <a:spcPts val="0"/>
              </a:spcAft>
              <a:buClr>
                <a:srgbClr val="434343"/>
              </a:buClr>
              <a:buSzPts val="2000"/>
              <a:buFont typeface="Montserrat"/>
              <a:buChar char="●"/>
            </a:pPr>
            <a:r>
              <a:rPr lang="en-GB" sz="2000">
                <a:solidFill>
                  <a:srgbClr val="434343"/>
                </a:solidFill>
                <a:latin typeface="Montserrat"/>
                <a:ea typeface="Montserrat"/>
                <a:cs typeface="Montserrat"/>
                <a:sym typeface="Montserrat"/>
              </a:rPr>
              <a:t>In case if FN is more important than FP than we increase beta value  (greater than 1)</a:t>
            </a:r>
            <a:endParaRPr sz="2000">
              <a:solidFill>
                <a:srgbClr val="434343"/>
              </a:solidFill>
              <a:latin typeface="Montserrat"/>
              <a:ea typeface="Montserrat"/>
              <a:cs typeface="Montserrat"/>
              <a:sym typeface="Montserrat"/>
            </a:endParaRPr>
          </a:p>
          <a:p>
            <a:pPr indent="0" lvl="0" marL="0" rtl="0" algn="just">
              <a:spcBef>
                <a:spcPts val="1200"/>
              </a:spcBef>
              <a:spcAft>
                <a:spcPts val="0"/>
              </a:spcAft>
              <a:buNone/>
            </a:pPr>
            <a:r>
              <a:rPr lang="en-GB" sz="2000">
                <a:solidFill>
                  <a:srgbClr val="434343"/>
                </a:solidFill>
                <a:latin typeface="Montserrat"/>
                <a:ea typeface="Montserrat"/>
                <a:cs typeface="Montserrat"/>
                <a:sym typeface="Montserrat"/>
              </a:rPr>
              <a:t>In our case if a ham message arrives and if the model reports this message as spam  then this is a big trouble for the user/client i.e number of misclassified non spam emails is important (False Positive) . </a:t>
            </a:r>
            <a:endParaRPr sz="2000">
              <a:solidFill>
                <a:srgbClr val="434343"/>
              </a:solidFill>
              <a:latin typeface="Montserrat"/>
              <a:ea typeface="Montserrat"/>
              <a:cs typeface="Montserrat"/>
              <a:sym typeface="Montserrat"/>
            </a:endParaRPr>
          </a:p>
          <a:p>
            <a:pPr indent="0" lvl="0" marL="0" rtl="0" algn="just">
              <a:spcBef>
                <a:spcPts val="1200"/>
              </a:spcBef>
              <a:spcAft>
                <a:spcPts val="0"/>
              </a:spcAft>
              <a:buNone/>
            </a:pPr>
            <a:r>
              <a:rPr lang="en-GB" sz="2000">
                <a:solidFill>
                  <a:srgbClr val="434343"/>
                </a:solidFill>
                <a:latin typeface="Montserrat"/>
                <a:ea typeface="Montserrat"/>
                <a:cs typeface="Montserrat"/>
                <a:sym typeface="Montserrat"/>
              </a:rPr>
              <a:t>So we will use  beta = 0.5 (also known as F0.5 score)</a:t>
            </a:r>
            <a:endParaRPr sz="2000">
              <a:solidFill>
                <a:srgbClr val="434343"/>
              </a:solidFill>
              <a:latin typeface="Montserrat"/>
              <a:ea typeface="Montserrat"/>
              <a:cs typeface="Montserrat"/>
              <a:sym typeface="Montserrat"/>
            </a:endParaRPr>
          </a:p>
          <a:p>
            <a:pPr indent="457200" lvl="0" marL="914400" rtl="0" algn="l">
              <a:spcBef>
                <a:spcPts val="1200"/>
              </a:spcBef>
              <a:spcAft>
                <a:spcPts val="0"/>
              </a:spcAft>
              <a:buNone/>
            </a:pPr>
            <a:r>
              <a:rPr lang="en-GB" sz="2000">
                <a:solidFill>
                  <a:srgbClr val="000000"/>
                </a:solidFill>
                <a:latin typeface="Montserrat SemiBold"/>
                <a:ea typeface="Montserrat SemiBold"/>
                <a:cs typeface="Montserrat SemiBold"/>
                <a:sym typeface="Montserrat SemiBold"/>
              </a:rPr>
              <a:t>                   F0.5 score = 5*p*r/(p+r)</a:t>
            </a:r>
            <a:endParaRPr sz="2000">
              <a:solidFill>
                <a:srgbClr val="000000"/>
              </a:solidFill>
              <a:latin typeface="Montserrat SemiBold"/>
              <a:ea typeface="Montserrat SemiBold"/>
              <a:cs typeface="Montserrat SemiBold"/>
              <a:sym typeface="Montserrat SemiBold"/>
            </a:endParaRPr>
          </a:p>
          <a:p>
            <a:pPr indent="457200" lvl="0" marL="914400" rtl="0" algn="l">
              <a:spcBef>
                <a:spcPts val="1200"/>
              </a:spcBef>
              <a:spcAft>
                <a:spcPts val="0"/>
              </a:spcAft>
              <a:buNone/>
            </a:pPr>
            <a:r>
              <a:t/>
            </a:r>
            <a:endParaRPr sz="2000">
              <a:solidFill>
                <a:srgbClr val="434343"/>
              </a:solidFill>
              <a:latin typeface="Montserrat"/>
              <a:ea typeface="Montserrat"/>
              <a:cs typeface="Montserrat"/>
              <a:sym typeface="Montserrat"/>
            </a:endParaRPr>
          </a:p>
          <a:p>
            <a:pPr indent="0" lvl="0" marL="0" rtl="0" algn="just">
              <a:spcBef>
                <a:spcPts val="1200"/>
              </a:spcBef>
              <a:spcAft>
                <a:spcPts val="1600"/>
              </a:spcAft>
              <a:buNone/>
            </a:pPr>
            <a:r>
              <a:t/>
            </a:r>
            <a:endParaRPr sz="2000">
              <a:latin typeface="Montserrat SemiBold"/>
              <a:ea typeface="Montserrat SemiBold"/>
              <a:cs typeface="Montserrat SemiBold"/>
              <a:sym typeface="Montserrat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5"/>
          <p:cNvSpPr txBox="1"/>
          <p:nvPr>
            <p:ph idx="1" type="body"/>
          </p:nvPr>
        </p:nvSpPr>
        <p:spPr>
          <a:xfrm>
            <a:off x="0" y="17522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rgbClr val="0000FF"/>
                </a:solidFill>
                <a:latin typeface="Montserrat"/>
                <a:ea typeface="Montserrat"/>
                <a:cs typeface="Montserrat"/>
                <a:sym typeface="Montserrat"/>
              </a:rPr>
              <a:t>PERFORMANCE </a:t>
            </a:r>
            <a:endParaRPr b="1" sz="3600">
              <a:solidFill>
                <a:srgbClr val="0000FF"/>
              </a:solidFill>
              <a:latin typeface="Montserrat"/>
              <a:ea typeface="Montserrat"/>
              <a:cs typeface="Montserrat"/>
              <a:sym typeface="Montserrat"/>
            </a:endParaRPr>
          </a:p>
          <a:p>
            <a:pPr indent="0" lvl="0" marL="0" rtl="0" algn="ctr">
              <a:spcBef>
                <a:spcPts val="1600"/>
              </a:spcBef>
              <a:spcAft>
                <a:spcPts val="0"/>
              </a:spcAft>
              <a:buNone/>
            </a:pPr>
            <a:r>
              <a:t/>
            </a:r>
            <a:endParaRPr b="1" sz="2100">
              <a:solidFill>
                <a:srgbClr val="0000FF"/>
              </a:solidFill>
              <a:latin typeface="Montserrat"/>
              <a:ea typeface="Montserrat"/>
              <a:cs typeface="Montserrat"/>
              <a:sym typeface="Montserrat"/>
            </a:endParaRPr>
          </a:p>
          <a:p>
            <a:pPr indent="0" lvl="0" marL="0" rtl="0" algn="ctr">
              <a:spcBef>
                <a:spcPts val="1600"/>
              </a:spcBef>
              <a:spcAft>
                <a:spcPts val="0"/>
              </a:spcAft>
              <a:buNone/>
            </a:pPr>
            <a:r>
              <a:t/>
            </a:r>
            <a:endParaRPr sz="1700">
              <a:latin typeface="Montserrat"/>
              <a:ea typeface="Montserrat"/>
              <a:cs typeface="Montserrat"/>
              <a:sym typeface="Montserrat"/>
            </a:endParaRPr>
          </a:p>
          <a:p>
            <a:pPr indent="0" lvl="0" marL="0" rtl="0" algn="ctr">
              <a:spcBef>
                <a:spcPts val="1600"/>
              </a:spcBef>
              <a:spcAft>
                <a:spcPts val="1600"/>
              </a:spcAft>
              <a:buNone/>
            </a:pPr>
            <a:r>
              <a:t/>
            </a:r>
            <a:endParaRPr sz="1700">
              <a:latin typeface="Montserrat"/>
              <a:ea typeface="Montserrat"/>
              <a:cs typeface="Montserrat"/>
              <a:sym typeface="Montserrat"/>
            </a:endParaRPr>
          </a:p>
        </p:txBody>
      </p:sp>
      <p:pic>
        <p:nvPicPr>
          <p:cNvPr id="403" name="Google Shape;403;p35"/>
          <p:cNvPicPr preferRelativeResize="0"/>
          <p:nvPr/>
        </p:nvPicPr>
        <p:blipFill>
          <a:blip r:embed="rId3">
            <a:alphaModFix/>
          </a:blip>
          <a:stretch>
            <a:fillRect/>
          </a:stretch>
        </p:blipFill>
        <p:spPr>
          <a:xfrm>
            <a:off x="5267325" y="1153287"/>
            <a:ext cx="3636300" cy="1026720"/>
          </a:xfrm>
          <a:prstGeom prst="rect">
            <a:avLst/>
          </a:prstGeom>
          <a:noFill/>
          <a:ln>
            <a:noFill/>
          </a:ln>
        </p:spPr>
      </p:pic>
      <p:sp>
        <p:nvSpPr>
          <p:cNvPr id="404" name="Google Shape;404;p35"/>
          <p:cNvSpPr txBox="1"/>
          <p:nvPr/>
        </p:nvSpPr>
        <p:spPr>
          <a:xfrm>
            <a:off x="5514625" y="3273975"/>
            <a:ext cx="3583800" cy="766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GB" sz="2200">
                <a:solidFill>
                  <a:srgbClr val="212529"/>
                </a:solidFill>
                <a:highlight>
                  <a:schemeClr val="lt1"/>
                </a:highlight>
                <a:latin typeface="Montserrat Medium"/>
                <a:ea typeface="Montserrat Medium"/>
                <a:cs typeface="Montserrat Medium"/>
                <a:sym typeface="Montserrat Medium"/>
              </a:rPr>
              <a:t>Stratified K-Folds cross-validation</a:t>
            </a:r>
            <a:endParaRPr sz="2200">
              <a:solidFill>
                <a:srgbClr val="212529"/>
              </a:solidFill>
              <a:highlight>
                <a:schemeClr val="lt1"/>
              </a:highlight>
              <a:latin typeface="Montserrat Medium"/>
              <a:ea typeface="Montserrat Medium"/>
              <a:cs typeface="Montserrat Medium"/>
              <a:sym typeface="Montserrat Medium"/>
            </a:endParaRPr>
          </a:p>
          <a:p>
            <a:pPr indent="0" lvl="0" marL="0" rtl="0" algn="l">
              <a:spcBef>
                <a:spcPts val="1200"/>
              </a:spcBef>
              <a:spcAft>
                <a:spcPts val="0"/>
              </a:spcAft>
              <a:buNone/>
            </a:pPr>
            <a:r>
              <a:rPr lang="en-GB">
                <a:latin typeface="Nunito"/>
                <a:ea typeface="Nunito"/>
                <a:cs typeface="Nunito"/>
                <a:sym typeface="Nunito"/>
              </a:rPr>
              <a:t> </a:t>
            </a:r>
            <a:endParaRPr>
              <a:latin typeface="Nunito"/>
              <a:ea typeface="Nunito"/>
              <a:cs typeface="Nunito"/>
              <a:sym typeface="Nunito"/>
            </a:endParaRPr>
          </a:p>
        </p:txBody>
      </p:sp>
      <p:pic>
        <p:nvPicPr>
          <p:cNvPr id="405" name="Google Shape;405;p35"/>
          <p:cNvPicPr preferRelativeResize="0"/>
          <p:nvPr/>
        </p:nvPicPr>
        <p:blipFill>
          <a:blip r:embed="rId4">
            <a:alphaModFix/>
          </a:blip>
          <a:stretch>
            <a:fillRect/>
          </a:stretch>
        </p:blipFill>
        <p:spPr>
          <a:xfrm>
            <a:off x="266110" y="3273977"/>
            <a:ext cx="3636289" cy="1073875"/>
          </a:xfrm>
          <a:prstGeom prst="rect">
            <a:avLst/>
          </a:prstGeom>
          <a:noFill/>
          <a:ln>
            <a:noFill/>
          </a:ln>
        </p:spPr>
      </p:pic>
      <p:sp>
        <p:nvSpPr>
          <p:cNvPr id="406" name="Google Shape;406;p35"/>
          <p:cNvSpPr txBox="1"/>
          <p:nvPr/>
        </p:nvSpPr>
        <p:spPr>
          <a:xfrm>
            <a:off x="1039625" y="1243450"/>
            <a:ext cx="3155400" cy="69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2200">
                <a:solidFill>
                  <a:schemeClr val="dk2"/>
                </a:solidFill>
                <a:latin typeface="Montserrat Medium"/>
                <a:ea typeface="Montserrat Medium"/>
                <a:cs typeface="Montserrat Medium"/>
                <a:sym typeface="Montserrat Medium"/>
              </a:rPr>
              <a:t>Using Hold out Validation</a:t>
            </a:r>
            <a:endParaRPr sz="2200">
              <a:latin typeface="Montserrat Medium"/>
              <a:ea typeface="Montserrat Medium"/>
              <a:cs typeface="Montserrat Medium"/>
              <a:sym typeface="Montserrat Medium"/>
            </a:endParaRPr>
          </a:p>
        </p:txBody>
      </p:sp>
      <p:sp>
        <p:nvSpPr>
          <p:cNvPr id="407" name="Google Shape;407;p35"/>
          <p:cNvSpPr/>
          <p:nvPr/>
        </p:nvSpPr>
        <p:spPr>
          <a:xfrm>
            <a:off x="4156200" y="1456950"/>
            <a:ext cx="831600" cy="41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5"/>
          <p:cNvSpPr/>
          <p:nvPr/>
        </p:nvSpPr>
        <p:spPr>
          <a:xfrm>
            <a:off x="4156188" y="3601213"/>
            <a:ext cx="831600" cy="419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6"/>
          <p:cNvSpPr txBox="1"/>
          <p:nvPr>
            <p:ph type="title"/>
          </p:nvPr>
        </p:nvSpPr>
        <p:spPr>
          <a:xfrm>
            <a:off x="0" y="137350"/>
            <a:ext cx="9144000" cy="68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rgbClr val="0000FF"/>
                </a:solidFill>
                <a:latin typeface="Montserrat"/>
                <a:ea typeface="Montserrat"/>
                <a:cs typeface="Montserrat"/>
                <a:sym typeface="Montserrat"/>
              </a:rPr>
              <a:t>CONTRIBUTION</a:t>
            </a:r>
            <a:endParaRPr/>
          </a:p>
        </p:txBody>
      </p:sp>
      <p:sp>
        <p:nvSpPr>
          <p:cNvPr id="414" name="Google Shape;414;p36"/>
          <p:cNvSpPr txBox="1"/>
          <p:nvPr>
            <p:ph idx="1" type="body"/>
          </p:nvPr>
        </p:nvSpPr>
        <p:spPr>
          <a:xfrm>
            <a:off x="1239075" y="824650"/>
            <a:ext cx="8539800" cy="315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2500">
                <a:latin typeface="Montserrat"/>
                <a:ea typeface="Montserrat"/>
                <a:cs typeface="Montserrat"/>
                <a:sym typeface="Montserrat"/>
              </a:rPr>
              <a:t>Tejas :</a:t>
            </a:r>
            <a:r>
              <a:rPr lang="en-GB" sz="2500">
                <a:latin typeface="Montserrat"/>
                <a:ea typeface="Montserrat"/>
                <a:cs typeface="Montserrat"/>
                <a:sym typeface="Montserrat"/>
              </a:rPr>
              <a:t> </a:t>
            </a:r>
            <a:endParaRPr sz="2500">
              <a:latin typeface="Montserrat"/>
              <a:ea typeface="Montserrat"/>
              <a:cs typeface="Montserrat"/>
              <a:sym typeface="Montserrat"/>
            </a:endParaRPr>
          </a:p>
          <a:p>
            <a:pPr indent="-387350" lvl="0" marL="457200" rtl="0" algn="just">
              <a:spcBef>
                <a:spcPts val="1600"/>
              </a:spcBef>
              <a:spcAft>
                <a:spcPts val="0"/>
              </a:spcAft>
              <a:buSzPts val="2500"/>
              <a:buFont typeface="Montserrat"/>
              <a:buChar char="●"/>
            </a:pPr>
            <a:r>
              <a:rPr lang="en-GB" sz="2500">
                <a:latin typeface="Montserrat"/>
                <a:ea typeface="Montserrat"/>
                <a:cs typeface="Montserrat"/>
                <a:sym typeface="Montserrat"/>
              </a:rPr>
              <a:t>Data Cleaning </a:t>
            </a:r>
            <a:endParaRPr sz="2500">
              <a:latin typeface="Montserrat"/>
              <a:ea typeface="Montserrat"/>
              <a:cs typeface="Montserrat"/>
              <a:sym typeface="Montserrat"/>
            </a:endParaRPr>
          </a:p>
          <a:p>
            <a:pPr indent="-387350" lvl="0" marL="457200" rtl="0" algn="just">
              <a:spcBef>
                <a:spcPts val="0"/>
              </a:spcBef>
              <a:spcAft>
                <a:spcPts val="0"/>
              </a:spcAft>
              <a:buSzPts val="2500"/>
              <a:buFont typeface="Montserrat"/>
              <a:buChar char="●"/>
            </a:pPr>
            <a:r>
              <a:rPr lang="en-GB" sz="2500">
                <a:latin typeface="Montserrat"/>
                <a:ea typeface="Montserrat"/>
                <a:cs typeface="Montserrat"/>
                <a:sym typeface="Montserrat"/>
              </a:rPr>
              <a:t>Naive Bayes algorithm </a:t>
            </a:r>
            <a:endParaRPr sz="2500">
              <a:latin typeface="Montserrat"/>
              <a:ea typeface="Montserrat"/>
              <a:cs typeface="Montserrat"/>
              <a:sym typeface="Montserrat"/>
            </a:endParaRPr>
          </a:p>
          <a:p>
            <a:pPr indent="-387350" lvl="0" marL="457200" rtl="0" algn="just">
              <a:spcBef>
                <a:spcPts val="0"/>
              </a:spcBef>
              <a:spcAft>
                <a:spcPts val="0"/>
              </a:spcAft>
              <a:buSzPts val="2500"/>
              <a:buFont typeface="Montserrat"/>
              <a:buChar char="●"/>
            </a:pPr>
            <a:r>
              <a:rPr lang="en-GB" sz="2500">
                <a:latin typeface="Montserrat"/>
                <a:ea typeface="Montserrat"/>
                <a:cs typeface="Montserrat"/>
                <a:sym typeface="Montserrat"/>
              </a:rPr>
              <a:t>Performance Measures</a:t>
            </a:r>
            <a:endParaRPr sz="2500">
              <a:latin typeface="Montserrat"/>
              <a:ea typeface="Montserrat"/>
              <a:cs typeface="Montserrat"/>
              <a:sym typeface="Montserrat"/>
            </a:endParaRPr>
          </a:p>
          <a:p>
            <a:pPr indent="0" lvl="0" marL="0" rtl="0" algn="just">
              <a:spcBef>
                <a:spcPts val="1600"/>
              </a:spcBef>
              <a:spcAft>
                <a:spcPts val="0"/>
              </a:spcAft>
              <a:buNone/>
            </a:pPr>
            <a:r>
              <a:rPr b="1" lang="en-GB" sz="2500">
                <a:latin typeface="Montserrat"/>
                <a:ea typeface="Montserrat"/>
                <a:cs typeface="Montserrat"/>
                <a:sym typeface="Montserrat"/>
              </a:rPr>
              <a:t>Tushar : 	</a:t>
            </a:r>
            <a:endParaRPr b="1" sz="2500">
              <a:latin typeface="Montserrat"/>
              <a:ea typeface="Montserrat"/>
              <a:cs typeface="Montserrat"/>
              <a:sym typeface="Montserrat"/>
            </a:endParaRPr>
          </a:p>
          <a:p>
            <a:pPr indent="-387350" lvl="0" marL="457200" rtl="0" algn="just">
              <a:spcBef>
                <a:spcPts val="1600"/>
              </a:spcBef>
              <a:spcAft>
                <a:spcPts val="0"/>
              </a:spcAft>
              <a:buSzPts val="2500"/>
              <a:buFont typeface="Montserrat"/>
              <a:buChar char="●"/>
            </a:pPr>
            <a:r>
              <a:rPr lang="en-GB" sz="2500">
                <a:latin typeface="Montserrat"/>
                <a:ea typeface="Montserrat"/>
                <a:cs typeface="Montserrat"/>
                <a:sym typeface="Montserrat"/>
              </a:rPr>
              <a:t>Oversampling </a:t>
            </a:r>
            <a:endParaRPr sz="2500">
              <a:latin typeface="Montserrat"/>
              <a:ea typeface="Montserrat"/>
              <a:cs typeface="Montserrat"/>
              <a:sym typeface="Montserrat"/>
            </a:endParaRPr>
          </a:p>
          <a:p>
            <a:pPr indent="-387350" lvl="0" marL="457200" rtl="0" algn="just">
              <a:spcBef>
                <a:spcPts val="0"/>
              </a:spcBef>
              <a:spcAft>
                <a:spcPts val="0"/>
              </a:spcAft>
              <a:buSzPts val="2500"/>
              <a:buFont typeface="Montserrat"/>
              <a:buChar char="●"/>
            </a:pPr>
            <a:r>
              <a:rPr lang="en-GB" sz="2500">
                <a:latin typeface="Montserrat"/>
                <a:ea typeface="Montserrat"/>
                <a:cs typeface="Montserrat"/>
                <a:sym typeface="Montserrat"/>
              </a:rPr>
              <a:t>Vectorisation</a:t>
            </a:r>
            <a:endParaRPr sz="2500">
              <a:latin typeface="Montserrat"/>
              <a:ea typeface="Montserrat"/>
              <a:cs typeface="Montserrat"/>
              <a:sym typeface="Montserrat"/>
            </a:endParaRPr>
          </a:p>
          <a:p>
            <a:pPr indent="-387350" lvl="0" marL="457200" rtl="0" algn="just">
              <a:spcBef>
                <a:spcPts val="0"/>
              </a:spcBef>
              <a:spcAft>
                <a:spcPts val="0"/>
              </a:spcAft>
              <a:buSzPts val="2500"/>
              <a:buFont typeface="Montserrat"/>
              <a:buChar char="●"/>
            </a:pPr>
            <a:r>
              <a:rPr lang="en-GB" sz="2500">
                <a:latin typeface="Montserrat"/>
                <a:ea typeface="Montserrat"/>
                <a:cs typeface="Montserrat"/>
                <a:sym typeface="Montserrat"/>
              </a:rPr>
              <a:t>Validation Techniques</a:t>
            </a:r>
            <a:endParaRPr sz="2500">
              <a:latin typeface="Montserrat"/>
              <a:ea typeface="Montserrat"/>
              <a:cs typeface="Montserrat"/>
              <a:sym typeface="Montserrat"/>
            </a:endParaRPr>
          </a:p>
          <a:p>
            <a:pPr indent="0" lvl="0" marL="457200" rtl="0" algn="just">
              <a:spcBef>
                <a:spcPts val="1600"/>
              </a:spcBef>
              <a:spcAft>
                <a:spcPts val="0"/>
              </a:spcAft>
              <a:buNone/>
            </a:pPr>
            <a:r>
              <a:t/>
            </a:r>
            <a:endParaRPr sz="2500">
              <a:latin typeface="Montserrat"/>
              <a:ea typeface="Montserrat"/>
              <a:cs typeface="Montserrat"/>
              <a:sym typeface="Montserrat"/>
            </a:endParaRPr>
          </a:p>
          <a:p>
            <a:pPr indent="0" lvl="0" marL="0" rtl="0" algn="just">
              <a:spcBef>
                <a:spcPts val="1600"/>
              </a:spcBef>
              <a:spcAft>
                <a:spcPts val="0"/>
              </a:spcAft>
              <a:buNone/>
            </a:pPr>
            <a:r>
              <a:t/>
            </a:r>
            <a:endParaRPr sz="2500">
              <a:latin typeface="Montserrat"/>
              <a:ea typeface="Montserrat"/>
              <a:cs typeface="Montserrat"/>
              <a:sym typeface="Montserrat"/>
            </a:endParaRPr>
          </a:p>
          <a:p>
            <a:pPr indent="0" lvl="0" marL="0" rtl="0" algn="just">
              <a:spcBef>
                <a:spcPts val="1600"/>
              </a:spcBef>
              <a:spcAft>
                <a:spcPts val="1600"/>
              </a:spcAft>
              <a:buNone/>
            </a:pPr>
            <a:r>
              <a:t/>
            </a:r>
            <a:endParaRPr sz="25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7"/>
          <p:cNvSpPr txBox="1"/>
          <p:nvPr>
            <p:ph idx="1" type="body"/>
          </p:nvPr>
        </p:nvSpPr>
        <p:spPr>
          <a:xfrm>
            <a:off x="739750" y="461775"/>
            <a:ext cx="7740000" cy="2743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2000">
                <a:solidFill>
                  <a:srgbClr val="0000FF"/>
                </a:solidFill>
                <a:latin typeface="Montserrat"/>
                <a:ea typeface="Montserrat"/>
                <a:cs typeface="Montserrat"/>
                <a:sym typeface="Montserrat"/>
              </a:rPr>
              <a:t>REFERENCES</a:t>
            </a:r>
            <a:endParaRPr b="1" sz="2000">
              <a:solidFill>
                <a:srgbClr val="0000FF"/>
              </a:solidFill>
              <a:latin typeface="Montserrat"/>
              <a:ea typeface="Montserrat"/>
              <a:cs typeface="Montserrat"/>
              <a:sym typeface="Montserrat"/>
            </a:endParaRPr>
          </a:p>
          <a:p>
            <a:pPr indent="0" lvl="0" marL="0" rtl="0" algn="just">
              <a:spcBef>
                <a:spcPts val="0"/>
              </a:spcBef>
              <a:spcAft>
                <a:spcPts val="0"/>
              </a:spcAft>
              <a:buNone/>
            </a:pPr>
            <a:r>
              <a:t/>
            </a:r>
            <a:endParaRPr b="1" sz="2000">
              <a:solidFill>
                <a:srgbClr val="0000FF"/>
              </a:solidFill>
              <a:latin typeface="Montserrat"/>
              <a:ea typeface="Montserrat"/>
              <a:cs typeface="Montserrat"/>
              <a:sym typeface="Montserrat"/>
            </a:endParaRPr>
          </a:p>
          <a:p>
            <a:pPr indent="0" lvl="0" marL="0" rtl="0" algn="just">
              <a:spcBef>
                <a:spcPts val="0"/>
              </a:spcBef>
              <a:spcAft>
                <a:spcPts val="0"/>
              </a:spcAft>
              <a:buNone/>
            </a:pPr>
            <a:r>
              <a:t/>
            </a:r>
            <a:endParaRPr b="1" sz="1200">
              <a:solidFill>
                <a:srgbClr val="0000FF"/>
              </a:solidFill>
              <a:latin typeface="Montserrat"/>
              <a:ea typeface="Montserrat"/>
              <a:cs typeface="Montserrat"/>
              <a:sym typeface="Montserrat"/>
            </a:endParaRPr>
          </a:p>
          <a:p>
            <a:pPr indent="-355600" lvl="0" marL="457200" rtl="0" algn="just">
              <a:spcBef>
                <a:spcPts val="0"/>
              </a:spcBef>
              <a:spcAft>
                <a:spcPts val="0"/>
              </a:spcAft>
              <a:buClr>
                <a:srgbClr val="000000"/>
              </a:buClr>
              <a:buSzPts val="2000"/>
              <a:buFont typeface="Montserrat"/>
              <a:buChar char="●"/>
            </a:pPr>
            <a:r>
              <a:rPr lang="en-GB" sz="2000">
                <a:solidFill>
                  <a:srgbClr val="000000"/>
                </a:solidFill>
                <a:latin typeface="Montserrat"/>
                <a:ea typeface="Montserrat"/>
                <a:cs typeface="Montserrat"/>
                <a:sym typeface="Montserrat"/>
              </a:rPr>
              <a:t>Arifin, D. D., &amp; Bijaksana, M. A. (2016, September). Enhancing spam detection on mobile phone Short Message Service (SMS) performance using FP-growth and Naive Bayes Classifier. Google.com. In 2016 IEEE Asia Pacific Conference on Wireless and Mobile (APWiMob) (pp.80-84). IEEE.</a:t>
            </a:r>
            <a:endParaRPr sz="2000">
              <a:solidFill>
                <a:srgbClr val="000000"/>
              </a:solidFill>
              <a:latin typeface="Montserrat"/>
              <a:ea typeface="Montserrat"/>
              <a:cs typeface="Montserrat"/>
              <a:sym typeface="Montserrat"/>
            </a:endParaRPr>
          </a:p>
          <a:p>
            <a:pPr indent="-355600" lvl="0" marL="457200" rtl="0" algn="just">
              <a:spcBef>
                <a:spcPts val="0"/>
              </a:spcBef>
              <a:spcAft>
                <a:spcPts val="0"/>
              </a:spcAft>
              <a:buClr>
                <a:srgbClr val="000000"/>
              </a:buClr>
              <a:buSzPts val="2000"/>
              <a:buFont typeface="Montserrat"/>
              <a:buChar char="●"/>
            </a:pPr>
            <a:r>
              <a:rPr lang="en-GB" sz="2000" u="sng">
                <a:solidFill>
                  <a:srgbClr val="1155CC"/>
                </a:solidFill>
                <a:latin typeface="Montserrat"/>
                <a:ea typeface="Montserrat"/>
                <a:cs typeface="Montserrat"/>
                <a:sym typeface="Montserrat"/>
                <a:hlinkClick r:id="rId3">
                  <a:extLst>
                    <a:ext uri="{A12FA001-AC4F-418D-AE19-62706E023703}">
                      <ahyp:hlinkClr val="tx"/>
                    </a:ext>
                  </a:extLst>
                </a:hlinkClick>
              </a:rPr>
              <a:t>https://app.creately.com/</a:t>
            </a:r>
            <a:r>
              <a:rPr lang="en-GB" sz="2000">
                <a:solidFill>
                  <a:srgbClr val="000000"/>
                </a:solidFill>
                <a:latin typeface="Montserrat"/>
                <a:ea typeface="Montserrat"/>
                <a:cs typeface="Montserrat"/>
                <a:sym typeface="Montserrat"/>
              </a:rPr>
              <a:t> for creating flow charts.</a:t>
            </a:r>
            <a:endParaRPr sz="2000">
              <a:solidFill>
                <a:srgbClr val="000000"/>
              </a:solidFill>
              <a:latin typeface="Montserrat"/>
              <a:ea typeface="Montserrat"/>
              <a:cs typeface="Montserrat"/>
              <a:sym typeface="Montserrat"/>
            </a:endParaRPr>
          </a:p>
          <a:p>
            <a:pPr indent="-355600" lvl="0" marL="457200" rtl="0" algn="just">
              <a:spcBef>
                <a:spcPts val="0"/>
              </a:spcBef>
              <a:spcAft>
                <a:spcPts val="0"/>
              </a:spcAft>
              <a:buClr>
                <a:srgbClr val="000000"/>
              </a:buClr>
              <a:buSzPts val="2000"/>
              <a:buFont typeface="Montserrat"/>
              <a:buChar char="●"/>
            </a:pPr>
            <a:r>
              <a:rPr lang="en-GB" sz="2000" u="sng">
                <a:solidFill>
                  <a:srgbClr val="1155CC"/>
                </a:solidFill>
                <a:latin typeface="Montserrat"/>
                <a:ea typeface="Montserrat"/>
                <a:cs typeface="Montserrat"/>
                <a:sym typeface="Montserrat"/>
                <a:hlinkClick r:id="rId4">
                  <a:extLst>
                    <a:ext uri="{A12FA001-AC4F-418D-AE19-62706E023703}">
                      <ahyp:hlinkClr val="tx"/>
                    </a:ext>
                  </a:extLst>
                </a:hlinkClick>
              </a:rPr>
              <a:t>https://www.kaggle.com/</a:t>
            </a:r>
            <a:r>
              <a:rPr lang="en-GB" sz="2000">
                <a:solidFill>
                  <a:srgbClr val="000000"/>
                </a:solidFill>
                <a:latin typeface="Montserrat"/>
                <a:ea typeface="Montserrat"/>
                <a:cs typeface="Montserrat"/>
                <a:sym typeface="Montserrat"/>
              </a:rPr>
              <a:t> for datasets.</a:t>
            </a:r>
            <a:endParaRPr sz="2000">
              <a:solidFill>
                <a:srgbClr val="000000"/>
              </a:solidFill>
              <a:latin typeface="Montserrat"/>
              <a:ea typeface="Montserrat"/>
              <a:cs typeface="Montserrat"/>
              <a:sym typeface="Montserrat"/>
            </a:endParaRPr>
          </a:p>
          <a:p>
            <a:pPr indent="0" lvl="0" marL="0" rtl="0" algn="just">
              <a:spcBef>
                <a:spcPts val="0"/>
              </a:spcBef>
              <a:spcAft>
                <a:spcPts val="0"/>
              </a:spcAft>
              <a:buNone/>
            </a:pPr>
            <a:r>
              <a:t/>
            </a:r>
            <a:endParaRPr sz="2000">
              <a:solidFill>
                <a:srgbClr val="000000"/>
              </a:solidFill>
              <a:latin typeface="Montserrat"/>
              <a:ea typeface="Montserrat"/>
              <a:cs typeface="Montserrat"/>
              <a:sym typeface="Montserrat"/>
            </a:endParaRPr>
          </a:p>
          <a:p>
            <a:pPr indent="0" lvl="0" marL="0" rtl="0" algn="just">
              <a:spcBef>
                <a:spcPts val="0"/>
              </a:spcBef>
              <a:spcAft>
                <a:spcPts val="0"/>
              </a:spcAft>
              <a:buNone/>
            </a:pPr>
            <a:r>
              <a:t/>
            </a:r>
            <a:endParaRPr b="1" sz="1600">
              <a:solidFill>
                <a:srgbClr val="0000FF"/>
              </a:solidFill>
              <a:latin typeface="Montserrat"/>
              <a:ea typeface="Montserrat"/>
              <a:cs typeface="Montserrat"/>
              <a:sym typeface="Montserrat"/>
            </a:endParaRPr>
          </a:p>
          <a:p>
            <a:pPr indent="0" lvl="0" marL="0" rtl="0" algn="just">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8"/>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i="1" sz="9000">
              <a:solidFill>
                <a:srgbClr val="0000FF"/>
              </a:solidFill>
              <a:latin typeface="Montserrat"/>
              <a:ea typeface="Montserrat"/>
              <a:cs typeface="Montserrat"/>
              <a:sym typeface="Montserrat"/>
            </a:endParaRPr>
          </a:p>
          <a:p>
            <a:pPr indent="0" lvl="0" marL="0" rtl="0" algn="ctr">
              <a:spcBef>
                <a:spcPts val="1600"/>
              </a:spcBef>
              <a:spcAft>
                <a:spcPts val="1600"/>
              </a:spcAft>
              <a:buNone/>
            </a:pPr>
            <a:r>
              <a:rPr b="1" i="1" lang="en-GB" sz="9000">
                <a:solidFill>
                  <a:srgbClr val="0000FF"/>
                </a:solidFill>
                <a:latin typeface="Montserrat"/>
                <a:ea typeface="Montserrat"/>
                <a:cs typeface="Montserrat"/>
                <a:sym typeface="Montserrat"/>
              </a:rPr>
              <a:t>THANK YOU</a:t>
            </a:r>
            <a:endParaRPr b="1" i="1" sz="9000">
              <a:solidFill>
                <a:srgbClr val="0000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0" y="0"/>
            <a:ext cx="9072900" cy="4239900"/>
          </a:xfrm>
          <a:prstGeom prst="rect">
            <a:avLst/>
          </a:prstGeom>
        </p:spPr>
        <p:txBody>
          <a:bodyPr anchorCtr="0" anchor="t" bIns="91425" lIns="91425" spcFirstLastPara="1" rIns="91425" wrap="square" tIns="91425">
            <a:noAutofit/>
          </a:bodyPr>
          <a:lstStyle/>
          <a:p>
            <a:pPr indent="-361950" lvl="0" marL="0" rtl="0" algn="just">
              <a:spcBef>
                <a:spcPts val="1200"/>
              </a:spcBef>
              <a:spcAft>
                <a:spcPts val="0"/>
              </a:spcAft>
              <a:buNone/>
            </a:pPr>
            <a:r>
              <a:rPr b="1" lang="en-GB" sz="2000">
                <a:solidFill>
                  <a:srgbClr val="0000FF"/>
                </a:solidFill>
                <a:latin typeface="Montserrat"/>
                <a:ea typeface="Montserrat"/>
                <a:cs typeface="Montserrat"/>
                <a:sym typeface="Montserrat"/>
              </a:rPr>
              <a:t>   	</a:t>
            </a:r>
            <a:r>
              <a:rPr b="1" lang="en-GB" sz="3000">
                <a:solidFill>
                  <a:srgbClr val="0000FF"/>
                </a:solidFill>
                <a:latin typeface="Montserrat"/>
                <a:ea typeface="Montserrat"/>
                <a:cs typeface="Montserrat"/>
                <a:sym typeface="Montserrat"/>
              </a:rPr>
              <a:t>	EXPERIMENTAL DESIGN:</a:t>
            </a:r>
            <a:endParaRPr b="1" sz="3000">
              <a:solidFill>
                <a:srgbClr val="0000FF"/>
              </a:solidFill>
              <a:latin typeface="Montserrat"/>
              <a:ea typeface="Montserrat"/>
              <a:cs typeface="Montserrat"/>
              <a:sym typeface="Montserrat"/>
            </a:endParaRPr>
          </a:p>
          <a:p>
            <a:pPr indent="-361950" lvl="0" marL="0" rtl="0" algn="just">
              <a:spcBef>
                <a:spcPts val="1200"/>
              </a:spcBef>
              <a:spcAft>
                <a:spcPts val="0"/>
              </a:spcAft>
              <a:buNone/>
            </a:pPr>
            <a:r>
              <a:rPr b="1" lang="en-GB" sz="2000">
                <a:solidFill>
                  <a:srgbClr val="000000"/>
                </a:solidFill>
                <a:latin typeface="Montserrat"/>
                <a:ea typeface="Montserrat"/>
                <a:cs typeface="Montserrat"/>
                <a:sym typeface="Montserrat"/>
              </a:rPr>
              <a:t>            </a:t>
            </a:r>
            <a:endParaRPr b="1" sz="2000">
              <a:solidFill>
                <a:srgbClr val="000000"/>
              </a:solidFill>
              <a:latin typeface="Montserrat"/>
              <a:ea typeface="Montserrat"/>
              <a:cs typeface="Montserrat"/>
              <a:sym typeface="Montserrat"/>
            </a:endParaRPr>
          </a:p>
          <a:p>
            <a:pPr indent="-361950" lvl="0" marL="0" rtl="0" algn="just">
              <a:spcBef>
                <a:spcPts val="1200"/>
              </a:spcBef>
              <a:spcAft>
                <a:spcPts val="0"/>
              </a:spcAft>
              <a:buNone/>
            </a:pPr>
            <a:r>
              <a:rPr b="1" lang="en-GB" sz="2200">
                <a:solidFill>
                  <a:srgbClr val="000000"/>
                </a:solidFill>
                <a:latin typeface="Montserrat"/>
                <a:ea typeface="Montserrat"/>
                <a:cs typeface="Montserrat"/>
                <a:sym typeface="Montserrat"/>
              </a:rPr>
              <a:t>	</a:t>
            </a:r>
            <a:r>
              <a:rPr lang="en-GB" sz="2500">
                <a:solidFill>
                  <a:srgbClr val="A64D79"/>
                </a:solidFill>
                <a:latin typeface="Montserrat SemiBold"/>
                <a:ea typeface="Montserrat SemiBold"/>
                <a:cs typeface="Montserrat SemiBold"/>
                <a:sym typeface="Montserrat SemiBold"/>
              </a:rPr>
              <a:t>DATASET:</a:t>
            </a:r>
            <a:endParaRPr sz="2500">
              <a:solidFill>
                <a:srgbClr val="A64D79"/>
              </a:solidFill>
              <a:latin typeface="Montserrat SemiBold"/>
              <a:ea typeface="Montserrat SemiBold"/>
              <a:cs typeface="Montserrat SemiBold"/>
              <a:sym typeface="Montserrat SemiBold"/>
            </a:endParaRPr>
          </a:p>
          <a:p>
            <a:pPr indent="0" lvl="0" marL="0" rtl="0" algn="just">
              <a:spcBef>
                <a:spcPts val="1200"/>
              </a:spcBef>
              <a:spcAft>
                <a:spcPts val="0"/>
              </a:spcAft>
              <a:buNone/>
            </a:pPr>
            <a:r>
              <a:rPr lang="en-GB" sz="2000">
                <a:solidFill>
                  <a:srgbClr val="000000"/>
                </a:solidFill>
                <a:latin typeface="Montserrat"/>
                <a:ea typeface="Montserrat"/>
                <a:cs typeface="Montserrat"/>
                <a:sym typeface="Montserrat"/>
              </a:rPr>
              <a:t>       The datasets have been downloaded from three sources : </a:t>
            </a:r>
            <a:endParaRPr sz="2000">
              <a:solidFill>
                <a:srgbClr val="000000"/>
              </a:solidFill>
              <a:latin typeface="Montserrat"/>
              <a:ea typeface="Montserrat"/>
              <a:cs typeface="Montserrat"/>
              <a:sym typeface="Montserrat"/>
            </a:endParaRPr>
          </a:p>
          <a:p>
            <a:pPr indent="-355600" lvl="0" marL="457200" rtl="0" algn="just">
              <a:spcBef>
                <a:spcPts val="1200"/>
              </a:spcBef>
              <a:spcAft>
                <a:spcPts val="0"/>
              </a:spcAft>
              <a:buSzPts val="2000"/>
              <a:buFont typeface="Montserrat"/>
              <a:buChar char="●"/>
            </a:pPr>
            <a:r>
              <a:rPr lang="en-GB" sz="2000" u="sng">
                <a:solidFill>
                  <a:srgbClr val="1155CC"/>
                </a:solidFill>
                <a:latin typeface="Montserrat"/>
                <a:ea typeface="Montserrat"/>
                <a:cs typeface="Montserrat"/>
                <a:sym typeface="Montserrat"/>
                <a:hlinkClick r:id="rId3">
                  <a:extLst>
                    <a:ext uri="{A12FA001-AC4F-418D-AE19-62706E023703}">
                      <ahyp:hlinkClr val="tx"/>
                    </a:ext>
                  </a:extLst>
                </a:hlinkClick>
              </a:rPr>
              <a:t>https://archive.ics.uci.edu/ml/datasets/sms+spam+collection</a:t>
            </a:r>
            <a:r>
              <a:rPr lang="en-GB" sz="2000">
                <a:solidFill>
                  <a:srgbClr val="000000"/>
                </a:solidFill>
                <a:latin typeface="Montserrat"/>
                <a:ea typeface="Montserrat"/>
                <a:cs typeface="Montserrat"/>
                <a:sym typeface="Montserrat"/>
              </a:rPr>
              <a:t> </a:t>
            </a:r>
            <a:endParaRPr sz="2000">
              <a:solidFill>
                <a:srgbClr val="000000"/>
              </a:solidFill>
              <a:latin typeface="Montserrat"/>
              <a:ea typeface="Montserrat"/>
              <a:cs typeface="Montserrat"/>
              <a:sym typeface="Montserrat"/>
            </a:endParaRPr>
          </a:p>
          <a:p>
            <a:pPr indent="-355600" lvl="0" marL="457200" rtl="0" algn="just">
              <a:spcBef>
                <a:spcPts val="0"/>
              </a:spcBef>
              <a:spcAft>
                <a:spcPts val="0"/>
              </a:spcAft>
              <a:buSzPts val="2000"/>
              <a:buFont typeface="Montserrat"/>
              <a:buChar char="●"/>
            </a:pPr>
            <a:r>
              <a:rPr lang="en-GB" sz="2000" u="sng">
                <a:solidFill>
                  <a:srgbClr val="1155CC"/>
                </a:solidFill>
                <a:latin typeface="Montserrat"/>
                <a:ea typeface="Montserrat"/>
                <a:cs typeface="Montserrat"/>
                <a:sym typeface="Montserrat"/>
                <a:hlinkClick r:id="rId4">
                  <a:extLst>
                    <a:ext uri="{A12FA001-AC4F-418D-AE19-62706E023703}">
                      <ahyp:hlinkClr val="tx"/>
                    </a:ext>
                  </a:extLst>
                </a:hlinkClick>
              </a:rPr>
              <a:t>https://www.kaggle.com/ozlerhakan/spam-or-not-spam-dataset</a:t>
            </a:r>
            <a:r>
              <a:rPr lang="en-GB" sz="2000">
                <a:solidFill>
                  <a:srgbClr val="000000"/>
                </a:solidFill>
                <a:latin typeface="Montserrat"/>
                <a:ea typeface="Montserrat"/>
                <a:cs typeface="Montserrat"/>
                <a:sym typeface="Montserrat"/>
              </a:rPr>
              <a:t>                 </a:t>
            </a:r>
            <a:endParaRPr sz="2000">
              <a:solidFill>
                <a:srgbClr val="000000"/>
              </a:solidFill>
              <a:latin typeface="Montserrat"/>
              <a:ea typeface="Montserrat"/>
              <a:cs typeface="Montserrat"/>
              <a:sym typeface="Montserrat"/>
            </a:endParaRPr>
          </a:p>
          <a:p>
            <a:pPr indent="-355600" lvl="0" marL="457200" rtl="0" algn="just">
              <a:spcBef>
                <a:spcPts val="0"/>
              </a:spcBef>
              <a:spcAft>
                <a:spcPts val="0"/>
              </a:spcAft>
              <a:buSzPts val="2000"/>
              <a:buFont typeface="Montserrat"/>
              <a:buChar char="●"/>
            </a:pPr>
            <a:r>
              <a:rPr lang="en-GB" sz="2000" u="sng">
                <a:solidFill>
                  <a:schemeClr val="hlink"/>
                </a:solidFill>
                <a:latin typeface="Montserrat"/>
                <a:ea typeface="Montserrat"/>
                <a:cs typeface="Montserrat"/>
                <a:sym typeface="Montserrat"/>
                <a:hlinkClick r:id="rId5"/>
              </a:rPr>
              <a:t>https://www.kaggle.com/venky73/spam-mails-dataset</a:t>
            </a:r>
            <a:endParaRPr sz="2000">
              <a:solidFill>
                <a:srgbClr val="000000"/>
              </a:solidFill>
              <a:latin typeface="Montserrat"/>
              <a:ea typeface="Montserrat"/>
              <a:cs typeface="Montserrat"/>
              <a:sym typeface="Montserrat"/>
            </a:endParaRPr>
          </a:p>
          <a:p>
            <a:pPr indent="0" lvl="0" marL="0" rtl="0" algn="just">
              <a:spcBef>
                <a:spcPts val="1200"/>
              </a:spcBef>
              <a:spcAft>
                <a:spcPts val="0"/>
              </a:spcAft>
              <a:buNone/>
            </a:pPr>
            <a:r>
              <a:rPr lang="en-GB" sz="2000">
                <a:solidFill>
                  <a:srgbClr val="000000"/>
                </a:solidFill>
                <a:latin typeface="Montserrat"/>
                <a:ea typeface="Montserrat"/>
                <a:cs typeface="Montserrat"/>
                <a:sym typeface="Montserrat"/>
              </a:rPr>
              <a:t>      </a:t>
            </a:r>
            <a:r>
              <a:rPr lang="en-GB" sz="2000">
                <a:solidFill>
                  <a:srgbClr val="000000"/>
                </a:solidFill>
                <a:latin typeface="Montserrat SemiBold"/>
                <a:ea typeface="Montserrat SemiBold"/>
                <a:cs typeface="Montserrat SemiBold"/>
                <a:sym typeface="Montserrat SemiBold"/>
              </a:rPr>
              <a:t>Oversampling</a:t>
            </a:r>
            <a:r>
              <a:rPr lang="en-GB" sz="2000">
                <a:solidFill>
                  <a:srgbClr val="000000"/>
                </a:solidFill>
                <a:latin typeface="Montserrat"/>
                <a:ea typeface="Montserrat"/>
                <a:cs typeface="Montserrat"/>
                <a:sym typeface="Montserrat"/>
              </a:rPr>
              <a:t> had to be done as the datasets were imbalanced.</a:t>
            </a:r>
            <a:endParaRPr sz="2000">
              <a:solidFill>
                <a:srgbClr val="000000"/>
              </a:solidFill>
              <a:latin typeface="Montserrat"/>
              <a:ea typeface="Montserrat"/>
              <a:cs typeface="Montserrat"/>
              <a:sym typeface="Montserrat"/>
            </a:endParaRPr>
          </a:p>
          <a:p>
            <a:pPr indent="0" lvl="0" marL="914400" rtl="0" algn="just">
              <a:spcBef>
                <a:spcPts val="1200"/>
              </a:spcBef>
              <a:spcAft>
                <a:spcPts val="0"/>
              </a:spcAft>
              <a:buNone/>
            </a:pPr>
            <a:r>
              <a:t/>
            </a:r>
            <a:endParaRPr sz="2000">
              <a:solidFill>
                <a:srgbClr val="000000"/>
              </a:solidFill>
              <a:latin typeface="Montserrat"/>
              <a:ea typeface="Montserrat"/>
              <a:cs typeface="Montserrat"/>
              <a:sym typeface="Montserrat"/>
            </a:endParaRPr>
          </a:p>
          <a:p>
            <a:pPr indent="0" lvl="0" marL="0" rtl="0" algn="just">
              <a:spcBef>
                <a:spcPts val="1200"/>
              </a:spcBef>
              <a:spcAft>
                <a:spcPts val="1600"/>
              </a:spcAft>
              <a:buNone/>
            </a:pPr>
            <a:r>
              <a:t/>
            </a:r>
            <a:endParaRPr b="1" sz="2000">
              <a:solidFill>
                <a:srgbClr val="0000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idx="1" type="body"/>
          </p:nvPr>
        </p:nvSpPr>
        <p:spPr>
          <a:xfrm>
            <a:off x="382000" y="393800"/>
            <a:ext cx="8088000" cy="3841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2500">
                <a:solidFill>
                  <a:srgbClr val="A64D79"/>
                </a:solidFill>
                <a:latin typeface="Montserrat SemiBold"/>
                <a:ea typeface="Montserrat SemiBold"/>
                <a:cs typeface="Montserrat SemiBold"/>
                <a:sym typeface="Montserrat SemiBold"/>
              </a:rPr>
              <a:t>OVERSAMPLING</a:t>
            </a:r>
            <a:endParaRPr sz="2500">
              <a:solidFill>
                <a:srgbClr val="A64D79"/>
              </a:solidFill>
              <a:latin typeface="Montserrat SemiBold"/>
              <a:ea typeface="Montserrat SemiBold"/>
              <a:cs typeface="Montserrat SemiBold"/>
              <a:sym typeface="Montserrat SemiBold"/>
            </a:endParaRPr>
          </a:p>
          <a:p>
            <a:pPr indent="-355600" lvl="0" marL="457200" rtl="0" algn="l">
              <a:lnSpc>
                <a:spcPct val="100000"/>
              </a:lnSpc>
              <a:spcBef>
                <a:spcPts val="1200"/>
              </a:spcBef>
              <a:spcAft>
                <a:spcPts val="0"/>
              </a:spcAft>
              <a:buClr>
                <a:srgbClr val="0E101A"/>
              </a:buClr>
              <a:buSzPts val="2000"/>
              <a:buFont typeface="Montserrat"/>
              <a:buChar char="●"/>
            </a:pPr>
            <a:r>
              <a:rPr lang="en-GB" sz="2000">
                <a:solidFill>
                  <a:srgbClr val="0E101A"/>
                </a:solidFill>
                <a:latin typeface="Montserrat"/>
                <a:ea typeface="Montserrat"/>
                <a:cs typeface="Montserrat"/>
                <a:sym typeface="Montserrat"/>
              </a:rPr>
              <a:t>Oversampling is used to adjust the class distribution in a data set. In other words, it helps to adjust the ratio between the different classes/categories represented by the dataset.</a:t>
            </a:r>
            <a:endParaRPr sz="2000">
              <a:solidFill>
                <a:srgbClr val="0E101A"/>
              </a:solidFill>
              <a:latin typeface="Montserrat"/>
              <a:ea typeface="Montserrat"/>
              <a:cs typeface="Montserrat"/>
              <a:sym typeface="Montserrat"/>
            </a:endParaRPr>
          </a:p>
          <a:p>
            <a:pPr indent="-355600" lvl="0" marL="457200" rtl="0" algn="l">
              <a:lnSpc>
                <a:spcPct val="100000"/>
              </a:lnSpc>
              <a:spcBef>
                <a:spcPts val="0"/>
              </a:spcBef>
              <a:spcAft>
                <a:spcPts val="0"/>
              </a:spcAft>
              <a:buClr>
                <a:srgbClr val="0E101A"/>
              </a:buClr>
              <a:buSzPts val="2000"/>
              <a:buFont typeface="Montserrat"/>
              <a:buChar char="●"/>
            </a:pPr>
            <a:r>
              <a:rPr lang="en-GB" sz="2000">
                <a:solidFill>
                  <a:srgbClr val="0E101A"/>
                </a:solidFill>
                <a:latin typeface="Montserrat"/>
                <a:ea typeface="Montserrat"/>
                <a:cs typeface="Montserrat"/>
                <a:sym typeface="Montserrat"/>
              </a:rPr>
              <a:t>We performed over-sampling of the spam messages by adding spam entries to the dataset.</a:t>
            </a:r>
            <a:endParaRPr sz="2000">
              <a:solidFill>
                <a:srgbClr val="0E101A"/>
              </a:solidFill>
              <a:latin typeface="Montserrat"/>
              <a:ea typeface="Montserrat"/>
              <a:cs typeface="Montserrat"/>
              <a:sym typeface="Montserrat"/>
            </a:endParaRPr>
          </a:p>
          <a:p>
            <a:pPr indent="-355600" lvl="0" marL="457200" rtl="0" algn="l">
              <a:lnSpc>
                <a:spcPct val="100000"/>
              </a:lnSpc>
              <a:spcBef>
                <a:spcPts val="0"/>
              </a:spcBef>
              <a:spcAft>
                <a:spcPts val="0"/>
              </a:spcAft>
              <a:buClr>
                <a:srgbClr val="0E101A"/>
              </a:buClr>
              <a:buSzPts val="2000"/>
              <a:buFont typeface="Montserrat"/>
              <a:buChar char="●"/>
            </a:pPr>
            <a:r>
              <a:rPr lang="en-GB" sz="2000">
                <a:solidFill>
                  <a:srgbClr val="0E101A"/>
                </a:solidFill>
                <a:latin typeface="Montserrat"/>
                <a:ea typeface="Montserrat"/>
                <a:cs typeface="Montserrat"/>
                <a:sym typeface="Montserrat"/>
              </a:rPr>
              <a:t>The ratio of spam:ham before over-sampling: 14:86</a:t>
            </a:r>
            <a:endParaRPr sz="2000">
              <a:solidFill>
                <a:srgbClr val="0E101A"/>
              </a:solidFill>
              <a:latin typeface="Montserrat"/>
              <a:ea typeface="Montserrat"/>
              <a:cs typeface="Montserrat"/>
              <a:sym typeface="Montserrat"/>
            </a:endParaRPr>
          </a:p>
          <a:p>
            <a:pPr indent="-355600" lvl="0" marL="457200" rtl="0" algn="l">
              <a:lnSpc>
                <a:spcPct val="100000"/>
              </a:lnSpc>
              <a:spcBef>
                <a:spcPts val="0"/>
              </a:spcBef>
              <a:spcAft>
                <a:spcPts val="0"/>
              </a:spcAft>
              <a:buClr>
                <a:srgbClr val="0E101A"/>
              </a:buClr>
              <a:buSzPts val="2000"/>
              <a:buFont typeface="Montserrat"/>
              <a:buChar char="●"/>
            </a:pPr>
            <a:r>
              <a:rPr lang="en-GB" sz="2000">
                <a:solidFill>
                  <a:srgbClr val="0E101A"/>
                </a:solidFill>
                <a:latin typeface="Montserrat"/>
                <a:ea typeface="Montserrat"/>
                <a:cs typeface="Montserrat"/>
                <a:sym typeface="Montserrat"/>
              </a:rPr>
              <a:t>The ratio of spam:ham after over-sampling: 36:64</a:t>
            </a:r>
            <a:endParaRPr sz="20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idx="1" type="body"/>
          </p:nvPr>
        </p:nvSpPr>
        <p:spPr>
          <a:xfrm>
            <a:off x="528600" y="341525"/>
            <a:ext cx="7857600" cy="34509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2500">
                <a:solidFill>
                  <a:srgbClr val="A64D79"/>
                </a:solidFill>
                <a:latin typeface="Montserrat SemiBold"/>
                <a:ea typeface="Montserrat SemiBold"/>
                <a:cs typeface="Montserrat SemiBold"/>
                <a:sym typeface="Montserrat SemiBold"/>
              </a:rPr>
              <a:t>RESEARCH VARIABLES:</a:t>
            </a:r>
            <a:endParaRPr sz="2500">
              <a:solidFill>
                <a:srgbClr val="A64D79"/>
              </a:solidFill>
              <a:latin typeface="Montserrat SemiBold"/>
              <a:ea typeface="Montserrat SemiBold"/>
              <a:cs typeface="Montserrat SemiBold"/>
              <a:sym typeface="Montserrat SemiBold"/>
            </a:endParaRPr>
          </a:p>
          <a:p>
            <a:pPr indent="0" lvl="0" marL="0" rtl="0" algn="just">
              <a:spcBef>
                <a:spcPts val="1200"/>
              </a:spcBef>
              <a:spcAft>
                <a:spcPts val="0"/>
              </a:spcAft>
              <a:buNone/>
            </a:pPr>
            <a:r>
              <a:rPr lang="en-GB" sz="2200">
                <a:solidFill>
                  <a:srgbClr val="000000"/>
                </a:solidFill>
                <a:latin typeface="Montserrat SemiBold"/>
                <a:ea typeface="Montserrat SemiBold"/>
                <a:cs typeface="Montserrat SemiBold"/>
                <a:sym typeface="Montserrat SemiBold"/>
              </a:rPr>
              <a:t>Dependent variable</a:t>
            </a:r>
            <a:endParaRPr sz="2200">
              <a:solidFill>
                <a:srgbClr val="000000"/>
              </a:solidFill>
              <a:latin typeface="Montserrat SemiBold"/>
              <a:ea typeface="Montserrat SemiBold"/>
              <a:cs typeface="Montserrat SemiBold"/>
              <a:sym typeface="Montserrat SemiBold"/>
            </a:endParaRPr>
          </a:p>
          <a:p>
            <a:pPr indent="-355600" lvl="0" marL="457200" rtl="0" algn="just">
              <a:spcBef>
                <a:spcPts val="1200"/>
              </a:spcBef>
              <a:spcAft>
                <a:spcPts val="0"/>
              </a:spcAft>
              <a:buClr>
                <a:srgbClr val="000000"/>
              </a:buClr>
              <a:buSzPts val="2000"/>
              <a:buFont typeface="Montserrat"/>
              <a:buChar char="●"/>
            </a:pPr>
            <a:r>
              <a:rPr lang="en-GB" sz="2000">
                <a:solidFill>
                  <a:srgbClr val="000000"/>
                </a:solidFill>
                <a:latin typeface="Montserrat"/>
                <a:ea typeface="Montserrat"/>
                <a:cs typeface="Montserrat"/>
                <a:sym typeface="Montserrat"/>
              </a:rPr>
              <a:t>The dependent variable is the label that is whether the message is classified as spam/ham. </a:t>
            </a:r>
            <a:endParaRPr sz="2000">
              <a:solidFill>
                <a:srgbClr val="000000"/>
              </a:solidFill>
              <a:latin typeface="Montserrat"/>
              <a:ea typeface="Montserrat"/>
              <a:cs typeface="Montserrat"/>
              <a:sym typeface="Montserrat"/>
            </a:endParaRPr>
          </a:p>
          <a:p>
            <a:pPr indent="-355600" lvl="0" marL="457200" rtl="0" algn="just">
              <a:spcBef>
                <a:spcPts val="0"/>
              </a:spcBef>
              <a:spcAft>
                <a:spcPts val="0"/>
              </a:spcAft>
              <a:buClr>
                <a:srgbClr val="000000"/>
              </a:buClr>
              <a:buSzPts val="2000"/>
              <a:buFont typeface="Montserrat"/>
              <a:buChar char="●"/>
            </a:pPr>
            <a:r>
              <a:rPr lang="en-GB" sz="2000">
                <a:solidFill>
                  <a:srgbClr val="000000"/>
                </a:solidFill>
                <a:latin typeface="Montserrat"/>
                <a:ea typeface="Montserrat"/>
                <a:cs typeface="Montserrat"/>
                <a:sym typeface="Montserrat"/>
              </a:rPr>
              <a:t>It is a nominal variable.</a:t>
            </a:r>
            <a:endParaRPr sz="2000">
              <a:solidFill>
                <a:srgbClr val="000000"/>
              </a:solidFill>
              <a:latin typeface="Montserrat"/>
              <a:ea typeface="Montserrat"/>
              <a:cs typeface="Montserrat"/>
              <a:sym typeface="Montserrat"/>
            </a:endParaRPr>
          </a:p>
          <a:p>
            <a:pPr indent="0" lvl="0" marL="0" rtl="0" algn="just">
              <a:spcBef>
                <a:spcPts val="1200"/>
              </a:spcBef>
              <a:spcAft>
                <a:spcPts val="0"/>
              </a:spcAft>
              <a:buNone/>
            </a:pPr>
            <a:r>
              <a:rPr lang="en-GB" sz="2200">
                <a:solidFill>
                  <a:srgbClr val="000000"/>
                </a:solidFill>
                <a:latin typeface="Montserrat SemiBold"/>
                <a:ea typeface="Montserrat SemiBold"/>
                <a:cs typeface="Montserrat SemiBold"/>
                <a:sym typeface="Montserrat SemiBold"/>
              </a:rPr>
              <a:t>Independent variable</a:t>
            </a:r>
            <a:endParaRPr sz="2200">
              <a:solidFill>
                <a:srgbClr val="000000"/>
              </a:solidFill>
              <a:latin typeface="Montserrat SemiBold"/>
              <a:ea typeface="Montserrat SemiBold"/>
              <a:cs typeface="Montserrat SemiBold"/>
              <a:sym typeface="Montserrat SemiBold"/>
            </a:endParaRPr>
          </a:p>
          <a:p>
            <a:pPr indent="-355600" lvl="0" marL="457200" rtl="0" algn="just">
              <a:spcBef>
                <a:spcPts val="1200"/>
              </a:spcBef>
              <a:spcAft>
                <a:spcPts val="0"/>
              </a:spcAft>
              <a:buClr>
                <a:srgbClr val="000000"/>
              </a:buClr>
              <a:buSzPts val="2000"/>
              <a:buFont typeface="Montserrat"/>
              <a:buChar char="●"/>
            </a:pPr>
            <a:r>
              <a:rPr lang="en-GB" sz="2000">
                <a:solidFill>
                  <a:srgbClr val="000000"/>
                </a:solidFill>
                <a:latin typeface="Montserrat"/>
                <a:ea typeface="Montserrat"/>
                <a:cs typeface="Montserrat"/>
                <a:sym typeface="Montserrat"/>
              </a:rPr>
              <a:t>These are the indices of the words stored in vocabulary (0 to total no. of words in vocabulary-1).</a:t>
            </a:r>
            <a:endParaRPr sz="2000">
              <a:solidFill>
                <a:srgbClr val="000000"/>
              </a:solidFill>
              <a:latin typeface="Montserrat"/>
              <a:ea typeface="Montserrat"/>
              <a:cs typeface="Montserrat"/>
              <a:sym typeface="Montserrat"/>
            </a:endParaRPr>
          </a:p>
          <a:p>
            <a:pPr indent="-355600" lvl="0" marL="457200" rtl="0" algn="just">
              <a:spcBef>
                <a:spcPts val="0"/>
              </a:spcBef>
              <a:spcAft>
                <a:spcPts val="0"/>
              </a:spcAft>
              <a:buClr>
                <a:srgbClr val="000000"/>
              </a:buClr>
              <a:buSzPts val="2000"/>
              <a:buFont typeface="Montserrat"/>
              <a:buChar char="●"/>
            </a:pPr>
            <a:r>
              <a:rPr lang="en-GB" sz="2000">
                <a:solidFill>
                  <a:srgbClr val="000000"/>
                </a:solidFill>
                <a:latin typeface="Montserrat"/>
                <a:ea typeface="Montserrat"/>
                <a:cs typeface="Montserrat"/>
                <a:sym typeface="Montserrat"/>
              </a:rPr>
              <a:t>It is a metric </a:t>
            </a:r>
            <a:r>
              <a:rPr lang="en-GB" sz="2000">
                <a:solidFill>
                  <a:srgbClr val="000000"/>
                </a:solidFill>
                <a:latin typeface="Montserrat"/>
                <a:ea typeface="Montserrat"/>
                <a:cs typeface="Montserrat"/>
                <a:sym typeface="Montserrat"/>
              </a:rPr>
              <a:t>ratio </a:t>
            </a:r>
            <a:r>
              <a:rPr lang="en-GB" sz="2000">
                <a:solidFill>
                  <a:srgbClr val="000000"/>
                </a:solidFill>
                <a:latin typeface="Montserrat"/>
                <a:ea typeface="Montserrat"/>
                <a:cs typeface="Montserrat"/>
                <a:sym typeface="Montserrat"/>
              </a:rPr>
              <a:t>variable as real 0 has a meaning that is the absence of a word.</a:t>
            </a:r>
            <a:endParaRPr sz="2000">
              <a:solidFill>
                <a:srgbClr val="000000"/>
              </a:solidFill>
              <a:latin typeface="Montserrat"/>
              <a:ea typeface="Montserrat"/>
              <a:cs typeface="Montserrat"/>
              <a:sym typeface="Montserrat"/>
            </a:endParaRPr>
          </a:p>
          <a:p>
            <a:pPr indent="0" lvl="0" marL="0" rtl="0" algn="just">
              <a:spcBef>
                <a:spcPts val="1200"/>
              </a:spcBef>
              <a:spcAft>
                <a:spcPts val="0"/>
              </a:spcAft>
              <a:buNone/>
            </a:pPr>
            <a:r>
              <a:t/>
            </a:r>
            <a:endParaRPr sz="2000">
              <a:solidFill>
                <a:srgbClr val="000000"/>
              </a:solidFill>
              <a:latin typeface="Montserrat Medium"/>
              <a:ea typeface="Montserrat Medium"/>
              <a:cs typeface="Montserrat Medium"/>
              <a:sym typeface="Montserrat Medium"/>
            </a:endParaRPr>
          </a:p>
          <a:p>
            <a:pPr indent="0" lvl="0" marL="0" rtl="0" algn="just">
              <a:spcBef>
                <a:spcPts val="1200"/>
              </a:spcBef>
              <a:spcAft>
                <a:spcPts val="16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8"/>
          <p:cNvSpPr txBox="1"/>
          <p:nvPr/>
        </p:nvSpPr>
        <p:spPr>
          <a:xfrm>
            <a:off x="6584400" y="0"/>
            <a:ext cx="2559600" cy="10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solidFill>
                <a:srgbClr val="0000FF"/>
              </a:solidFill>
            </a:endParaRPr>
          </a:p>
        </p:txBody>
      </p:sp>
      <p:sp>
        <p:nvSpPr>
          <p:cNvPr id="305" name="Google Shape;305;p18"/>
          <p:cNvSpPr txBox="1"/>
          <p:nvPr/>
        </p:nvSpPr>
        <p:spPr>
          <a:xfrm>
            <a:off x="0" y="4743925"/>
            <a:ext cx="9144000" cy="34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1800">
                <a:solidFill>
                  <a:srgbClr val="0000FF"/>
                </a:solidFill>
              </a:rPr>
              <a:t>Spam detection using Naive Bayes</a:t>
            </a:r>
            <a:endParaRPr b="1" sz="1800">
              <a:solidFill>
                <a:srgbClr val="0000FF"/>
              </a:solidFill>
            </a:endParaRPr>
          </a:p>
          <a:p>
            <a:pPr indent="0" lvl="0" marL="0" rtl="0" algn="ctr">
              <a:spcBef>
                <a:spcPts val="0"/>
              </a:spcBef>
              <a:spcAft>
                <a:spcPts val="0"/>
              </a:spcAft>
              <a:buNone/>
            </a:pPr>
            <a:r>
              <a:t/>
            </a:r>
            <a:endParaRPr sz="1800"/>
          </a:p>
        </p:txBody>
      </p:sp>
      <p:pic>
        <p:nvPicPr>
          <p:cNvPr id="306" name="Google Shape;306;p18"/>
          <p:cNvPicPr preferRelativeResize="0"/>
          <p:nvPr/>
        </p:nvPicPr>
        <p:blipFill>
          <a:blip r:embed="rId3">
            <a:alphaModFix/>
          </a:blip>
          <a:stretch>
            <a:fillRect/>
          </a:stretch>
        </p:blipFill>
        <p:spPr>
          <a:xfrm>
            <a:off x="545725" y="0"/>
            <a:ext cx="8008574" cy="474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nvSpPr>
        <p:spPr>
          <a:xfrm>
            <a:off x="0" y="4211750"/>
            <a:ext cx="9144000" cy="47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0000FF"/>
                </a:solidFill>
              </a:rPr>
              <a:t>Preprocessing of Data</a:t>
            </a:r>
            <a:endParaRPr b="1" sz="2000">
              <a:solidFill>
                <a:srgbClr val="0000FF"/>
              </a:solidFill>
            </a:endParaRPr>
          </a:p>
        </p:txBody>
      </p:sp>
      <p:pic>
        <p:nvPicPr>
          <p:cNvPr id="312" name="Google Shape;312;p19"/>
          <p:cNvPicPr preferRelativeResize="0"/>
          <p:nvPr/>
        </p:nvPicPr>
        <p:blipFill>
          <a:blip r:embed="rId3">
            <a:alphaModFix/>
          </a:blip>
          <a:stretch>
            <a:fillRect/>
          </a:stretch>
        </p:blipFill>
        <p:spPr>
          <a:xfrm>
            <a:off x="76200" y="492350"/>
            <a:ext cx="9144000" cy="34657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idx="1" type="body"/>
          </p:nvPr>
        </p:nvSpPr>
        <p:spPr>
          <a:xfrm>
            <a:off x="237600" y="100325"/>
            <a:ext cx="8763600" cy="40848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GB" sz="2200">
                <a:solidFill>
                  <a:srgbClr val="A64D79"/>
                </a:solidFill>
                <a:latin typeface="Montserrat SemiBold"/>
                <a:ea typeface="Montserrat SemiBold"/>
                <a:cs typeface="Montserrat SemiBold"/>
                <a:sym typeface="Montserrat SemiBold"/>
              </a:rPr>
              <a:t>PREPROCESSING TECHNIQUE:</a:t>
            </a:r>
            <a:endParaRPr sz="2200">
              <a:solidFill>
                <a:srgbClr val="A64D79"/>
              </a:solidFill>
              <a:latin typeface="Montserrat SemiBold"/>
              <a:ea typeface="Montserrat SemiBold"/>
              <a:cs typeface="Montserrat SemiBold"/>
              <a:sym typeface="Montserrat SemiBold"/>
            </a:endParaRPr>
          </a:p>
          <a:p>
            <a:pPr indent="-336550" lvl="0" marL="457200" rtl="0" algn="just">
              <a:spcBef>
                <a:spcPts val="1200"/>
              </a:spcBef>
              <a:spcAft>
                <a:spcPts val="0"/>
              </a:spcAft>
              <a:buClr>
                <a:srgbClr val="000000"/>
              </a:buClr>
              <a:buSzPts val="1700"/>
              <a:buFont typeface="Montserrat"/>
              <a:buChar char="●"/>
            </a:pPr>
            <a:r>
              <a:rPr lang="en-GB" sz="1700">
                <a:solidFill>
                  <a:srgbClr val="000000"/>
                </a:solidFill>
                <a:latin typeface="Montserrat SemiBold"/>
                <a:ea typeface="Montserrat SemiBold"/>
                <a:cs typeface="Montserrat SemiBold"/>
                <a:sym typeface="Montserrat SemiBold"/>
              </a:rPr>
              <a:t>Handling missing values:</a:t>
            </a:r>
            <a:r>
              <a:rPr lang="en-GB" sz="1700">
                <a:solidFill>
                  <a:srgbClr val="000000"/>
                </a:solidFill>
                <a:latin typeface="Montserrat"/>
                <a:ea typeface="Montserrat"/>
                <a:cs typeface="Montserrat"/>
                <a:sym typeface="Montserrat"/>
              </a:rPr>
              <a:t> We handle missing values by : </a:t>
            </a:r>
            <a:endParaRPr sz="1700">
              <a:solidFill>
                <a:srgbClr val="000000"/>
              </a:solidFill>
              <a:latin typeface="Montserrat"/>
              <a:ea typeface="Montserrat"/>
              <a:cs typeface="Montserrat"/>
              <a:sym typeface="Montserrat"/>
            </a:endParaRPr>
          </a:p>
          <a:p>
            <a:pPr indent="-336550" lvl="1" marL="914400" rtl="0" algn="just">
              <a:spcBef>
                <a:spcPts val="0"/>
              </a:spcBef>
              <a:spcAft>
                <a:spcPts val="0"/>
              </a:spcAft>
              <a:buClr>
                <a:srgbClr val="000000"/>
              </a:buClr>
              <a:buSzPts val="1700"/>
              <a:buFont typeface="Montserrat"/>
              <a:buChar char="○"/>
            </a:pPr>
            <a:r>
              <a:rPr lang="en-GB" sz="1700">
                <a:solidFill>
                  <a:srgbClr val="000000"/>
                </a:solidFill>
                <a:latin typeface="Montserrat"/>
                <a:ea typeface="Montserrat"/>
                <a:cs typeface="Montserrat"/>
                <a:sym typeface="Montserrat"/>
              </a:rPr>
              <a:t>Deleting the row if Email is missing.</a:t>
            </a:r>
            <a:endParaRPr sz="1700">
              <a:solidFill>
                <a:srgbClr val="000000"/>
              </a:solidFill>
              <a:latin typeface="Montserrat"/>
              <a:ea typeface="Montserrat"/>
              <a:cs typeface="Montserrat"/>
              <a:sym typeface="Montserrat"/>
            </a:endParaRPr>
          </a:p>
          <a:p>
            <a:pPr indent="-336550" lvl="1" marL="914400" rtl="0" algn="just">
              <a:spcBef>
                <a:spcPts val="0"/>
              </a:spcBef>
              <a:spcAft>
                <a:spcPts val="0"/>
              </a:spcAft>
              <a:buClr>
                <a:srgbClr val="000000"/>
              </a:buClr>
              <a:buSzPts val="1700"/>
              <a:buFont typeface="Montserrat"/>
              <a:buChar char="○"/>
            </a:pPr>
            <a:r>
              <a:rPr lang="en-GB" sz="1700">
                <a:solidFill>
                  <a:srgbClr val="000000"/>
                </a:solidFill>
                <a:latin typeface="Montserrat"/>
                <a:ea typeface="Montserrat"/>
                <a:cs typeface="Montserrat"/>
                <a:sym typeface="Montserrat"/>
              </a:rPr>
              <a:t>Replacing missing values with ham if the label is missing so that there is no risk of data loss.</a:t>
            </a:r>
            <a:endParaRPr sz="1700">
              <a:solidFill>
                <a:srgbClr val="000000"/>
              </a:solidFill>
              <a:latin typeface="Montserrat"/>
              <a:ea typeface="Montserrat"/>
              <a:cs typeface="Montserrat"/>
              <a:sym typeface="Montserrat"/>
            </a:endParaRPr>
          </a:p>
          <a:p>
            <a:pPr indent="-336550" lvl="0" marL="457200" rtl="0" algn="just">
              <a:spcBef>
                <a:spcPts val="0"/>
              </a:spcBef>
              <a:spcAft>
                <a:spcPts val="0"/>
              </a:spcAft>
              <a:buClr>
                <a:srgbClr val="000000"/>
              </a:buClr>
              <a:buSzPts val="1700"/>
              <a:buFont typeface="Montserrat"/>
              <a:buChar char="●"/>
            </a:pPr>
            <a:r>
              <a:rPr lang="en-GB" sz="1700">
                <a:solidFill>
                  <a:srgbClr val="000000"/>
                </a:solidFill>
                <a:latin typeface="Montserrat SemiBold"/>
                <a:ea typeface="Montserrat SemiBold"/>
                <a:cs typeface="Montserrat SemiBold"/>
                <a:sym typeface="Montserrat SemiBold"/>
              </a:rPr>
              <a:t>Handling redundant values:</a:t>
            </a:r>
            <a:r>
              <a:rPr b="1" lang="en-GB" sz="1700">
                <a:solidFill>
                  <a:srgbClr val="000000"/>
                </a:solidFill>
                <a:latin typeface="Montserrat"/>
                <a:ea typeface="Montserrat"/>
                <a:cs typeface="Montserrat"/>
                <a:sym typeface="Montserrat"/>
              </a:rPr>
              <a:t> </a:t>
            </a:r>
            <a:r>
              <a:rPr lang="en-GB" sz="1700">
                <a:solidFill>
                  <a:srgbClr val="000000"/>
                </a:solidFill>
                <a:latin typeface="Montserrat"/>
                <a:ea typeface="Montserrat"/>
                <a:cs typeface="Montserrat"/>
                <a:sym typeface="Montserrat"/>
              </a:rPr>
              <a:t> We delete the duplicate rows that is we keep only a single instance of every message.</a:t>
            </a:r>
            <a:endParaRPr sz="1700">
              <a:solidFill>
                <a:srgbClr val="000000"/>
              </a:solidFill>
              <a:latin typeface="Montserrat"/>
              <a:ea typeface="Montserrat"/>
              <a:cs typeface="Montserrat"/>
              <a:sym typeface="Montserrat"/>
            </a:endParaRPr>
          </a:p>
          <a:p>
            <a:pPr indent="-336550" lvl="0" marL="457200" rtl="0" algn="just">
              <a:spcBef>
                <a:spcPts val="0"/>
              </a:spcBef>
              <a:spcAft>
                <a:spcPts val="0"/>
              </a:spcAft>
              <a:buClr>
                <a:srgbClr val="000000"/>
              </a:buClr>
              <a:buSzPts val="1700"/>
              <a:buFont typeface="Montserrat"/>
              <a:buChar char="●"/>
            </a:pPr>
            <a:r>
              <a:rPr lang="en-GB" sz="1700">
                <a:solidFill>
                  <a:srgbClr val="000000"/>
                </a:solidFill>
                <a:latin typeface="Montserrat SemiBold"/>
                <a:ea typeface="Montserrat SemiBold"/>
                <a:cs typeface="Montserrat SemiBold"/>
                <a:sym typeface="Montserrat SemiBold"/>
              </a:rPr>
              <a:t>Case Folding and removal of characters:</a:t>
            </a:r>
            <a:r>
              <a:rPr lang="en-GB" sz="1700">
                <a:solidFill>
                  <a:srgbClr val="000000"/>
                </a:solidFill>
                <a:latin typeface="Montserrat"/>
                <a:ea typeface="Montserrat"/>
                <a:cs typeface="Montserrat"/>
                <a:sym typeface="Montserrat"/>
              </a:rPr>
              <a:t> All the text is converted to lowercase and characters other than letters, numbers and punctuation are deleted.</a:t>
            </a:r>
            <a:endParaRPr sz="1700">
              <a:solidFill>
                <a:srgbClr val="000000"/>
              </a:solidFill>
              <a:latin typeface="Montserrat"/>
              <a:ea typeface="Montserrat"/>
              <a:cs typeface="Montserrat"/>
              <a:sym typeface="Montserrat"/>
            </a:endParaRPr>
          </a:p>
          <a:p>
            <a:pPr indent="-336550" lvl="0" marL="457200" rtl="0" algn="just">
              <a:spcBef>
                <a:spcPts val="0"/>
              </a:spcBef>
              <a:spcAft>
                <a:spcPts val="0"/>
              </a:spcAft>
              <a:buClr>
                <a:srgbClr val="000000"/>
              </a:buClr>
              <a:buSzPts val="1700"/>
              <a:buFont typeface="Montserrat"/>
              <a:buChar char="●"/>
            </a:pPr>
            <a:r>
              <a:rPr lang="en-GB" sz="1700">
                <a:solidFill>
                  <a:srgbClr val="000000"/>
                </a:solidFill>
                <a:latin typeface="Montserrat SemiBold"/>
                <a:ea typeface="Montserrat SemiBold"/>
                <a:cs typeface="Montserrat SemiBold"/>
                <a:sym typeface="Montserrat SemiBold"/>
              </a:rPr>
              <a:t>Removing Stop Words and Tokenization:</a:t>
            </a:r>
            <a:r>
              <a:rPr b="1" lang="en-GB" sz="1700">
                <a:solidFill>
                  <a:srgbClr val="000000"/>
                </a:solidFill>
                <a:latin typeface="Montserrat"/>
                <a:ea typeface="Montserrat"/>
                <a:cs typeface="Montserrat"/>
                <a:sym typeface="Montserrat"/>
              </a:rPr>
              <a:t> </a:t>
            </a:r>
            <a:r>
              <a:rPr lang="en-GB" sz="1700">
                <a:solidFill>
                  <a:srgbClr val="0E101A"/>
                </a:solidFill>
                <a:latin typeface="Montserrat"/>
                <a:ea typeface="Montserrat"/>
                <a:cs typeface="Montserrat"/>
                <a:sym typeface="Montserrat"/>
              </a:rPr>
              <a:t>In this process, we remove stopwords and tokenization is carried out to break the string into tokens or individual words.</a:t>
            </a:r>
            <a:endParaRPr sz="1700">
              <a:solidFill>
                <a:srgbClr val="000000"/>
              </a:solidFill>
              <a:latin typeface="Montserrat SemiBold"/>
              <a:ea typeface="Montserrat SemiBold"/>
              <a:cs typeface="Montserrat SemiBold"/>
              <a:sym typeface="Montserrat SemiBold"/>
            </a:endParaRPr>
          </a:p>
          <a:p>
            <a:pPr indent="-336550" lvl="0" marL="457200" rtl="0" algn="just">
              <a:spcBef>
                <a:spcPts val="0"/>
              </a:spcBef>
              <a:spcAft>
                <a:spcPts val="0"/>
              </a:spcAft>
              <a:buClr>
                <a:srgbClr val="000000"/>
              </a:buClr>
              <a:buSzPts val="1700"/>
              <a:buFont typeface="Montserrat SemiBold"/>
              <a:buChar char="●"/>
            </a:pPr>
            <a:r>
              <a:rPr lang="en-GB" sz="1700">
                <a:solidFill>
                  <a:srgbClr val="000000"/>
                </a:solidFill>
                <a:latin typeface="Montserrat SemiBold"/>
                <a:ea typeface="Montserrat SemiBold"/>
                <a:cs typeface="Montserrat SemiBold"/>
                <a:sym typeface="Montserrat SemiBold"/>
              </a:rPr>
              <a:t>Stemming</a:t>
            </a:r>
            <a:endParaRPr sz="1700">
              <a:solidFill>
                <a:srgbClr val="000000"/>
              </a:solidFill>
              <a:latin typeface="Montserrat SemiBold"/>
              <a:ea typeface="Montserrat SemiBold"/>
              <a:cs typeface="Montserrat SemiBold"/>
              <a:sym typeface="Montserrat SemiBold"/>
            </a:endParaRPr>
          </a:p>
          <a:p>
            <a:pPr indent="-336550" lvl="0" marL="457200" rtl="0" algn="just">
              <a:spcBef>
                <a:spcPts val="0"/>
              </a:spcBef>
              <a:spcAft>
                <a:spcPts val="0"/>
              </a:spcAft>
              <a:buClr>
                <a:srgbClr val="000000"/>
              </a:buClr>
              <a:buSzPts val="1700"/>
              <a:buFont typeface="Montserrat SemiBold"/>
              <a:buChar char="●"/>
            </a:pPr>
            <a:r>
              <a:rPr lang="en-GB" sz="1700">
                <a:solidFill>
                  <a:srgbClr val="000000"/>
                </a:solidFill>
                <a:latin typeface="Montserrat SemiBold"/>
                <a:ea typeface="Montserrat SemiBold"/>
                <a:cs typeface="Montserrat SemiBold"/>
                <a:sym typeface="Montserrat SemiBold"/>
              </a:rPr>
              <a:t>Vocabulary creation.</a:t>
            </a:r>
            <a:endParaRPr sz="1700">
              <a:solidFill>
                <a:srgbClr val="000000"/>
              </a:solidFill>
              <a:latin typeface="Montserrat SemiBold"/>
              <a:ea typeface="Montserrat SemiBold"/>
              <a:cs typeface="Montserrat SemiBold"/>
              <a:sym typeface="Montserrat SemiBold"/>
            </a:endParaRPr>
          </a:p>
          <a:p>
            <a:pPr indent="0" lvl="0" marL="0" rtl="0" algn="just">
              <a:spcBef>
                <a:spcPts val="1200"/>
              </a:spcBef>
              <a:spcAft>
                <a:spcPts val="0"/>
              </a:spcAft>
              <a:buNone/>
            </a:pPr>
            <a:r>
              <a:t/>
            </a:r>
            <a:endParaRPr b="1" sz="1500">
              <a:solidFill>
                <a:srgbClr val="000000"/>
              </a:solidFill>
              <a:latin typeface="Montserrat"/>
              <a:ea typeface="Montserrat"/>
              <a:cs typeface="Montserrat"/>
              <a:sym typeface="Montserrat"/>
            </a:endParaRPr>
          </a:p>
          <a:p>
            <a:pPr indent="0" lvl="0" marL="0" rtl="0" algn="just">
              <a:spcBef>
                <a:spcPts val="1200"/>
              </a:spcBef>
              <a:spcAft>
                <a:spcPts val="0"/>
              </a:spcAft>
              <a:buNone/>
            </a:pPr>
            <a:r>
              <a:t/>
            </a:r>
            <a:endParaRPr sz="1200">
              <a:solidFill>
                <a:srgbClr val="000000"/>
              </a:solidFill>
              <a:latin typeface="Montserrat"/>
              <a:ea typeface="Montserrat"/>
              <a:cs typeface="Montserrat"/>
              <a:sym typeface="Montserrat"/>
            </a:endParaRPr>
          </a:p>
          <a:p>
            <a:pPr indent="0" lvl="0" marL="0" rtl="0" algn="just">
              <a:spcBef>
                <a:spcPts val="12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3" name="Google Shape;323;p21"/>
          <p:cNvPicPr preferRelativeResize="0"/>
          <p:nvPr/>
        </p:nvPicPr>
        <p:blipFill>
          <a:blip r:embed="rId3">
            <a:alphaModFix/>
          </a:blip>
          <a:stretch>
            <a:fillRect/>
          </a:stretch>
        </p:blipFill>
        <p:spPr>
          <a:xfrm>
            <a:off x="0" y="641225"/>
            <a:ext cx="9144001" cy="4502276"/>
          </a:xfrm>
          <a:prstGeom prst="rect">
            <a:avLst/>
          </a:prstGeom>
          <a:noFill/>
          <a:ln>
            <a:noFill/>
          </a:ln>
        </p:spPr>
      </p:pic>
      <p:sp>
        <p:nvSpPr>
          <p:cNvPr id="324" name="Google Shape;324;p21"/>
          <p:cNvSpPr txBox="1"/>
          <p:nvPr/>
        </p:nvSpPr>
        <p:spPr>
          <a:xfrm>
            <a:off x="-100" y="68225"/>
            <a:ext cx="91440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200">
                <a:solidFill>
                  <a:srgbClr val="A64D79"/>
                </a:solidFill>
                <a:latin typeface="Montserrat SemiBold"/>
                <a:ea typeface="Montserrat SemiBold"/>
                <a:cs typeface="Montserrat SemiBold"/>
                <a:sym typeface="Montserrat SemiBold"/>
              </a:rPr>
              <a:t>STEMMING</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