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7" r:id="rId5"/>
    <p:sldId id="261" r:id="rId6"/>
    <p:sldId id="267" r:id="rId7"/>
    <p:sldId id="268" r:id="rId8"/>
    <p:sldId id="263" r:id="rId9"/>
    <p:sldId id="264" r:id="rId10"/>
    <p:sldId id="259"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76"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704E-54C6-7798-867D-362014399FC9}"/>
              </a:ext>
            </a:extLst>
          </p:cNvPr>
          <p:cNvSpPr>
            <a:spLocks noGrp="1"/>
          </p:cNvSpPr>
          <p:nvPr>
            <p:ph type="title"/>
          </p:nvPr>
        </p:nvSpPr>
        <p:spPr>
          <a:xfrm>
            <a:off x="1329070" y="1031311"/>
            <a:ext cx="10363799" cy="4667740"/>
          </a:xfrm>
        </p:spPr>
        <p:txBody>
          <a:bodyPr>
            <a:normAutofit/>
          </a:bodyPr>
          <a:lstStyle/>
          <a:p>
            <a:r>
              <a:rPr lang="en-IN" dirty="0"/>
              <a:t>ENCRYPTION AND DECRYPTION TELEGRAM BOT</a:t>
            </a:r>
          </a:p>
        </p:txBody>
      </p:sp>
      <p:sp>
        <p:nvSpPr>
          <p:cNvPr id="9" name="Text Placeholder 8">
            <a:extLst>
              <a:ext uri="{FF2B5EF4-FFF2-40B4-BE49-F238E27FC236}">
                <a16:creationId xmlns:a16="http://schemas.microsoft.com/office/drawing/2014/main" id="{F4466A03-21E4-8BC2-9F0A-6F166E83CC52}"/>
              </a:ext>
            </a:extLst>
          </p:cNvPr>
          <p:cNvSpPr>
            <a:spLocks noGrp="1"/>
          </p:cNvSpPr>
          <p:nvPr>
            <p:ph type="body" sz="quarter" idx="13"/>
          </p:nvPr>
        </p:nvSpPr>
        <p:spPr>
          <a:xfrm>
            <a:off x="8497901" y="3086100"/>
            <a:ext cx="3194968" cy="685800"/>
          </a:xfrm>
        </p:spPr>
        <p:txBody>
          <a:bodyPr/>
          <a:lstStyle/>
          <a:p>
            <a:endParaRPr lang="en-IN" dirty="0"/>
          </a:p>
        </p:txBody>
      </p:sp>
      <p:sp>
        <p:nvSpPr>
          <p:cNvPr id="12" name="Text Placeholder 11">
            <a:extLst>
              <a:ext uri="{FF2B5EF4-FFF2-40B4-BE49-F238E27FC236}">
                <a16:creationId xmlns:a16="http://schemas.microsoft.com/office/drawing/2014/main" id="{04D94F31-DAF8-B4A2-C70D-4E1CE0135935}"/>
              </a:ext>
            </a:extLst>
          </p:cNvPr>
          <p:cNvSpPr>
            <a:spLocks noGrp="1"/>
          </p:cNvSpPr>
          <p:nvPr>
            <p:ph type="body" sz="half" idx="17"/>
          </p:nvPr>
        </p:nvSpPr>
        <p:spPr>
          <a:xfrm>
            <a:off x="8349984" y="4005721"/>
            <a:ext cx="3194968" cy="2430936"/>
          </a:xfrm>
        </p:spPr>
        <p:txBody>
          <a:bodyPr>
            <a:normAutofit/>
          </a:bodyPr>
          <a:lstStyle/>
          <a:p>
            <a:endParaRPr lang="en-IN" sz="2000" dirty="0"/>
          </a:p>
        </p:txBody>
      </p:sp>
    </p:spTree>
    <p:extLst>
      <p:ext uri="{BB962C8B-B14F-4D97-AF65-F5344CB8AC3E}">
        <p14:creationId xmlns:p14="http://schemas.microsoft.com/office/powerpoint/2010/main" val="407990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AF91-E671-BB32-7D1A-CD9BD5BDE656}"/>
              </a:ext>
            </a:extLst>
          </p:cNvPr>
          <p:cNvSpPr>
            <a:spLocks noGrp="1"/>
          </p:cNvSpPr>
          <p:nvPr>
            <p:ph type="title"/>
          </p:nvPr>
        </p:nvSpPr>
        <p:spPr/>
        <p:txBody>
          <a:bodyPr/>
          <a:lstStyle/>
          <a:p>
            <a:r>
              <a:rPr lang="en-IN" dirty="0"/>
              <a:t>WHY use encryption an decryption ?</a:t>
            </a:r>
          </a:p>
        </p:txBody>
      </p:sp>
      <p:sp>
        <p:nvSpPr>
          <p:cNvPr id="3" name="Content Placeholder 2">
            <a:extLst>
              <a:ext uri="{FF2B5EF4-FFF2-40B4-BE49-F238E27FC236}">
                <a16:creationId xmlns:a16="http://schemas.microsoft.com/office/drawing/2014/main" id="{D54A7A03-7B1E-ED5E-8326-A5C62077A4AE}"/>
              </a:ext>
            </a:extLst>
          </p:cNvPr>
          <p:cNvSpPr>
            <a:spLocks noGrp="1"/>
          </p:cNvSpPr>
          <p:nvPr>
            <p:ph idx="1"/>
          </p:nvPr>
        </p:nvSpPr>
        <p:spPr/>
        <p:txBody>
          <a:bodyPr>
            <a:noAutofit/>
          </a:bodyPr>
          <a:lstStyle/>
          <a:p>
            <a:pPr marL="0" indent="0">
              <a:buNone/>
            </a:pPr>
            <a:r>
              <a:rPr lang="en-US" sz="2000" dirty="0"/>
              <a:t>    Here, are important reasons for using encryption </a:t>
            </a:r>
          </a:p>
          <a:p>
            <a:r>
              <a:rPr lang="en-US" sz="2000" dirty="0"/>
              <a:t>Helps you to protect your confidential data such as passwords and login id</a:t>
            </a:r>
          </a:p>
          <a:p>
            <a:r>
              <a:rPr lang="en-US" sz="2000" dirty="0"/>
              <a:t>Provides confidentiality of private information </a:t>
            </a:r>
          </a:p>
          <a:p>
            <a:r>
              <a:rPr lang="en-US" sz="2000" dirty="0"/>
              <a:t>Helps you to ensure that that the document or file has not been altered </a:t>
            </a:r>
          </a:p>
          <a:p>
            <a:r>
              <a:rPr lang="en-US" sz="2000" dirty="0"/>
              <a:t>Encryption process also prevents plagiarism and protects IP </a:t>
            </a:r>
          </a:p>
          <a:p>
            <a:r>
              <a:rPr lang="en-US" sz="2000" dirty="0"/>
              <a:t>Helpful for network communication (like the internet) and where a hacker can easily access unencrypted data.</a:t>
            </a:r>
          </a:p>
          <a:p>
            <a:r>
              <a:rPr lang="en-US" sz="2000" dirty="0"/>
              <a:t> It is an essential method as it helps you to securely protect data that you don’t want anyone else to have access.</a:t>
            </a:r>
            <a:endParaRPr lang="en-IN" sz="2000" dirty="0"/>
          </a:p>
        </p:txBody>
      </p:sp>
    </p:spTree>
    <p:extLst>
      <p:ext uri="{BB962C8B-B14F-4D97-AF65-F5344CB8AC3E}">
        <p14:creationId xmlns:p14="http://schemas.microsoft.com/office/powerpoint/2010/main" val="77692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B618-52C3-E84C-31B7-9D5EB3F27E32}"/>
              </a:ext>
            </a:extLst>
          </p:cNvPr>
          <p:cNvSpPr>
            <a:spLocks noGrp="1"/>
          </p:cNvSpPr>
          <p:nvPr>
            <p:ph type="title"/>
          </p:nvPr>
        </p:nvSpPr>
        <p:spPr>
          <a:xfrm>
            <a:off x="1141413" y="618517"/>
            <a:ext cx="9905998" cy="4881329"/>
          </a:xfrm>
        </p:spPr>
        <p:txBody>
          <a:bodyPr>
            <a:normAutofit/>
          </a:bodyPr>
          <a:lstStyle/>
          <a:p>
            <a:r>
              <a:rPr lang="en-IN" sz="4000" dirty="0"/>
              <a:t>                           THANK YOU !!</a:t>
            </a:r>
          </a:p>
        </p:txBody>
      </p:sp>
      <p:sp>
        <p:nvSpPr>
          <p:cNvPr id="3" name="Content Placeholder 2">
            <a:extLst>
              <a:ext uri="{FF2B5EF4-FFF2-40B4-BE49-F238E27FC236}">
                <a16:creationId xmlns:a16="http://schemas.microsoft.com/office/drawing/2014/main" id="{84BE8923-6A4A-CF7E-C2CE-6162A8C96F8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25046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212C-32C3-8DC2-3628-076E91B3CC68}"/>
              </a:ext>
            </a:extLst>
          </p:cNvPr>
          <p:cNvSpPr>
            <a:spLocks noGrp="1"/>
          </p:cNvSpPr>
          <p:nvPr>
            <p:ph type="title"/>
          </p:nvPr>
        </p:nvSpPr>
        <p:spPr>
          <a:xfrm>
            <a:off x="1143001" y="1083337"/>
            <a:ext cx="9905998" cy="1478570"/>
          </a:xfrm>
        </p:spPr>
        <p:txBody>
          <a:bodyPr/>
          <a:lstStyle/>
          <a:p>
            <a:r>
              <a:rPr lang="en-IN" dirty="0"/>
              <a:t>ENCRYPTION :</a:t>
            </a:r>
          </a:p>
        </p:txBody>
      </p:sp>
      <p:sp>
        <p:nvSpPr>
          <p:cNvPr id="3" name="Content Placeholder 2">
            <a:extLst>
              <a:ext uri="{FF2B5EF4-FFF2-40B4-BE49-F238E27FC236}">
                <a16:creationId xmlns:a16="http://schemas.microsoft.com/office/drawing/2014/main" id="{7E482977-0CB8-2FD8-74A5-8B0DCCDB2737}"/>
              </a:ext>
            </a:extLst>
          </p:cNvPr>
          <p:cNvSpPr>
            <a:spLocks noGrp="1"/>
          </p:cNvSpPr>
          <p:nvPr>
            <p:ph idx="1"/>
          </p:nvPr>
        </p:nvSpPr>
        <p:spPr>
          <a:xfrm>
            <a:off x="2286001" y="2342514"/>
            <a:ext cx="9905999" cy="3541714"/>
          </a:xfrm>
        </p:spPr>
        <p:txBody>
          <a:bodyPr>
            <a:normAutofit/>
          </a:bodyPr>
          <a:lstStyle/>
          <a:p>
            <a:r>
              <a:rPr lang="en-IN" sz="2800" dirty="0"/>
              <a:t>THE PROCESS OF CONVERTING PLAINTEXT INTO CIPHERTEXT</a:t>
            </a:r>
          </a:p>
          <a:p>
            <a:endParaRPr lang="en-IN" sz="2800" dirty="0"/>
          </a:p>
          <a:p>
            <a:r>
              <a:rPr lang="en-IN" sz="2800" dirty="0"/>
              <a:t>PLAINTEXT X </a:t>
            </a:r>
            <a:r>
              <a:rPr lang="en-IN" sz="2800" dirty="0">
                <a:sym typeface="Wingdings" panose="05000000000000000000" pitchFamily="2" charset="2"/>
              </a:rPr>
              <a:t>                      CIPHERTEXT Y</a:t>
            </a:r>
          </a:p>
          <a:p>
            <a:pPr marL="0" indent="0">
              <a:buNone/>
            </a:pPr>
            <a:r>
              <a:rPr lang="en-IN" sz="2800" dirty="0">
                <a:sym typeface="Wingdings" panose="05000000000000000000" pitchFamily="2" charset="2"/>
              </a:rPr>
              <a:t>                                  </a:t>
            </a:r>
          </a:p>
        </p:txBody>
      </p:sp>
      <p:sp>
        <p:nvSpPr>
          <p:cNvPr id="4" name="Rectangle 3">
            <a:extLst>
              <a:ext uri="{FF2B5EF4-FFF2-40B4-BE49-F238E27FC236}">
                <a16:creationId xmlns:a16="http://schemas.microsoft.com/office/drawing/2014/main" id="{D64659D2-CA04-1AB7-7864-EAB7D60283FD}"/>
              </a:ext>
            </a:extLst>
          </p:cNvPr>
          <p:cNvSpPr/>
          <p:nvPr/>
        </p:nvSpPr>
        <p:spPr>
          <a:xfrm>
            <a:off x="5191125" y="3865721"/>
            <a:ext cx="180975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ENCRYPTION</a:t>
            </a:r>
          </a:p>
        </p:txBody>
      </p:sp>
      <p:sp>
        <p:nvSpPr>
          <p:cNvPr id="5" name="Rectangle 4">
            <a:extLst>
              <a:ext uri="{FF2B5EF4-FFF2-40B4-BE49-F238E27FC236}">
                <a16:creationId xmlns:a16="http://schemas.microsoft.com/office/drawing/2014/main" id="{2A37C4DA-B781-D9F6-892E-2FE3A55872BF}"/>
              </a:ext>
            </a:extLst>
          </p:cNvPr>
          <p:cNvSpPr/>
          <p:nvPr/>
        </p:nvSpPr>
        <p:spPr>
          <a:xfrm>
            <a:off x="5305425" y="3143250"/>
            <a:ext cx="13335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KEY K</a:t>
            </a:r>
          </a:p>
        </p:txBody>
      </p:sp>
      <p:sp>
        <p:nvSpPr>
          <p:cNvPr id="6" name="Arrow: Down 5">
            <a:extLst>
              <a:ext uri="{FF2B5EF4-FFF2-40B4-BE49-F238E27FC236}">
                <a16:creationId xmlns:a16="http://schemas.microsoft.com/office/drawing/2014/main" id="{C94EB63B-53CD-5AC2-FF31-752472E5FBB1}"/>
              </a:ext>
            </a:extLst>
          </p:cNvPr>
          <p:cNvSpPr/>
          <p:nvPr/>
        </p:nvSpPr>
        <p:spPr>
          <a:xfrm>
            <a:off x="5848350" y="3638550"/>
            <a:ext cx="247650" cy="2271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40439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ECA5-42D8-852D-1CC6-988FF35755F4}"/>
              </a:ext>
            </a:extLst>
          </p:cNvPr>
          <p:cNvSpPr>
            <a:spLocks noGrp="1"/>
          </p:cNvSpPr>
          <p:nvPr>
            <p:ph type="title"/>
          </p:nvPr>
        </p:nvSpPr>
        <p:spPr/>
        <p:txBody>
          <a:bodyPr/>
          <a:lstStyle/>
          <a:p>
            <a:r>
              <a:rPr lang="en-IN" dirty="0"/>
              <a:t>DECRYPTION :</a:t>
            </a:r>
          </a:p>
        </p:txBody>
      </p:sp>
      <p:sp>
        <p:nvSpPr>
          <p:cNvPr id="3" name="Content Placeholder 2">
            <a:extLst>
              <a:ext uri="{FF2B5EF4-FFF2-40B4-BE49-F238E27FC236}">
                <a16:creationId xmlns:a16="http://schemas.microsoft.com/office/drawing/2014/main" id="{A16CF7A3-D07E-3466-33A3-68FFD03D1AAC}"/>
              </a:ext>
            </a:extLst>
          </p:cNvPr>
          <p:cNvSpPr>
            <a:spLocks noGrp="1"/>
          </p:cNvSpPr>
          <p:nvPr>
            <p:ph idx="1"/>
          </p:nvPr>
        </p:nvSpPr>
        <p:spPr>
          <a:xfrm>
            <a:off x="1141412" y="1934368"/>
            <a:ext cx="9905999" cy="3541714"/>
          </a:xfrm>
        </p:spPr>
        <p:txBody>
          <a:bodyPr/>
          <a:lstStyle/>
          <a:p>
            <a:r>
              <a:rPr lang="en-IN" dirty="0"/>
              <a:t>DESCRYPTION IS THE REVERSE PROCESS OF ENCRYPTION WHICH IS TO CONVERT BACK TO ITS ORIGINAL FORM OF PLAINTEXT</a:t>
            </a:r>
          </a:p>
          <a:p>
            <a:pPr marL="0" indent="0">
              <a:buNone/>
            </a:pPr>
            <a:r>
              <a:rPr lang="en-IN" dirty="0"/>
              <a:t>                                      </a:t>
            </a:r>
          </a:p>
          <a:p>
            <a:r>
              <a:rPr lang="en-IN" dirty="0"/>
              <a:t>          CIPHERTEXT Y </a:t>
            </a:r>
            <a:r>
              <a:rPr lang="en-IN" dirty="0">
                <a:sym typeface="Wingdings" panose="05000000000000000000" pitchFamily="2" charset="2"/>
              </a:rPr>
              <a:t>                       PLAINTEXT X</a:t>
            </a:r>
            <a:endParaRPr lang="en-IN" dirty="0"/>
          </a:p>
        </p:txBody>
      </p:sp>
      <p:sp>
        <p:nvSpPr>
          <p:cNvPr id="6" name="Rectangle 5">
            <a:extLst>
              <a:ext uri="{FF2B5EF4-FFF2-40B4-BE49-F238E27FC236}">
                <a16:creationId xmlns:a16="http://schemas.microsoft.com/office/drawing/2014/main" id="{705E2C00-756F-EA12-2780-50A2200A91CD}"/>
              </a:ext>
            </a:extLst>
          </p:cNvPr>
          <p:cNvSpPr/>
          <p:nvPr/>
        </p:nvSpPr>
        <p:spPr>
          <a:xfrm>
            <a:off x="4591050" y="3829050"/>
            <a:ext cx="15049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DECRYPTION</a:t>
            </a:r>
          </a:p>
        </p:txBody>
      </p:sp>
      <p:sp>
        <p:nvSpPr>
          <p:cNvPr id="8" name="Arrow: Down 7">
            <a:extLst>
              <a:ext uri="{FF2B5EF4-FFF2-40B4-BE49-F238E27FC236}">
                <a16:creationId xmlns:a16="http://schemas.microsoft.com/office/drawing/2014/main" id="{9014A807-49F4-4417-02F5-D8FE5F70DD5B}"/>
              </a:ext>
            </a:extLst>
          </p:cNvPr>
          <p:cNvSpPr/>
          <p:nvPr/>
        </p:nvSpPr>
        <p:spPr>
          <a:xfrm>
            <a:off x="5124450" y="3548460"/>
            <a:ext cx="95250"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B24D4FE-FDBA-1520-D282-CE5A9754E499}"/>
              </a:ext>
            </a:extLst>
          </p:cNvPr>
          <p:cNvSpPr/>
          <p:nvPr/>
        </p:nvSpPr>
        <p:spPr>
          <a:xfrm>
            <a:off x="4876800" y="3028950"/>
            <a:ext cx="59055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KEY K</a:t>
            </a:r>
          </a:p>
        </p:txBody>
      </p:sp>
    </p:spTree>
    <p:extLst>
      <p:ext uri="{BB962C8B-B14F-4D97-AF65-F5344CB8AC3E}">
        <p14:creationId xmlns:p14="http://schemas.microsoft.com/office/powerpoint/2010/main" val="242932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7722-8A8F-6D8A-F4CE-4F661940525B}"/>
              </a:ext>
            </a:extLst>
          </p:cNvPr>
          <p:cNvSpPr>
            <a:spLocks noGrp="1"/>
          </p:cNvSpPr>
          <p:nvPr>
            <p:ph type="title"/>
          </p:nvPr>
        </p:nvSpPr>
        <p:spPr>
          <a:xfrm>
            <a:off x="953154" y="416811"/>
            <a:ext cx="9905998" cy="1241331"/>
          </a:xfrm>
        </p:spPr>
        <p:txBody>
          <a:bodyPr>
            <a:normAutofit/>
          </a:bodyPr>
          <a:lstStyle/>
          <a:p>
            <a:r>
              <a:rPr lang="en-IN" sz="4000" dirty="0"/>
              <a:t>INTRODUCTION :- </a:t>
            </a:r>
            <a:br>
              <a:rPr lang="en-IN" sz="4000" dirty="0"/>
            </a:br>
            <a:r>
              <a:rPr lang="en-IN" sz="4000" dirty="0"/>
              <a:t>                        </a:t>
            </a:r>
          </a:p>
        </p:txBody>
      </p:sp>
      <p:sp>
        <p:nvSpPr>
          <p:cNvPr id="3" name="Content Placeholder 2">
            <a:extLst>
              <a:ext uri="{FF2B5EF4-FFF2-40B4-BE49-F238E27FC236}">
                <a16:creationId xmlns:a16="http://schemas.microsoft.com/office/drawing/2014/main" id="{A5991FFA-B498-A69A-8CED-C02668060949}"/>
              </a:ext>
            </a:extLst>
          </p:cNvPr>
          <p:cNvSpPr>
            <a:spLocks noGrp="1"/>
          </p:cNvSpPr>
          <p:nvPr>
            <p:ph idx="1"/>
          </p:nvPr>
        </p:nvSpPr>
        <p:spPr>
          <a:xfrm>
            <a:off x="1706867" y="1241284"/>
            <a:ext cx="9905999" cy="3541714"/>
          </a:xfrm>
        </p:spPr>
        <p:txBody>
          <a:bodyPr>
            <a:noAutofit/>
          </a:bodyPr>
          <a:lstStyle/>
          <a:p>
            <a:pPr marL="0" indent="0">
              <a:buNone/>
            </a:pPr>
            <a:r>
              <a:rPr lang="en-IN" sz="2000" dirty="0">
                <a:latin typeface="Book Antiqua" panose="02040602050305030304" pitchFamily="18" charset="0"/>
              </a:rPr>
              <a:t>Telegram bots are small programs that can embed in Telegram chats or public     channels and perform a specific function. They can offer customized keyboards, produce </a:t>
            </a:r>
            <a:r>
              <a:rPr lang="en-IN" sz="2000" dirty="0" err="1">
                <a:latin typeface="Book Antiqua" panose="02040602050305030304" pitchFamily="18" charset="0"/>
              </a:rPr>
              <a:t>catmems</a:t>
            </a:r>
            <a:r>
              <a:rPr lang="en-IN" sz="2000" dirty="0">
                <a:latin typeface="Book Antiqua" panose="02040602050305030304" pitchFamily="18" charset="0"/>
              </a:rPr>
              <a:t> on demand, or even accept payment and act as digital storefront.</a:t>
            </a:r>
          </a:p>
          <a:p>
            <a:pPr marL="0" indent="0" algn="l">
              <a:buNone/>
            </a:pPr>
            <a:r>
              <a:rPr lang="en-US" sz="2000" b="0" i="0" dirty="0">
                <a:effectLst/>
                <a:latin typeface="Book Antiqua" panose="02040602050305030304" pitchFamily="18" charset="0"/>
              </a:rPr>
              <a:t>At its core, you can think of the Telegram Bot API as software that provides JSON-encoded responses to your queries.</a:t>
            </a:r>
          </a:p>
          <a:p>
            <a:pPr marL="0" indent="0" algn="l">
              <a:buNone/>
            </a:pPr>
            <a:r>
              <a:rPr lang="en-US" sz="2000" b="0" i="0" dirty="0">
                <a:effectLst/>
                <a:latin typeface="Book Antiqua" panose="02040602050305030304" pitchFamily="18" charset="0"/>
              </a:rPr>
              <a:t> The Telegram messenger stands out, compared to competing services such as WhatsApp and Co, especially because of its special function of bots and channels. Freely available application programming interfaces (APIs) make life easier if you want to collect data or automate things. Thus, a Telegram bot is a good way to deliver information from almost every conceivable area whenever you need it. In the following article, we would like to discuss exactly this special mode of operation and show how it can be used in practice</a:t>
            </a:r>
            <a:r>
              <a:rPr lang="en-US" sz="2000" b="0" i="0" dirty="0">
                <a:solidFill>
                  <a:srgbClr val="333333"/>
                </a:solidFill>
                <a:effectLst/>
                <a:latin typeface="Book Antiqua" panose="02040602050305030304" pitchFamily="18" charset="0"/>
              </a:rPr>
              <a:t>.</a:t>
            </a:r>
          </a:p>
          <a:p>
            <a:pPr marL="0" indent="0" algn="l">
              <a:buNone/>
            </a:pPr>
            <a:endParaRPr lang="en-US" sz="2000" b="0" i="0" dirty="0">
              <a:solidFill>
                <a:srgbClr val="333333"/>
              </a:solidFill>
              <a:effectLst/>
              <a:latin typeface="Book Antiqua" panose="02040602050305030304" pitchFamily="18" charset="0"/>
            </a:endParaRPr>
          </a:p>
          <a:p>
            <a:pPr marL="0" indent="0">
              <a:buNone/>
            </a:pPr>
            <a:endParaRPr lang="en-IN" sz="2000" dirty="0">
              <a:latin typeface="Book Antiqua" panose="02040602050305030304" pitchFamily="18" charset="0"/>
            </a:endParaRPr>
          </a:p>
        </p:txBody>
      </p:sp>
    </p:spTree>
    <p:extLst>
      <p:ext uri="{BB962C8B-B14F-4D97-AF65-F5344CB8AC3E}">
        <p14:creationId xmlns:p14="http://schemas.microsoft.com/office/powerpoint/2010/main" val="109057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32B2B-8032-E715-AF1A-C15559F7AEF8}"/>
              </a:ext>
            </a:extLst>
          </p:cNvPr>
          <p:cNvSpPr>
            <a:spLocks noGrp="1"/>
          </p:cNvSpPr>
          <p:nvPr>
            <p:ph type="title"/>
          </p:nvPr>
        </p:nvSpPr>
        <p:spPr>
          <a:xfrm>
            <a:off x="1141413" y="527371"/>
            <a:ext cx="9905998" cy="1478570"/>
          </a:xfrm>
        </p:spPr>
        <p:txBody>
          <a:bodyPr>
            <a:normAutofit fontScale="90000"/>
          </a:bodyPr>
          <a:lstStyle/>
          <a:p>
            <a:r>
              <a:rPr lang="en-IN" dirty="0"/>
              <a:t>MODULE use in program :</a:t>
            </a:r>
            <a:br>
              <a:rPr lang="en-IN" dirty="0"/>
            </a:br>
            <a:r>
              <a:rPr lang="en-IN" dirty="0"/>
              <a:t>   1.cryptography</a:t>
            </a:r>
            <a:br>
              <a:rPr lang="en-IN" dirty="0"/>
            </a:br>
            <a:r>
              <a:rPr lang="en-IN" dirty="0"/>
              <a:t>   2. tele bot</a:t>
            </a:r>
            <a:br>
              <a:rPr lang="en-IN" dirty="0"/>
            </a:br>
            <a:endParaRPr lang="en-IN" dirty="0"/>
          </a:p>
        </p:txBody>
      </p:sp>
      <p:sp>
        <p:nvSpPr>
          <p:cNvPr id="3" name="Content Placeholder 2">
            <a:extLst>
              <a:ext uri="{FF2B5EF4-FFF2-40B4-BE49-F238E27FC236}">
                <a16:creationId xmlns:a16="http://schemas.microsoft.com/office/drawing/2014/main" id="{39805422-D00A-E615-BDC1-08F0D3312227}"/>
              </a:ext>
            </a:extLst>
          </p:cNvPr>
          <p:cNvSpPr>
            <a:spLocks noGrp="1"/>
          </p:cNvSpPr>
          <p:nvPr>
            <p:ph idx="1"/>
          </p:nvPr>
        </p:nvSpPr>
        <p:spPr/>
        <p:txBody>
          <a:bodyPr>
            <a:noAutofit/>
          </a:bodyPr>
          <a:lstStyle/>
          <a:p>
            <a:r>
              <a:rPr lang="en-IN" sz="2000" dirty="0"/>
              <a:t>WHAT IS CRYPTOGRAPHY :</a:t>
            </a:r>
          </a:p>
          <a:p>
            <a:pPr algn="l"/>
            <a:r>
              <a:rPr lang="en-US" sz="2000" b="0" i="0" dirty="0">
                <a:effectLst/>
                <a:latin typeface="Arial" panose="020B0604020202020204" pitchFamily="34" charset="0"/>
              </a:rPr>
              <a:t>Cryptography is a method of protecting information and communications through the use of codes, so that only those for whom the information is intended can read and process it.</a:t>
            </a:r>
          </a:p>
          <a:p>
            <a:pPr algn="l"/>
            <a:r>
              <a:rPr lang="en-US" sz="2000" b="0" i="0" dirty="0">
                <a:effectLst/>
                <a:latin typeface="Arial" panose="020B0604020202020204" pitchFamily="34" charset="0"/>
              </a:rPr>
              <a:t>In computer science, cryptography refers to secure information and communication techniques derived from mathematical concepts and a set of rule-based calculations called algorithms</a:t>
            </a:r>
          </a:p>
          <a:p>
            <a:pPr marL="0" indent="0" algn="l">
              <a:buNone/>
            </a:pPr>
            <a:endParaRPr lang="en-US" sz="2000" b="0" i="0" dirty="0">
              <a:effectLst/>
              <a:latin typeface="Arial" panose="020B0604020202020204" pitchFamily="34" charset="0"/>
            </a:endParaRPr>
          </a:p>
          <a:p>
            <a:endParaRPr lang="en-IN" sz="2000" dirty="0"/>
          </a:p>
          <a:p>
            <a:r>
              <a:rPr lang="en-IN" sz="2000" dirty="0"/>
              <a:t>                          </a:t>
            </a:r>
          </a:p>
        </p:txBody>
      </p:sp>
    </p:spTree>
    <p:extLst>
      <p:ext uri="{BB962C8B-B14F-4D97-AF65-F5344CB8AC3E}">
        <p14:creationId xmlns:p14="http://schemas.microsoft.com/office/powerpoint/2010/main" val="365140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F50E-A779-A378-668F-69517F4D17BA}"/>
              </a:ext>
            </a:extLst>
          </p:cNvPr>
          <p:cNvSpPr>
            <a:spLocks noGrp="1"/>
          </p:cNvSpPr>
          <p:nvPr>
            <p:ph type="title"/>
          </p:nvPr>
        </p:nvSpPr>
        <p:spPr/>
        <p:txBody>
          <a:bodyPr/>
          <a:lstStyle/>
          <a:p>
            <a:r>
              <a:rPr lang="en-IN" dirty="0"/>
              <a:t>Working process of cryptography</a:t>
            </a:r>
          </a:p>
        </p:txBody>
      </p:sp>
      <p:sp>
        <p:nvSpPr>
          <p:cNvPr id="3" name="Content Placeholder 2">
            <a:extLst>
              <a:ext uri="{FF2B5EF4-FFF2-40B4-BE49-F238E27FC236}">
                <a16:creationId xmlns:a16="http://schemas.microsoft.com/office/drawing/2014/main" id="{64BEE5C7-A899-D562-B370-293E5F1DF893}"/>
              </a:ext>
            </a:extLst>
          </p:cNvPr>
          <p:cNvSpPr>
            <a:spLocks noGrp="1"/>
          </p:cNvSpPr>
          <p:nvPr>
            <p:ph idx="1"/>
          </p:nvPr>
        </p:nvSpPr>
        <p:spPr>
          <a:xfrm>
            <a:off x="1591578" y="1785253"/>
            <a:ext cx="9905999" cy="3541714"/>
          </a:xfrm>
        </p:spPr>
        <p:txBody>
          <a:bodyPr>
            <a:noAutofit/>
          </a:bodyPr>
          <a:lstStyle/>
          <a:p>
            <a:r>
              <a:rPr lang="en-US" sz="2000" dirty="0"/>
              <a:t>Cryptography works by taking plaintext (or cleartext) and scrambling it into ciphertext, so that the encoded output can be understood only by the intended recipient. As ciphertext, the information should be unreadable to all except the intended recipient.</a:t>
            </a:r>
          </a:p>
          <a:p>
            <a:r>
              <a:rPr lang="en-US" sz="2000" dirty="0"/>
              <a:t>In cybersecurity, encryption is most often used to scramble plaintext into ciphertext — while decryption reverses the process. The best encryption software uses complicated cryptographic algorithms that are incredibly difficult to crack.</a:t>
            </a:r>
          </a:p>
          <a:p>
            <a:r>
              <a:rPr lang="en-US" sz="2000" dirty="0"/>
              <a:t>USE OF CRYPTOGRAPHY : Cryptography is used to keep communications and information private.</a:t>
            </a:r>
          </a:p>
          <a:p>
            <a:r>
              <a:rPr lang="en-US" sz="2000" dirty="0"/>
              <a:t> Protecting data with cryptography helps minimize threats like ransomware attacks, because if hackers intercept information, they won’t be able to understand it without a decryption key.</a:t>
            </a:r>
          </a:p>
        </p:txBody>
      </p:sp>
    </p:spTree>
    <p:extLst>
      <p:ext uri="{BB962C8B-B14F-4D97-AF65-F5344CB8AC3E}">
        <p14:creationId xmlns:p14="http://schemas.microsoft.com/office/powerpoint/2010/main" val="1569009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709C-598A-7AE4-1DE4-A8A9AB9F2233}"/>
              </a:ext>
            </a:extLst>
          </p:cNvPr>
          <p:cNvSpPr>
            <a:spLocks noGrp="1"/>
          </p:cNvSpPr>
          <p:nvPr>
            <p:ph type="title"/>
          </p:nvPr>
        </p:nvSpPr>
        <p:spPr/>
        <p:txBody>
          <a:bodyPr/>
          <a:lstStyle/>
          <a:p>
            <a:r>
              <a:rPr lang="en-IN" dirty="0"/>
              <a:t>TELEBOT </a:t>
            </a:r>
          </a:p>
        </p:txBody>
      </p:sp>
      <p:sp>
        <p:nvSpPr>
          <p:cNvPr id="3" name="Content Placeholder 2">
            <a:extLst>
              <a:ext uri="{FF2B5EF4-FFF2-40B4-BE49-F238E27FC236}">
                <a16:creationId xmlns:a16="http://schemas.microsoft.com/office/drawing/2014/main" id="{E72B09AE-EACD-1F3B-C91A-037AC249FB56}"/>
              </a:ext>
            </a:extLst>
          </p:cNvPr>
          <p:cNvSpPr>
            <a:spLocks noGrp="1"/>
          </p:cNvSpPr>
          <p:nvPr>
            <p:ph idx="1"/>
          </p:nvPr>
        </p:nvSpPr>
        <p:spPr>
          <a:xfrm>
            <a:off x="1633781" y="1785253"/>
            <a:ext cx="9905999" cy="3541714"/>
          </a:xfrm>
        </p:spPr>
        <p:txBody>
          <a:bodyPr>
            <a:noAutofit/>
          </a:bodyPr>
          <a:lstStyle/>
          <a:p>
            <a:r>
              <a:rPr lang="en-US" sz="2000" dirty="0"/>
              <a:t>A Telegram Bot is a </a:t>
            </a:r>
            <a:r>
              <a:rPr lang="en-US" sz="2000" dirty="0" err="1"/>
              <a:t>programe</a:t>
            </a:r>
            <a:r>
              <a:rPr lang="en-US" sz="2000" dirty="0"/>
              <a:t> that behaves like a normal chat partner with additional functions. It performs predefined tasks independently and without the user’s involvement. The term bot is derived from the term for robot.</a:t>
            </a:r>
          </a:p>
          <a:p>
            <a:r>
              <a:rPr lang="en-US" sz="2000" dirty="0"/>
              <a:t>USES : Tele bot makes prototyping new app ideas, exploring APIs, and creating other utilities enjoyable</a:t>
            </a:r>
          </a:p>
          <a:p>
            <a:r>
              <a:rPr lang="en-US" sz="2000" dirty="0"/>
              <a:t>WORKING PROCESS : Telegram bot is the possibility to execute commands in a Telegram chat, which then directly trigger actions or request information. For example, it is possible to send the bot the command “/help” or “/help”, which then outputs the commands possible for this bot in the chat as text feedback. </a:t>
            </a:r>
            <a:endParaRPr lang="en-IN" sz="2000" dirty="0"/>
          </a:p>
        </p:txBody>
      </p:sp>
    </p:spTree>
    <p:extLst>
      <p:ext uri="{BB962C8B-B14F-4D97-AF65-F5344CB8AC3E}">
        <p14:creationId xmlns:p14="http://schemas.microsoft.com/office/powerpoint/2010/main" val="2607454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FBD2-A6CF-2958-644C-CDA6130F9AC7}"/>
              </a:ext>
            </a:extLst>
          </p:cNvPr>
          <p:cNvSpPr>
            <a:spLocks noGrp="1"/>
          </p:cNvSpPr>
          <p:nvPr>
            <p:ph type="title"/>
          </p:nvPr>
        </p:nvSpPr>
        <p:spPr>
          <a:xfrm>
            <a:off x="972601" y="447360"/>
            <a:ext cx="9905998" cy="1478570"/>
          </a:xfrm>
        </p:spPr>
        <p:txBody>
          <a:bodyPr/>
          <a:lstStyle/>
          <a:p>
            <a:r>
              <a:rPr lang="en-IN" dirty="0"/>
              <a:t>Advantages of encryption and decryption</a:t>
            </a:r>
          </a:p>
        </p:txBody>
      </p:sp>
      <p:sp>
        <p:nvSpPr>
          <p:cNvPr id="3" name="Content Placeholder 2">
            <a:extLst>
              <a:ext uri="{FF2B5EF4-FFF2-40B4-BE49-F238E27FC236}">
                <a16:creationId xmlns:a16="http://schemas.microsoft.com/office/drawing/2014/main" id="{1AC6C088-58AF-F315-AD06-7C6A3D2770AF}"/>
              </a:ext>
            </a:extLst>
          </p:cNvPr>
          <p:cNvSpPr>
            <a:spLocks noGrp="1"/>
          </p:cNvSpPr>
          <p:nvPr>
            <p:ph idx="1"/>
          </p:nvPr>
        </p:nvSpPr>
        <p:spPr>
          <a:xfrm>
            <a:off x="1647849" y="1658143"/>
            <a:ext cx="9905999" cy="3541714"/>
          </a:xfrm>
        </p:spPr>
        <p:txBody>
          <a:bodyPr/>
          <a:lstStyle/>
          <a:p>
            <a:r>
              <a:rPr lang="en-IN" dirty="0"/>
              <a:t>Secure data transfer</a:t>
            </a:r>
          </a:p>
          <a:p>
            <a:r>
              <a:rPr lang="en-IN" dirty="0"/>
              <a:t>Maintaining data integrity</a:t>
            </a:r>
          </a:p>
          <a:p>
            <a:r>
              <a:rPr lang="en-IN" dirty="0"/>
              <a:t>Protection over multi devices</a:t>
            </a:r>
          </a:p>
          <a:p>
            <a:r>
              <a:rPr lang="en-IN" dirty="0"/>
              <a:t>The organization can have smooth management with the help of decryption</a:t>
            </a:r>
          </a:p>
          <a:p>
            <a:r>
              <a:rPr lang="en-IN" dirty="0"/>
              <a:t>Its ability to access and understand sensitive information, protect against data loss, and ensure privacy and security</a:t>
            </a:r>
          </a:p>
          <a:p>
            <a:endParaRPr lang="en-IN" dirty="0"/>
          </a:p>
          <a:p>
            <a:pPr marL="0" indent="0">
              <a:buNone/>
            </a:pPr>
            <a:endParaRPr lang="en-IN" dirty="0"/>
          </a:p>
        </p:txBody>
      </p:sp>
    </p:spTree>
    <p:extLst>
      <p:ext uri="{BB962C8B-B14F-4D97-AF65-F5344CB8AC3E}">
        <p14:creationId xmlns:p14="http://schemas.microsoft.com/office/powerpoint/2010/main" val="19844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1AC5-4CE1-A818-EEB8-4A126151F77B}"/>
              </a:ext>
            </a:extLst>
          </p:cNvPr>
          <p:cNvSpPr>
            <a:spLocks noGrp="1"/>
          </p:cNvSpPr>
          <p:nvPr>
            <p:ph type="title"/>
          </p:nvPr>
        </p:nvSpPr>
        <p:spPr/>
        <p:txBody>
          <a:bodyPr/>
          <a:lstStyle/>
          <a:p>
            <a:r>
              <a:rPr lang="en-IN" dirty="0"/>
              <a:t>Disadvantages of encryption and decryption</a:t>
            </a:r>
          </a:p>
        </p:txBody>
      </p:sp>
      <p:sp>
        <p:nvSpPr>
          <p:cNvPr id="3" name="Content Placeholder 2">
            <a:extLst>
              <a:ext uri="{FF2B5EF4-FFF2-40B4-BE49-F238E27FC236}">
                <a16:creationId xmlns:a16="http://schemas.microsoft.com/office/drawing/2014/main" id="{AE9909DF-8856-DC25-A82D-790EB6621BF0}"/>
              </a:ext>
            </a:extLst>
          </p:cNvPr>
          <p:cNvSpPr>
            <a:spLocks noGrp="1"/>
          </p:cNvSpPr>
          <p:nvPr>
            <p:ph idx="1"/>
          </p:nvPr>
        </p:nvSpPr>
        <p:spPr/>
        <p:txBody>
          <a:bodyPr>
            <a:normAutofit/>
          </a:bodyPr>
          <a:lstStyle/>
          <a:p>
            <a:r>
              <a:rPr lang="en-US" dirty="0"/>
              <a:t>Remembering or recording key/passwords when accessing the data.</a:t>
            </a:r>
          </a:p>
          <a:p>
            <a:r>
              <a:rPr lang="en-US" dirty="0"/>
              <a:t>Consumes plenty of resources.</a:t>
            </a:r>
          </a:p>
          <a:p>
            <a:r>
              <a:rPr lang="en-US" dirty="0"/>
              <a:t>Sometimes needs unrealistic requirements.</a:t>
            </a:r>
          </a:p>
          <a:p>
            <a:r>
              <a:rPr lang="en-US" dirty="0"/>
              <a:t>Issue of compatibility</a:t>
            </a:r>
          </a:p>
          <a:p>
            <a:r>
              <a:rPr lang="en-US" dirty="0"/>
              <a:t>Decryption operates on the risk of separating an essential part of the workforce.</a:t>
            </a:r>
            <a:endParaRPr lang="en-IN" dirty="0"/>
          </a:p>
        </p:txBody>
      </p:sp>
    </p:spTree>
    <p:extLst>
      <p:ext uri="{BB962C8B-B14F-4D97-AF65-F5344CB8AC3E}">
        <p14:creationId xmlns:p14="http://schemas.microsoft.com/office/powerpoint/2010/main" val="3825280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3759</TotalTime>
  <Words>731</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 Antiqua</vt:lpstr>
      <vt:lpstr>Tw Cen MT</vt:lpstr>
      <vt:lpstr>Wingdings</vt:lpstr>
      <vt:lpstr>Circuit</vt:lpstr>
      <vt:lpstr>ENCRYPTION AND DECRYPTION TELEGRAM BOT</vt:lpstr>
      <vt:lpstr>ENCRYPTION :</vt:lpstr>
      <vt:lpstr>DECRYPTION :</vt:lpstr>
      <vt:lpstr>INTRODUCTION :-                          </vt:lpstr>
      <vt:lpstr>MODULE use in program :    1.cryptography    2. tele bot </vt:lpstr>
      <vt:lpstr>Working process of cryptography</vt:lpstr>
      <vt:lpstr>TELEBOT </vt:lpstr>
      <vt:lpstr>Advantages of encryption and decryption</vt:lpstr>
      <vt:lpstr>Disadvantages of encryption and decryption</vt:lpstr>
      <vt:lpstr>WHY use encryption an decryption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AND DECRYPTION TELEGRAM BOT</dc:title>
  <dc:creator>CHAVAN PREMDAS</dc:creator>
  <cp:lastModifiedBy>Tejas Borse</cp:lastModifiedBy>
  <cp:revision>6</cp:revision>
  <dcterms:created xsi:type="dcterms:W3CDTF">2023-04-02T08:33:45Z</dcterms:created>
  <dcterms:modified xsi:type="dcterms:W3CDTF">2024-11-20T10:58:56Z</dcterms:modified>
</cp:coreProperties>
</file>