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65" r:id="rId2"/>
    <p:sldId id="324" r:id="rId3"/>
    <p:sldId id="326" r:id="rId4"/>
    <p:sldId id="331" r:id="rId5"/>
    <p:sldId id="330" r:id="rId6"/>
    <p:sldId id="329" r:id="rId7"/>
    <p:sldId id="332" r:id="rId8"/>
    <p:sldId id="328" r:id="rId9"/>
    <p:sldId id="333" r:id="rId10"/>
    <p:sldId id="327" r:id="rId11"/>
    <p:sldId id="325" r:id="rId12"/>
  </p:sldIdLst>
  <p:sldSz cx="12188825" cy="6858000"/>
  <p:notesSz cx="6858000" cy="9144000"/>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9" autoAdjust="0"/>
  </p:normalViewPr>
  <p:slideViewPr>
    <p:cSldViewPr showGuides="1">
      <p:cViewPr varScale="1">
        <p:scale>
          <a:sx n="85" d="100"/>
          <a:sy n="85" d="100"/>
        </p:scale>
        <p:origin x="590" y="53"/>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2/10/2025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2/10/2025</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80341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2/10/2025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2620363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2/10/2025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
        <p:nvSpPr>
          <p:cNvPr id="20" name="TextBox 19"/>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latin typeface="Arial"/>
              </a:rPr>
              <a:t>”</a:t>
            </a:r>
            <a:endParaRPr lang="en-US" sz="1799" dirty="0">
              <a:solidFill>
                <a:schemeClr val="accent1">
                  <a:lumMod val="60000"/>
                  <a:lumOff val="40000"/>
                </a:schemeClr>
              </a:solidFill>
              <a:latin typeface="Arial"/>
            </a:endParaRPr>
          </a:p>
        </p:txBody>
      </p:sp>
    </p:spTree>
    <p:extLst>
      <p:ext uri="{BB962C8B-B14F-4D97-AF65-F5344CB8AC3E}">
        <p14:creationId xmlns:p14="http://schemas.microsoft.com/office/powerpoint/2010/main" val="3958396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2/10/2025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4093845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2/10/2025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78302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2/10/2025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24032703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328745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1382880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99"/>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1339990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2777217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41C87-7AD9-4845-A077-840E4A0F3F06}" type="datetimeFigureOut">
              <a:rPr lang="en-US" smtClean="0"/>
              <a:t>2/10/2025</a:t>
            </a:fld>
            <a:endParaRPr lang="en-US"/>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25185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41C87-7AD9-4845-A077-840E4A0F3F06}" type="datetimeFigureOut">
              <a:rPr lang="en-US" smtClean="0"/>
              <a:t>2/10/2025</a:t>
            </a:fld>
            <a:endParaRPr lang="en-US"/>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2371255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F41C87-7AD9-4845-A077-840E4A0F3F06}" type="datetimeFigureOut">
              <a:rPr lang="en-US" smtClean="0"/>
              <a:t>2/10/2025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383278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smtClean="0"/>
              <a:t>2/10/2025</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2151981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t>2/10/2025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2102231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pPr/>
              <a:t>2/10/2025</a:t>
            </a:fld>
            <a:endParaRPr lang="en-US"/>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A013F82-EE5E-44EE-A61D-E31C6657F26F}" type="slidenum">
              <a:rPr lang="en-IN" smtClean="0"/>
              <a:pPr/>
              <a:t>‹#›</a:t>
            </a:fld>
            <a:endParaRPr lang="en-IN"/>
          </a:p>
        </p:txBody>
      </p:sp>
    </p:spTree>
    <p:extLst>
      <p:ext uri="{BB962C8B-B14F-4D97-AF65-F5344CB8AC3E}">
        <p14:creationId xmlns:p14="http://schemas.microsoft.com/office/powerpoint/2010/main" val="1656354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3F41C87-7AD9-4845-A077-840E4A0F3F06}" type="datetimeFigureOut">
              <a:rPr lang="en-US" smtClean="0"/>
              <a:pPr/>
              <a:t>2/10/2025</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8205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09200" y="2414867"/>
            <a:ext cx="9220200" cy="1752600"/>
          </a:xfrm>
        </p:spPr>
        <p:txBody>
          <a:bodyPr>
            <a:normAutofit fontScale="90000"/>
          </a:bodyPr>
          <a:lstStyle/>
          <a:p>
            <a:pPr algn="ctr"/>
            <a:r>
              <a:rPr lang="en-US" sz="5400" b="1" dirty="0">
                <a:solidFill>
                  <a:schemeClr val="tx1"/>
                </a:solidFill>
              </a:rPr>
              <a:t>RTOS-Based Traffic </a:t>
            </a:r>
            <a:br>
              <a:rPr lang="en-US" sz="5400" b="1" dirty="0">
                <a:solidFill>
                  <a:schemeClr val="tx1"/>
                </a:solidFill>
              </a:rPr>
            </a:br>
            <a:r>
              <a:rPr lang="en-US" sz="5400" b="1" dirty="0">
                <a:solidFill>
                  <a:schemeClr val="tx1"/>
                </a:solidFill>
              </a:rPr>
              <a:t>Accident Detection </a:t>
            </a:r>
            <a:br>
              <a:rPr lang="en-US" sz="5400" b="1" dirty="0">
                <a:solidFill>
                  <a:schemeClr val="tx1"/>
                </a:solidFill>
              </a:rPr>
            </a:br>
            <a:r>
              <a:rPr lang="en-US" sz="5400" b="1" dirty="0">
                <a:solidFill>
                  <a:schemeClr val="tx1"/>
                </a:solidFill>
              </a:rPr>
              <a:t>System</a:t>
            </a:r>
          </a:p>
        </p:txBody>
      </p:sp>
      <p:sp>
        <p:nvSpPr>
          <p:cNvPr id="4" name="Subtitle 3"/>
          <p:cNvSpPr>
            <a:spLocks noGrp="1"/>
          </p:cNvSpPr>
          <p:nvPr>
            <p:ph type="subTitle" idx="1"/>
          </p:nvPr>
        </p:nvSpPr>
        <p:spPr>
          <a:xfrm>
            <a:off x="379412" y="410135"/>
            <a:ext cx="9829800" cy="1219200"/>
          </a:xfrm>
        </p:spPr>
        <p:txBody>
          <a:bodyPr>
            <a:normAutofit/>
          </a:bodyPr>
          <a:lstStyle/>
          <a:p>
            <a:pPr algn="ctr"/>
            <a:r>
              <a:rPr lang="it-IT" sz="3200" dirty="0">
                <a:solidFill>
                  <a:schemeClr val="accent5">
                    <a:lumMod val="60000"/>
                    <a:lumOff val="40000"/>
                  </a:schemeClr>
                </a:solidFill>
              </a:rPr>
              <a:t>CENTRE FOR DEVELOPMENT OF ADVANCED COMPUTING, bANGALORE</a:t>
            </a:r>
          </a:p>
        </p:txBody>
      </p:sp>
      <p:sp>
        <p:nvSpPr>
          <p:cNvPr id="2" name="Subtitle 3">
            <a:extLst>
              <a:ext uri="{FF2B5EF4-FFF2-40B4-BE49-F238E27FC236}">
                <a16:creationId xmlns:a16="http://schemas.microsoft.com/office/drawing/2014/main" id="{D86E5F4F-8415-936F-E142-39207415D041}"/>
              </a:ext>
            </a:extLst>
          </p:cNvPr>
          <p:cNvSpPr txBox="1">
            <a:spLocks/>
          </p:cNvSpPr>
          <p:nvPr/>
        </p:nvSpPr>
        <p:spPr>
          <a:xfrm>
            <a:off x="608013" y="4953000"/>
            <a:ext cx="2971799" cy="149486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buClr>
              <a:buSzPct val="100000"/>
              <a:buFont typeface="Arial" pitchFamily="34" charset="0"/>
              <a:buNone/>
              <a:defRPr sz="2000" kern="1200" cap="all" spc="200" baseline="0">
                <a:solidFill>
                  <a:schemeClr val="accent1"/>
                </a:solidFill>
                <a:latin typeface="+mn-lt"/>
                <a:ea typeface="+mn-ea"/>
                <a:cs typeface="+mn-cs"/>
              </a:defRPr>
            </a:lvl1pPr>
            <a:lvl2pPr marL="457200" indent="0" algn="ctr" defTabSz="914400" rtl="0" eaLnBrk="1" latinLnBrk="0" hangingPunct="1">
              <a:lnSpc>
                <a:spcPct val="90000"/>
              </a:lnSpc>
              <a:spcBef>
                <a:spcPts val="1200"/>
              </a:spcBef>
              <a:buClr>
                <a:schemeClr val="accent1"/>
              </a:buClr>
              <a:buSzPct val="10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accent1"/>
              </a:buClr>
              <a:buSzPct val="10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accent1"/>
              </a:buClr>
              <a:buSzPct val="10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accent1"/>
              </a:buClr>
              <a:buSzPct val="10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9pPr>
          </a:lstStyle>
          <a:p>
            <a:r>
              <a:rPr lang="it-IT" b="1" dirty="0"/>
              <a:t>GUIDED BY :</a:t>
            </a:r>
          </a:p>
          <a:p>
            <a:endParaRPr lang="it-IT" b="1" dirty="0"/>
          </a:p>
          <a:p>
            <a:r>
              <a:rPr lang="it-IT" dirty="0"/>
              <a:t>Mr. Pavan jadhav</a:t>
            </a:r>
          </a:p>
        </p:txBody>
      </p:sp>
      <p:sp>
        <p:nvSpPr>
          <p:cNvPr id="5" name="Subtitle 3">
            <a:extLst>
              <a:ext uri="{FF2B5EF4-FFF2-40B4-BE49-F238E27FC236}">
                <a16:creationId xmlns:a16="http://schemas.microsoft.com/office/drawing/2014/main" id="{E1FF29EC-D0C0-C7EB-B11B-7CC13F2E56D8}"/>
              </a:ext>
            </a:extLst>
          </p:cNvPr>
          <p:cNvSpPr txBox="1">
            <a:spLocks/>
          </p:cNvSpPr>
          <p:nvPr/>
        </p:nvSpPr>
        <p:spPr>
          <a:xfrm>
            <a:off x="5637212" y="5029200"/>
            <a:ext cx="3962398" cy="190500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buClr>
              <a:buSzPct val="100000"/>
              <a:buFont typeface="Arial" pitchFamily="34" charset="0"/>
              <a:buNone/>
              <a:defRPr sz="2000" kern="1200" cap="all" spc="200" baseline="0">
                <a:solidFill>
                  <a:schemeClr val="accent1"/>
                </a:solidFill>
                <a:latin typeface="+mn-lt"/>
                <a:ea typeface="+mn-ea"/>
                <a:cs typeface="+mn-cs"/>
              </a:defRPr>
            </a:lvl1pPr>
            <a:lvl2pPr marL="457200" indent="0" algn="ctr" defTabSz="914400" rtl="0" eaLnBrk="1" latinLnBrk="0" hangingPunct="1">
              <a:lnSpc>
                <a:spcPct val="90000"/>
              </a:lnSpc>
              <a:spcBef>
                <a:spcPts val="1200"/>
              </a:spcBef>
              <a:buClr>
                <a:schemeClr val="accent1"/>
              </a:buClr>
              <a:buSzPct val="10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accent1"/>
              </a:buClr>
              <a:buSzPct val="10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accent1"/>
              </a:buClr>
              <a:buSzPct val="10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accent1"/>
              </a:buClr>
              <a:buSzPct val="10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9pPr>
          </a:lstStyle>
          <a:p>
            <a:r>
              <a:rPr lang="it-IT" b="1" dirty="0">
                <a:solidFill>
                  <a:schemeClr val="tx1"/>
                </a:solidFill>
              </a:rPr>
              <a:t>SUBMITTED BY: </a:t>
            </a:r>
          </a:p>
          <a:p>
            <a:r>
              <a:rPr lang="it-IT" b="1" dirty="0">
                <a:solidFill>
                  <a:schemeClr val="tx1"/>
                </a:solidFill>
              </a:rPr>
              <a:t>Anilesh singh  (09)</a:t>
            </a:r>
          </a:p>
          <a:p>
            <a:r>
              <a:rPr lang="it-IT" b="1" dirty="0">
                <a:solidFill>
                  <a:schemeClr val="tx1"/>
                </a:solidFill>
              </a:rPr>
              <a:t>Tejas chaudhari (29)</a:t>
            </a:r>
          </a:p>
          <a:p>
            <a:r>
              <a:rPr lang="en-US" sz="2000" dirty="0">
                <a:solidFill>
                  <a:schemeClr val="tx1"/>
                </a:solidFill>
                <a:latin typeface="Arial Rounded MT Bold" panose="020F0704030504030204" pitchFamily="34" charset="0"/>
                <a:ea typeface="Carelia"/>
                <a:cs typeface="Carelia"/>
                <a:sym typeface="Carelia"/>
              </a:rPr>
              <a:t>VAISHNAVI </a:t>
            </a:r>
            <a:r>
              <a:rPr lang="en-US" sz="2000" dirty="0" err="1">
                <a:solidFill>
                  <a:schemeClr val="tx1"/>
                </a:solidFill>
                <a:latin typeface="Arial Rounded MT Bold" panose="020F0704030504030204" pitchFamily="34" charset="0"/>
                <a:ea typeface="Carelia"/>
                <a:cs typeface="Carelia"/>
                <a:sym typeface="Carelia"/>
              </a:rPr>
              <a:t>patil</a:t>
            </a:r>
            <a:r>
              <a:rPr lang="en-US" sz="2000" dirty="0">
                <a:solidFill>
                  <a:schemeClr val="tx1"/>
                </a:solidFill>
                <a:latin typeface="Arial Rounded MT Bold" panose="020F0704030504030204" pitchFamily="34" charset="0"/>
                <a:ea typeface="Carelia"/>
                <a:cs typeface="Carelia"/>
                <a:sym typeface="Carelia"/>
              </a:rPr>
              <a:t> </a:t>
            </a:r>
            <a:r>
              <a:rPr lang="it-IT" b="1" dirty="0">
                <a:solidFill>
                  <a:schemeClr val="tx1"/>
                </a:solidFill>
              </a:rPr>
              <a:t>(31)</a:t>
            </a:r>
          </a:p>
          <a:p>
            <a:endParaRPr lang="it-IT" b="1" dirty="0">
              <a:solidFill>
                <a:schemeClr val="tx1"/>
              </a:solidFill>
            </a:endParaRP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025AB-488E-615A-CA49-8DC0786959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20C6F0-34DC-4A7C-C10D-C45A966C5E2A}"/>
              </a:ext>
            </a:extLst>
          </p:cNvPr>
          <p:cNvSpPr>
            <a:spLocks noGrp="1"/>
          </p:cNvSpPr>
          <p:nvPr>
            <p:ph type="title"/>
          </p:nvPr>
        </p:nvSpPr>
        <p:spPr>
          <a:xfrm>
            <a:off x="1446212" y="2133600"/>
            <a:ext cx="8610600" cy="1600200"/>
          </a:xfrm>
        </p:spPr>
        <p:txBody>
          <a:bodyPr>
            <a:noAutofit/>
          </a:bodyPr>
          <a:lstStyle/>
          <a:p>
            <a:br>
              <a:rPr lang="en-US" sz="3600" b="1" dirty="0"/>
            </a:br>
            <a:br>
              <a:rPr lang="en-US" sz="3600" b="1" dirty="0"/>
            </a:br>
            <a:endParaRPr lang="en-US" sz="6000" dirty="0"/>
          </a:p>
        </p:txBody>
      </p:sp>
      <p:sp>
        <p:nvSpPr>
          <p:cNvPr id="3" name="TextBox 2">
            <a:extLst>
              <a:ext uri="{FF2B5EF4-FFF2-40B4-BE49-F238E27FC236}">
                <a16:creationId xmlns:a16="http://schemas.microsoft.com/office/drawing/2014/main" id="{7E3C791B-773C-F889-C383-91088D7E3448}"/>
              </a:ext>
            </a:extLst>
          </p:cNvPr>
          <p:cNvSpPr txBox="1"/>
          <p:nvPr/>
        </p:nvSpPr>
        <p:spPr>
          <a:xfrm>
            <a:off x="1370012" y="1295400"/>
            <a:ext cx="7620000" cy="5078313"/>
          </a:xfrm>
          <a:prstGeom prst="rect">
            <a:avLst/>
          </a:prstGeom>
          <a:noFill/>
        </p:spPr>
        <p:txBody>
          <a:bodyPr wrap="square" rtlCol="0">
            <a:spAutoFit/>
          </a:bodyPr>
          <a:lstStyle/>
          <a:p>
            <a:pPr algn="just"/>
            <a:r>
              <a:rPr lang="en-US" b="1" dirty="0"/>
              <a:t>10. Conclusion</a:t>
            </a:r>
          </a:p>
          <a:p>
            <a:pPr algn="just"/>
            <a:endParaRPr lang="en-US" b="1" dirty="0"/>
          </a:p>
          <a:p>
            <a:pPr algn="just">
              <a:buFont typeface="Arial" panose="020B0604020202020204" pitchFamily="34" charset="0"/>
              <a:buChar char="•"/>
            </a:pPr>
            <a:r>
              <a:rPr lang="en-US" dirty="0"/>
              <a:t>The project is progressing well with the breadboard setup complete. Next steps involve integrating additional sensors and refining the RTOS functionality for a more robust system.</a:t>
            </a:r>
          </a:p>
          <a:p>
            <a:r>
              <a:rPr lang="en-US" dirty="0"/>
              <a:t>The development of the RTOS-Based Traffic Accident Detection System highlights the successful integration of real-time embedded technologies for enhancing road safety. The system effectively detects accidents using advanced sensors and promptly alerts emergency services with accurate GPS information, thereby reducing response time and potentially saving lives.</a:t>
            </a:r>
          </a:p>
          <a:p>
            <a:r>
              <a:rPr lang="en-US" dirty="0"/>
              <a:t>By leveraging RTOS for efficient multitasking and real-time operations, the solution provides a scalable and adaptable framework for modern automotive applications. This project paves the way for future innovations in smart vehicle safety systems and intelligent transportation networks.</a:t>
            </a:r>
          </a:p>
          <a:p>
            <a:pPr algn="just">
              <a:buFont typeface="Arial" panose="020B0604020202020204" pitchFamily="34" charset="0"/>
              <a:buChar char="•"/>
            </a:pPr>
            <a:endParaRPr lang="en-US" dirty="0"/>
          </a:p>
          <a:p>
            <a:pPr algn="just"/>
            <a:endParaRPr lang="en-IN" dirty="0"/>
          </a:p>
        </p:txBody>
      </p:sp>
    </p:spTree>
    <p:extLst>
      <p:ext uri="{BB962C8B-B14F-4D97-AF65-F5344CB8AC3E}">
        <p14:creationId xmlns:p14="http://schemas.microsoft.com/office/powerpoint/2010/main" val="3430652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2A547-A2F9-B427-B4E7-F76A63D130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965D4B-59C4-CE21-14B2-DFC7EB516CF2}"/>
              </a:ext>
            </a:extLst>
          </p:cNvPr>
          <p:cNvSpPr>
            <a:spLocks noGrp="1"/>
          </p:cNvSpPr>
          <p:nvPr>
            <p:ph type="title"/>
          </p:nvPr>
        </p:nvSpPr>
        <p:spPr>
          <a:xfrm>
            <a:off x="1446212" y="2133600"/>
            <a:ext cx="8610600" cy="1600200"/>
          </a:xfrm>
        </p:spPr>
        <p:txBody>
          <a:bodyPr>
            <a:noAutofit/>
          </a:bodyPr>
          <a:lstStyle/>
          <a:p>
            <a:pPr algn="ctr"/>
            <a:r>
              <a:rPr lang="en-US" sz="8800" b="1" dirty="0"/>
              <a:t>THANK YOU</a:t>
            </a:r>
            <a:endParaRPr lang="en-US" sz="6000" dirty="0"/>
          </a:p>
        </p:txBody>
      </p:sp>
    </p:spTree>
    <p:extLst>
      <p:ext uri="{BB962C8B-B14F-4D97-AF65-F5344CB8AC3E}">
        <p14:creationId xmlns:p14="http://schemas.microsoft.com/office/powerpoint/2010/main" val="3448150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1E49C2-16AA-FFC7-97C4-486C85BA18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771AF3-FF3A-6A9D-8F41-156FF48B1B00}"/>
              </a:ext>
            </a:extLst>
          </p:cNvPr>
          <p:cNvSpPr>
            <a:spLocks noGrp="1"/>
          </p:cNvSpPr>
          <p:nvPr>
            <p:ph type="title"/>
          </p:nvPr>
        </p:nvSpPr>
        <p:spPr>
          <a:xfrm>
            <a:off x="608012" y="2133600"/>
            <a:ext cx="8610600" cy="1600200"/>
          </a:xfrm>
        </p:spPr>
        <p:txBody>
          <a:bodyPr>
            <a:noAutofit/>
          </a:bodyPr>
          <a:lstStyle/>
          <a:p>
            <a:br>
              <a:rPr lang="en-US" sz="3600" b="1" dirty="0"/>
            </a:br>
            <a:br>
              <a:rPr lang="en-US" sz="3600" b="1" dirty="0"/>
            </a:br>
            <a:endParaRPr lang="en-US" sz="6000" dirty="0"/>
          </a:p>
        </p:txBody>
      </p:sp>
      <p:sp>
        <p:nvSpPr>
          <p:cNvPr id="3" name="TextBox 2">
            <a:extLst>
              <a:ext uri="{FF2B5EF4-FFF2-40B4-BE49-F238E27FC236}">
                <a16:creationId xmlns:a16="http://schemas.microsoft.com/office/drawing/2014/main" id="{113AFC5D-53E7-C890-4267-92CBE7BE8701}"/>
              </a:ext>
            </a:extLst>
          </p:cNvPr>
          <p:cNvSpPr txBox="1"/>
          <p:nvPr/>
        </p:nvSpPr>
        <p:spPr>
          <a:xfrm>
            <a:off x="951565" y="1752600"/>
            <a:ext cx="4800600" cy="3139321"/>
          </a:xfrm>
          <a:prstGeom prst="rect">
            <a:avLst/>
          </a:prstGeom>
          <a:noFill/>
        </p:spPr>
        <p:txBody>
          <a:bodyPr wrap="square" rtlCol="0">
            <a:spAutoFit/>
          </a:bodyPr>
          <a:lstStyle/>
          <a:p>
            <a:pPr marL="342900" indent="-342900">
              <a:buAutoNum type="arabicPeriod"/>
            </a:pPr>
            <a:r>
              <a:rPr lang="en-US" sz="1800" b="1" dirty="0"/>
              <a:t>Project Overview</a:t>
            </a:r>
          </a:p>
          <a:p>
            <a:br>
              <a:rPr lang="en-US" sz="1800" b="1" dirty="0"/>
            </a:br>
            <a:r>
              <a:rPr lang="en-US" sz="1800" b="1" dirty="0"/>
              <a:t>Title</a:t>
            </a:r>
            <a:r>
              <a:rPr lang="en-US" sz="1800" dirty="0"/>
              <a:t>: RTOS-Based Traffic Accident Detection System</a:t>
            </a:r>
          </a:p>
          <a:p>
            <a:br>
              <a:rPr lang="en-US" sz="1800" dirty="0"/>
            </a:br>
            <a:r>
              <a:rPr lang="en-US" sz="1800" b="1" dirty="0"/>
              <a:t>Objective</a:t>
            </a:r>
            <a:r>
              <a:rPr lang="en-US" sz="1800" dirty="0"/>
              <a:t>: The system is designed to detect traffic accidents in real-time using vehicle-mounted sensors. It will send immediate alerts with the accident's severity and location to emergency services.</a:t>
            </a:r>
            <a:br>
              <a:rPr lang="en-US" sz="1800" dirty="0"/>
            </a:br>
            <a:endParaRPr lang="en-IN" dirty="0"/>
          </a:p>
        </p:txBody>
      </p:sp>
      <p:pic>
        <p:nvPicPr>
          <p:cNvPr id="5" name="Picture 4">
            <a:extLst>
              <a:ext uri="{FF2B5EF4-FFF2-40B4-BE49-F238E27FC236}">
                <a16:creationId xmlns:a16="http://schemas.microsoft.com/office/drawing/2014/main" id="{866B26F6-19DA-3958-5143-CEEDBC4470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71700" y="1447800"/>
            <a:ext cx="3665160" cy="3665160"/>
          </a:xfrm>
          <a:prstGeom prst="rect">
            <a:avLst/>
          </a:prstGeom>
        </p:spPr>
      </p:pic>
    </p:spTree>
    <p:extLst>
      <p:ext uri="{BB962C8B-B14F-4D97-AF65-F5344CB8AC3E}">
        <p14:creationId xmlns:p14="http://schemas.microsoft.com/office/powerpoint/2010/main" val="3046068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45EF51-77ED-B051-1A7C-74FCC86A46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EB5D20-E072-2929-B54B-75577CF04343}"/>
              </a:ext>
            </a:extLst>
          </p:cNvPr>
          <p:cNvSpPr>
            <a:spLocks noGrp="1"/>
          </p:cNvSpPr>
          <p:nvPr>
            <p:ph type="title"/>
          </p:nvPr>
        </p:nvSpPr>
        <p:spPr>
          <a:xfrm>
            <a:off x="1446212" y="2133600"/>
            <a:ext cx="8610600" cy="1600200"/>
          </a:xfrm>
        </p:spPr>
        <p:txBody>
          <a:bodyPr>
            <a:noAutofit/>
          </a:bodyPr>
          <a:lstStyle/>
          <a:p>
            <a:br>
              <a:rPr lang="en-US" sz="3600" b="1" dirty="0"/>
            </a:br>
            <a:br>
              <a:rPr lang="en-US" sz="3600" b="1" dirty="0"/>
            </a:br>
            <a:endParaRPr lang="en-US" sz="6000" dirty="0"/>
          </a:p>
        </p:txBody>
      </p:sp>
      <p:sp>
        <p:nvSpPr>
          <p:cNvPr id="4" name="TextBox 3">
            <a:extLst>
              <a:ext uri="{FF2B5EF4-FFF2-40B4-BE49-F238E27FC236}">
                <a16:creationId xmlns:a16="http://schemas.microsoft.com/office/drawing/2014/main" id="{8696B5D4-EDEA-A8E1-AD87-6E913772E5A7}"/>
              </a:ext>
            </a:extLst>
          </p:cNvPr>
          <p:cNvSpPr txBox="1"/>
          <p:nvPr/>
        </p:nvSpPr>
        <p:spPr>
          <a:xfrm>
            <a:off x="531812" y="685800"/>
            <a:ext cx="9906000" cy="6463308"/>
          </a:xfrm>
          <a:prstGeom prst="rect">
            <a:avLst/>
          </a:prstGeom>
          <a:noFill/>
        </p:spPr>
        <p:txBody>
          <a:bodyPr wrap="square" rtlCol="0">
            <a:spAutoFit/>
          </a:bodyPr>
          <a:lstStyle/>
          <a:p>
            <a:r>
              <a:rPr lang="en-IN" b="1" dirty="0"/>
              <a:t>2. System Design</a:t>
            </a:r>
          </a:p>
          <a:p>
            <a:endParaRPr lang="en-IN" b="1" dirty="0"/>
          </a:p>
          <a:p>
            <a:pPr>
              <a:buFont typeface="Arial" panose="020B0604020202020204" pitchFamily="34" charset="0"/>
              <a:buChar char="•"/>
            </a:pPr>
            <a:r>
              <a:rPr lang="en-IN" b="1" dirty="0"/>
              <a:t>RTOS Architecture</a:t>
            </a:r>
            <a:r>
              <a:rPr lang="en-IN" dirty="0"/>
              <a:t>: Describe the planned RTOS (e.g., </a:t>
            </a:r>
            <a:r>
              <a:rPr lang="en-IN" dirty="0" err="1"/>
              <a:t>FreeRTOS</a:t>
            </a:r>
            <a:r>
              <a:rPr lang="en-IN" dirty="0"/>
              <a:t>) setup, including task scheduling, inter-task communication (queues, semaphores), and how each task will manage specific functions (sensor data reading, accident detection, alerting).</a:t>
            </a:r>
          </a:p>
          <a:p>
            <a:pPr>
              <a:buFont typeface="Arial" panose="020B0604020202020204" pitchFamily="34" charset="0"/>
              <a:buChar char="•"/>
            </a:pPr>
            <a:endParaRPr lang="en-IN" dirty="0"/>
          </a:p>
          <a:p>
            <a:r>
              <a:rPr lang="en-IN" b="1" dirty="0"/>
              <a:t>Microcontroller and Sensors:</a:t>
            </a:r>
          </a:p>
          <a:p>
            <a:pPr>
              <a:buFont typeface="Arial" panose="020B0604020202020204" pitchFamily="34" charset="0"/>
              <a:buChar char="•"/>
            </a:pPr>
            <a:r>
              <a:rPr lang="en-IN" dirty="0"/>
              <a:t>ESP32 WROOM</a:t>
            </a:r>
          </a:p>
          <a:p>
            <a:pPr>
              <a:buFont typeface="Arial" panose="020B0604020202020204" pitchFamily="34" charset="0"/>
              <a:buChar char="•"/>
            </a:pPr>
            <a:r>
              <a:rPr lang="en-IN" dirty="0"/>
              <a:t>MPU6050 (Accelerometer + Gyroscope)</a:t>
            </a:r>
          </a:p>
          <a:p>
            <a:pPr>
              <a:buFont typeface="Arial" panose="020B0604020202020204" pitchFamily="34" charset="0"/>
              <a:buChar char="•"/>
            </a:pPr>
            <a:r>
              <a:rPr lang="en-IN" dirty="0"/>
              <a:t>Vibration Sensor</a:t>
            </a:r>
          </a:p>
          <a:p>
            <a:r>
              <a:rPr lang="en-IN" b="1" dirty="0"/>
              <a:t>Communication Modules:</a:t>
            </a:r>
          </a:p>
          <a:p>
            <a:pPr>
              <a:buFont typeface="Arial" panose="020B0604020202020204" pitchFamily="34" charset="0"/>
              <a:buChar char="•"/>
            </a:pPr>
            <a:r>
              <a:rPr lang="en-IN" dirty="0"/>
              <a:t>NEO-6M GPS Module</a:t>
            </a:r>
          </a:p>
          <a:p>
            <a:pPr>
              <a:buFont typeface="Arial" panose="020B0604020202020204" pitchFamily="34" charset="0"/>
              <a:buChar char="•"/>
            </a:pPr>
            <a:r>
              <a:rPr lang="en-IN" dirty="0"/>
              <a:t>GSM 900A</a:t>
            </a:r>
          </a:p>
          <a:p>
            <a:r>
              <a:rPr lang="en-IN" b="1" dirty="0"/>
              <a:t>Power Components:</a:t>
            </a:r>
          </a:p>
          <a:p>
            <a:pPr>
              <a:buFont typeface="Arial" panose="020B0604020202020204" pitchFamily="34" charset="0"/>
              <a:buChar char="•"/>
            </a:pPr>
            <a:r>
              <a:rPr lang="en-IN" dirty="0"/>
              <a:t>LM2596 DC-DC Buck Converter</a:t>
            </a:r>
          </a:p>
          <a:p>
            <a:r>
              <a:rPr lang="en-IN" b="1" dirty="0"/>
              <a:t>Output Devices:</a:t>
            </a:r>
          </a:p>
          <a:p>
            <a:pPr>
              <a:buFont typeface="Arial" panose="020B0604020202020204" pitchFamily="34" charset="0"/>
              <a:buChar char="•"/>
            </a:pPr>
            <a:r>
              <a:rPr lang="en-IN" dirty="0"/>
              <a:t>Buzzer Module</a:t>
            </a:r>
          </a:p>
          <a:p>
            <a:pPr>
              <a:buFont typeface="Arial" panose="020B0604020202020204" pitchFamily="34" charset="0"/>
              <a:buChar char="•"/>
            </a:pPr>
            <a:r>
              <a:rPr lang="en-IN" dirty="0"/>
              <a:t>LCD/OLED Display</a:t>
            </a:r>
          </a:p>
          <a:p>
            <a:r>
              <a:rPr lang="en-IN" b="1" dirty="0"/>
              <a:t>Other Components:</a:t>
            </a:r>
          </a:p>
          <a:p>
            <a:pPr>
              <a:buFont typeface="Arial" panose="020B0604020202020204" pitchFamily="34" charset="0"/>
              <a:buChar char="•"/>
            </a:pPr>
            <a:r>
              <a:rPr lang="en-IN" dirty="0"/>
              <a:t>Antennas for GSM and GPS</a:t>
            </a:r>
          </a:p>
          <a:p>
            <a:pPr>
              <a:buFont typeface="Arial" panose="020B0604020202020204" pitchFamily="34" charset="0"/>
              <a:buChar char="•"/>
            </a:pPr>
            <a:r>
              <a:rPr lang="en-IN" dirty="0"/>
              <a:t>Battery Backup System</a:t>
            </a:r>
          </a:p>
          <a:p>
            <a:pPr marL="742950" lvl="1" indent="-28575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404647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BEF776-13C6-310A-5593-518384E888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46BDA3-2CC1-0240-EF67-9E763DBD2E5C}"/>
              </a:ext>
            </a:extLst>
          </p:cNvPr>
          <p:cNvSpPr>
            <a:spLocks noGrp="1"/>
          </p:cNvSpPr>
          <p:nvPr>
            <p:ph type="title"/>
          </p:nvPr>
        </p:nvSpPr>
        <p:spPr>
          <a:xfrm>
            <a:off x="1446212" y="2133600"/>
            <a:ext cx="8610600" cy="1600200"/>
          </a:xfrm>
        </p:spPr>
        <p:txBody>
          <a:bodyPr>
            <a:noAutofit/>
          </a:bodyPr>
          <a:lstStyle/>
          <a:p>
            <a:br>
              <a:rPr lang="en-US" sz="3600" b="1" dirty="0"/>
            </a:br>
            <a:br>
              <a:rPr lang="en-US" sz="3600" b="1" dirty="0"/>
            </a:br>
            <a:endParaRPr lang="en-US" sz="6000" dirty="0"/>
          </a:p>
        </p:txBody>
      </p:sp>
      <p:sp>
        <p:nvSpPr>
          <p:cNvPr id="3" name="TextBox 2">
            <a:extLst>
              <a:ext uri="{FF2B5EF4-FFF2-40B4-BE49-F238E27FC236}">
                <a16:creationId xmlns:a16="http://schemas.microsoft.com/office/drawing/2014/main" id="{9ABA88C1-1A55-DC55-6D22-E4956FDC315E}"/>
              </a:ext>
            </a:extLst>
          </p:cNvPr>
          <p:cNvSpPr txBox="1"/>
          <p:nvPr/>
        </p:nvSpPr>
        <p:spPr>
          <a:xfrm>
            <a:off x="531812" y="1859339"/>
            <a:ext cx="8991601" cy="3139321"/>
          </a:xfrm>
          <a:prstGeom prst="rect">
            <a:avLst/>
          </a:prstGeom>
          <a:noFill/>
        </p:spPr>
        <p:txBody>
          <a:bodyPr wrap="square" rtlCol="0">
            <a:spAutoFit/>
          </a:bodyPr>
          <a:lstStyle/>
          <a:p>
            <a:pPr algn="just"/>
            <a:r>
              <a:rPr lang="en-US" b="1" dirty="0"/>
              <a:t>3. Functionality</a:t>
            </a:r>
          </a:p>
          <a:p>
            <a:pPr algn="just"/>
            <a:endParaRPr lang="en-US" b="1" dirty="0"/>
          </a:p>
          <a:p>
            <a:pPr algn="just">
              <a:buFont typeface="Arial" panose="020B0604020202020204" pitchFamily="34" charset="0"/>
              <a:buChar char="•"/>
            </a:pPr>
            <a:r>
              <a:rPr lang="en-US" dirty="0"/>
              <a:t>The RTOS-Based Traffic Accident Detection System efficiently detects vehicle accidents using a vibration sensor and the MPU6050 accelerometer. When a sudden impact is detected, the system evaluates the severity of the collision. The NEO-6M GPS module fetches real-time location coordinates, which are then sent as an alert through the GSM module to pre-defined emergency contacts. The alert message contains GPS coordinates and accident severity data. Additionally, a buzzer is activated to notify nearby authorities about the accident. With RTOS task scheduling, the system ensures seamless handling of tasks like data sensing, location fetching, and communication, enabling faster and more reliable emergency responses.</a:t>
            </a:r>
            <a:endParaRPr lang="en-IN" dirty="0"/>
          </a:p>
        </p:txBody>
      </p:sp>
    </p:spTree>
    <p:extLst>
      <p:ext uri="{BB962C8B-B14F-4D97-AF65-F5344CB8AC3E}">
        <p14:creationId xmlns:p14="http://schemas.microsoft.com/office/powerpoint/2010/main" val="672609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3C4D96-C88E-823D-60A1-564D62DEB4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A6FA15-D663-3333-1E9D-F4C1B60FDC46}"/>
              </a:ext>
            </a:extLst>
          </p:cNvPr>
          <p:cNvSpPr>
            <a:spLocks noGrp="1"/>
          </p:cNvSpPr>
          <p:nvPr>
            <p:ph type="title"/>
          </p:nvPr>
        </p:nvSpPr>
        <p:spPr>
          <a:xfrm>
            <a:off x="1446212" y="2133600"/>
            <a:ext cx="8610600" cy="1600200"/>
          </a:xfrm>
        </p:spPr>
        <p:txBody>
          <a:bodyPr>
            <a:noAutofit/>
          </a:bodyPr>
          <a:lstStyle/>
          <a:p>
            <a:br>
              <a:rPr lang="en-US" sz="3600" b="1" dirty="0"/>
            </a:br>
            <a:br>
              <a:rPr lang="en-US" sz="3600" b="1" dirty="0"/>
            </a:br>
            <a:endParaRPr lang="en-US" sz="6000" dirty="0"/>
          </a:p>
        </p:txBody>
      </p:sp>
      <p:sp>
        <p:nvSpPr>
          <p:cNvPr id="3" name="TextBox 2">
            <a:extLst>
              <a:ext uri="{FF2B5EF4-FFF2-40B4-BE49-F238E27FC236}">
                <a16:creationId xmlns:a16="http://schemas.microsoft.com/office/drawing/2014/main" id="{1343E455-5406-3915-816B-4F3DB76AA5DC}"/>
              </a:ext>
            </a:extLst>
          </p:cNvPr>
          <p:cNvSpPr txBox="1"/>
          <p:nvPr/>
        </p:nvSpPr>
        <p:spPr>
          <a:xfrm>
            <a:off x="379412" y="228600"/>
            <a:ext cx="10896600" cy="6494085"/>
          </a:xfrm>
          <a:prstGeom prst="rect">
            <a:avLst/>
          </a:prstGeom>
          <a:noFill/>
        </p:spPr>
        <p:txBody>
          <a:bodyPr wrap="square" rtlCol="0">
            <a:spAutoFit/>
          </a:bodyPr>
          <a:lstStyle/>
          <a:p>
            <a:r>
              <a:rPr lang="en-US" sz="1600" b="1" dirty="0"/>
              <a:t>4. Implementation Process</a:t>
            </a:r>
          </a:p>
          <a:p>
            <a:r>
              <a:rPr lang="en-US" sz="1600" dirty="0"/>
              <a:t>The development of the RTOS-Based Traffic Accident Detection System was carried out through a structured and sequential approach:</a:t>
            </a:r>
          </a:p>
          <a:p>
            <a:pPr>
              <a:buFont typeface="+mj-lt"/>
              <a:buAutoNum type="arabicPeriod"/>
            </a:pPr>
            <a:r>
              <a:rPr lang="en-US" sz="1600" b="1" dirty="0"/>
              <a:t>Requirement Analysis:</a:t>
            </a:r>
            <a:br>
              <a:rPr lang="en-US" sz="1600" dirty="0"/>
            </a:br>
            <a:r>
              <a:rPr lang="en-US" sz="1600" dirty="0"/>
              <a:t>Identified system objectives, selected suitable hardware components such as ESP32 WROOM, MPU6050 sensor, vibration sensor, GPS module, GSM module, and power components to meet the functional requirements.</a:t>
            </a:r>
          </a:p>
          <a:p>
            <a:pPr>
              <a:buFont typeface="+mj-lt"/>
              <a:buAutoNum type="arabicPeriod"/>
            </a:pPr>
            <a:r>
              <a:rPr lang="en-US" sz="1600" b="1" dirty="0"/>
              <a:t>Hardware Integration:</a:t>
            </a:r>
            <a:br>
              <a:rPr lang="en-US" sz="1600" dirty="0"/>
            </a:br>
            <a:r>
              <a:rPr lang="en-US" sz="1600" dirty="0"/>
              <a:t>Connected the MPU6050 and vibration sensor to the ESP32 microcontroller to capture impact data. The GPS module was interfaced for location tracking, and the GSM module was configured to send emergency alerts.</a:t>
            </a:r>
          </a:p>
          <a:p>
            <a:pPr>
              <a:buFont typeface="+mj-lt"/>
              <a:buAutoNum type="arabicPeriod"/>
            </a:pPr>
            <a:r>
              <a:rPr lang="en-US" sz="1600" b="1" dirty="0"/>
              <a:t>RTOS Setup:</a:t>
            </a:r>
            <a:br>
              <a:rPr lang="en-US" sz="1600" dirty="0"/>
            </a:br>
            <a:r>
              <a:rPr lang="en-US" sz="1600" dirty="0"/>
              <a:t>Deployed </a:t>
            </a:r>
            <a:r>
              <a:rPr lang="en-US" sz="1600" dirty="0" err="1"/>
              <a:t>FreeRTOS</a:t>
            </a:r>
            <a:r>
              <a:rPr lang="en-US" sz="1600" dirty="0"/>
              <a:t> on the ESP32 platform to enable real-time task scheduling. Created tasks for data sensing, severity analysis, location fetching, and message communication.</a:t>
            </a:r>
          </a:p>
          <a:p>
            <a:pPr>
              <a:buFont typeface="+mj-lt"/>
              <a:buAutoNum type="arabicPeriod"/>
            </a:pPr>
            <a:r>
              <a:rPr lang="en-US" sz="1600" b="1" dirty="0"/>
              <a:t>Algorithm Design:</a:t>
            </a:r>
            <a:br>
              <a:rPr lang="en-US" sz="1600" dirty="0"/>
            </a:br>
            <a:r>
              <a:rPr lang="en-US" sz="1600" dirty="0"/>
              <a:t>Developed algorithms for accident detection and severity classification. Integrated conditions to analyze impact threshold and trigger alerts based on critical collision levels.</a:t>
            </a:r>
          </a:p>
          <a:p>
            <a:pPr>
              <a:buFont typeface="+mj-lt"/>
              <a:buAutoNum type="arabicPeriod"/>
            </a:pPr>
            <a:r>
              <a:rPr lang="en-US" sz="1600" b="1" dirty="0"/>
              <a:t>Software Development:</a:t>
            </a:r>
            <a:br>
              <a:rPr lang="en-US" sz="1600" dirty="0"/>
            </a:br>
            <a:r>
              <a:rPr lang="en-US" sz="1600" dirty="0"/>
              <a:t>Implemented task functions for sensor data acquisition, GPS tracking, and GSM-based alert communication. Developed inter-task synchronization mechanisms to maintain system efficiency.</a:t>
            </a:r>
          </a:p>
          <a:p>
            <a:pPr>
              <a:buFont typeface="+mj-lt"/>
              <a:buAutoNum type="arabicPeriod"/>
            </a:pPr>
            <a:r>
              <a:rPr lang="en-US" sz="1600" b="1" dirty="0"/>
              <a:t>Testing and Debugging:</a:t>
            </a:r>
            <a:br>
              <a:rPr lang="en-US" sz="1600" dirty="0"/>
            </a:br>
            <a:r>
              <a:rPr lang="en-US" sz="1600" dirty="0"/>
              <a:t>Verified individual components, tested sensor accuracy, and ensured real-time response under simulated accident conditions. Debugged issues related to task conflicts and communication failures.</a:t>
            </a:r>
          </a:p>
          <a:p>
            <a:pPr>
              <a:buFont typeface="+mj-lt"/>
              <a:buAutoNum type="arabicPeriod"/>
            </a:pPr>
            <a:r>
              <a:rPr lang="en-US" sz="1600" b="1" dirty="0"/>
              <a:t>Deployment:</a:t>
            </a:r>
            <a:br>
              <a:rPr lang="en-US" sz="1600" dirty="0"/>
            </a:br>
            <a:r>
              <a:rPr lang="en-US" sz="1600" dirty="0"/>
              <a:t>Conducted final testing in a real-world environment, ensured stable performance, and optimized system efficiency for emergency detection and alert delivery.</a:t>
            </a:r>
          </a:p>
          <a:p>
            <a:pPr>
              <a:buFont typeface="Arial" panose="020B0604020202020204" pitchFamily="34" charset="0"/>
              <a:buChar char="•"/>
            </a:pPr>
            <a:r>
              <a:rPr lang="en-US" sz="1600" dirty="0"/>
              <a:t>.</a:t>
            </a:r>
          </a:p>
          <a:p>
            <a:pPr lvl="1"/>
            <a:endParaRPr lang="en-US" sz="1600" dirty="0"/>
          </a:p>
        </p:txBody>
      </p:sp>
    </p:spTree>
    <p:extLst>
      <p:ext uri="{BB962C8B-B14F-4D97-AF65-F5344CB8AC3E}">
        <p14:creationId xmlns:p14="http://schemas.microsoft.com/office/powerpoint/2010/main" val="1395847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717B40-ADAC-2C18-DAA8-ABE57EA275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D42014-A7FF-832D-437A-1F56C4EC8DFB}"/>
              </a:ext>
            </a:extLst>
          </p:cNvPr>
          <p:cNvSpPr>
            <a:spLocks noGrp="1"/>
          </p:cNvSpPr>
          <p:nvPr>
            <p:ph type="title"/>
          </p:nvPr>
        </p:nvSpPr>
        <p:spPr>
          <a:xfrm>
            <a:off x="1446212" y="2133600"/>
            <a:ext cx="8610600" cy="1600200"/>
          </a:xfrm>
        </p:spPr>
        <p:txBody>
          <a:bodyPr>
            <a:noAutofit/>
          </a:bodyPr>
          <a:lstStyle/>
          <a:p>
            <a:br>
              <a:rPr lang="en-US" sz="3600" b="1" dirty="0"/>
            </a:br>
            <a:br>
              <a:rPr lang="en-US" sz="3600" b="1" dirty="0"/>
            </a:br>
            <a:endParaRPr lang="en-US" sz="6000" dirty="0"/>
          </a:p>
        </p:txBody>
      </p:sp>
      <p:sp>
        <p:nvSpPr>
          <p:cNvPr id="6" name="TextBox 5">
            <a:extLst>
              <a:ext uri="{FF2B5EF4-FFF2-40B4-BE49-F238E27FC236}">
                <a16:creationId xmlns:a16="http://schemas.microsoft.com/office/drawing/2014/main" id="{1BE7F0BE-FF6A-1807-8500-BFD6F59DB450}"/>
              </a:ext>
            </a:extLst>
          </p:cNvPr>
          <p:cNvSpPr txBox="1"/>
          <p:nvPr/>
        </p:nvSpPr>
        <p:spPr>
          <a:xfrm>
            <a:off x="1065212" y="609600"/>
            <a:ext cx="7391400" cy="5909310"/>
          </a:xfrm>
          <a:prstGeom prst="rect">
            <a:avLst/>
          </a:prstGeom>
          <a:noFill/>
        </p:spPr>
        <p:txBody>
          <a:bodyPr wrap="square" rtlCol="0">
            <a:spAutoFit/>
          </a:bodyPr>
          <a:lstStyle/>
          <a:p>
            <a:r>
              <a:rPr lang="en-US" b="1" dirty="0"/>
              <a:t>Algorithm Steps: RTOS-Based Traffic Accident Detection System</a:t>
            </a:r>
          </a:p>
          <a:p>
            <a:pPr>
              <a:buFont typeface="+mj-lt"/>
              <a:buAutoNum type="arabicPeriod"/>
            </a:pPr>
            <a:r>
              <a:rPr lang="en-US" dirty="0"/>
              <a:t>Initialize ESP32, sensors (MPU6050, vibration sensor), GPS, GSM, and buzzer.</a:t>
            </a:r>
          </a:p>
          <a:p>
            <a:pPr>
              <a:buFont typeface="+mj-lt"/>
              <a:buAutoNum type="arabicPeriod"/>
            </a:pPr>
            <a:r>
              <a:rPr lang="en-US" dirty="0"/>
              <a:t>Configure </a:t>
            </a:r>
            <a:r>
              <a:rPr lang="en-US" dirty="0" err="1"/>
              <a:t>FreeRTOS</a:t>
            </a:r>
            <a:r>
              <a:rPr lang="en-US" dirty="0"/>
              <a:t> tasks for accident detection, location tracking, and alert notification.</a:t>
            </a:r>
          </a:p>
          <a:p>
            <a:pPr>
              <a:buFont typeface="+mj-lt"/>
              <a:buAutoNum type="arabicPeriod"/>
            </a:pPr>
            <a:r>
              <a:rPr lang="en-US" dirty="0"/>
              <a:t>Periodically read acceleration and vibration sensor data.</a:t>
            </a:r>
          </a:p>
          <a:p>
            <a:pPr>
              <a:buFont typeface="+mj-lt"/>
              <a:buAutoNum type="arabicPeriod"/>
            </a:pPr>
            <a:r>
              <a:rPr lang="en-US" dirty="0"/>
              <a:t>Filter noise and detect sudden changes indicating a possible accident.</a:t>
            </a:r>
          </a:p>
          <a:p>
            <a:pPr>
              <a:buFont typeface="+mj-lt"/>
              <a:buAutoNum type="arabicPeriod"/>
            </a:pPr>
            <a:r>
              <a:rPr lang="en-US" dirty="0"/>
              <a:t>Compare sensor values against pre-defined threshold levels.</a:t>
            </a:r>
          </a:p>
          <a:p>
            <a:pPr>
              <a:buFont typeface="+mj-lt"/>
              <a:buAutoNum type="arabicPeriod"/>
            </a:pPr>
            <a:r>
              <a:rPr lang="en-US" dirty="0"/>
              <a:t>Fetch real-time location coordinates using the GPS module if the threshold is exceeded.</a:t>
            </a:r>
          </a:p>
          <a:p>
            <a:pPr>
              <a:buFont typeface="+mj-lt"/>
              <a:buAutoNum type="arabicPeriod"/>
            </a:pPr>
            <a:r>
              <a:rPr lang="en-US" dirty="0"/>
              <a:t>Format alert message containing accident severity and GPS location.</a:t>
            </a:r>
          </a:p>
          <a:p>
            <a:pPr>
              <a:buFont typeface="+mj-lt"/>
              <a:buAutoNum type="arabicPeriod"/>
            </a:pPr>
            <a:r>
              <a:rPr lang="en-US" dirty="0"/>
              <a:t>Send the alert message through the GSM module to emergency contacts.</a:t>
            </a:r>
          </a:p>
          <a:p>
            <a:pPr>
              <a:buFont typeface="+mj-lt"/>
              <a:buAutoNum type="arabicPeriod"/>
            </a:pPr>
            <a:r>
              <a:rPr lang="en-US" dirty="0"/>
              <a:t>Activate the buzzer for local notification.</a:t>
            </a:r>
          </a:p>
          <a:p>
            <a:pPr>
              <a:buFont typeface="+mj-lt"/>
              <a:buAutoNum type="arabicPeriod"/>
            </a:pPr>
            <a:r>
              <a:rPr lang="en-US" dirty="0"/>
              <a:t>Continuously monitor task execution and synchronization using </a:t>
            </a:r>
            <a:r>
              <a:rPr lang="en-US" dirty="0" err="1"/>
              <a:t>FreeRTOS</a:t>
            </a:r>
            <a:r>
              <a:rPr lang="en-US" dirty="0"/>
              <a:t>.</a:t>
            </a:r>
          </a:p>
          <a:p>
            <a:pPr>
              <a:buFont typeface="+mj-lt"/>
              <a:buAutoNum type="arabicPeriod"/>
            </a:pPr>
            <a:r>
              <a:rPr lang="en-US" dirty="0"/>
              <a:t>Handle communication failures and reset tasks if modules become unresponsive</a:t>
            </a:r>
          </a:p>
          <a:p>
            <a:endParaRPr lang="en-IN" dirty="0"/>
          </a:p>
        </p:txBody>
      </p:sp>
    </p:spTree>
    <p:extLst>
      <p:ext uri="{BB962C8B-B14F-4D97-AF65-F5344CB8AC3E}">
        <p14:creationId xmlns:p14="http://schemas.microsoft.com/office/powerpoint/2010/main" val="2302566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AF4F7D-B24C-605C-B4BB-0C32BCFE59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53326A-D341-4241-9A8A-B2D1AB0656CB}"/>
              </a:ext>
            </a:extLst>
          </p:cNvPr>
          <p:cNvSpPr>
            <a:spLocks noGrp="1"/>
          </p:cNvSpPr>
          <p:nvPr>
            <p:ph type="title"/>
          </p:nvPr>
        </p:nvSpPr>
        <p:spPr>
          <a:xfrm>
            <a:off x="1446212" y="2133600"/>
            <a:ext cx="8610600" cy="1600200"/>
          </a:xfrm>
        </p:spPr>
        <p:txBody>
          <a:bodyPr>
            <a:noAutofit/>
          </a:bodyPr>
          <a:lstStyle/>
          <a:p>
            <a:br>
              <a:rPr lang="en-US" sz="3600" b="1" dirty="0"/>
            </a:br>
            <a:br>
              <a:rPr lang="en-US" sz="3600" b="1" dirty="0"/>
            </a:br>
            <a:endParaRPr lang="en-US" sz="6000" dirty="0"/>
          </a:p>
        </p:txBody>
      </p:sp>
    </p:spTree>
    <p:extLst>
      <p:ext uri="{BB962C8B-B14F-4D97-AF65-F5344CB8AC3E}">
        <p14:creationId xmlns:p14="http://schemas.microsoft.com/office/powerpoint/2010/main" val="284812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E7EC39-D114-2307-33B0-A0339C1716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37ADFC-151B-82EB-A0A2-34ABF946CDC3}"/>
              </a:ext>
            </a:extLst>
          </p:cNvPr>
          <p:cNvSpPr>
            <a:spLocks noGrp="1"/>
          </p:cNvSpPr>
          <p:nvPr>
            <p:ph type="title"/>
          </p:nvPr>
        </p:nvSpPr>
        <p:spPr>
          <a:xfrm>
            <a:off x="1446212" y="2133600"/>
            <a:ext cx="8610600" cy="1600200"/>
          </a:xfrm>
        </p:spPr>
        <p:txBody>
          <a:bodyPr>
            <a:noAutofit/>
          </a:bodyPr>
          <a:lstStyle/>
          <a:p>
            <a:br>
              <a:rPr lang="en-US" sz="3600" b="1" dirty="0"/>
            </a:br>
            <a:br>
              <a:rPr lang="en-US" sz="3600" b="1" dirty="0"/>
            </a:br>
            <a:endParaRPr lang="en-US" sz="6000" dirty="0"/>
          </a:p>
        </p:txBody>
      </p:sp>
      <p:sp>
        <p:nvSpPr>
          <p:cNvPr id="3" name="TextBox 2">
            <a:extLst>
              <a:ext uri="{FF2B5EF4-FFF2-40B4-BE49-F238E27FC236}">
                <a16:creationId xmlns:a16="http://schemas.microsoft.com/office/drawing/2014/main" id="{97D7308E-0148-2466-670D-CD10C735DE55}"/>
              </a:ext>
            </a:extLst>
          </p:cNvPr>
          <p:cNvSpPr txBox="1"/>
          <p:nvPr/>
        </p:nvSpPr>
        <p:spPr>
          <a:xfrm>
            <a:off x="760412" y="1219200"/>
            <a:ext cx="8610600" cy="5078313"/>
          </a:xfrm>
          <a:prstGeom prst="rect">
            <a:avLst/>
          </a:prstGeom>
          <a:noFill/>
        </p:spPr>
        <p:txBody>
          <a:bodyPr wrap="square" rtlCol="0">
            <a:spAutoFit/>
          </a:bodyPr>
          <a:lstStyle/>
          <a:p>
            <a:r>
              <a:rPr lang="en-US" b="1" dirty="0"/>
              <a:t>Challenges &amp; Solutions</a:t>
            </a:r>
          </a:p>
          <a:p>
            <a:pPr>
              <a:buFont typeface="+mj-lt"/>
              <a:buAutoNum type="arabicPeriod"/>
            </a:pPr>
            <a:r>
              <a:rPr lang="en-US" b="1" dirty="0"/>
              <a:t>Accurate Accident Detection:</a:t>
            </a:r>
            <a:endParaRPr lang="en-US" dirty="0"/>
          </a:p>
          <a:p>
            <a:pPr marL="742950" lvl="1" indent="-285750">
              <a:buFont typeface="+mj-lt"/>
              <a:buAutoNum type="arabicPeriod"/>
            </a:pPr>
            <a:r>
              <a:rPr lang="en-US" i="1" dirty="0"/>
              <a:t>Challenge:</a:t>
            </a:r>
            <a:r>
              <a:rPr lang="en-US" dirty="0"/>
              <a:t> Noise interference from sensors during data collection.</a:t>
            </a:r>
          </a:p>
          <a:p>
            <a:pPr marL="742950" lvl="1" indent="-285750">
              <a:buFont typeface="+mj-lt"/>
              <a:buAutoNum type="arabicPeriod"/>
            </a:pPr>
            <a:r>
              <a:rPr lang="en-US" i="1" dirty="0"/>
              <a:t>Solution:</a:t>
            </a:r>
            <a:r>
              <a:rPr lang="en-US" dirty="0"/>
              <a:t> Implemented filtering algorithms to eliminate false triggers and noise data.</a:t>
            </a:r>
          </a:p>
          <a:p>
            <a:pPr>
              <a:buFont typeface="+mj-lt"/>
              <a:buAutoNum type="arabicPeriod"/>
            </a:pPr>
            <a:r>
              <a:rPr lang="en-US" b="1" dirty="0"/>
              <a:t>Real-Time Location Accuracy:</a:t>
            </a:r>
            <a:endParaRPr lang="en-US" dirty="0"/>
          </a:p>
          <a:p>
            <a:pPr marL="742950" lvl="1" indent="-285750">
              <a:buFont typeface="+mj-lt"/>
              <a:buAutoNum type="arabicPeriod"/>
            </a:pPr>
            <a:r>
              <a:rPr lang="en-US" i="1" dirty="0"/>
              <a:t>Challenge:</a:t>
            </a:r>
            <a:r>
              <a:rPr lang="en-US" dirty="0"/>
              <a:t> GPS delays in fetching accurate coordinates.</a:t>
            </a:r>
          </a:p>
          <a:p>
            <a:pPr marL="742950" lvl="1" indent="-285750">
              <a:buFont typeface="+mj-lt"/>
              <a:buAutoNum type="arabicPeriod"/>
            </a:pPr>
            <a:r>
              <a:rPr lang="en-US" i="1" dirty="0"/>
              <a:t>Solution:</a:t>
            </a:r>
            <a:r>
              <a:rPr lang="en-US" dirty="0"/>
              <a:t> Integrated error handling and retries to ensure correct location data capture.</a:t>
            </a:r>
          </a:p>
          <a:p>
            <a:pPr>
              <a:buFont typeface="+mj-lt"/>
              <a:buAutoNum type="arabicPeriod"/>
            </a:pPr>
            <a:r>
              <a:rPr lang="en-US" b="1" dirty="0"/>
              <a:t>Task Synchronization in RTOS:</a:t>
            </a:r>
            <a:endParaRPr lang="en-US" dirty="0"/>
          </a:p>
          <a:p>
            <a:pPr marL="742950" lvl="1" indent="-285750">
              <a:buFont typeface="+mj-lt"/>
              <a:buAutoNum type="arabicPeriod"/>
            </a:pPr>
            <a:r>
              <a:rPr lang="en-US" i="1" dirty="0"/>
              <a:t>Challenge:</a:t>
            </a:r>
            <a:r>
              <a:rPr lang="en-US" dirty="0"/>
              <a:t> Conflicts between tasks leading to delays in response time.</a:t>
            </a:r>
          </a:p>
          <a:p>
            <a:pPr marL="742950" lvl="1" indent="-285750">
              <a:buFont typeface="+mj-lt"/>
              <a:buAutoNum type="arabicPeriod"/>
            </a:pPr>
            <a:r>
              <a:rPr lang="en-US" i="1" dirty="0"/>
              <a:t>Solution:</a:t>
            </a:r>
            <a:r>
              <a:rPr lang="en-US" dirty="0"/>
              <a:t> Used semaphores and task prioritization to maintain efficient scheduling.</a:t>
            </a:r>
          </a:p>
          <a:p>
            <a:pPr>
              <a:buFont typeface="+mj-lt"/>
              <a:buAutoNum type="arabicPeriod"/>
            </a:pPr>
            <a:r>
              <a:rPr lang="en-US" b="1" dirty="0"/>
              <a:t>Communication Failure:</a:t>
            </a:r>
            <a:endParaRPr lang="en-US" dirty="0"/>
          </a:p>
          <a:p>
            <a:pPr marL="742950" lvl="1" indent="-285750">
              <a:buFont typeface="+mj-lt"/>
              <a:buAutoNum type="arabicPeriod"/>
            </a:pPr>
            <a:r>
              <a:rPr lang="en-US" i="1" dirty="0"/>
              <a:t>Challenge:</a:t>
            </a:r>
            <a:r>
              <a:rPr lang="en-US" dirty="0"/>
              <a:t> Unstable GSM network causing message delivery failures.</a:t>
            </a:r>
          </a:p>
          <a:p>
            <a:pPr marL="742950" lvl="1" indent="-285750">
              <a:buFont typeface="+mj-lt"/>
              <a:buAutoNum type="arabicPeriod"/>
            </a:pPr>
            <a:r>
              <a:rPr lang="en-US" i="1" dirty="0"/>
              <a:t>Solution:</a:t>
            </a:r>
            <a:r>
              <a:rPr lang="en-US" dirty="0"/>
              <a:t> Implemented retry mechanisms for sending alerts and ensured proper signal connection.</a:t>
            </a:r>
          </a:p>
          <a:p>
            <a:pPr algn="just"/>
            <a:endParaRPr lang="en-IN" dirty="0"/>
          </a:p>
        </p:txBody>
      </p:sp>
    </p:spTree>
    <p:extLst>
      <p:ext uri="{BB962C8B-B14F-4D97-AF65-F5344CB8AC3E}">
        <p14:creationId xmlns:p14="http://schemas.microsoft.com/office/powerpoint/2010/main" val="207323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A392B5-3E16-2ADF-97BA-BF31640873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37C90F-17B2-6B9C-B62E-7C3F8B02EF25}"/>
              </a:ext>
            </a:extLst>
          </p:cNvPr>
          <p:cNvSpPr>
            <a:spLocks noGrp="1"/>
          </p:cNvSpPr>
          <p:nvPr>
            <p:ph type="title"/>
          </p:nvPr>
        </p:nvSpPr>
        <p:spPr>
          <a:xfrm>
            <a:off x="1446212" y="2133600"/>
            <a:ext cx="8610600" cy="1600200"/>
          </a:xfrm>
        </p:spPr>
        <p:txBody>
          <a:bodyPr>
            <a:noAutofit/>
          </a:bodyPr>
          <a:lstStyle/>
          <a:p>
            <a:br>
              <a:rPr lang="en-US" sz="3600" b="1" dirty="0"/>
            </a:br>
            <a:br>
              <a:rPr lang="en-US" sz="3600" b="1" dirty="0"/>
            </a:br>
            <a:endParaRPr lang="en-US" sz="6000" dirty="0"/>
          </a:p>
        </p:txBody>
      </p:sp>
      <p:sp>
        <p:nvSpPr>
          <p:cNvPr id="3" name="TextBox 2">
            <a:extLst>
              <a:ext uri="{FF2B5EF4-FFF2-40B4-BE49-F238E27FC236}">
                <a16:creationId xmlns:a16="http://schemas.microsoft.com/office/drawing/2014/main" id="{C3C12008-19A0-8710-6538-E6F8118052D6}"/>
              </a:ext>
            </a:extLst>
          </p:cNvPr>
          <p:cNvSpPr txBox="1"/>
          <p:nvPr/>
        </p:nvSpPr>
        <p:spPr>
          <a:xfrm>
            <a:off x="684212" y="1219200"/>
            <a:ext cx="11201400" cy="4801314"/>
          </a:xfrm>
          <a:prstGeom prst="rect">
            <a:avLst/>
          </a:prstGeom>
          <a:noFill/>
        </p:spPr>
        <p:txBody>
          <a:bodyPr wrap="square" rtlCol="0">
            <a:spAutoFit/>
          </a:bodyPr>
          <a:lstStyle/>
          <a:p>
            <a:pPr algn="just"/>
            <a:r>
              <a:rPr lang="en-US" b="1" dirty="0"/>
              <a:t>8. Future Scope</a:t>
            </a:r>
          </a:p>
          <a:p>
            <a:pPr algn="just"/>
            <a:endParaRPr lang="en-US" b="1" dirty="0"/>
          </a:p>
          <a:p>
            <a:pPr algn="just">
              <a:buFont typeface="Arial" panose="020B0604020202020204" pitchFamily="34" charset="0"/>
              <a:buChar char="•"/>
            </a:pPr>
            <a:r>
              <a:rPr lang="en-US" b="1" dirty="0"/>
              <a:t>Cloud Integration</a:t>
            </a:r>
            <a:r>
              <a:rPr lang="en-US" dirty="0"/>
              <a:t>: Store accident data on the cloud for analysis and predictive insights.</a:t>
            </a:r>
          </a:p>
          <a:p>
            <a:pPr algn="just">
              <a:buFont typeface="Arial" panose="020B0604020202020204" pitchFamily="34" charset="0"/>
              <a:buChar char="•"/>
            </a:pPr>
            <a:r>
              <a:rPr lang="en-US" b="1" dirty="0"/>
              <a:t>Vehicle-to-Vehicle Communication (V2V)</a:t>
            </a:r>
            <a:r>
              <a:rPr lang="en-US" dirty="0"/>
              <a:t>: Enable real-time accident alerts between vehicles for enhanced safety.</a:t>
            </a:r>
          </a:p>
          <a:p>
            <a:pPr algn="just">
              <a:buFont typeface="Arial" panose="020B0604020202020204" pitchFamily="34" charset="0"/>
              <a:buChar char="•"/>
            </a:pPr>
            <a:r>
              <a:rPr lang="en-US" b="1" dirty="0"/>
              <a:t>AI Accident Detection</a:t>
            </a:r>
            <a:r>
              <a:rPr lang="en-US" dirty="0"/>
              <a:t>: Use machine learning to classify accident severity based on sensor data.</a:t>
            </a:r>
          </a:p>
          <a:p>
            <a:pPr algn="just">
              <a:buFont typeface="Arial" panose="020B0604020202020204" pitchFamily="34" charset="0"/>
              <a:buChar char="•"/>
            </a:pPr>
            <a:r>
              <a:rPr lang="en-US" b="1" dirty="0"/>
              <a:t>Autonomous Vehicle Integration</a:t>
            </a:r>
            <a:r>
              <a:rPr lang="en-US" dirty="0"/>
              <a:t>: Enable interaction with autonomous driving systems for better accident management.</a:t>
            </a:r>
          </a:p>
          <a:p>
            <a:pPr algn="just">
              <a:buFont typeface="Arial" panose="020B0604020202020204" pitchFamily="34" charset="0"/>
              <a:buChar char="•"/>
            </a:pPr>
            <a:r>
              <a:rPr lang="en-US" b="1" dirty="0"/>
              <a:t>Advanced Sensors</a:t>
            </a:r>
            <a:r>
              <a:rPr lang="en-US" dirty="0"/>
              <a:t>: Add cameras and LIDAR for improved accident detection and emergency response.</a:t>
            </a:r>
          </a:p>
          <a:p>
            <a:pPr algn="just"/>
            <a:endParaRPr lang="en-US" dirty="0"/>
          </a:p>
          <a:p>
            <a:pPr algn="just"/>
            <a:r>
              <a:rPr lang="en-US" b="1" dirty="0"/>
              <a:t>9. Applications</a:t>
            </a:r>
          </a:p>
          <a:p>
            <a:pPr algn="just"/>
            <a:endParaRPr lang="en-US" b="1" dirty="0"/>
          </a:p>
          <a:p>
            <a:pPr algn="just">
              <a:buFont typeface="Arial" panose="020B0604020202020204" pitchFamily="34" charset="0"/>
              <a:buChar char="•"/>
            </a:pPr>
            <a:r>
              <a:rPr lang="en-US" b="1" dirty="0"/>
              <a:t>Emergency Response</a:t>
            </a:r>
            <a:r>
              <a:rPr lang="en-US" dirty="0"/>
              <a:t>: Automatically alert emergency services with accident location and severity.</a:t>
            </a:r>
          </a:p>
          <a:p>
            <a:pPr algn="just">
              <a:buFont typeface="Arial" panose="020B0604020202020204" pitchFamily="34" charset="0"/>
              <a:buChar char="•"/>
            </a:pPr>
            <a:r>
              <a:rPr lang="en-US" b="1" dirty="0"/>
              <a:t>Insurance</a:t>
            </a:r>
            <a:r>
              <a:rPr lang="en-US" dirty="0"/>
              <a:t>: Assist insurers in verifying accident claims more efficiently.</a:t>
            </a:r>
          </a:p>
          <a:p>
            <a:pPr algn="just">
              <a:buFont typeface="Arial" panose="020B0604020202020204" pitchFamily="34" charset="0"/>
              <a:buChar char="•"/>
            </a:pPr>
            <a:r>
              <a:rPr lang="en-US" b="1" dirty="0"/>
              <a:t>Smart City</a:t>
            </a:r>
            <a:r>
              <a:rPr lang="en-US" dirty="0"/>
              <a:t>: Use data to optimize traffic safety and management.</a:t>
            </a:r>
          </a:p>
          <a:p>
            <a:pPr algn="just">
              <a:buFont typeface="Arial" panose="020B0604020202020204" pitchFamily="34" charset="0"/>
              <a:buChar char="•"/>
            </a:pPr>
            <a:r>
              <a:rPr lang="en-US" b="1" dirty="0"/>
              <a:t>Public Transport Safety</a:t>
            </a:r>
            <a:r>
              <a:rPr lang="en-US" dirty="0"/>
              <a:t>: Ensure the safety of passengers by detecting accidents in real-time.</a:t>
            </a:r>
          </a:p>
          <a:p>
            <a:pPr algn="just">
              <a:buFont typeface="Arial" panose="020B0604020202020204" pitchFamily="34" charset="0"/>
              <a:buChar char="•"/>
            </a:pPr>
            <a:r>
              <a:rPr lang="en-US" b="1" dirty="0"/>
              <a:t>Fleet Management</a:t>
            </a:r>
            <a:r>
              <a:rPr lang="en-US" dirty="0"/>
              <a:t>: Help manage and monitor vehicles, improving safety and reducing risks.</a:t>
            </a:r>
          </a:p>
          <a:p>
            <a:pPr algn="just"/>
            <a:endParaRPr lang="en-IN" dirty="0"/>
          </a:p>
        </p:txBody>
      </p:sp>
    </p:spTree>
    <p:extLst>
      <p:ext uri="{BB962C8B-B14F-4D97-AF65-F5344CB8AC3E}">
        <p14:creationId xmlns:p14="http://schemas.microsoft.com/office/powerpoint/2010/main" val="251303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559</TotalTime>
  <Words>1078</Words>
  <Application>Microsoft Office PowerPoint</Application>
  <PresentationFormat>Custom</PresentationFormat>
  <Paragraphs>99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Rounded MT Bold</vt:lpstr>
      <vt:lpstr>Corbel</vt:lpstr>
      <vt:lpstr>Trebuchet MS</vt:lpstr>
      <vt:lpstr>Wingdings 3</vt:lpstr>
      <vt:lpstr>Facet</vt:lpstr>
      <vt:lpstr>RTOS-Based Traffic  Accident Detection  System</vt:lpstr>
      <vt:lpstr>  </vt:lpstr>
      <vt:lpstr>  </vt:lpstr>
      <vt:lpstr>  </vt:lpstr>
      <vt:lpstr>  </vt:lpstr>
      <vt:lpstr>  </vt:lpstr>
      <vt:lpstr>  </vt:lpstr>
      <vt:lpstr>  </vt:lpstr>
      <vt:lpstr>  </vt:lpstr>
      <vt:lpstr>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Acer</dc:creator>
  <cp:lastModifiedBy>Tejas Chaudhari</cp:lastModifiedBy>
  <cp:revision>27</cp:revision>
  <dcterms:created xsi:type="dcterms:W3CDTF">2025-01-08T06:12:28Z</dcterms:created>
  <dcterms:modified xsi:type="dcterms:W3CDTF">2025-02-10T05:27:07Z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