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udio/unknown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62" r:id="rId14"/>
    <p:sldId id="263" r:id="rId15"/>
    <p:sldId id="264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1147" autoAdjust="0"/>
  </p:normalViewPr>
  <p:slideViewPr>
    <p:cSldViewPr>
      <p:cViewPr varScale="1">
        <p:scale>
          <a:sx n="69" d="100"/>
          <a:sy n="69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5B200-1E46-42FA-B79E-DE9EA5173705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99659-B357-4E11-8AA6-7C816C5D428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99659-B357-4E11-8AA6-7C816C5D428D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E7526-463F-401C-8AEB-99F9AAD746A7}" type="datetimeFigureOut">
              <a:rPr lang="en-SG" smtClean="0"/>
              <a:pPr/>
              <a:t>15/2/2017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70AE-6E20-476C-81FB-E5DE397099BB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bin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3580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645024"/>
            <a:ext cx="7772400" cy="1470025"/>
          </a:xfrm>
        </p:spPr>
        <p:txBody>
          <a:bodyPr/>
          <a:lstStyle/>
          <a:p>
            <a:r>
              <a:rPr lang="en-SG" b="1" dirty="0" smtClean="0"/>
              <a:t>Impact </a:t>
            </a:r>
            <a:r>
              <a:rPr lang="en-SG" b="1" dirty="0"/>
              <a:t>of Web </a:t>
            </a:r>
            <a:r>
              <a:rPr lang="en-SG" b="1" dirty="0" smtClean="0"/>
              <a:t>&amp; Social </a:t>
            </a:r>
            <a:r>
              <a:rPr lang="en-SG" b="1" dirty="0"/>
              <a:t>Media </a:t>
            </a:r>
            <a:r>
              <a:rPr lang="en-SG" b="1" dirty="0" smtClean="0"/>
              <a:t>on </a:t>
            </a:r>
            <a:r>
              <a:rPr lang="en-SG" b="1" dirty="0"/>
              <a:t>Tourism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 anchor="b"/>
          <a:lstStyle/>
          <a:p>
            <a:pPr algn="r"/>
            <a:r>
              <a:rPr lang="en-SG" dirty="0" smtClean="0"/>
              <a:t>- Tejas Phadnis</a:t>
            </a:r>
            <a:endParaRPr lang="en-SG" dirty="0"/>
          </a:p>
        </p:txBody>
      </p:sp>
      <p:pic>
        <p:nvPicPr>
          <p:cNvPr id="20482" name="Picture 2" descr="Related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229224"/>
            <a:ext cx="2857500" cy="1628776"/>
          </a:xfrm>
          <a:prstGeom prst="rect">
            <a:avLst/>
          </a:prstGeom>
          <a:noFill/>
        </p:spPr>
      </p:pic>
      <p:pic>
        <p:nvPicPr>
          <p:cNvPr id="6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6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 Collection – Other Data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8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8616"/>
                <a:gridCol w="577098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400" b="1" dirty="0" smtClean="0"/>
                        <a:t>Monthly Tourist Data</a:t>
                      </a:r>
                      <a:endParaRPr lang="en-SG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Feature</a:t>
                      </a:r>
                      <a:endParaRPr lang="en-SG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Description</a:t>
                      </a:r>
                      <a:endParaRPr lang="en-SG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Month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YearMonth</a:t>
                      </a:r>
                      <a:r>
                        <a:rPr lang="en-SG" sz="1600" dirty="0" smtClean="0"/>
                        <a:t> (YYYYMM)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Number of Tourists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Total number of tourist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Hotel Booking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Feature</a:t>
                      </a:r>
                      <a:endParaRPr lang="en-SG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Description</a:t>
                      </a:r>
                      <a:endParaRPr lang="en-SG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Month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err="1" smtClean="0"/>
                        <a:t>YearMonth</a:t>
                      </a:r>
                      <a:r>
                        <a:rPr lang="en-SG" sz="1600" dirty="0" smtClean="0"/>
                        <a:t> (YYYYMM)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Available Rooms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Available Room-Nights (Number)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Occupied Rooms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Gross Lettings (Room-Nights) (Number)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Occupancy Rate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Standard Average Hotel Occupancy Rate (Per Cent)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 Collection – Key Aspects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SG" sz="2000" dirty="0" smtClean="0"/>
              <a:t>Collect data for certain period (6 months / 1 year)</a:t>
            </a:r>
          </a:p>
          <a:p>
            <a:pPr algn="just"/>
            <a:endParaRPr lang="en-SG" sz="2000" dirty="0" smtClean="0"/>
          </a:p>
          <a:p>
            <a:pPr algn="just"/>
            <a:r>
              <a:rPr lang="en-SG" sz="2000" dirty="0" smtClean="0"/>
              <a:t>We will use API / </a:t>
            </a:r>
            <a:r>
              <a:rPr lang="en-SG" sz="2000" dirty="0" err="1" smtClean="0"/>
              <a:t>WebScraping</a:t>
            </a:r>
            <a:r>
              <a:rPr lang="en-SG" sz="2000" dirty="0" smtClean="0"/>
              <a:t> to extract data from social media</a:t>
            </a:r>
          </a:p>
          <a:p>
            <a:pPr algn="just"/>
            <a:endParaRPr lang="en-SG" sz="2000" dirty="0" smtClean="0"/>
          </a:p>
          <a:p>
            <a:pPr algn="just"/>
            <a:r>
              <a:rPr lang="en-SG" sz="2000" dirty="0" smtClean="0"/>
              <a:t>Text Analytics (Sentiment Analytics)</a:t>
            </a:r>
          </a:p>
          <a:p>
            <a:pPr lvl="1" algn="just"/>
            <a:r>
              <a:rPr lang="en-SG" sz="2000" dirty="0" err="1" smtClean="0"/>
              <a:t>TripAdvisor</a:t>
            </a:r>
            <a:r>
              <a:rPr lang="en-SG" sz="2000" dirty="0" smtClean="0"/>
              <a:t> poor rating - </a:t>
            </a:r>
            <a:r>
              <a:rPr lang="en-SG" sz="2000" dirty="0" smtClean="0"/>
              <a:t>Extract reason from Text &amp;/or Long Text. </a:t>
            </a:r>
            <a:endParaRPr lang="en-SG" sz="2000" dirty="0" smtClean="0"/>
          </a:p>
          <a:p>
            <a:pPr lvl="1" algn="just"/>
            <a:r>
              <a:rPr lang="en-SG" sz="2000" dirty="0" smtClean="0"/>
              <a:t>Classify tweets into positive, negative and neutral.</a:t>
            </a:r>
          </a:p>
          <a:p>
            <a:pPr lvl="1" algn="just"/>
            <a:endParaRPr lang="en-SG" sz="2000" dirty="0" smtClean="0"/>
          </a:p>
          <a:p>
            <a:pPr algn="just"/>
            <a:r>
              <a:rPr lang="en-SG" sz="2000" dirty="0" err="1" smtClean="0"/>
              <a:t>Geotagging</a:t>
            </a:r>
            <a:r>
              <a:rPr lang="en-SG" sz="2000" dirty="0" smtClean="0"/>
              <a:t> – The geo tagged tweets will be used to identify number of tourist visited the attraction.</a:t>
            </a:r>
          </a:p>
          <a:p>
            <a:pPr algn="just"/>
            <a:endParaRPr lang="en-SG" sz="2000" dirty="0" smtClean="0"/>
          </a:p>
          <a:p>
            <a:pPr algn="just"/>
            <a:r>
              <a:rPr lang="en-SG" sz="2000" dirty="0" err="1" smtClean="0"/>
              <a:t>Timeseries</a:t>
            </a:r>
            <a:r>
              <a:rPr lang="en-SG" sz="2000" dirty="0" smtClean="0"/>
              <a:t> dataset as the observations are consecutive monthly measurements. The number of tourists can be predicted based on previous month web / social media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Analysis - Questions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600201"/>
            <a:ext cx="6480720" cy="2260848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SG" sz="1900" dirty="0" smtClean="0"/>
              <a:t>As a business traveller, I have only limited time to explore Singapore, which attraction I should not miss?</a:t>
            </a:r>
          </a:p>
          <a:p>
            <a:pPr algn="just"/>
            <a:endParaRPr lang="en-SG" sz="1900" dirty="0" smtClean="0"/>
          </a:p>
          <a:p>
            <a:pPr algn="just"/>
            <a:r>
              <a:rPr lang="en-SG" sz="1900" dirty="0" smtClean="0"/>
              <a:t>Which is the most family friendly attraction in Singapore?</a:t>
            </a:r>
          </a:p>
          <a:p>
            <a:pPr algn="just"/>
            <a:endParaRPr lang="en-SG" sz="1900" dirty="0" smtClean="0"/>
          </a:p>
          <a:p>
            <a:pPr algn="just"/>
            <a:r>
              <a:rPr lang="en-SG" sz="1900" dirty="0" smtClean="0"/>
              <a:t>What is the most talked-about attraction in Singapore?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1760" y="4077072"/>
            <a:ext cx="6427440" cy="226084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expected number of tourists visiting Universal Studios, Singapore, next month?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SG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are the main concerns bothering families visiting Universal Studios, Singapore?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SG" sz="2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overall tourist experience</a:t>
            </a:r>
            <a:r>
              <a:rPr kumimoji="0" lang="en-SG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 the period of time?</a:t>
            </a:r>
            <a:endParaRPr kumimoji="0" lang="en-SG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dm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510236"/>
            <a:ext cx="1655068" cy="1655068"/>
          </a:xfrm>
          <a:prstGeom prst="rect">
            <a:avLst/>
          </a:prstGeom>
        </p:spPr>
      </p:pic>
      <p:pic>
        <p:nvPicPr>
          <p:cNvPr id="7" name="Picture 6" descr="Famil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954" y="1808981"/>
            <a:ext cx="1787766" cy="1764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SG" dirty="0"/>
              <a:t>Data Analysis - </a:t>
            </a:r>
            <a:r>
              <a:rPr lang="en-SG" dirty="0" err="1"/>
              <a:t>TripAdvisor</a:t>
            </a:r>
            <a:r>
              <a:rPr lang="en-SG" dirty="0"/>
              <a:t> Reviews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4553"/>
            <a:ext cx="8229600" cy="389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SG" dirty="0"/>
              <a:t>Data Analysis - </a:t>
            </a:r>
            <a:r>
              <a:rPr lang="en-SG" dirty="0" err="1"/>
              <a:t>TripAdvisor</a:t>
            </a:r>
            <a:r>
              <a:rPr lang="en-SG" dirty="0"/>
              <a:t> Reviews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31932"/>
            <a:ext cx="8229600" cy="386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SG" dirty="0"/>
              <a:t>Data Analysis - </a:t>
            </a:r>
            <a:r>
              <a:rPr lang="en-SG" dirty="0" err="1"/>
              <a:t>TripAdvisor</a:t>
            </a:r>
            <a:r>
              <a:rPr lang="en-SG" dirty="0"/>
              <a:t> Reviews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9225"/>
            <a:ext cx="8229600" cy="38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Sub-sequent </a:t>
            </a:r>
            <a:r>
              <a:rPr lang="en-SG" b="1" dirty="0" smtClean="0"/>
              <a:t>phases</a:t>
            </a:r>
            <a:endParaRPr lang="en-S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8616"/>
                <a:gridCol w="577098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SG" sz="2400" dirty="0" smtClean="0"/>
                        <a:t>Attractions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SG" sz="2000" dirty="0" smtClean="0"/>
                        <a:t>- Singapore Zoo</a:t>
                      </a:r>
                    </a:p>
                    <a:p>
                      <a:pPr marL="0" lvl="1" indent="0"/>
                      <a:r>
                        <a:rPr lang="en-SG" sz="2000" dirty="0" smtClean="0"/>
                        <a:t>- Night Safari</a:t>
                      </a:r>
                    </a:p>
                    <a:p>
                      <a:pPr marL="0" lvl="1" indent="0">
                        <a:buFontTx/>
                        <a:buChar char="-"/>
                      </a:pPr>
                      <a:r>
                        <a:rPr lang="en-SG" sz="2000" dirty="0" err="1" smtClean="0"/>
                        <a:t>Jurong</a:t>
                      </a:r>
                      <a:r>
                        <a:rPr lang="en-SG" sz="2000" dirty="0" smtClean="0"/>
                        <a:t> Bird Park</a:t>
                      </a:r>
                    </a:p>
                    <a:p>
                      <a:pPr marL="0" lvl="1" indent="0">
                        <a:buFontTx/>
                        <a:buChar char="-"/>
                      </a:pP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Web Searches</a:t>
                      </a:r>
                    </a:p>
                    <a:p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2000" dirty="0" smtClean="0"/>
                        <a:t> Google popular times info about eateries (like McDonalds) in the vicinity of attraction might indicate number of travellers visiting attraction.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Social Media data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2000" dirty="0" err="1" smtClean="0"/>
                        <a:t>Facebook</a:t>
                      </a:r>
                      <a:r>
                        <a:rPr lang="en-SG" sz="2000" dirty="0" smtClean="0"/>
                        <a:t> , </a:t>
                      </a:r>
                      <a:r>
                        <a:rPr lang="en-SG" sz="2000" dirty="0" err="1" smtClean="0"/>
                        <a:t>Flickr</a:t>
                      </a:r>
                      <a:r>
                        <a:rPr lang="en-SG" sz="2000" dirty="0" smtClean="0"/>
                        <a:t> / </a:t>
                      </a:r>
                      <a:r>
                        <a:rPr lang="en-SG" sz="2000" dirty="0" err="1" smtClean="0"/>
                        <a:t>Instagram</a:t>
                      </a:r>
                      <a:r>
                        <a:rPr lang="en-SG" sz="200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SG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smtClean="0"/>
                        <a:t>Blogging Sites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 smtClean="0"/>
                    </a:p>
                    <a:p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Transaction Data</a:t>
                      </a:r>
                    </a:p>
                    <a:p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SG" sz="2000" dirty="0" smtClean="0"/>
                        <a:t>- Airline Booking</a:t>
                      </a:r>
                    </a:p>
                    <a:p>
                      <a:pPr marL="0" lvl="1" indent="0">
                        <a:buFontTx/>
                        <a:buChar char="-"/>
                      </a:pPr>
                      <a:r>
                        <a:rPr lang="en-SG" sz="2000" dirty="0" smtClean="0"/>
                        <a:t>Tour</a:t>
                      </a:r>
                      <a:r>
                        <a:rPr lang="en-SG" sz="2000" baseline="0" dirty="0" smtClean="0"/>
                        <a:t> Online </a:t>
                      </a:r>
                      <a:r>
                        <a:rPr lang="en-SG" sz="2000" dirty="0" smtClean="0"/>
                        <a:t>Booking</a:t>
                      </a:r>
                    </a:p>
                    <a:p>
                      <a:pPr marL="0" lvl="1" indent="0">
                        <a:buFontTx/>
                        <a:buChar char="-"/>
                      </a:pPr>
                      <a:endParaRPr lang="en-SG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SG" sz="2800" dirty="0"/>
              <a:t>The tourism industry thrives on information</a:t>
            </a:r>
            <a:r>
              <a:rPr lang="en-SG" sz="2800" dirty="0" smtClean="0"/>
              <a:t>.</a:t>
            </a:r>
          </a:p>
          <a:p>
            <a:pPr>
              <a:buNone/>
            </a:pPr>
            <a:r>
              <a:rPr lang="en-SG" sz="2800" dirty="0" smtClean="0"/>
              <a:t> </a:t>
            </a:r>
          </a:p>
          <a:p>
            <a:r>
              <a:rPr lang="en-SG" sz="2800" dirty="0"/>
              <a:t>D</a:t>
            </a:r>
            <a:r>
              <a:rPr lang="en-SG" sz="2800" dirty="0" smtClean="0"/>
              <a:t>ata-driven evidence based decisions possible due to the </a:t>
            </a:r>
            <a:r>
              <a:rPr lang="en-SG" sz="2800" dirty="0"/>
              <a:t>enormous new big data </a:t>
            </a:r>
            <a:r>
              <a:rPr lang="en-SG" sz="2800" dirty="0" smtClean="0"/>
              <a:t>repositories.</a:t>
            </a:r>
          </a:p>
          <a:p>
            <a:pPr>
              <a:buNone/>
            </a:pPr>
            <a:endParaRPr lang="en-SG" sz="2800" dirty="0" smtClean="0"/>
          </a:p>
          <a:p>
            <a:r>
              <a:rPr lang="en-SG" sz="2800" dirty="0" smtClean="0"/>
              <a:t>Travellers leave </a:t>
            </a:r>
            <a:r>
              <a:rPr lang="en-SG" sz="2800" dirty="0"/>
              <a:t>different digital traces behind on the Web when using mobile technologies.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SG" sz="2800" dirty="0"/>
              <a:t>Design a digital support system to </a:t>
            </a:r>
            <a:endParaRPr lang="en-SG" sz="2800" dirty="0" smtClean="0"/>
          </a:p>
          <a:p>
            <a:pPr>
              <a:buNone/>
            </a:pPr>
            <a:endParaRPr lang="en-SG" sz="2400" dirty="0" smtClean="0"/>
          </a:p>
          <a:p>
            <a:pPr lvl="1"/>
            <a:r>
              <a:rPr lang="en-SG" sz="2400" dirty="0" smtClean="0"/>
              <a:t>Analyze </a:t>
            </a:r>
            <a:r>
              <a:rPr lang="en-SG" sz="2400" dirty="0"/>
              <a:t>selected </a:t>
            </a:r>
            <a:r>
              <a:rPr lang="en-SG" sz="2400" dirty="0" smtClean="0"/>
              <a:t>web &amp; social </a:t>
            </a:r>
            <a:r>
              <a:rPr lang="en-SG" sz="2400" dirty="0"/>
              <a:t>media data about two most popular tourist attractions of Singapore namely, Universal Studios, Singapore and Gardens by the Bay. </a:t>
            </a:r>
            <a:endParaRPr lang="en-SG" sz="2400" dirty="0" smtClean="0"/>
          </a:p>
          <a:p>
            <a:pPr lvl="1">
              <a:buNone/>
            </a:pPr>
            <a:endParaRPr lang="en-SG" sz="2400" dirty="0"/>
          </a:p>
          <a:p>
            <a:pPr lvl="1"/>
            <a:r>
              <a:rPr lang="en-SG" sz="2400" dirty="0"/>
              <a:t>Use </a:t>
            </a:r>
            <a:r>
              <a:rPr lang="en-SG" sz="2400" dirty="0" smtClean="0"/>
              <a:t>these </a:t>
            </a:r>
            <a:r>
              <a:rPr lang="en-SG" sz="2400" dirty="0"/>
              <a:t>finding to predict number of tourists visiting these attractions in next three months.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Business Benefits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/>
          </a:bodyPr>
          <a:lstStyle/>
          <a:p>
            <a:pPr lvl="0"/>
            <a:r>
              <a:rPr lang="en-SG" sz="2800" dirty="0" smtClean="0"/>
              <a:t>Travellers:</a:t>
            </a:r>
          </a:p>
          <a:p>
            <a:pPr lvl="1"/>
            <a:r>
              <a:rPr lang="en-SG" sz="2400" dirty="0" smtClean="0"/>
              <a:t>Get consolidated information to make informed decision.</a:t>
            </a:r>
          </a:p>
          <a:p>
            <a:pPr lvl="1">
              <a:buNone/>
            </a:pPr>
            <a:endParaRPr lang="en-SG" sz="2400" dirty="0" smtClean="0"/>
          </a:p>
          <a:p>
            <a:pPr lvl="1"/>
            <a:r>
              <a:rPr lang="en-SG" sz="2400" dirty="0" smtClean="0"/>
              <a:t>Compare tourist attractions to plan travel.</a:t>
            </a:r>
          </a:p>
          <a:p>
            <a:pPr lvl="1"/>
            <a:endParaRPr lang="en-SG" sz="2400" dirty="0" smtClean="0"/>
          </a:p>
          <a:p>
            <a:pPr lvl="0"/>
            <a:r>
              <a:rPr lang="en-SG" sz="2800" dirty="0" smtClean="0"/>
              <a:t>Administrators:</a:t>
            </a:r>
          </a:p>
          <a:p>
            <a:pPr lvl="1"/>
            <a:r>
              <a:rPr lang="en-SG" sz="2400" dirty="0" smtClean="0"/>
              <a:t>Review negative feedback  &amp; take corrective steps</a:t>
            </a:r>
          </a:p>
          <a:p>
            <a:pPr lvl="1">
              <a:buNone/>
            </a:pPr>
            <a:endParaRPr lang="en-SG" sz="2400" dirty="0" smtClean="0"/>
          </a:p>
          <a:p>
            <a:pPr lvl="1"/>
            <a:r>
              <a:rPr lang="en-SG" sz="2400" dirty="0" smtClean="0"/>
              <a:t>Use prediction of number of tourist to implement flexible ticket pricing, promotions, adequate security arrangements and other logistic operations.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Sources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80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74868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              Pre-Trip/On-Route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              On Destination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Selected Data Source</a:t>
                      </a:r>
                      <a:endParaRPr lang="en-SG" b="1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Web Searches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               Google Trends</a:t>
                      </a:r>
                      <a:endParaRPr lang="en-SG" sz="18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Customer Reviews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                </a:t>
                      </a:r>
                      <a:r>
                        <a:rPr lang="en-SG" sz="1800" dirty="0" err="1" smtClean="0"/>
                        <a:t>TripAdvisor</a:t>
                      </a:r>
                      <a:endParaRPr lang="en-SG" sz="18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Social Media 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Social Media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                Twitter</a:t>
                      </a:r>
                      <a:endParaRPr lang="en-SG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5" y="1628800"/>
            <a:ext cx="656790" cy="648072"/>
          </a:xfrm>
          <a:prstGeom prst="rect">
            <a:avLst/>
          </a:prstGeom>
        </p:spPr>
      </p:pic>
      <p:pic>
        <p:nvPicPr>
          <p:cNvPr id="10" name="Picture 9" descr="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628800"/>
            <a:ext cx="656790" cy="648072"/>
          </a:xfrm>
          <a:prstGeom prst="rect">
            <a:avLst/>
          </a:prstGeom>
        </p:spPr>
      </p:pic>
      <p:pic>
        <p:nvPicPr>
          <p:cNvPr id="11" name="Picture 10" descr="Tren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2425824"/>
            <a:ext cx="648072" cy="648072"/>
          </a:xfrm>
          <a:prstGeom prst="rect">
            <a:avLst/>
          </a:prstGeom>
        </p:spPr>
      </p:pic>
      <p:pic>
        <p:nvPicPr>
          <p:cNvPr id="12" name="Picture 11" descr="Trip-Advisor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3212976"/>
            <a:ext cx="648072" cy="648072"/>
          </a:xfrm>
          <a:prstGeom prst="rect">
            <a:avLst/>
          </a:prstGeom>
        </p:spPr>
      </p:pic>
      <p:pic>
        <p:nvPicPr>
          <p:cNvPr id="13" name="Picture 12" descr="Twitter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3861048"/>
            <a:ext cx="690727" cy="69072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4869160"/>
          <a:ext cx="820891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5472608"/>
              </a:tblGrid>
              <a:tr h="267458">
                <a:tc>
                  <a:txBody>
                    <a:bodyPr/>
                    <a:lstStyle/>
                    <a:p>
                      <a:r>
                        <a:rPr lang="en-SG" b="1" dirty="0" smtClean="0"/>
                        <a:t>Other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Data Source</a:t>
                      </a:r>
                      <a:endParaRPr lang="en-SG" b="1" dirty="0"/>
                    </a:p>
                  </a:txBody>
                  <a:tcPr/>
                </a:tc>
              </a:tr>
              <a:tr h="668646"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Monthly Tourist Data</a:t>
                      </a:r>
                    </a:p>
                    <a:p>
                      <a:endParaRPr lang="en-SG" sz="1800" dirty="0" smtClean="0"/>
                    </a:p>
                    <a:p>
                      <a:r>
                        <a:rPr lang="en-SG" sz="1800" dirty="0" smtClean="0"/>
                        <a:t>Hotel Booking</a:t>
                      </a:r>
                      <a:r>
                        <a:rPr lang="en-SG" sz="1800" baseline="0" dirty="0" smtClean="0"/>
                        <a:t> Data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http://www.singstat.gov.sg/statistics/browse-by-theme/tourism-tables</a:t>
                      </a:r>
                      <a:endParaRPr lang="en-SG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</a:t>
            </a:r>
            <a:r>
              <a:rPr lang="en-SG" dirty="0" smtClean="0"/>
              <a:t>Volume</a:t>
            </a:r>
            <a:endParaRPr lang="en-SG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4760"/>
                <a:gridCol w="2304256"/>
                <a:gridCol w="2170584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Universal Studios, Singapore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Gardens by the Bay</a:t>
                      </a:r>
                      <a:endParaRPr lang="en-SG" dirty="0"/>
                    </a:p>
                  </a:txBody>
                  <a:tcPr/>
                </a:tc>
              </a:tr>
              <a:tr h="809888">
                <a:tc>
                  <a:txBody>
                    <a:bodyPr/>
                    <a:lstStyle/>
                    <a:p>
                      <a:endParaRPr lang="en-SG" dirty="0" smtClean="0"/>
                    </a:p>
                    <a:p>
                      <a:r>
                        <a:rPr lang="en-SG" dirty="0" smtClean="0"/>
                        <a:t>               Avg. Yearly Reviews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6984</a:t>
                      </a:r>
                      <a:endParaRPr lang="en-SG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 smtClean="0"/>
                    </a:p>
                    <a:p>
                      <a:r>
                        <a:rPr lang="en-SG" dirty="0" smtClean="0"/>
                        <a:t>                Avg. Yearly</a:t>
                      </a:r>
                      <a:r>
                        <a:rPr lang="en-SG" baseline="0" dirty="0" smtClean="0"/>
                        <a:t> Web Searches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3768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1464</a:t>
                      </a:r>
                      <a:endParaRPr lang="en-SG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 smtClean="0"/>
                    </a:p>
                    <a:p>
                      <a:r>
                        <a:rPr lang="en-SG" dirty="0" smtClean="0"/>
                        <a:t>                Avg.</a:t>
                      </a:r>
                      <a:r>
                        <a:rPr lang="en-SG" baseline="0" dirty="0" smtClean="0"/>
                        <a:t> Yearly Tweets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27408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26592</a:t>
                      </a:r>
                      <a:endParaRPr lang="en-SG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10" descr="Trip-Advisor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378233"/>
            <a:ext cx="621928" cy="621928"/>
          </a:xfrm>
          <a:prstGeom prst="rect">
            <a:avLst/>
          </a:prstGeom>
        </p:spPr>
      </p:pic>
      <p:pic>
        <p:nvPicPr>
          <p:cNvPr id="12" name="Picture 11" descr="Tren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314337"/>
            <a:ext cx="648072" cy="648072"/>
          </a:xfrm>
          <a:prstGeom prst="rect">
            <a:avLst/>
          </a:prstGeom>
        </p:spPr>
      </p:pic>
      <p:pic>
        <p:nvPicPr>
          <p:cNvPr id="13" name="Picture 12" descr="Twitter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4178433"/>
            <a:ext cx="690727" cy="690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Collection - </a:t>
            </a:r>
            <a:r>
              <a:rPr lang="en-SG" dirty="0" err="1" smtClean="0"/>
              <a:t>TripAdvisor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/>
                <a:gridCol w="6275040"/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Feature</a:t>
                      </a:r>
                      <a:endParaRPr lang="en-SG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Description</a:t>
                      </a:r>
                      <a:endParaRPr lang="en-SG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Attraction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Name of the attraction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Attraction Type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Attraction type e.g. Theme Park, Gardens, Nature &amp; Park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Review Month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YearMonth</a:t>
                      </a:r>
                      <a:r>
                        <a:rPr lang="en-SG" sz="1600" dirty="0" smtClean="0"/>
                        <a:t> (YYYYMM) when review is recorded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Visit Month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YearMonth</a:t>
                      </a:r>
                      <a:r>
                        <a:rPr lang="en-SG" sz="1600" dirty="0" smtClean="0"/>
                        <a:t> (YYYYMM) of actual visit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Reviewer Rating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On the scale of 1 to 5 where 1 = Terrible and 5 = Excellent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Reviewer Level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On the scale of 1 to 10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Reason for Poor Rating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Extract reason from Text &amp;/or Long Text. Broadly divided into five categories; expensive, long queue, ongoing maintenance, staff and others. 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Reviewer Type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Five categories of Reviewers; family, couples, solo, business and friends.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Text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High level review description. 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Long Text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Detailed review text.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 Collection – Google Trends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8616"/>
                <a:gridCol w="5770984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SG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SG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Attraction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Name of the attraction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Attraction Type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Attraction type e.g. Theme Park, Gardens, Nature &amp; Park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Month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YearMonth</a:t>
                      </a:r>
                      <a:r>
                        <a:rPr lang="en-SG" sz="1600" dirty="0" smtClean="0"/>
                        <a:t> (YYYYMM)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No. Of  Web Searches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Google Trend data (topic search)</a:t>
                      </a:r>
                      <a:r>
                        <a:rPr lang="en-SG" sz="1600" baseline="0" dirty="0" smtClean="0"/>
                        <a:t> for month YYYYMM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Region 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Location where</a:t>
                      </a:r>
                      <a:r>
                        <a:rPr lang="en-SG" sz="1600" baseline="0" dirty="0" smtClean="0"/>
                        <a:t> search term was most popular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Region 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Location where</a:t>
                      </a:r>
                      <a:r>
                        <a:rPr lang="en-SG" sz="1600" baseline="0" dirty="0" smtClean="0"/>
                        <a:t> search term was 2</a:t>
                      </a:r>
                      <a:r>
                        <a:rPr lang="en-SG" sz="1600" baseline="30000" dirty="0" smtClean="0"/>
                        <a:t>nd</a:t>
                      </a:r>
                      <a:r>
                        <a:rPr lang="en-SG" sz="1600" baseline="0" dirty="0" smtClean="0"/>
                        <a:t> most popular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Region 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Location where</a:t>
                      </a:r>
                      <a:r>
                        <a:rPr lang="en-SG" sz="1600" baseline="0" dirty="0" smtClean="0"/>
                        <a:t> search term was 3</a:t>
                      </a:r>
                      <a:r>
                        <a:rPr lang="en-SG" sz="1600" baseline="30000" dirty="0" smtClean="0"/>
                        <a:t>rd</a:t>
                      </a:r>
                      <a:r>
                        <a:rPr lang="en-SG" sz="1600" baseline="0" dirty="0" smtClean="0"/>
                        <a:t> most popular</a:t>
                      </a:r>
                      <a:endParaRPr lang="en-SG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 Collection – Twitter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8616"/>
                <a:gridCol w="5770984"/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Feature</a:t>
                      </a:r>
                      <a:endParaRPr lang="en-SG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Description</a:t>
                      </a:r>
                      <a:endParaRPr lang="en-SG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Attraction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Name of the attraction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Attraction Type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Attraction type e.g. Theme Park, Gardens, Nature &amp; Park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Month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YearMonth</a:t>
                      </a:r>
                      <a:r>
                        <a:rPr lang="en-SG" sz="1600" dirty="0" smtClean="0"/>
                        <a:t> (YYYYMM)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No. Of  Tweets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Total number of tweets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Positive Tweets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Positive Tweets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Negative Tweets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Negative Tweets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Neutral Tweets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Neutral Tweets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Location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Location of </a:t>
                      </a:r>
                      <a:r>
                        <a:rPr lang="en-SG" sz="1600" dirty="0" err="1" smtClean="0"/>
                        <a:t>geotagged</a:t>
                      </a:r>
                      <a:r>
                        <a:rPr lang="en-SG" sz="1600" dirty="0" smtClean="0"/>
                        <a:t> to tweet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799</Words>
  <Application>Microsoft Office PowerPoint</Application>
  <PresentationFormat>On-screen Show (4:3)</PresentationFormat>
  <Paragraphs>174</Paragraphs>
  <Slides>16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Impact of Web &amp; Social Media on Tourism</vt:lpstr>
      <vt:lpstr>Background</vt:lpstr>
      <vt:lpstr>Problem Statement</vt:lpstr>
      <vt:lpstr>Business Benefits</vt:lpstr>
      <vt:lpstr>Data Sources</vt:lpstr>
      <vt:lpstr>Data Volume</vt:lpstr>
      <vt:lpstr>Data Collection - TripAdvisor</vt:lpstr>
      <vt:lpstr>Data Collection – Google Trends</vt:lpstr>
      <vt:lpstr>Data Collection – Twitter</vt:lpstr>
      <vt:lpstr>Data Collection – Other Data</vt:lpstr>
      <vt:lpstr>Data Collection – Key Aspects</vt:lpstr>
      <vt:lpstr>Data Analysis - Questions</vt:lpstr>
      <vt:lpstr>Data Analysis - TripAdvisor Reviews</vt:lpstr>
      <vt:lpstr>Data Analysis - TripAdvisor Reviews</vt:lpstr>
      <vt:lpstr>Data Analysis - TripAdvisor Reviews</vt:lpstr>
      <vt:lpstr>Sub-sequent phases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Tejas Phadnis</dc:creator>
  <cp:lastModifiedBy>Tejas Phadnis</cp:lastModifiedBy>
  <cp:revision>34</cp:revision>
  <dcterms:created xsi:type="dcterms:W3CDTF">2017-02-05T16:47:11Z</dcterms:created>
  <dcterms:modified xsi:type="dcterms:W3CDTF">2017-02-15T15:50:03Z</dcterms:modified>
</cp:coreProperties>
</file>