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notesMasterIdLst>
    <p:notesMasterId r:id="rId22"/>
  </p:notesMasterIdLst>
  <p:sldIdLst>
    <p:sldId id="256" r:id="rId2"/>
    <p:sldId id="277" r:id="rId3"/>
    <p:sldId id="276" r:id="rId4"/>
    <p:sldId id="257" r:id="rId5"/>
    <p:sldId id="258" r:id="rId6"/>
    <p:sldId id="259" r:id="rId7"/>
    <p:sldId id="268" r:id="rId8"/>
    <p:sldId id="262" r:id="rId9"/>
    <p:sldId id="263" r:id="rId10"/>
    <p:sldId id="264" r:id="rId11"/>
    <p:sldId id="274" r:id="rId12"/>
    <p:sldId id="275" r:id="rId13"/>
    <p:sldId id="266" r:id="rId14"/>
    <p:sldId id="269" r:id="rId15"/>
    <p:sldId id="270" r:id="rId16"/>
    <p:sldId id="271" r:id="rId17"/>
    <p:sldId id="272" r:id="rId18"/>
    <p:sldId id="273" r:id="rId19"/>
    <p:sldId id="267" r:id="rId20"/>
    <p:sldId id="260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1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FF2EAF-7472-4340-B7FF-051EF4630F6A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4CC34A-874F-4D47-BC74-9777E73F3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138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4CC34A-874F-4D47-BC74-9777E73F3B6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72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37D0D-B5A6-4D3E-9D0B-77C2723C79CD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447D8-08F6-4CF6-9B24-B676A60D774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4238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37D0D-B5A6-4D3E-9D0B-77C2723C79CD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447D8-08F6-4CF6-9B24-B676A60D7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240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37D0D-B5A6-4D3E-9D0B-77C2723C79CD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447D8-08F6-4CF6-9B24-B676A60D7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780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37D0D-B5A6-4D3E-9D0B-77C2723C79CD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447D8-08F6-4CF6-9B24-B676A60D7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545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37D0D-B5A6-4D3E-9D0B-77C2723C79CD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447D8-08F6-4CF6-9B24-B676A60D774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5740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37D0D-B5A6-4D3E-9D0B-77C2723C79CD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447D8-08F6-4CF6-9B24-B676A60D7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161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37D0D-B5A6-4D3E-9D0B-77C2723C79CD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447D8-08F6-4CF6-9B24-B676A60D7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841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37D0D-B5A6-4D3E-9D0B-77C2723C79CD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447D8-08F6-4CF6-9B24-B676A60D7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888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37D0D-B5A6-4D3E-9D0B-77C2723C79CD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447D8-08F6-4CF6-9B24-B676A60D7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945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6DF37D0D-B5A6-4D3E-9D0B-77C2723C79CD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DB447D8-08F6-4CF6-9B24-B676A60D7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9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37D0D-B5A6-4D3E-9D0B-77C2723C79CD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447D8-08F6-4CF6-9B24-B676A60D7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31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DF37D0D-B5A6-4D3E-9D0B-77C2723C79CD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DB447D8-08F6-4CF6-9B24-B676A60D774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3670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889461"/>
            <a:ext cx="7955280" cy="345745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TEAM CLOUD OPTIMIZERS </a:t>
            </a:r>
            <a:br>
              <a:rPr lang="en-US" sz="2400" b="1" dirty="0">
                <a:solidFill>
                  <a:srgbClr val="FF0000"/>
                </a:solidFill>
              </a:rPr>
            </a:br>
            <a:br>
              <a:rPr lang="en-US" sz="2800" dirty="0"/>
            </a:br>
            <a:r>
              <a:rPr lang="en-US" sz="3600" b="1" dirty="0"/>
              <a:t>An OpenSimplex approach </a:t>
            </a:r>
            <a:r>
              <a:rPr lang="en-US" sz="2800" b="1" dirty="0"/>
              <a:t>: </a:t>
            </a:r>
            <a:r>
              <a:rPr lang="en-US" sz="3200" b="1" i="1" dirty="0"/>
              <a:t>Hadoop performance optimization by auto tuning default configuration parameter</a:t>
            </a:r>
            <a:br>
              <a:rPr lang="en-US" sz="3200" b="1" i="1" dirty="0"/>
            </a:br>
            <a:br>
              <a:rPr lang="en-US" sz="1400" b="1" dirty="0">
                <a:solidFill>
                  <a:srgbClr val="FF0000"/>
                </a:solidFill>
              </a:rPr>
            </a:br>
            <a:r>
              <a:rPr lang="en-US" sz="3600" b="1" dirty="0">
                <a:solidFill>
                  <a:srgbClr val="FF0000"/>
                </a:solidFill>
              </a:rPr>
              <a:t>		</a:t>
            </a:r>
            <a:r>
              <a:rPr lang="en-US" sz="2400" b="1" dirty="0">
                <a:solidFill>
                  <a:srgbClr val="FF0000"/>
                </a:solidFill>
              </a:rPr>
              <a:t>	</a:t>
            </a: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7030A0"/>
                </a:solidFill>
              </a:rPr>
              <a:t>VINAY KHEDEKAR</a:t>
            </a:r>
            <a:br>
              <a:rPr lang="en-US" b="1">
                <a:solidFill>
                  <a:srgbClr val="7030A0"/>
                </a:solidFill>
              </a:rPr>
            </a:br>
            <a:r>
              <a:rPr lang="en-US" b="1">
                <a:solidFill>
                  <a:srgbClr val="7030A0"/>
                </a:solidFill>
              </a:rPr>
              <a:t>TEJAS GHALSASI</a:t>
            </a:r>
            <a:br>
              <a:rPr lang="en-US" b="1">
                <a:solidFill>
                  <a:srgbClr val="7030A0"/>
                </a:solidFill>
              </a:rPr>
            </a:br>
            <a:r>
              <a:rPr lang="en-US" b="1">
                <a:solidFill>
                  <a:srgbClr val="7030A0"/>
                </a:solidFill>
              </a:rPr>
              <a:t>MOMTAZ AFREDI</a:t>
            </a:r>
            <a:endParaRPr lang="en-US" dirty="0"/>
          </a:p>
        </p:txBody>
      </p:sp>
      <p:pic>
        <p:nvPicPr>
          <p:cNvPr id="4" name="Content Placeholder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CE5B7DC8-F467-4991-B527-CEBF8BCCFA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086" y="140677"/>
            <a:ext cx="2110154" cy="2140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293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1274910"/>
          </a:xfrm>
        </p:spPr>
        <p:txBody>
          <a:bodyPr/>
          <a:lstStyle/>
          <a:p>
            <a:r>
              <a:rPr lang="en-US" sz="4300" dirty="0">
                <a:solidFill>
                  <a:srgbClr val="FF0000"/>
                </a:solidFill>
              </a:rPr>
              <a:t>Hadoop Core Configurations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691" y="1737361"/>
            <a:ext cx="8884338" cy="435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566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00" dirty="0">
                <a:solidFill>
                  <a:srgbClr val="FF0000"/>
                </a:solidFill>
              </a:rPr>
              <a:t>How Configuration Parameters Plays Critical Role in Hadoop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   JVM Configuration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different JVM command-line switches and their potential impact on performance of Hadoop workloads. </a:t>
            </a:r>
          </a:p>
          <a:p>
            <a:pPr lvl="1">
              <a:buFont typeface="Wingdings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   OS Configuration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information about impact of tuning Linux OS properties on Hadoop performance. </a:t>
            </a:r>
          </a:p>
          <a:p>
            <a:pPr>
              <a:buFont typeface="Wingdings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  BIOS configuration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Some of the BIOS parameters that could potentially impact Hadoop performance. </a:t>
            </a:r>
          </a:p>
          <a:p>
            <a:pPr>
              <a:buFont typeface="Wingdings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491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00" dirty="0">
                <a:solidFill>
                  <a:srgbClr val="FF0000"/>
                </a:solidFill>
              </a:rPr>
              <a:t>Why we need Auto Tuning over Manual Tuning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400" b="1" dirty="0">
                <a:latin typeface="Cambria" panose="02040503050406030204" pitchFamily="18" charset="0"/>
              </a:rPr>
              <a:t>  </a:t>
            </a:r>
            <a:r>
              <a:rPr lang="en-US" sz="2400" b="1" u="sng" dirty="0">
                <a:latin typeface="Cambria" panose="02040503050406030204" pitchFamily="18" charset="0"/>
              </a:rPr>
              <a:t>Time consuming process</a:t>
            </a:r>
            <a:r>
              <a:rPr lang="en-US" sz="2400" dirty="0">
                <a:latin typeface="Cambria" panose="02040503050406030204" pitchFamily="18" charset="0"/>
              </a:rPr>
              <a:t> –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b="1" dirty="0">
                <a:latin typeface="Cambria" panose="02040503050406030204" pitchFamily="18" charset="0"/>
              </a:rPr>
              <a:t> </a:t>
            </a:r>
            <a:r>
              <a:rPr lang="en-US" sz="2300" dirty="0">
                <a:latin typeface="Cambria" panose="02040503050406030204" pitchFamily="18" charset="0"/>
              </a:rPr>
              <a:t>A small change in the configuration parameter settings can have a significant impact on the performance of a Hadoop job.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300" dirty="0">
                <a:latin typeface="Cambria" panose="02040503050406030204" pitchFamily="18" charset="0"/>
              </a:rPr>
              <a:t>Manually tuning the optimum or near optimum values of these parameters is a challenging task and also a time consuming process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b="1" dirty="0">
                <a:latin typeface="Cambria" panose="02040503050406030204" pitchFamily="18" charset="0"/>
              </a:rPr>
              <a:t>  </a:t>
            </a:r>
            <a:r>
              <a:rPr lang="en-US" sz="2400" b="1" u="sng" dirty="0">
                <a:latin typeface="Cambria" panose="02040503050406030204" pitchFamily="18" charset="0"/>
              </a:rPr>
              <a:t>Black box like feature –</a:t>
            </a:r>
          </a:p>
          <a:p>
            <a:pPr algn="just">
              <a:buFont typeface="Wingdings" charset="2"/>
              <a:buChar char="Ø"/>
            </a:pPr>
            <a:r>
              <a:rPr lang="en-US" sz="2300" dirty="0">
                <a:latin typeface="Cambria" panose="02040503050406030204" pitchFamily="18" charset="0"/>
              </a:rPr>
              <a:t>It extremely difficult to find a mathematical model or an objective function, which represents a correlation among the parameters.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b="1" dirty="0">
                <a:latin typeface="Cambria" panose="02040503050406030204" pitchFamily="18" charset="0"/>
              </a:rPr>
              <a:t>   </a:t>
            </a:r>
            <a:r>
              <a:rPr lang="en-US" sz="2400" b="1" u="sng" dirty="0">
                <a:latin typeface="Cambria" panose="02040503050406030204" pitchFamily="18" charset="0"/>
              </a:rPr>
              <a:t>Large parameter space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300" dirty="0">
                <a:latin typeface="Cambria" panose="02040503050406030204" pitchFamily="18" charset="0"/>
              </a:rPr>
              <a:t>The complex correlations among the configuration parameters further increases the complexity of a manual tuning process. </a:t>
            </a:r>
          </a:p>
          <a:p>
            <a:pPr marL="0" indent="0" algn="just">
              <a:buNone/>
            </a:pPr>
            <a:r>
              <a:rPr lang="en-US" sz="2400" dirty="0">
                <a:latin typeface="Cambria" panose="02040503050406030204" pitchFamily="18" charset="0"/>
              </a:rPr>
              <a:t>Therefore, an effective and automatic approach to tuning Hadoop parameters has become a necessity. </a:t>
            </a:r>
          </a:p>
          <a:p>
            <a:pPr>
              <a:buFont typeface="Wingdings" charset="2"/>
              <a:buChar char="Ø"/>
            </a:pPr>
            <a:endParaRPr lang="en-US" sz="1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115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1" y="596093"/>
            <a:ext cx="7543800" cy="937285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Existing Approaches and 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1" y="2113018"/>
            <a:ext cx="7543801" cy="427371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A number of research works have been proposed to automatically tune Hadoop parameter settings.</a:t>
            </a:r>
          </a:p>
          <a:p>
            <a:endParaRPr lang="en-US" sz="400" dirty="0">
              <a:latin typeface="Cambria" panose="02040503050406030204" pitchFamily="18" charset="0"/>
            </a:endParaRPr>
          </a:p>
          <a:p>
            <a:r>
              <a:rPr lang="en-US" sz="2400" dirty="0">
                <a:latin typeface="Cambria" panose="02040503050406030204" pitchFamily="18" charset="0"/>
              </a:rPr>
              <a:t>1. Rule-of-thumb (ROT)</a:t>
            </a:r>
          </a:p>
          <a:p>
            <a:r>
              <a:rPr lang="en-US" sz="2400" dirty="0">
                <a:latin typeface="Cambria" panose="02040503050406030204" pitchFamily="18" charset="0"/>
              </a:rPr>
              <a:t>2. Starfish optimizer</a:t>
            </a:r>
          </a:p>
          <a:p>
            <a:r>
              <a:rPr lang="en-US" sz="2400" dirty="0">
                <a:latin typeface="Cambria" panose="02040503050406030204" pitchFamily="18" charset="0"/>
              </a:rPr>
              <a:t>3. PPABS (</a:t>
            </a:r>
            <a:r>
              <a:rPr lang="en-US" dirty="0">
                <a:latin typeface="Cambria" panose="02040503050406030204" pitchFamily="18" charset="0"/>
              </a:rPr>
              <a:t>Profiling and performance analysis based system</a:t>
            </a:r>
            <a:r>
              <a:rPr lang="en-US" sz="2400" dirty="0">
                <a:latin typeface="Cambria" panose="02040503050406030204" pitchFamily="18" charset="0"/>
              </a:rPr>
              <a:t>)</a:t>
            </a:r>
          </a:p>
          <a:p>
            <a:r>
              <a:rPr lang="en-US" sz="2400" dirty="0">
                <a:latin typeface="Cambria" panose="02040503050406030204" pitchFamily="18" charset="0"/>
              </a:rPr>
              <a:t>4. Gunther</a:t>
            </a:r>
          </a:p>
          <a:p>
            <a:endParaRPr lang="en-US" sz="2400" dirty="0"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F33DDEBF-2029-4DFA-8FE5-5C6712A43DF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28157192"/>
                  </p:ext>
                </p:extLst>
              </p:nvPr>
            </p:nvGraphicFramePr>
            <p:xfrm>
              <a:off x="-3351627" y="1533378"/>
              <a:ext cx="2286000" cy="1714500"/>
            </p:xfrm>
            <a:graphic>
              <a:graphicData uri="http://schemas.microsoft.com/office/powerpoint/2016/slidezoom">
                <pslz:sldZm>
                  <pslz:sldZmObj sldId="269" cId="1020444472">
                    <pslz:zmPr id="{C9545CB0-B62A-4521-B915-E51CA7E62979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286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Slide Zoom 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F33DDEBF-2029-4DFA-8FE5-5C6712A43DF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3351627" y="1533378"/>
                <a:ext cx="2286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70697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36BC6-0C25-4D66-B094-4992B05B5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610162"/>
            <a:ext cx="7543800" cy="979488"/>
          </a:xfrm>
        </p:spPr>
        <p:txBody>
          <a:bodyPr>
            <a:normAutofit fontScale="90000"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Continue….</a:t>
            </a:r>
            <a:br>
              <a:rPr lang="en-US" sz="3600" dirty="0">
                <a:solidFill>
                  <a:srgbClr val="FF0000"/>
                </a:solidFill>
              </a:rPr>
            </a:br>
            <a:r>
              <a:rPr lang="en-US" sz="3600" dirty="0">
                <a:solidFill>
                  <a:srgbClr val="FF0000"/>
                </a:solidFill>
              </a:rPr>
              <a:t>           Existing Approaches and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DE054-ED55-4A2F-91A2-D5AC6253B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85071"/>
            <a:ext cx="7744265" cy="4237241"/>
          </a:xfrm>
        </p:spPr>
        <p:txBody>
          <a:bodyPr>
            <a:normAutofit fontScale="92500"/>
          </a:bodyPr>
          <a:lstStyle/>
          <a:p>
            <a:r>
              <a:rPr lang="en-US" sz="3000" dirty="0">
                <a:latin typeface="Cambria" panose="02040503050406030204" pitchFamily="18" charset="0"/>
              </a:rPr>
              <a:t>1. </a:t>
            </a:r>
            <a:r>
              <a:rPr lang="en-US" sz="3000" u="sng" dirty="0">
                <a:latin typeface="Cambria" panose="02040503050406030204" pitchFamily="18" charset="0"/>
              </a:rPr>
              <a:t>Rule-of-thumb (ROT)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>
                <a:latin typeface="Cambria" panose="02040503050406030204" pitchFamily="18" charset="0"/>
              </a:rPr>
              <a:t> </a:t>
            </a:r>
            <a:r>
              <a:rPr lang="en-US" sz="2200" dirty="0">
                <a:latin typeface="Cambria" panose="02040503050406030204" pitchFamily="18" charset="0"/>
              </a:rPr>
              <a:t>proposed by industrial professionals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latin typeface="Cambria" panose="02040503050406030204" pitchFamily="18" charset="0"/>
              </a:rPr>
              <a:t>  A common practice to tune Hadoop parameter settings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00" dirty="0">
              <a:latin typeface="Cambria" panose="02040503050406030204" pitchFamily="18" charset="0"/>
            </a:endParaRPr>
          </a:p>
          <a:p>
            <a:r>
              <a:rPr lang="en-US" sz="3000" dirty="0">
                <a:latin typeface="Cambria" panose="02040503050406030204" pitchFamily="18" charset="0"/>
              </a:rPr>
              <a:t>2. </a:t>
            </a:r>
            <a:r>
              <a:rPr lang="en-US" sz="3000" u="sng" dirty="0">
                <a:latin typeface="Cambria" panose="02040503050406030204" pitchFamily="18" charset="0"/>
              </a:rPr>
              <a:t>Starfish optimizer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>
                <a:latin typeface="Cambria" panose="02040503050406030204" pitchFamily="18" charset="0"/>
              </a:rPr>
              <a:t> </a:t>
            </a:r>
            <a:r>
              <a:rPr lang="en-US" sz="2200" dirty="0">
                <a:latin typeface="Cambria" panose="02040503050406030204" pitchFamily="18" charset="0"/>
              </a:rPr>
              <a:t>Optimizes the performance of a Hadoop job based on the job      profile and a cost model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latin typeface="Cambria" panose="02040503050406030204" pitchFamily="18" charset="0"/>
              </a:rPr>
              <a:t> Overestimates the values for some configuration parameters.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latin typeface="Cambria" panose="02040503050406030204" pitchFamily="18" charset="0"/>
              </a:rPr>
              <a:t> Divides the search space into subspaces in the optimization  process, which ignores the correlations among the configuration parameters.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4444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7A24B-D129-4979-9981-C9DEC9772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134524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Continue….</a:t>
            </a:r>
            <a:br>
              <a:rPr lang="en-US" sz="4000" dirty="0">
                <a:solidFill>
                  <a:srgbClr val="FF0000"/>
                </a:solidFill>
              </a:rPr>
            </a:br>
            <a:r>
              <a:rPr lang="en-US" sz="3200" dirty="0">
                <a:solidFill>
                  <a:srgbClr val="FF0000"/>
                </a:solidFill>
              </a:rPr>
              <a:t>           Existing Approaches and Limitations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F2E77-16AB-4205-99EB-96CCFBCF8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856807" cy="402336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ambria" panose="02040503050406030204" pitchFamily="18" charset="0"/>
              </a:rPr>
              <a:t>3.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800" u="sng" dirty="0">
                <a:latin typeface="Cambria" panose="02040503050406030204" pitchFamily="18" charset="0"/>
              </a:rPr>
              <a:t>PPABS </a:t>
            </a:r>
            <a:r>
              <a:rPr lang="en-US" sz="2800" dirty="0">
                <a:latin typeface="Cambria" panose="02040503050406030204" pitchFamily="18" charset="0"/>
              </a:rPr>
              <a:t>(</a:t>
            </a:r>
            <a:r>
              <a:rPr lang="en-US" dirty="0">
                <a:latin typeface="Cambria" panose="02040503050406030204" pitchFamily="18" charset="0"/>
              </a:rPr>
              <a:t>Profiling and performance analysis based system</a:t>
            </a:r>
            <a:r>
              <a:rPr lang="en-US" sz="2800" dirty="0">
                <a:latin typeface="Cambria" panose="02040503050406030204" pitchFamily="18" charset="0"/>
              </a:rPr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>
                <a:latin typeface="Cambria" panose="02040503050406030204" pitchFamily="18" charset="0"/>
              </a:rPr>
              <a:t> </a:t>
            </a:r>
            <a:r>
              <a:rPr lang="en-US" sz="2200" dirty="0">
                <a:latin typeface="Cambria" panose="02040503050406030204" pitchFamily="18" charset="0"/>
              </a:rPr>
              <a:t>Automatically tunes Hadoop parameter settings based on the executed job profiles.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latin typeface="Cambria" panose="02040503050406030204" pitchFamily="18" charset="0"/>
              </a:rPr>
              <a:t> Employs K-means++ to classify the jobs into  equivalent classes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latin typeface="Cambria" panose="02040503050406030204" pitchFamily="18" charset="0"/>
              </a:rPr>
              <a:t>  Applies simulated annealing to search for optimum parameter values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latin typeface="Cambria" panose="02040503050406030204" pitchFamily="18" charset="0"/>
              </a:rPr>
              <a:t> PPABS is unable to tune the parameter settings for a new job, which does not belong to any of the pre-classified classes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5866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AF661-E611-428C-895E-4EDB0BF51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59" y="323557"/>
            <a:ext cx="7543800" cy="1209821"/>
          </a:xfrm>
        </p:spPr>
        <p:txBody>
          <a:bodyPr>
            <a:normAutofit fontScale="90000"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Continue….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           </a:t>
            </a:r>
            <a:r>
              <a:rPr lang="en-US" sz="3600" dirty="0">
                <a:solidFill>
                  <a:srgbClr val="FF0000"/>
                </a:solidFill>
              </a:rPr>
              <a:t>Existing Approaches and Limitations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1F88F-3D95-4043-B335-22EC7A2F0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209693" cy="4023360"/>
          </a:xfrm>
        </p:spPr>
        <p:txBody>
          <a:bodyPr/>
          <a:lstStyle/>
          <a:p>
            <a:pPr marL="0" indent="0">
              <a:buNone/>
            </a:pPr>
            <a:endParaRPr lang="en-US" sz="600" dirty="0"/>
          </a:p>
          <a:p>
            <a:r>
              <a:rPr lang="en-US" sz="2800" dirty="0">
                <a:latin typeface="Cambria" panose="02040503050406030204" pitchFamily="18" charset="0"/>
              </a:rPr>
              <a:t>4. </a:t>
            </a:r>
            <a:r>
              <a:rPr lang="en-US" sz="2800" u="sng" dirty="0">
                <a:latin typeface="Cambria" panose="02040503050406030204" pitchFamily="18" charset="0"/>
              </a:rPr>
              <a:t>Gunther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300" dirty="0">
                <a:latin typeface="Cambria" panose="02040503050406030204" pitchFamily="18" charset="0"/>
              </a:rPr>
              <a:t> </a:t>
            </a:r>
            <a:r>
              <a:rPr lang="en-US" sz="2300" u="sng" dirty="0">
                <a:latin typeface="Cambria" panose="02040503050406030204" pitchFamily="18" charset="0"/>
              </a:rPr>
              <a:t>G</a:t>
            </a:r>
            <a:r>
              <a:rPr lang="en-US" sz="2300" u="sng" dirty="0"/>
              <a:t>enetic Algorithm</a:t>
            </a:r>
            <a:r>
              <a:rPr lang="en-US" sz="2300" dirty="0"/>
              <a:t>- A search based system proposed, automatically    searches for optimum parameter values for the configuration parameters using genetic algorithm.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300" dirty="0"/>
              <a:t> Critical limitation of Gunther is that it does not have             a fitness function in the implemented genetic algorithm.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300" dirty="0"/>
              <a:t> Gunther evaluates the fitness of a set of parameter values     by running a Hadoop job physically, which is a time consuming process.</a:t>
            </a:r>
          </a:p>
        </p:txBody>
      </p:sp>
    </p:spTree>
    <p:extLst>
      <p:ext uri="{BB962C8B-B14F-4D97-AF65-F5344CB8AC3E}">
        <p14:creationId xmlns:p14="http://schemas.microsoft.com/office/powerpoint/2010/main" val="16048714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198EA-0745-4548-B6C9-7A3F5743C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109203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What is an OpenSimplex Approach…?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EECC9-8CAB-48CA-889E-5897C9DA6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2011680"/>
            <a:ext cx="7420709" cy="4234374"/>
          </a:xfrm>
        </p:spPr>
        <p:txBody>
          <a:bodyPr>
            <a:normAutofit/>
          </a:bodyPr>
          <a:lstStyle/>
          <a:p>
            <a:pPr algn="just"/>
            <a:r>
              <a:rPr lang="en-US" sz="2800" dirty="0"/>
              <a:t>The OpenSimplex approach is, auto-tuning the default Hadoop configuration parameters by finding the correlation and cross communication dependencies among configuration parameters and optimizing accordingly.</a:t>
            </a:r>
          </a:p>
          <a:p>
            <a:endParaRPr lang="en-US" sz="100" dirty="0"/>
          </a:p>
          <a:p>
            <a:r>
              <a:rPr lang="en-US" sz="2400" dirty="0"/>
              <a:t>OpenSimplex is a two step process-</a:t>
            </a:r>
          </a:p>
          <a:p>
            <a:r>
              <a:rPr lang="en-US" sz="2400" dirty="0">
                <a:solidFill>
                  <a:srgbClr val="00B0F0"/>
                </a:solidFill>
              </a:rPr>
              <a:t>Step 1 </a:t>
            </a:r>
            <a:r>
              <a:rPr lang="en-US" sz="2400" dirty="0"/>
              <a:t>: Find the correlation among Hadoop configuration parameters</a:t>
            </a:r>
          </a:p>
          <a:p>
            <a:r>
              <a:rPr lang="en-US" sz="2400" dirty="0">
                <a:solidFill>
                  <a:srgbClr val="00B0F0"/>
                </a:solidFill>
              </a:rPr>
              <a:t>Step 2 </a:t>
            </a:r>
            <a:r>
              <a:rPr lang="en-US" sz="2400" dirty="0"/>
              <a:t>: Optimize the configuration parameters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8304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2C523-4E56-4148-B786-87A92350B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120165"/>
          </a:xfrm>
        </p:spPr>
        <p:txBody>
          <a:bodyPr/>
          <a:lstStyle/>
          <a:p>
            <a:r>
              <a:rPr lang="en-US" sz="4000" dirty="0">
                <a:solidFill>
                  <a:srgbClr val="FF0000"/>
                </a:solidFill>
              </a:rPr>
              <a:t>Practical Approach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80686F-AAAD-4C16-898C-C479E50BD07B}"/>
              </a:ext>
            </a:extLst>
          </p:cNvPr>
          <p:cNvSpPr/>
          <p:nvPr/>
        </p:nvSpPr>
        <p:spPr>
          <a:xfrm>
            <a:off x="1856934" y="2014359"/>
            <a:ext cx="5148777" cy="54864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902548-1443-42EA-AC5F-D835A6279DC2}"/>
              </a:ext>
            </a:extLst>
          </p:cNvPr>
          <p:cNvSpPr txBox="1"/>
          <p:nvPr/>
        </p:nvSpPr>
        <p:spPr>
          <a:xfrm>
            <a:off x="2118945" y="2057846"/>
            <a:ext cx="4951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Gene Expression Programming (GEP)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37680C1-6C94-4361-A84C-8A53A597F7F2}"/>
              </a:ext>
            </a:extLst>
          </p:cNvPr>
          <p:cNvCxnSpPr>
            <a:cxnSpLocks/>
          </p:cNvCxnSpPr>
          <p:nvPr/>
        </p:nvCxnSpPr>
        <p:spPr>
          <a:xfrm>
            <a:off x="4290646" y="2562999"/>
            <a:ext cx="0" cy="1110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F57EB890-E367-4519-AA2F-1DEE7B3985F9}"/>
              </a:ext>
            </a:extLst>
          </p:cNvPr>
          <p:cNvSpPr/>
          <p:nvPr/>
        </p:nvSpPr>
        <p:spPr>
          <a:xfrm>
            <a:off x="1856934" y="3673008"/>
            <a:ext cx="5148777" cy="54864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AAB5C6-009C-43A5-9FD1-6EEB99BA6ADC}"/>
              </a:ext>
            </a:extLst>
          </p:cNvPr>
          <p:cNvSpPr txBox="1"/>
          <p:nvPr/>
        </p:nvSpPr>
        <p:spPr>
          <a:xfrm>
            <a:off x="1856934" y="3673008"/>
            <a:ext cx="5148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   OpenSimplex Parameter Optimization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4B9AA2D-5BF4-4BBC-9DD3-411E6BCC5A66}"/>
              </a:ext>
            </a:extLst>
          </p:cNvPr>
          <p:cNvSpPr/>
          <p:nvPr/>
        </p:nvSpPr>
        <p:spPr>
          <a:xfrm>
            <a:off x="1856934" y="5667843"/>
            <a:ext cx="5148777" cy="54864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4F5AFC-FAEB-4A1A-B158-4840F28A65DA}"/>
              </a:ext>
            </a:extLst>
          </p:cNvPr>
          <p:cNvSpPr txBox="1"/>
          <p:nvPr/>
        </p:nvSpPr>
        <p:spPr>
          <a:xfrm>
            <a:off x="2053882" y="5761286"/>
            <a:ext cx="4951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  New Optimized parameter values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8662FFB-6F64-42CA-99F2-D4D95867551D}"/>
              </a:ext>
            </a:extLst>
          </p:cNvPr>
          <p:cNvCxnSpPr>
            <a:cxnSpLocks/>
          </p:cNvCxnSpPr>
          <p:nvPr/>
        </p:nvCxnSpPr>
        <p:spPr>
          <a:xfrm>
            <a:off x="4290646" y="4221648"/>
            <a:ext cx="0" cy="1446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A7714CA-2104-40C6-A27A-3B1859F9E044}"/>
              </a:ext>
            </a:extLst>
          </p:cNvPr>
          <p:cNvSpPr txBox="1"/>
          <p:nvPr/>
        </p:nvSpPr>
        <p:spPr>
          <a:xfrm>
            <a:off x="4867422" y="2686930"/>
            <a:ext cx="32215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Build an objective function to find out correlation among configuration parameters</a:t>
            </a:r>
          </a:p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B7D5D4-D8EE-4E8C-A5D7-27E7002540AB}"/>
              </a:ext>
            </a:extLst>
          </p:cNvPr>
          <p:cNvSpPr txBox="1"/>
          <p:nvPr/>
        </p:nvSpPr>
        <p:spPr>
          <a:xfrm>
            <a:off x="4867422" y="4230472"/>
            <a:ext cx="40655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Uses OSP constructed object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Considers whole search space to maintain inter dependencies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Searches set of optimal/ Near optimal values</a:t>
            </a:r>
          </a:p>
        </p:txBody>
      </p:sp>
    </p:spTree>
    <p:extLst>
      <p:ext uri="{BB962C8B-B14F-4D97-AF65-F5344CB8AC3E}">
        <p14:creationId xmlns:p14="http://schemas.microsoft.com/office/powerpoint/2010/main" val="1135768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1176436"/>
          </a:xfrm>
        </p:spPr>
        <p:txBody>
          <a:bodyPr/>
          <a:lstStyle/>
          <a:p>
            <a:pPr algn="ctr"/>
            <a:r>
              <a:rPr lang="en-US" sz="4000" dirty="0">
                <a:solidFill>
                  <a:srgbClr val="FF0000"/>
                </a:solidFill>
              </a:rPr>
              <a:t>Experimental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3"/>
            <a:ext cx="7543801" cy="4428457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Two Hadoop Clusters and Two Applications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b="1" dirty="0"/>
              <a:t>1.  Cluster A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000" dirty="0"/>
              <a:t>Virtual Machines - 4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000" dirty="0"/>
              <a:t>Application -  Word Count ( CPU Intensive)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000" dirty="0"/>
              <a:t> Operating System - Ubuntu 11.04 Server x64, Oracle JDK6 update 			25 x64</a:t>
            </a:r>
          </a:p>
          <a:p>
            <a:pPr marL="384048" lvl="2" indent="0">
              <a:buNone/>
            </a:pPr>
            <a:endParaRPr lang="en-US" sz="1800" dirty="0"/>
          </a:p>
          <a:p>
            <a:pPr marL="384048" lvl="2" indent="0">
              <a:buNone/>
            </a:pPr>
            <a:r>
              <a:rPr lang="en-US" sz="2000" b="1" dirty="0"/>
              <a:t>2. Cluster B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000" b="1" dirty="0"/>
              <a:t> </a:t>
            </a:r>
            <a:r>
              <a:rPr lang="en-US" sz="2000" dirty="0"/>
              <a:t>Virtual Machines - 4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000" dirty="0"/>
              <a:t> Application -  Sort ( I/O Intensive)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000" dirty="0"/>
              <a:t>Operating System - Ubuntu 11.04 Server x64, Oracle JDK6 update 			25 x64</a:t>
            </a:r>
          </a:p>
          <a:p>
            <a:pPr marL="384048" lvl="2" indent="0">
              <a:buNone/>
            </a:pPr>
            <a:endParaRPr lang="en-US" sz="2000" b="1" dirty="0"/>
          </a:p>
          <a:p>
            <a:pPr lvl="2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501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3C6ED-F192-4379-959E-6A7F3DA27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>
                <a:solidFill>
                  <a:srgbClr val="FF0000"/>
                </a:solidFill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A1899-93DB-4946-B7BA-6CC79A4FA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8011552" cy="4023360"/>
          </a:xfrm>
        </p:spPr>
        <p:txBody>
          <a:bodyPr/>
          <a:lstStyle/>
          <a:p>
            <a:r>
              <a:rPr lang="en-US" sz="2200" dirty="0">
                <a:solidFill>
                  <a:srgbClr val="7030A0"/>
                </a:solidFill>
              </a:rPr>
              <a:t>1.  Background- Hadoop MapReduce System</a:t>
            </a:r>
          </a:p>
          <a:p>
            <a:r>
              <a:rPr lang="en-US" sz="2200" dirty="0">
                <a:solidFill>
                  <a:srgbClr val="7030A0"/>
                </a:solidFill>
              </a:rPr>
              <a:t>2.  Hadoop core configurations</a:t>
            </a:r>
          </a:p>
          <a:p>
            <a:r>
              <a:rPr lang="en-US" sz="2200" dirty="0">
                <a:solidFill>
                  <a:srgbClr val="7030A0"/>
                </a:solidFill>
              </a:rPr>
              <a:t>3. Role of configurations in Hadoop MapReduce </a:t>
            </a:r>
          </a:p>
          <a:p>
            <a:r>
              <a:rPr lang="en-US" sz="2200" dirty="0">
                <a:solidFill>
                  <a:srgbClr val="7030A0"/>
                </a:solidFill>
              </a:rPr>
              <a:t>4. Why we need Auto tuning over an Manual tuning</a:t>
            </a:r>
          </a:p>
          <a:p>
            <a:r>
              <a:rPr lang="en-US" sz="2200" dirty="0">
                <a:solidFill>
                  <a:srgbClr val="7030A0"/>
                </a:solidFill>
              </a:rPr>
              <a:t>5. What are the existing configuration tuning approaches ? </a:t>
            </a:r>
          </a:p>
          <a:p>
            <a:r>
              <a:rPr lang="en-US" sz="2200" dirty="0">
                <a:solidFill>
                  <a:srgbClr val="7030A0"/>
                </a:solidFill>
              </a:rPr>
              <a:t>     What are there limitations ?</a:t>
            </a:r>
          </a:p>
          <a:p>
            <a:r>
              <a:rPr lang="en-US" sz="2200" dirty="0">
                <a:solidFill>
                  <a:srgbClr val="7030A0"/>
                </a:solidFill>
              </a:rPr>
              <a:t>6. Our solution for auto tuning the configuration parameters : </a:t>
            </a:r>
          </a:p>
          <a:p>
            <a:r>
              <a:rPr lang="en-US" sz="2200" dirty="0">
                <a:solidFill>
                  <a:srgbClr val="7030A0"/>
                </a:solidFill>
              </a:rPr>
              <a:t>     An OpenSimplex approach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7699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ALL!</a:t>
            </a:r>
          </a:p>
        </p:txBody>
      </p:sp>
      <p:pic>
        <p:nvPicPr>
          <p:cNvPr id="4" name="Picture 2" descr="Related imag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104" y="2269344"/>
            <a:ext cx="7151511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8173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0036" y="175767"/>
            <a:ext cx="7543800" cy="1450757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FF0000"/>
                </a:solidFill>
              </a:rPr>
              <a:t>HADOOP | MAPREDUCE</a:t>
            </a:r>
          </a:p>
        </p:txBody>
      </p:sp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036" y="2056949"/>
            <a:ext cx="3048000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Related image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760" y="2056949"/>
            <a:ext cx="3048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3925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DFSArchitectur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72085" y="452017"/>
            <a:ext cx="7702601" cy="577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4691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2"/>
          <p:cNvSpPr>
            <a:spLocks noGrp="1" noChangeArrowheads="1"/>
          </p:cNvSpPr>
          <p:nvPr>
            <p:ph type="title"/>
          </p:nvPr>
        </p:nvSpPr>
        <p:spPr>
          <a:xfrm>
            <a:off x="1494430" y="699697"/>
            <a:ext cx="6172200" cy="854869"/>
          </a:xfrm>
        </p:spPr>
        <p:txBody>
          <a:bodyPr>
            <a:normAutofit/>
          </a:bodyPr>
          <a:lstStyle/>
          <a:p>
            <a:r>
              <a:rPr lang="en-US" altLang="en-US" sz="4000" dirty="0" err="1">
                <a:solidFill>
                  <a:srgbClr val="FF0000"/>
                </a:solidFill>
              </a:rPr>
              <a:t>MapReduce</a:t>
            </a:r>
            <a:r>
              <a:rPr lang="en-US" altLang="en-US" sz="4000" dirty="0">
                <a:solidFill>
                  <a:srgbClr val="FF0000"/>
                </a:solidFill>
              </a:rPr>
              <a:t>: The Map Step</a:t>
            </a:r>
          </a:p>
        </p:txBody>
      </p:sp>
      <p:grpSp>
        <p:nvGrpSpPr>
          <p:cNvPr id="40" name="Group 3"/>
          <p:cNvGrpSpPr>
            <a:grpSpLocks/>
          </p:cNvGrpSpPr>
          <p:nvPr/>
        </p:nvGrpSpPr>
        <p:grpSpPr bwMode="auto">
          <a:xfrm>
            <a:off x="2408830" y="3603631"/>
            <a:ext cx="914400" cy="285750"/>
            <a:chOff x="240" y="2016"/>
            <a:chExt cx="768" cy="240"/>
          </a:xfrm>
        </p:grpSpPr>
        <p:sp>
          <p:nvSpPr>
            <p:cNvPr id="41" name="Rectangle 4"/>
            <p:cNvSpPr>
              <a:spLocks noChangeArrowheads="1"/>
            </p:cNvSpPr>
            <p:nvPr/>
          </p:nvSpPr>
          <p:spPr bwMode="auto">
            <a:xfrm>
              <a:off x="576" y="2016"/>
              <a:ext cx="432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1350">
                  <a:latin typeface="Verdana" panose="020B0604030504040204" pitchFamily="34" charset="0"/>
                </a:rPr>
                <a:t>v2</a:t>
              </a:r>
            </a:p>
          </p:txBody>
        </p:sp>
        <p:sp>
          <p:nvSpPr>
            <p:cNvPr id="42" name="AutoShape 5"/>
            <p:cNvSpPr>
              <a:spLocks noChangeArrowheads="1"/>
            </p:cNvSpPr>
            <p:nvPr/>
          </p:nvSpPr>
          <p:spPr bwMode="auto">
            <a:xfrm>
              <a:off x="240" y="2016"/>
              <a:ext cx="288" cy="240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1350">
                  <a:latin typeface="Verdana" panose="020B0604030504040204" pitchFamily="34" charset="0"/>
                </a:rPr>
                <a:t>k2</a:t>
              </a:r>
            </a:p>
          </p:txBody>
        </p:sp>
      </p:grpSp>
      <p:grpSp>
        <p:nvGrpSpPr>
          <p:cNvPr id="43" name="Group 6"/>
          <p:cNvGrpSpPr>
            <a:grpSpLocks/>
          </p:cNvGrpSpPr>
          <p:nvPr/>
        </p:nvGrpSpPr>
        <p:grpSpPr bwMode="auto">
          <a:xfrm>
            <a:off x="4980580" y="2632081"/>
            <a:ext cx="1257300" cy="914400"/>
            <a:chOff x="1776" y="1152"/>
            <a:chExt cx="1056" cy="768"/>
          </a:xfrm>
        </p:grpSpPr>
        <p:grpSp>
          <p:nvGrpSpPr>
            <p:cNvPr id="44" name="Group 7"/>
            <p:cNvGrpSpPr>
              <a:grpSpLocks/>
            </p:cNvGrpSpPr>
            <p:nvPr/>
          </p:nvGrpSpPr>
          <p:grpSpPr bwMode="auto">
            <a:xfrm>
              <a:off x="1776" y="1152"/>
              <a:ext cx="1056" cy="336"/>
              <a:chOff x="2256" y="1344"/>
              <a:chExt cx="1056" cy="336"/>
            </a:xfrm>
          </p:grpSpPr>
          <p:sp>
            <p:nvSpPr>
              <p:cNvPr id="48" name="AutoShape 8"/>
              <p:cNvSpPr>
                <a:spLocks noChangeArrowheads="1"/>
              </p:cNvSpPr>
              <p:nvPr/>
            </p:nvSpPr>
            <p:spPr bwMode="auto">
              <a:xfrm>
                <a:off x="2256" y="1344"/>
                <a:ext cx="432" cy="336"/>
              </a:xfrm>
              <a:prstGeom prst="diamond">
                <a:avLst/>
              </a:prstGeom>
              <a:solidFill>
                <a:srgbClr val="9966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en-US" sz="1350">
                    <a:latin typeface="Verdana" panose="020B0604030504040204" pitchFamily="34" charset="0"/>
                  </a:rPr>
                  <a:t>k</a:t>
                </a:r>
              </a:p>
            </p:txBody>
          </p:sp>
          <p:sp>
            <p:nvSpPr>
              <p:cNvPr id="49" name="AutoShape 9"/>
              <p:cNvSpPr>
                <a:spLocks noChangeArrowheads="1"/>
              </p:cNvSpPr>
              <p:nvPr/>
            </p:nvSpPr>
            <p:spPr bwMode="auto">
              <a:xfrm>
                <a:off x="2688" y="1344"/>
                <a:ext cx="624" cy="336"/>
              </a:xfrm>
              <a:prstGeom prst="parallelogram">
                <a:avLst>
                  <a:gd name="adj" fmla="val 46429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en-US" sz="1350">
                    <a:latin typeface="Verdana" panose="020B0604030504040204" pitchFamily="34" charset="0"/>
                  </a:rPr>
                  <a:t>v</a:t>
                </a:r>
              </a:p>
            </p:txBody>
          </p:sp>
        </p:grpSp>
        <p:grpSp>
          <p:nvGrpSpPr>
            <p:cNvPr id="45" name="Group 10"/>
            <p:cNvGrpSpPr>
              <a:grpSpLocks/>
            </p:cNvGrpSpPr>
            <p:nvPr/>
          </p:nvGrpSpPr>
          <p:grpSpPr bwMode="auto">
            <a:xfrm>
              <a:off x="1776" y="1584"/>
              <a:ext cx="1056" cy="336"/>
              <a:chOff x="2256" y="1344"/>
              <a:chExt cx="1056" cy="336"/>
            </a:xfrm>
          </p:grpSpPr>
          <p:sp>
            <p:nvSpPr>
              <p:cNvPr id="46" name="AutoShape 11"/>
              <p:cNvSpPr>
                <a:spLocks noChangeArrowheads="1"/>
              </p:cNvSpPr>
              <p:nvPr/>
            </p:nvSpPr>
            <p:spPr bwMode="auto">
              <a:xfrm>
                <a:off x="2256" y="1344"/>
                <a:ext cx="432" cy="336"/>
              </a:xfrm>
              <a:prstGeom prst="diamond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en-US" sz="1350">
                    <a:latin typeface="Verdana" panose="020B0604030504040204" pitchFamily="34" charset="0"/>
                  </a:rPr>
                  <a:t>k</a:t>
                </a:r>
              </a:p>
            </p:txBody>
          </p:sp>
          <p:sp>
            <p:nvSpPr>
              <p:cNvPr id="47" name="AutoShape 12"/>
              <p:cNvSpPr>
                <a:spLocks noChangeArrowheads="1"/>
              </p:cNvSpPr>
              <p:nvPr/>
            </p:nvSpPr>
            <p:spPr bwMode="auto">
              <a:xfrm>
                <a:off x="2688" y="1344"/>
                <a:ext cx="624" cy="336"/>
              </a:xfrm>
              <a:prstGeom prst="parallelogram">
                <a:avLst>
                  <a:gd name="adj" fmla="val 46429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en-US" sz="1350">
                    <a:latin typeface="Verdana" panose="020B0604030504040204" pitchFamily="34" charset="0"/>
                  </a:rPr>
                  <a:t>v</a:t>
                </a:r>
              </a:p>
            </p:txBody>
          </p:sp>
        </p:grpSp>
      </p:grpSp>
      <p:grpSp>
        <p:nvGrpSpPr>
          <p:cNvPr id="50" name="Group 13"/>
          <p:cNvGrpSpPr>
            <a:grpSpLocks/>
          </p:cNvGrpSpPr>
          <p:nvPr/>
        </p:nvGrpSpPr>
        <p:grpSpPr bwMode="auto">
          <a:xfrm>
            <a:off x="3437530" y="2917831"/>
            <a:ext cx="1143000" cy="457200"/>
            <a:chOff x="1104" y="1296"/>
            <a:chExt cx="480" cy="384"/>
          </a:xfrm>
        </p:grpSpPr>
        <p:sp>
          <p:nvSpPr>
            <p:cNvPr id="51" name="AutoShape 14"/>
            <p:cNvSpPr>
              <a:spLocks noChangeArrowheads="1"/>
            </p:cNvSpPr>
            <p:nvPr/>
          </p:nvSpPr>
          <p:spPr bwMode="auto">
            <a:xfrm>
              <a:off x="1152" y="1488"/>
              <a:ext cx="432" cy="192"/>
            </a:xfrm>
            <a:prstGeom prst="rightArrow">
              <a:avLst>
                <a:gd name="adj1" fmla="val 50000"/>
                <a:gd name="adj2" fmla="val 56250"/>
              </a:avLst>
            </a:prstGeom>
            <a:solidFill>
              <a:srgbClr val="FF5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52" name="Text Box 15"/>
            <p:cNvSpPr txBox="1">
              <a:spLocks noChangeArrowheads="1"/>
            </p:cNvSpPr>
            <p:nvPr/>
          </p:nvSpPr>
          <p:spPr bwMode="auto">
            <a:xfrm>
              <a:off x="1104" y="1296"/>
              <a:ext cx="23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350">
                  <a:latin typeface="Verdana" panose="020B0604030504040204" pitchFamily="34" charset="0"/>
                </a:rPr>
                <a:t>map</a:t>
              </a:r>
            </a:p>
          </p:txBody>
        </p:sp>
      </p:grpSp>
      <p:grpSp>
        <p:nvGrpSpPr>
          <p:cNvPr id="53" name="Group 16"/>
          <p:cNvGrpSpPr>
            <a:grpSpLocks/>
          </p:cNvGrpSpPr>
          <p:nvPr/>
        </p:nvGrpSpPr>
        <p:grpSpPr bwMode="auto">
          <a:xfrm>
            <a:off x="2408830" y="3089281"/>
            <a:ext cx="914400" cy="285750"/>
            <a:chOff x="240" y="2016"/>
            <a:chExt cx="768" cy="240"/>
          </a:xfrm>
        </p:grpSpPr>
        <p:sp>
          <p:nvSpPr>
            <p:cNvPr id="54" name="Rectangle 17"/>
            <p:cNvSpPr>
              <a:spLocks noChangeArrowheads="1"/>
            </p:cNvSpPr>
            <p:nvPr/>
          </p:nvSpPr>
          <p:spPr bwMode="auto">
            <a:xfrm>
              <a:off x="576" y="2016"/>
              <a:ext cx="432" cy="240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1350">
                  <a:latin typeface="Verdana" panose="020B0604030504040204" pitchFamily="34" charset="0"/>
                </a:rPr>
                <a:t>v1</a:t>
              </a:r>
            </a:p>
          </p:txBody>
        </p:sp>
        <p:sp>
          <p:nvSpPr>
            <p:cNvPr id="55" name="AutoShape 18"/>
            <p:cNvSpPr>
              <a:spLocks noChangeArrowheads="1"/>
            </p:cNvSpPr>
            <p:nvPr/>
          </p:nvSpPr>
          <p:spPr bwMode="auto">
            <a:xfrm>
              <a:off x="240" y="2016"/>
              <a:ext cx="288" cy="240"/>
            </a:xfrm>
            <a:prstGeom prst="triangle">
              <a:avLst>
                <a:gd name="adj" fmla="val 50000"/>
              </a:avLst>
            </a:prstGeom>
            <a:solidFill>
              <a:srgbClr val="CC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1350">
                  <a:latin typeface="Verdana" panose="020B0604030504040204" pitchFamily="34" charset="0"/>
                </a:rPr>
                <a:t>k1</a:t>
              </a:r>
            </a:p>
          </p:txBody>
        </p:sp>
      </p:grpSp>
      <p:grpSp>
        <p:nvGrpSpPr>
          <p:cNvPr id="56" name="Group 19"/>
          <p:cNvGrpSpPr>
            <a:grpSpLocks/>
          </p:cNvGrpSpPr>
          <p:nvPr/>
        </p:nvGrpSpPr>
        <p:grpSpPr bwMode="auto">
          <a:xfrm>
            <a:off x="2351680" y="4689481"/>
            <a:ext cx="914400" cy="285750"/>
            <a:chOff x="240" y="2016"/>
            <a:chExt cx="768" cy="240"/>
          </a:xfrm>
        </p:grpSpPr>
        <p:sp>
          <p:nvSpPr>
            <p:cNvPr id="57" name="Rectangle 20"/>
            <p:cNvSpPr>
              <a:spLocks noChangeArrowheads="1"/>
            </p:cNvSpPr>
            <p:nvPr/>
          </p:nvSpPr>
          <p:spPr bwMode="auto">
            <a:xfrm>
              <a:off x="576" y="2016"/>
              <a:ext cx="432" cy="240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1350">
                  <a:latin typeface="Verdana" panose="020B0604030504040204" pitchFamily="34" charset="0"/>
                </a:rPr>
                <a:t>vn</a:t>
              </a:r>
            </a:p>
          </p:txBody>
        </p:sp>
        <p:sp>
          <p:nvSpPr>
            <p:cNvPr id="58" name="AutoShape 21"/>
            <p:cNvSpPr>
              <a:spLocks noChangeArrowheads="1"/>
            </p:cNvSpPr>
            <p:nvPr/>
          </p:nvSpPr>
          <p:spPr bwMode="auto">
            <a:xfrm>
              <a:off x="240" y="2016"/>
              <a:ext cx="288" cy="240"/>
            </a:xfrm>
            <a:prstGeom prst="triangle">
              <a:avLst>
                <a:gd name="adj" fmla="val 50000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1350">
                  <a:latin typeface="Verdana" panose="020B0604030504040204" pitchFamily="34" charset="0"/>
                </a:rPr>
                <a:t>kn</a:t>
              </a:r>
            </a:p>
          </p:txBody>
        </p:sp>
      </p:grpSp>
      <p:sp>
        <p:nvSpPr>
          <p:cNvPr id="59" name="Text Box 22"/>
          <p:cNvSpPr txBox="1">
            <a:spLocks noChangeArrowheads="1"/>
          </p:cNvSpPr>
          <p:nvPr/>
        </p:nvSpPr>
        <p:spPr bwMode="auto">
          <a:xfrm>
            <a:off x="2602902" y="4060831"/>
            <a:ext cx="42672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b="1">
                <a:latin typeface="Verdana" panose="020B0604030504040204" pitchFamily="34" charset="0"/>
              </a:rPr>
              <a:t>…</a:t>
            </a:r>
          </a:p>
        </p:txBody>
      </p:sp>
      <p:grpSp>
        <p:nvGrpSpPr>
          <p:cNvPr id="60" name="Group 23"/>
          <p:cNvGrpSpPr>
            <a:grpSpLocks/>
          </p:cNvGrpSpPr>
          <p:nvPr/>
        </p:nvGrpSpPr>
        <p:grpSpPr bwMode="auto">
          <a:xfrm>
            <a:off x="4980580" y="3660781"/>
            <a:ext cx="1257300" cy="400050"/>
            <a:chOff x="2256" y="1344"/>
            <a:chExt cx="1056" cy="336"/>
          </a:xfrm>
        </p:grpSpPr>
        <p:sp>
          <p:nvSpPr>
            <p:cNvPr id="61" name="AutoShape 24"/>
            <p:cNvSpPr>
              <a:spLocks noChangeArrowheads="1"/>
            </p:cNvSpPr>
            <p:nvPr/>
          </p:nvSpPr>
          <p:spPr bwMode="auto">
            <a:xfrm>
              <a:off x="2256" y="1344"/>
              <a:ext cx="432" cy="336"/>
            </a:xfrm>
            <a:prstGeom prst="diamond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1350">
                  <a:latin typeface="Verdana" panose="020B0604030504040204" pitchFamily="34" charset="0"/>
                </a:rPr>
                <a:t>k</a:t>
              </a:r>
            </a:p>
          </p:txBody>
        </p:sp>
        <p:sp>
          <p:nvSpPr>
            <p:cNvPr id="62" name="AutoShape 25"/>
            <p:cNvSpPr>
              <a:spLocks noChangeArrowheads="1"/>
            </p:cNvSpPr>
            <p:nvPr/>
          </p:nvSpPr>
          <p:spPr bwMode="auto">
            <a:xfrm>
              <a:off x="2688" y="1344"/>
              <a:ext cx="624" cy="336"/>
            </a:xfrm>
            <a:prstGeom prst="parallelogram">
              <a:avLst>
                <a:gd name="adj" fmla="val 4642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1350">
                  <a:latin typeface="Verdana" panose="020B0604030504040204" pitchFamily="34" charset="0"/>
                </a:rPr>
                <a:t>v</a:t>
              </a:r>
            </a:p>
          </p:txBody>
        </p:sp>
      </p:grpSp>
      <p:grpSp>
        <p:nvGrpSpPr>
          <p:cNvPr id="63" name="Group 26"/>
          <p:cNvGrpSpPr>
            <a:grpSpLocks/>
          </p:cNvGrpSpPr>
          <p:nvPr/>
        </p:nvGrpSpPr>
        <p:grpSpPr bwMode="auto">
          <a:xfrm>
            <a:off x="3437530" y="3489331"/>
            <a:ext cx="1200150" cy="457200"/>
            <a:chOff x="1104" y="1296"/>
            <a:chExt cx="480" cy="384"/>
          </a:xfrm>
        </p:grpSpPr>
        <p:sp>
          <p:nvSpPr>
            <p:cNvPr id="64" name="AutoShape 27"/>
            <p:cNvSpPr>
              <a:spLocks noChangeArrowheads="1"/>
            </p:cNvSpPr>
            <p:nvPr/>
          </p:nvSpPr>
          <p:spPr bwMode="auto">
            <a:xfrm>
              <a:off x="1152" y="1488"/>
              <a:ext cx="432" cy="192"/>
            </a:xfrm>
            <a:prstGeom prst="rightArrow">
              <a:avLst>
                <a:gd name="adj1" fmla="val 50000"/>
                <a:gd name="adj2" fmla="val 56250"/>
              </a:avLst>
            </a:prstGeom>
            <a:solidFill>
              <a:srgbClr val="FF5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5" name="Text Box 28"/>
            <p:cNvSpPr txBox="1">
              <a:spLocks noChangeArrowheads="1"/>
            </p:cNvSpPr>
            <p:nvPr/>
          </p:nvSpPr>
          <p:spPr bwMode="auto">
            <a:xfrm>
              <a:off x="1104" y="1296"/>
              <a:ext cx="22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350">
                  <a:latin typeface="Verdana" panose="020B0604030504040204" pitchFamily="34" charset="0"/>
                </a:rPr>
                <a:t>map</a:t>
              </a:r>
            </a:p>
          </p:txBody>
        </p:sp>
      </p:grpSp>
      <p:sp>
        <p:nvSpPr>
          <p:cNvPr id="66" name="Text Box 29"/>
          <p:cNvSpPr txBox="1">
            <a:spLocks noChangeArrowheads="1"/>
          </p:cNvSpPr>
          <p:nvPr/>
        </p:nvSpPr>
        <p:spPr bwMode="auto">
          <a:xfrm>
            <a:off x="2408830" y="2117731"/>
            <a:ext cx="1509709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350" dirty="0">
                <a:latin typeface="Verdana" panose="020B0604030504040204" pitchFamily="34" charset="0"/>
              </a:rPr>
              <a:t>Input</a:t>
            </a:r>
          </a:p>
          <a:p>
            <a:pPr eaLnBrk="0" hangingPunct="0"/>
            <a:r>
              <a:rPr lang="en-US" altLang="en-US" sz="1350" dirty="0">
                <a:latin typeface="Verdana" panose="020B0604030504040204" pitchFamily="34" charset="0"/>
              </a:rPr>
              <a:t>key-value pairs</a:t>
            </a:r>
          </a:p>
        </p:txBody>
      </p:sp>
      <p:sp>
        <p:nvSpPr>
          <p:cNvPr id="67" name="Text Box 30"/>
          <p:cNvSpPr txBox="1">
            <a:spLocks noChangeArrowheads="1"/>
          </p:cNvSpPr>
          <p:nvPr/>
        </p:nvSpPr>
        <p:spPr bwMode="auto">
          <a:xfrm>
            <a:off x="4980580" y="2117731"/>
            <a:ext cx="1509709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350">
                <a:latin typeface="Verdana" panose="020B0604030504040204" pitchFamily="34" charset="0"/>
              </a:rPr>
              <a:t>Intermediate</a:t>
            </a:r>
          </a:p>
          <a:p>
            <a:pPr eaLnBrk="0" hangingPunct="0"/>
            <a:r>
              <a:rPr lang="en-US" altLang="en-US" sz="1350">
                <a:latin typeface="Verdana" panose="020B0604030504040204" pitchFamily="34" charset="0"/>
              </a:rPr>
              <a:t>key-value pairs</a:t>
            </a:r>
          </a:p>
        </p:txBody>
      </p:sp>
      <p:sp>
        <p:nvSpPr>
          <p:cNvPr id="68" name="Text Box 31"/>
          <p:cNvSpPr txBox="1">
            <a:spLocks noChangeArrowheads="1"/>
          </p:cNvSpPr>
          <p:nvPr/>
        </p:nvSpPr>
        <p:spPr bwMode="auto">
          <a:xfrm>
            <a:off x="5209180" y="4117981"/>
            <a:ext cx="42672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b="1">
                <a:latin typeface="Verdana" panose="020B0604030504040204" pitchFamily="34" charset="0"/>
              </a:rPr>
              <a:t>…</a:t>
            </a:r>
          </a:p>
        </p:txBody>
      </p:sp>
      <p:sp>
        <p:nvSpPr>
          <p:cNvPr id="69" name="AutoShape 32"/>
          <p:cNvSpPr>
            <a:spLocks noChangeArrowheads="1"/>
          </p:cNvSpPr>
          <p:nvPr/>
        </p:nvSpPr>
        <p:spPr bwMode="auto">
          <a:xfrm>
            <a:off x="5037730" y="4632331"/>
            <a:ext cx="514350" cy="400050"/>
          </a:xfrm>
          <a:prstGeom prst="diamond">
            <a:avLst/>
          </a:prstGeom>
          <a:solidFill>
            <a:srgbClr val="CC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350">
                <a:latin typeface="Verdana" panose="020B0604030504040204" pitchFamily="34" charset="0"/>
              </a:rPr>
              <a:t>k</a:t>
            </a:r>
          </a:p>
        </p:txBody>
      </p:sp>
      <p:sp>
        <p:nvSpPr>
          <p:cNvPr id="70" name="AutoShape 33"/>
          <p:cNvSpPr>
            <a:spLocks noChangeArrowheads="1"/>
          </p:cNvSpPr>
          <p:nvPr/>
        </p:nvSpPr>
        <p:spPr bwMode="auto">
          <a:xfrm>
            <a:off x="5552080" y="4632331"/>
            <a:ext cx="742950" cy="400050"/>
          </a:xfrm>
          <a:prstGeom prst="parallelogram">
            <a:avLst>
              <a:gd name="adj" fmla="val 4642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350">
                <a:latin typeface="Verdana" panose="020B0604030504040204" pitchFamily="34" charset="0"/>
              </a:rPr>
              <a:t>v</a:t>
            </a:r>
          </a:p>
        </p:txBody>
      </p:sp>
      <p:sp>
        <p:nvSpPr>
          <p:cNvPr id="72" name="Rectangle 35"/>
          <p:cNvSpPr>
            <a:spLocks noChangeArrowheads="1"/>
          </p:cNvSpPr>
          <p:nvPr/>
        </p:nvSpPr>
        <p:spPr bwMode="auto">
          <a:xfrm>
            <a:off x="1951630" y="5260981"/>
            <a:ext cx="2266583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IN" altLang="en-US" sz="1500"/>
              <a:t>E.g. (doc—id, doc-content)</a:t>
            </a:r>
            <a:endParaRPr lang="en-US" altLang="en-US" sz="1500"/>
          </a:p>
        </p:txBody>
      </p:sp>
      <p:sp>
        <p:nvSpPr>
          <p:cNvPr id="73" name="Rectangle 36"/>
          <p:cNvSpPr>
            <a:spLocks noChangeArrowheads="1"/>
          </p:cNvSpPr>
          <p:nvPr/>
        </p:nvSpPr>
        <p:spPr bwMode="auto">
          <a:xfrm>
            <a:off x="4637680" y="5260981"/>
            <a:ext cx="266714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IN" altLang="en-US" sz="1500"/>
              <a:t>E.g. (word, wordcount-in-a-doc)</a:t>
            </a:r>
            <a:endParaRPr lang="en-US" altLang="en-US" sz="1500"/>
          </a:p>
        </p:txBody>
      </p:sp>
    </p:spTree>
    <p:extLst>
      <p:ext uri="{BB962C8B-B14F-4D97-AF65-F5344CB8AC3E}">
        <p14:creationId xmlns:p14="http://schemas.microsoft.com/office/powerpoint/2010/main" val="3328171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69" grpId="0" animBg="1"/>
      <p:bldP spid="7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936168" y="762179"/>
            <a:ext cx="7156953" cy="810816"/>
          </a:xfrm>
        </p:spPr>
        <p:txBody>
          <a:bodyPr>
            <a:normAutofit/>
          </a:bodyPr>
          <a:lstStyle/>
          <a:p>
            <a:r>
              <a:rPr lang="en-US" altLang="en-US" sz="4000" dirty="0" err="1">
                <a:solidFill>
                  <a:srgbClr val="FF0000"/>
                </a:solidFill>
              </a:rPr>
              <a:t>MapReduce</a:t>
            </a:r>
            <a:r>
              <a:rPr lang="en-US" altLang="en-US" sz="4000" dirty="0">
                <a:solidFill>
                  <a:srgbClr val="FF0000"/>
                </a:solidFill>
              </a:rPr>
              <a:t>: The Reduce Step</a:t>
            </a:r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1542197" y="2174259"/>
            <a:ext cx="1509713" cy="2800350"/>
            <a:chOff x="3476" y="960"/>
            <a:chExt cx="1268" cy="2352"/>
          </a:xfrm>
        </p:grpSpPr>
        <p:grpSp>
          <p:nvGrpSpPr>
            <p:cNvPr id="6" name="Group 4"/>
            <p:cNvGrpSpPr>
              <a:grpSpLocks/>
            </p:cNvGrpSpPr>
            <p:nvPr/>
          </p:nvGrpSpPr>
          <p:grpSpPr bwMode="auto">
            <a:xfrm>
              <a:off x="3552" y="1392"/>
              <a:ext cx="1104" cy="1920"/>
              <a:chOff x="3552" y="1392"/>
              <a:chExt cx="1104" cy="1920"/>
            </a:xfrm>
          </p:grpSpPr>
          <p:sp>
            <p:nvSpPr>
              <p:cNvPr id="8" name="AutoShape 5"/>
              <p:cNvSpPr>
                <a:spLocks noChangeArrowheads="1"/>
              </p:cNvSpPr>
              <p:nvPr/>
            </p:nvSpPr>
            <p:spPr bwMode="auto">
              <a:xfrm>
                <a:off x="3600" y="2976"/>
                <a:ext cx="432" cy="336"/>
              </a:xfrm>
              <a:prstGeom prst="diamond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en-US" sz="1350">
                    <a:latin typeface="Verdana" panose="020B0604030504040204" pitchFamily="34" charset="0"/>
                  </a:rPr>
                  <a:t>k</a:t>
                </a:r>
              </a:p>
            </p:txBody>
          </p:sp>
          <p:sp>
            <p:nvSpPr>
              <p:cNvPr id="9" name="AutoShape 6"/>
              <p:cNvSpPr>
                <a:spLocks noChangeArrowheads="1"/>
              </p:cNvSpPr>
              <p:nvPr/>
            </p:nvSpPr>
            <p:spPr bwMode="auto">
              <a:xfrm>
                <a:off x="4032" y="2976"/>
                <a:ext cx="624" cy="336"/>
              </a:xfrm>
              <a:prstGeom prst="parallelogram">
                <a:avLst>
                  <a:gd name="adj" fmla="val 46429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en-US" sz="1350">
                    <a:latin typeface="Verdana" panose="020B0604030504040204" pitchFamily="34" charset="0"/>
                  </a:rPr>
                  <a:t>v</a:t>
                </a:r>
              </a:p>
            </p:txBody>
          </p:sp>
          <p:sp>
            <p:nvSpPr>
              <p:cNvPr id="10" name="Text Box 7"/>
              <p:cNvSpPr txBox="1">
                <a:spLocks noChangeArrowheads="1"/>
              </p:cNvSpPr>
              <p:nvPr/>
            </p:nvSpPr>
            <p:spPr bwMode="auto">
              <a:xfrm>
                <a:off x="3840" y="2592"/>
                <a:ext cx="358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en-US" b="1">
                    <a:latin typeface="Verdana" panose="020B0604030504040204" pitchFamily="34" charset="0"/>
                  </a:rPr>
                  <a:t>…</a:t>
                </a:r>
              </a:p>
            </p:txBody>
          </p:sp>
          <p:grpSp>
            <p:nvGrpSpPr>
              <p:cNvPr id="11" name="Group 8"/>
              <p:cNvGrpSpPr>
                <a:grpSpLocks/>
              </p:cNvGrpSpPr>
              <p:nvPr/>
            </p:nvGrpSpPr>
            <p:grpSpPr bwMode="auto">
              <a:xfrm>
                <a:off x="3552" y="1392"/>
                <a:ext cx="1056" cy="336"/>
                <a:chOff x="2256" y="1344"/>
                <a:chExt cx="1056" cy="336"/>
              </a:xfrm>
            </p:grpSpPr>
            <p:sp>
              <p:nvSpPr>
                <p:cNvPr id="17" name="AutoShape 9"/>
                <p:cNvSpPr>
                  <a:spLocks noChangeArrowheads="1"/>
                </p:cNvSpPr>
                <p:nvPr/>
              </p:nvSpPr>
              <p:spPr bwMode="auto">
                <a:xfrm>
                  <a:off x="2256" y="1344"/>
                  <a:ext cx="432" cy="336"/>
                </a:xfrm>
                <a:prstGeom prst="diamond">
                  <a:avLst/>
                </a:prstGeom>
                <a:solidFill>
                  <a:srgbClr val="9966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altLang="en-US" sz="1350">
                      <a:latin typeface="Verdana" panose="020B0604030504040204" pitchFamily="34" charset="0"/>
                    </a:rPr>
                    <a:t>k</a:t>
                  </a:r>
                </a:p>
              </p:txBody>
            </p:sp>
            <p:sp>
              <p:nvSpPr>
                <p:cNvPr id="18" name="AutoShape 10"/>
                <p:cNvSpPr>
                  <a:spLocks noChangeArrowheads="1"/>
                </p:cNvSpPr>
                <p:nvPr/>
              </p:nvSpPr>
              <p:spPr bwMode="auto">
                <a:xfrm>
                  <a:off x="2688" y="1344"/>
                  <a:ext cx="624" cy="336"/>
                </a:xfrm>
                <a:prstGeom prst="parallelogram">
                  <a:avLst>
                    <a:gd name="adj" fmla="val 46429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altLang="en-US" sz="1350">
                      <a:latin typeface="Verdana" panose="020B0604030504040204" pitchFamily="34" charset="0"/>
                    </a:rPr>
                    <a:t>v</a:t>
                  </a:r>
                </a:p>
              </p:txBody>
            </p:sp>
          </p:grpSp>
          <p:grpSp>
            <p:nvGrpSpPr>
              <p:cNvPr id="12" name="Group 11"/>
              <p:cNvGrpSpPr>
                <a:grpSpLocks/>
              </p:cNvGrpSpPr>
              <p:nvPr/>
            </p:nvGrpSpPr>
            <p:grpSpPr bwMode="auto">
              <a:xfrm>
                <a:off x="3552" y="1824"/>
                <a:ext cx="1056" cy="336"/>
                <a:chOff x="2256" y="1344"/>
                <a:chExt cx="1056" cy="336"/>
              </a:xfrm>
            </p:grpSpPr>
            <p:sp>
              <p:nvSpPr>
                <p:cNvPr id="15" name="AutoShape 12"/>
                <p:cNvSpPr>
                  <a:spLocks noChangeArrowheads="1"/>
                </p:cNvSpPr>
                <p:nvPr/>
              </p:nvSpPr>
              <p:spPr bwMode="auto">
                <a:xfrm>
                  <a:off x="2256" y="1344"/>
                  <a:ext cx="432" cy="336"/>
                </a:xfrm>
                <a:prstGeom prst="diamond">
                  <a:avLst/>
                </a:prstGeom>
                <a:solidFill>
                  <a:srgbClr val="CC99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altLang="en-US" sz="1350">
                      <a:latin typeface="Verdana" panose="020B0604030504040204" pitchFamily="34" charset="0"/>
                    </a:rPr>
                    <a:t>k</a:t>
                  </a:r>
                </a:p>
              </p:txBody>
            </p:sp>
            <p:sp>
              <p:nvSpPr>
                <p:cNvPr id="16" name="AutoShape 13"/>
                <p:cNvSpPr>
                  <a:spLocks noChangeArrowheads="1"/>
                </p:cNvSpPr>
                <p:nvPr/>
              </p:nvSpPr>
              <p:spPr bwMode="auto">
                <a:xfrm>
                  <a:off x="2688" y="1344"/>
                  <a:ext cx="624" cy="336"/>
                </a:xfrm>
                <a:prstGeom prst="parallelogram">
                  <a:avLst>
                    <a:gd name="adj" fmla="val 46429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altLang="en-US" sz="1350">
                      <a:latin typeface="Verdana" panose="020B0604030504040204" pitchFamily="34" charset="0"/>
                    </a:rPr>
                    <a:t>v</a:t>
                  </a:r>
                </a:p>
              </p:txBody>
            </p:sp>
          </p:grpSp>
          <p:sp>
            <p:nvSpPr>
              <p:cNvPr id="13" name="AutoShape 14"/>
              <p:cNvSpPr>
                <a:spLocks noChangeArrowheads="1"/>
              </p:cNvSpPr>
              <p:nvPr/>
            </p:nvSpPr>
            <p:spPr bwMode="auto">
              <a:xfrm>
                <a:off x="3552" y="2256"/>
                <a:ext cx="432" cy="336"/>
              </a:xfrm>
              <a:prstGeom prst="diamond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en-US" sz="1350">
                    <a:latin typeface="Verdana" panose="020B0604030504040204" pitchFamily="34" charset="0"/>
                  </a:rPr>
                  <a:t>k</a:t>
                </a:r>
              </a:p>
            </p:txBody>
          </p:sp>
          <p:sp>
            <p:nvSpPr>
              <p:cNvPr id="14" name="AutoShape 15"/>
              <p:cNvSpPr>
                <a:spLocks noChangeArrowheads="1"/>
              </p:cNvSpPr>
              <p:nvPr/>
            </p:nvSpPr>
            <p:spPr bwMode="auto">
              <a:xfrm>
                <a:off x="3984" y="2256"/>
                <a:ext cx="624" cy="336"/>
              </a:xfrm>
              <a:prstGeom prst="parallelogram">
                <a:avLst>
                  <a:gd name="adj" fmla="val 46429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en-US" sz="1350">
                    <a:latin typeface="Verdana" panose="020B0604030504040204" pitchFamily="34" charset="0"/>
                  </a:rPr>
                  <a:t>v</a:t>
                </a:r>
              </a:p>
            </p:txBody>
          </p:sp>
        </p:grpSp>
        <p:sp>
          <p:nvSpPr>
            <p:cNvPr id="7" name="Text Box 16"/>
            <p:cNvSpPr txBox="1">
              <a:spLocks noChangeArrowheads="1"/>
            </p:cNvSpPr>
            <p:nvPr/>
          </p:nvSpPr>
          <p:spPr bwMode="auto">
            <a:xfrm>
              <a:off x="3476" y="960"/>
              <a:ext cx="1268" cy="4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350">
                  <a:latin typeface="Verdana" panose="020B0604030504040204" pitchFamily="34" charset="0"/>
                </a:rPr>
                <a:t>Intermediate</a:t>
              </a:r>
            </a:p>
            <a:p>
              <a:pPr eaLnBrk="0" hangingPunct="0"/>
              <a:r>
                <a:rPr lang="en-US" altLang="en-US" sz="1350">
                  <a:latin typeface="Verdana" panose="020B0604030504040204" pitchFamily="34" charset="0"/>
                </a:rPr>
                <a:t>key-value pairs</a:t>
              </a:r>
            </a:p>
          </p:txBody>
        </p:sp>
      </p:grpSp>
      <p:grpSp>
        <p:nvGrpSpPr>
          <p:cNvPr id="19" name="Group 17"/>
          <p:cNvGrpSpPr>
            <a:grpSpLocks/>
          </p:cNvGrpSpPr>
          <p:nvPr/>
        </p:nvGrpSpPr>
        <p:grpSpPr bwMode="auto">
          <a:xfrm>
            <a:off x="2905463" y="3317259"/>
            <a:ext cx="688181" cy="457200"/>
            <a:chOff x="1529" y="1920"/>
            <a:chExt cx="578" cy="384"/>
          </a:xfrm>
        </p:grpSpPr>
        <p:sp>
          <p:nvSpPr>
            <p:cNvPr id="20" name="AutoShape 18"/>
            <p:cNvSpPr>
              <a:spLocks noChangeArrowheads="1"/>
            </p:cNvSpPr>
            <p:nvPr/>
          </p:nvSpPr>
          <p:spPr bwMode="auto">
            <a:xfrm>
              <a:off x="1584" y="2112"/>
              <a:ext cx="480" cy="192"/>
            </a:xfrm>
            <a:prstGeom prst="rightArrow">
              <a:avLst>
                <a:gd name="adj1" fmla="val 50000"/>
                <a:gd name="adj2" fmla="val 62500"/>
              </a:avLst>
            </a:prstGeom>
            <a:solidFill>
              <a:srgbClr val="FF5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1" name="Text Box 19"/>
            <p:cNvSpPr txBox="1">
              <a:spLocks noChangeArrowheads="1"/>
            </p:cNvSpPr>
            <p:nvPr/>
          </p:nvSpPr>
          <p:spPr bwMode="auto">
            <a:xfrm>
              <a:off x="1529" y="1920"/>
              <a:ext cx="57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350">
                  <a:latin typeface="Verdana" panose="020B0604030504040204" pitchFamily="34" charset="0"/>
                </a:rPr>
                <a:t>group</a:t>
              </a:r>
            </a:p>
          </p:txBody>
        </p:sp>
      </p:grpSp>
      <p:grpSp>
        <p:nvGrpSpPr>
          <p:cNvPr id="22" name="Group 20"/>
          <p:cNvGrpSpPr>
            <a:grpSpLocks/>
          </p:cNvGrpSpPr>
          <p:nvPr/>
        </p:nvGrpSpPr>
        <p:grpSpPr bwMode="auto">
          <a:xfrm>
            <a:off x="5542697" y="2574309"/>
            <a:ext cx="800100" cy="400050"/>
            <a:chOff x="3456" y="1296"/>
            <a:chExt cx="672" cy="336"/>
          </a:xfrm>
        </p:grpSpPr>
        <p:sp>
          <p:nvSpPr>
            <p:cNvPr id="23" name="AutoShape 21"/>
            <p:cNvSpPr>
              <a:spLocks noChangeArrowheads="1"/>
            </p:cNvSpPr>
            <p:nvPr/>
          </p:nvSpPr>
          <p:spPr bwMode="auto">
            <a:xfrm>
              <a:off x="3504" y="1488"/>
              <a:ext cx="624" cy="144"/>
            </a:xfrm>
            <a:prstGeom prst="rightArrow">
              <a:avLst>
                <a:gd name="adj1" fmla="val 50000"/>
                <a:gd name="adj2" fmla="val 108333"/>
              </a:avLst>
            </a:prstGeom>
            <a:solidFill>
              <a:srgbClr val="FF5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4" name="Text Box 22"/>
            <p:cNvSpPr txBox="1">
              <a:spLocks noChangeArrowheads="1"/>
            </p:cNvSpPr>
            <p:nvPr/>
          </p:nvSpPr>
          <p:spPr bwMode="auto">
            <a:xfrm>
              <a:off x="3456" y="1296"/>
              <a:ext cx="64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350">
                  <a:latin typeface="Verdana" panose="020B0604030504040204" pitchFamily="34" charset="0"/>
                </a:rPr>
                <a:t>reduce</a:t>
              </a:r>
            </a:p>
          </p:txBody>
        </p:sp>
      </p:grpSp>
      <p:grpSp>
        <p:nvGrpSpPr>
          <p:cNvPr id="25" name="Group 23"/>
          <p:cNvGrpSpPr>
            <a:grpSpLocks/>
          </p:cNvGrpSpPr>
          <p:nvPr/>
        </p:nvGrpSpPr>
        <p:grpSpPr bwMode="auto">
          <a:xfrm>
            <a:off x="5542697" y="3031509"/>
            <a:ext cx="800100" cy="400050"/>
            <a:chOff x="3456" y="1296"/>
            <a:chExt cx="672" cy="336"/>
          </a:xfrm>
        </p:grpSpPr>
        <p:sp>
          <p:nvSpPr>
            <p:cNvPr id="26" name="AutoShape 24"/>
            <p:cNvSpPr>
              <a:spLocks noChangeArrowheads="1"/>
            </p:cNvSpPr>
            <p:nvPr/>
          </p:nvSpPr>
          <p:spPr bwMode="auto">
            <a:xfrm>
              <a:off x="3504" y="1488"/>
              <a:ext cx="624" cy="144"/>
            </a:xfrm>
            <a:prstGeom prst="rightArrow">
              <a:avLst>
                <a:gd name="adj1" fmla="val 50000"/>
                <a:gd name="adj2" fmla="val 108333"/>
              </a:avLst>
            </a:prstGeom>
            <a:solidFill>
              <a:srgbClr val="FF5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7" name="Text Box 25"/>
            <p:cNvSpPr txBox="1">
              <a:spLocks noChangeArrowheads="1"/>
            </p:cNvSpPr>
            <p:nvPr/>
          </p:nvSpPr>
          <p:spPr bwMode="auto">
            <a:xfrm>
              <a:off x="3456" y="1296"/>
              <a:ext cx="64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350">
                  <a:latin typeface="Verdana" panose="020B0604030504040204" pitchFamily="34" charset="0"/>
                </a:rPr>
                <a:t>reduce</a:t>
              </a:r>
            </a:p>
          </p:txBody>
        </p:sp>
      </p:grpSp>
      <p:grpSp>
        <p:nvGrpSpPr>
          <p:cNvPr id="28" name="Group 26"/>
          <p:cNvGrpSpPr>
            <a:grpSpLocks/>
          </p:cNvGrpSpPr>
          <p:nvPr/>
        </p:nvGrpSpPr>
        <p:grpSpPr bwMode="auto">
          <a:xfrm>
            <a:off x="6399947" y="2688609"/>
            <a:ext cx="971550" cy="400050"/>
            <a:chOff x="4464" y="1392"/>
            <a:chExt cx="816" cy="336"/>
          </a:xfrm>
        </p:grpSpPr>
        <p:sp>
          <p:nvSpPr>
            <p:cNvPr id="29" name="AutoShape 27"/>
            <p:cNvSpPr>
              <a:spLocks noChangeArrowheads="1"/>
            </p:cNvSpPr>
            <p:nvPr/>
          </p:nvSpPr>
          <p:spPr bwMode="auto">
            <a:xfrm>
              <a:off x="4464" y="1392"/>
              <a:ext cx="432" cy="336"/>
            </a:xfrm>
            <a:prstGeom prst="diamond">
              <a:avLst/>
            </a:prstGeom>
            <a:solidFill>
              <a:srgbClr val="99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1350">
                  <a:latin typeface="Verdana" panose="020B0604030504040204" pitchFamily="34" charset="0"/>
                </a:rPr>
                <a:t>k</a:t>
              </a:r>
            </a:p>
          </p:txBody>
        </p:sp>
        <p:sp>
          <p:nvSpPr>
            <p:cNvPr id="30" name="AutoShape 28"/>
            <p:cNvSpPr>
              <a:spLocks noChangeArrowheads="1"/>
            </p:cNvSpPr>
            <p:nvPr/>
          </p:nvSpPr>
          <p:spPr bwMode="auto">
            <a:xfrm>
              <a:off x="4944" y="1392"/>
              <a:ext cx="336" cy="33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1350">
                  <a:latin typeface="Verdana" panose="020B0604030504040204" pitchFamily="34" charset="0"/>
                </a:rPr>
                <a:t>v</a:t>
              </a:r>
            </a:p>
          </p:txBody>
        </p:sp>
      </p:grpSp>
      <p:grpSp>
        <p:nvGrpSpPr>
          <p:cNvPr id="31" name="Group 29"/>
          <p:cNvGrpSpPr>
            <a:grpSpLocks/>
          </p:cNvGrpSpPr>
          <p:nvPr/>
        </p:nvGrpSpPr>
        <p:grpSpPr bwMode="auto">
          <a:xfrm>
            <a:off x="6399947" y="3145809"/>
            <a:ext cx="971550" cy="400050"/>
            <a:chOff x="4464" y="1392"/>
            <a:chExt cx="816" cy="336"/>
          </a:xfrm>
        </p:grpSpPr>
        <p:sp>
          <p:nvSpPr>
            <p:cNvPr id="32" name="AutoShape 30"/>
            <p:cNvSpPr>
              <a:spLocks noChangeArrowheads="1"/>
            </p:cNvSpPr>
            <p:nvPr/>
          </p:nvSpPr>
          <p:spPr bwMode="auto">
            <a:xfrm>
              <a:off x="4464" y="1392"/>
              <a:ext cx="432" cy="336"/>
            </a:xfrm>
            <a:prstGeom prst="diamond">
              <a:avLst/>
            </a:prstGeom>
            <a:solidFill>
              <a:srgbClr val="99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1350">
                  <a:latin typeface="Verdana" panose="020B0604030504040204" pitchFamily="34" charset="0"/>
                </a:rPr>
                <a:t>k</a:t>
              </a:r>
            </a:p>
          </p:txBody>
        </p:sp>
        <p:sp>
          <p:nvSpPr>
            <p:cNvPr id="33" name="AutoShape 31"/>
            <p:cNvSpPr>
              <a:spLocks noChangeArrowheads="1"/>
            </p:cNvSpPr>
            <p:nvPr/>
          </p:nvSpPr>
          <p:spPr bwMode="auto">
            <a:xfrm>
              <a:off x="4944" y="1392"/>
              <a:ext cx="336" cy="33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1350">
                  <a:latin typeface="Verdana" panose="020B0604030504040204" pitchFamily="34" charset="0"/>
                </a:rPr>
                <a:t>v</a:t>
              </a:r>
            </a:p>
          </p:txBody>
        </p:sp>
      </p:grpSp>
      <p:grpSp>
        <p:nvGrpSpPr>
          <p:cNvPr id="34" name="Group 32"/>
          <p:cNvGrpSpPr>
            <a:grpSpLocks/>
          </p:cNvGrpSpPr>
          <p:nvPr/>
        </p:nvGrpSpPr>
        <p:grpSpPr bwMode="auto">
          <a:xfrm>
            <a:off x="6457097" y="4631709"/>
            <a:ext cx="971550" cy="400050"/>
            <a:chOff x="4464" y="1392"/>
            <a:chExt cx="816" cy="336"/>
          </a:xfrm>
        </p:grpSpPr>
        <p:sp>
          <p:nvSpPr>
            <p:cNvPr id="35" name="AutoShape 33"/>
            <p:cNvSpPr>
              <a:spLocks noChangeArrowheads="1"/>
            </p:cNvSpPr>
            <p:nvPr/>
          </p:nvSpPr>
          <p:spPr bwMode="auto">
            <a:xfrm>
              <a:off x="4464" y="1392"/>
              <a:ext cx="432" cy="336"/>
            </a:xfrm>
            <a:prstGeom prst="diamond">
              <a:avLst/>
            </a:prstGeom>
            <a:solidFill>
              <a:srgbClr val="99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1350">
                  <a:latin typeface="Verdana" panose="020B0604030504040204" pitchFamily="34" charset="0"/>
                </a:rPr>
                <a:t>k</a:t>
              </a:r>
            </a:p>
          </p:txBody>
        </p:sp>
        <p:sp>
          <p:nvSpPr>
            <p:cNvPr id="36" name="AutoShape 34"/>
            <p:cNvSpPr>
              <a:spLocks noChangeArrowheads="1"/>
            </p:cNvSpPr>
            <p:nvPr/>
          </p:nvSpPr>
          <p:spPr bwMode="auto">
            <a:xfrm>
              <a:off x="4944" y="1392"/>
              <a:ext cx="336" cy="33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1350">
                  <a:latin typeface="Verdana" panose="020B0604030504040204" pitchFamily="34" charset="0"/>
                </a:rPr>
                <a:t>v</a:t>
              </a:r>
            </a:p>
          </p:txBody>
        </p:sp>
      </p:grpSp>
      <p:sp>
        <p:nvSpPr>
          <p:cNvPr id="37" name="Text Box 35"/>
          <p:cNvSpPr txBox="1">
            <a:spLocks noChangeArrowheads="1"/>
          </p:cNvSpPr>
          <p:nvPr/>
        </p:nvSpPr>
        <p:spPr bwMode="auto">
          <a:xfrm>
            <a:off x="6765470" y="4003059"/>
            <a:ext cx="42672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b="1">
                <a:latin typeface="Verdana" panose="020B0604030504040204" pitchFamily="34" charset="0"/>
              </a:rPr>
              <a:t>…</a:t>
            </a:r>
          </a:p>
        </p:txBody>
      </p:sp>
      <p:grpSp>
        <p:nvGrpSpPr>
          <p:cNvPr id="38" name="Group 36"/>
          <p:cNvGrpSpPr>
            <a:grpSpLocks/>
          </p:cNvGrpSpPr>
          <p:nvPr/>
        </p:nvGrpSpPr>
        <p:grpSpPr bwMode="auto">
          <a:xfrm>
            <a:off x="3542447" y="2231409"/>
            <a:ext cx="2057400" cy="2743200"/>
            <a:chOff x="2064" y="1008"/>
            <a:chExt cx="1728" cy="2304"/>
          </a:xfrm>
        </p:grpSpPr>
        <p:sp>
          <p:nvSpPr>
            <p:cNvPr id="39" name="AutoShape 37"/>
            <p:cNvSpPr>
              <a:spLocks noChangeArrowheads="1"/>
            </p:cNvSpPr>
            <p:nvPr/>
          </p:nvSpPr>
          <p:spPr bwMode="auto">
            <a:xfrm>
              <a:off x="2112" y="2976"/>
              <a:ext cx="432" cy="336"/>
            </a:xfrm>
            <a:prstGeom prst="diamond">
              <a:avLst/>
            </a:prstGeom>
            <a:solidFill>
              <a:srgbClr val="CC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1350">
                  <a:latin typeface="Verdana" panose="020B0604030504040204" pitchFamily="34" charset="0"/>
                </a:rPr>
                <a:t>k</a:t>
              </a:r>
            </a:p>
          </p:txBody>
        </p:sp>
        <p:sp>
          <p:nvSpPr>
            <p:cNvPr id="40" name="AutoShape 38"/>
            <p:cNvSpPr>
              <a:spLocks noChangeArrowheads="1"/>
            </p:cNvSpPr>
            <p:nvPr/>
          </p:nvSpPr>
          <p:spPr bwMode="auto">
            <a:xfrm>
              <a:off x="2544" y="2976"/>
              <a:ext cx="528" cy="336"/>
            </a:xfrm>
            <a:prstGeom prst="parallelogram">
              <a:avLst>
                <a:gd name="adj" fmla="val 39286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1350">
                  <a:latin typeface="Verdana" panose="020B0604030504040204" pitchFamily="34" charset="0"/>
                </a:rPr>
                <a:t>v</a:t>
              </a:r>
            </a:p>
          </p:txBody>
        </p:sp>
        <p:sp>
          <p:nvSpPr>
            <p:cNvPr id="41" name="Text Box 39"/>
            <p:cNvSpPr txBox="1">
              <a:spLocks noChangeArrowheads="1"/>
            </p:cNvSpPr>
            <p:nvPr/>
          </p:nvSpPr>
          <p:spPr bwMode="auto">
            <a:xfrm>
              <a:off x="2467" y="2496"/>
              <a:ext cx="358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b="1">
                  <a:latin typeface="Verdana" panose="020B0604030504040204" pitchFamily="34" charset="0"/>
                </a:rPr>
                <a:t>…</a:t>
              </a:r>
            </a:p>
          </p:txBody>
        </p:sp>
        <p:sp>
          <p:nvSpPr>
            <p:cNvPr id="42" name="AutoShape 40"/>
            <p:cNvSpPr>
              <a:spLocks noChangeArrowheads="1"/>
            </p:cNvSpPr>
            <p:nvPr/>
          </p:nvSpPr>
          <p:spPr bwMode="auto">
            <a:xfrm>
              <a:off x="2064" y="1392"/>
              <a:ext cx="432" cy="336"/>
            </a:xfrm>
            <a:prstGeom prst="diamond">
              <a:avLst/>
            </a:prstGeom>
            <a:solidFill>
              <a:srgbClr val="99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1350">
                  <a:latin typeface="Verdana" panose="020B0604030504040204" pitchFamily="34" charset="0"/>
                </a:rPr>
                <a:t>k</a:t>
              </a:r>
            </a:p>
          </p:txBody>
        </p:sp>
        <p:sp>
          <p:nvSpPr>
            <p:cNvPr id="43" name="AutoShape 41"/>
            <p:cNvSpPr>
              <a:spLocks noChangeArrowheads="1"/>
            </p:cNvSpPr>
            <p:nvPr/>
          </p:nvSpPr>
          <p:spPr bwMode="auto">
            <a:xfrm>
              <a:off x="2496" y="1392"/>
              <a:ext cx="528" cy="336"/>
            </a:xfrm>
            <a:prstGeom prst="parallelogram">
              <a:avLst>
                <a:gd name="adj" fmla="val 39286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1350">
                  <a:latin typeface="Verdana" panose="020B0604030504040204" pitchFamily="34" charset="0"/>
                </a:rPr>
                <a:t>v</a:t>
              </a:r>
            </a:p>
          </p:txBody>
        </p:sp>
        <p:sp>
          <p:nvSpPr>
            <p:cNvPr id="44" name="AutoShape 42"/>
            <p:cNvSpPr>
              <a:spLocks noChangeArrowheads="1"/>
            </p:cNvSpPr>
            <p:nvPr/>
          </p:nvSpPr>
          <p:spPr bwMode="auto">
            <a:xfrm>
              <a:off x="2064" y="1824"/>
              <a:ext cx="432" cy="336"/>
            </a:xfrm>
            <a:prstGeom prst="diamond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1350">
                  <a:latin typeface="Verdana" panose="020B0604030504040204" pitchFamily="34" charset="0"/>
                </a:rPr>
                <a:t>k</a:t>
              </a:r>
            </a:p>
          </p:txBody>
        </p:sp>
        <p:sp>
          <p:nvSpPr>
            <p:cNvPr id="45" name="AutoShape 43"/>
            <p:cNvSpPr>
              <a:spLocks noChangeArrowheads="1"/>
            </p:cNvSpPr>
            <p:nvPr/>
          </p:nvSpPr>
          <p:spPr bwMode="auto">
            <a:xfrm>
              <a:off x="2496" y="1824"/>
              <a:ext cx="480" cy="336"/>
            </a:xfrm>
            <a:prstGeom prst="parallelogram">
              <a:avLst>
                <a:gd name="adj" fmla="val 35714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1350">
                  <a:latin typeface="Verdana" panose="020B0604030504040204" pitchFamily="34" charset="0"/>
                </a:rPr>
                <a:t>v</a:t>
              </a:r>
            </a:p>
          </p:txBody>
        </p:sp>
        <p:sp>
          <p:nvSpPr>
            <p:cNvPr id="46" name="AutoShape 44"/>
            <p:cNvSpPr>
              <a:spLocks noChangeArrowheads="1"/>
            </p:cNvSpPr>
            <p:nvPr/>
          </p:nvSpPr>
          <p:spPr bwMode="auto">
            <a:xfrm>
              <a:off x="2832" y="1824"/>
              <a:ext cx="528" cy="336"/>
            </a:xfrm>
            <a:prstGeom prst="parallelogram">
              <a:avLst>
                <a:gd name="adj" fmla="val 39286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1350">
                  <a:latin typeface="Verdana" panose="020B0604030504040204" pitchFamily="34" charset="0"/>
                </a:rPr>
                <a:t>v</a:t>
              </a:r>
            </a:p>
          </p:txBody>
        </p:sp>
        <p:sp>
          <p:nvSpPr>
            <p:cNvPr id="47" name="AutoShape 45"/>
            <p:cNvSpPr>
              <a:spLocks noChangeArrowheads="1"/>
            </p:cNvSpPr>
            <p:nvPr/>
          </p:nvSpPr>
          <p:spPr bwMode="auto">
            <a:xfrm>
              <a:off x="2880" y="1392"/>
              <a:ext cx="528" cy="336"/>
            </a:xfrm>
            <a:prstGeom prst="parallelogram">
              <a:avLst>
                <a:gd name="adj" fmla="val 39286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1350">
                  <a:latin typeface="Verdana" panose="020B0604030504040204" pitchFamily="34" charset="0"/>
                </a:rPr>
                <a:t>v</a:t>
              </a:r>
            </a:p>
          </p:txBody>
        </p:sp>
        <p:sp>
          <p:nvSpPr>
            <p:cNvPr id="48" name="AutoShape 46"/>
            <p:cNvSpPr>
              <a:spLocks noChangeArrowheads="1"/>
            </p:cNvSpPr>
            <p:nvPr/>
          </p:nvSpPr>
          <p:spPr bwMode="auto">
            <a:xfrm>
              <a:off x="3264" y="1392"/>
              <a:ext cx="528" cy="336"/>
            </a:xfrm>
            <a:prstGeom prst="parallelogram">
              <a:avLst>
                <a:gd name="adj" fmla="val 39286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1350">
                  <a:latin typeface="Verdana" panose="020B0604030504040204" pitchFamily="34" charset="0"/>
                </a:rPr>
                <a:t>v</a:t>
              </a:r>
            </a:p>
          </p:txBody>
        </p:sp>
        <p:sp>
          <p:nvSpPr>
            <p:cNvPr id="49" name="Rectangle 47"/>
            <p:cNvSpPr>
              <a:spLocks noChangeArrowheads="1"/>
            </p:cNvSpPr>
            <p:nvPr/>
          </p:nvSpPr>
          <p:spPr bwMode="auto">
            <a:xfrm>
              <a:off x="2160" y="1008"/>
              <a:ext cx="148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en-US" sz="1350">
                  <a:latin typeface="Verdana" panose="020B0604030504040204" pitchFamily="34" charset="0"/>
                </a:rPr>
                <a:t>Key-value groups</a:t>
              </a:r>
            </a:p>
          </p:txBody>
        </p:sp>
      </p:grpSp>
      <p:sp>
        <p:nvSpPr>
          <p:cNvPr id="50" name="Rectangle 48"/>
          <p:cNvSpPr>
            <a:spLocks noChangeArrowheads="1"/>
          </p:cNvSpPr>
          <p:nvPr/>
        </p:nvSpPr>
        <p:spPr bwMode="auto">
          <a:xfrm>
            <a:off x="6142772" y="2093297"/>
            <a:ext cx="1543050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en-US" sz="1350" dirty="0">
                <a:latin typeface="Verdana" panose="020B0604030504040204" pitchFamily="34" charset="0"/>
              </a:rPr>
              <a:t>Output </a:t>
            </a:r>
          </a:p>
          <a:p>
            <a:pPr eaLnBrk="0" hangingPunct="0"/>
            <a:r>
              <a:rPr lang="en-US" altLang="en-US" sz="1350" dirty="0">
                <a:latin typeface="Verdana" panose="020B0604030504040204" pitchFamily="34" charset="0"/>
              </a:rPr>
              <a:t>key-value pairs</a:t>
            </a:r>
          </a:p>
        </p:txBody>
      </p:sp>
      <p:sp>
        <p:nvSpPr>
          <p:cNvPr id="52" name="Rectangle 50"/>
          <p:cNvSpPr>
            <a:spLocks noChangeArrowheads="1"/>
          </p:cNvSpPr>
          <p:nvPr/>
        </p:nvSpPr>
        <p:spPr bwMode="auto">
          <a:xfrm>
            <a:off x="1084997" y="5146059"/>
            <a:ext cx="2341282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IN" altLang="en-US" sz="1500"/>
              <a:t>E.g. </a:t>
            </a:r>
            <a:br>
              <a:rPr lang="en-IN" altLang="en-US" sz="1500"/>
            </a:br>
            <a:r>
              <a:rPr lang="en-IN" altLang="en-US" sz="1500"/>
              <a:t>(word, wordcount-in-a-doc)</a:t>
            </a:r>
            <a:endParaRPr lang="en-US" altLang="en-US" sz="1500"/>
          </a:p>
        </p:txBody>
      </p:sp>
      <p:sp>
        <p:nvSpPr>
          <p:cNvPr id="53" name="Rectangle 51"/>
          <p:cNvSpPr>
            <a:spLocks noChangeArrowheads="1"/>
          </p:cNvSpPr>
          <p:nvPr/>
        </p:nvSpPr>
        <p:spPr bwMode="auto">
          <a:xfrm>
            <a:off x="3599598" y="5088909"/>
            <a:ext cx="2148345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IN" altLang="en-US" sz="1500"/>
              <a:t>(word, list-of-wordcount)</a:t>
            </a:r>
            <a:endParaRPr lang="en-US" altLang="en-US" sz="1500"/>
          </a:p>
        </p:txBody>
      </p:sp>
      <p:sp>
        <p:nvSpPr>
          <p:cNvPr id="54" name="Rectangle 52"/>
          <p:cNvSpPr>
            <a:spLocks noChangeArrowheads="1"/>
          </p:cNvSpPr>
          <p:nvPr/>
        </p:nvSpPr>
        <p:spPr bwMode="auto">
          <a:xfrm>
            <a:off x="6114198" y="5146059"/>
            <a:ext cx="1640385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IN" altLang="en-US" sz="1500"/>
              <a:t>(word, final-count)</a:t>
            </a:r>
            <a:endParaRPr lang="en-US" altLang="en-US" sz="1500"/>
          </a:p>
        </p:txBody>
      </p:sp>
      <p:sp>
        <p:nvSpPr>
          <p:cNvPr id="55" name="Text Box 53"/>
          <p:cNvSpPr txBox="1">
            <a:spLocks noChangeArrowheads="1"/>
          </p:cNvSpPr>
          <p:nvPr/>
        </p:nvSpPr>
        <p:spPr bwMode="auto">
          <a:xfrm>
            <a:off x="3713897" y="5374659"/>
            <a:ext cx="1384482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500"/>
              <a:t>~ SQL Group by</a:t>
            </a:r>
          </a:p>
        </p:txBody>
      </p:sp>
      <p:sp>
        <p:nvSpPr>
          <p:cNvPr id="56" name="Text Box 54"/>
          <p:cNvSpPr txBox="1">
            <a:spLocks noChangeArrowheads="1"/>
          </p:cNvSpPr>
          <p:nvPr/>
        </p:nvSpPr>
        <p:spPr bwMode="auto">
          <a:xfrm>
            <a:off x="6057048" y="5374659"/>
            <a:ext cx="1585947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500"/>
              <a:t>~ SQL aggregation</a:t>
            </a:r>
          </a:p>
        </p:txBody>
      </p:sp>
    </p:spTree>
    <p:extLst>
      <p:ext uri="{BB962C8B-B14F-4D97-AF65-F5344CB8AC3E}">
        <p14:creationId xmlns:p14="http://schemas.microsoft.com/office/powerpoint/2010/main" val="2416063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5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1260842"/>
          </a:xfrm>
        </p:spPr>
        <p:txBody>
          <a:bodyPr/>
          <a:lstStyle/>
          <a:p>
            <a:r>
              <a:rPr lang="en-US" sz="4300" dirty="0">
                <a:solidFill>
                  <a:srgbClr val="FF0000"/>
                </a:solidFill>
              </a:rPr>
              <a:t>Basic Features of Hadoop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3050" lvl="0" indent="-2730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16349"/>
              </a:buClr>
              <a:buSzPct val="85000"/>
              <a:buFont typeface="Wingdings 2" panose="05020102010507070707" pitchFamily="18" charset="2"/>
              <a:buChar char=""/>
            </a:pPr>
            <a:r>
              <a:rPr lang="en-US" altLang="en-US" sz="2700" dirty="0">
                <a:solidFill>
                  <a:prstClr val="black"/>
                </a:solidFill>
                <a:latin typeface="Georgia"/>
              </a:rPr>
              <a:t>Highly fault-tolerant</a:t>
            </a:r>
          </a:p>
          <a:p>
            <a:pPr marL="273050" lvl="0" indent="-2730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16349"/>
              </a:buClr>
              <a:buSzPct val="85000"/>
              <a:buFont typeface="Wingdings 2" panose="05020102010507070707" pitchFamily="18" charset="2"/>
              <a:buChar char=""/>
            </a:pPr>
            <a:r>
              <a:rPr lang="en-US" altLang="en-US" sz="2700" dirty="0">
                <a:solidFill>
                  <a:prstClr val="black"/>
                </a:solidFill>
                <a:latin typeface="Georgia"/>
              </a:rPr>
              <a:t>High throughput</a:t>
            </a:r>
          </a:p>
          <a:p>
            <a:pPr marL="273050" lvl="0" indent="-2730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16349"/>
              </a:buClr>
              <a:buSzPct val="85000"/>
              <a:buFont typeface="Wingdings 2" panose="05020102010507070707" pitchFamily="18" charset="2"/>
              <a:buChar char=""/>
            </a:pPr>
            <a:r>
              <a:rPr lang="en-US" altLang="en-US" sz="2700" dirty="0">
                <a:solidFill>
                  <a:prstClr val="black"/>
                </a:solidFill>
                <a:latin typeface="Georgia"/>
              </a:rPr>
              <a:t>Suitable for applications with large data sets</a:t>
            </a:r>
          </a:p>
          <a:p>
            <a:pPr marL="273050" lvl="0" indent="-2730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16349"/>
              </a:buClr>
              <a:buSzPct val="85000"/>
              <a:buFont typeface="Wingdings 2" panose="05020102010507070707" pitchFamily="18" charset="2"/>
              <a:buChar char=""/>
            </a:pPr>
            <a:r>
              <a:rPr lang="en-US" altLang="en-US" sz="2700" dirty="0">
                <a:solidFill>
                  <a:prstClr val="black"/>
                </a:solidFill>
                <a:latin typeface="Georgia"/>
              </a:rPr>
              <a:t>Streaming access to file system data</a:t>
            </a:r>
          </a:p>
          <a:p>
            <a:pPr marL="273050" lvl="0" indent="-2730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16349"/>
              </a:buClr>
              <a:buSzPct val="85000"/>
              <a:buFont typeface="Wingdings 2" panose="05020102010507070707" pitchFamily="18" charset="2"/>
              <a:buChar char=""/>
            </a:pPr>
            <a:r>
              <a:rPr lang="en-US" altLang="en-US" sz="2700" dirty="0">
                <a:solidFill>
                  <a:prstClr val="black"/>
                </a:solidFill>
                <a:latin typeface="Georgia"/>
              </a:rPr>
              <a:t>Can be built out of commodity hardware </a:t>
            </a:r>
          </a:p>
          <a:p>
            <a:pPr marL="273050" lvl="0" indent="-2730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16349"/>
              </a:buClr>
              <a:buSzPct val="85000"/>
              <a:buFont typeface="Wingdings 2" panose="05020102010507070707" pitchFamily="18" charset="2"/>
              <a:buChar char=""/>
            </a:pPr>
            <a:endParaRPr lang="en-US" altLang="en-US" sz="2700" dirty="0">
              <a:solidFill>
                <a:prstClr val="black"/>
              </a:solidFill>
              <a:latin typeface="Georgia"/>
            </a:endParaRPr>
          </a:p>
          <a:p>
            <a:pPr marL="273050" lvl="0" indent="-2730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16349"/>
              </a:buClr>
              <a:buSzPct val="85000"/>
              <a:buFont typeface="Wingdings 2" panose="05020102010507070707" pitchFamily="18" charset="2"/>
              <a:buChar char=""/>
            </a:pPr>
            <a:endParaRPr lang="en-US" altLang="en-US" sz="2700" dirty="0">
              <a:solidFill>
                <a:prstClr val="black"/>
              </a:solidFill>
              <a:latin typeface="Georgia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559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Image result for hadoop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386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2242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94978"/>
            <a:ext cx="7543800" cy="1208740"/>
          </a:xfrm>
        </p:spPr>
        <p:txBody>
          <a:bodyPr/>
          <a:lstStyle/>
          <a:p>
            <a:r>
              <a:rPr lang="en-US" sz="4300" dirty="0">
                <a:solidFill>
                  <a:srgbClr val="FF0000"/>
                </a:solidFill>
              </a:rPr>
              <a:t>Hadoop Configurations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2096086"/>
            <a:ext cx="7543801" cy="3773008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 The Hadoop framework has more than 190 tunable configuration   parameters that allow users to manage the flow of a Hadoop job in different phases during the execution process.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Some important configurations are discussed in the next slide.</a:t>
            </a:r>
          </a:p>
        </p:txBody>
      </p:sp>
    </p:spTree>
    <p:extLst>
      <p:ext uri="{BB962C8B-B14F-4D97-AF65-F5344CB8AC3E}">
        <p14:creationId xmlns:p14="http://schemas.microsoft.com/office/powerpoint/2010/main" val="163515879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378</TotalTime>
  <Words>836</Words>
  <Application>Microsoft Office PowerPoint</Application>
  <PresentationFormat>On-screen Show (4:3)</PresentationFormat>
  <Paragraphs>161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Calibri</vt:lpstr>
      <vt:lpstr>Calibri Light</vt:lpstr>
      <vt:lpstr>Cambria</vt:lpstr>
      <vt:lpstr>Georgia</vt:lpstr>
      <vt:lpstr>Verdana</vt:lpstr>
      <vt:lpstr>Wingdings</vt:lpstr>
      <vt:lpstr>Wingdings 2</vt:lpstr>
      <vt:lpstr>Retrospect</vt:lpstr>
      <vt:lpstr>TEAM CLOUD OPTIMIZERS   An OpenSimplex approach : Hadoop performance optimization by auto tuning default configuration parameter     </vt:lpstr>
      <vt:lpstr>Agenda</vt:lpstr>
      <vt:lpstr>HADOOP | MAPREDUCE</vt:lpstr>
      <vt:lpstr>PowerPoint Presentation</vt:lpstr>
      <vt:lpstr>MapReduce: The Map Step</vt:lpstr>
      <vt:lpstr>MapReduce: The Reduce Step</vt:lpstr>
      <vt:lpstr>Basic Features of Hadoop</vt:lpstr>
      <vt:lpstr>PowerPoint Presentation</vt:lpstr>
      <vt:lpstr>Hadoop Configurations</vt:lpstr>
      <vt:lpstr>Hadoop Core Configurations</vt:lpstr>
      <vt:lpstr>How Configuration Parameters Plays Critical Role in Hadoop </vt:lpstr>
      <vt:lpstr>Why we need Auto Tuning over Manual Tuning</vt:lpstr>
      <vt:lpstr>Existing Approaches and Limitations</vt:lpstr>
      <vt:lpstr>Continue….            Existing Approaches and Limitations</vt:lpstr>
      <vt:lpstr>Continue….            Existing Approaches and Limitations</vt:lpstr>
      <vt:lpstr>Continue….            Existing Approaches and Limitations</vt:lpstr>
      <vt:lpstr>What is an OpenSimplex Approach…?</vt:lpstr>
      <vt:lpstr>Practical Approach</vt:lpstr>
      <vt:lpstr>Experimental Setup</vt:lpstr>
      <vt:lpstr>THANK YOU ALL!</vt:lpstr>
    </vt:vector>
  </TitlesOfParts>
  <Company>CSUF IT STS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OPTIMIZERS</dc:title>
  <dc:creator>CampusUser</dc:creator>
  <cp:lastModifiedBy>VINAY</cp:lastModifiedBy>
  <cp:revision>91</cp:revision>
  <dcterms:created xsi:type="dcterms:W3CDTF">2017-10-27T07:47:39Z</dcterms:created>
  <dcterms:modified xsi:type="dcterms:W3CDTF">2017-10-28T05:22:14Z</dcterms:modified>
</cp:coreProperties>
</file>