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18" r:id="rId1"/>
  </p:sldMasterIdLst>
  <p:notesMasterIdLst>
    <p:notesMasterId r:id="rId43"/>
  </p:notesMasterIdLst>
  <p:handoutMasterIdLst>
    <p:handoutMasterId r:id="rId44"/>
  </p:handoutMasterIdLst>
  <p:sldIdLst>
    <p:sldId id="279" r:id="rId2"/>
    <p:sldId id="383"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00" r:id="rId19"/>
    <p:sldId id="366" r:id="rId20"/>
    <p:sldId id="367" r:id="rId21"/>
    <p:sldId id="368" r:id="rId22"/>
    <p:sldId id="371" r:id="rId23"/>
    <p:sldId id="411" r:id="rId24"/>
    <p:sldId id="416" r:id="rId25"/>
    <p:sldId id="430" r:id="rId26"/>
    <p:sldId id="429" r:id="rId27"/>
    <p:sldId id="412" r:id="rId28"/>
    <p:sldId id="425" r:id="rId29"/>
    <p:sldId id="431" r:id="rId30"/>
    <p:sldId id="413" r:id="rId31"/>
    <p:sldId id="426" r:id="rId32"/>
    <p:sldId id="434" r:id="rId33"/>
    <p:sldId id="435" r:id="rId34"/>
    <p:sldId id="373" r:id="rId35"/>
    <p:sldId id="374" r:id="rId36"/>
    <p:sldId id="375" r:id="rId37"/>
    <p:sldId id="415" r:id="rId38"/>
    <p:sldId id="428" r:id="rId39"/>
    <p:sldId id="404" r:id="rId40"/>
    <p:sldId id="376" r:id="rId41"/>
    <p:sldId id="330" r:id="rId42"/>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0099"/>
    <a:srgbClr val="FF6600"/>
    <a:srgbClr val="CCECFF"/>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88085" autoAdjust="0"/>
  </p:normalViewPr>
  <p:slideViewPr>
    <p:cSldViewPr>
      <p:cViewPr>
        <p:scale>
          <a:sx n="90" d="100"/>
          <a:sy n="90" d="100"/>
        </p:scale>
        <p:origin x="-109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8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80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81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81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B452B39-AA0C-F64A-BE0C-A619581FF607}" type="slidenum">
              <a:rPr lang="en-US"/>
              <a:pPr/>
              <a:t>‹#›</a:t>
            </a:fld>
            <a:endParaRPr lang="en-US"/>
          </a:p>
        </p:txBody>
      </p:sp>
    </p:spTree>
    <p:extLst>
      <p:ext uri="{BB962C8B-B14F-4D97-AF65-F5344CB8AC3E}">
        <p14:creationId xmlns:p14="http://schemas.microsoft.com/office/powerpoint/2010/main" val="3547160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5734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5735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92F4F3EA-8966-5943-BAA9-BDA7F71C867A}" type="slidenum">
              <a:rPr lang="en-US"/>
              <a:pPr/>
              <a:t>‹#›</a:t>
            </a:fld>
            <a:endParaRPr lang="en-US"/>
          </a:p>
        </p:txBody>
      </p:sp>
    </p:spTree>
    <p:extLst>
      <p:ext uri="{BB962C8B-B14F-4D97-AF65-F5344CB8AC3E}">
        <p14:creationId xmlns:p14="http://schemas.microsoft.com/office/powerpoint/2010/main" val="1514951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A9B49-A740-2649-9242-EBFAB637E36E}" type="slidenum">
              <a:rPr lang="en-US" altLang="ko-KR"/>
              <a:pPr/>
              <a:t>19</a:t>
            </a:fld>
            <a:endParaRPr lang="en-US" altLang="ko-KR"/>
          </a:p>
        </p:txBody>
      </p:sp>
      <p:sp>
        <p:nvSpPr>
          <p:cNvPr id="10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p:txBody>
          <a:bodyPr/>
          <a:lstStyle/>
          <a:p>
            <a:r>
              <a:rPr lang="en-US" dirty="0" err="1" smtClean="0"/>
              <a:t>Paravirtualization</a:t>
            </a:r>
            <a:r>
              <a:rPr lang="en-US" dirty="0" smtClean="0"/>
              <a:t> (PV) is an efficient and lightweight virtualization technique introduced by </a:t>
            </a:r>
            <a:r>
              <a:rPr lang="en-US" dirty="0" err="1" smtClean="0"/>
              <a:t>Xen</a:t>
            </a:r>
            <a:r>
              <a:rPr lang="en-US" dirty="0" smtClean="0"/>
              <a:t>, later adopted by other virtualization solutions. PV does not require virtualization extensions from the host CPU and thus enables virtualization on hardware architectures that do not support Hardware-assisted virtualization. However, PV guests and control domains require kernel support and drivers that in the past required special kernel builds, but are now part of the Linux kernel as well as other operating systems. </a:t>
            </a:r>
          </a:p>
          <a:p>
            <a:endParaRPr lang="en-US" altLang="ko-KR" dirty="0" smtClean="0"/>
          </a:p>
          <a:p>
            <a:r>
              <a:rPr lang="en-US" altLang="ko-KR" dirty="0" smtClean="0"/>
              <a:t>This </a:t>
            </a:r>
            <a:r>
              <a:rPr lang="en-US" altLang="ko-KR" dirty="0"/>
              <a:t>figure shows the network architecture used in </a:t>
            </a:r>
            <a:r>
              <a:rPr lang="en-US" altLang="ko-KR" dirty="0" err="1"/>
              <a:t>Xen</a:t>
            </a:r>
            <a:r>
              <a:rPr lang="en-US" altLang="ko-KR" dirty="0"/>
              <a:t>.</a:t>
            </a:r>
          </a:p>
          <a:p>
            <a:r>
              <a:rPr lang="en-US" altLang="ko-KR" dirty="0" err="1"/>
              <a:t>Xen</a:t>
            </a:r>
            <a:r>
              <a:rPr lang="en-US" altLang="ko-KR" dirty="0"/>
              <a:t> provides each guest domain with a virtual network interfaces(, which is used by guest domains for its network communications).</a:t>
            </a:r>
          </a:p>
          <a:p>
            <a:r>
              <a:rPr lang="en-US" altLang="ko-KR" dirty="0"/>
              <a:t>Each virtual interface in a guest domain has a backend interface in the driver domain.</a:t>
            </a:r>
          </a:p>
          <a:p>
            <a:r>
              <a:rPr lang="en-US" altLang="ko-KR" dirty="0"/>
              <a:t>The virtual and backend interfaces are connected over an I/O channel.</a:t>
            </a:r>
          </a:p>
          <a:p>
            <a:r>
              <a:rPr lang="en-US" altLang="ko-KR" dirty="0"/>
              <a:t>The I/O channel implements a zero-copy data transfer mechanism by remapping the physical pages.</a:t>
            </a:r>
          </a:p>
          <a:p>
            <a:endParaRPr lang="en-US" altLang="ko-KR" dirty="0"/>
          </a:p>
          <a:p>
            <a:r>
              <a:rPr lang="en-US" altLang="ko-KR" dirty="0"/>
              <a:t>This table shows the network performance under </a:t>
            </a:r>
            <a:r>
              <a:rPr lang="en-US" altLang="ko-KR" dirty="0" err="1"/>
              <a:t>Xen</a:t>
            </a:r>
            <a:r>
              <a:rPr lang="en-US" altLang="ko-KR" dirty="0"/>
              <a:t>.</a:t>
            </a:r>
          </a:p>
          <a:p>
            <a:r>
              <a:rPr lang="en-US" altLang="ko-KR" dirty="0"/>
              <a:t>The driver domain configuration shows performance comparable to native Linux for the transmit case and a degradation of 30% for the receive case.</a:t>
            </a:r>
          </a:p>
          <a:p>
            <a:r>
              <a:rPr lang="en-US" altLang="ko-KR" dirty="0"/>
              <a:t>But, in the guest domain, which uses virtualized network interfaces, the degradations are much more.</a:t>
            </a:r>
          </a:p>
          <a:p>
            <a:endParaRPr lang="en-US" altLang="ko-KR" dirty="0"/>
          </a:p>
          <a:p>
            <a:r>
              <a:rPr lang="en-US" altLang="ko-KR" dirty="0"/>
              <a:t>This performance degradation comes from </a:t>
            </a:r>
            <a:r>
              <a:rPr lang="en-US" altLang="ko-KR" dirty="0">
                <a:solidFill>
                  <a:srgbClr val="FF3300"/>
                </a:solidFill>
              </a:rPr>
              <a:t>a significantly higher TLB miss rate</a:t>
            </a:r>
            <a:r>
              <a:rPr lang="en-US" altLang="ko-KR" dirty="0"/>
              <a:t> and a </a:t>
            </a:r>
            <a:r>
              <a:rPr lang="en-US" altLang="ko-KR" dirty="0">
                <a:solidFill>
                  <a:srgbClr val="FF3300"/>
                </a:solidFill>
              </a:rPr>
              <a:t>higher L2 cache miss rate.</a:t>
            </a:r>
            <a:endParaRPr lang="en-US" altLang="ko-KR" dirty="0"/>
          </a:p>
        </p:txBody>
      </p:sp>
    </p:spTree>
    <p:extLst>
      <p:ext uri="{BB962C8B-B14F-4D97-AF65-F5344CB8AC3E}">
        <p14:creationId xmlns:p14="http://schemas.microsoft.com/office/powerpoint/2010/main" val="153066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SPAN: Switched</a:t>
            </a:r>
            <a:r>
              <a:rPr lang="en-US" baseline="0" dirty="0" smtClean="0"/>
              <a:t> Port Analyzer</a:t>
            </a:r>
          </a:p>
          <a:p>
            <a:r>
              <a:rPr lang="en-US" baseline="0" dirty="0" smtClean="0"/>
              <a:t>RSPAN: Remote </a:t>
            </a:r>
            <a:r>
              <a:rPr lang="en-US" dirty="0" smtClean="0"/>
              <a:t>Switched</a:t>
            </a:r>
            <a:r>
              <a:rPr lang="en-US" baseline="0" dirty="0" smtClean="0"/>
              <a:t> Port Analyzer</a:t>
            </a:r>
          </a:p>
          <a:p>
            <a:r>
              <a:rPr lang="en-US" baseline="0" dirty="0" smtClean="0"/>
              <a:t>ERSPAN: Encrypted Remote </a:t>
            </a:r>
            <a:r>
              <a:rPr lang="en-US" dirty="0" smtClean="0"/>
              <a:t>Switched</a:t>
            </a:r>
            <a:r>
              <a:rPr lang="en-US" baseline="0" dirty="0" smtClean="0"/>
              <a:t> Port Analyzer</a:t>
            </a:r>
          </a:p>
          <a:p>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22</a:t>
            </a:fld>
            <a:endParaRPr lang="en-US"/>
          </a:p>
        </p:txBody>
      </p:sp>
    </p:spTree>
    <p:extLst>
      <p:ext uri="{BB962C8B-B14F-4D97-AF65-F5344CB8AC3E}">
        <p14:creationId xmlns:p14="http://schemas.microsoft.com/office/powerpoint/2010/main" val="358005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2^12 = 4096</a:t>
            </a:r>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23</a:t>
            </a:fld>
            <a:endParaRPr lang="en-US"/>
          </a:p>
        </p:txBody>
      </p:sp>
    </p:spTree>
    <p:extLst>
      <p:ext uri="{BB962C8B-B14F-4D97-AF65-F5344CB8AC3E}">
        <p14:creationId xmlns:p14="http://schemas.microsoft.com/office/powerpoint/2010/main" val="156887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which are at the access layer of the network, will not have any idea that VLANs are in use, which is what we want, because it means the client doesn’t have any extra configuration to deal with. Thus, in this case, we say the switch-port is an “access” port, rather than a “trunk” port. In this case, the access layer device (typically a switch or wireless access point) will determine the VLAN based on the switch-port (typical for </a:t>
            </a:r>
            <a:r>
              <a:rPr lang="en-US" dirty="0" err="1" smtClean="0"/>
              <a:t>ethernet</a:t>
            </a:r>
            <a:r>
              <a:rPr lang="en-US" dirty="0" smtClean="0"/>
              <a:t>) or authentication data (typical for enterprise wireless access using 802.1X and RADIUS.</a:t>
            </a:r>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24</a:t>
            </a:fld>
            <a:endParaRPr lang="en-US"/>
          </a:p>
        </p:txBody>
      </p:sp>
    </p:spTree>
    <p:extLst>
      <p:ext uri="{BB962C8B-B14F-4D97-AF65-F5344CB8AC3E}">
        <p14:creationId xmlns:p14="http://schemas.microsoft.com/office/powerpoint/2010/main" val="116491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F3EA-8966-5943-BAA9-BDA7F71C867A}" type="slidenum">
              <a:rPr lang="en-US" smtClean="0"/>
              <a:pPr/>
              <a:t>25</a:t>
            </a:fld>
            <a:endParaRPr lang="en-US"/>
          </a:p>
        </p:txBody>
      </p:sp>
    </p:spTree>
    <p:extLst>
      <p:ext uri="{BB962C8B-B14F-4D97-AF65-F5344CB8AC3E}">
        <p14:creationId xmlns:p14="http://schemas.microsoft.com/office/powerpoint/2010/main" val="293601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STT:</a:t>
            </a:r>
            <a:r>
              <a:rPr lang="zh-TW" altLang="en-US" dirty="0" smtClean="0"/>
              <a:t> </a:t>
            </a:r>
            <a:r>
              <a:rPr lang="en-US" altLang="zh-TW" dirty="0" smtClean="0"/>
              <a:t>stateless</a:t>
            </a:r>
            <a:r>
              <a:rPr lang="en-US" altLang="zh-TW" baseline="0" dirty="0" smtClean="0"/>
              <a:t> transport tunneling protocol.</a:t>
            </a:r>
          </a:p>
          <a:p>
            <a:r>
              <a:rPr lang="en-US" baseline="0" dirty="0" smtClean="0"/>
              <a:t>GRE: Generic Routing Encapsulation</a:t>
            </a:r>
          </a:p>
          <a:p>
            <a:r>
              <a:rPr lang="en-US" baseline="0" dirty="0" smtClean="0"/>
              <a:t>VXLAN: Virtual Extensible LAN</a:t>
            </a:r>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27</a:t>
            </a:fld>
            <a:endParaRPr lang="en-US"/>
          </a:p>
        </p:txBody>
      </p:sp>
    </p:spTree>
    <p:extLst>
      <p:ext uri="{BB962C8B-B14F-4D97-AF65-F5344CB8AC3E}">
        <p14:creationId xmlns:p14="http://schemas.microsoft.com/office/powerpoint/2010/main" val="93160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SPAN: Switched</a:t>
            </a:r>
            <a:r>
              <a:rPr lang="en-US" baseline="0" dirty="0" smtClean="0"/>
              <a:t> Port Analyzer</a:t>
            </a:r>
          </a:p>
          <a:p>
            <a:r>
              <a:rPr lang="en-US" baseline="0" dirty="0" smtClean="0"/>
              <a:t>RSPAN: Remote </a:t>
            </a:r>
            <a:r>
              <a:rPr lang="en-US" dirty="0" smtClean="0"/>
              <a:t>Switched</a:t>
            </a:r>
            <a:r>
              <a:rPr lang="en-US" baseline="0" dirty="0" smtClean="0"/>
              <a:t> Port Analyzer</a:t>
            </a:r>
          </a:p>
          <a:p>
            <a:r>
              <a:rPr lang="en-US" baseline="0" dirty="0" smtClean="0"/>
              <a:t>ERSPAN: Encrypted Remote </a:t>
            </a:r>
            <a:r>
              <a:rPr lang="en-US" dirty="0" smtClean="0"/>
              <a:t>Switched</a:t>
            </a:r>
            <a:r>
              <a:rPr lang="en-US" baseline="0" dirty="0" smtClean="0"/>
              <a:t> Port Analyzer</a:t>
            </a:r>
          </a:p>
          <a:p>
            <a:r>
              <a:rPr lang="en-US" dirty="0" smtClean="0"/>
              <a:t> </a:t>
            </a:r>
            <a:endParaRPr lang="en-US" dirty="0"/>
          </a:p>
        </p:txBody>
      </p:sp>
      <p:sp>
        <p:nvSpPr>
          <p:cNvPr id="4" name="Slide Number Placeholder 3"/>
          <p:cNvSpPr>
            <a:spLocks noGrp="1"/>
          </p:cNvSpPr>
          <p:nvPr>
            <p:ph type="sldNum" sz="quarter" idx="10"/>
          </p:nvPr>
        </p:nvSpPr>
        <p:spPr/>
        <p:txBody>
          <a:bodyPr/>
          <a:lstStyle/>
          <a:p>
            <a:fld id="{92F4F3EA-8966-5943-BAA9-BDA7F71C867A}" type="slidenum">
              <a:rPr lang="en-US" smtClean="0"/>
              <a:pPr/>
              <a:t>30</a:t>
            </a:fld>
            <a:endParaRPr lang="en-US"/>
          </a:p>
        </p:txBody>
      </p:sp>
    </p:spTree>
    <p:extLst>
      <p:ext uri="{BB962C8B-B14F-4D97-AF65-F5344CB8AC3E}">
        <p14:creationId xmlns:p14="http://schemas.microsoft.com/office/powerpoint/2010/main" val="64369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F3EA-8966-5943-BAA9-BDA7F71C867A}" type="slidenum">
              <a:rPr lang="en-US" smtClean="0"/>
              <a:pPr/>
              <a:t>37</a:t>
            </a:fld>
            <a:endParaRPr lang="en-US"/>
          </a:p>
        </p:txBody>
      </p:sp>
    </p:spTree>
    <p:extLst>
      <p:ext uri="{BB962C8B-B14F-4D97-AF65-F5344CB8AC3E}">
        <p14:creationId xmlns:p14="http://schemas.microsoft.com/office/powerpoint/2010/main" val="1937084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1676400"/>
            <a:ext cx="9144000" cy="1901825"/>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eaLnBrk="1" hangingPunct="1">
              <a:defRPr/>
            </a:pPr>
            <a:endParaRPr lang="en-US"/>
          </a:p>
        </p:txBody>
      </p:sp>
      <p:sp>
        <p:nvSpPr>
          <p:cNvPr id="6146" name="Rectangle 2"/>
          <p:cNvSpPr>
            <a:spLocks noGrp="1" noChangeArrowheads="1"/>
          </p:cNvSpPr>
          <p:nvPr>
            <p:ph type="ctrTitle"/>
          </p:nvPr>
        </p:nvSpPr>
        <p:spPr>
          <a:xfrm>
            <a:off x="685800" y="1882775"/>
            <a:ext cx="7772400" cy="1470025"/>
          </a:xfrm>
        </p:spPr>
        <p:txBody>
          <a:bodyPr/>
          <a:lstStyle>
            <a:lvl1pPr>
              <a:defRPr sz="4000"/>
            </a:lvl1pPr>
          </a:lstStyle>
          <a:p>
            <a:r>
              <a:rPr lang="en-US" smtClean="0"/>
              <a:t>Click to edit Master title style</a:t>
            </a:r>
            <a:endParaRPr lang="en-US" dirty="0"/>
          </a:p>
        </p:txBody>
      </p:sp>
      <p:sp>
        <p:nvSpPr>
          <p:cNvPr id="6147" name="Rectangle 3"/>
          <p:cNvSpPr>
            <a:spLocks noGrp="1" noChangeArrowheads="1"/>
          </p:cNvSpPr>
          <p:nvPr>
            <p:ph type="subTitle" idx="1"/>
          </p:nvPr>
        </p:nvSpPr>
        <p:spPr>
          <a:xfrm>
            <a:off x="1371600" y="43434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dirty="0"/>
          </a:p>
        </p:txBody>
      </p:sp>
      <p:sp>
        <p:nvSpPr>
          <p:cNvPr id="5" name="Rectangle 5"/>
          <p:cNvSpPr>
            <a:spLocks noGrp="1" noChangeArrowheads="1"/>
          </p:cNvSpPr>
          <p:nvPr>
            <p:ph type="ftr" sz="quarter" idx="10"/>
          </p:nvPr>
        </p:nvSpPr>
        <p:spPr/>
        <p:txBody>
          <a:bodyPr/>
          <a:lstStyle>
            <a:lvl1pPr algn="ctr">
              <a:defRPr sz="1400">
                <a:solidFill>
                  <a:schemeClr val="tx1"/>
                </a:solidFill>
                <a:latin typeface="+mn-lt"/>
              </a:defRPr>
            </a:lvl1pPr>
          </a:lstStyle>
          <a:p>
            <a:pPr>
              <a:defRPr/>
            </a:pPr>
            <a:r>
              <a:rPr lang="en-US" smtClean="0"/>
              <a:t>Java Programming: Program Design Including Data Structures</a:t>
            </a:r>
            <a:endParaRPr lang="en-US"/>
          </a:p>
        </p:txBody>
      </p:sp>
      <p:sp>
        <p:nvSpPr>
          <p:cNvPr id="6" name="Slide Number Placeholder 6"/>
          <p:cNvSpPr>
            <a:spLocks noGrp="1" noChangeArrowheads="1"/>
          </p:cNvSpPr>
          <p:nvPr>
            <p:ph type="sldNum" sz="quarter" idx="11"/>
          </p:nvPr>
        </p:nvSpPr>
        <p:spPr/>
        <p:txBody>
          <a:bodyPr/>
          <a:lstStyle>
            <a:lvl1pPr>
              <a:defRPr/>
            </a:lvl1pPr>
          </a:lstStyle>
          <a:p>
            <a:fld id="{B9CE4C3B-166C-1E4F-9F58-CA3EA5AD9CF2}" type="slidenum">
              <a:rPr lang="en-US" smtClean="0"/>
              <a:pPr/>
              <a:t>‹#›</a:t>
            </a:fld>
            <a:endParaRPr lang="en-US"/>
          </a:p>
        </p:txBody>
      </p:sp>
      <p:sp>
        <p:nvSpPr>
          <p:cNvPr id="7" name="Date Placeholder 4"/>
          <p:cNvSpPr>
            <a:spLocks noGrp="1"/>
          </p:cNvSpPr>
          <p:nvPr>
            <p:ph type="dt" sz="half" idx="12"/>
          </p:nvPr>
        </p:nvSpPr>
        <p:spPr/>
        <p:txBody>
          <a:bodyPr/>
          <a:lstStyle>
            <a:lvl1pPr>
              <a:defRPr sz="1400"/>
            </a:lvl1pPr>
          </a:lstStyle>
          <a:p>
            <a:endParaRPr lang="en-US"/>
          </a:p>
        </p:txBody>
      </p:sp>
      <p:pic>
        <p:nvPicPr>
          <p:cNvPr id="8" name="Picture 17" descr="lwm2_whit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9538" y="655320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9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4"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5"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265793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Slide Number Placeholder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7"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8"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2507599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r>
              <a:rPr lang="en-US" smtClean="0"/>
              <a:t>Java Programming: Program Design Including Data Structures</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6E3E90D-2585-514E-BDE0-51D8EC80F8FA}" type="slidenum">
              <a:rPr lang="en-US" smtClean="0"/>
              <a:pPr/>
              <a:t>‹#›</a:t>
            </a:fld>
            <a:endParaRPr lang="en-US"/>
          </a:p>
        </p:txBody>
      </p:sp>
    </p:spTree>
    <p:extLst>
      <p:ext uri="{BB962C8B-B14F-4D97-AF65-F5344CB8AC3E}">
        <p14:creationId xmlns:p14="http://schemas.microsoft.com/office/powerpoint/2010/main" val="984720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r>
              <a:rPr lang="en-US" smtClean="0"/>
              <a:t>Java Programming: Program Design Including Data Structures</a:t>
            </a: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6E3E90D-2585-514E-BDE0-51D8EC80F8FA}" type="slidenum">
              <a:rPr lang="en-US" smtClean="0"/>
              <a:pPr/>
              <a:t>‹#›</a:t>
            </a:fld>
            <a:endParaRPr lang="en-US"/>
          </a:p>
        </p:txBody>
      </p:sp>
    </p:spTree>
    <p:extLst>
      <p:ext uri="{BB962C8B-B14F-4D97-AF65-F5344CB8AC3E}">
        <p14:creationId xmlns:p14="http://schemas.microsoft.com/office/powerpoint/2010/main" val="1256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r>
              <a:rPr lang="en-US" smtClean="0"/>
              <a:t>Java Programming: Program Design Including Data Structures</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C6E3E90D-2585-514E-BDE0-51D8EC80F8FA}" type="slidenum">
              <a:rPr lang="en-US" smtClean="0"/>
              <a:pPr/>
              <a:t>‹#›</a:t>
            </a:fld>
            <a:endParaRPr lang="en-US"/>
          </a:p>
        </p:txBody>
      </p:sp>
    </p:spTree>
    <p:extLst>
      <p:ext uri="{BB962C8B-B14F-4D97-AF65-F5344CB8AC3E}">
        <p14:creationId xmlns:p14="http://schemas.microsoft.com/office/powerpoint/2010/main" val="282678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Java Programming: Program Design Including Data Structures</a:t>
            </a:r>
            <a:endParaRPr lang="en-US"/>
          </a:p>
        </p:txBody>
      </p:sp>
      <p:sp>
        <p:nvSpPr>
          <p:cNvPr id="3" name="Rectangle 6"/>
          <p:cNvSpPr>
            <a:spLocks noGrp="1" noChangeArrowheads="1"/>
          </p:cNvSpPr>
          <p:nvPr>
            <p:ph type="sldNum" sz="quarter" idx="11"/>
          </p:nvPr>
        </p:nvSpPr>
        <p:spPr>
          <a:ln/>
        </p:spPr>
        <p:txBody>
          <a:bodyPr/>
          <a:lstStyle>
            <a:lvl1pPr>
              <a:defRPr/>
            </a:lvl1pPr>
          </a:lstStyle>
          <a:p>
            <a:fld id="{C6E3E90D-2585-514E-BDE0-51D8EC80F8FA}" type="slidenum">
              <a:rPr lang="en-US" smtClean="0"/>
              <a:pPr/>
              <a:t>‹#›</a:t>
            </a:fld>
            <a:endParaRPr lang="en-US"/>
          </a:p>
        </p:txBody>
      </p:sp>
      <p:sp>
        <p:nvSpPr>
          <p:cNvPr id="4"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94054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 Programming: Program Design Including Data Structures</a:t>
            </a:r>
          </a:p>
        </p:txBody>
      </p:sp>
      <p:sp>
        <p:nvSpPr>
          <p:cNvPr id="7" name="Rectangle 6"/>
          <p:cNvSpPr>
            <a:spLocks noGrp="1" noChangeArrowheads="1"/>
          </p:cNvSpPr>
          <p:nvPr>
            <p:ph type="sldNum" sz="quarter" idx="12"/>
          </p:nvPr>
        </p:nvSpPr>
        <p:spPr>
          <a:ln/>
        </p:spPr>
        <p:txBody>
          <a:bodyPr/>
          <a:lstStyle>
            <a:lvl1pPr>
              <a:defRPr/>
            </a:lvl1pPr>
          </a:lstStyle>
          <a:p>
            <a:fld id="{69FEE1DE-8606-5B40-B656-33C1A9886015}" type="slidenum">
              <a:rPr lang="en-US"/>
              <a:pPr/>
              <a:t>‹#›</a:t>
            </a:fld>
            <a:endParaRPr lang="en-US"/>
          </a:p>
        </p:txBody>
      </p:sp>
    </p:spTree>
    <p:extLst>
      <p:ext uri="{BB962C8B-B14F-4D97-AF65-F5344CB8AC3E}">
        <p14:creationId xmlns:p14="http://schemas.microsoft.com/office/powerpoint/2010/main" val="68257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Java Programming: Program Design Including Data Structures</a:t>
            </a:r>
            <a:endParaRPr lang="en-US"/>
          </a:p>
        </p:txBody>
      </p:sp>
      <p:sp>
        <p:nvSpPr>
          <p:cNvPr id="5" name="Rectangle 6"/>
          <p:cNvSpPr>
            <a:spLocks noGrp="1" noChangeArrowheads="1"/>
          </p:cNvSpPr>
          <p:nvPr>
            <p:ph type="sldNum" sz="quarter" idx="11"/>
          </p:nvPr>
        </p:nvSpPr>
        <p:spPr>
          <a:ln/>
        </p:spPr>
        <p:txBody>
          <a:bodyPr/>
          <a:lstStyle>
            <a:lvl1pPr>
              <a:defRPr/>
            </a:lvl1pPr>
          </a:lstStyle>
          <a:p>
            <a:fld id="{A61B9116-22F3-0340-8D54-ED274ED4A692}" type="slidenum">
              <a:rPr lang="en-US" smtClean="0"/>
              <a:pPr/>
              <a:t>‹#›</a:t>
            </a:fld>
            <a:endParaRPr lang="en-US"/>
          </a:p>
        </p:txBody>
      </p:sp>
      <p:sp>
        <p:nvSpPr>
          <p:cNvPr id="6"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23313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Java Programming: Program Design Including Data Structures</a:t>
            </a:r>
            <a:endParaRPr lang="en-US"/>
          </a:p>
        </p:txBody>
      </p:sp>
      <p:sp>
        <p:nvSpPr>
          <p:cNvPr id="4" name="Rectangle 6"/>
          <p:cNvSpPr>
            <a:spLocks noGrp="1" noChangeArrowheads="1"/>
          </p:cNvSpPr>
          <p:nvPr>
            <p:ph type="sldNum" sz="quarter" idx="11"/>
          </p:nvPr>
        </p:nvSpPr>
        <p:spPr>
          <a:ln/>
        </p:spPr>
        <p:txBody>
          <a:bodyPr/>
          <a:lstStyle>
            <a:lvl1pPr>
              <a:defRPr/>
            </a:lvl1pPr>
          </a:lstStyle>
          <a:p>
            <a:fld id="{C6E3E90D-2585-514E-BDE0-51D8EC80F8FA}" type="slidenum">
              <a:rPr lang="en-US" smtClean="0"/>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05999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Java Programming: Program Design Including Data Structures</a:t>
            </a:r>
            <a:endParaRPr lang="en-US"/>
          </a:p>
        </p:txBody>
      </p:sp>
      <p:sp>
        <p:nvSpPr>
          <p:cNvPr id="5" name="Rectangle 6"/>
          <p:cNvSpPr>
            <a:spLocks noGrp="1" noChangeArrowheads="1"/>
          </p:cNvSpPr>
          <p:nvPr>
            <p:ph type="sldNum" sz="quarter" idx="11"/>
          </p:nvPr>
        </p:nvSpPr>
        <p:spPr>
          <a:ln/>
        </p:spPr>
        <p:txBody>
          <a:bodyPr/>
          <a:lstStyle>
            <a:lvl1pPr>
              <a:defRPr/>
            </a:lvl1pPr>
          </a:lstStyle>
          <a:p>
            <a:fld id="{C6E3E90D-2585-514E-BDE0-51D8EC80F8FA}" type="slidenum">
              <a:rPr lang="en-US" smtClean="0"/>
              <a:pPr/>
              <a:t>‹#›</a:t>
            </a:fld>
            <a:endParaRPr lang="en-US"/>
          </a:p>
        </p:txBody>
      </p:sp>
      <p:sp>
        <p:nvSpPr>
          <p:cNvPr id="6"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70721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7"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8"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117061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pPr lvl="0"/>
            <a:r>
              <a:rPr lang="en-US" noProof="0" smtClean="0"/>
              <a:t>Click icon to add clip art</a:t>
            </a:r>
            <a:endParaRPr lang="en-US" noProof="0"/>
          </a:p>
        </p:txBody>
      </p:sp>
      <p:sp>
        <p:nvSpPr>
          <p:cNvPr id="5" name="Rectangle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6"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7"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175066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4"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5"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341227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4"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5"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273192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Slide Number Placeholder 6"/>
          <p:cNvSpPr>
            <a:spLocks noGrp="1" noChangeArrowheads="1"/>
          </p:cNvSpPr>
          <p:nvPr>
            <p:ph type="sldNum" sz="quarter" idx="10"/>
          </p:nvPr>
        </p:nvSpPr>
        <p:spPr/>
        <p:txBody>
          <a:bodyPr/>
          <a:lstStyle>
            <a:lvl1pPr>
              <a:defRPr>
                <a:solidFill>
                  <a:srgbClr val="000000"/>
                </a:solidFill>
              </a:defRPr>
            </a:lvl1pPr>
          </a:lstStyle>
          <a:p>
            <a:fld id="{C6E3E90D-2585-514E-BDE0-51D8EC80F8FA}" type="slidenum">
              <a:rPr lang="en-US" smtClean="0"/>
              <a:pPr/>
              <a:t>‹#›</a:t>
            </a:fld>
            <a:endParaRPr lang="en-US"/>
          </a:p>
        </p:txBody>
      </p:sp>
      <p:sp>
        <p:nvSpPr>
          <p:cNvPr id="7" name="Rectangle 5"/>
          <p:cNvSpPr>
            <a:spLocks noGrp="1" noChangeArrowheads="1"/>
          </p:cNvSpPr>
          <p:nvPr>
            <p:ph type="ftr" sz="quarter" idx="11"/>
          </p:nvPr>
        </p:nvSpPr>
        <p:spPr/>
        <p:txBody>
          <a:bodyPr/>
          <a:lstStyle>
            <a:lvl1pPr algn="ctr">
              <a:defRPr sz="1400">
                <a:solidFill>
                  <a:srgbClr val="000000"/>
                </a:solidFill>
                <a:latin typeface="+mn-lt"/>
              </a:defRPr>
            </a:lvl1pPr>
          </a:lstStyle>
          <a:p>
            <a:pPr>
              <a:defRPr/>
            </a:pPr>
            <a:r>
              <a:rPr lang="en-US" smtClean="0"/>
              <a:t>Java Programming: Program Design Including Data Structures</a:t>
            </a:r>
            <a:endParaRPr lang="en-US"/>
          </a:p>
        </p:txBody>
      </p:sp>
      <p:sp>
        <p:nvSpPr>
          <p:cNvPr id="8" name="Date Placeholder 4"/>
          <p:cNvSpPr>
            <a:spLocks noGrp="1"/>
          </p:cNvSpPr>
          <p:nvPr>
            <p:ph type="dt" sz="half" idx="12"/>
          </p:nvPr>
        </p:nvSpPr>
        <p:spPr/>
        <p:txBody>
          <a:bodyPr/>
          <a:lstStyle>
            <a:lvl1pPr>
              <a:defRPr sz="1400">
                <a:solidFill>
                  <a:srgbClr val="000000"/>
                </a:solidFill>
              </a:defRPr>
            </a:lvl1pPr>
          </a:lstStyle>
          <a:p>
            <a:endParaRPr lang="en-US"/>
          </a:p>
        </p:txBody>
      </p:sp>
    </p:spTree>
    <p:extLst>
      <p:ext uri="{BB962C8B-B14F-4D97-AF65-F5344CB8AC3E}">
        <p14:creationId xmlns:p14="http://schemas.microsoft.com/office/powerpoint/2010/main" val="221149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865188"/>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eaLnBrk="1" hangingPunct="1">
              <a:defRPr/>
            </a:pPr>
            <a:endParaRPr lang="en-US"/>
          </a:p>
        </p:txBody>
      </p:sp>
      <p:sp>
        <p:nvSpPr>
          <p:cNvPr id="1027" name="Rectangle 2"/>
          <p:cNvSpPr>
            <a:spLocks noGrp="1" noChangeArrowheads="1"/>
          </p:cNvSpPr>
          <p:nvPr>
            <p:ph type="title"/>
          </p:nvPr>
        </p:nvSpPr>
        <p:spPr bwMode="auto">
          <a:xfrm>
            <a:off x="457200" y="69850"/>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10668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mn-lt"/>
                <a:cs typeface="Arial" panose="020B0604020202020204" pitchFamily="34" charset="0"/>
              </a:defRPr>
            </a:lvl1pPr>
          </a:lstStyle>
          <a:p>
            <a:pPr>
              <a:defRPr/>
            </a:pPr>
            <a:r>
              <a:rPr lang="en-US" smtClean="0"/>
              <a:t>Java Programming: Program Design Including Data Structures</a:t>
            </a:r>
            <a:endParaRPr lang="en-US"/>
          </a:p>
        </p:txBody>
      </p:sp>
      <p:sp>
        <p:nvSpPr>
          <p:cNvPr id="1030" name="Rectangle 6"/>
          <p:cNvSpPr>
            <a:spLocks noGrp="1" noChangeArrowheads="1"/>
          </p:cNvSpPr>
          <p:nvPr>
            <p:ph type="sldNum" sz="quarter" idx="4"/>
          </p:nvPr>
        </p:nvSpPr>
        <p:spPr bwMode="auto">
          <a:xfrm>
            <a:off x="6972300" y="6553200"/>
            <a:ext cx="2011363" cy="277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Palatino Linotype" pitchFamily="18" charset="0"/>
              </a:defRPr>
            </a:lvl1pPr>
          </a:lstStyle>
          <a:p>
            <a:fld id="{C6E3E90D-2585-514E-BDE0-51D8EC80F8FA}" type="slidenum">
              <a:rPr lang="en-US" smtClean="0"/>
              <a:pPr/>
              <a:t>‹#›</a:t>
            </a:fld>
            <a:endParaRPr lang="en-US"/>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eaLnBrk="1" hangingPunct="1">
              <a:defRPr sz="1400">
                <a:latin typeface="Arial" panose="020B0604020202020204" pitchFamily="34" charset="0"/>
                <a:cs typeface="Arial" panose="020B0604020202020204"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 id="2147484331" r:id="rId13"/>
    <p:sldLayoutId id="2147484332" r:id="rId14"/>
    <p:sldLayoutId id="2147484333" r:id="rId15"/>
    <p:sldLayoutId id="2147484334" r:id="rId16"/>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Palatino Linotype" pitchFamily="18" charset="0"/>
          <a:cs typeface="Arial" charset="0"/>
        </a:defRPr>
      </a:lvl2pPr>
      <a:lvl3pPr algn="ctr" rtl="0" eaLnBrk="1" fontAlgn="base" hangingPunct="1">
        <a:spcBef>
          <a:spcPct val="0"/>
        </a:spcBef>
        <a:spcAft>
          <a:spcPct val="0"/>
        </a:spcAft>
        <a:defRPr sz="3600">
          <a:solidFill>
            <a:schemeClr val="bg1"/>
          </a:solidFill>
          <a:latin typeface="Palatino Linotype" pitchFamily="18" charset="0"/>
          <a:cs typeface="Arial" charset="0"/>
        </a:defRPr>
      </a:lvl3pPr>
      <a:lvl4pPr algn="ctr" rtl="0" eaLnBrk="1" fontAlgn="base" hangingPunct="1">
        <a:spcBef>
          <a:spcPct val="0"/>
        </a:spcBef>
        <a:spcAft>
          <a:spcPct val="0"/>
        </a:spcAft>
        <a:defRPr sz="3600">
          <a:solidFill>
            <a:schemeClr val="bg1"/>
          </a:solidFill>
          <a:latin typeface="Palatino Linotype" pitchFamily="18" charset="0"/>
          <a:cs typeface="Arial" charset="0"/>
        </a:defRPr>
      </a:lvl4pPr>
      <a:lvl5pPr algn="ctr" rtl="0" eaLnBrk="1" fontAlgn="base" hangingPunct="1">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lr>
          <a:srgbClr val="00B050"/>
        </a:buClr>
        <a:buChar char="•"/>
        <a:defRPr sz="2800">
          <a:solidFill>
            <a:srgbClr val="000000"/>
          </a:solidFill>
          <a:latin typeface="+mn-lt"/>
          <a:cs typeface="+mn-cs"/>
        </a:defRPr>
      </a:lvl2pPr>
      <a:lvl3pPr marL="1143000" indent="-228600" algn="l" rtl="0" eaLnBrk="1" fontAlgn="base" hangingPunct="1">
        <a:spcBef>
          <a:spcPct val="20000"/>
        </a:spcBef>
        <a:spcAft>
          <a:spcPct val="0"/>
        </a:spcAft>
        <a:buChar char="o"/>
        <a:defRPr sz="2000">
          <a:solidFill>
            <a:srgbClr val="000000"/>
          </a:solidFill>
          <a:latin typeface="+mn-lt"/>
          <a:cs typeface="+mn-cs"/>
        </a:defRPr>
      </a:lvl3pPr>
      <a:lvl4pPr marL="1600200" indent="-228600" algn="l" rtl="0" eaLnBrk="1" fontAlgn="base" hangingPunct="1">
        <a:spcBef>
          <a:spcPct val="20000"/>
        </a:spcBef>
        <a:spcAft>
          <a:spcPct val="0"/>
        </a:spcAft>
        <a:buChar char="–"/>
        <a:defRPr>
          <a:solidFill>
            <a:srgbClr val="000000"/>
          </a:solidFill>
          <a:latin typeface="+mn-lt"/>
          <a:cs typeface="+mn-cs"/>
        </a:defRPr>
      </a:lvl4pPr>
      <a:lvl5pPr marL="2057400" indent="-228600" algn="l" rtl="0" eaLnBrk="1" fontAlgn="base" hangingPunct="1">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openflow.org" TargetMode="External"/><Relationship Id="rId2" Type="http://schemas.openxmlformats.org/officeDocument/2006/relationships/hyperlink" Target="http://inst.eecs.berkeley.edu/~ee122/" TargetMode="External"/><Relationship Id="rId1" Type="http://schemas.openxmlformats.org/officeDocument/2006/relationships/slideLayout" Target="../slideLayouts/slideLayout2.xml"/><Relationship Id="rId4" Type="http://schemas.openxmlformats.org/officeDocument/2006/relationships/hyperlink" Target="http://www.noxrepo.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09600" y="1752600"/>
            <a:ext cx="7623175" cy="1752600"/>
          </a:xfrm>
        </p:spPr>
        <p:txBody>
          <a:bodyPr>
            <a:normAutofit/>
          </a:bodyPr>
          <a:lstStyle/>
          <a:p>
            <a:pPr algn="ctr" eaLnBrk="1" hangingPunct="1"/>
            <a:r>
              <a:rPr lang="en-US" sz="3400" dirty="0" smtClean="0">
                <a:latin typeface="Times New Roman" charset="0"/>
              </a:rPr>
              <a:t>Open </a:t>
            </a:r>
            <a:r>
              <a:rPr lang="en-US" sz="3400" dirty="0" err="1" smtClean="0">
                <a:latin typeface="Times New Roman" charset="0"/>
              </a:rPr>
              <a:t>vSwitch</a:t>
            </a:r>
            <a:r>
              <a:rPr lang="en-US" sz="3400" dirty="0" smtClean="0">
                <a:latin typeface="Times New Roman" charset="0"/>
              </a:rPr>
              <a:t> and Cloud</a:t>
            </a:r>
            <a:endParaRPr lang="en-US" sz="3400" dirty="0">
              <a:latin typeface="Times New Roman" charset="0"/>
            </a:endParaRPr>
          </a:p>
        </p:txBody>
      </p:sp>
      <p:sp>
        <p:nvSpPr>
          <p:cNvPr id="6147" name="Rectangle 3"/>
          <p:cNvSpPr>
            <a:spLocks noGrp="1" noChangeArrowheads="1"/>
          </p:cNvSpPr>
          <p:nvPr>
            <p:ph type="subTitle" idx="1"/>
          </p:nvPr>
        </p:nvSpPr>
        <p:spPr/>
        <p:txBody>
          <a:bodyPr/>
          <a:lstStyle/>
          <a:p>
            <a:pPr algn="ctr" eaLnBrk="1" hangingPunct="1">
              <a:buFont typeface="Wingdings 3" charset="0"/>
              <a:buNone/>
            </a:pPr>
            <a:r>
              <a:rPr lang="en-US" dirty="0"/>
              <a:t> </a:t>
            </a:r>
            <a:r>
              <a:rPr lang="en-US"/>
              <a:t/>
            </a:r>
            <a:br>
              <a:rPr lang="en-US"/>
            </a:br>
            <a:endParaRPr lang="en-US" dirty="0"/>
          </a:p>
        </p:txBody>
      </p:sp>
      <p:sp>
        <p:nvSpPr>
          <p:cNvPr id="5" name="Rectangle 3"/>
          <p:cNvSpPr txBox="1">
            <a:spLocks noChangeArrowheads="1"/>
          </p:cNvSpPr>
          <p:nvPr/>
        </p:nvSpPr>
        <p:spPr bwMode="auto">
          <a:xfrm>
            <a:off x="609600" y="4038600"/>
            <a:ext cx="7924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 typeface="Wingdings" pitchFamily="2" charset="2"/>
              <a:buNone/>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B050"/>
              </a:buClr>
              <a:buChar char="•"/>
              <a:defRPr sz="2800">
                <a:solidFill>
                  <a:srgbClr val="000000"/>
                </a:solidFill>
                <a:latin typeface="+mn-lt"/>
                <a:cs typeface="+mn-cs"/>
              </a:defRPr>
            </a:lvl2pPr>
            <a:lvl3pPr marL="1143000" indent="-228600" algn="l" rtl="0" eaLnBrk="1" fontAlgn="base" hangingPunct="1">
              <a:spcBef>
                <a:spcPct val="20000"/>
              </a:spcBef>
              <a:spcAft>
                <a:spcPct val="0"/>
              </a:spcAft>
              <a:buChar char="o"/>
              <a:defRPr sz="2000">
                <a:solidFill>
                  <a:srgbClr val="000000"/>
                </a:solidFill>
                <a:latin typeface="+mn-lt"/>
                <a:cs typeface="+mn-cs"/>
              </a:defRPr>
            </a:lvl3pPr>
            <a:lvl4pPr marL="1600200" indent="-228600" algn="l" rtl="0" eaLnBrk="1" fontAlgn="base" hangingPunct="1">
              <a:spcBef>
                <a:spcPct val="20000"/>
              </a:spcBef>
              <a:spcAft>
                <a:spcPct val="0"/>
              </a:spcAft>
              <a:buChar char="–"/>
              <a:defRPr>
                <a:solidFill>
                  <a:srgbClr val="000000"/>
                </a:solidFill>
                <a:latin typeface="+mn-lt"/>
                <a:cs typeface="+mn-cs"/>
              </a:defRPr>
            </a:lvl4pPr>
            <a:lvl5pPr marL="2057400" indent="-228600" algn="l" rtl="0" eaLnBrk="1" fontAlgn="base" hangingPunct="1">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endParaRPr lang="en-US" sz="1800" kern="0" dirty="0" smtClean="0"/>
          </a:p>
          <a:p>
            <a:r>
              <a:rPr lang="en-US" sz="1800" kern="0" dirty="0" smtClean="0"/>
              <a:t>Portions of this PPT draw from PPT authored by Professor </a:t>
            </a:r>
            <a:r>
              <a:rPr lang="en-US" sz="1800" kern="0" dirty="0" err="1" smtClean="0"/>
              <a:t>Dijiang</a:t>
            </a:r>
            <a:r>
              <a:rPr lang="en-US" sz="1800" kern="0" dirty="0" smtClean="0"/>
              <a:t> Huang at </a:t>
            </a:r>
          </a:p>
          <a:p>
            <a:r>
              <a:rPr lang="en-US" sz="1800" kern="0" dirty="0" smtClean="0"/>
              <a:t>Arizona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Tahoma" charset="0"/>
              </a:rPr>
              <a:t>Open vSwitch</a:t>
            </a:r>
          </a:p>
        </p:txBody>
      </p:sp>
      <p:sp>
        <p:nvSpPr>
          <p:cNvPr id="21507" name="Content Placeholder 2"/>
          <p:cNvSpPr>
            <a:spLocks noGrp="1"/>
          </p:cNvSpPr>
          <p:nvPr>
            <p:ph idx="1"/>
          </p:nvPr>
        </p:nvSpPr>
        <p:spPr>
          <a:xfrm>
            <a:off x="228600" y="1600200"/>
            <a:ext cx="8915400" cy="5692775"/>
          </a:xfrm>
        </p:spPr>
        <p:txBody>
          <a:bodyPr/>
          <a:lstStyle/>
          <a:p>
            <a:r>
              <a:rPr lang="en-US" sz="2800" dirty="0" smtClean="0">
                <a:latin typeface="Tahoma" charset="0"/>
              </a:rPr>
              <a:t>Virtual </a:t>
            </a:r>
            <a:r>
              <a:rPr lang="en-US" sz="2800" dirty="0">
                <a:latin typeface="Tahoma" charset="0"/>
              </a:rPr>
              <a:t>Private Networks</a:t>
            </a:r>
          </a:p>
          <a:p>
            <a:pPr lvl="2"/>
            <a:r>
              <a:rPr lang="en-US" sz="2000" dirty="0">
                <a:latin typeface="Tahoma" charset="0"/>
              </a:rPr>
              <a:t>A global management process can select the best way to forward packets from one VM to another modifying flow tables accordingly in Open </a:t>
            </a:r>
            <a:r>
              <a:rPr lang="en-US" sz="2000" dirty="0" err="1">
                <a:latin typeface="Tahoma" charset="0"/>
              </a:rPr>
              <a:t>vSwitches</a:t>
            </a:r>
            <a:r>
              <a:rPr lang="en-US" sz="2000" dirty="0">
                <a:latin typeface="Tahoma" charset="0"/>
              </a:rPr>
              <a:t>:</a:t>
            </a:r>
          </a:p>
          <a:p>
            <a:pPr lvl="2">
              <a:buFontTx/>
              <a:buNone/>
            </a:pPr>
            <a:endParaRPr lang="en-US" sz="2000" dirty="0">
              <a:latin typeface="Tahoma" charset="0"/>
            </a:endParaRPr>
          </a:p>
          <a:p>
            <a:pPr lvl="3"/>
            <a:r>
              <a:rPr lang="en-US" sz="1800" dirty="0">
                <a:latin typeface="Tahoma" charset="0"/>
              </a:rPr>
              <a:t>Virtual private network on the same Open </a:t>
            </a:r>
            <a:r>
              <a:rPr lang="en-US" sz="1800" dirty="0" err="1">
                <a:latin typeface="Tahoma" charset="0"/>
              </a:rPr>
              <a:t>vSwitch</a:t>
            </a:r>
            <a:endParaRPr lang="en-US" sz="1800" dirty="0">
              <a:latin typeface="Tahoma" charset="0"/>
            </a:endParaRPr>
          </a:p>
          <a:p>
            <a:pPr lvl="3"/>
            <a:endParaRPr lang="en-US" sz="1800" dirty="0">
              <a:latin typeface="Tahoma" charset="0"/>
            </a:endParaRPr>
          </a:p>
          <a:p>
            <a:pPr lvl="3"/>
            <a:r>
              <a:rPr lang="en-US" sz="1800" dirty="0">
                <a:latin typeface="Tahoma" charset="0"/>
              </a:rPr>
              <a:t>VLANs (same subnet)</a:t>
            </a:r>
          </a:p>
          <a:p>
            <a:pPr lvl="3"/>
            <a:endParaRPr lang="en-US" sz="1800" dirty="0">
              <a:latin typeface="Tahoma" charset="0"/>
            </a:endParaRPr>
          </a:p>
          <a:p>
            <a:pPr lvl="3"/>
            <a:r>
              <a:rPr lang="en-US" sz="1800" dirty="0">
                <a:latin typeface="Tahoma" charset="0"/>
              </a:rPr>
              <a:t>GRE tunnels (multiple subnets)</a:t>
            </a:r>
          </a:p>
        </p:txBody>
      </p:sp>
      <p:sp>
        <p:nvSpPr>
          <p:cNvPr id="3" name="Slide Number Placeholder 2"/>
          <p:cNvSpPr>
            <a:spLocks noGrp="1"/>
          </p:cNvSpPr>
          <p:nvPr>
            <p:ph type="sldNum" sz="quarter" idx="11"/>
          </p:nvPr>
        </p:nvSpPr>
        <p:spPr/>
        <p:txBody>
          <a:bodyPr/>
          <a:lstStyle/>
          <a:p>
            <a:fld id="{A61B9116-22F3-0340-8D54-ED274ED4A692}" type="slidenum">
              <a:rPr lang="en-US" smtClean="0"/>
              <a:pPr/>
              <a:t>10</a:t>
            </a:fld>
            <a:endParaRPr lang="en-US"/>
          </a:p>
        </p:txBody>
      </p:sp>
    </p:spTree>
    <p:extLst>
      <p:ext uri="{BB962C8B-B14F-4D97-AF65-F5344CB8AC3E}">
        <p14:creationId xmlns:p14="http://schemas.microsoft.com/office/powerpoint/2010/main" val="319586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Tahoma" charset="0"/>
              </a:rPr>
              <a:t>Open vSwitch</a:t>
            </a:r>
          </a:p>
        </p:txBody>
      </p:sp>
      <p:sp>
        <p:nvSpPr>
          <p:cNvPr id="22531" name="Content Placeholder 2"/>
          <p:cNvSpPr>
            <a:spLocks noGrp="1"/>
          </p:cNvSpPr>
          <p:nvPr>
            <p:ph idx="1"/>
          </p:nvPr>
        </p:nvSpPr>
        <p:spPr>
          <a:xfrm>
            <a:off x="224378" y="1524000"/>
            <a:ext cx="8915400" cy="5692775"/>
          </a:xfrm>
        </p:spPr>
        <p:txBody>
          <a:bodyPr/>
          <a:lstStyle/>
          <a:p>
            <a:r>
              <a:rPr lang="en-US" sz="2800" dirty="0" smtClean="0">
                <a:latin typeface="Tahoma" charset="0"/>
              </a:rPr>
              <a:t>Mobility </a:t>
            </a:r>
            <a:r>
              <a:rPr lang="en-US" sz="2800" dirty="0">
                <a:latin typeface="Tahoma" charset="0"/>
              </a:rPr>
              <a:t>between IP subnets</a:t>
            </a:r>
          </a:p>
          <a:p>
            <a:pPr lvl="1"/>
            <a:r>
              <a:rPr lang="en-US" sz="2400" dirty="0">
                <a:latin typeface="Tahoma" charset="0"/>
              </a:rPr>
              <a:t>Well known limitation of virtualization platform is that migration must happen within an IP subnet.</a:t>
            </a:r>
          </a:p>
          <a:p>
            <a:pPr lvl="1"/>
            <a:r>
              <a:rPr lang="en-US" sz="2400" dirty="0">
                <a:latin typeface="Tahoma" charset="0"/>
              </a:rPr>
              <a:t>But, migration between subnets is desirable as single L2 domains have scalability limits.</a:t>
            </a:r>
          </a:p>
          <a:p>
            <a:pPr lvl="1"/>
            <a:r>
              <a:rPr lang="en-US" sz="2400" dirty="0">
                <a:latin typeface="Tahoma" charset="0"/>
              </a:rPr>
              <a:t>A model similar to Mobile IP can be used, where a base Open </a:t>
            </a:r>
            <a:r>
              <a:rPr lang="en-US" sz="2400" dirty="0" err="1">
                <a:latin typeface="Tahoma" charset="0"/>
              </a:rPr>
              <a:t>vSwitch</a:t>
            </a:r>
            <a:r>
              <a:rPr lang="en-US" sz="2400" dirty="0">
                <a:latin typeface="Tahoma" charset="0"/>
              </a:rPr>
              <a:t> can receive all packets for a VM and forwarding the packet to its true location using tunneling.</a:t>
            </a:r>
          </a:p>
          <a:p>
            <a:pPr lvl="1"/>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11</a:t>
            </a:fld>
            <a:endParaRPr lang="en-US"/>
          </a:p>
        </p:txBody>
      </p:sp>
    </p:spTree>
    <p:extLst>
      <p:ext uri="{BB962C8B-B14F-4D97-AF65-F5344CB8AC3E}">
        <p14:creationId xmlns:p14="http://schemas.microsoft.com/office/powerpoint/2010/main" val="3937951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atin typeface="Tahoma" charset="0"/>
              </a:rPr>
              <a:t>Open vSwitch</a:t>
            </a:r>
          </a:p>
        </p:txBody>
      </p:sp>
      <p:sp>
        <p:nvSpPr>
          <p:cNvPr id="23555" name="Content Placeholder 2"/>
          <p:cNvSpPr>
            <a:spLocks noGrp="1"/>
          </p:cNvSpPr>
          <p:nvPr>
            <p:ph idx="1"/>
          </p:nvPr>
        </p:nvSpPr>
        <p:spPr>
          <a:xfrm>
            <a:off x="76200" y="1524000"/>
            <a:ext cx="8915400" cy="5692775"/>
          </a:xfrm>
        </p:spPr>
        <p:txBody>
          <a:bodyPr/>
          <a:lstStyle/>
          <a:p>
            <a:r>
              <a:rPr lang="en-US" sz="2800" dirty="0" smtClean="0">
                <a:latin typeface="Tahoma" charset="0"/>
              </a:rPr>
              <a:t>Open </a:t>
            </a:r>
            <a:r>
              <a:rPr lang="en-US" sz="2800" dirty="0" err="1">
                <a:latin typeface="Tahoma" charset="0"/>
              </a:rPr>
              <a:t>vSwitch</a:t>
            </a:r>
            <a:r>
              <a:rPr lang="en-US" sz="2800" dirty="0">
                <a:latin typeface="Tahoma" charset="0"/>
              </a:rPr>
              <a:t> implementation consists of two components:</a:t>
            </a:r>
          </a:p>
          <a:p>
            <a:pPr lvl="1"/>
            <a:r>
              <a:rPr lang="en-US" sz="2400" dirty="0">
                <a:latin typeface="Tahoma" charset="0"/>
              </a:rPr>
              <a:t>kernel-resident </a:t>
            </a:r>
            <a:r>
              <a:rPr lang="ja-JP" altLang="en-US" sz="2400" dirty="0">
                <a:latin typeface="Tahoma" charset="0"/>
              </a:rPr>
              <a:t>“</a:t>
            </a:r>
            <a:r>
              <a:rPr lang="en-US" sz="2400" dirty="0">
                <a:latin typeface="Tahoma" charset="0"/>
              </a:rPr>
              <a:t>fast path</a:t>
            </a:r>
            <a:r>
              <a:rPr lang="ja-JP" altLang="en-US" sz="2400" dirty="0">
                <a:latin typeface="Tahoma" charset="0"/>
              </a:rPr>
              <a:t>”</a:t>
            </a:r>
            <a:r>
              <a:rPr lang="en-US" sz="2400" dirty="0">
                <a:latin typeface="Tahoma" charset="0"/>
              </a:rPr>
              <a:t> </a:t>
            </a:r>
          </a:p>
          <a:p>
            <a:pPr lvl="1"/>
            <a:r>
              <a:rPr lang="en-US" sz="2400" dirty="0" err="1">
                <a:latin typeface="Tahoma" charset="0"/>
              </a:rPr>
              <a:t>userspace</a:t>
            </a:r>
            <a:r>
              <a:rPr lang="en-US" sz="2400" dirty="0">
                <a:latin typeface="Tahoma" charset="0"/>
              </a:rPr>
              <a:t> </a:t>
            </a:r>
            <a:r>
              <a:rPr lang="ja-JP" altLang="en-US" sz="2400" dirty="0">
                <a:latin typeface="Tahoma" charset="0"/>
              </a:rPr>
              <a:t>“</a:t>
            </a:r>
            <a:r>
              <a:rPr lang="en-US" sz="2400" dirty="0">
                <a:latin typeface="Tahoma" charset="0"/>
              </a:rPr>
              <a:t>slow path</a:t>
            </a:r>
            <a:r>
              <a:rPr lang="ja-JP" altLang="en-US" sz="2400" dirty="0">
                <a:latin typeface="Tahoma" charset="0"/>
              </a:rPr>
              <a:t>”</a:t>
            </a:r>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12</a:t>
            </a:fld>
            <a:endParaRPr lang="en-US"/>
          </a:p>
        </p:txBody>
      </p:sp>
    </p:spTree>
    <p:extLst>
      <p:ext uri="{BB962C8B-B14F-4D97-AF65-F5344CB8AC3E}">
        <p14:creationId xmlns:p14="http://schemas.microsoft.com/office/powerpoint/2010/main" val="20099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28600"/>
            <a:ext cx="8229600" cy="1143000"/>
          </a:xfrm>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24579" name="Content Placeholder 2"/>
          <p:cNvSpPr>
            <a:spLocks noGrp="1"/>
          </p:cNvSpPr>
          <p:nvPr>
            <p:ph idx="1"/>
          </p:nvPr>
        </p:nvSpPr>
        <p:spPr>
          <a:xfrm>
            <a:off x="17206" y="1189703"/>
            <a:ext cx="4876800" cy="733425"/>
          </a:xfrm>
        </p:spPr>
        <p:txBody>
          <a:bodyPr/>
          <a:lstStyle/>
          <a:p>
            <a:pPr algn="ctr">
              <a:buFontTx/>
              <a:buNone/>
            </a:pPr>
            <a:r>
              <a:rPr lang="en-US" u="sng" dirty="0">
                <a:latin typeface="Tahoma" charset="0"/>
              </a:rPr>
              <a:t>IMPLEMENTATION</a:t>
            </a:r>
          </a:p>
          <a:p>
            <a:pPr>
              <a:buFontTx/>
              <a:buNone/>
            </a:pPr>
            <a:endParaRPr lang="en-US" u="sng" dirty="0">
              <a:latin typeface="Tahoma" charset="0"/>
            </a:endParaRP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641475"/>
            <a:ext cx="78105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A61B9116-22F3-0340-8D54-ED274ED4A692}" type="slidenum">
              <a:rPr lang="en-US" smtClean="0"/>
              <a:pPr/>
              <a:t>13</a:t>
            </a:fld>
            <a:endParaRPr lang="en-US"/>
          </a:p>
        </p:txBody>
      </p:sp>
    </p:spTree>
    <p:extLst>
      <p:ext uri="{BB962C8B-B14F-4D97-AF65-F5344CB8AC3E}">
        <p14:creationId xmlns:p14="http://schemas.microsoft.com/office/powerpoint/2010/main" val="1940959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6933"/>
            <a:ext cx="8229600" cy="1066800"/>
          </a:xfrm>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25603" name="Content Placeholder 2"/>
          <p:cNvSpPr>
            <a:spLocks noGrp="1"/>
          </p:cNvSpPr>
          <p:nvPr>
            <p:ph idx="1"/>
          </p:nvPr>
        </p:nvSpPr>
        <p:spPr>
          <a:xfrm>
            <a:off x="152400" y="1219200"/>
            <a:ext cx="8915400" cy="5692775"/>
          </a:xfrm>
        </p:spPr>
        <p:txBody>
          <a:bodyPr/>
          <a:lstStyle/>
          <a:p>
            <a:pPr algn="ctr">
              <a:buFontTx/>
              <a:buNone/>
            </a:pPr>
            <a:r>
              <a:rPr lang="en-US" sz="2800" u="sng" dirty="0">
                <a:latin typeface="Tahoma" charset="0"/>
              </a:rPr>
              <a:t>IMPLEMENTATION</a:t>
            </a:r>
          </a:p>
          <a:p>
            <a:r>
              <a:rPr lang="en-US" sz="2800" dirty="0">
                <a:latin typeface="Tahoma" charset="0"/>
              </a:rPr>
              <a:t>Fast path implements forwarding engine which is responsible for per-packet lookup, modification and forwarding.</a:t>
            </a:r>
          </a:p>
          <a:p>
            <a:r>
              <a:rPr lang="en-US" sz="2800" dirty="0">
                <a:latin typeface="Tahoma" charset="0"/>
              </a:rPr>
              <a:t>Majority of functions is implemented within slow path running in the VM management domain (Dom0).</a:t>
            </a:r>
          </a:p>
          <a:p>
            <a:pPr lvl="1"/>
            <a:r>
              <a:rPr lang="en-US" sz="2400" dirty="0">
                <a:latin typeface="Tahoma" charset="0"/>
              </a:rPr>
              <a:t>Implements forwarding logic</a:t>
            </a:r>
          </a:p>
          <a:p>
            <a:pPr lvl="1"/>
            <a:r>
              <a:rPr lang="en-US" sz="2400" dirty="0">
                <a:latin typeface="Tahoma" charset="0"/>
              </a:rPr>
              <a:t>MAC learning</a:t>
            </a:r>
          </a:p>
          <a:p>
            <a:pPr lvl="1"/>
            <a:r>
              <a:rPr lang="en-US" sz="2400" dirty="0">
                <a:latin typeface="Tahoma" charset="0"/>
              </a:rPr>
              <a:t>Load balancing </a:t>
            </a:r>
          </a:p>
          <a:p>
            <a:pPr lvl="1"/>
            <a:r>
              <a:rPr lang="en-US" sz="2400" dirty="0">
                <a:latin typeface="Tahoma" charset="0"/>
              </a:rPr>
              <a:t>Remote visibility – </a:t>
            </a:r>
            <a:r>
              <a:rPr lang="en-US" sz="2400" dirty="0" err="1">
                <a:latin typeface="Tahoma" charset="0"/>
              </a:rPr>
              <a:t>OpenFlow</a:t>
            </a:r>
            <a:r>
              <a:rPr lang="en-US" sz="2400" dirty="0">
                <a:latin typeface="Tahoma" charset="0"/>
              </a:rPr>
              <a:t>, </a:t>
            </a:r>
            <a:r>
              <a:rPr lang="en-US" sz="2400" dirty="0" err="1">
                <a:latin typeface="Tahoma" charset="0"/>
              </a:rPr>
              <a:t>NetFlow</a:t>
            </a:r>
            <a:r>
              <a:rPr lang="en-US" sz="2400" dirty="0">
                <a:latin typeface="Tahoma" charset="0"/>
              </a:rPr>
              <a:t> etc.</a:t>
            </a:r>
          </a:p>
        </p:txBody>
      </p:sp>
      <p:sp>
        <p:nvSpPr>
          <p:cNvPr id="3" name="Slide Number Placeholder 2"/>
          <p:cNvSpPr>
            <a:spLocks noGrp="1"/>
          </p:cNvSpPr>
          <p:nvPr>
            <p:ph type="sldNum" sz="quarter" idx="11"/>
          </p:nvPr>
        </p:nvSpPr>
        <p:spPr/>
        <p:txBody>
          <a:bodyPr/>
          <a:lstStyle/>
          <a:p>
            <a:fld id="{A61B9116-22F3-0340-8D54-ED274ED4A692}" type="slidenum">
              <a:rPr lang="en-US" smtClean="0"/>
              <a:pPr/>
              <a:t>14</a:t>
            </a:fld>
            <a:endParaRPr lang="en-US"/>
          </a:p>
        </p:txBody>
      </p:sp>
    </p:spTree>
    <p:extLst>
      <p:ext uri="{BB962C8B-B14F-4D97-AF65-F5344CB8AC3E}">
        <p14:creationId xmlns:p14="http://schemas.microsoft.com/office/powerpoint/2010/main" val="309314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04800" y="-152400"/>
            <a:ext cx="8229600" cy="990600"/>
          </a:xfrm>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26627" name="Content Placeholder 2"/>
          <p:cNvSpPr>
            <a:spLocks noGrp="1"/>
          </p:cNvSpPr>
          <p:nvPr>
            <p:ph idx="1"/>
          </p:nvPr>
        </p:nvSpPr>
        <p:spPr>
          <a:xfrm>
            <a:off x="228600" y="1600200"/>
            <a:ext cx="8915400" cy="5692775"/>
          </a:xfrm>
        </p:spPr>
        <p:txBody>
          <a:bodyPr/>
          <a:lstStyle/>
          <a:p>
            <a:pPr algn="ctr">
              <a:buFontTx/>
              <a:buNone/>
            </a:pPr>
            <a:r>
              <a:rPr lang="en-US" sz="2800" u="sng" dirty="0">
                <a:latin typeface="Tahoma" charset="0"/>
              </a:rPr>
              <a:t>IMPLEMENTATION</a:t>
            </a:r>
          </a:p>
          <a:p>
            <a:r>
              <a:rPr lang="en-US" sz="2800" dirty="0">
                <a:latin typeface="Tahoma" charset="0"/>
              </a:rPr>
              <a:t>Fast path, being speed critical portion of the system has 3000 lines of code within the kernel and is system-specific.</a:t>
            </a:r>
          </a:p>
          <a:p>
            <a:r>
              <a:rPr lang="en-US" sz="2800" dirty="0">
                <a:latin typeface="Tahoma" charset="0"/>
              </a:rPr>
              <a:t>Open </a:t>
            </a:r>
            <a:r>
              <a:rPr lang="en-US" sz="2800" dirty="0" err="1">
                <a:latin typeface="Tahoma" charset="0"/>
              </a:rPr>
              <a:t>vSwitch</a:t>
            </a:r>
            <a:r>
              <a:rPr lang="en-US" sz="2800" dirty="0">
                <a:latin typeface="Tahoma" charset="0"/>
              </a:rPr>
              <a:t> emulates Linux bridging code and can be used as a replacement for virtual switches used by </a:t>
            </a:r>
            <a:r>
              <a:rPr lang="en-US" sz="2800" dirty="0" err="1">
                <a:latin typeface="Tahoma" charset="0"/>
              </a:rPr>
              <a:t>XenServer</a:t>
            </a:r>
            <a:r>
              <a:rPr lang="en-US" sz="2800" dirty="0">
                <a:latin typeface="Tahoma" charset="0"/>
              </a:rPr>
              <a:t>.</a:t>
            </a:r>
          </a:p>
        </p:txBody>
      </p:sp>
      <p:sp>
        <p:nvSpPr>
          <p:cNvPr id="3" name="Slide Number Placeholder 2"/>
          <p:cNvSpPr>
            <a:spLocks noGrp="1"/>
          </p:cNvSpPr>
          <p:nvPr>
            <p:ph type="sldNum" sz="quarter" idx="11"/>
          </p:nvPr>
        </p:nvSpPr>
        <p:spPr/>
        <p:txBody>
          <a:bodyPr/>
          <a:lstStyle/>
          <a:p>
            <a:fld id="{A61B9116-22F3-0340-8D54-ED274ED4A692}" type="slidenum">
              <a:rPr lang="en-US" smtClean="0"/>
              <a:pPr/>
              <a:t>15</a:t>
            </a:fld>
            <a:endParaRPr lang="en-US"/>
          </a:p>
        </p:txBody>
      </p:sp>
    </p:spTree>
    <p:extLst>
      <p:ext uri="{BB962C8B-B14F-4D97-AF65-F5344CB8AC3E}">
        <p14:creationId xmlns:p14="http://schemas.microsoft.com/office/powerpoint/2010/main" val="278844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152400"/>
            <a:ext cx="8229600" cy="1143000"/>
          </a:xfrm>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27651" name="Content Placeholder 2"/>
          <p:cNvSpPr>
            <a:spLocks noGrp="1"/>
          </p:cNvSpPr>
          <p:nvPr>
            <p:ph idx="1"/>
          </p:nvPr>
        </p:nvSpPr>
        <p:spPr>
          <a:xfrm>
            <a:off x="381000" y="1371600"/>
            <a:ext cx="8229600" cy="4302125"/>
          </a:xfrm>
        </p:spPr>
        <p:txBody>
          <a:bodyPr/>
          <a:lstStyle/>
          <a:p>
            <a:pPr algn="ctr"/>
            <a:r>
              <a:rPr lang="en-US" dirty="0">
                <a:latin typeface="Tahoma" charset="0"/>
              </a:rPr>
              <a:t>Open </a:t>
            </a:r>
            <a:r>
              <a:rPr lang="en-US" dirty="0" err="1">
                <a:latin typeface="Tahoma" charset="0"/>
              </a:rPr>
              <a:t>vSwitch</a:t>
            </a:r>
            <a:r>
              <a:rPr lang="en-US" dirty="0">
                <a:latin typeface="Tahoma" charset="0"/>
              </a:rPr>
              <a:t> integration with </a:t>
            </a:r>
            <a:r>
              <a:rPr lang="en-US" dirty="0" err="1">
                <a:latin typeface="Tahoma" charset="0"/>
              </a:rPr>
              <a:t>XenServer</a:t>
            </a:r>
            <a:endParaRPr lang="en-US" dirty="0">
              <a:latin typeface="Tahoma" charset="0"/>
            </a:endParaRP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1928813"/>
            <a:ext cx="6251575"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A61B9116-22F3-0340-8D54-ED274ED4A692}" type="slidenum">
              <a:rPr lang="en-US" smtClean="0"/>
              <a:pPr/>
              <a:t>16</a:t>
            </a:fld>
            <a:endParaRPr lang="en-US"/>
          </a:p>
        </p:txBody>
      </p:sp>
    </p:spTree>
    <p:extLst>
      <p:ext uri="{BB962C8B-B14F-4D97-AF65-F5344CB8AC3E}">
        <p14:creationId xmlns:p14="http://schemas.microsoft.com/office/powerpoint/2010/main" val="789822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atin typeface="Tahoma" charset="0"/>
              </a:rPr>
              <a:t>Open vSwitch</a:t>
            </a:r>
          </a:p>
        </p:txBody>
      </p:sp>
      <p:sp>
        <p:nvSpPr>
          <p:cNvPr id="28675" name="Content Placeholder 2"/>
          <p:cNvSpPr>
            <a:spLocks noGrp="1"/>
          </p:cNvSpPr>
          <p:nvPr>
            <p:ph idx="1"/>
          </p:nvPr>
        </p:nvSpPr>
        <p:spPr/>
        <p:txBody>
          <a:bodyPr/>
          <a:lstStyle/>
          <a:p>
            <a:r>
              <a:rPr lang="en-US" sz="2400" dirty="0">
                <a:latin typeface="Tahoma" charset="0"/>
              </a:rPr>
              <a:t>Open </a:t>
            </a:r>
            <a:r>
              <a:rPr lang="en-US" sz="2400" dirty="0" err="1">
                <a:latin typeface="Tahoma" charset="0"/>
              </a:rPr>
              <a:t>vSwitch</a:t>
            </a:r>
            <a:r>
              <a:rPr lang="en-US" sz="2400" dirty="0">
                <a:latin typeface="Tahoma" charset="0"/>
              </a:rPr>
              <a:t> integration with </a:t>
            </a:r>
            <a:r>
              <a:rPr lang="en-US" sz="2400" dirty="0" err="1">
                <a:latin typeface="Tahoma" charset="0"/>
              </a:rPr>
              <a:t>XenServer</a:t>
            </a:r>
            <a:endParaRPr lang="en-US" sz="2400" dirty="0">
              <a:latin typeface="Tahoma" charset="0"/>
            </a:endParaRPr>
          </a:p>
          <a:p>
            <a:pPr lvl="1"/>
            <a:r>
              <a:rPr lang="en-US" sz="2000" dirty="0">
                <a:latin typeface="Tahoma" charset="0"/>
              </a:rPr>
              <a:t>Open </a:t>
            </a:r>
            <a:r>
              <a:rPr lang="en-US" sz="2000" dirty="0" err="1">
                <a:latin typeface="Tahoma" charset="0"/>
              </a:rPr>
              <a:t>vSwitch</a:t>
            </a:r>
            <a:r>
              <a:rPr lang="en-US" sz="2000" dirty="0">
                <a:latin typeface="Tahoma" charset="0"/>
              </a:rPr>
              <a:t> works seamlessly with </a:t>
            </a:r>
            <a:r>
              <a:rPr lang="en-US" sz="2000" dirty="0" err="1">
                <a:latin typeface="Tahoma" charset="0"/>
              </a:rPr>
              <a:t>XenServer</a:t>
            </a:r>
            <a:r>
              <a:rPr lang="en-US" sz="2000" dirty="0">
                <a:latin typeface="Tahoma" charset="0"/>
              </a:rPr>
              <a:t>, will ship with Open </a:t>
            </a:r>
            <a:r>
              <a:rPr lang="en-US" sz="2000" dirty="0" err="1">
                <a:latin typeface="Tahoma" charset="0"/>
              </a:rPr>
              <a:t>vSwitch</a:t>
            </a:r>
            <a:r>
              <a:rPr lang="en-US" sz="2000" dirty="0">
                <a:latin typeface="Tahoma" charset="0"/>
              </a:rPr>
              <a:t> as the default.</a:t>
            </a:r>
          </a:p>
          <a:p>
            <a:pPr lvl="1"/>
            <a:r>
              <a:rPr lang="en-US" sz="2000" dirty="0">
                <a:latin typeface="Tahoma" charset="0"/>
              </a:rPr>
              <a:t>XAPI is responsible for managing all aspects of a </a:t>
            </a:r>
            <a:r>
              <a:rPr lang="en-US" sz="2000" dirty="0" err="1">
                <a:latin typeface="Tahoma" charset="0"/>
              </a:rPr>
              <a:t>XenServer</a:t>
            </a:r>
            <a:r>
              <a:rPr lang="en-US" sz="2000" dirty="0">
                <a:latin typeface="Tahoma" charset="0"/>
              </a:rPr>
              <a:t>.</a:t>
            </a:r>
          </a:p>
          <a:p>
            <a:pPr lvl="1"/>
            <a:r>
              <a:rPr lang="en-US" sz="2000" dirty="0">
                <a:latin typeface="Tahoma" charset="0"/>
              </a:rPr>
              <a:t>Notifies Open </a:t>
            </a:r>
            <a:r>
              <a:rPr lang="en-US" sz="2000" dirty="0" err="1">
                <a:latin typeface="Tahoma" charset="0"/>
              </a:rPr>
              <a:t>vSwitch</a:t>
            </a:r>
            <a:r>
              <a:rPr lang="en-US" sz="2000" dirty="0">
                <a:latin typeface="Tahoma" charset="0"/>
              </a:rPr>
              <a:t> of events related to network configuration.</a:t>
            </a:r>
          </a:p>
          <a:p>
            <a:pPr lvl="1"/>
            <a:r>
              <a:rPr lang="en-US" sz="2000" dirty="0">
                <a:latin typeface="Tahoma" charset="0"/>
              </a:rPr>
              <a:t>Notifies Open </a:t>
            </a:r>
            <a:r>
              <a:rPr lang="en-US" sz="2000" dirty="0" err="1">
                <a:latin typeface="Tahoma" charset="0"/>
              </a:rPr>
              <a:t>vSwitch</a:t>
            </a:r>
            <a:r>
              <a:rPr lang="en-US" sz="2000" dirty="0">
                <a:latin typeface="Tahoma" charset="0"/>
              </a:rPr>
              <a:t> when bridges should be created and interfaces should be attached to them.</a:t>
            </a:r>
          </a:p>
          <a:p>
            <a:pPr lvl="1"/>
            <a:r>
              <a:rPr lang="en-US" sz="2000" dirty="0">
                <a:latin typeface="Tahoma" charset="0"/>
              </a:rPr>
              <a:t>Open </a:t>
            </a:r>
            <a:r>
              <a:rPr lang="en-US" sz="2000" dirty="0" err="1">
                <a:latin typeface="Tahoma" charset="0"/>
              </a:rPr>
              <a:t>vSwitch</a:t>
            </a:r>
            <a:r>
              <a:rPr lang="en-US" sz="2000" dirty="0">
                <a:latin typeface="Tahoma" charset="0"/>
              </a:rPr>
              <a:t> stores this information in its  configuration database, which notifies any remote listeners, such as a central controller.</a:t>
            </a:r>
          </a:p>
        </p:txBody>
      </p:sp>
      <p:sp>
        <p:nvSpPr>
          <p:cNvPr id="3" name="Slide Number Placeholder 2"/>
          <p:cNvSpPr>
            <a:spLocks noGrp="1"/>
          </p:cNvSpPr>
          <p:nvPr>
            <p:ph type="sldNum" sz="quarter" idx="11"/>
          </p:nvPr>
        </p:nvSpPr>
        <p:spPr/>
        <p:txBody>
          <a:bodyPr/>
          <a:lstStyle/>
          <a:p>
            <a:fld id="{A61B9116-22F3-0340-8D54-ED274ED4A692}" type="slidenum">
              <a:rPr lang="en-US" smtClean="0"/>
              <a:pPr/>
              <a:t>17</a:t>
            </a:fld>
            <a:endParaRPr lang="en-US"/>
          </a:p>
        </p:txBody>
      </p:sp>
    </p:spTree>
    <p:extLst>
      <p:ext uri="{BB962C8B-B14F-4D97-AF65-F5344CB8AC3E}">
        <p14:creationId xmlns:p14="http://schemas.microsoft.com/office/powerpoint/2010/main" val="1013527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66" y="76200"/>
            <a:ext cx="8229600" cy="914400"/>
          </a:xfrm>
        </p:spPr>
        <p:txBody>
          <a:bodyPr/>
          <a:lstStyle/>
          <a:p>
            <a:r>
              <a:rPr lang="en-US" dirty="0" smtClean="0"/>
              <a:t>Why Open </a:t>
            </a:r>
            <a:r>
              <a:rPr lang="en-US" dirty="0" err="1" smtClean="0"/>
              <a:t>vSwitch</a:t>
            </a:r>
            <a:endParaRPr lang="en-US" dirty="0"/>
          </a:p>
        </p:txBody>
      </p:sp>
      <p:sp>
        <p:nvSpPr>
          <p:cNvPr id="3" name="Content Placeholder 2"/>
          <p:cNvSpPr>
            <a:spLocks noGrp="1"/>
          </p:cNvSpPr>
          <p:nvPr>
            <p:ph idx="1"/>
          </p:nvPr>
        </p:nvSpPr>
        <p:spPr/>
        <p:txBody>
          <a:bodyPr/>
          <a:lstStyle/>
          <a:p>
            <a:r>
              <a:rPr lang="en-US" dirty="0"/>
              <a:t>Open </a:t>
            </a:r>
            <a:r>
              <a:rPr lang="en-US" dirty="0" err="1"/>
              <a:t>vSwitch</a:t>
            </a:r>
            <a:r>
              <a:rPr lang="en-US" dirty="0"/>
              <a:t> enables Linux to become part of a </a:t>
            </a:r>
            <a:r>
              <a:rPr lang="en-US" dirty="0" smtClean="0"/>
              <a:t>SDN architecture</a:t>
            </a:r>
            <a:r>
              <a:rPr lang="en-US" dirty="0"/>
              <a:t>.</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124200"/>
            <a:ext cx="7452932"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18</a:t>
            </a:fld>
            <a:endParaRPr lang="en-US"/>
          </a:p>
        </p:txBody>
      </p:sp>
    </p:spTree>
    <p:extLst>
      <p:ext uri="{BB962C8B-B14F-4D97-AF65-F5344CB8AC3E}">
        <p14:creationId xmlns:p14="http://schemas.microsoft.com/office/powerpoint/2010/main" val="234232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ko-KR" sz="3200" dirty="0" smtClean="0"/>
              <a:t>Software Switch Networking I</a:t>
            </a:r>
            <a:r>
              <a:rPr lang="en-US" altLang="ko-KR" sz="3200" dirty="0"/>
              <a:t>/O Architecture</a:t>
            </a:r>
          </a:p>
        </p:txBody>
      </p:sp>
      <p:sp>
        <p:nvSpPr>
          <p:cNvPr id="3" name="Rectangle 2"/>
          <p:cNvSpPr/>
          <p:nvPr/>
        </p:nvSpPr>
        <p:spPr>
          <a:xfrm>
            <a:off x="228600" y="3581400"/>
            <a:ext cx="3124200" cy="381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Hypervisor</a:t>
            </a:r>
            <a:endParaRPr lang="en-US" dirty="0"/>
          </a:p>
        </p:txBody>
      </p:sp>
      <p:sp>
        <p:nvSpPr>
          <p:cNvPr id="9" name="Rectangle 8"/>
          <p:cNvSpPr/>
          <p:nvPr/>
        </p:nvSpPr>
        <p:spPr>
          <a:xfrm>
            <a:off x="228600" y="3962400"/>
            <a:ext cx="3124200" cy="3810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Hardware</a:t>
            </a:r>
            <a:endParaRPr lang="en-US" dirty="0"/>
          </a:p>
        </p:txBody>
      </p:sp>
      <p:sp>
        <p:nvSpPr>
          <p:cNvPr id="10" name="Rectangle 9"/>
          <p:cNvSpPr/>
          <p:nvPr/>
        </p:nvSpPr>
        <p:spPr>
          <a:xfrm>
            <a:off x="228600" y="3124200"/>
            <a:ext cx="533400" cy="4572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D0</a:t>
            </a:r>
            <a:endParaRPr lang="en-US" sz="1800" dirty="0"/>
          </a:p>
        </p:txBody>
      </p:sp>
      <p:sp>
        <p:nvSpPr>
          <p:cNvPr id="11" name="Rectangle 10"/>
          <p:cNvSpPr/>
          <p:nvPr/>
        </p:nvSpPr>
        <p:spPr>
          <a:xfrm>
            <a:off x="2819400" y="3124200"/>
            <a:ext cx="533400" cy="4572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DU</a:t>
            </a:r>
            <a:endParaRPr lang="en-US" sz="1800" dirty="0"/>
          </a:p>
        </p:txBody>
      </p:sp>
      <p:sp>
        <p:nvSpPr>
          <p:cNvPr id="12" name="Rectangle 11"/>
          <p:cNvSpPr/>
          <p:nvPr/>
        </p:nvSpPr>
        <p:spPr>
          <a:xfrm>
            <a:off x="1066800" y="3124200"/>
            <a:ext cx="533400" cy="4572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DU</a:t>
            </a:r>
            <a:endParaRPr lang="en-US" sz="1800" dirty="0"/>
          </a:p>
        </p:txBody>
      </p:sp>
      <p:sp>
        <p:nvSpPr>
          <p:cNvPr id="13" name="Rectangle 12"/>
          <p:cNvSpPr/>
          <p:nvPr/>
        </p:nvSpPr>
        <p:spPr>
          <a:xfrm>
            <a:off x="1981200" y="3124200"/>
            <a:ext cx="533400" cy="4572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DU</a:t>
            </a:r>
            <a:endParaRPr lang="en-US" sz="1800" dirty="0"/>
          </a:p>
        </p:txBody>
      </p:sp>
      <p:sp>
        <p:nvSpPr>
          <p:cNvPr id="5" name="TextBox 4"/>
          <p:cNvSpPr txBox="1"/>
          <p:nvPr/>
        </p:nvSpPr>
        <p:spPr>
          <a:xfrm>
            <a:off x="76200" y="4495800"/>
            <a:ext cx="4140942" cy="369332"/>
          </a:xfrm>
          <a:prstGeom prst="rect">
            <a:avLst/>
          </a:prstGeom>
          <a:noFill/>
        </p:spPr>
        <p:txBody>
          <a:bodyPr wrap="none" rtlCol="0">
            <a:spAutoFit/>
          </a:bodyPr>
          <a:lstStyle/>
          <a:p>
            <a:r>
              <a:rPr lang="en-US" sz="1800" dirty="0" smtClean="0"/>
              <a:t>XEN Para-virtualization (PV) Architecture</a:t>
            </a:r>
            <a:endParaRPr lang="en-US" sz="1800" dirty="0"/>
          </a:p>
        </p:txBody>
      </p:sp>
      <p:sp>
        <p:nvSpPr>
          <p:cNvPr id="8" name="TextBox 7"/>
          <p:cNvSpPr txBox="1"/>
          <p:nvPr/>
        </p:nvSpPr>
        <p:spPr>
          <a:xfrm>
            <a:off x="152400" y="1905000"/>
            <a:ext cx="1323124" cy="646331"/>
          </a:xfrm>
          <a:prstGeom prst="rect">
            <a:avLst/>
          </a:prstGeom>
          <a:noFill/>
        </p:spPr>
        <p:txBody>
          <a:bodyPr wrap="none" rtlCol="0">
            <a:spAutoFit/>
          </a:bodyPr>
          <a:lstStyle/>
          <a:p>
            <a:r>
              <a:rPr lang="en-US" sz="1200" dirty="0" smtClean="0"/>
              <a:t>Domain 0/</a:t>
            </a:r>
          </a:p>
          <a:p>
            <a:r>
              <a:rPr lang="en-US" sz="1200" dirty="0" smtClean="0"/>
              <a:t>Driver Domain/</a:t>
            </a:r>
          </a:p>
          <a:p>
            <a:r>
              <a:rPr lang="en-US" sz="1200" dirty="0" smtClean="0"/>
              <a:t>Privileged Domain</a:t>
            </a:r>
            <a:endParaRPr lang="en-US" sz="1200" dirty="0"/>
          </a:p>
        </p:txBody>
      </p:sp>
      <p:cxnSp>
        <p:nvCxnSpPr>
          <p:cNvPr id="15" name="Straight Arrow Connector 14"/>
          <p:cNvCxnSpPr>
            <a:stCxn id="8" idx="2"/>
            <a:endCxn id="10" idx="0"/>
          </p:cNvCxnSpPr>
          <p:nvPr/>
        </p:nvCxnSpPr>
        <p:spPr>
          <a:xfrm flipH="1">
            <a:off x="495300" y="2551331"/>
            <a:ext cx="318662" cy="572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24000" y="1905000"/>
            <a:ext cx="1504063" cy="646331"/>
          </a:xfrm>
          <a:prstGeom prst="rect">
            <a:avLst/>
          </a:prstGeom>
          <a:noFill/>
        </p:spPr>
        <p:txBody>
          <a:bodyPr wrap="none" rtlCol="0">
            <a:spAutoFit/>
          </a:bodyPr>
          <a:lstStyle/>
          <a:p>
            <a:r>
              <a:rPr lang="en-US" sz="1200" dirty="0" smtClean="0"/>
              <a:t>Domain U/</a:t>
            </a:r>
          </a:p>
          <a:p>
            <a:r>
              <a:rPr lang="en-US" sz="1200" dirty="0" smtClean="0"/>
              <a:t>Guest Domain/</a:t>
            </a:r>
          </a:p>
          <a:p>
            <a:r>
              <a:rPr lang="en-US" sz="1200" dirty="0" smtClean="0"/>
              <a:t>Unprivileged Domain</a:t>
            </a:r>
            <a:endParaRPr lang="en-US" sz="1200" dirty="0"/>
          </a:p>
        </p:txBody>
      </p:sp>
      <p:cxnSp>
        <p:nvCxnSpPr>
          <p:cNvPr id="18" name="Straight Arrow Connector 17"/>
          <p:cNvCxnSpPr>
            <a:endCxn id="12" idx="0"/>
          </p:cNvCxnSpPr>
          <p:nvPr/>
        </p:nvCxnSpPr>
        <p:spPr>
          <a:xfrm flipH="1">
            <a:off x="1333500" y="2590800"/>
            <a:ext cx="3429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2" idx="2"/>
            <a:endCxn id="13" idx="0"/>
          </p:cNvCxnSpPr>
          <p:nvPr/>
        </p:nvCxnSpPr>
        <p:spPr>
          <a:xfrm flipH="1">
            <a:off x="2247900" y="2551331"/>
            <a:ext cx="28132" cy="572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1" idx="0"/>
          </p:cNvCxnSpPr>
          <p:nvPr/>
        </p:nvCxnSpPr>
        <p:spPr>
          <a:xfrm>
            <a:off x="2743200" y="2514600"/>
            <a:ext cx="3429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4267200" y="2057400"/>
            <a:ext cx="3657600" cy="2895600"/>
            <a:chOff x="4267200" y="2057400"/>
            <a:chExt cx="4533900" cy="3519488"/>
          </a:xfrm>
        </p:grpSpPr>
        <p:grpSp>
          <p:nvGrpSpPr>
            <p:cNvPr id="26" name="Group 25"/>
            <p:cNvGrpSpPr/>
            <p:nvPr/>
          </p:nvGrpSpPr>
          <p:grpSpPr>
            <a:xfrm>
              <a:off x="4267200" y="2057400"/>
              <a:ext cx="4533900" cy="3519488"/>
              <a:chOff x="4267200" y="2057400"/>
              <a:chExt cx="4533900" cy="3519488"/>
            </a:xfrm>
          </p:grpSpPr>
          <p:sp>
            <p:nvSpPr>
              <p:cNvPr id="7" name="Rectangle 6"/>
              <p:cNvSpPr/>
              <p:nvPr/>
            </p:nvSpPr>
            <p:spPr>
              <a:xfrm>
                <a:off x="4495800" y="5257800"/>
                <a:ext cx="1066800"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084" name="Picture 4"/>
              <p:cNvPicPr>
                <a:picLocks noGrp="1" noChangeAspect="1" noChangeArrowheads="1"/>
              </p:cNvPicPr>
              <p:nvPr>
                <p:ph sz="half" idx="1"/>
              </p:nvPr>
            </p:nvPicPr>
            <p:blipFill>
              <a:blip r:embed="rId3" cstate="email">
                <a:extLst>
                  <a:ext uri="{28A0092B-C50C-407E-A947-70E740481C1C}">
                    <a14:useLocalDpi xmlns:a14="http://schemas.microsoft.com/office/drawing/2010/main" val="0"/>
                  </a:ext>
                </a:extLst>
              </a:blip>
              <a:srcRect/>
              <a:stretch>
                <a:fillRect/>
              </a:stretch>
            </p:blipFill>
            <p:spPr>
              <a:xfrm>
                <a:off x="4267200" y="2057400"/>
                <a:ext cx="4533900" cy="3519488"/>
              </a:xfrm>
              <a:noFill/>
              <a:ln w="25400">
                <a:solidFill>
                  <a:schemeClr val="tx1"/>
                </a:solidFill>
                <a:miter lim="800000"/>
                <a:headEnd/>
                <a:tailEnd/>
              </a:ln>
            </p:spPr>
          </p:pic>
          <p:sp>
            <p:nvSpPr>
              <p:cNvPr id="31" name="Rectangle 30"/>
              <p:cNvSpPr/>
              <p:nvPr/>
            </p:nvSpPr>
            <p:spPr>
              <a:xfrm>
                <a:off x="5105400" y="2133600"/>
                <a:ext cx="1524000" cy="228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Domain 0</a:t>
                </a:r>
                <a:endParaRPr lang="en-US" sz="2000" dirty="0">
                  <a:solidFill>
                    <a:schemeClr val="tx1"/>
                  </a:solidFill>
                </a:endParaRPr>
              </a:p>
            </p:txBody>
          </p:sp>
          <p:sp>
            <p:nvSpPr>
              <p:cNvPr id="32" name="Rectangle 31"/>
              <p:cNvSpPr/>
              <p:nvPr/>
            </p:nvSpPr>
            <p:spPr>
              <a:xfrm>
                <a:off x="7086600" y="2133600"/>
                <a:ext cx="1524000" cy="228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Domain U</a:t>
                </a:r>
                <a:endParaRPr lang="en-US" sz="2000" dirty="0">
                  <a:solidFill>
                    <a:schemeClr val="tx1"/>
                  </a:solidFill>
                </a:endParaRPr>
              </a:p>
            </p:txBody>
          </p:sp>
        </p:grpSp>
        <p:sp>
          <p:nvSpPr>
            <p:cNvPr id="34" name="Rectangle 33"/>
            <p:cNvSpPr/>
            <p:nvPr/>
          </p:nvSpPr>
          <p:spPr>
            <a:xfrm>
              <a:off x="6172200" y="4648200"/>
              <a:ext cx="1828800" cy="228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Hypervisor</a:t>
              </a:r>
              <a:endParaRPr lang="en-US" dirty="0">
                <a:solidFill>
                  <a:schemeClr val="tx1"/>
                </a:solidFill>
              </a:endParaRPr>
            </a:p>
          </p:txBody>
        </p:sp>
      </p:grpSp>
      <p:pic>
        <p:nvPicPr>
          <p:cNvPr id="5122" name="Picture 2" descr="http://wiki.xen.org/mediawiki/images/7/73/XenPV.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8445" y="1975499"/>
            <a:ext cx="4786458" cy="32118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9FEE1DE-8606-5B40-B656-33C1A9886015}" type="slidenum">
              <a:rPr lang="en-US" smtClean="0"/>
              <a:pPr/>
              <a:t>19</a:t>
            </a:fld>
            <a:endParaRPr lang="en-US"/>
          </a:p>
        </p:txBody>
      </p:sp>
    </p:spTree>
    <p:extLst>
      <p:ext uri="{BB962C8B-B14F-4D97-AF65-F5344CB8AC3E}">
        <p14:creationId xmlns:p14="http://schemas.microsoft.com/office/powerpoint/2010/main" val="879807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Outline</a:t>
            </a:r>
            <a:endParaRPr lang="en-US" dirty="0"/>
          </a:p>
        </p:txBody>
      </p:sp>
      <p:sp>
        <p:nvSpPr>
          <p:cNvPr id="3" name="Content Placeholder 2"/>
          <p:cNvSpPr>
            <a:spLocks noGrp="1"/>
          </p:cNvSpPr>
          <p:nvPr>
            <p:ph idx="1"/>
          </p:nvPr>
        </p:nvSpPr>
        <p:spPr/>
        <p:txBody>
          <a:bodyPr/>
          <a:lstStyle/>
          <a:p>
            <a:r>
              <a:rPr lang="en-US" altLang="zh-TW" dirty="0" smtClean="0"/>
              <a:t>Concept of</a:t>
            </a:r>
            <a:r>
              <a:rPr lang="en-US" dirty="0" smtClean="0"/>
              <a:t> SDN</a:t>
            </a:r>
          </a:p>
          <a:p>
            <a:r>
              <a:rPr lang="en-US" dirty="0" err="1" smtClean="0"/>
              <a:t>OpenFlow</a:t>
            </a:r>
            <a:r>
              <a:rPr lang="en-US" dirty="0" smtClean="0"/>
              <a:t> – a SDN Implementation</a:t>
            </a:r>
          </a:p>
          <a:p>
            <a:r>
              <a:rPr lang="en-US" b="1" dirty="0">
                <a:solidFill>
                  <a:srgbClr val="FF0000"/>
                </a:solidFill>
              </a:rPr>
              <a:t>Open </a:t>
            </a:r>
            <a:r>
              <a:rPr lang="en-US" b="1" dirty="0" err="1" smtClean="0">
                <a:solidFill>
                  <a:srgbClr val="FF0000"/>
                </a:solidFill>
              </a:rPr>
              <a:t>vSwitch</a:t>
            </a:r>
            <a:endParaRPr lang="en-US" b="1" dirty="0">
              <a:solidFill>
                <a:srgbClr val="FF0000"/>
              </a:solidFill>
            </a:endParaRPr>
          </a:p>
        </p:txBody>
      </p:sp>
      <p:sp>
        <p:nvSpPr>
          <p:cNvPr id="5" name="Slide Number Placeholder 4"/>
          <p:cNvSpPr>
            <a:spLocks noGrp="1"/>
          </p:cNvSpPr>
          <p:nvPr>
            <p:ph type="sldNum" sz="quarter" idx="11"/>
          </p:nvPr>
        </p:nvSpPr>
        <p:spPr/>
        <p:txBody>
          <a:bodyPr/>
          <a:lstStyle/>
          <a:p>
            <a:fld id="{A61B9116-22F3-0340-8D54-ED274ED4A692}" type="slidenum">
              <a:rPr lang="en-US" smtClean="0"/>
              <a:pPr/>
              <a:t>2</a:t>
            </a:fld>
            <a:endParaRPr lang="en-US"/>
          </a:p>
        </p:txBody>
      </p:sp>
    </p:spTree>
    <p:extLst>
      <p:ext uri="{BB962C8B-B14F-4D97-AF65-F5344CB8AC3E}">
        <p14:creationId xmlns:p14="http://schemas.microsoft.com/office/powerpoint/2010/main" val="2308789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76200"/>
            <a:ext cx="8534400" cy="1143000"/>
          </a:xfrm>
        </p:spPr>
        <p:txBody>
          <a:bodyPr/>
          <a:lstStyle/>
          <a:p>
            <a:r>
              <a:rPr lang="en-US" altLang="zh-CN" dirty="0" err="1" smtClean="0">
                <a:latin typeface="Tahoma" charset="0"/>
                <a:cs typeface="Arial" charset="0"/>
              </a:rPr>
              <a:t>Xen</a:t>
            </a:r>
            <a:r>
              <a:rPr lang="en-US" altLang="zh-CN" dirty="0" smtClean="0">
                <a:latin typeface="Tahoma" charset="0"/>
                <a:cs typeface="Arial" charset="0"/>
              </a:rPr>
              <a:t> &amp; Virtual Software Networking</a:t>
            </a:r>
            <a:endParaRPr lang="en-US" dirty="0">
              <a:latin typeface="Tahoma" charset="0"/>
              <a:cs typeface="Arial" charset="0"/>
            </a:endParaRPr>
          </a:p>
        </p:txBody>
      </p:sp>
      <p:sp>
        <p:nvSpPr>
          <p:cNvPr id="3" name="Content Placeholder 2"/>
          <p:cNvSpPr>
            <a:spLocks noGrp="1"/>
          </p:cNvSpPr>
          <p:nvPr>
            <p:ph idx="1"/>
          </p:nvPr>
        </p:nvSpPr>
        <p:spPr>
          <a:xfrm>
            <a:off x="152400" y="1663700"/>
            <a:ext cx="3581400" cy="4737100"/>
          </a:xfrm>
        </p:spPr>
        <p:txBody>
          <a:bodyPr>
            <a:normAutofit/>
          </a:bodyPr>
          <a:lstStyle/>
          <a:p>
            <a:pPr>
              <a:lnSpc>
                <a:spcPct val="80000"/>
              </a:lnSpc>
            </a:pPr>
            <a:r>
              <a:rPr lang="en-US" sz="2400" dirty="0">
                <a:latin typeface="Times New Roman"/>
                <a:cs typeface="Times New Roman"/>
              </a:rPr>
              <a:t>The old version of Citrix </a:t>
            </a:r>
            <a:r>
              <a:rPr lang="en-US" sz="2400" dirty="0" err="1">
                <a:latin typeface="Times New Roman"/>
                <a:cs typeface="Times New Roman"/>
              </a:rPr>
              <a:t>XenServer</a:t>
            </a:r>
            <a:r>
              <a:rPr lang="en-US" sz="2400" dirty="0">
                <a:latin typeface="Times New Roman"/>
                <a:cs typeface="Times New Roman"/>
              </a:rPr>
              <a:t> (before v5.6 FP1) using simple Linux Bridge.</a:t>
            </a:r>
          </a:p>
          <a:p>
            <a:pPr>
              <a:lnSpc>
                <a:spcPct val="80000"/>
              </a:lnSpc>
            </a:pPr>
            <a:r>
              <a:rPr lang="en-US" sz="2400" dirty="0">
                <a:latin typeface="Times New Roman"/>
                <a:cs typeface="Times New Roman"/>
              </a:rPr>
              <a:t>Many hypervisor based virtualization also apply Linux Bridge model, such as KVM, </a:t>
            </a:r>
            <a:r>
              <a:rPr lang="en-US" sz="2400" dirty="0" err="1">
                <a:latin typeface="Times New Roman"/>
                <a:cs typeface="Times New Roman"/>
              </a:rPr>
              <a:t>libvirt</a:t>
            </a:r>
            <a:r>
              <a:rPr lang="en-US" sz="2400" dirty="0">
                <a:latin typeface="Times New Roman"/>
                <a:cs typeface="Times New Roman"/>
              </a:rPr>
              <a:t>.</a:t>
            </a:r>
          </a:p>
          <a:p>
            <a:pPr>
              <a:lnSpc>
                <a:spcPct val="80000"/>
              </a:lnSpc>
            </a:pPr>
            <a:r>
              <a:rPr lang="en-US" sz="2400" dirty="0">
                <a:latin typeface="Times New Roman"/>
                <a:cs typeface="Times New Roman"/>
              </a:rPr>
              <a:t>All of bridging work are done by </a:t>
            </a:r>
            <a:r>
              <a:rPr lang="ja-JP" altLang="en-US" sz="2400" dirty="0">
                <a:latin typeface="Times New Roman"/>
                <a:cs typeface="Times New Roman"/>
              </a:rPr>
              <a:t>‘</a:t>
            </a:r>
            <a:r>
              <a:rPr lang="en-US" sz="2400" dirty="0" err="1">
                <a:latin typeface="Times New Roman"/>
                <a:cs typeface="Times New Roman"/>
              </a:rPr>
              <a:t>brctl</a:t>
            </a:r>
            <a:r>
              <a:rPr lang="ja-JP" altLang="en-US" sz="2400" dirty="0">
                <a:latin typeface="Times New Roman"/>
                <a:cs typeface="Times New Roman"/>
              </a:rPr>
              <a:t>’</a:t>
            </a:r>
            <a:r>
              <a:rPr lang="en-US" sz="2400" dirty="0">
                <a:latin typeface="Times New Roman"/>
                <a:cs typeface="Times New Roman"/>
              </a:rPr>
              <a:t>.</a:t>
            </a:r>
          </a:p>
          <a:p>
            <a:pPr>
              <a:lnSpc>
                <a:spcPct val="80000"/>
              </a:lnSpc>
            </a:pPr>
            <a:r>
              <a:rPr lang="en-US" sz="2400" dirty="0">
                <a:latin typeface="Times New Roman"/>
                <a:cs typeface="Times New Roman"/>
              </a:rPr>
              <a:t>Provide simple L2 switching functions.</a:t>
            </a:r>
          </a:p>
        </p:txBody>
      </p:sp>
      <p:pic>
        <p:nvPicPr>
          <p:cNvPr id="15364"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11575" y="1600200"/>
            <a:ext cx="543242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3657600" y="2819400"/>
            <a:ext cx="5410200" cy="1600200"/>
            <a:chOff x="3657600" y="2819400"/>
            <a:chExt cx="5410200" cy="1600200"/>
          </a:xfrm>
        </p:grpSpPr>
        <p:sp>
          <p:nvSpPr>
            <p:cNvPr id="2" name="Rectangle 1"/>
            <p:cNvSpPr/>
            <p:nvPr/>
          </p:nvSpPr>
          <p:spPr>
            <a:xfrm>
              <a:off x="3657600" y="2819400"/>
              <a:ext cx="5410200" cy="16002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733800" y="3886200"/>
              <a:ext cx="685800" cy="461665"/>
            </a:xfrm>
            <a:prstGeom prst="rect">
              <a:avLst/>
            </a:prstGeom>
            <a:noFill/>
          </p:spPr>
          <p:txBody>
            <a:bodyPr wrap="square" rtlCol="0">
              <a:spAutoFit/>
            </a:bodyPr>
            <a:lstStyle/>
            <a:p>
              <a:r>
                <a:rPr lang="en-US" sz="1200" dirty="0" smtClean="0">
                  <a:solidFill>
                    <a:srgbClr val="FF0000"/>
                  </a:solidFill>
                </a:rPr>
                <a:t>Virtual SW</a:t>
              </a:r>
              <a:endParaRPr lang="en-US" sz="1200" dirty="0">
                <a:solidFill>
                  <a:srgbClr val="FF0000"/>
                </a:solidFill>
              </a:endParaRPr>
            </a:p>
          </p:txBody>
        </p:sp>
      </p:grpSp>
      <p:sp>
        <p:nvSpPr>
          <p:cNvPr id="7" name="Slide Number Placeholder 6"/>
          <p:cNvSpPr>
            <a:spLocks noGrp="1"/>
          </p:cNvSpPr>
          <p:nvPr>
            <p:ph type="sldNum" sz="quarter" idx="11"/>
          </p:nvPr>
        </p:nvSpPr>
        <p:spPr/>
        <p:txBody>
          <a:bodyPr/>
          <a:lstStyle/>
          <a:p>
            <a:fld id="{A61B9116-22F3-0340-8D54-ED274ED4A692}" type="slidenum">
              <a:rPr lang="en-US" smtClean="0"/>
              <a:pPr/>
              <a:t>20</a:t>
            </a:fld>
            <a:endParaRPr lang="en-US"/>
          </a:p>
        </p:txBody>
      </p:sp>
    </p:spTree>
    <p:extLst>
      <p:ext uri="{BB962C8B-B14F-4D97-AF65-F5344CB8AC3E}">
        <p14:creationId xmlns:p14="http://schemas.microsoft.com/office/powerpoint/2010/main" val="37310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dirty="0" smtClean="0"/>
              <a:t>Linux Bridge</a:t>
            </a:r>
            <a:endParaRPr lang="en-US" dirty="0"/>
          </a:p>
        </p:txBody>
      </p:sp>
      <p:sp>
        <p:nvSpPr>
          <p:cNvPr id="3" name="Content Placeholder 2"/>
          <p:cNvSpPr>
            <a:spLocks noGrp="1"/>
          </p:cNvSpPr>
          <p:nvPr>
            <p:ph idx="1"/>
          </p:nvPr>
        </p:nvSpPr>
        <p:spPr>
          <a:xfrm>
            <a:off x="457200" y="1600201"/>
            <a:ext cx="8229600" cy="2666999"/>
          </a:xfrm>
        </p:spPr>
        <p:txBody>
          <a:bodyPr/>
          <a:lstStyle/>
          <a:p>
            <a:r>
              <a:rPr lang="en-US" sz="2800" dirty="0" smtClean="0"/>
              <a:t>The Linux bridge code implements a subset of the ANSI/IEEE 802.1d standard.</a:t>
            </a:r>
          </a:p>
          <a:p>
            <a:r>
              <a:rPr lang="en-US" sz="2800" dirty="0" smtClean="0"/>
              <a:t>The original Linux bridging was first done in Linux 2.2. The code for bridging has been integrated into 2.4 and 2.6 kernel series.</a:t>
            </a:r>
          </a:p>
          <a:p>
            <a:r>
              <a:rPr lang="en-US" sz="2800" dirty="0" smtClean="0"/>
              <a:t>Bridging functions are handled by </a:t>
            </a:r>
            <a:r>
              <a:rPr lang="en-US" sz="2800" dirty="0" err="1" smtClean="0"/>
              <a:t>bridge.ko</a:t>
            </a:r>
            <a:r>
              <a:rPr lang="en-US" sz="2800" dirty="0" smtClean="0"/>
              <a:t> kernel module and managed by user space management tool </a:t>
            </a:r>
            <a:r>
              <a:rPr lang="en-US" sz="2800" dirty="0" err="1" smtClean="0"/>
              <a:t>brctl</a:t>
            </a:r>
            <a:r>
              <a:rPr lang="en-US" sz="2800" dirty="0" smtClean="0"/>
              <a:t> command.</a:t>
            </a:r>
            <a:endParaRPr lang="en-US" sz="2800"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21</a:t>
            </a:fld>
            <a:endParaRPr lang="en-US"/>
          </a:p>
        </p:txBody>
      </p:sp>
    </p:spTree>
    <p:extLst>
      <p:ext uri="{BB962C8B-B14F-4D97-AF65-F5344CB8AC3E}">
        <p14:creationId xmlns:p14="http://schemas.microsoft.com/office/powerpoint/2010/main" val="128406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867"/>
            <a:ext cx="8229600" cy="762000"/>
          </a:xfrm>
        </p:spPr>
        <p:txBody>
          <a:bodyPr/>
          <a:lstStyle/>
          <a:p>
            <a:r>
              <a:rPr lang="en-US" dirty="0" smtClean="0"/>
              <a:t>Open </a:t>
            </a:r>
            <a:r>
              <a:rPr lang="en-US" dirty="0" err="1" smtClean="0"/>
              <a:t>vSwitch’s</a:t>
            </a:r>
            <a:r>
              <a:rPr lang="en-US" dirty="0" smtClean="0"/>
              <a:t> Features</a:t>
            </a:r>
            <a:endParaRPr lang="en-US" dirty="0"/>
          </a:p>
        </p:txBody>
      </p:sp>
      <p:sp>
        <p:nvSpPr>
          <p:cNvPr id="3" name="Content Placeholder 2"/>
          <p:cNvSpPr>
            <a:spLocks noGrp="1"/>
          </p:cNvSpPr>
          <p:nvPr>
            <p:ph idx="1"/>
          </p:nvPr>
        </p:nvSpPr>
        <p:spPr>
          <a:xfrm>
            <a:off x="457200" y="914400"/>
            <a:ext cx="8229600" cy="4724399"/>
          </a:xfrm>
        </p:spPr>
        <p:txBody>
          <a:bodyPr/>
          <a:lstStyle/>
          <a:p>
            <a:r>
              <a:rPr lang="en-US" sz="2400" dirty="0" smtClean="0"/>
              <a:t>Visibility: </a:t>
            </a:r>
          </a:p>
          <a:p>
            <a:pPr lvl="1">
              <a:spcBef>
                <a:spcPts val="0"/>
              </a:spcBef>
            </a:pPr>
            <a:r>
              <a:rPr lang="en-US" sz="2000" dirty="0" err="1" smtClean="0"/>
              <a:t>NetFlow</a:t>
            </a:r>
            <a:r>
              <a:rPr lang="en-US" sz="2000" dirty="0" smtClean="0"/>
              <a:t>, </a:t>
            </a:r>
            <a:r>
              <a:rPr lang="en-US" sz="2000" dirty="0" err="1" smtClean="0"/>
              <a:t>sFlow</a:t>
            </a:r>
            <a:r>
              <a:rPr lang="en-US" sz="2000" dirty="0" smtClean="0"/>
              <a:t>, Mirroring (SPAN/RSPAN/ERSPAN)</a:t>
            </a:r>
          </a:p>
          <a:p>
            <a:pPr>
              <a:spcBef>
                <a:spcPts val="0"/>
              </a:spcBef>
            </a:pPr>
            <a:r>
              <a:rPr lang="en-US" sz="2400" dirty="0" smtClean="0"/>
              <a:t>Control:</a:t>
            </a:r>
            <a:r>
              <a:rPr lang="en-US" dirty="0" smtClean="0"/>
              <a:t> </a:t>
            </a:r>
          </a:p>
          <a:p>
            <a:pPr lvl="1">
              <a:spcBef>
                <a:spcPts val="0"/>
              </a:spcBef>
            </a:pPr>
            <a:r>
              <a:rPr lang="en-US" sz="2000" dirty="0" smtClean="0"/>
              <a:t>Centralized control through </a:t>
            </a:r>
            <a:r>
              <a:rPr lang="en-US" sz="2000" dirty="0" err="1" smtClean="0"/>
              <a:t>OpenFlow</a:t>
            </a:r>
            <a:endParaRPr lang="en-US" sz="2000" dirty="0" smtClean="0"/>
          </a:p>
          <a:p>
            <a:pPr lvl="2">
              <a:spcBef>
                <a:spcPts val="0"/>
              </a:spcBef>
            </a:pPr>
            <a:r>
              <a:rPr lang="en-US" sz="1800" dirty="0" smtClean="0"/>
              <a:t>Missed flows go to central controller</a:t>
            </a:r>
          </a:p>
          <a:p>
            <a:pPr lvl="1">
              <a:spcBef>
                <a:spcPts val="0"/>
              </a:spcBef>
            </a:pPr>
            <a:r>
              <a:rPr lang="en-US" sz="2000" dirty="0" smtClean="0"/>
              <a:t>Fine-grained ACL and </a:t>
            </a:r>
            <a:r>
              <a:rPr lang="en-US" sz="2000" dirty="0" err="1" smtClean="0"/>
              <a:t>QoS</a:t>
            </a:r>
            <a:r>
              <a:rPr lang="en-US" sz="2000" dirty="0" smtClean="0"/>
              <a:t> (Quality of Service) policies</a:t>
            </a:r>
          </a:p>
          <a:p>
            <a:pPr lvl="2">
              <a:spcBef>
                <a:spcPts val="0"/>
              </a:spcBef>
            </a:pPr>
            <a:r>
              <a:rPr lang="en-US" sz="1800" dirty="0" smtClean="0"/>
              <a:t>L2-L4 matching and actions to forward, drop, modify, and queue</a:t>
            </a:r>
          </a:p>
          <a:p>
            <a:pPr>
              <a:spcBef>
                <a:spcPts val="0"/>
              </a:spcBef>
            </a:pPr>
            <a:r>
              <a:rPr lang="en-US" sz="2400" dirty="0" smtClean="0"/>
              <a:t>Forwarding:</a:t>
            </a:r>
          </a:p>
          <a:p>
            <a:pPr lvl="1">
              <a:spcBef>
                <a:spcPts val="0"/>
              </a:spcBef>
            </a:pPr>
            <a:r>
              <a:rPr lang="en-US" sz="2000" dirty="0" smtClean="0"/>
              <a:t>LACP (Link Aggregate Control Protocol)</a:t>
            </a:r>
          </a:p>
          <a:p>
            <a:pPr lvl="1">
              <a:spcBef>
                <a:spcPts val="0"/>
              </a:spcBef>
            </a:pPr>
            <a:r>
              <a:rPr lang="en-US" sz="2000" dirty="0" smtClean="0"/>
              <a:t>Port bonding</a:t>
            </a:r>
          </a:p>
          <a:p>
            <a:pPr lvl="1">
              <a:spcBef>
                <a:spcPts val="0"/>
              </a:spcBef>
            </a:pPr>
            <a:r>
              <a:rPr lang="en-US" sz="2000" dirty="0" smtClean="0"/>
              <a:t>Standard 802.1Q VLAN model with trunk and access ports</a:t>
            </a:r>
          </a:p>
          <a:p>
            <a:pPr lvl="1">
              <a:spcBef>
                <a:spcPts val="0"/>
              </a:spcBef>
            </a:pPr>
            <a:r>
              <a:rPr lang="en-US" sz="2000" dirty="0" smtClean="0"/>
              <a:t>GRE, GRE over IPSEC, Ethernet-over-GRE and CAPWAP tunneling</a:t>
            </a:r>
          </a:p>
          <a:p>
            <a:pPr>
              <a:spcBef>
                <a:spcPts val="0"/>
              </a:spcBef>
            </a:pPr>
            <a:r>
              <a:rPr lang="en-US" sz="2400" dirty="0" smtClean="0"/>
              <a:t>Compatibility layer for Linux bridging code</a:t>
            </a:r>
          </a:p>
          <a:p>
            <a:pPr>
              <a:spcBef>
                <a:spcPts val="0"/>
              </a:spcBef>
            </a:pPr>
            <a:r>
              <a:rPr lang="en-US" sz="2400" dirty="0" smtClean="0"/>
              <a:t>High-performance forwarding using a Linux kernel module</a:t>
            </a:r>
            <a:endParaRPr lang="en-US" sz="2400"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22</a:t>
            </a:fld>
            <a:endParaRPr lang="en-US"/>
          </a:p>
        </p:txBody>
      </p:sp>
    </p:spTree>
    <p:extLst>
      <p:ext uri="{BB962C8B-B14F-4D97-AF65-F5344CB8AC3E}">
        <p14:creationId xmlns:p14="http://schemas.microsoft.com/office/powerpoint/2010/main" val="4067174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72" y="16933"/>
            <a:ext cx="8229600" cy="914400"/>
          </a:xfrm>
        </p:spPr>
        <p:txBody>
          <a:bodyPr/>
          <a:lstStyle/>
          <a:p>
            <a:r>
              <a:rPr lang="en-US" dirty="0" smtClean="0"/>
              <a:t>Feature – security/L2 segregation</a:t>
            </a:r>
            <a:endParaRPr lang="en-US" dirty="0"/>
          </a:p>
        </p:txBody>
      </p:sp>
      <p:sp>
        <p:nvSpPr>
          <p:cNvPr id="3" name="Content Placeholder 2"/>
          <p:cNvSpPr>
            <a:spLocks noGrp="1"/>
          </p:cNvSpPr>
          <p:nvPr>
            <p:ph idx="1"/>
          </p:nvPr>
        </p:nvSpPr>
        <p:spPr/>
        <p:txBody>
          <a:bodyPr/>
          <a:lstStyle/>
          <a:p>
            <a:r>
              <a:rPr lang="en-US" sz="2400" dirty="0" smtClean="0"/>
              <a:t>VLAN isolation enforces VLAN membership of a VM without the knowledge of the guest itself.</a:t>
            </a:r>
            <a:endParaRPr lang="en-US" sz="2400"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74" y="3200400"/>
            <a:ext cx="757809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61292" y="5334000"/>
            <a:ext cx="3272884" cy="461665"/>
          </a:xfrm>
          <a:prstGeom prst="rect">
            <a:avLst/>
          </a:prstGeom>
          <a:noFill/>
        </p:spPr>
        <p:txBody>
          <a:bodyPr wrap="none" rtlCol="0">
            <a:spAutoFit/>
          </a:bodyPr>
          <a:lstStyle/>
          <a:p>
            <a:r>
              <a:rPr lang="en-US" dirty="0" smtClean="0"/>
              <a:t>Any limit for VLAN ID?</a:t>
            </a:r>
            <a:endParaRPr lang="en-US" dirty="0"/>
          </a:p>
        </p:txBody>
      </p:sp>
      <p:sp>
        <p:nvSpPr>
          <p:cNvPr id="6" name="TextBox 5"/>
          <p:cNvSpPr txBox="1"/>
          <p:nvPr/>
        </p:nvSpPr>
        <p:spPr>
          <a:xfrm>
            <a:off x="6371225" y="4721423"/>
            <a:ext cx="562975" cy="307777"/>
          </a:xfrm>
          <a:prstGeom prst="rect">
            <a:avLst/>
          </a:prstGeom>
          <a:noFill/>
        </p:spPr>
        <p:txBody>
          <a:bodyPr wrap="none" rtlCol="0">
            <a:spAutoFit/>
          </a:bodyPr>
          <a:lstStyle/>
          <a:p>
            <a:r>
              <a:rPr lang="en-US" sz="1400" dirty="0" smtClean="0"/>
              <a:t>port2</a:t>
            </a:r>
            <a:endParaRPr lang="en-US" sz="1400" dirty="0"/>
          </a:p>
        </p:txBody>
      </p:sp>
      <p:sp>
        <p:nvSpPr>
          <p:cNvPr id="8" name="TextBox 7"/>
          <p:cNvSpPr txBox="1"/>
          <p:nvPr/>
        </p:nvSpPr>
        <p:spPr>
          <a:xfrm>
            <a:off x="6781800" y="4875311"/>
            <a:ext cx="562975" cy="307777"/>
          </a:xfrm>
          <a:prstGeom prst="rect">
            <a:avLst/>
          </a:prstGeom>
          <a:noFill/>
        </p:spPr>
        <p:txBody>
          <a:bodyPr wrap="none" rtlCol="0">
            <a:spAutoFit/>
          </a:bodyPr>
          <a:lstStyle/>
          <a:p>
            <a:r>
              <a:rPr lang="en-US" sz="1400" dirty="0" smtClean="0"/>
              <a:t>port3</a:t>
            </a:r>
            <a:endParaRPr lang="en-US" sz="1400" dirty="0"/>
          </a:p>
        </p:txBody>
      </p:sp>
      <p:sp>
        <p:nvSpPr>
          <p:cNvPr id="9" name="TextBox 8"/>
          <p:cNvSpPr txBox="1"/>
          <p:nvPr/>
        </p:nvSpPr>
        <p:spPr>
          <a:xfrm>
            <a:off x="7245262" y="4719934"/>
            <a:ext cx="562975" cy="307777"/>
          </a:xfrm>
          <a:prstGeom prst="rect">
            <a:avLst/>
          </a:prstGeom>
          <a:noFill/>
        </p:spPr>
        <p:txBody>
          <a:bodyPr wrap="none" rtlCol="0">
            <a:spAutoFit/>
          </a:bodyPr>
          <a:lstStyle/>
          <a:p>
            <a:r>
              <a:rPr lang="en-US" sz="1400" dirty="0" smtClean="0"/>
              <a:t>port4</a:t>
            </a:r>
            <a:endParaRPr lang="en-US" sz="1400" dirty="0"/>
          </a:p>
        </p:txBody>
      </p:sp>
      <p:sp>
        <p:nvSpPr>
          <p:cNvPr id="7" name="Slide Number Placeholder 6"/>
          <p:cNvSpPr>
            <a:spLocks noGrp="1"/>
          </p:cNvSpPr>
          <p:nvPr>
            <p:ph type="sldNum" sz="quarter" idx="11"/>
          </p:nvPr>
        </p:nvSpPr>
        <p:spPr/>
        <p:txBody>
          <a:bodyPr/>
          <a:lstStyle/>
          <a:p>
            <a:fld id="{A61B9116-22F3-0340-8D54-ED274ED4A692}" type="slidenum">
              <a:rPr lang="en-US" smtClean="0"/>
              <a:pPr/>
              <a:t>23</a:t>
            </a:fld>
            <a:endParaRPr lang="en-US"/>
          </a:p>
        </p:txBody>
      </p:sp>
    </p:spTree>
    <p:extLst>
      <p:ext uri="{BB962C8B-B14F-4D97-AF65-F5344CB8AC3E}">
        <p14:creationId xmlns:p14="http://schemas.microsoft.com/office/powerpoint/2010/main" val="354858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96" y="25400"/>
            <a:ext cx="8229600" cy="838200"/>
          </a:xfrm>
        </p:spPr>
        <p:txBody>
          <a:bodyPr/>
          <a:lstStyle/>
          <a:p>
            <a:r>
              <a:rPr lang="en-US" dirty="0" smtClean="0"/>
              <a:t>What is VLAN?</a:t>
            </a:r>
            <a:endParaRPr lang="en-US" dirty="0"/>
          </a:p>
        </p:txBody>
      </p:sp>
      <p:sp>
        <p:nvSpPr>
          <p:cNvPr id="3" name="Content Placeholder 2"/>
          <p:cNvSpPr>
            <a:spLocks noGrp="1"/>
          </p:cNvSpPr>
          <p:nvPr>
            <p:ph idx="1"/>
          </p:nvPr>
        </p:nvSpPr>
        <p:spPr>
          <a:xfrm>
            <a:off x="457200" y="1371600"/>
            <a:ext cx="8229600" cy="4759325"/>
          </a:xfrm>
        </p:spPr>
        <p:txBody>
          <a:bodyPr/>
          <a:lstStyle/>
          <a:p>
            <a:r>
              <a:rPr lang="en-US" sz="2000" dirty="0"/>
              <a:t>A Virtual LAN (VLAN) </a:t>
            </a:r>
            <a:r>
              <a:rPr lang="en-US" sz="2000" dirty="0" smtClean="0"/>
              <a:t>is </a:t>
            </a:r>
            <a:r>
              <a:rPr lang="en-US" sz="2000" dirty="0"/>
              <a:t>the ability to segregate a switch into </a:t>
            </a:r>
            <a:r>
              <a:rPr lang="en-US" sz="2000" dirty="0" smtClean="0"/>
              <a:t>separate </a:t>
            </a:r>
            <a:r>
              <a:rPr lang="en-US" sz="2000" dirty="0"/>
              <a:t>broadcast-domains.</a:t>
            </a:r>
          </a:p>
        </p:txBody>
      </p:sp>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812" y="2057400"/>
            <a:ext cx="6987474" cy="4295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7696" y="3276600"/>
            <a:ext cx="1602170" cy="461665"/>
          </a:xfrm>
          <a:prstGeom prst="rect">
            <a:avLst/>
          </a:prstGeom>
          <a:noFill/>
        </p:spPr>
        <p:txBody>
          <a:bodyPr wrap="none" rtlCol="0">
            <a:spAutoFit/>
          </a:bodyPr>
          <a:lstStyle/>
          <a:p>
            <a:r>
              <a:rPr lang="en-US" sz="1200" dirty="0" smtClean="0"/>
              <a:t>Native VLAN ID or</a:t>
            </a:r>
          </a:p>
          <a:p>
            <a:r>
              <a:rPr lang="en-US" sz="1200" dirty="0" smtClean="0"/>
              <a:t>PVID (Port VLAN ID)</a:t>
            </a:r>
            <a:endParaRPr lang="en-US" sz="1200"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24</a:t>
            </a:fld>
            <a:endParaRPr lang="en-US"/>
          </a:p>
        </p:txBody>
      </p:sp>
    </p:spTree>
    <p:extLst>
      <p:ext uri="{BB962C8B-B14F-4D97-AF65-F5344CB8AC3E}">
        <p14:creationId xmlns:p14="http://schemas.microsoft.com/office/powerpoint/2010/main" val="101541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8229600" cy="990600"/>
          </a:xfrm>
        </p:spPr>
        <p:txBody>
          <a:bodyPr/>
          <a:lstStyle/>
          <a:p>
            <a:r>
              <a:rPr lang="en-US" dirty="0" smtClean="0"/>
              <a:t>IEEE 802.1Q</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The standard defines a system of VLAN tagging for Ethernet Frames.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743200"/>
            <a:ext cx="6022362"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70531" y="5788967"/>
            <a:ext cx="2866490" cy="461665"/>
          </a:xfrm>
          <a:prstGeom prst="rect">
            <a:avLst/>
          </a:prstGeom>
          <a:noFill/>
        </p:spPr>
        <p:txBody>
          <a:bodyPr wrap="none" rtlCol="0">
            <a:spAutoFit/>
          </a:bodyPr>
          <a:lstStyle/>
          <a:p>
            <a:r>
              <a:rPr lang="en-US" dirty="0" smtClean="0"/>
              <a:t>VLAN ID limit: 2^12</a:t>
            </a:r>
            <a:endParaRPr lang="en-US" dirty="0"/>
          </a:p>
        </p:txBody>
      </p:sp>
      <p:sp>
        <p:nvSpPr>
          <p:cNvPr id="7" name="Slide Number Placeholder 6"/>
          <p:cNvSpPr>
            <a:spLocks noGrp="1"/>
          </p:cNvSpPr>
          <p:nvPr>
            <p:ph type="sldNum" sz="quarter" idx="11"/>
          </p:nvPr>
        </p:nvSpPr>
        <p:spPr/>
        <p:txBody>
          <a:bodyPr/>
          <a:lstStyle/>
          <a:p>
            <a:fld id="{A61B9116-22F3-0340-8D54-ED274ED4A692}" type="slidenum">
              <a:rPr lang="en-US" smtClean="0"/>
              <a:pPr/>
              <a:t>25</a:t>
            </a:fld>
            <a:endParaRPr lang="en-US"/>
          </a:p>
        </p:txBody>
      </p:sp>
    </p:spTree>
    <p:extLst>
      <p:ext uri="{BB962C8B-B14F-4D97-AF65-F5344CB8AC3E}">
        <p14:creationId xmlns:p14="http://schemas.microsoft.com/office/powerpoint/2010/main" val="2424827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Benefit of VLANs</a:t>
            </a:r>
            <a:endParaRPr lang="en-US" dirty="0"/>
          </a:p>
        </p:txBody>
      </p:sp>
      <p:sp>
        <p:nvSpPr>
          <p:cNvPr id="3" name="Content Placeholder 2"/>
          <p:cNvSpPr>
            <a:spLocks noGrp="1"/>
          </p:cNvSpPr>
          <p:nvPr>
            <p:ph idx="1"/>
          </p:nvPr>
        </p:nvSpPr>
        <p:spPr>
          <a:xfrm>
            <a:off x="457200" y="1676400"/>
            <a:ext cx="8458200" cy="4454525"/>
          </a:xfrm>
        </p:spPr>
        <p:txBody>
          <a:bodyPr/>
          <a:lstStyle/>
          <a:p>
            <a:r>
              <a:rPr lang="en-US" sz="2800" dirty="0" smtClean="0"/>
              <a:t>VLANs give </a:t>
            </a:r>
            <a:r>
              <a:rPr lang="en-US" sz="2800" dirty="0"/>
              <a:t>us three major benefits: </a:t>
            </a:r>
            <a:endParaRPr lang="en-US" sz="2800" dirty="0" smtClean="0"/>
          </a:p>
          <a:p>
            <a:pPr lvl="1"/>
            <a:r>
              <a:rPr lang="en-US" sz="2400" dirty="0" smtClean="0"/>
              <a:t>traffic </a:t>
            </a:r>
            <a:r>
              <a:rPr lang="en-US" sz="2400" dirty="0"/>
              <a:t>control by </a:t>
            </a:r>
            <a:r>
              <a:rPr lang="en-US" sz="2400" dirty="0" smtClean="0"/>
              <a:t>prioritizing </a:t>
            </a:r>
            <a:r>
              <a:rPr lang="en-US" sz="2400" dirty="0"/>
              <a:t>traffic in particular VLANs or reducing broadcast traffic by making the broadcast domains </a:t>
            </a:r>
            <a:r>
              <a:rPr lang="en-US" sz="2400" dirty="0" smtClean="0"/>
              <a:t>smaller</a:t>
            </a:r>
          </a:p>
          <a:p>
            <a:pPr lvl="1"/>
            <a:r>
              <a:rPr lang="en-US" sz="2400" dirty="0" smtClean="0"/>
              <a:t>security</a:t>
            </a:r>
            <a:r>
              <a:rPr lang="en-US" sz="2400" dirty="0"/>
              <a:t>, by controlling traffic between different VLANs (subnets</a:t>
            </a:r>
            <a:r>
              <a:rPr lang="en-US" sz="2400" dirty="0" smtClean="0"/>
              <a:t>),and</a:t>
            </a:r>
          </a:p>
          <a:p>
            <a:pPr lvl="1"/>
            <a:r>
              <a:rPr lang="en-US" sz="2400" dirty="0" smtClean="0"/>
              <a:t>flexibility </a:t>
            </a:r>
            <a:r>
              <a:rPr lang="en-US" sz="2400" dirty="0"/>
              <a:t>in network design without </a:t>
            </a:r>
            <a:r>
              <a:rPr lang="en-US" sz="2400" dirty="0" smtClean="0"/>
              <a:t>extra equipment.</a:t>
            </a:r>
          </a:p>
          <a:p>
            <a:r>
              <a:rPr lang="en-US" sz="2800" dirty="0" smtClean="0"/>
              <a:t>What is difference between Subnet and VLAN?</a:t>
            </a:r>
            <a:endParaRPr lang="en-US" sz="2800" dirty="0"/>
          </a:p>
        </p:txBody>
      </p:sp>
      <p:sp>
        <p:nvSpPr>
          <p:cNvPr id="5" name="Slide Number Placeholder 4"/>
          <p:cNvSpPr>
            <a:spLocks noGrp="1"/>
          </p:cNvSpPr>
          <p:nvPr>
            <p:ph type="sldNum" sz="quarter" idx="11"/>
          </p:nvPr>
        </p:nvSpPr>
        <p:spPr/>
        <p:txBody>
          <a:bodyPr/>
          <a:lstStyle/>
          <a:p>
            <a:fld id="{A61B9116-22F3-0340-8D54-ED274ED4A692}" type="slidenum">
              <a:rPr lang="en-US" smtClean="0"/>
              <a:pPr/>
              <a:t>26</a:t>
            </a:fld>
            <a:endParaRPr lang="en-US"/>
          </a:p>
        </p:txBody>
      </p:sp>
    </p:spTree>
    <p:extLst>
      <p:ext uri="{BB962C8B-B14F-4D97-AF65-F5344CB8AC3E}">
        <p14:creationId xmlns:p14="http://schemas.microsoft.com/office/powerpoint/2010/main" val="3190513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Feature – Tunneling</a:t>
            </a:r>
            <a:endParaRPr lang="en-US" dirty="0"/>
          </a:p>
        </p:txBody>
      </p:sp>
      <p:sp>
        <p:nvSpPr>
          <p:cNvPr id="3" name="Content Placeholder 2"/>
          <p:cNvSpPr>
            <a:spLocks noGrp="1"/>
          </p:cNvSpPr>
          <p:nvPr>
            <p:ph idx="1"/>
          </p:nvPr>
        </p:nvSpPr>
        <p:spPr>
          <a:xfrm>
            <a:off x="457200" y="1676400"/>
            <a:ext cx="8229600" cy="4454525"/>
          </a:xfrm>
        </p:spPr>
        <p:txBody>
          <a:bodyPr/>
          <a:lstStyle/>
          <a:p>
            <a:r>
              <a:rPr lang="en-US" sz="2800" dirty="0" smtClean="0"/>
              <a:t>Tunneling provides isolation and reduces dependencies on the physical network.</a:t>
            </a:r>
            <a:endParaRPr lang="en-US" sz="2800"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413" y="2895600"/>
            <a:ext cx="55911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27</a:t>
            </a:fld>
            <a:endParaRPr lang="en-US"/>
          </a:p>
        </p:txBody>
      </p:sp>
    </p:spTree>
    <p:extLst>
      <p:ext uri="{BB962C8B-B14F-4D97-AF65-F5344CB8AC3E}">
        <p14:creationId xmlns:p14="http://schemas.microsoft.com/office/powerpoint/2010/main" val="394816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What is GRE Tunnel?</a:t>
            </a:r>
            <a:endParaRPr lang="en-US" dirty="0"/>
          </a:p>
        </p:txBody>
      </p:sp>
      <p:sp>
        <p:nvSpPr>
          <p:cNvPr id="3" name="Content Placeholder 2"/>
          <p:cNvSpPr>
            <a:spLocks noGrp="1"/>
          </p:cNvSpPr>
          <p:nvPr>
            <p:ph idx="1"/>
          </p:nvPr>
        </p:nvSpPr>
        <p:spPr>
          <a:xfrm>
            <a:off x="457200" y="990600"/>
            <a:ext cx="8382000" cy="3276600"/>
          </a:xfrm>
        </p:spPr>
        <p:txBody>
          <a:bodyPr/>
          <a:lstStyle/>
          <a:p>
            <a:r>
              <a:rPr lang="en-US" sz="2400" dirty="0" smtClean="0"/>
              <a:t>A Tunneling </a:t>
            </a:r>
            <a:r>
              <a:rPr lang="en-US" sz="2400" dirty="0"/>
              <a:t>protocol that was developed by Cisco. </a:t>
            </a:r>
            <a:endParaRPr lang="en-US" sz="2400" dirty="0" smtClean="0"/>
          </a:p>
          <a:p>
            <a:r>
              <a:rPr lang="en-US" sz="2400" dirty="0" smtClean="0"/>
              <a:t>Generic </a:t>
            </a:r>
            <a:r>
              <a:rPr lang="en-US" sz="2400" dirty="0"/>
              <a:t>routing encapsulation (GRE) can encapsulate a variety of protocol packet types inside IP tunnels. </a:t>
            </a:r>
            <a:endParaRPr lang="en-US" sz="2400" dirty="0" smtClean="0"/>
          </a:p>
          <a:p>
            <a:r>
              <a:rPr lang="en-US" sz="2400" dirty="0" smtClean="0"/>
              <a:t>This </a:t>
            </a:r>
            <a:r>
              <a:rPr lang="en-US" sz="2400" dirty="0"/>
              <a:t>creates a virtual point-to-point link to Cisco routers at remote points over an IP network</a:t>
            </a:r>
            <a:r>
              <a:rPr lang="en-US" sz="2400" dirty="0" smtClean="0"/>
              <a:t>.</a:t>
            </a:r>
          </a:p>
          <a:p>
            <a:r>
              <a:rPr lang="en-US" sz="2400" dirty="0"/>
              <a:t>GRE tunneling is a layer 3 technology and as such requires a layer 3 device such as a router or layer 3 capable switch.</a:t>
            </a:r>
          </a:p>
        </p:txBody>
      </p:sp>
      <p:sp>
        <p:nvSpPr>
          <p:cNvPr id="5" name="Rectangle 4"/>
          <p:cNvSpPr/>
          <p:nvPr/>
        </p:nvSpPr>
        <p:spPr>
          <a:xfrm>
            <a:off x="7772400" y="4748644"/>
            <a:ext cx="1324098"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ysClr val="windowText" lastClr="000000"/>
                </a:solidFill>
              </a:rPr>
              <a:t>IP Payload</a:t>
            </a:r>
            <a:endParaRPr lang="en-US" sz="1800" dirty="0">
              <a:solidFill>
                <a:sysClr val="windowText" lastClr="000000"/>
              </a:solidFill>
            </a:endParaRPr>
          </a:p>
        </p:txBody>
      </p:sp>
      <p:sp>
        <p:nvSpPr>
          <p:cNvPr id="6" name="Rectangle 5"/>
          <p:cNvSpPr/>
          <p:nvPr/>
        </p:nvSpPr>
        <p:spPr>
          <a:xfrm>
            <a:off x="6954982" y="4748644"/>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ysClr val="windowText" lastClr="000000"/>
                </a:solidFill>
              </a:rPr>
              <a:t>IP </a:t>
            </a:r>
            <a:r>
              <a:rPr lang="en-US" sz="1800" dirty="0" err="1" smtClean="0">
                <a:solidFill>
                  <a:sysClr val="windowText" lastClr="000000"/>
                </a:solidFill>
              </a:rPr>
              <a:t>Hdr</a:t>
            </a:r>
            <a:endParaRPr lang="en-US" sz="1800" dirty="0">
              <a:solidFill>
                <a:sysClr val="windowText" lastClr="000000"/>
              </a:solidFill>
            </a:endParaRPr>
          </a:p>
        </p:txBody>
      </p:sp>
      <p:sp>
        <p:nvSpPr>
          <p:cNvPr id="7" name="Rectangle 6"/>
          <p:cNvSpPr/>
          <p:nvPr/>
        </p:nvSpPr>
        <p:spPr>
          <a:xfrm>
            <a:off x="6116782" y="4748644"/>
            <a:ext cx="838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GRE</a:t>
            </a:r>
            <a:endParaRPr lang="en-US" sz="2000" dirty="0">
              <a:solidFill>
                <a:schemeClr val="tx1"/>
              </a:solidFill>
            </a:endParaRPr>
          </a:p>
        </p:txBody>
      </p:sp>
      <p:sp>
        <p:nvSpPr>
          <p:cNvPr id="9" name="Right Brace 8"/>
          <p:cNvSpPr/>
          <p:nvPr/>
        </p:nvSpPr>
        <p:spPr>
          <a:xfrm rot="5400000">
            <a:off x="7873340" y="4256313"/>
            <a:ext cx="304800" cy="214151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882430" y="5486816"/>
            <a:ext cx="2214068" cy="400110"/>
          </a:xfrm>
          <a:prstGeom prst="rect">
            <a:avLst/>
          </a:prstGeom>
          <a:noFill/>
        </p:spPr>
        <p:txBody>
          <a:bodyPr wrap="none" rtlCol="0">
            <a:spAutoFit/>
          </a:bodyPr>
          <a:lstStyle/>
          <a:p>
            <a:r>
              <a:rPr lang="en-US" sz="2000" dirty="0" smtClean="0"/>
              <a:t>GRE Encapsulation</a:t>
            </a:r>
            <a:endParaRPr lang="en-US" sz="2000"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400" y="4222616"/>
            <a:ext cx="5486400" cy="2208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126182" y="4748644"/>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IP </a:t>
            </a:r>
            <a:r>
              <a:rPr lang="en-US" sz="2000" dirty="0" err="1" smtClean="0">
                <a:solidFill>
                  <a:sysClr val="windowText" lastClr="000000"/>
                </a:solidFill>
              </a:rPr>
              <a:t>Hdr</a:t>
            </a:r>
            <a:endParaRPr lang="en-US" sz="2000" dirty="0">
              <a:solidFill>
                <a:sysClr val="windowText" lastClr="000000"/>
              </a:solidFill>
            </a:endParaRPr>
          </a:p>
        </p:txBody>
      </p:sp>
      <p:sp>
        <p:nvSpPr>
          <p:cNvPr id="11" name="Slide Number Placeholder 10"/>
          <p:cNvSpPr>
            <a:spLocks noGrp="1"/>
          </p:cNvSpPr>
          <p:nvPr>
            <p:ph type="sldNum" sz="quarter" idx="11"/>
          </p:nvPr>
        </p:nvSpPr>
        <p:spPr/>
        <p:txBody>
          <a:bodyPr/>
          <a:lstStyle/>
          <a:p>
            <a:fld id="{A61B9116-22F3-0340-8D54-ED274ED4A692}" type="slidenum">
              <a:rPr lang="en-US" smtClean="0"/>
              <a:pPr/>
              <a:t>28</a:t>
            </a:fld>
            <a:endParaRPr lang="en-US"/>
          </a:p>
        </p:txBody>
      </p:sp>
    </p:spTree>
    <p:extLst>
      <p:ext uri="{BB962C8B-B14F-4D97-AF65-F5344CB8AC3E}">
        <p14:creationId xmlns:p14="http://schemas.microsoft.com/office/powerpoint/2010/main" val="3933663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762000"/>
          </a:xfrm>
        </p:spPr>
        <p:txBody>
          <a:bodyPr/>
          <a:lstStyle/>
          <a:p>
            <a:r>
              <a:rPr lang="en-US" dirty="0" smtClean="0"/>
              <a:t>Create GRE Tunnel with OVS</a:t>
            </a:r>
            <a:endParaRPr lang="en-US" dirty="0"/>
          </a:p>
        </p:txBody>
      </p:sp>
      <p:sp>
        <p:nvSpPr>
          <p:cNvPr id="3" name="Content Placeholder 2"/>
          <p:cNvSpPr>
            <a:spLocks noGrp="1"/>
          </p:cNvSpPr>
          <p:nvPr>
            <p:ph idx="1"/>
          </p:nvPr>
        </p:nvSpPr>
        <p:spPr>
          <a:xfrm>
            <a:off x="152400" y="1752600"/>
            <a:ext cx="8229600" cy="4378325"/>
          </a:xfrm>
        </p:spPr>
        <p:txBody>
          <a:bodyPr/>
          <a:lstStyle/>
          <a:p>
            <a:pPr marL="0" indent="0">
              <a:buNone/>
            </a:pPr>
            <a:r>
              <a:rPr lang="en-US" sz="1800" dirty="0" smtClean="0"/>
              <a:t># Create an Isolated Bridge</a:t>
            </a:r>
          </a:p>
          <a:p>
            <a:pPr marL="0" indent="0">
              <a:buNone/>
            </a:pPr>
            <a:r>
              <a:rPr lang="en-US" sz="1600" dirty="0" smtClean="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ovs-vsctl</a:t>
            </a:r>
            <a:r>
              <a:rPr lang="en-US" sz="1600" dirty="0" smtClean="0">
                <a:latin typeface="Courier New" panose="02070309020205020404" pitchFamily="49" charset="0"/>
                <a:cs typeface="Courier New" panose="02070309020205020404" pitchFamily="49" charset="0"/>
              </a:rPr>
              <a:t> add-</a:t>
            </a:r>
            <a:r>
              <a:rPr lang="en-US" sz="1600" dirty="0" err="1" smtClean="0">
                <a:latin typeface="Courier New" panose="02070309020205020404" pitchFamily="49" charset="0"/>
                <a:cs typeface="Courier New" panose="02070309020205020404" pitchFamily="49" charset="0"/>
              </a:rPr>
              <a:t>br</a:t>
            </a:r>
            <a:r>
              <a:rPr lang="en-US" sz="1600" dirty="0" smtClean="0">
                <a:latin typeface="Courier New" panose="02070309020205020404" pitchFamily="49" charset="0"/>
                <a:cs typeface="Courier New" panose="02070309020205020404" pitchFamily="49" charset="0"/>
              </a:rPr>
              <a:t> br2</a:t>
            </a:r>
          </a:p>
          <a:p>
            <a:pPr marL="0" indent="0">
              <a:buNone/>
            </a:pPr>
            <a:r>
              <a:rPr lang="en-US" sz="1800" dirty="0" smtClean="0"/>
              <a:t># Create the GRE Tunnel Endpoint</a:t>
            </a:r>
          </a:p>
          <a:p>
            <a:pPr marL="0" indent="0">
              <a:buNone/>
            </a:pPr>
            <a:r>
              <a:rPr lang="en-US" sz="1600" dirty="0" smtClean="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ovs-vsctl</a:t>
            </a:r>
            <a:r>
              <a:rPr lang="en-US" sz="1600" dirty="0" smtClean="0">
                <a:latin typeface="Courier New" panose="02070309020205020404" pitchFamily="49" charset="0"/>
                <a:cs typeface="Courier New" panose="02070309020205020404" pitchFamily="49" charset="0"/>
              </a:rPr>
              <a:t> add-port br0 tep0 \</a:t>
            </a:r>
          </a:p>
          <a:p>
            <a:pPr marL="0" indent="0">
              <a:buNone/>
            </a:pPr>
            <a:r>
              <a:rPr lang="en-US" sz="1600" dirty="0" smtClean="0">
                <a:latin typeface="Courier New" panose="02070309020205020404" pitchFamily="49" charset="0"/>
                <a:cs typeface="Courier New" panose="02070309020205020404" pitchFamily="49" charset="0"/>
              </a:rPr>
              <a:t>  -- set interface tep0 type=internal</a:t>
            </a:r>
            <a:endParaRPr lang="en-US" sz="1600" dirty="0"/>
          </a:p>
          <a:p>
            <a:pPr marL="0" indent="0">
              <a:buNone/>
            </a:pPr>
            <a:r>
              <a:rPr lang="en-US" sz="1800" dirty="0" smtClean="0"/>
              <a:t># Assign it with an IP address</a:t>
            </a:r>
          </a:p>
          <a:p>
            <a:pPr marL="0" indent="0">
              <a:buNone/>
            </a:pPr>
            <a:r>
              <a:rPr lang="en-US" sz="1600" dirty="0" smtClean="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ifconfig</a:t>
            </a:r>
            <a:r>
              <a:rPr lang="en-US" sz="1600" dirty="0" smtClean="0">
                <a:latin typeface="Courier New" panose="02070309020205020404" pitchFamily="49" charset="0"/>
                <a:cs typeface="Courier New" panose="02070309020205020404" pitchFamily="49" charset="0"/>
              </a:rPr>
              <a:t> tep0 192.168.100.10/24</a:t>
            </a:r>
          </a:p>
          <a:p>
            <a:pPr marL="0" indent="0">
              <a:buNone/>
            </a:pPr>
            <a:r>
              <a:rPr lang="en-US" sz="1800" dirty="0"/>
              <a:t># </a:t>
            </a:r>
            <a:r>
              <a:rPr lang="en-US" sz="1800" dirty="0" smtClean="0"/>
              <a:t>Establishing the GRE Tunnel</a:t>
            </a:r>
            <a:endParaRPr lang="en-US" sz="1800" dirty="0"/>
          </a:p>
          <a:p>
            <a:pPr marL="0" indent="0">
              <a:buNone/>
            </a:pPr>
            <a:r>
              <a:rPr lang="en-US" sz="1600" dirty="0" smtClean="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ovs-vsctl</a:t>
            </a:r>
            <a:r>
              <a:rPr lang="en-US" sz="1600" dirty="0" smtClean="0">
                <a:latin typeface="Courier New" panose="02070309020205020404" pitchFamily="49" charset="0"/>
                <a:cs typeface="Courier New" panose="02070309020205020404" pitchFamily="49" charset="0"/>
              </a:rPr>
              <a:t> add-port br2 gre0 \</a:t>
            </a:r>
          </a:p>
          <a:p>
            <a:pPr marL="0" indent="0">
              <a:buNone/>
            </a:pPr>
            <a:r>
              <a:rPr lang="en-US" sz="1600" dirty="0" smtClean="0">
                <a:latin typeface="Courier New" panose="02070309020205020404" pitchFamily="49" charset="0"/>
                <a:cs typeface="Courier New" panose="02070309020205020404" pitchFamily="49" charset="0"/>
              </a:rPr>
              <a:t>  -- set interface gre0 type=</a:t>
            </a:r>
            <a:r>
              <a:rPr lang="en-US" sz="1600" dirty="0" err="1" smtClean="0">
                <a:latin typeface="Courier New" panose="02070309020205020404" pitchFamily="49" charset="0"/>
                <a:cs typeface="Courier New" panose="02070309020205020404" pitchFamily="49" charset="0"/>
              </a:rPr>
              <a:t>gre</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Options:remote_ip</a:t>
            </a:r>
            <a:r>
              <a:rPr lang="en-US" sz="1600" dirty="0" smtClean="0">
                <a:latin typeface="Courier New" panose="02070309020205020404" pitchFamily="49" charset="0"/>
                <a:cs typeface="Courier New" panose="02070309020205020404" pitchFamily="49" charset="0"/>
              </a:rPr>
              <a:t>=192.168.200.10/24</a:t>
            </a:r>
            <a:endParaRPr lang="en-US" sz="1600" dirty="0"/>
          </a:p>
          <a:p>
            <a:pPr marL="0" indent="0">
              <a:buNone/>
            </a:pPr>
            <a:r>
              <a:rPr lang="en-US" sz="1600" dirty="0"/>
              <a:t># </a:t>
            </a:r>
            <a:r>
              <a:rPr lang="en-US" sz="1600" dirty="0" smtClean="0"/>
              <a:t>Repeat these commands on the other hypervisor</a:t>
            </a:r>
            <a:endParaRPr lang="en-US" sz="1600" dirty="0"/>
          </a:p>
          <a:p>
            <a:pPr marL="0" indent="0">
              <a:buNone/>
            </a:pPr>
            <a:endParaRPr lang="en-US" sz="1600" dirty="0" smtClean="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752600"/>
            <a:ext cx="4343400" cy="2763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48305" y="2209800"/>
            <a:ext cx="947695" cy="307777"/>
          </a:xfrm>
          <a:prstGeom prst="rect">
            <a:avLst/>
          </a:prstGeom>
          <a:noFill/>
        </p:spPr>
        <p:txBody>
          <a:bodyPr wrap="none" rtlCol="0">
            <a:spAutoFit/>
          </a:bodyPr>
          <a:lstStyle/>
          <a:p>
            <a:r>
              <a:rPr lang="en-US" sz="1400" dirty="0" smtClean="0"/>
              <a:t>10.10.10.1</a:t>
            </a:r>
            <a:endParaRPr lang="en-US" sz="1400" dirty="0"/>
          </a:p>
        </p:txBody>
      </p:sp>
      <p:sp>
        <p:nvSpPr>
          <p:cNvPr id="12" name="TextBox 11"/>
          <p:cNvSpPr txBox="1"/>
          <p:nvPr/>
        </p:nvSpPr>
        <p:spPr>
          <a:xfrm>
            <a:off x="7358105" y="2209800"/>
            <a:ext cx="947695" cy="307777"/>
          </a:xfrm>
          <a:prstGeom prst="rect">
            <a:avLst/>
          </a:prstGeom>
          <a:noFill/>
        </p:spPr>
        <p:txBody>
          <a:bodyPr wrap="none" rtlCol="0">
            <a:spAutoFit/>
          </a:bodyPr>
          <a:lstStyle/>
          <a:p>
            <a:r>
              <a:rPr lang="en-US" sz="1400" dirty="0" smtClean="0"/>
              <a:t>10.10.10.2</a:t>
            </a:r>
            <a:endParaRPr lang="en-US" sz="1400" dirty="0"/>
          </a:p>
        </p:txBody>
      </p:sp>
      <p:sp>
        <p:nvSpPr>
          <p:cNvPr id="5" name="Slide Number Placeholder 4"/>
          <p:cNvSpPr>
            <a:spLocks noGrp="1"/>
          </p:cNvSpPr>
          <p:nvPr>
            <p:ph type="sldNum" sz="quarter" idx="11"/>
          </p:nvPr>
        </p:nvSpPr>
        <p:spPr/>
        <p:txBody>
          <a:bodyPr/>
          <a:lstStyle/>
          <a:p>
            <a:fld id="{A61B9116-22F3-0340-8D54-ED274ED4A692}" type="slidenum">
              <a:rPr lang="en-US" smtClean="0"/>
              <a:pPr/>
              <a:t>29</a:t>
            </a:fld>
            <a:endParaRPr lang="en-US"/>
          </a:p>
        </p:txBody>
      </p:sp>
    </p:spTree>
    <p:extLst>
      <p:ext uri="{BB962C8B-B14F-4D97-AF65-F5344CB8AC3E}">
        <p14:creationId xmlns:p14="http://schemas.microsoft.com/office/powerpoint/2010/main" val="113296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atin typeface="Tahoma" charset="0"/>
              </a:rPr>
              <a:t>Open vSwitch</a:t>
            </a:r>
          </a:p>
        </p:txBody>
      </p:sp>
      <p:sp>
        <p:nvSpPr>
          <p:cNvPr id="14339" name="Content Placeholder 2"/>
          <p:cNvSpPr>
            <a:spLocks noGrp="1"/>
          </p:cNvSpPr>
          <p:nvPr>
            <p:ph idx="1"/>
          </p:nvPr>
        </p:nvSpPr>
        <p:spPr/>
        <p:txBody>
          <a:bodyPr/>
          <a:lstStyle/>
          <a:p>
            <a:r>
              <a:rPr lang="en-US" sz="2400" dirty="0" smtClean="0">
                <a:latin typeface="Tahoma" charset="0"/>
              </a:rPr>
              <a:t>Open </a:t>
            </a:r>
            <a:r>
              <a:rPr lang="en-US" sz="2400" dirty="0" err="1">
                <a:latin typeface="Tahoma" charset="0"/>
              </a:rPr>
              <a:t>vSwitch</a:t>
            </a:r>
            <a:r>
              <a:rPr lang="en-US" sz="2400" dirty="0">
                <a:latin typeface="Tahoma" charset="0"/>
              </a:rPr>
              <a:t> is a multilayer software switch that resides within the hypervisor and provides connectivity between the virtual machines and the physical interfaces.</a:t>
            </a:r>
          </a:p>
          <a:p>
            <a:r>
              <a:rPr lang="en-US" sz="2400" dirty="0">
                <a:latin typeface="Tahoma" charset="0"/>
              </a:rPr>
              <a:t>It provides interfaces for manipulating the forwarding state and managing configuration state at run-time.</a:t>
            </a:r>
          </a:p>
          <a:p>
            <a:r>
              <a:rPr lang="en-US" sz="2400" dirty="0">
                <a:latin typeface="Tahoma" charset="0"/>
              </a:rPr>
              <a:t>The 3 interfaces are : </a:t>
            </a:r>
            <a:endParaRPr lang="en-US" sz="2400" dirty="0" smtClean="0">
              <a:latin typeface="Tahoma" charset="0"/>
            </a:endParaRPr>
          </a:p>
          <a:p>
            <a:pPr lvl="1"/>
            <a:r>
              <a:rPr lang="en-US" sz="2000" b="1" dirty="0" smtClean="0">
                <a:latin typeface="Tahoma" charset="0"/>
              </a:rPr>
              <a:t>Configuration interface</a:t>
            </a:r>
            <a:r>
              <a:rPr lang="en-US" sz="2000" dirty="0" smtClean="0">
                <a:latin typeface="Tahoma" charset="0"/>
              </a:rPr>
              <a:t> </a:t>
            </a:r>
          </a:p>
          <a:p>
            <a:pPr lvl="1"/>
            <a:r>
              <a:rPr lang="en-US" sz="2000" b="1" dirty="0" smtClean="0">
                <a:latin typeface="Tahoma" charset="0"/>
              </a:rPr>
              <a:t>Forwarding </a:t>
            </a:r>
            <a:r>
              <a:rPr lang="en-US" sz="2000" b="1" dirty="0">
                <a:latin typeface="Tahoma" charset="0"/>
              </a:rPr>
              <a:t>path interface </a:t>
            </a:r>
            <a:endParaRPr lang="en-US" sz="2000" dirty="0" smtClean="0">
              <a:latin typeface="Tahoma" charset="0"/>
            </a:endParaRPr>
          </a:p>
          <a:p>
            <a:pPr lvl="1"/>
            <a:r>
              <a:rPr lang="en-US" sz="2000" b="1" dirty="0" smtClean="0">
                <a:latin typeface="Tahoma" charset="0"/>
              </a:rPr>
              <a:t>connectivity </a:t>
            </a:r>
            <a:r>
              <a:rPr lang="en-US" sz="2000" b="1">
                <a:latin typeface="Tahoma" charset="0"/>
              </a:rPr>
              <a:t>management </a:t>
            </a:r>
            <a:r>
              <a:rPr lang="en-US" sz="2000" b="1" smtClean="0">
                <a:latin typeface="Tahoma" charset="0"/>
              </a:rPr>
              <a:t>interface</a:t>
            </a:r>
            <a:r>
              <a:rPr lang="en-US" sz="2000" smtClean="0">
                <a:latin typeface="Tahoma" charset="0"/>
              </a:rPr>
              <a:t>.</a:t>
            </a:r>
            <a:endParaRPr lang="en-US" sz="2000" dirty="0">
              <a:latin typeface="Tahoma" charset="0"/>
            </a:endParaRPr>
          </a:p>
          <a:p>
            <a:endParaRPr lang="en-US" sz="2400" dirty="0">
              <a:latin typeface="Tahoma" charset="0"/>
            </a:endParaRPr>
          </a:p>
          <a:p>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3</a:t>
            </a:fld>
            <a:endParaRPr lang="en-US"/>
          </a:p>
        </p:txBody>
      </p:sp>
    </p:spTree>
    <p:extLst>
      <p:ext uri="{BB962C8B-B14F-4D97-AF65-F5344CB8AC3E}">
        <p14:creationId xmlns:p14="http://schemas.microsoft.com/office/powerpoint/2010/main" val="830079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7"/>
            <a:ext cx="8229600" cy="914400"/>
          </a:xfrm>
        </p:spPr>
        <p:txBody>
          <a:bodyPr/>
          <a:lstStyle/>
          <a:p>
            <a:r>
              <a:rPr lang="en-US" dirty="0" smtClean="0"/>
              <a:t>Feature – Visibility</a:t>
            </a:r>
            <a:endParaRPr lang="en-US" dirty="0"/>
          </a:p>
        </p:txBody>
      </p:sp>
      <p:sp>
        <p:nvSpPr>
          <p:cNvPr id="3" name="Content Placeholder 2"/>
          <p:cNvSpPr>
            <a:spLocks noGrp="1"/>
          </p:cNvSpPr>
          <p:nvPr>
            <p:ph idx="1"/>
          </p:nvPr>
        </p:nvSpPr>
        <p:spPr>
          <a:xfrm>
            <a:off x="76200" y="1524000"/>
            <a:ext cx="8534400" cy="4454525"/>
          </a:xfrm>
        </p:spPr>
        <p:txBody>
          <a:bodyPr/>
          <a:lstStyle/>
          <a:p>
            <a:r>
              <a:rPr lang="en-US" sz="2800" dirty="0" smtClean="0"/>
              <a:t>Support industry standard technology to monitor the use of a network.</a:t>
            </a:r>
          </a:p>
          <a:p>
            <a:pPr lvl="1"/>
            <a:r>
              <a:rPr lang="en-US" sz="2400" dirty="0" err="1" smtClean="0"/>
              <a:t>sFlow</a:t>
            </a:r>
            <a:endParaRPr lang="en-US" sz="2400" dirty="0" smtClean="0"/>
          </a:p>
          <a:p>
            <a:pPr lvl="1"/>
            <a:r>
              <a:rPr lang="en-US" sz="2400" dirty="0" err="1" smtClean="0"/>
              <a:t>NetFlow</a:t>
            </a:r>
            <a:endParaRPr lang="en-US" sz="2400" dirty="0" smtClean="0"/>
          </a:p>
          <a:p>
            <a:pPr lvl="1"/>
            <a:r>
              <a:rPr lang="en-US" sz="2400" dirty="0" smtClean="0"/>
              <a:t>Port Mirroring</a:t>
            </a:r>
          </a:p>
          <a:p>
            <a:pPr lvl="2"/>
            <a:r>
              <a:rPr lang="en-US" sz="2000" dirty="0" smtClean="0"/>
              <a:t>SPAN</a:t>
            </a:r>
          </a:p>
          <a:p>
            <a:pPr lvl="2"/>
            <a:r>
              <a:rPr lang="en-US" sz="2000" dirty="0" smtClean="0"/>
              <a:t>RSPAN</a:t>
            </a:r>
          </a:p>
          <a:p>
            <a:pPr lvl="2"/>
            <a:r>
              <a:rPr lang="en-US" sz="2000" dirty="0" smtClean="0"/>
              <a:t>ERSPAN</a:t>
            </a:r>
            <a:endParaRPr lang="en-US" sz="2000" dirty="0"/>
          </a:p>
        </p:txBody>
      </p:sp>
      <p:pic>
        <p:nvPicPr>
          <p:cNvPr id="1331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72455" y="2590800"/>
            <a:ext cx="6271545" cy="3800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30</a:t>
            </a:fld>
            <a:endParaRPr lang="en-US"/>
          </a:p>
        </p:txBody>
      </p:sp>
    </p:spTree>
    <p:extLst>
      <p:ext uri="{BB962C8B-B14F-4D97-AF65-F5344CB8AC3E}">
        <p14:creationId xmlns:p14="http://schemas.microsoft.com/office/powerpoint/2010/main" val="4126820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3"/>
            <a:ext cx="8229600" cy="914400"/>
          </a:xfrm>
        </p:spPr>
        <p:txBody>
          <a:bodyPr/>
          <a:lstStyle/>
          <a:p>
            <a:r>
              <a:rPr lang="en-US" dirty="0" smtClean="0"/>
              <a:t>What is </a:t>
            </a:r>
            <a:r>
              <a:rPr lang="en-US" dirty="0" err="1" smtClean="0"/>
              <a:t>sFlow</a:t>
            </a:r>
            <a:r>
              <a:rPr lang="en-US" dirty="0" smtClean="0"/>
              <a:t>/</a:t>
            </a:r>
            <a:r>
              <a:rPr lang="en-US" dirty="0" err="1" smtClean="0"/>
              <a:t>NetFlow</a:t>
            </a:r>
            <a:r>
              <a:rPr lang="en-US" dirty="0" smtClean="0"/>
              <a:t>?</a:t>
            </a:r>
            <a:endParaRPr lang="en-US" dirty="0"/>
          </a:p>
        </p:txBody>
      </p:sp>
      <p:sp>
        <p:nvSpPr>
          <p:cNvPr id="3" name="Content Placeholder 2"/>
          <p:cNvSpPr>
            <a:spLocks noGrp="1"/>
          </p:cNvSpPr>
          <p:nvPr>
            <p:ph idx="1"/>
          </p:nvPr>
        </p:nvSpPr>
        <p:spPr>
          <a:xfrm>
            <a:off x="457200" y="1676400"/>
            <a:ext cx="8229600" cy="4454525"/>
          </a:xfrm>
        </p:spPr>
        <p:txBody>
          <a:bodyPr/>
          <a:lstStyle/>
          <a:p>
            <a:r>
              <a:rPr lang="en-US" sz="2400" b="1" dirty="0" err="1"/>
              <a:t>sFlow</a:t>
            </a:r>
            <a:r>
              <a:rPr lang="en-US" sz="2400" dirty="0"/>
              <a:t> is a technology for </a:t>
            </a:r>
            <a:r>
              <a:rPr lang="en-US" sz="2400" dirty="0" smtClean="0"/>
              <a:t>monitoring network, wireless and host </a:t>
            </a:r>
            <a:r>
              <a:rPr lang="en-US" sz="2400" dirty="0"/>
              <a:t>devices</a:t>
            </a:r>
            <a:r>
              <a:rPr lang="en-US" sz="2400" dirty="0" smtClean="0"/>
              <a:t>.</a:t>
            </a:r>
          </a:p>
          <a:p>
            <a:r>
              <a:rPr lang="en-US" sz="2400" u="sng" dirty="0" smtClean="0"/>
              <a:t>Flow samples</a:t>
            </a:r>
            <a:r>
              <a:rPr lang="en-US" sz="2400" dirty="0" smtClean="0"/>
              <a:t>: based </a:t>
            </a:r>
            <a:r>
              <a:rPr lang="en-US" sz="2400" dirty="0"/>
              <a:t>on a defined sampling rate, an average of 1 out of n packets/operations is randomly sampled. This type of sampling does not provide a 100% accurate result, but it does provide a result with quantifiable accuracy</a:t>
            </a:r>
            <a:r>
              <a:rPr lang="en-US" sz="2400" dirty="0" smtClean="0"/>
              <a:t>.</a:t>
            </a:r>
          </a:p>
          <a:p>
            <a:r>
              <a:rPr lang="en-US" sz="2400" u="sng" dirty="0" smtClean="0"/>
              <a:t>Counter samples</a:t>
            </a:r>
            <a:r>
              <a:rPr lang="en-US" sz="2400" dirty="0" smtClean="0"/>
              <a:t>: </a:t>
            </a:r>
            <a:r>
              <a:rPr lang="en-US" sz="2400" dirty="0"/>
              <a:t>A polling interval defines how often the network device sends interface counters</a:t>
            </a:r>
            <a:r>
              <a:rPr lang="en-US" sz="2400" dirty="0" smtClean="0"/>
              <a:t>.</a:t>
            </a:r>
          </a:p>
          <a:p>
            <a:r>
              <a:rPr lang="en-US" sz="2400" u="sng" dirty="0" err="1" smtClean="0"/>
              <a:t>sFlow</a:t>
            </a:r>
            <a:r>
              <a:rPr lang="en-US" sz="2400" u="sng" dirty="0" smtClean="0"/>
              <a:t> datagrams</a:t>
            </a:r>
            <a:r>
              <a:rPr lang="en-US" sz="2400" dirty="0" smtClean="0"/>
              <a:t>: </a:t>
            </a:r>
            <a:r>
              <a:rPr lang="en-US" sz="2400" dirty="0"/>
              <a:t>The sampled data is sent as a </a:t>
            </a:r>
            <a:r>
              <a:rPr lang="en-US" sz="2400" dirty="0" smtClean="0"/>
              <a:t>UDP </a:t>
            </a:r>
            <a:r>
              <a:rPr lang="en-US" sz="2400" dirty="0"/>
              <a:t>packet to the specified host and </a:t>
            </a:r>
            <a:r>
              <a:rPr lang="en-US" sz="2400" dirty="0" smtClean="0"/>
              <a:t>port (6343).</a:t>
            </a:r>
            <a:endParaRPr lang="en-US" sz="2400" dirty="0"/>
          </a:p>
        </p:txBody>
      </p:sp>
      <p:sp>
        <p:nvSpPr>
          <p:cNvPr id="5" name="Slide Number Placeholder 4"/>
          <p:cNvSpPr>
            <a:spLocks noGrp="1"/>
          </p:cNvSpPr>
          <p:nvPr>
            <p:ph type="sldNum" sz="quarter" idx="11"/>
          </p:nvPr>
        </p:nvSpPr>
        <p:spPr/>
        <p:txBody>
          <a:bodyPr/>
          <a:lstStyle/>
          <a:p>
            <a:fld id="{A61B9116-22F3-0340-8D54-ED274ED4A692}" type="slidenum">
              <a:rPr lang="en-US" smtClean="0"/>
              <a:pPr/>
              <a:t>31</a:t>
            </a:fld>
            <a:endParaRPr lang="en-US"/>
          </a:p>
        </p:txBody>
      </p:sp>
    </p:spTree>
    <p:extLst>
      <p:ext uri="{BB962C8B-B14F-4D97-AF65-F5344CB8AC3E}">
        <p14:creationId xmlns:p14="http://schemas.microsoft.com/office/powerpoint/2010/main" val="79078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3" y="385763"/>
            <a:ext cx="8828087" cy="608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87" y="447675"/>
            <a:ext cx="8799513" cy="610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213" y="400050"/>
            <a:ext cx="8789987" cy="605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113" y="414338"/>
            <a:ext cx="8866187" cy="602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213" y="428625"/>
            <a:ext cx="8789987"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1450" y="420687"/>
            <a:ext cx="8799513" cy="6361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32</a:t>
            </a:fld>
            <a:endParaRPr lang="en-US"/>
          </a:p>
        </p:txBody>
      </p:sp>
    </p:spTree>
    <p:extLst>
      <p:ext uri="{BB962C8B-B14F-4D97-AF65-F5344CB8AC3E}">
        <p14:creationId xmlns:p14="http://schemas.microsoft.com/office/powerpoint/2010/main" val="17281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76200"/>
            <a:ext cx="8229600" cy="1066800"/>
          </a:xfrm>
        </p:spPr>
        <p:txBody>
          <a:bodyPr/>
          <a:lstStyle/>
          <a:p>
            <a:r>
              <a:rPr lang="en-US" sz="2800" dirty="0" smtClean="0"/>
              <a:t>Cross-layer correlation: Application, </a:t>
            </a:r>
            <a:br>
              <a:rPr lang="en-US" sz="2800" dirty="0" smtClean="0"/>
            </a:br>
            <a:r>
              <a:rPr lang="en-US" sz="2800" dirty="0" smtClean="0"/>
              <a:t>Host and Network</a:t>
            </a:r>
            <a:endParaRPr lang="en-US" sz="2800"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263" y="1600200"/>
            <a:ext cx="8694737"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33</a:t>
            </a:fld>
            <a:endParaRPr lang="en-US"/>
          </a:p>
        </p:txBody>
      </p:sp>
    </p:spTree>
    <p:extLst>
      <p:ext uri="{BB962C8B-B14F-4D97-AF65-F5344CB8AC3E}">
        <p14:creationId xmlns:p14="http://schemas.microsoft.com/office/powerpoint/2010/main" val="30451764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14400"/>
          </a:xfrm>
        </p:spPr>
        <p:txBody>
          <a:bodyPr/>
          <a:lstStyle/>
          <a:p>
            <a:r>
              <a:rPr lang="en-US" dirty="0" smtClean="0"/>
              <a:t>Forwarding Components</a:t>
            </a:r>
            <a:endParaRPr lang="en-US" dirty="0"/>
          </a:p>
        </p:txBody>
      </p:sp>
      <p:sp>
        <p:nvSpPr>
          <p:cNvPr id="3" name="Content Placeholder 2"/>
          <p:cNvSpPr>
            <a:spLocks noGrp="1"/>
          </p:cNvSpPr>
          <p:nvPr>
            <p:ph idx="1"/>
          </p:nvPr>
        </p:nvSpPr>
        <p:spPr>
          <a:xfrm>
            <a:off x="457200" y="1600200"/>
            <a:ext cx="8229600" cy="4525963"/>
          </a:xfrm>
        </p:spPr>
        <p:txBody>
          <a:bodyPr/>
          <a:lstStyle/>
          <a:p>
            <a:r>
              <a:rPr lang="en-US" sz="2800" dirty="0" smtClean="0"/>
              <a:t>Forwarding Components</a:t>
            </a:r>
          </a:p>
          <a:p>
            <a:pPr lvl="1"/>
            <a:r>
              <a:rPr lang="en-US" sz="2400" dirty="0" err="1" smtClean="0"/>
              <a:t>ovs-vswitchd</a:t>
            </a:r>
            <a:r>
              <a:rPr lang="en-US" sz="2400" dirty="0" smtClean="0"/>
              <a:t> (control plane, slow path)</a:t>
            </a:r>
          </a:p>
          <a:p>
            <a:pPr lvl="2"/>
            <a:r>
              <a:rPr lang="en-US" sz="2000" dirty="0" smtClean="0"/>
              <a:t>A daemon that implements the switch, along with a companion Linux kernel module for flow-based switching.</a:t>
            </a:r>
          </a:p>
          <a:p>
            <a:pPr lvl="2"/>
            <a:r>
              <a:rPr lang="en-US" sz="2000" dirty="0" smtClean="0"/>
              <a:t>Forwarding logic (learning, mirroring, VLANs, and bonding)</a:t>
            </a:r>
          </a:p>
          <a:p>
            <a:pPr lvl="2"/>
            <a:r>
              <a:rPr lang="en-US" sz="2000" dirty="0" smtClean="0"/>
              <a:t>Remote configuration and visibility</a:t>
            </a:r>
          </a:p>
          <a:p>
            <a:pPr lvl="1"/>
            <a:r>
              <a:rPr lang="en-US" sz="2400" dirty="0" err="1" smtClean="0"/>
              <a:t>openvswitch_mod.ko</a:t>
            </a:r>
            <a:r>
              <a:rPr lang="en-US" sz="2400" dirty="0" smtClean="0"/>
              <a:t> (data plane, fast path)</a:t>
            </a:r>
          </a:p>
          <a:p>
            <a:pPr lvl="2"/>
            <a:r>
              <a:rPr lang="en-US" sz="2000" dirty="0" smtClean="0"/>
              <a:t>Packet lookup, modification, and forwarding</a:t>
            </a:r>
          </a:p>
          <a:p>
            <a:pPr lvl="2"/>
            <a:r>
              <a:rPr lang="en-US" sz="2000" dirty="0" smtClean="0"/>
              <a:t>Tunnel encapsulation/</a:t>
            </a:r>
            <a:r>
              <a:rPr lang="en-US" sz="2000" dirty="0" err="1" smtClean="0"/>
              <a:t>decapsulation</a:t>
            </a:r>
            <a:endParaRPr lang="en-US" sz="2000" dirty="0" smtClean="0"/>
          </a:p>
          <a:p>
            <a:endParaRPr lang="en-US"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34</a:t>
            </a:fld>
            <a:endParaRPr lang="en-US"/>
          </a:p>
        </p:txBody>
      </p:sp>
    </p:spTree>
    <p:extLst>
      <p:ext uri="{BB962C8B-B14F-4D97-AF65-F5344CB8AC3E}">
        <p14:creationId xmlns:p14="http://schemas.microsoft.com/office/powerpoint/2010/main" val="3331453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lstStyle/>
          <a:p>
            <a:r>
              <a:rPr lang="en-US" dirty="0" smtClean="0"/>
              <a:t>Other Modules and Tools</a:t>
            </a:r>
            <a:endParaRPr lang="en-US" dirty="0"/>
          </a:p>
        </p:txBody>
      </p:sp>
      <p:sp>
        <p:nvSpPr>
          <p:cNvPr id="3" name="Content Placeholder 2"/>
          <p:cNvSpPr>
            <a:spLocks noGrp="1"/>
          </p:cNvSpPr>
          <p:nvPr>
            <p:ph idx="1"/>
          </p:nvPr>
        </p:nvSpPr>
        <p:spPr/>
        <p:txBody>
          <a:bodyPr/>
          <a:lstStyle/>
          <a:p>
            <a:r>
              <a:rPr lang="en-US" sz="2400" b="1" i="1" dirty="0" err="1" smtClean="0"/>
              <a:t>ovsdb</a:t>
            </a:r>
            <a:r>
              <a:rPr lang="en-US" sz="2400" b="1" i="1" dirty="0" smtClean="0"/>
              <a:t>-server</a:t>
            </a:r>
            <a:r>
              <a:rPr lang="en-US" sz="2400" dirty="0" smtClean="0"/>
              <a:t>: a lightweight database server that </a:t>
            </a:r>
            <a:r>
              <a:rPr lang="en-US" sz="2400" dirty="0" err="1" smtClean="0"/>
              <a:t>ovs-vswitchd</a:t>
            </a:r>
            <a:r>
              <a:rPr lang="en-US" sz="2400" dirty="0" smtClean="0"/>
              <a:t> queries to obtain its configuration.</a:t>
            </a:r>
          </a:p>
          <a:p>
            <a:r>
              <a:rPr lang="en-US" sz="2400" b="1" i="1" dirty="0" err="1" smtClean="0"/>
              <a:t>ovs-brcompatd</a:t>
            </a:r>
            <a:r>
              <a:rPr lang="en-US" sz="2400" dirty="0" smtClean="0"/>
              <a:t>: a daemon that allows </a:t>
            </a:r>
            <a:r>
              <a:rPr lang="en-US" sz="2400" dirty="0" err="1" smtClean="0"/>
              <a:t>ovs-vswitchd</a:t>
            </a:r>
            <a:r>
              <a:rPr lang="en-US" sz="2400" dirty="0" smtClean="0"/>
              <a:t> to act as a drop-in replacement for the Linux bridge in many environments, along with a companion Linux kernel module to intercept bridge </a:t>
            </a:r>
            <a:r>
              <a:rPr lang="en-US" sz="2400" dirty="0" err="1" smtClean="0"/>
              <a:t>ioctls</a:t>
            </a:r>
            <a:r>
              <a:rPr lang="en-US" sz="2400" dirty="0" smtClean="0"/>
              <a:t>.</a:t>
            </a:r>
          </a:p>
          <a:p>
            <a:r>
              <a:rPr lang="en-US" sz="2400" b="1" i="1" dirty="0" err="1" smtClean="0"/>
              <a:t>ovs-dpctl</a:t>
            </a:r>
            <a:r>
              <a:rPr lang="en-US" sz="2400" dirty="0" smtClean="0"/>
              <a:t>: a tool for configuring the switch kernel module.</a:t>
            </a:r>
          </a:p>
          <a:p>
            <a:r>
              <a:rPr lang="en-US" sz="2400" b="1" i="1" dirty="0" err="1" smtClean="0"/>
              <a:t>ovs-vsctl</a:t>
            </a:r>
            <a:r>
              <a:rPr lang="en-US" sz="2400" dirty="0" smtClean="0"/>
              <a:t>: a utility for querying and updating the configuration of </a:t>
            </a:r>
            <a:r>
              <a:rPr lang="en-US" sz="2400" dirty="0" err="1" smtClean="0"/>
              <a:t>ovs-vswitchd</a:t>
            </a:r>
            <a:r>
              <a:rPr lang="en-US" sz="2400" dirty="0" smtClean="0"/>
              <a:t>.</a:t>
            </a:r>
            <a:endParaRPr lang="en-US" sz="2400"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35</a:t>
            </a:fld>
            <a:endParaRPr lang="en-US"/>
          </a:p>
        </p:txBody>
      </p:sp>
    </p:spTree>
    <p:extLst>
      <p:ext uri="{BB962C8B-B14F-4D97-AF65-F5344CB8AC3E}">
        <p14:creationId xmlns:p14="http://schemas.microsoft.com/office/powerpoint/2010/main" val="3388490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867"/>
            <a:ext cx="8229600" cy="990600"/>
          </a:xfrm>
        </p:spPr>
        <p:txBody>
          <a:bodyPr/>
          <a:lstStyle/>
          <a:p>
            <a:r>
              <a:rPr lang="en-US" dirty="0" smtClean="0"/>
              <a:t>Other Modules and Tools</a:t>
            </a:r>
            <a:endParaRPr lang="en-US" dirty="0"/>
          </a:p>
        </p:txBody>
      </p:sp>
      <p:sp>
        <p:nvSpPr>
          <p:cNvPr id="3" name="Content Placeholder 2"/>
          <p:cNvSpPr>
            <a:spLocks noGrp="1"/>
          </p:cNvSpPr>
          <p:nvPr>
            <p:ph idx="1"/>
          </p:nvPr>
        </p:nvSpPr>
        <p:spPr/>
        <p:txBody>
          <a:bodyPr/>
          <a:lstStyle/>
          <a:p>
            <a:r>
              <a:rPr lang="en-US" sz="2400" b="1" i="1" dirty="0" err="1" smtClean="0"/>
              <a:t>ovs-appctl</a:t>
            </a:r>
            <a:r>
              <a:rPr lang="en-US" sz="2400" dirty="0" smtClean="0"/>
              <a:t>: a utility that sends commands to running Open </a:t>
            </a:r>
            <a:r>
              <a:rPr lang="en-US" sz="2400" dirty="0" err="1" smtClean="0"/>
              <a:t>vSwitch</a:t>
            </a:r>
            <a:r>
              <a:rPr lang="en-US" sz="2400" dirty="0" smtClean="0"/>
              <a:t> daemons.</a:t>
            </a:r>
          </a:p>
          <a:p>
            <a:r>
              <a:rPr lang="en-US" sz="2400" b="1" i="1" dirty="0" err="1" smtClean="0"/>
              <a:t>ovs-ofctl</a:t>
            </a:r>
            <a:r>
              <a:rPr lang="en-US" sz="2400" dirty="0" smtClean="0"/>
              <a:t>: a utility for querying and controlling </a:t>
            </a:r>
            <a:r>
              <a:rPr lang="en-US" sz="2400" dirty="0" err="1" smtClean="0"/>
              <a:t>OpenFlow</a:t>
            </a:r>
            <a:r>
              <a:rPr lang="en-US" sz="2400" dirty="0" smtClean="0"/>
              <a:t> switches and controllers.</a:t>
            </a:r>
          </a:p>
          <a:p>
            <a:r>
              <a:rPr lang="en-US" sz="2400" i="1" dirty="0" err="1" smtClean="0"/>
              <a:t>Ovsdbmonitor</a:t>
            </a:r>
            <a:r>
              <a:rPr lang="en-US" sz="2400" dirty="0" smtClean="0"/>
              <a:t>: a GUI tool for remotely viewing OVS databases and </a:t>
            </a:r>
            <a:r>
              <a:rPr lang="en-US" sz="2400" dirty="0" err="1" smtClean="0"/>
              <a:t>OpenFlow</a:t>
            </a:r>
            <a:r>
              <a:rPr lang="en-US" sz="2400" dirty="0" smtClean="0"/>
              <a:t> flow tables.</a:t>
            </a:r>
          </a:p>
          <a:p>
            <a:r>
              <a:rPr lang="en-US" sz="2400" i="1" dirty="0" err="1" smtClean="0"/>
              <a:t>ovs</a:t>
            </a:r>
            <a:r>
              <a:rPr lang="en-US" sz="2400" i="1" dirty="0" smtClean="0"/>
              <a:t>-controller</a:t>
            </a:r>
            <a:r>
              <a:rPr lang="en-US" sz="2400" dirty="0" smtClean="0"/>
              <a:t>: a simple </a:t>
            </a:r>
            <a:r>
              <a:rPr lang="en-US" sz="2400" dirty="0" err="1" smtClean="0"/>
              <a:t>OpenFlow</a:t>
            </a:r>
            <a:r>
              <a:rPr lang="en-US" sz="2400" dirty="0" smtClean="0"/>
              <a:t> controller.</a:t>
            </a:r>
          </a:p>
          <a:p>
            <a:r>
              <a:rPr lang="en-US" sz="2400" i="1" dirty="0" err="1" smtClean="0"/>
              <a:t>ovs-pki</a:t>
            </a:r>
            <a:r>
              <a:rPr lang="en-US" sz="2400" dirty="0" smtClean="0"/>
              <a:t>: a utility for creating and managing the public-key infrastructure for </a:t>
            </a:r>
            <a:r>
              <a:rPr lang="en-US" sz="2400" dirty="0" err="1" smtClean="0"/>
              <a:t>OpenFlow</a:t>
            </a:r>
            <a:r>
              <a:rPr lang="en-US" sz="2400" dirty="0" smtClean="0"/>
              <a:t> switches.</a:t>
            </a:r>
          </a:p>
          <a:p>
            <a:endParaRPr lang="en-US"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36</a:t>
            </a:fld>
            <a:endParaRPr lang="en-US"/>
          </a:p>
        </p:txBody>
      </p:sp>
    </p:spTree>
    <p:extLst>
      <p:ext uri="{BB962C8B-B14F-4D97-AF65-F5344CB8AC3E}">
        <p14:creationId xmlns:p14="http://schemas.microsoft.com/office/powerpoint/2010/main" val="4022993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08" y="76200"/>
            <a:ext cx="8229600" cy="838200"/>
          </a:xfrm>
        </p:spPr>
        <p:txBody>
          <a:bodyPr/>
          <a:lstStyle/>
          <a:p>
            <a:r>
              <a:rPr lang="en-US" dirty="0" smtClean="0"/>
              <a:t>OVSDB Table </a:t>
            </a:r>
            <a:r>
              <a:rPr lang="en-US" altLang="zh-TW" dirty="0" smtClean="0"/>
              <a:t>Relationships</a:t>
            </a:r>
            <a:endParaRPr lang="en-US" dirty="0"/>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41" y="1676400"/>
            <a:ext cx="7849534" cy="461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391045" y="5261229"/>
            <a:ext cx="2071401" cy="1200329"/>
          </a:xfrm>
          <a:prstGeom prst="rect">
            <a:avLst/>
          </a:prstGeom>
          <a:noFill/>
        </p:spPr>
        <p:txBody>
          <a:bodyPr wrap="none" rtlCol="0">
            <a:spAutoFit/>
          </a:bodyPr>
          <a:lstStyle/>
          <a:p>
            <a:r>
              <a:rPr lang="en-US" dirty="0"/>
              <a:t>?: zero or </a:t>
            </a:r>
            <a:r>
              <a:rPr lang="en-US" dirty="0" smtClean="0"/>
              <a:t>one</a:t>
            </a:r>
            <a:endParaRPr lang="en-US" dirty="0"/>
          </a:p>
          <a:p>
            <a:r>
              <a:rPr lang="en-US" dirty="0" smtClean="0"/>
              <a:t>*: zero or more</a:t>
            </a:r>
          </a:p>
          <a:p>
            <a:r>
              <a:rPr lang="en-US" dirty="0" smtClean="0"/>
              <a:t>+: one or more</a:t>
            </a:r>
            <a:endParaRPr lang="en-US" dirty="0"/>
          </a:p>
        </p:txBody>
      </p:sp>
      <p:sp>
        <p:nvSpPr>
          <p:cNvPr id="6" name="Slide Number Placeholder 5"/>
          <p:cNvSpPr>
            <a:spLocks noGrp="1"/>
          </p:cNvSpPr>
          <p:nvPr>
            <p:ph type="sldNum" sz="quarter" idx="11"/>
          </p:nvPr>
        </p:nvSpPr>
        <p:spPr/>
        <p:txBody>
          <a:bodyPr/>
          <a:lstStyle/>
          <a:p>
            <a:fld id="{A61B9116-22F3-0340-8D54-ED274ED4A692}" type="slidenum">
              <a:rPr lang="en-US" smtClean="0"/>
              <a:pPr/>
              <a:t>37</a:t>
            </a:fld>
            <a:endParaRPr lang="en-US"/>
          </a:p>
        </p:txBody>
      </p:sp>
    </p:spTree>
    <p:extLst>
      <p:ext uri="{BB962C8B-B14F-4D97-AF65-F5344CB8AC3E}">
        <p14:creationId xmlns:p14="http://schemas.microsoft.com/office/powerpoint/2010/main" val="1086203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OVS Example</a:t>
            </a:r>
            <a:endParaRPr lang="en-US" dirty="0"/>
          </a:p>
        </p:txBody>
      </p:sp>
      <p:sp>
        <p:nvSpPr>
          <p:cNvPr id="3" name="Content Placeholder 2"/>
          <p:cNvSpPr>
            <a:spLocks noGrp="1"/>
          </p:cNvSpPr>
          <p:nvPr>
            <p:ph idx="1"/>
          </p:nvPr>
        </p:nvSpPr>
        <p:spPr>
          <a:xfrm>
            <a:off x="457200" y="1600200"/>
            <a:ext cx="8229600" cy="4530725"/>
          </a:xfrm>
        </p:spPr>
        <p:txBody>
          <a:bodyPr/>
          <a:lstStyle/>
          <a:p>
            <a:pPr>
              <a:buNone/>
            </a:pPr>
            <a:r>
              <a:rPr lang="en-US" sz="1600" dirty="0" smtClean="0">
                <a:latin typeface="Courier New" pitchFamily="49" charset="0"/>
                <a:cs typeface="Courier New" pitchFamily="49" charset="0"/>
              </a:rPr>
              <a:t># Show the current bridges and the attached </a:t>
            </a:r>
            <a:r>
              <a:rPr lang="en-US" sz="1600" dirty="0" err="1" smtClean="0">
                <a:latin typeface="Courier New" pitchFamily="49" charset="0"/>
                <a:cs typeface="Courier New" pitchFamily="49" charset="0"/>
              </a:rPr>
              <a:t>ports,interfaces</a:t>
            </a: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ovs-vsctl</a:t>
            </a:r>
            <a:r>
              <a:rPr lang="en-US" sz="1600" dirty="0" smtClean="0">
                <a:latin typeface="Courier New" pitchFamily="49" charset="0"/>
                <a:cs typeface="Courier New" pitchFamily="49" charset="0"/>
              </a:rPr>
              <a:t> show</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Show </a:t>
            </a:r>
            <a:r>
              <a:rPr lang="en-US" sz="1600" dirty="0" err="1" smtClean="0">
                <a:latin typeface="Courier New" pitchFamily="49" charset="0"/>
                <a:cs typeface="Courier New" pitchFamily="49" charset="0"/>
              </a:rPr>
              <a:t>OpenFlow</a:t>
            </a:r>
            <a:r>
              <a:rPr lang="en-US" sz="1600" dirty="0" smtClean="0">
                <a:latin typeface="Courier New" pitchFamily="49" charset="0"/>
                <a:cs typeface="Courier New" pitchFamily="49" charset="0"/>
              </a:rPr>
              <a:t> information</a:t>
            </a:r>
          </a:p>
          <a:p>
            <a:pPr>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ovs-ofctl</a:t>
            </a:r>
            <a:r>
              <a:rPr lang="en-US" sz="1600" dirty="0" smtClean="0">
                <a:latin typeface="Courier New" pitchFamily="49" charset="0"/>
                <a:cs typeface="Courier New" pitchFamily="49" charset="0"/>
              </a:rPr>
              <a:t> show </a:t>
            </a:r>
            <a:r>
              <a:rPr lang="en-US" sz="1600" dirty="0" err="1" smtClean="0">
                <a:latin typeface="Courier New" pitchFamily="49" charset="0"/>
                <a:cs typeface="Courier New" pitchFamily="49" charset="0"/>
              </a:rPr>
              <a:t>br-int</a:t>
            </a:r>
            <a:endParaRPr lang="en-US" sz="1600" dirty="0" smtClean="0">
              <a:latin typeface="Courier New" pitchFamily="49" charset="0"/>
              <a:cs typeface="Courier New" pitchFamily="49" charset="0"/>
            </a:endParaRP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print all flow entries</a:t>
            </a:r>
          </a:p>
          <a:p>
            <a:pPr>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ovs-ofctl</a:t>
            </a:r>
            <a:r>
              <a:rPr lang="en-US" sz="1600" dirty="0" smtClean="0">
                <a:latin typeface="Courier New" pitchFamily="49" charset="0"/>
                <a:cs typeface="Courier New" pitchFamily="49" charset="0"/>
              </a:rPr>
              <a:t> dump-flows </a:t>
            </a:r>
            <a:r>
              <a:rPr lang="en-US" sz="1600" dirty="0" err="1" smtClean="0">
                <a:latin typeface="Courier New" pitchFamily="49" charset="0"/>
                <a:cs typeface="Courier New" pitchFamily="49" charset="0"/>
              </a:rPr>
              <a:t>br-int</a:t>
            </a:r>
            <a:endParaRPr lang="en-US" sz="1600" dirty="0" smtClean="0">
              <a:latin typeface="Courier New" pitchFamily="49" charset="0"/>
              <a:cs typeface="Courier New" pitchFamily="49" charset="0"/>
            </a:endParaRP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add flows</a:t>
            </a:r>
          </a:p>
          <a:p>
            <a:pPr>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ovs-ofctl</a:t>
            </a:r>
            <a:r>
              <a:rPr lang="en-US" sz="1600" dirty="0" smtClean="0">
                <a:latin typeface="Courier New" pitchFamily="49" charset="0"/>
                <a:cs typeface="Courier New" pitchFamily="49" charset="0"/>
              </a:rPr>
              <a:t> add-flow br1 </a:t>
            </a:r>
            <a:r>
              <a:rPr lang="en-US" sz="1600" dirty="0" err="1" smtClean="0">
                <a:latin typeface="Courier New" pitchFamily="49" charset="0"/>
                <a:cs typeface="Courier New" pitchFamily="49" charset="0"/>
              </a:rPr>
              <a:t>nw_src</a:t>
            </a:r>
            <a:r>
              <a:rPr lang="en-US" sz="1600" dirty="0" smtClean="0">
                <a:latin typeface="Courier New" pitchFamily="49" charset="0"/>
                <a:cs typeface="Courier New" pitchFamily="49" charset="0"/>
              </a:rPr>
              <a:t>=192.168.1.2,nw_dst=192.168.2.2, \ </a:t>
            </a:r>
            <a:r>
              <a:rPr lang="en-US" sz="1600" dirty="0" err="1" smtClean="0">
                <a:latin typeface="Courier New" pitchFamily="49" charset="0"/>
                <a:cs typeface="Courier New" pitchFamily="49" charset="0"/>
              </a:rPr>
              <a:t>idle_timeout</a:t>
            </a:r>
            <a:r>
              <a:rPr lang="en-US" sz="1600" dirty="0" smtClean="0">
                <a:latin typeface="Courier New" pitchFamily="49" charset="0"/>
                <a:cs typeface="Courier New" pitchFamily="49" charset="0"/>
              </a:rPr>
              <a:t>=0,icmp,action=mod_nw_src:172.16.206.2, \</a:t>
            </a:r>
          </a:p>
          <a:p>
            <a:pPr>
              <a:buNone/>
            </a:pPr>
            <a:r>
              <a:rPr lang="en-US" sz="1600" dirty="0" smtClean="0">
                <a:latin typeface="Courier New" pitchFamily="49" charset="0"/>
                <a:cs typeface="Courier New" pitchFamily="49" charset="0"/>
              </a:rPr>
              <a:t>	mod_nw_dst:172.16.121.2,output:0</a:t>
            </a:r>
          </a:p>
          <a:p>
            <a:pPr>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ovs-ofctl</a:t>
            </a:r>
            <a:r>
              <a:rPr lang="en-US" sz="1600" dirty="0" smtClean="0">
                <a:latin typeface="Courier New" pitchFamily="49" charset="0"/>
                <a:cs typeface="Courier New" pitchFamily="49" charset="0"/>
              </a:rPr>
              <a:t> add-flow br1 </a:t>
            </a:r>
            <a:r>
              <a:rPr lang="en-US" sz="1600" dirty="0" err="1" smtClean="0">
                <a:latin typeface="Courier New" pitchFamily="49" charset="0"/>
                <a:cs typeface="Courier New" pitchFamily="49" charset="0"/>
              </a:rPr>
              <a:t>nw_src</a:t>
            </a:r>
            <a:r>
              <a:rPr lang="en-US" sz="1600" dirty="0" smtClean="0">
                <a:latin typeface="Courier New" pitchFamily="49" charset="0"/>
                <a:cs typeface="Courier New" pitchFamily="49" charset="0"/>
              </a:rPr>
              <a:t>=192.168.1.2,nw_dst=192.168.2.3, \ </a:t>
            </a:r>
            <a:r>
              <a:rPr lang="en-US" sz="1600" dirty="0" err="1" smtClean="0">
                <a:latin typeface="Courier New" pitchFamily="49" charset="0"/>
                <a:cs typeface="Courier New" pitchFamily="49" charset="0"/>
              </a:rPr>
              <a:t>idle_timeout</a:t>
            </a:r>
            <a:r>
              <a:rPr lang="en-US" sz="1600" dirty="0" smtClean="0">
                <a:latin typeface="Courier New" pitchFamily="49" charset="0"/>
                <a:cs typeface="Courier New" pitchFamily="49" charset="0"/>
              </a:rPr>
              <a:t>=0,icmp,action=mod_nw_src:172.16.206.2, \ mod_nw_dst:172.16.121.3,output:0 </a:t>
            </a:r>
            <a:endParaRPr lang="en-US" sz="1600" dirty="0">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fld id="{A61B9116-22F3-0340-8D54-ED274ED4A692}" type="slidenum">
              <a:rPr lang="en-US" smtClean="0"/>
              <a:pPr/>
              <a:t>38</a:t>
            </a:fld>
            <a:endParaRPr lang="en-US"/>
          </a:p>
        </p:txBody>
      </p:sp>
    </p:spTree>
    <p:extLst>
      <p:ext uri="{BB962C8B-B14F-4D97-AF65-F5344CB8AC3E}">
        <p14:creationId xmlns:p14="http://schemas.microsoft.com/office/powerpoint/2010/main" val="193709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OVS in </a:t>
            </a:r>
            <a:r>
              <a:rPr lang="en-US" dirty="0" err="1" smtClean="0"/>
              <a:t>OpenStack</a:t>
            </a:r>
            <a:endParaRPr lang="en-US" dirty="0"/>
          </a:p>
        </p:txBody>
      </p:sp>
      <p:sp>
        <p:nvSpPr>
          <p:cNvPr id="3" name="Content Placeholder 2"/>
          <p:cNvSpPr>
            <a:spLocks noGrp="1"/>
          </p:cNvSpPr>
          <p:nvPr>
            <p:ph idx="1"/>
          </p:nvPr>
        </p:nvSpPr>
        <p:spPr>
          <a:xfrm>
            <a:off x="432428" y="1371600"/>
            <a:ext cx="8229600" cy="4530725"/>
          </a:xfrm>
        </p:spPr>
        <p:txBody>
          <a:bodyPr/>
          <a:lstStyle/>
          <a:p>
            <a:r>
              <a:rPr lang="en-US" sz="2800" dirty="0" smtClean="0"/>
              <a:t>Scenario: </a:t>
            </a:r>
            <a:r>
              <a:rPr lang="en-US" sz="2800" dirty="0"/>
              <a:t>one tenant, two networks, one router</a:t>
            </a:r>
          </a:p>
          <a:p>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286000"/>
            <a:ext cx="8027656" cy="382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A61B9116-22F3-0340-8D54-ED274ED4A692}" type="slidenum">
              <a:rPr lang="en-US" smtClean="0"/>
              <a:pPr/>
              <a:t>39</a:t>
            </a:fld>
            <a:endParaRPr lang="en-US"/>
          </a:p>
        </p:txBody>
      </p:sp>
    </p:spTree>
    <p:extLst>
      <p:ext uri="{BB962C8B-B14F-4D97-AF65-F5344CB8AC3E}">
        <p14:creationId xmlns:p14="http://schemas.microsoft.com/office/powerpoint/2010/main" val="3306684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15363" name="Content Placeholder 2"/>
          <p:cNvSpPr>
            <a:spLocks noGrp="1"/>
          </p:cNvSpPr>
          <p:nvPr>
            <p:ph idx="1"/>
          </p:nvPr>
        </p:nvSpPr>
        <p:spPr>
          <a:xfrm>
            <a:off x="228600" y="1600200"/>
            <a:ext cx="8915400" cy="5692775"/>
          </a:xfrm>
        </p:spPr>
        <p:txBody>
          <a:bodyPr/>
          <a:lstStyle/>
          <a:p>
            <a:r>
              <a:rPr lang="en-US" sz="2800" dirty="0" smtClean="0">
                <a:latin typeface="Tahoma" charset="0"/>
              </a:rPr>
              <a:t>Configuration </a:t>
            </a:r>
            <a:r>
              <a:rPr lang="en-US" sz="2800" dirty="0">
                <a:latin typeface="Tahoma" charset="0"/>
              </a:rPr>
              <a:t>interface: </a:t>
            </a:r>
          </a:p>
          <a:p>
            <a:pPr lvl="1"/>
            <a:r>
              <a:rPr lang="en-US" sz="2400" dirty="0">
                <a:latin typeface="Tahoma" charset="0"/>
              </a:rPr>
              <a:t>A remote process can read and write configuration state (as key/value pairs), and set up triggers to receive asynchronous events about configuration state changes.</a:t>
            </a:r>
          </a:p>
          <a:p>
            <a:pPr lvl="1"/>
            <a:r>
              <a:rPr lang="en-US" sz="2400" dirty="0">
                <a:latin typeface="Tahoma" charset="0"/>
              </a:rPr>
              <a:t>Bond interfaces for improved performance and availability.</a:t>
            </a:r>
          </a:p>
          <a:p>
            <a:pPr lvl="1"/>
            <a:r>
              <a:rPr lang="en-US" sz="2400" dirty="0">
                <a:latin typeface="Tahoma" charset="0"/>
              </a:rPr>
              <a:t>Provides bindings between network ports and the larger virtual environment.</a:t>
            </a:r>
          </a:p>
          <a:p>
            <a:pPr>
              <a:buFontTx/>
              <a:buNone/>
            </a:pPr>
            <a:endParaRPr lang="en-US" sz="28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4</a:t>
            </a:fld>
            <a:endParaRPr lang="en-US"/>
          </a:p>
        </p:txBody>
      </p:sp>
    </p:spTree>
    <p:extLst>
      <p:ext uri="{BB962C8B-B14F-4D97-AF65-F5344CB8AC3E}">
        <p14:creationId xmlns:p14="http://schemas.microsoft.com/office/powerpoint/2010/main" val="3052111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67"/>
            <a:ext cx="8229600" cy="762000"/>
          </a:xfrm>
        </p:spPr>
        <p:txBody>
          <a:bodyPr/>
          <a:lstStyle/>
          <a:p>
            <a:r>
              <a:rPr lang="en-US" sz="4000" dirty="0" smtClean="0"/>
              <a:t>References</a:t>
            </a:r>
            <a:endParaRPr lang="en-US" sz="4000" dirty="0"/>
          </a:p>
        </p:txBody>
      </p:sp>
      <p:sp>
        <p:nvSpPr>
          <p:cNvPr id="3" name="Content Placeholder 2"/>
          <p:cNvSpPr>
            <a:spLocks noGrp="1"/>
          </p:cNvSpPr>
          <p:nvPr>
            <p:ph idx="1"/>
          </p:nvPr>
        </p:nvSpPr>
        <p:spPr>
          <a:xfrm>
            <a:off x="457200" y="1219200"/>
            <a:ext cx="8229600" cy="4191000"/>
          </a:xfrm>
        </p:spPr>
        <p:txBody>
          <a:bodyPr>
            <a:noAutofit/>
          </a:bodyPr>
          <a:lstStyle/>
          <a:p>
            <a:pPr>
              <a:buFont typeface="+mj-lt"/>
              <a:buAutoNum type="arabicPeriod"/>
            </a:pPr>
            <a:r>
              <a:rPr lang="en-US" sz="1200" dirty="0"/>
              <a:t>Scott </a:t>
            </a:r>
            <a:r>
              <a:rPr lang="en-US" sz="1200" dirty="0" err="1" smtClean="0"/>
              <a:t>Shenker</a:t>
            </a:r>
            <a:r>
              <a:rPr lang="en-US" sz="1200" dirty="0" smtClean="0"/>
              <a:t>, Software Defined Networking, </a:t>
            </a:r>
            <a:r>
              <a:rPr lang="en-US" sz="1200" dirty="0">
                <a:hlinkClick r:id="rId2"/>
              </a:rPr>
              <a:t>http://inst.eecs.berkeley.edu/~ee122</a:t>
            </a:r>
            <a:r>
              <a:rPr lang="en-US" sz="1200" dirty="0" smtClean="0">
                <a:hlinkClick r:id="rId2"/>
              </a:rPr>
              <a:t>/</a:t>
            </a:r>
            <a:r>
              <a:rPr lang="en-US" sz="1200" dirty="0" smtClean="0"/>
              <a:t> </a:t>
            </a:r>
            <a:endParaRPr lang="en-US" sz="1200" dirty="0"/>
          </a:p>
          <a:p>
            <a:pPr>
              <a:buFont typeface="+mj-lt"/>
              <a:buAutoNum type="arabicPeriod"/>
            </a:pPr>
            <a:r>
              <a:rPr lang="en-US" sz="1200" dirty="0" err="1" smtClean="0"/>
              <a:t>OpenFlow</a:t>
            </a:r>
            <a:r>
              <a:rPr lang="en-US" sz="1200" dirty="0" smtClean="0"/>
              <a:t> official </a:t>
            </a:r>
            <a:r>
              <a:rPr lang="en-US" sz="1200" dirty="0"/>
              <a:t>website at </a:t>
            </a:r>
            <a:r>
              <a:rPr lang="en-US" sz="1200" dirty="0">
                <a:hlinkClick r:id="rId3"/>
              </a:rPr>
              <a:t>http://</a:t>
            </a:r>
            <a:r>
              <a:rPr lang="en-US" sz="1200" dirty="0" smtClean="0">
                <a:hlinkClick r:id="rId3"/>
              </a:rPr>
              <a:t>www.openflow.org</a:t>
            </a:r>
            <a:endParaRPr lang="en-US" sz="1200" dirty="0" smtClean="0"/>
          </a:p>
          <a:p>
            <a:pPr>
              <a:buFont typeface="+mj-lt"/>
              <a:buAutoNum type="arabicPeriod"/>
            </a:pPr>
            <a:r>
              <a:rPr lang="en-US" sz="1200" dirty="0" smtClean="0"/>
              <a:t>NOX controller at </a:t>
            </a:r>
            <a:r>
              <a:rPr lang="en-US" sz="1200" dirty="0" smtClean="0">
                <a:hlinkClick r:id="rId4"/>
              </a:rPr>
              <a:t>http://www.noxrepo.org/</a:t>
            </a:r>
            <a:endParaRPr lang="en-US" sz="1200" dirty="0" smtClean="0"/>
          </a:p>
          <a:p>
            <a:pPr>
              <a:lnSpc>
                <a:spcPct val="120000"/>
              </a:lnSpc>
              <a:buFont typeface="+mj-lt"/>
              <a:buAutoNum type="arabicPeriod"/>
            </a:pPr>
            <a:r>
              <a:rPr lang="en-US" sz="1200" dirty="0"/>
              <a:t>J. Pettit, J. Gross, B. Pfaff, M. </a:t>
            </a:r>
            <a:r>
              <a:rPr lang="en-US" sz="1200" dirty="0" err="1"/>
              <a:t>Casado</a:t>
            </a:r>
            <a:r>
              <a:rPr lang="en-US" sz="1200" dirty="0"/>
              <a:t>, S. Crosby, “Virtual Switching in an Era of Advanced Edges,” 2nd Workshop on Data Center – Converged and Virtual Ethernet Switching (DC-CAVES), ITC 22, Sep. 6, 2010.</a:t>
            </a:r>
          </a:p>
          <a:p>
            <a:pPr>
              <a:lnSpc>
                <a:spcPct val="120000"/>
              </a:lnSpc>
              <a:buFont typeface="+mj-lt"/>
              <a:buAutoNum type="arabicPeriod"/>
            </a:pPr>
            <a:r>
              <a:rPr lang="en-US" sz="1200" dirty="0"/>
              <a:t>B. Pfaff, J. Pettit, T. </a:t>
            </a:r>
            <a:r>
              <a:rPr lang="en-US" sz="1200" dirty="0" err="1"/>
              <a:t>Koponen</a:t>
            </a:r>
            <a:r>
              <a:rPr lang="en-US" sz="1200" dirty="0"/>
              <a:t>, K. </a:t>
            </a:r>
            <a:r>
              <a:rPr lang="en-US" sz="1200" dirty="0" err="1"/>
              <a:t>Amidon</a:t>
            </a:r>
            <a:r>
              <a:rPr lang="en-US" sz="1200" dirty="0"/>
              <a:t>, M. </a:t>
            </a:r>
            <a:r>
              <a:rPr lang="en-US" sz="1200" dirty="0" err="1"/>
              <a:t>Casado</a:t>
            </a:r>
            <a:r>
              <a:rPr lang="en-US" sz="1200" dirty="0"/>
              <a:t>, S. </a:t>
            </a:r>
            <a:r>
              <a:rPr lang="en-US" sz="1200" dirty="0" err="1"/>
              <a:t>Shenker</a:t>
            </a:r>
            <a:r>
              <a:rPr lang="en-US" sz="1200" dirty="0"/>
              <a:t>, “Extending Networking into the Virtualization Layer,” </a:t>
            </a:r>
            <a:r>
              <a:rPr lang="en-US" sz="1200" dirty="0" err="1"/>
              <a:t>HotNets</a:t>
            </a:r>
            <a:r>
              <a:rPr lang="en-US" sz="1200" dirty="0"/>
              <a:t>-VIII, Oct. 22-23, 2009.</a:t>
            </a:r>
          </a:p>
          <a:p>
            <a:pPr>
              <a:lnSpc>
                <a:spcPct val="120000"/>
              </a:lnSpc>
              <a:buFont typeface="+mj-lt"/>
              <a:buAutoNum type="arabicPeriod"/>
            </a:pPr>
            <a:r>
              <a:rPr lang="en-US" sz="1200" dirty="0"/>
              <a:t>S. Zhou, “Virtual Networking,” ACM SIGOPS Operating Systems Review, 2010.</a:t>
            </a:r>
          </a:p>
          <a:p>
            <a:pPr>
              <a:lnSpc>
                <a:spcPct val="120000"/>
              </a:lnSpc>
              <a:buFont typeface="+mj-lt"/>
              <a:buAutoNum type="arabicPeriod"/>
            </a:pPr>
            <a:r>
              <a:rPr lang="en-US" sz="1200" dirty="0"/>
              <a:t>N. </a:t>
            </a:r>
            <a:r>
              <a:rPr lang="en-US" sz="1200" dirty="0" err="1"/>
              <a:t>Mckeown</a:t>
            </a:r>
            <a:r>
              <a:rPr lang="en-US" sz="1200" dirty="0"/>
              <a:t> et al., “</a:t>
            </a:r>
            <a:r>
              <a:rPr lang="en-US" sz="1200" dirty="0" err="1"/>
              <a:t>OpenFlow</a:t>
            </a:r>
            <a:r>
              <a:rPr lang="en-US" sz="1200" dirty="0"/>
              <a:t>: Enabling Innovation in Campus Networks,” white papers. The </a:t>
            </a:r>
            <a:r>
              <a:rPr lang="en-US" sz="1200" dirty="0" err="1"/>
              <a:t>OpenFlow</a:t>
            </a:r>
            <a:r>
              <a:rPr lang="en-US" sz="1200" dirty="0"/>
              <a:t> Switch Consortium, March 2008, http://</a:t>
            </a:r>
            <a:r>
              <a:rPr lang="en-US" sz="1200" dirty="0" err="1"/>
              <a:t>www.openflowswitch.org</a:t>
            </a:r>
            <a:r>
              <a:rPr lang="en-US" sz="1200" dirty="0"/>
              <a:t>//documents/</a:t>
            </a:r>
            <a:r>
              <a:rPr lang="en-US" sz="1200" dirty="0" err="1"/>
              <a:t>openflow-wp-latest.pdf</a:t>
            </a:r>
            <a:endParaRPr lang="en-US" sz="1200" dirty="0"/>
          </a:p>
          <a:p>
            <a:pPr>
              <a:lnSpc>
                <a:spcPct val="120000"/>
              </a:lnSpc>
              <a:buFont typeface="+mj-lt"/>
              <a:buAutoNum type="arabicPeriod"/>
            </a:pPr>
            <a:r>
              <a:rPr lang="en-US" sz="1200" dirty="0"/>
              <a:t>Y. </a:t>
            </a:r>
            <a:r>
              <a:rPr lang="en-US" sz="1200" dirty="0" err="1"/>
              <a:t>Luo</a:t>
            </a:r>
            <a:r>
              <a:rPr lang="en-US" sz="1200" dirty="0"/>
              <a:t> et al., “Accelerating </a:t>
            </a:r>
            <a:r>
              <a:rPr lang="en-US" sz="1200" dirty="0" err="1"/>
              <a:t>OpenFlow</a:t>
            </a:r>
            <a:r>
              <a:rPr lang="en-US" sz="1200" dirty="0"/>
              <a:t> Switching with Network Processors,” Proc. ACM/IEEE </a:t>
            </a:r>
            <a:r>
              <a:rPr lang="en-US" sz="1200" dirty="0" err="1"/>
              <a:t>Symp</a:t>
            </a:r>
            <a:r>
              <a:rPr lang="en-US" sz="1200" dirty="0"/>
              <a:t>. Architectures for Networking and Communications Systems (ANCS 09), ACM Press, 2009. </a:t>
            </a:r>
          </a:p>
          <a:p>
            <a:pPr>
              <a:lnSpc>
                <a:spcPct val="120000"/>
              </a:lnSpc>
              <a:buFont typeface="+mj-lt"/>
              <a:buAutoNum type="arabicPeriod"/>
            </a:pPr>
            <a:r>
              <a:rPr lang="en-US" sz="1200" dirty="0"/>
              <a:t>J. </a:t>
            </a:r>
            <a:r>
              <a:rPr lang="en-US" sz="1200" dirty="0" err="1"/>
              <a:t>Naous</a:t>
            </a:r>
            <a:r>
              <a:rPr lang="en-US" sz="1200" dirty="0"/>
              <a:t> et al., “Implementing an </a:t>
            </a:r>
            <a:r>
              <a:rPr lang="en-US" sz="1200" dirty="0" err="1"/>
              <a:t>OpenFlow</a:t>
            </a:r>
            <a:r>
              <a:rPr lang="en-US" sz="1200" dirty="0"/>
              <a:t> Switch on the </a:t>
            </a:r>
            <a:r>
              <a:rPr lang="en-US" sz="1200" dirty="0" err="1"/>
              <a:t>NetFPGA</a:t>
            </a:r>
            <a:r>
              <a:rPr lang="en-US" sz="1200" dirty="0"/>
              <a:t> platform,” Proc. ACM/IEEE </a:t>
            </a:r>
            <a:r>
              <a:rPr lang="en-US" sz="1200" dirty="0" err="1"/>
              <a:t>Symp</a:t>
            </a:r>
            <a:r>
              <a:rPr lang="en-US" sz="1200" dirty="0"/>
              <a:t>. Architectures for Networking and Communications Systems (ANCS 08), ACM Press, 2008. </a:t>
            </a:r>
          </a:p>
          <a:p>
            <a:pPr>
              <a:lnSpc>
                <a:spcPct val="120000"/>
              </a:lnSpc>
              <a:buFont typeface="+mj-lt"/>
              <a:buAutoNum type="arabicPeriod"/>
            </a:pPr>
            <a:r>
              <a:rPr lang="en-US" sz="1200" dirty="0"/>
              <a:t>H. Chen et al., “A Survey on the Application of FPGAs for Network Infrastructure Security,” IEEE Communications Surveys &amp; Tutorials, June 2010. </a:t>
            </a:r>
          </a:p>
          <a:p>
            <a:pPr>
              <a:lnSpc>
                <a:spcPct val="120000"/>
              </a:lnSpc>
              <a:buFont typeface="+mj-lt"/>
              <a:buAutoNum type="arabicPeriod"/>
            </a:pPr>
            <a:r>
              <a:rPr lang="en-US" sz="1200" dirty="0"/>
              <a:t>F. </a:t>
            </a:r>
            <a:r>
              <a:rPr lang="en-US" sz="1200" dirty="0" err="1"/>
              <a:t>Azmandian</a:t>
            </a:r>
            <a:r>
              <a:rPr lang="en-US" sz="1200" dirty="0"/>
              <a:t> et al., “Virtual Machine Monitor-Based Lightweight Intrusion Detection,” ACM SIGOPS Operating Systems Review, July 2011. </a:t>
            </a:r>
          </a:p>
          <a:p>
            <a:pPr>
              <a:lnSpc>
                <a:spcPct val="120000"/>
              </a:lnSpc>
              <a:buFont typeface="+mj-lt"/>
              <a:buAutoNum type="arabicPeriod"/>
            </a:pPr>
            <a:r>
              <a:rPr lang="en-US" sz="1200" dirty="0"/>
              <a:t>H. </a:t>
            </a:r>
            <a:r>
              <a:rPr lang="en-US" sz="1200" dirty="0" err="1"/>
              <a:t>Bos</a:t>
            </a:r>
            <a:r>
              <a:rPr lang="en-US" sz="1200" dirty="0"/>
              <a:t> and K. Huang, “A network intrusion detection system on ixp1200 network processors with support for large rule sets,” in Technical Report 2004-02. Leiden University, 2004. </a:t>
            </a:r>
          </a:p>
        </p:txBody>
      </p:sp>
      <p:sp>
        <p:nvSpPr>
          <p:cNvPr id="5" name="Slide Number Placeholder 4"/>
          <p:cNvSpPr>
            <a:spLocks noGrp="1"/>
          </p:cNvSpPr>
          <p:nvPr>
            <p:ph type="sldNum" sz="quarter" idx="11"/>
          </p:nvPr>
        </p:nvSpPr>
        <p:spPr/>
        <p:txBody>
          <a:bodyPr/>
          <a:lstStyle/>
          <a:p>
            <a:fld id="{A61B9116-22F3-0340-8D54-ED274ED4A692}" type="slidenum">
              <a:rPr lang="en-US" smtClean="0"/>
              <a:pPr/>
              <a:t>40</a:t>
            </a:fld>
            <a:endParaRPr lang="en-US"/>
          </a:p>
        </p:txBody>
      </p:sp>
    </p:spTree>
    <p:extLst>
      <p:ext uri="{BB962C8B-B14F-4D97-AF65-F5344CB8AC3E}">
        <p14:creationId xmlns:p14="http://schemas.microsoft.com/office/powerpoint/2010/main" val="519681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ctrTitle"/>
          </p:nvPr>
        </p:nvSpPr>
        <p:spPr/>
        <p:txBody>
          <a:bodyPr/>
          <a:lstStyle/>
          <a:p>
            <a:r>
              <a:rPr lang="en-US">
                <a:latin typeface="Times" charset="0"/>
                <a:ea typeface="ＭＳ Ｐゴシック" charset="0"/>
                <a:cs typeface="ＭＳ Ｐゴシック" charset="0"/>
              </a:rPr>
              <a:t>Questions ?</a:t>
            </a:r>
          </a:p>
        </p:txBody>
      </p:sp>
    </p:spTree>
    <p:extLst>
      <p:ext uri="{BB962C8B-B14F-4D97-AF65-F5344CB8AC3E}">
        <p14:creationId xmlns:p14="http://schemas.microsoft.com/office/powerpoint/2010/main" val="277847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atin typeface="Tahoma" charset="0"/>
              </a:rPr>
              <a:t>Open vSwitch</a:t>
            </a:r>
          </a:p>
        </p:txBody>
      </p:sp>
      <p:sp>
        <p:nvSpPr>
          <p:cNvPr id="16387" name="Content Placeholder 2"/>
          <p:cNvSpPr>
            <a:spLocks noGrp="1"/>
          </p:cNvSpPr>
          <p:nvPr>
            <p:ph idx="1"/>
          </p:nvPr>
        </p:nvSpPr>
        <p:spPr>
          <a:xfrm>
            <a:off x="228600" y="1676400"/>
            <a:ext cx="8915400" cy="5692775"/>
          </a:xfrm>
        </p:spPr>
        <p:txBody>
          <a:bodyPr/>
          <a:lstStyle/>
          <a:p>
            <a:r>
              <a:rPr lang="en-US" dirty="0" smtClean="0">
                <a:latin typeface="Tahoma" charset="0"/>
              </a:rPr>
              <a:t>Forwarding </a:t>
            </a:r>
            <a:r>
              <a:rPr lang="en-US" dirty="0">
                <a:latin typeface="Tahoma" charset="0"/>
              </a:rPr>
              <a:t>path interface: </a:t>
            </a:r>
          </a:p>
          <a:p>
            <a:pPr lvl="1"/>
            <a:r>
              <a:rPr lang="en-US" dirty="0">
                <a:latin typeface="Tahoma" charset="0"/>
              </a:rPr>
              <a:t>Allows an external process to write the forwarding table directly.</a:t>
            </a:r>
          </a:p>
          <a:p>
            <a:pPr lvl="1"/>
            <a:r>
              <a:rPr lang="en-US" dirty="0">
                <a:latin typeface="Tahoma" charset="0"/>
              </a:rPr>
              <a:t>The lookup can decide to forward the packet out of one or more ports, to drop the packet, or to en/</a:t>
            </a:r>
            <a:r>
              <a:rPr lang="en-US" dirty="0" err="1">
                <a:latin typeface="Tahoma" charset="0"/>
              </a:rPr>
              <a:t>decapsulate</a:t>
            </a:r>
            <a:r>
              <a:rPr lang="en-US" dirty="0">
                <a:latin typeface="Tahoma" charset="0"/>
              </a:rPr>
              <a:t> the packet.</a:t>
            </a:r>
          </a:p>
          <a:p>
            <a:pPr lvl="1"/>
            <a:r>
              <a:rPr lang="en-US" dirty="0">
                <a:latin typeface="Tahoma" charset="0"/>
              </a:rPr>
              <a:t>Implements a superset of the </a:t>
            </a:r>
            <a:r>
              <a:rPr lang="en-US" dirty="0" err="1">
                <a:latin typeface="Tahoma" charset="0"/>
              </a:rPr>
              <a:t>OpenFlow</a:t>
            </a:r>
            <a:r>
              <a:rPr lang="en-US" dirty="0">
                <a:latin typeface="Tahoma" charset="0"/>
              </a:rPr>
              <a:t> protocol.</a:t>
            </a:r>
          </a:p>
        </p:txBody>
      </p:sp>
      <p:sp>
        <p:nvSpPr>
          <p:cNvPr id="3" name="Slide Number Placeholder 2"/>
          <p:cNvSpPr>
            <a:spLocks noGrp="1"/>
          </p:cNvSpPr>
          <p:nvPr>
            <p:ph type="sldNum" sz="quarter" idx="11"/>
          </p:nvPr>
        </p:nvSpPr>
        <p:spPr/>
        <p:txBody>
          <a:bodyPr/>
          <a:lstStyle/>
          <a:p>
            <a:fld id="{A61B9116-22F3-0340-8D54-ED274ED4A692}" type="slidenum">
              <a:rPr lang="en-US" smtClean="0"/>
              <a:pPr/>
              <a:t>5</a:t>
            </a:fld>
            <a:endParaRPr lang="en-US"/>
          </a:p>
        </p:txBody>
      </p:sp>
    </p:spTree>
    <p:extLst>
      <p:ext uri="{BB962C8B-B14F-4D97-AF65-F5344CB8AC3E}">
        <p14:creationId xmlns:p14="http://schemas.microsoft.com/office/powerpoint/2010/main" val="40784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1143000"/>
          </a:xfrm>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17411" name="Content Placeholder 2"/>
          <p:cNvSpPr>
            <a:spLocks noGrp="1"/>
          </p:cNvSpPr>
          <p:nvPr>
            <p:ph idx="1"/>
          </p:nvPr>
        </p:nvSpPr>
        <p:spPr>
          <a:xfrm>
            <a:off x="204939" y="1295400"/>
            <a:ext cx="8915400" cy="5692775"/>
          </a:xfrm>
        </p:spPr>
        <p:txBody>
          <a:bodyPr/>
          <a:lstStyle/>
          <a:p>
            <a:r>
              <a:rPr lang="en-US" sz="2800" dirty="0" smtClean="0">
                <a:latin typeface="Tahoma" charset="0"/>
              </a:rPr>
              <a:t>Management </a:t>
            </a:r>
            <a:r>
              <a:rPr lang="en-US" sz="2800" dirty="0">
                <a:latin typeface="Tahoma" charset="0"/>
              </a:rPr>
              <a:t>interface: </a:t>
            </a:r>
          </a:p>
          <a:p>
            <a:pPr lvl="1"/>
            <a:r>
              <a:rPr lang="en-US" sz="2400" dirty="0">
                <a:latin typeface="Tahoma" charset="0"/>
              </a:rPr>
              <a:t>Virtualization layer can manipulate its topological configuration. Ex: Creating switches.</a:t>
            </a:r>
          </a:p>
          <a:p>
            <a:pPr lvl="1"/>
            <a:r>
              <a:rPr lang="en-US" sz="2400" dirty="0">
                <a:latin typeface="Tahoma" charset="0"/>
              </a:rPr>
              <a:t>Managing VIF and PIF connectivity</a:t>
            </a:r>
          </a:p>
          <a:p>
            <a:r>
              <a:rPr lang="en-US" sz="2800" dirty="0">
                <a:latin typeface="Tahoma" charset="0"/>
              </a:rPr>
              <a:t>In its simplest deployment Open </a:t>
            </a:r>
            <a:r>
              <a:rPr lang="en-US" sz="2800" dirty="0" err="1">
                <a:latin typeface="Tahoma" charset="0"/>
              </a:rPr>
              <a:t>vSwitch</a:t>
            </a:r>
            <a:r>
              <a:rPr lang="en-US" sz="2800" dirty="0">
                <a:latin typeface="Tahoma" charset="0"/>
              </a:rPr>
              <a:t> is a traditional physical switch within the virtualization layer.</a:t>
            </a:r>
          </a:p>
          <a:p>
            <a:r>
              <a:rPr lang="en-US" sz="2800" dirty="0">
                <a:latin typeface="Tahoma" charset="0"/>
              </a:rPr>
              <a:t>Enables distribution of the switch functions across multiple servers decoupling the logical network topology from the physical one.</a:t>
            </a:r>
          </a:p>
          <a:p>
            <a:pPr lvl="1">
              <a:buFontTx/>
              <a:buNone/>
            </a:pPr>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6</a:t>
            </a:fld>
            <a:endParaRPr lang="en-US"/>
          </a:p>
        </p:txBody>
      </p:sp>
    </p:spTree>
    <p:extLst>
      <p:ext uri="{BB962C8B-B14F-4D97-AF65-F5344CB8AC3E}">
        <p14:creationId xmlns:p14="http://schemas.microsoft.com/office/powerpoint/2010/main" val="321614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18435" name="Content Placeholder 2"/>
          <p:cNvSpPr>
            <a:spLocks noGrp="1"/>
          </p:cNvSpPr>
          <p:nvPr>
            <p:ph idx="1"/>
          </p:nvPr>
        </p:nvSpPr>
        <p:spPr>
          <a:xfrm>
            <a:off x="237532" y="1600200"/>
            <a:ext cx="8915400" cy="5692775"/>
          </a:xfrm>
        </p:spPr>
        <p:txBody>
          <a:bodyPr/>
          <a:lstStyle/>
          <a:p>
            <a:endParaRPr lang="en-US" sz="2800" dirty="0">
              <a:latin typeface="Tahoma" charset="0"/>
            </a:endParaRPr>
          </a:p>
          <a:p>
            <a:r>
              <a:rPr lang="en-US" sz="2800" dirty="0">
                <a:latin typeface="Tahoma" charset="0"/>
              </a:rPr>
              <a:t>Centralized Management</a:t>
            </a:r>
          </a:p>
          <a:p>
            <a:pPr>
              <a:buFontTx/>
              <a:buNone/>
            </a:pPr>
            <a:endParaRPr lang="en-US" sz="2800" dirty="0">
              <a:latin typeface="Tahoma" charset="0"/>
            </a:endParaRPr>
          </a:p>
          <a:p>
            <a:r>
              <a:rPr lang="en-US" sz="2800" dirty="0">
                <a:latin typeface="Tahoma" charset="0"/>
              </a:rPr>
              <a:t>Virtual Private Networks</a:t>
            </a:r>
          </a:p>
          <a:p>
            <a:pPr>
              <a:buFontTx/>
              <a:buNone/>
            </a:pPr>
            <a:endParaRPr lang="en-US" sz="2800" dirty="0">
              <a:latin typeface="Tahoma" charset="0"/>
            </a:endParaRPr>
          </a:p>
          <a:p>
            <a:r>
              <a:rPr lang="en-US" sz="2800" dirty="0">
                <a:latin typeface="Tahoma" charset="0"/>
              </a:rPr>
              <a:t>Mobility between IP subnets</a:t>
            </a:r>
          </a:p>
          <a:p>
            <a:pPr lvl="1">
              <a:buFontTx/>
              <a:buNone/>
            </a:pPr>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7</a:t>
            </a:fld>
            <a:endParaRPr lang="en-US"/>
          </a:p>
        </p:txBody>
      </p:sp>
    </p:spTree>
    <p:extLst>
      <p:ext uri="{BB962C8B-B14F-4D97-AF65-F5344CB8AC3E}">
        <p14:creationId xmlns:p14="http://schemas.microsoft.com/office/powerpoint/2010/main" val="1943006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latin typeface="Tahoma" charset="0"/>
              </a:rPr>
              <a:t>Open </a:t>
            </a:r>
            <a:r>
              <a:rPr lang="en-US" dirty="0" err="1">
                <a:latin typeface="Tahoma" charset="0"/>
              </a:rPr>
              <a:t>vSwitch</a:t>
            </a:r>
            <a:endParaRPr lang="en-US" dirty="0">
              <a:latin typeface="Tahoma" charset="0"/>
            </a:endParaRPr>
          </a:p>
        </p:txBody>
      </p:sp>
      <p:sp>
        <p:nvSpPr>
          <p:cNvPr id="19459" name="Content Placeholder 2"/>
          <p:cNvSpPr>
            <a:spLocks noGrp="1"/>
          </p:cNvSpPr>
          <p:nvPr>
            <p:ph idx="1"/>
          </p:nvPr>
        </p:nvSpPr>
        <p:spPr>
          <a:xfrm>
            <a:off x="152400" y="1600200"/>
            <a:ext cx="8915400" cy="5692775"/>
          </a:xfrm>
        </p:spPr>
        <p:txBody>
          <a:bodyPr/>
          <a:lstStyle/>
          <a:p>
            <a:r>
              <a:rPr lang="en-US" sz="2800" dirty="0" smtClean="0">
                <a:latin typeface="Tahoma" charset="0"/>
              </a:rPr>
              <a:t>Centralized </a:t>
            </a:r>
            <a:r>
              <a:rPr lang="en-US" sz="2800" dirty="0">
                <a:latin typeface="Tahoma" charset="0"/>
              </a:rPr>
              <a:t>Management</a:t>
            </a:r>
          </a:p>
          <a:p>
            <a:pPr lvl="2"/>
            <a:r>
              <a:rPr lang="en-US" sz="2000" dirty="0">
                <a:latin typeface="Tahoma" charset="0"/>
              </a:rPr>
              <a:t>The interfaces provided by Open </a:t>
            </a:r>
            <a:r>
              <a:rPr lang="en-US" sz="2000" dirty="0" err="1">
                <a:latin typeface="Tahoma" charset="0"/>
              </a:rPr>
              <a:t>vSwitch</a:t>
            </a:r>
            <a:r>
              <a:rPr lang="en-US" sz="2000" dirty="0">
                <a:latin typeface="Tahoma" charset="0"/>
              </a:rPr>
              <a:t> can be used to create a single logical switch image across multiple Open </a:t>
            </a:r>
            <a:r>
              <a:rPr lang="en-US" sz="2000" dirty="0" err="1">
                <a:latin typeface="Tahoma" charset="0"/>
              </a:rPr>
              <a:t>vSwitches</a:t>
            </a:r>
            <a:r>
              <a:rPr lang="en-US" sz="2000" dirty="0">
                <a:latin typeface="Tahoma" charset="0"/>
              </a:rPr>
              <a:t> running on separate physical servers.</a:t>
            </a:r>
          </a:p>
          <a:p>
            <a:pPr lvl="2"/>
            <a:r>
              <a:rPr lang="en-US" sz="2000" dirty="0">
                <a:latin typeface="Tahoma" charset="0"/>
              </a:rPr>
              <a:t>Therefore, as VMs join, leave, and migrate, it is the responsibility of this management process to ensure any configuration state remains coupled to the logical entities.</a:t>
            </a:r>
          </a:p>
          <a:p>
            <a:pPr lvl="2"/>
            <a:r>
              <a:rPr lang="en-US" sz="2000" dirty="0">
                <a:latin typeface="Tahoma" charset="0"/>
              </a:rPr>
              <a:t>It is possible to query and configure a collection of virtual switches as if they were a single switch.</a:t>
            </a:r>
          </a:p>
          <a:p>
            <a:endParaRPr lang="en-US" sz="2800" dirty="0">
              <a:latin typeface="Tahoma" charset="0"/>
            </a:endParaRPr>
          </a:p>
          <a:p>
            <a:pPr lvl="1">
              <a:buFontTx/>
              <a:buNone/>
            </a:pPr>
            <a:endParaRPr lang="en-US" sz="24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8</a:t>
            </a:fld>
            <a:endParaRPr lang="en-US"/>
          </a:p>
        </p:txBody>
      </p:sp>
    </p:spTree>
    <p:extLst>
      <p:ext uri="{BB962C8B-B14F-4D97-AF65-F5344CB8AC3E}">
        <p14:creationId xmlns:p14="http://schemas.microsoft.com/office/powerpoint/2010/main" val="424570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atin typeface="Tahoma" charset="0"/>
              </a:rPr>
              <a:t>Open vSwitch</a:t>
            </a:r>
          </a:p>
        </p:txBody>
      </p:sp>
      <p:sp>
        <p:nvSpPr>
          <p:cNvPr id="20483" name="Content Placeholder 2"/>
          <p:cNvSpPr>
            <a:spLocks noGrp="1"/>
          </p:cNvSpPr>
          <p:nvPr>
            <p:ph idx="1"/>
          </p:nvPr>
        </p:nvSpPr>
        <p:spPr>
          <a:xfrm>
            <a:off x="220231" y="1676400"/>
            <a:ext cx="8915400" cy="5692775"/>
          </a:xfrm>
        </p:spPr>
        <p:txBody>
          <a:bodyPr/>
          <a:lstStyle/>
          <a:p>
            <a:r>
              <a:rPr lang="en-US" sz="2800" dirty="0" smtClean="0">
                <a:latin typeface="Tahoma" charset="0"/>
              </a:rPr>
              <a:t>Virtual </a:t>
            </a:r>
            <a:r>
              <a:rPr lang="en-US" sz="2800" dirty="0">
                <a:latin typeface="Tahoma" charset="0"/>
              </a:rPr>
              <a:t>Private Networks</a:t>
            </a:r>
          </a:p>
          <a:p>
            <a:pPr lvl="2"/>
            <a:r>
              <a:rPr lang="en-US" sz="2000" dirty="0">
                <a:latin typeface="Tahoma" charset="0"/>
              </a:rPr>
              <a:t>Collection of VMs can be connected to each other over a private, virtual network implemented on top of a shared physical network infrastructure.</a:t>
            </a:r>
          </a:p>
          <a:p>
            <a:pPr lvl="2">
              <a:buFontTx/>
              <a:buNone/>
            </a:pPr>
            <a:endParaRPr lang="en-US" sz="2000" dirty="0">
              <a:latin typeface="Tahoma" charset="0"/>
            </a:endParaRPr>
          </a:p>
          <a:p>
            <a:pPr lvl="2"/>
            <a:r>
              <a:rPr lang="en-US" sz="2000" dirty="0">
                <a:latin typeface="Tahoma" charset="0"/>
              </a:rPr>
              <a:t>VMs sharing a private network spread across multiple hosts/physical switches, requires virtualization networking layer to support dynamic overlay creation.</a:t>
            </a:r>
          </a:p>
          <a:p>
            <a:pPr lvl="2">
              <a:buFontTx/>
              <a:buNone/>
            </a:pPr>
            <a:endParaRPr lang="en-US" sz="2000" dirty="0">
              <a:latin typeface="Tahoma" charset="0"/>
            </a:endParaRPr>
          </a:p>
          <a:p>
            <a:pPr lvl="2"/>
            <a:r>
              <a:rPr lang="en-US" sz="2000" dirty="0">
                <a:latin typeface="Tahoma" charset="0"/>
              </a:rPr>
              <a:t>Open </a:t>
            </a:r>
            <a:r>
              <a:rPr lang="en-US" sz="2000" dirty="0" err="1">
                <a:latin typeface="Tahoma" charset="0"/>
              </a:rPr>
              <a:t>vSwitch</a:t>
            </a:r>
            <a:r>
              <a:rPr lang="en-US" sz="2000" dirty="0">
                <a:latin typeface="Tahoma" charset="0"/>
              </a:rPr>
              <a:t> uses tunnels (GRE) to encapsulate an Ethernet frame inside an IP datagram to be routed.</a:t>
            </a:r>
          </a:p>
          <a:p>
            <a:pPr lvl="2">
              <a:buFontTx/>
              <a:buNone/>
            </a:pPr>
            <a:endParaRPr lang="en-US" sz="2000" dirty="0">
              <a:latin typeface="Tahoma" charset="0"/>
            </a:endParaRPr>
          </a:p>
        </p:txBody>
      </p:sp>
      <p:sp>
        <p:nvSpPr>
          <p:cNvPr id="3" name="Slide Number Placeholder 2"/>
          <p:cNvSpPr>
            <a:spLocks noGrp="1"/>
          </p:cNvSpPr>
          <p:nvPr>
            <p:ph type="sldNum" sz="quarter" idx="11"/>
          </p:nvPr>
        </p:nvSpPr>
        <p:spPr/>
        <p:txBody>
          <a:bodyPr/>
          <a:lstStyle/>
          <a:p>
            <a:fld id="{A61B9116-22F3-0340-8D54-ED274ED4A692}" type="slidenum">
              <a:rPr lang="en-US" smtClean="0"/>
              <a:pPr/>
              <a:t>9</a:t>
            </a:fld>
            <a:endParaRPr lang="en-US"/>
          </a:p>
        </p:txBody>
      </p:sp>
    </p:spTree>
    <p:extLst>
      <p:ext uri="{BB962C8B-B14F-4D97-AF65-F5344CB8AC3E}">
        <p14:creationId xmlns:p14="http://schemas.microsoft.com/office/powerpoint/2010/main" val="4135881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4_Cluster Computing</Template>
  <TotalTime>39922</TotalTime>
  <Words>2474</Words>
  <Application>Microsoft Office PowerPoint</Application>
  <PresentationFormat>On-screen Show (4:3)</PresentationFormat>
  <Paragraphs>322</Paragraphs>
  <Slides>41</Slides>
  <Notes>8</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2_Default Design</vt:lpstr>
      <vt:lpstr>Open vSwitch and Cloud</vt:lpstr>
      <vt:lpstr>Outline</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Open vSwitch</vt:lpstr>
      <vt:lpstr>Why Open vSwitch</vt:lpstr>
      <vt:lpstr>Software Switch Networking I/O Architecture</vt:lpstr>
      <vt:lpstr>Xen &amp; Virtual Software Networking</vt:lpstr>
      <vt:lpstr>Linux Bridge</vt:lpstr>
      <vt:lpstr>Open vSwitch’s Features</vt:lpstr>
      <vt:lpstr>Feature – security/L2 segregation</vt:lpstr>
      <vt:lpstr>What is VLAN?</vt:lpstr>
      <vt:lpstr>IEEE 802.1Q</vt:lpstr>
      <vt:lpstr>Benefit of VLANs</vt:lpstr>
      <vt:lpstr>Feature – Tunneling</vt:lpstr>
      <vt:lpstr>What is GRE Tunnel?</vt:lpstr>
      <vt:lpstr>Create GRE Tunnel with OVS</vt:lpstr>
      <vt:lpstr>Feature – Visibility</vt:lpstr>
      <vt:lpstr>What is sFlow/NetFlow?</vt:lpstr>
      <vt:lpstr>PowerPoint Presentation</vt:lpstr>
      <vt:lpstr>Cross-layer correlation: Application,  Host and Network</vt:lpstr>
      <vt:lpstr>Forwarding Components</vt:lpstr>
      <vt:lpstr>Other Modules and Tools</vt:lpstr>
      <vt:lpstr>Other Modules and Tools</vt:lpstr>
      <vt:lpstr>OVSDB Table Relationships</vt:lpstr>
      <vt:lpstr>OVS Example</vt:lpstr>
      <vt:lpstr>OVS in OpenStack</vt:lpstr>
      <vt:lpstr>References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Program Design Including Data Structures</dc:title>
  <dc:subject>Chapter Sixteen</dc:subject>
  <dc:creator>Tian, Yun</dc:creator>
  <cp:lastModifiedBy>Tian, Yun</cp:lastModifiedBy>
  <cp:revision>965</cp:revision>
  <dcterms:created xsi:type="dcterms:W3CDTF">2002-09-27T23:29:22Z</dcterms:created>
  <dcterms:modified xsi:type="dcterms:W3CDTF">2015-10-08T05:16:07Z</dcterms:modified>
</cp:coreProperties>
</file>