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5"/>
  </p:notesMasterIdLst>
  <p:handoutMasterIdLst>
    <p:handoutMasterId r:id="rId36"/>
  </p:handoutMasterIdLst>
  <p:sldIdLst>
    <p:sldId id="263" r:id="rId2"/>
    <p:sldId id="266" r:id="rId3"/>
    <p:sldId id="267" r:id="rId4"/>
    <p:sldId id="265" r:id="rId5"/>
    <p:sldId id="299" r:id="rId6"/>
    <p:sldId id="303" r:id="rId7"/>
    <p:sldId id="304" r:id="rId8"/>
    <p:sldId id="305" r:id="rId9"/>
    <p:sldId id="306" r:id="rId10"/>
    <p:sldId id="301" r:id="rId11"/>
    <p:sldId id="307" r:id="rId12"/>
    <p:sldId id="312" r:id="rId13"/>
    <p:sldId id="317" r:id="rId14"/>
    <p:sldId id="318" r:id="rId15"/>
    <p:sldId id="300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7" r:id="rId24"/>
    <p:sldId id="326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6" r:id="rId33"/>
    <p:sldId id="335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33CC"/>
    <a:srgbClr val="996633"/>
    <a:srgbClr val="FF0000"/>
    <a:srgbClr val="FF00FF"/>
    <a:srgbClr val="FF0066"/>
    <a:srgbClr val="99CCFF"/>
    <a:srgbClr val="CC0000"/>
    <a:srgbClr val="FF33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46" autoAdjust="0"/>
    <p:restoredTop sz="84050" autoAdjust="0"/>
  </p:normalViewPr>
  <p:slideViewPr>
    <p:cSldViewPr>
      <p:cViewPr varScale="1">
        <p:scale>
          <a:sx n="85" d="100"/>
          <a:sy n="85" d="100"/>
        </p:scale>
        <p:origin x="-1234" y="-8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23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71B9FB-064D-4E1A-BDB0-8DB78ADBE212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18A78B-FBFA-426E-8172-10B041FD67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2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DD86EFA-503C-41EF-9C8B-1F7E04CC0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9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synchronous_Transfer_Mode#cite_note-McDysan_1999_287-5" TargetMode="External"/><Relationship Id="rId13" Type="http://schemas.openxmlformats.org/officeDocument/2006/relationships/hyperlink" Target="https://en.wikipedia.org/wiki/Connection-oriented" TargetMode="External"/><Relationship Id="rId18" Type="http://schemas.openxmlformats.org/officeDocument/2006/relationships/hyperlink" Target="https://en.wikipedia.org/wiki/Node_%28networking%29" TargetMode="External"/><Relationship Id="rId3" Type="http://schemas.openxmlformats.org/officeDocument/2006/relationships/hyperlink" Target="https://en.wikipedia.org/wiki/Circuit_switching" TargetMode="External"/><Relationship Id="rId21" Type="http://schemas.openxmlformats.org/officeDocument/2006/relationships/hyperlink" Target="https://en.wikipedia.org/w/index.php?title=Encryption_Control_Protocol&amp;action=edit&amp;redlink=1" TargetMode="External"/><Relationship Id="rId7" Type="http://schemas.openxmlformats.org/officeDocument/2006/relationships/hyperlink" Target="https://en.wikipedia.org/wiki/Asynchronous_Transfer_Mode#cite_note-4" TargetMode="External"/><Relationship Id="rId12" Type="http://schemas.openxmlformats.org/officeDocument/2006/relationships/hyperlink" Target="https://en.wikipedia.org/wiki/Ethernet" TargetMode="External"/><Relationship Id="rId17" Type="http://schemas.openxmlformats.org/officeDocument/2006/relationships/hyperlink" Target="https://en.wikipedia.org/wiki/Protocol_%28computing%29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Data_Link_Layer" TargetMode="External"/><Relationship Id="rId20" Type="http://schemas.openxmlformats.org/officeDocument/2006/relationships/hyperlink" Target="https://en.wikipedia.org/wiki/Encryption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ime-division_multiplexing" TargetMode="External"/><Relationship Id="rId11" Type="http://schemas.openxmlformats.org/officeDocument/2006/relationships/hyperlink" Target="https://en.wikipedia.org/wiki/Internet_Protocol" TargetMode="External"/><Relationship Id="rId5" Type="http://schemas.openxmlformats.org/officeDocument/2006/relationships/hyperlink" Target="https://en.wikipedia.org/wiki/Asynchrony" TargetMode="External"/><Relationship Id="rId15" Type="http://schemas.openxmlformats.org/officeDocument/2006/relationships/hyperlink" Target="https://en.wikipedia.org/wiki/Signaling_%28telecommunications%29" TargetMode="External"/><Relationship Id="rId23" Type="http://schemas.openxmlformats.org/officeDocument/2006/relationships/hyperlink" Target="https://en.wikipedia.org/wiki/Data_compression" TargetMode="External"/><Relationship Id="rId10" Type="http://schemas.openxmlformats.org/officeDocument/2006/relationships/hyperlink" Target="https://en.wikipedia.org/wiki/Frame_%28networking%29" TargetMode="External"/><Relationship Id="rId19" Type="http://schemas.openxmlformats.org/officeDocument/2006/relationships/hyperlink" Target="https://en.wikipedia.org/wiki/Authentication" TargetMode="External"/><Relationship Id="rId4" Type="http://schemas.openxmlformats.org/officeDocument/2006/relationships/hyperlink" Target="https://en.wikipedia.org/wiki/Packet_switching" TargetMode="External"/><Relationship Id="rId9" Type="http://schemas.openxmlformats.org/officeDocument/2006/relationships/hyperlink" Target="https://en.wikipedia.org/wiki/Network_packet" TargetMode="External"/><Relationship Id="rId14" Type="http://schemas.openxmlformats.org/officeDocument/2006/relationships/hyperlink" Target="https://en.wikipedia.org/wiki/Virtual_circuit" TargetMode="External"/><Relationship Id="rId22" Type="http://schemas.openxmlformats.org/officeDocument/2006/relationships/hyperlink" Target="https://tools.ietf.org/html/rfc1968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ing-dictionary.thefreedictionary.com/IP%20tunneling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mputing-dictionary.thefreedictionary.com/L2T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ATM provides functionality that is similar to both </a:t>
            </a:r>
            <a:r>
              <a:rPr lang="en-US" dirty="0" smtClean="0">
                <a:hlinkClick r:id="rId3" tooltip="Circuit switching"/>
              </a:rPr>
              <a:t>circuit switching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Packet switching"/>
              </a:rPr>
              <a:t>packet switching</a:t>
            </a:r>
            <a:r>
              <a:rPr lang="en-US" dirty="0" smtClean="0"/>
              <a:t> networks: ATM uses </a:t>
            </a:r>
            <a:r>
              <a:rPr lang="en-US" dirty="0" smtClean="0">
                <a:hlinkClick r:id="rId5" tooltip="Asynchrony"/>
              </a:rPr>
              <a:t>asynchronous</a:t>
            </a:r>
            <a:r>
              <a:rPr lang="en-US" dirty="0" smtClean="0"/>
              <a:t> </a:t>
            </a:r>
            <a:r>
              <a:rPr lang="en-US" dirty="0" smtClean="0">
                <a:hlinkClick r:id="rId6" tooltip="Time-division multiplexing"/>
              </a:rPr>
              <a:t>time-division multiplexing</a:t>
            </a:r>
            <a:r>
              <a:rPr lang="en-US" dirty="0" smtClean="0"/>
              <a:t>,</a:t>
            </a:r>
            <a:r>
              <a:rPr lang="en-US" baseline="30000" dirty="0" smtClean="0">
                <a:hlinkClick r:id="rId7"/>
              </a:rPr>
              <a:t>[4]</a:t>
            </a:r>
            <a:r>
              <a:rPr lang="en-US" baseline="30000" dirty="0" smtClean="0">
                <a:hlinkClick r:id="rId8"/>
              </a:rPr>
              <a:t>[5]</a:t>
            </a:r>
            <a:r>
              <a:rPr lang="en-US" dirty="0" smtClean="0"/>
              <a:t> and encodes data into small, fixed-sized </a:t>
            </a:r>
            <a:r>
              <a:rPr lang="en-US" dirty="0" smtClean="0">
                <a:hlinkClick r:id="rId9" tooltip="Network packet"/>
              </a:rPr>
              <a:t>packets</a:t>
            </a:r>
            <a:r>
              <a:rPr lang="en-US" dirty="0" smtClean="0"/>
              <a:t> (ISO-OSI </a:t>
            </a:r>
            <a:r>
              <a:rPr lang="en-US" dirty="0" smtClean="0">
                <a:hlinkClick r:id="rId10" tooltip="Frame (networking)"/>
              </a:rPr>
              <a:t>frames</a:t>
            </a:r>
            <a:r>
              <a:rPr lang="en-US" dirty="0" smtClean="0"/>
              <a:t>) called </a:t>
            </a:r>
            <a:r>
              <a:rPr lang="en-US" i="1" dirty="0" smtClean="0"/>
              <a:t>cells.</a:t>
            </a:r>
            <a:r>
              <a:rPr lang="en-US" dirty="0" smtClean="0"/>
              <a:t> This differs from approaches such as the </a:t>
            </a:r>
            <a:r>
              <a:rPr lang="en-US" dirty="0" smtClean="0">
                <a:hlinkClick r:id="rId11" tooltip="Internet Protocol"/>
              </a:rPr>
              <a:t>Internet Protocol</a:t>
            </a:r>
            <a:r>
              <a:rPr lang="en-US" dirty="0" smtClean="0"/>
              <a:t> or </a:t>
            </a:r>
            <a:r>
              <a:rPr lang="en-US" dirty="0" smtClean="0">
                <a:hlinkClick r:id="rId12" tooltip="Ethernet"/>
              </a:rPr>
              <a:t>Ethernet</a:t>
            </a:r>
            <a:r>
              <a:rPr lang="en-US" dirty="0" smtClean="0"/>
              <a:t> that use variable sized packets and frames. ATM uses a </a:t>
            </a:r>
            <a:r>
              <a:rPr lang="en-US" dirty="0" smtClean="0">
                <a:hlinkClick r:id="rId13" tooltip="Connection-oriented"/>
              </a:rPr>
              <a:t>connection-oriented</a:t>
            </a:r>
            <a:r>
              <a:rPr lang="en-US" dirty="0" smtClean="0"/>
              <a:t> model in which a </a:t>
            </a:r>
            <a:r>
              <a:rPr lang="en-US" dirty="0" smtClean="0">
                <a:hlinkClick r:id="rId14" tooltip="Virtual circuit"/>
              </a:rPr>
              <a:t>virtual circuit</a:t>
            </a:r>
            <a:r>
              <a:rPr lang="en-US" dirty="0" smtClean="0"/>
              <a:t> must be established between two endpoints before the actual data exchange begins.</a:t>
            </a:r>
            <a:r>
              <a:rPr lang="en-US" baseline="30000" dirty="0" smtClean="0">
                <a:hlinkClick r:id="rId8"/>
              </a:rPr>
              <a:t>[5]</a:t>
            </a:r>
            <a:r>
              <a:rPr lang="en-US" dirty="0" smtClean="0"/>
              <a:t> These virtual circuits may be “permanent”, i.e. dedicated connections that are usually preconfigured by the service provider, or “switched”, i.e. set up on a per-call basis using </a:t>
            </a:r>
            <a:r>
              <a:rPr lang="en-US" dirty="0" err="1" smtClean="0">
                <a:hlinkClick r:id="rId15" tooltip="Signaling (telecommunications)"/>
              </a:rPr>
              <a:t>signalling</a:t>
            </a:r>
            <a:r>
              <a:rPr lang="en-US" dirty="0" smtClean="0"/>
              <a:t> and disconnected when the call is terminated.</a:t>
            </a:r>
          </a:p>
          <a:p>
            <a:endParaRPr lang="en-US" dirty="0" smtClean="0"/>
          </a:p>
          <a:p>
            <a:r>
              <a:rPr lang="en-US" dirty="0" smtClean="0"/>
              <a:t>Layer Two Tunneling Protocol (</a:t>
            </a:r>
            <a:r>
              <a:rPr lang="en-US" b="1" dirty="0" smtClean="0"/>
              <a:t>L2TP</a:t>
            </a:r>
            <a:r>
              <a:rPr lang="en-US" dirty="0" smtClean="0"/>
              <a:t>) is an extension of the Point-to-Point Tunneling Protocol (PPTP) used by an Internet service provider (ISP) to enable the operation of a virtual private network (VPN) over the Internet.</a:t>
            </a:r>
          </a:p>
          <a:p>
            <a:endParaRPr lang="en-US" dirty="0" smtClean="0"/>
          </a:p>
          <a:p>
            <a:r>
              <a:rPr lang="en-US" b="1" dirty="0" smtClean="0"/>
              <a:t>Point-to-Point Protocol</a:t>
            </a:r>
            <a:r>
              <a:rPr lang="en-US" dirty="0" smtClean="0"/>
              <a:t> (</a:t>
            </a:r>
            <a:r>
              <a:rPr lang="en-US" b="1" dirty="0" smtClean="0"/>
              <a:t>PPP</a:t>
            </a:r>
            <a:r>
              <a:rPr lang="en-US" dirty="0" smtClean="0"/>
              <a:t>) is a </a:t>
            </a:r>
            <a:r>
              <a:rPr lang="en-US" dirty="0" smtClean="0">
                <a:hlinkClick r:id="rId16" tooltip="Data Link Layer"/>
              </a:rPr>
              <a:t>data link</a:t>
            </a:r>
            <a:r>
              <a:rPr lang="en-US" dirty="0" smtClean="0"/>
              <a:t> </a:t>
            </a:r>
            <a:r>
              <a:rPr lang="en-US" dirty="0" smtClean="0">
                <a:hlinkClick r:id="rId17" tooltip="Protocol (computing)"/>
              </a:rPr>
              <a:t>protocol</a:t>
            </a:r>
            <a:r>
              <a:rPr lang="en-US" dirty="0" smtClean="0"/>
              <a:t> used to establish a direct connection between two </a:t>
            </a:r>
            <a:r>
              <a:rPr lang="en-US" dirty="0" smtClean="0">
                <a:hlinkClick r:id="rId18" tooltip="Node (networking)"/>
              </a:rPr>
              <a:t>nodes</a:t>
            </a:r>
            <a:r>
              <a:rPr lang="en-US" dirty="0" smtClean="0"/>
              <a:t>. It can provide connection </a:t>
            </a:r>
            <a:r>
              <a:rPr lang="en-US" dirty="0" smtClean="0">
                <a:hlinkClick r:id="rId19" tooltip="Authentication"/>
              </a:rPr>
              <a:t>authentication</a:t>
            </a:r>
            <a:r>
              <a:rPr lang="en-US" dirty="0" smtClean="0"/>
              <a:t>, transmission </a:t>
            </a:r>
            <a:r>
              <a:rPr lang="en-US" dirty="0" smtClean="0">
                <a:hlinkClick r:id="rId20" tooltip="Encryption"/>
              </a:rPr>
              <a:t>encryption</a:t>
            </a:r>
            <a:r>
              <a:rPr lang="en-US" dirty="0" smtClean="0"/>
              <a:t> (using </a:t>
            </a:r>
            <a:r>
              <a:rPr lang="en-US" dirty="0" smtClean="0">
                <a:hlinkClick r:id="rId21" tooltip="Encryption Control Protocol (page does not exist)"/>
              </a:rPr>
              <a:t>ECP</a:t>
            </a:r>
            <a:r>
              <a:rPr lang="en-US" dirty="0" smtClean="0"/>
              <a:t>, </a:t>
            </a:r>
            <a:r>
              <a:rPr lang="en-US" dirty="0" smtClean="0">
                <a:hlinkClick r:id="rId22"/>
              </a:rPr>
              <a:t>RFC 1968</a:t>
            </a:r>
            <a:r>
              <a:rPr lang="en-US" dirty="0" smtClean="0"/>
              <a:t>), and </a:t>
            </a:r>
            <a:r>
              <a:rPr lang="en-US" dirty="0" smtClean="0">
                <a:hlinkClick r:id="rId23" tooltip="Data compression"/>
              </a:rPr>
              <a:t>compression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6EFA-503C-41EF-9C8B-1F7E04CC09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network access server (NAS) is a single point of access to a remote resource. A NAS concentrates dial-in and dial-out user communications.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6EFA-503C-41EF-9C8B-1F7E04CC09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FF7FD9-7BCF-3D49-910A-7784AB24A26C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sz="9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9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D6EF62-48E2-7649-8FC0-183A16882779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2403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5CE0B-625E-2F4F-9A41-96A4F1AC9D51}" type="slidenum">
              <a:rPr lang="en-US"/>
              <a:pPr/>
              <a:t>15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9BDB8-0FD1-8544-B982-29735EB33B26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/>
              <a:t>“</a:t>
            </a:r>
            <a:r>
              <a:rPr lang="en-US"/>
              <a:t>TUNNELING protocols</a:t>
            </a:r>
            <a:r>
              <a:rPr lang="ja-JP" altLang="en-US"/>
              <a:t>”</a:t>
            </a:r>
            <a:r>
              <a:rPr lang="en-US"/>
              <a:t>: </a:t>
            </a:r>
          </a:p>
          <a:p>
            <a:pPr eaLnBrk="1" hangingPunct="1"/>
            <a:r>
              <a:rPr lang="en-US"/>
              <a:t>A network protocol that encapsulates packets </a:t>
            </a:r>
            <a:r>
              <a:rPr lang="en-US" b="1"/>
              <a:t>at a peer level or below</a:t>
            </a:r>
            <a:r>
              <a:rPr lang="en-US"/>
              <a:t>. It is used to transport multiple protocols over a common network as well as provide the vehicle for encrypted virtual private networks (VPNs). It is said to "tunnel" because it "pushes through" packets of different types.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It is also called an "encapsulation protocol," which is confusing, because </a:t>
            </a:r>
            <a:r>
              <a:rPr lang="en-US" b="1"/>
              <a:t>all protocols encapsulate</a:t>
            </a:r>
            <a:r>
              <a:rPr lang="en-US"/>
              <a:t>. </a:t>
            </a:r>
            <a:r>
              <a:rPr lang="en-US" b="1"/>
              <a:t>In a regular protocol, the lower layer protocol encapsulates the higher level protocol.</a:t>
            </a:r>
            <a:r>
              <a:rPr lang="en-US"/>
              <a:t> For example, the network layer protocol (layer 3) encapsulates a transport layer packet (layer 4). In contrast, a tunneling protocol encapsulates a packet of the same or lower protocol. For example, GRE could encapsulate a layer 3 IPX packet within a layer 3 IP packet. VPLS encapsulates a layer 2 Ethernet frame within a layer 3 IP packet. See </a:t>
            </a:r>
            <a:r>
              <a:rPr lang="en-US">
                <a:hlinkClick r:id="rId3"/>
              </a:rPr>
              <a:t>IP tunneling</a:t>
            </a:r>
            <a:r>
              <a:rPr lang="en-US"/>
              <a:t> and </a:t>
            </a:r>
            <a:r>
              <a:rPr lang="en-US">
                <a:hlinkClick r:id="rId4"/>
              </a:rPr>
              <a:t>L2TP</a:t>
            </a:r>
            <a:r>
              <a:rPr lang="en-US"/>
              <a:t>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90234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19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9D27B7-5F76-DF4E-B689-510C75B2777B}" type="datetime5">
              <a:rPr lang="en-GB"/>
              <a:pPr/>
              <a:t>13-Oct-15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S Ward  Abingdon and Witney College</a:t>
            </a:r>
          </a:p>
        </p:txBody>
      </p:sp>
    </p:spTree>
    <p:extLst>
      <p:ext uri="{BB962C8B-B14F-4D97-AF65-F5344CB8AC3E}">
        <p14:creationId xmlns:p14="http://schemas.microsoft.com/office/powerpoint/2010/main" val="25744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4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117A-D726-47E4-84A4-3F306E7B2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7/3/01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5180D0-BFB0-462B-89A3-90D5121B01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39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alt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577A5-DE32-4585-9B8F-D04ED0E93031}" type="slidenum">
              <a:rPr lang="en-GB" altLang="en-AU"/>
              <a:pPr/>
              <a:t>‹#›</a:t>
            </a:fld>
            <a:endParaRPr lang="en-GB" altLang="en-AU"/>
          </a:p>
        </p:txBody>
      </p:sp>
    </p:spTree>
    <p:extLst>
      <p:ext uri="{BB962C8B-B14F-4D97-AF65-F5344CB8AC3E}">
        <p14:creationId xmlns:p14="http://schemas.microsoft.com/office/powerpoint/2010/main" val="35938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86569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70056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762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cgi-bin/rfcdoctype.pl?loc=RFC&amp;letsgo=2661&amp;type=ftp&amp;file_format=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draft-mahalingam-dutt-dcops-vxlan-0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cgi-bin/rfcdoctype.pl?loc=RFC&amp;letsgo=1701&amp;type=ftp&amp;file_format=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fc-editor.org/cgi-bin/rfcdoctype.pl?loc=RFC&amp;letsgo=2890&amp;type=ftp&amp;file_format=txt" TargetMode="External"/><Relationship Id="rId4" Type="http://schemas.openxmlformats.org/officeDocument/2006/relationships/hyperlink" Target="http://www.rfc-editor.org/cgi-bin/rfcdoctype.pl?loc=RFC&amp;letsgo=2784&amp;type=ftp&amp;file_format=tx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emf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VPN Technology</a:t>
            </a:r>
            <a:endParaRPr lang="en-U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038600"/>
            <a:ext cx="792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o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1800" kern="0" dirty="0" smtClean="0"/>
          </a:p>
          <a:p>
            <a:r>
              <a:rPr lang="en-US" sz="1800" kern="0" dirty="0" smtClean="0"/>
              <a:t>Portions of this PPT draw from PPT authored by Professor </a:t>
            </a:r>
            <a:r>
              <a:rPr lang="en-US" sz="1800" kern="0" dirty="0" err="1" smtClean="0"/>
              <a:t>Dijiang</a:t>
            </a:r>
            <a:r>
              <a:rPr lang="en-US" sz="1800" kern="0" dirty="0" smtClean="0"/>
              <a:t> Huang at </a:t>
            </a:r>
          </a:p>
          <a:p>
            <a:r>
              <a:rPr lang="en-US" sz="1800" kern="0" dirty="0" smtClean="0"/>
              <a:t>Arizona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L2TP = L2F + </a:t>
            </a:r>
            <a:r>
              <a:rPr lang="en-US" dirty="0" smtClean="0"/>
              <a:t>PPTP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the best features of L2F and </a:t>
            </a:r>
            <a:r>
              <a:rPr lang="en-US" dirty="0" smtClean="0"/>
              <a:t>PPTP</a:t>
            </a:r>
          </a:p>
          <a:p>
            <a:r>
              <a:rPr lang="en-US" dirty="0"/>
              <a:t>Allows PPP frames to be sent over non-IP (</a:t>
            </a:r>
            <a:r>
              <a:rPr lang="en-US" dirty="0" smtClean="0"/>
              <a:t>Frame relay</a:t>
            </a:r>
            <a:r>
              <a:rPr lang="en-US" dirty="0"/>
              <a:t>, ATM) networks also (PPTP works on IP only)</a:t>
            </a:r>
          </a:p>
          <a:p>
            <a:r>
              <a:rPr lang="en-US" dirty="0" smtClean="0"/>
              <a:t>Allows </a:t>
            </a:r>
            <a:r>
              <a:rPr lang="en-US" dirty="0"/>
              <a:t>multiple (different </a:t>
            </a:r>
            <a:r>
              <a:rPr lang="en-US" dirty="0" err="1"/>
              <a:t>QoS</a:t>
            </a:r>
            <a:r>
              <a:rPr lang="en-US" dirty="0"/>
              <a:t>) tunnels between </a:t>
            </a:r>
            <a:r>
              <a:rPr lang="en-US" dirty="0" smtClean="0"/>
              <a:t>the same </a:t>
            </a:r>
            <a:r>
              <a:rPr lang="en-US" dirty="0"/>
              <a:t>end-points. Better header </a:t>
            </a:r>
            <a:r>
              <a:rPr lang="en-US" dirty="0" smtClean="0"/>
              <a:t>compression. Supports </a:t>
            </a:r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140249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C215D5-7DA1-F245-BFEE-36B5AA18DB62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902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FFFF"/>
                </a:solidFill>
                <a:latin typeface="Arial" charset="0"/>
                <a:cs typeface="Arial" charset="0"/>
              </a:rPr>
              <a:t>Layer 2 Tunneling Protocol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910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An example of network layer VPN: use IP packets to encapsulate Layer 2 frames</a:t>
            </a:r>
          </a:p>
          <a:p>
            <a:pPr marL="1035050" lvl="1" indent="-577850" eaLnBrk="1" hangingPunct="1">
              <a:lnSpc>
                <a:spcPct val="90000"/>
              </a:lnSpc>
              <a:buFontTx/>
              <a:buNone/>
            </a:pPr>
            <a:endParaRPr lang="en-US" sz="300" dirty="0">
              <a:latin typeface="Times New Roman" charset="0"/>
              <a:cs typeface="Arial" charset="0"/>
            </a:endParaRPr>
          </a:p>
          <a:p>
            <a:pPr marL="660400" indent="-660400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cs typeface="Arial" charset="0"/>
              </a:rPr>
              <a:t>Previous RFC (v2)</a:t>
            </a:r>
          </a:p>
          <a:p>
            <a:pPr marL="1035050" lvl="1" indent="-577850" eaLnBrk="1" hangingPunct="1">
              <a:lnSpc>
                <a:spcPct val="90000"/>
              </a:lnSpc>
              <a:buFontTx/>
              <a:buChar char="-"/>
            </a:pPr>
            <a:r>
              <a:rPr lang="en-US" sz="2400" dirty="0">
                <a:latin typeface="Times New Roman" charset="0"/>
                <a:cs typeface="Arial" charset="0"/>
                <a:hlinkClick r:id="rId2"/>
              </a:rPr>
              <a:t>RFC2661</a:t>
            </a:r>
            <a:r>
              <a:rPr lang="en-US" sz="2400" dirty="0">
                <a:latin typeface="Times New Roman" charset="0"/>
                <a:cs typeface="Arial" charset="0"/>
              </a:rPr>
              <a:t> </a:t>
            </a:r>
            <a:r>
              <a:rPr lang="en-US" sz="2400" b="1" dirty="0">
                <a:latin typeface="Times New Roman" charset="0"/>
                <a:cs typeface="Arial" charset="0"/>
              </a:rPr>
              <a:t>Layer Two Tunneling Protocol L2TP</a:t>
            </a:r>
            <a:r>
              <a:rPr lang="en-US" sz="2400" dirty="0">
                <a:latin typeface="Times New Roman" charset="0"/>
                <a:cs typeface="Arial" charset="0"/>
              </a:rPr>
              <a:t> W. </a:t>
            </a:r>
            <a:r>
              <a:rPr lang="en-US" sz="2400" dirty="0" err="1">
                <a:latin typeface="Times New Roman" charset="0"/>
                <a:cs typeface="Arial" charset="0"/>
              </a:rPr>
              <a:t>Townsley</a:t>
            </a:r>
            <a:r>
              <a:rPr lang="en-US" sz="2400" dirty="0">
                <a:latin typeface="Times New Roman" charset="0"/>
                <a:cs typeface="Arial" charset="0"/>
              </a:rPr>
              <a:t>, A. Valencia, A. Rubens, G. Pall, G. Zorn, B. Palter. August </a:t>
            </a:r>
            <a:r>
              <a:rPr lang="en-US" sz="2400" b="1" dirty="0">
                <a:latin typeface="Times New Roman" charset="0"/>
                <a:cs typeface="Arial" charset="0"/>
              </a:rPr>
              <a:t>1999</a:t>
            </a:r>
            <a:r>
              <a:rPr lang="en-US" sz="2400" dirty="0">
                <a:latin typeface="Times New Roman" charset="0"/>
                <a:cs typeface="Arial" charset="0"/>
              </a:rPr>
              <a:t> (PROPOSED STANDARD)</a:t>
            </a:r>
            <a:endParaRPr lang="en-US" sz="1400" dirty="0">
              <a:latin typeface="Times New Roman" charset="0"/>
              <a:cs typeface="Arial" charset="0"/>
            </a:endParaRPr>
          </a:p>
          <a:p>
            <a:pPr marL="660400" indent="-660400" eaLnBrk="1" hangingPunct="1">
              <a:lnSpc>
                <a:spcPct val="90000"/>
              </a:lnSpc>
              <a:buFontTx/>
              <a:buChar char="-"/>
            </a:pPr>
            <a:endParaRPr lang="en-US" sz="300" dirty="0">
              <a:latin typeface="Arial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A </a:t>
            </a:r>
            <a:r>
              <a:rPr lang="en-US" sz="2400" dirty="0">
                <a:latin typeface="Times New Roman" charset="0"/>
                <a:cs typeface="Arial" charset="0"/>
              </a:rPr>
              <a:t>standard</a:t>
            </a:r>
            <a:r>
              <a:rPr lang="en-US" sz="1800" dirty="0">
                <a:latin typeface="Arial" charset="0"/>
                <a:cs typeface="Arial" charset="0"/>
              </a:rPr>
              <a:t> method for tunneling Point-to-Point Protocol (</a:t>
            </a:r>
            <a:r>
              <a:rPr lang="en-US" sz="1800" b="1" dirty="0">
                <a:latin typeface="Arial" charset="0"/>
                <a:cs typeface="Arial" charset="0"/>
              </a:rPr>
              <a:t>PPP</a:t>
            </a:r>
            <a:r>
              <a:rPr lang="en-US" sz="1800" dirty="0">
                <a:latin typeface="Arial" charset="0"/>
                <a:cs typeface="Arial" charset="0"/>
              </a:rPr>
              <a:t>) [RFC1661] sessions</a:t>
            </a:r>
          </a:p>
          <a:p>
            <a:pPr marL="1035050" lvl="1" indent="-577850" eaLnBrk="1" hangingPunct="1">
              <a:lnSpc>
                <a:spcPct val="90000"/>
              </a:lnSpc>
              <a:buFontTx/>
              <a:buChar char="-"/>
            </a:pPr>
            <a:endParaRPr lang="en-US" sz="800" dirty="0">
              <a:latin typeface="Arial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Char char="-"/>
            </a:pPr>
            <a:r>
              <a:rPr lang="en-US" sz="1800" b="1" dirty="0">
                <a:latin typeface="Arial" charset="0"/>
                <a:cs typeface="Arial" charset="0"/>
              </a:rPr>
              <a:t>Note: </a:t>
            </a:r>
            <a:r>
              <a:rPr lang="en-US" sz="1800" dirty="0">
                <a:latin typeface="Arial" charset="0"/>
                <a:cs typeface="Arial" charset="0"/>
              </a:rPr>
              <a:t>L2TP has since been adopted for tunneling a number of other L2 protocols (e.g., Ethernet, Frame Relay, </a:t>
            </a:r>
            <a:r>
              <a:rPr lang="en-US" sz="1800" dirty="0" err="1">
                <a:latin typeface="Arial" charset="0"/>
                <a:cs typeface="Arial" charset="0"/>
              </a:rPr>
              <a:t>etc</a:t>
            </a:r>
            <a:r>
              <a:rPr lang="en-US" sz="1800" dirty="0">
                <a:latin typeface="Arial" charset="0"/>
                <a:cs typeface="Arial" charset="0"/>
              </a:rPr>
              <a:t>).  </a:t>
            </a:r>
            <a:r>
              <a:rPr lang="en-US" sz="1800" dirty="0">
                <a:latin typeface="Arial" charset="0"/>
                <a:cs typeface="Arial" charset="0"/>
                <a:sym typeface="Wingdings" charset="0"/>
              </a:rPr>
              <a:t> L2TPv3 [RFC3931]</a:t>
            </a:r>
            <a:endParaRPr lang="en-US" sz="1600" dirty="0">
              <a:latin typeface="Arial" charset="0"/>
              <a:cs typeface="Arial" charset="0"/>
            </a:endParaRPr>
          </a:p>
          <a:p>
            <a:pPr marL="1409700" lvl="2" indent="-495300" eaLnBrk="1" hangingPunct="1">
              <a:lnSpc>
                <a:spcPct val="90000"/>
              </a:lnSpc>
              <a:buFontTx/>
              <a:buNone/>
            </a:pPr>
            <a:endParaRPr lang="en-US" sz="1100" dirty="0">
              <a:latin typeface="Arial" charset="0"/>
              <a:cs typeface="Arial" charset="0"/>
            </a:endParaRPr>
          </a:p>
          <a:p>
            <a:pPr marL="660400" indent="-660400" eaLnBrk="1" hangingPunct="1">
              <a:lnSpc>
                <a:spcPct val="90000"/>
              </a:lnSpc>
            </a:pPr>
            <a:endParaRPr lang="en-US" sz="1600" dirty="0">
              <a:latin typeface="Arial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None/>
            </a:pPr>
            <a:endParaRPr lang="en-US" sz="900" dirty="0">
              <a:latin typeface="Arial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None/>
            </a:pPr>
            <a:endParaRPr lang="en-US" sz="14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None/>
            </a:pPr>
            <a:endParaRPr lang="en-US" sz="4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Char char="-"/>
            </a:pPr>
            <a:endParaRPr lang="en-US" sz="5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lnSpc>
                <a:spcPct val="90000"/>
              </a:lnSpc>
              <a:buFontTx/>
              <a:buChar char="-"/>
            </a:pPr>
            <a:endParaRPr lang="en-US" sz="18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BF68AC-619A-094F-BA5C-94818B38703D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FFFF"/>
                </a:solidFill>
                <a:latin typeface="Arial" charset="0"/>
                <a:cs typeface="Arial" charset="0"/>
              </a:rPr>
              <a:t>Layer 2 Tunneling Protocol (cont.)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457200"/>
          </a:xfr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cs typeface="Arial" charset="0"/>
              </a:rPr>
              <a:t>A typical L2TP scenario (from RFC2661)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122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6550223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LAC (L2TP Access Concentrator) and the LNS (L2TP Network Server)</a:t>
            </a:r>
          </a:p>
        </p:txBody>
      </p:sp>
    </p:spTree>
    <p:extLst>
      <p:ext uri="{BB962C8B-B14F-4D97-AF65-F5344CB8AC3E}">
        <p14:creationId xmlns:p14="http://schemas.microsoft.com/office/powerpoint/2010/main" val="11014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http://sce.uhcl.edu/yang/teaching/.../VPN.ppt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DDB765-5CB7-AA42-A564-8D974688BF79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Arial" charset="0"/>
                <a:cs typeface="Arial" charset="0"/>
              </a:rPr>
              <a:t>L2TP Tunnel Setup </a:t>
            </a:r>
            <a:r>
              <a:rPr lang="en-US" sz="2000" dirty="0">
                <a:latin typeface="Arial" charset="0"/>
                <a:cs typeface="Arial" charset="0"/>
              </a:rPr>
              <a:t>(from RFC2661)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89050"/>
            <a:ext cx="81661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3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L2TPv3 Tunneling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3602" b="-103602"/>
          <a:stretch>
            <a:fillRect/>
          </a:stretch>
        </p:blipFill>
        <p:spPr>
          <a:xfrm>
            <a:off x="457200" y="-304800"/>
            <a:ext cx="8229600" cy="533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10000"/>
            <a:ext cx="5715000" cy="16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fld id="{290B43A2-71CC-1B41-BDAE-AFEE13A5D2FB}" type="slidenum">
              <a:rPr lang="en-US"/>
              <a:pPr/>
              <a:t>15</a:t>
            </a:fld>
            <a:endParaRPr lang="en-US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906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200" dirty="0"/>
              <a:t>L2TP-over-</a:t>
            </a:r>
            <a:r>
              <a:rPr lang="ru-RU" sz="3200" dirty="0" smtClean="0"/>
              <a:t>I</a:t>
            </a:r>
            <a:r>
              <a:rPr lang="en-US" sz="3200" dirty="0" err="1" smtClean="0"/>
              <a:t>Psec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748982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85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rial" charset="0"/>
                <a:cs typeface="Arial" charset="0"/>
              </a:rPr>
              <a:t>VLAN introduction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VLANs function by logically segmenting the network into different broadcast domains so that packets are only switched between ports that are designated for the same VLAN.</a:t>
            </a:r>
            <a:r>
              <a:rPr lang="en-US" dirty="0" smtClean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8196" name="Picture 4" descr="Vlan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86150"/>
            <a:ext cx="5562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3733800"/>
            <a:ext cx="3048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Routers in VLAN topologies provide broadcast filtering, security, and traffic flow management.</a:t>
            </a:r>
            <a:r>
              <a:rPr lang="en-US">
                <a:solidFill>
                  <a:srgbClr val="000000"/>
                </a:solidFill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2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rial" charset="0"/>
                <a:cs typeface="Arial" charset="0"/>
              </a:rPr>
              <a:t>Benefits of VLANs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key benefit of VLANs is that they permit the network administrator to organize the LAN logically instead of physically.</a:t>
            </a:r>
          </a:p>
        </p:txBody>
      </p:sp>
      <p:pic>
        <p:nvPicPr>
          <p:cNvPr id="18436" name="Picture 4" descr="VLANS5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35263"/>
            <a:ext cx="54864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rial" charset="0"/>
                <a:cs typeface="Arial" charset="0"/>
              </a:rPr>
              <a:t>VLAN types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There are three basic VLAN memberships for determining and controlling how a packet gets assigned:   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Port-based VLANs</a:t>
            </a:r>
            <a:r>
              <a:rPr lang="en-US" sz="2000" dirty="0" smtClean="0"/>
              <a:t>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MAC address based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Protocol based VLANs</a:t>
            </a:r>
            <a:r>
              <a:rPr lang="en-US" sz="2000" dirty="0" smtClean="0"/>
              <a:t> 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frame headers are encapsulated or modified to reflect a VLAN ID before the frame is sent over the link between switches. 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Before forwarding to the destination device, the frame header is changed back to the original format.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02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rial" charset="0"/>
                <a:cs typeface="Arial" charset="0"/>
              </a:rPr>
              <a:t>VLAN types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229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Port-based VLANs</a:t>
            </a:r>
            <a:r>
              <a:rPr lang="en-US" sz="2000" dirty="0" smtClean="0"/>
              <a:t> 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MAC address based VLANs</a:t>
            </a:r>
            <a:r>
              <a:rPr lang="en-US" sz="2000" dirty="0" smtClean="0"/>
              <a:t> 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Protocol based VLANs</a:t>
            </a:r>
            <a:r>
              <a:rPr lang="en-US" sz="2000" dirty="0" smtClean="0"/>
              <a:t> 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pic>
        <p:nvPicPr>
          <p:cNvPr id="20484" name="Picture 4" descr="VLANS6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63" y="1033658"/>
            <a:ext cx="510540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763" y="3830457"/>
            <a:ext cx="5934075" cy="299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6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29F3D6B0-2EFD-E44D-805E-2C3543FE6DFF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VPN Protocols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334000"/>
          </a:xfrm>
        </p:spPr>
        <p:txBody>
          <a:bodyPr/>
          <a:lstStyle/>
          <a:p>
            <a:r>
              <a:rPr lang="en-US" sz="2800" dirty="0" smtClean="0"/>
              <a:t>PPTP (Point-to-Point Tunneling Protocol)</a:t>
            </a:r>
            <a:endParaRPr lang="en-US" sz="2800" dirty="0"/>
          </a:p>
          <a:p>
            <a:r>
              <a:rPr lang="en-US" sz="2800" dirty="0" smtClean="0"/>
              <a:t>L2F (Layer-2 Forwarding Protocol)</a:t>
            </a:r>
            <a:endParaRPr lang="en-US" sz="2800" dirty="0"/>
          </a:p>
          <a:p>
            <a:r>
              <a:rPr lang="en-US" sz="2800" dirty="0" smtClean="0"/>
              <a:t>L2TP (Layer 2 Tunneling Protocols)</a:t>
            </a:r>
          </a:p>
          <a:p>
            <a:r>
              <a:rPr lang="en-US" sz="2800" dirty="0" smtClean="0"/>
              <a:t>PPP (Point-to-Point Protocol)</a:t>
            </a:r>
          </a:p>
          <a:p>
            <a:r>
              <a:rPr lang="en-US" sz="2800" dirty="0" smtClean="0"/>
              <a:t>VLAN (Virtual Local Area Networks)</a:t>
            </a:r>
          </a:p>
          <a:p>
            <a:r>
              <a:rPr lang="en-US" sz="2800" dirty="0" smtClean="0"/>
              <a:t>VXLAN (Virtual </a:t>
            </a:r>
            <a:r>
              <a:rPr lang="en-US" sz="2800" dirty="0" err="1" smtClean="0"/>
              <a:t>eXtensible</a:t>
            </a:r>
            <a:r>
              <a:rPr lang="en-US" sz="2800" dirty="0" smtClean="0"/>
              <a:t> LAN)</a:t>
            </a:r>
          </a:p>
          <a:p>
            <a:r>
              <a:rPr lang="en-US" sz="2800" dirty="0" smtClean="0"/>
              <a:t>MPLS (</a:t>
            </a:r>
            <a:r>
              <a:rPr lang="en-US" sz="2800" dirty="0" err="1" smtClean="0"/>
              <a:t>MultiProtocol</a:t>
            </a:r>
            <a:r>
              <a:rPr lang="en-US" sz="2800" dirty="0" smtClean="0"/>
              <a:t> Label Switching)</a:t>
            </a:r>
            <a:endParaRPr lang="en-US" sz="2800" dirty="0"/>
          </a:p>
          <a:p>
            <a:r>
              <a:rPr lang="en-US" sz="2800" dirty="0" smtClean="0"/>
              <a:t>GRE (Generic Routing Encapsulation)</a:t>
            </a:r>
          </a:p>
          <a:p>
            <a:r>
              <a:rPr lang="en-US" sz="2800" dirty="0" smtClean="0"/>
              <a:t>SSL (Secure Socket Layer)</a:t>
            </a:r>
          </a:p>
          <a:p>
            <a:r>
              <a:rPr lang="en-US" sz="2800" dirty="0" err="1" smtClean="0"/>
              <a:t>Ipsec</a:t>
            </a:r>
            <a:r>
              <a:rPr lang="en-US" sz="2800" dirty="0" smtClean="0"/>
              <a:t> (IP security)</a:t>
            </a:r>
          </a:p>
        </p:txBody>
      </p:sp>
    </p:spTree>
    <p:extLst>
      <p:ext uri="{BB962C8B-B14F-4D97-AF65-F5344CB8AC3E}">
        <p14:creationId xmlns:p14="http://schemas.microsoft.com/office/powerpoint/2010/main" val="3290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Arial" charset="0"/>
                <a:cs typeface="Arial" charset="0"/>
              </a:rPr>
              <a:t>Membership by Port</a:t>
            </a:r>
          </a:p>
        </p:txBody>
      </p:sp>
      <p:pic>
        <p:nvPicPr>
          <p:cNvPr id="40964" name="Picture 4" descr="Port assigne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574800"/>
            <a:ext cx="6985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cs typeface="+mj-cs"/>
              </a:rPr>
              <a:t>Membership by MAC-Addresses</a:t>
            </a:r>
          </a:p>
        </p:txBody>
      </p:sp>
      <p:pic>
        <p:nvPicPr>
          <p:cNvPr id="41988" name="Picture 4" descr="Mac-assigne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816100"/>
            <a:ext cx="6985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1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 Tagging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4876800"/>
            <a:ext cx="8534400" cy="1676400"/>
          </a:xfrm>
        </p:spPr>
        <p:txBody>
          <a:bodyPr/>
          <a:lstStyle/>
          <a:p>
            <a:r>
              <a:rPr lang="en-US">
                <a:cs typeface="Arial" charset="0"/>
              </a:rPr>
              <a:t>VLAN Tagging is used when a single link needs to carry traffic for more than one VLAN.</a:t>
            </a:r>
          </a:p>
          <a:p>
            <a:endParaRPr lang="en-US"/>
          </a:p>
        </p:txBody>
      </p:sp>
      <p:pic>
        <p:nvPicPr>
          <p:cNvPr id="8602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010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6021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7915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6022" name="Text Box 1030"/>
          <p:cNvSpPr txBox="1">
            <a:spLocks noChangeArrowheads="1"/>
          </p:cNvSpPr>
          <p:nvPr/>
        </p:nvSpPr>
        <p:spPr bwMode="auto">
          <a:xfrm>
            <a:off x="3048000" y="1143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No VLAN Tagging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86023" name="Text Box 1031"/>
          <p:cNvSpPr txBox="1">
            <a:spLocks noChangeArrowheads="1"/>
          </p:cNvSpPr>
          <p:nvPr/>
        </p:nvSpPr>
        <p:spPr bwMode="auto">
          <a:xfrm>
            <a:off x="3200400" y="2971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VLAN Tagging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86024" name="Line 1032"/>
          <p:cNvSpPr>
            <a:spLocks noChangeShapeType="1"/>
          </p:cNvSpPr>
          <p:nvPr/>
        </p:nvSpPr>
        <p:spPr bwMode="auto">
          <a:xfrm>
            <a:off x="4419600" y="34290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Text Box 1033"/>
          <p:cNvSpPr txBox="1">
            <a:spLocks noChangeArrowheads="1"/>
          </p:cNvSpPr>
          <p:nvPr/>
        </p:nvSpPr>
        <p:spPr bwMode="auto">
          <a:xfrm>
            <a:off x="0" y="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26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543800" cy="1295400"/>
          </a:xfrm>
        </p:spPr>
        <p:txBody>
          <a:bodyPr/>
          <a:lstStyle/>
          <a:p>
            <a:r>
              <a:rPr lang="en-GB" dirty="0"/>
              <a:t>Tag to identify VLAN</a:t>
            </a:r>
            <a:endParaRPr lang="en-US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r>
              <a:rPr lang="en-GB" sz="2600"/>
              <a:t>Tag is added to the frame when it goes on to the trunk</a:t>
            </a:r>
          </a:p>
          <a:p>
            <a:r>
              <a:rPr lang="en-GB" sz="2600"/>
              <a:t>Tag is removed when it leaves the trunk</a:t>
            </a:r>
            <a:endParaRPr lang="en-US" sz="2600"/>
          </a:p>
        </p:txBody>
      </p:sp>
      <p:graphicFrame>
        <p:nvGraphicFramePr>
          <p:cNvPr id="5570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6588" y="3284538"/>
          <a:ext cx="7869237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4" name="Bitmap Image" r:id="rId3" imgW="5372850" imgH="1943371" progId="Paint.Picture">
                  <p:embed/>
                </p:oleObj>
              </mc:Choice>
              <mc:Fallback>
                <p:oleObj name="Bitmap Image" r:id="rId3" imgW="5372850" imgH="1943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284538"/>
                        <a:ext cx="7869237" cy="284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57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VLAN Trunk - 802.1Q Frame </a:t>
            </a:r>
            <a:r>
              <a:rPr lang="en-US" sz="3200" dirty="0" smtClean="0"/>
              <a:t>tagging</a:t>
            </a:r>
            <a:endParaRPr lang="th-TH" sz="3200" dirty="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26922"/>
              </p:ext>
            </p:extLst>
          </p:nvPr>
        </p:nvGraphicFramePr>
        <p:xfrm>
          <a:off x="1371600" y="1524000"/>
          <a:ext cx="657066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0" name="Bitmap Image" r:id="rId3" imgW="6571429" imgH="4304762" progId="Paint.Picture">
                  <p:embed/>
                </p:oleObj>
              </mc:Choice>
              <mc:Fallback>
                <p:oleObj name="Bitmap Image" r:id="rId3" imgW="6571429" imgH="43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570663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16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Frame tagging IEEE 802.1Q</a:t>
            </a:r>
          </a:p>
        </p:txBody>
      </p:sp>
      <p:grpSp>
        <p:nvGrpSpPr>
          <p:cNvPr id="558100" name="Group 20"/>
          <p:cNvGrpSpPr>
            <a:grpSpLocks/>
          </p:cNvGrpSpPr>
          <p:nvPr/>
        </p:nvGrpSpPr>
        <p:grpSpPr bwMode="auto">
          <a:xfrm>
            <a:off x="468313" y="2060575"/>
            <a:ext cx="6408737" cy="434975"/>
            <a:chOff x="295" y="1979"/>
            <a:chExt cx="4037" cy="274"/>
          </a:xfrm>
        </p:grpSpPr>
        <p:sp>
          <p:nvSpPr>
            <p:cNvPr id="558085" name="Text Box 5"/>
            <p:cNvSpPr txBox="1">
              <a:spLocks noChangeArrowheads="1"/>
            </p:cNvSpPr>
            <p:nvPr/>
          </p:nvSpPr>
          <p:spPr bwMode="auto">
            <a:xfrm>
              <a:off x="295" y="1979"/>
              <a:ext cx="861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Dest Add</a:t>
              </a:r>
            </a:p>
          </p:txBody>
        </p:sp>
        <p:sp>
          <p:nvSpPr>
            <p:cNvPr id="558086" name="Text Box 6"/>
            <p:cNvSpPr txBox="1">
              <a:spLocks noChangeArrowheads="1"/>
            </p:cNvSpPr>
            <p:nvPr/>
          </p:nvSpPr>
          <p:spPr bwMode="auto">
            <a:xfrm>
              <a:off x="1156" y="1979"/>
              <a:ext cx="1043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Source Add</a:t>
              </a:r>
            </a:p>
          </p:txBody>
        </p:sp>
        <p:sp>
          <p:nvSpPr>
            <p:cNvPr id="558087" name="Text Box 7"/>
            <p:cNvSpPr txBox="1">
              <a:spLocks noChangeArrowheads="1"/>
            </p:cNvSpPr>
            <p:nvPr/>
          </p:nvSpPr>
          <p:spPr bwMode="auto">
            <a:xfrm>
              <a:off x="2200" y="1979"/>
              <a:ext cx="861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Type/Len</a:t>
              </a:r>
            </a:p>
          </p:txBody>
        </p:sp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061" y="1979"/>
              <a:ext cx="772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Data</a:t>
              </a:r>
            </a:p>
          </p:txBody>
        </p:sp>
        <p:sp>
          <p:nvSpPr>
            <p:cNvPr id="558089" name="Text Box 9"/>
            <p:cNvSpPr txBox="1">
              <a:spLocks noChangeArrowheads="1"/>
            </p:cNvSpPr>
            <p:nvPr/>
          </p:nvSpPr>
          <p:spPr bwMode="auto">
            <a:xfrm>
              <a:off x="3833" y="1979"/>
              <a:ext cx="499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FCS</a:t>
              </a:r>
            </a:p>
          </p:txBody>
        </p:sp>
      </p:grpSp>
      <p:grpSp>
        <p:nvGrpSpPr>
          <p:cNvPr id="558101" name="Group 21"/>
          <p:cNvGrpSpPr>
            <a:grpSpLocks/>
          </p:cNvGrpSpPr>
          <p:nvPr/>
        </p:nvGrpSpPr>
        <p:grpSpPr bwMode="auto">
          <a:xfrm>
            <a:off x="468313" y="2997200"/>
            <a:ext cx="7273925" cy="434975"/>
            <a:chOff x="295" y="2478"/>
            <a:chExt cx="4582" cy="274"/>
          </a:xfrm>
        </p:grpSpPr>
        <p:sp>
          <p:nvSpPr>
            <p:cNvPr id="558092" name="Text Box 12"/>
            <p:cNvSpPr txBox="1">
              <a:spLocks noChangeArrowheads="1"/>
            </p:cNvSpPr>
            <p:nvPr/>
          </p:nvSpPr>
          <p:spPr bwMode="auto">
            <a:xfrm>
              <a:off x="295" y="2478"/>
              <a:ext cx="861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Dest Add</a:t>
              </a:r>
            </a:p>
          </p:txBody>
        </p:sp>
        <p:sp>
          <p:nvSpPr>
            <p:cNvPr id="558093" name="Text Box 13"/>
            <p:cNvSpPr txBox="1">
              <a:spLocks noChangeArrowheads="1"/>
            </p:cNvSpPr>
            <p:nvPr/>
          </p:nvSpPr>
          <p:spPr bwMode="auto">
            <a:xfrm>
              <a:off x="1156" y="2478"/>
              <a:ext cx="1043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Source Add</a:t>
              </a:r>
            </a:p>
          </p:txBody>
        </p:sp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2745" y="2478"/>
              <a:ext cx="861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Type/Len</a:t>
              </a:r>
            </a:p>
          </p:txBody>
        </p:sp>
        <p:sp>
          <p:nvSpPr>
            <p:cNvPr id="558095" name="Text Box 15"/>
            <p:cNvSpPr txBox="1">
              <a:spLocks noChangeArrowheads="1"/>
            </p:cNvSpPr>
            <p:nvPr/>
          </p:nvSpPr>
          <p:spPr bwMode="auto">
            <a:xfrm>
              <a:off x="3606" y="2478"/>
              <a:ext cx="772" cy="274"/>
            </a:xfrm>
            <a:prstGeom prst="rect">
              <a:avLst/>
            </a:prstGeom>
            <a:solidFill>
              <a:srgbClr val="98BBBA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Data</a:t>
              </a:r>
            </a:p>
          </p:txBody>
        </p:sp>
        <p:sp>
          <p:nvSpPr>
            <p:cNvPr id="558096" name="Text Box 16"/>
            <p:cNvSpPr txBox="1">
              <a:spLocks noChangeArrowheads="1"/>
            </p:cNvSpPr>
            <p:nvPr/>
          </p:nvSpPr>
          <p:spPr bwMode="auto">
            <a:xfrm>
              <a:off x="4378" y="2478"/>
              <a:ext cx="499" cy="274"/>
            </a:xfrm>
            <a:prstGeom prst="rect">
              <a:avLst/>
            </a:prstGeom>
            <a:solidFill>
              <a:srgbClr val="FFFF00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dirty="0"/>
                <a:t>FCS</a:t>
              </a:r>
            </a:p>
          </p:txBody>
        </p:sp>
        <p:sp>
          <p:nvSpPr>
            <p:cNvPr id="558097" name="Text Box 17"/>
            <p:cNvSpPr txBox="1">
              <a:spLocks noChangeArrowheads="1"/>
            </p:cNvSpPr>
            <p:nvPr/>
          </p:nvSpPr>
          <p:spPr bwMode="auto">
            <a:xfrm>
              <a:off x="2200" y="2478"/>
              <a:ext cx="544" cy="274"/>
            </a:xfrm>
            <a:prstGeom prst="rect">
              <a:avLst/>
            </a:prstGeom>
            <a:solidFill>
              <a:srgbClr val="FFFF00">
                <a:alpha val="39999"/>
              </a:srgbClr>
            </a:solidFill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dirty="0"/>
                <a:t>Tag</a:t>
              </a:r>
            </a:p>
          </p:txBody>
        </p:sp>
      </p:grpSp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7308850" y="1844675"/>
            <a:ext cx="1584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Normal frame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6300788" y="3644900"/>
            <a:ext cx="2519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Add 4-byte tag, recalculate FCS</a:t>
            </a:r>
          </a:p>
        </p:txBody>
      </p:sp>
      <p:grpSp>
        <p:nvGrpSpPr>
          <p:cNvPr id="558108" name="Group 28"/>
          <p:cNvGrpSpPr>
            <a:grpSpLocks/>
          </p:cNvGrpSpPr>
          <p:nvPr/>
        </p:nvGrpSpPr>
        <p:grpSpPr bwMode="auto">
          <a:xfrm>
            <a:off x="611188" y="5013325"/>
            <a:ext cx="7056437" cy="739775"/>
            <a:chOff x="476" y="2568"/>
            <a:chExt cx="4354" cy="466"/>
          </a:xfrm>
          <a:solidFill>
            <a:srgbClr val="FFFF00"/>
          </a:solidFill>
        </p:grpSpPr>
        <p:sp>
          <p:nvSpPr>
            <p:cNvPr id="558104" name="Text Box 24"/>
            <p:cNvSpPr txBox="1">
              <a:spLocks noChangeArrowheads="1"/>
            </p:cNvSpPr>
            <p:nvPr/>
          </p:nvSpPr>
          <p:spPr bwMode="auto">
            <a:xfrm>
              <a:off x="476" y="2568"/>
              <a:ext cx="1088" cy="46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dirty="0"/>
                <a:t>Tag protocol ID 0x8100</a:t>
              </a:r>
            </a:p>
          </p:txBody>
        </p:sp>
        <p:sp>
          <p:nvSpPr>
            <p:cNvPr id="558105" name="Text Box 25"/>
            <p:cNvSpPr txBox="1">
              <a:spLocks noChangeArrowheads="1"/>
            </p:cNvSpPr>
            <p:nvPr/>
          </p:nvSpPr>
          <p:spPr bwMode="auto">
            <a:xfrm>
              <a:off x="1565" y="2568"/>
              <a:ext cx="1088" cy="46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Priority</a:t>
              </a:r>
              <a:br>
                <a:rPr lang="en-GB" sz="2000"/>
              </a:br>
              <a:endParaRPr lang="en-GB" sz="2000"/>
            </a:p>
          </p:txBody>
        </p:sp>
        <p:sp>
          <p:nvSpPr>
            <p:cNvPr id="558106" name="Text Box 26"/>
            <p:cNvSpPr txBox="1">
              <a:spLocks noChangeArrowheads="1"/>
            </p:cNvSpPr>
            <p:nvPr/>
          </p:nvSpPr>
          <p:spPr bwMode="auto">
            <a:xfrm>
              <a:off x="2653" y="2568"/>
              <a:ext cx="1088" cy="46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CFI for token ring</a:t>
              </a:r>
            </a:p>
          </p:txBody>
        </p:sp>
        <p:sp>
          <p:nvSpPr>
            <p:cNvPr id="558107" name="Text Box 27"/>
            <p:cNvSpPr txBox="1">
              <a:spLocks noChangeArrowheads="1"/>
            </p:cNvSpPr>
            <p:nvPr/>
          </p:nvSpPr>
          <p:spPr bwMode="auto">
            <a:xfrm>
              <a:off x="3742" y="2568"/>
              <a:ext cx="1088" cy="46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/>
                <a:t>VLAN ID</a:t>
              </a:r>
              <a:br>
                <a:rPr lang="en-GB" sz="2000"/>
              </a:br>
              <a:r>
                <a:rPr lang="en-GB" sz="2000"/>
                <a:t>1 - 4096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0600" y="5867400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90800" y="5867400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58674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72200" y="5867400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12bits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600" y="3429000"/>
            <a:ext cx="28956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43400" y="3429000"/>
            <a:ext cx="32766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6488668"/>
            <a:ext cx="264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Frame Check Sequence (FCS)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34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802.1ad (</a:t>
            </a:r>
            <a:r>
              <a:rPr lang="en-US" dirty="0" err="1" smtClean="0"/>
              <a:t>QinQ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Char char="•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400" dirty="0" smtClean="0">
                <a:latin typeface="Arial" charset="0"/>
              </a:rPr>
              <a:t>Provider Bridge (IEEE 802.1ad)</a:t>
            </a:r>
          </a:p>
          <a:p>
            <a:pPr lvl="1" eaLnBrk="1" hangingPunct="1"/>
            <a:r>
              <a:rPr lang="en-GB" sz="2000" dirty="0" smtClean="0">
                <a:latin typeface="Arial" charset="0"/>
              </a:rPr>
              <a:t>Two VLAN tags and hence called Q-in-Q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38" name="Group 32"/>
          <p:cNvGrpSpPr>
            <a:grpSpLocks/>
          </p:cNvGrpSpPr>
          <p:nvPr/>
        </p:nvGrpSpPr>
        <p:grpSpPr bwMode="auto">
          <a:xfrm>
            <a:off x="1143000" y="3200400"/>
            <a:ext cx="6929438" cy="2540000"/>
            <a:chOff x="1143000" y="1516063"/>
            <a:chExt cx="6929438" cy="2540000"/>
          </a:xfrm>
        </p:grpSpPr>
        <p:grpSp>
          <p:nvGrpSpPr>
            <p:cNvPr id="39" name="Group 22"/>
            <p:cNvGrpSpPr>
              <a:grpSpLocks/>
            </p:cNvGrpSpPr>
            <p:nvPr/>
          </p:nvGrpSpPr>
          <p:grpSpPr bwMode="auto">
            <a:xfrm>
              <a:off x="1714485" y="1801819"/>
              <a:ext cx="5143493" cy="357196"/>
              <a:chOff x="2000232" y="1571612"/>
              <a:chExt cx="5143536" cy="357190"/>
            </a:xfrm>
          </p:grpSpPr>
          <p:sp>
            <p:nvSpPr>
              <p:cNvPr id="62" name="Rectangle 61"/>
              <p:cNvSpPr/>
              <p:nvPr/>
            </p:nvSpPr>
            <p:spPr bwMode="auto">
              <a:xfrm>
                <a:off x="2000247" y="1571606"/>
                <a:ext cx="571505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FCS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2571752" y="1571606"/>
                <a:ext cx="1643077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Data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214829" y="1571606"/>
                <a:ext cx="642942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Type/ Length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857771" y="1571606"/>
                <a:ext cx="1143010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Source address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6000780" y="1571606"/>
                <a:ext cx="1143010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Destination address</a:t>
                </a:r>
                <a:endParaRPr lang="en-US" sz="1050" dirty="0">
                  <a:ea typeface="MS PGothic" pitchFamily="34" charset="-128"/>
                </a:endParaRPr>
              </a:p>
            </p:txBody>
          </p:sp>
        </p:grpSp>
        <p:grpSp>
          <p:nvGrpSpPr>
            <p:cNvPr id="40" name="Group 58"/>
            <p:cNvGrpSpPr>
              <a:grpSpLocks/>
            </p:cNvGrpSpPr>
            <p:nvPr/>
          </p:nvGrpSpPr>
          <p:grpSpPr bwMode="auto">
            <a:xfrm>
              <a:off x="1428753" y="2801968"/>
              <a:ext cx="5714993" cy="357196"/>
              <a:chOff x="1714480" y="2571744"/>
              <a:chExt cx="5715040" cy="35719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4572001" y="2571714"/>
                <a:ext cx="571505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Tag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714477" y="2571714"/>
                <a:ext cx="571505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FCS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285982" y="2571714"/>
                <a:ext cx="1643077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Data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29058" y="2571714"/>
                <a:ext cx="642942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Type/ Length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5143505" y="2571714"/>
                <a:ext cx="1143009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Source address</a:t>
                </a:r>
                <a:endParaRPr lang="en-US" sz="1050" dirty="0">
                  <a:ea typeface="MS PGothic" pitchFamily="34" charset="-128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6286515" y="2571714"/>
                <a:ext cx="1143009" cy="35718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fi-FI" sz="1050" dirty="0">
                    <a:ea typeface="MS PGothic" pitchFamily="34" charset="-128"/>
                  </a:rPr>
                  <a:t>Destination address</a:t>
                </a:r>
                <a:endParaRPr lang="en-US" sz="1050" dirty="0">
                  <a:ea typeface="MS PGothic" pitchFamily="34" charset="-128"/>
                </a:endParaRPr>
              </a:p>
            </p:txBody>
          </p:sp>
        </p:grpSp>
        <p:cxnSp>
          <p:nvCxnSpPr>
            <p:cNvPr id="41" name="Straight Arrow Connector 24"/>
            <p:cNvCxnSpPr>
              <a:cxnSpLocks noChangeShapeType="1"/>
            </p:cNvCxnSpPr>
            <p:nvPr/>
          </p:nvCxnSpPr>
          <p:spPr bwMode="auto">
            <a:xfrm rot="5400000">
              <a:off x="4107631" y="2337617"/>
              <a:ext cx="642952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26"/>
            <p:cNvCxnSpPr>
              <a:cxnSpLocks noChangeShapeType="1"/>
            </p:cNvCxnSpPr>
            <p:nvPr/>
          </p:nvCxnSpPr>
          <p:spPr bwMode="auto">
            <a:xfrm rot="16200000" flipH="1">
              <a:off x="4393380" y="2337617"/>
              <a:ext cx="642952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Box 64"/>
            <p:cNvSpPr txBox="1">
              <a:spLocks noChangeArrowheads="1"/>
            </p:cNvSpPr>
            <p:nvPr/>
          </p:nvSpPr>
          <p:spPr bwMode="auto">
            <a:xfrm>
              <a:off x="5000625" y="1516063"/>
              <a:ext cx="27146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i-FI" sz="1000">
                  <a:ea typeface="MS PGothic" charset="0"/>
                  <a:cs typeface="MS PGothic" charset="0"/>
                </a:rPr>
                <a:t>Ethernet frame without VLAN Tag</a:t>
              </a:r>
              <a:endParaRPr lang="en-US" sz="1000">
                <a:ea typeface="MS PGothic" charset="0"/>
                <a:cs typeface="MS PGothic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5000625" y="2516188"/>
              <a:ext cx="2928938" cy="244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Ethernet frame with 32 bit VLAN Tag (802.1Q)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5000625" y="3413126"/>
              <a:ext cx="3071813" cy="2444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Ethernet frame with 32 bit VLAN Tag (802.1ad)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000500" y="3698876"/>
              <a:ext cx="571500" cy="35718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C-Tag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1143000" y="3698876"/>
              <a:ext cx="571500" cy="35718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FCS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714500" y="3698876"/>
              <a:ext cx="1643063" cy="35718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Data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357563" y="3698876"/>
              <a:ext cx="642937" cy="35718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Type/ Length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143500" y="3698876"/>
              <a:ext cx="1143000" cy="35718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Source address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286500" y="3698876"/>
              <a:ext cx="1143000" cy="35718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Destination address</a:t>
              </a:r>
              <a:endParaRPr lang="en-US" sz="1050" dirty="0">
                <a:ea typeface="MS PGothic" pitchFamily="34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572000" y="3698876"/>
              <a:ext cx="571500" cy="357187"/>
            </a:xfrm>
            <a:prstGeom prst="rect">
              <a:avLst/>
            </a:prstGeom>
            <a:solidFill>
              <a:srgbClr val="808080">
                <a:alpha val="74902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fi-FI" sz="1050" dirty="0">
                  <a:ea typeface="MS PGothic" pitchFamily="34" charset="-128"/>
                </a:rPr>
                <a:t>S-Tag</a:t>
              </a:r>
              <a:endParaRPr lang="en-US" sz="1050" dirty="0">
                <a:ea typeface="MS PGothic" pitchFamily="34" charset="-128"/>
              </a:endParaRPr>
            </a:p>
          </p:txBody>
        </p:sp>
        <p:cxnSp>
          <p:nvCxnSpPr>
            <p:cNvPr id="53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3873499" y="3286125"/>
              <a:ext cx="539750" cy="2857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4444983" y="3286128"/>
              <a:ext cx="539749" cy="285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34"/>
            <p:cNvCxnSpPr>
              <a:cxnSpLocks noChangeShapeType="1"/>
            </p:cNvCxnSpPr>
            <p:nvPr/>
          </p:nvCxnSpPr>
          <p:spPr bwMode="auto">
            <a:xfrm rot="16200000" flipH="1">
              <a:off x="4730749" y="3286126"/>
              <a:ext cx="539752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81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VXLAN: VLANs for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Arial" charset="0"/>
                <a:cs typeface="Arial" charset="0"/>
              </a:rPr>
              <a:t>Prior IEEE 802.1Q standard: 12 bits = 4094 VLANs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What if each tenant in </a:t>
            </a:r>
            <a:r>
              <a:rPr lang="en-US" sz="2400" dirty="0" smtClean="0">
                <a:latin typeface="Arial" charset="0"/>
                <a:cs typeface="Arial" charset="0"/>
              </a:rPr>
              <a:t>datacenter </a:t>
            </a:r>
            <a:r>
              <a:rPr lang="en-US" sz="2400" dirty="0">
                <a:latin typeface="Arial" charset="0"/>
                <a:cs typeface="Arial" charset="0"/>
              </a:rPr>
              <a:t>wants isolated subnet?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Quickly run out of VLAN ids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VLANs need to all be in same Ethernet SP,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 scale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Enter VXLAN: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24 bit VLAN ids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Bridge multiple layer-3 subnets, using MAC-in-IP tunneling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Give impressive of single large layer-2 subnet per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tenant</a:t>
            </a:r>
          </a:p>
          <a:p>
            <a:pPr>
              <a:spcAft>
                <a:spcPts val="600"/>
              </a:spcAft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Enable establishing VLAN through Internet</a:t>
            </a:r>
            <a:endParaRPr lang="en-US" sz="25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 Backed by </a:t>
            </a:r>
            <a:r>
              <a:rPr lang="en-US" sz="2400" dirty="0" err="1">
                <a:latin typeface="Arial" charset="0"/>
                <a:cs typeface="Arial" charset="0"/>
              </a:rPr>
              <a:t>VMWare</a:t>
            </a:r>
            <a:r>
              <a:rPr lang="en-US" sz="2400" dirty="0">
                <a:latin typeface="Arial" charset="0"/>
                <a:cs typeface="Arial" charset="0"/>
              </a:rPr>
              <a:t> + Cisco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  <a:hlinkClick r:id="rId2"/>
              </a:rPr>
              <a:t>http://tools.ietf.org/html/draft-mahalingam-dutt-dcops-vxlan-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00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	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477000"/>
            <a:ext cx="9144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A5B904-FDAF-2F41-AD99-E830A16D3D80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VXLAN?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 its core, VXLAN is simply a MAC-in-UDP encapsulation (in other words, encapsulation of an Ethernet L2 Frame in IP</a:t>
            </a:r>
            <a:r>
              <a:rPr lang="en-US" sz="2800" dirty="0" smtClean="0"/>
              <a:t>) scheme </a:t>
            </a:r>
            <a:r>
              <a:rPr lang="en-US" sz="2800" dirty="0"/>
              <a:t>enabling the creation of virtualized L2 subnets that can span physical L3 IP networks.</a:t>
            </a:r>
          </a:p>
          <a:p>
            <a:r>
              <a:rPr lang="en-US" sz="2800" dirty="0" smtClean="0"/>
              <a:t>VXLAN </a:t>
            </a:r>
            <a:r>
              <a:rPr lang="en-US" sz="2800" dirty="0"/>
              <a:t>enables the connection between two or more L3 networks and </a:t>
            </a:r>
            <a:r>
              <a:rPr lang="en-US" sz="2800" dirty="0" smtClean="0"/>
              <a:t>makes it </a:t>
            </a:r>
            <a:r>
              <a:rPr lang="en-US" sz="2800" dirty="0"/>
              <a:t>appear like they share the same L2 subnet. </a:t>
            </a:r>
            <a:endParaRPr lang="en-US" sz="2800" dirty="0" smtClean="0"/>
          </a:p>
          <a:p>
            <a:r>
              <a:rPr lang="en-US" sz="2800" dirty="0" smtClean="0"/>
              <a:t>It allows </a:t>
            </a:r>
            <a:r>
              <a:rPr lang="en-US" sz="2800" dirty="0"/>
              <a:t>virtual machines to operate in separate networks while </a:t>
            </a:r>
            <a:r>
              <a:rPr lang="en-US" sz="2800" dirty="0" smtClean="0"/>
              <a:t>operating as </a:t>
            </a:r>
            <a:r>
              <a:rPr lang="en-US" sz="2800" dirty="0"/>
              <a:t>if they were attached to the same L2 subnet.</a:t>
            </a:r>
          </a:p>
        </p:txBody>
      </p:sp>
    </p:spTree>
    <p:extLst>
      <p:ext uri="{BB962C8B-B14F-4D97-AF65-F5344CB8AC3E}">
        <p14:creationId xmlns:p14="http://schemas.microsoft.com/office/powerpoint/2010/main" val="1621726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 Ethernet Frame Encapsulation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98272" b="-298272"/>
          <a:stretch>
            <a:fillRect/>
          </a:stretch>
        </p:blipFill>
        <p:spPr>
          <a:xfrm>
            <a:off x="457200" y="-990600"/>
            <a:ext cx="8229600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6477000" cy="34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F0D588A6-4334-5A4D-84C5-8F49445C1099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VPN &amp; Tunneling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Virtual Private Network is a private network that uses a public network (usually the Internet) to connect remote sites or users together. Instead of using a dedicated connection such as leased line, a VPN uses 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0000"/>
                </a:solidFill>
              </a:rPr>
              <a:t>virtual</a:t>
            </a:r>
            <a:r>
              <a:rPr lang="ja-JP" altLang="en-US" sz="24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0000"/>
                </a:solidFill>
              </a:rPr>
              <a:t> connections routed </a:t>
            </a:r>
            <a:r>
              <a:rPr lang="en-US" sz="2400" dirty="0" smtClean="0">
                <a:solidFill>
                  <a:srgbClr val="000000"/>
                </a:solidFill>
              </a:rPr>
              <a:t>through </a:t>
            </a:r>
            <a:r>
              <a:rPr lang="en-US" sz="2400" dirty="0">
                <a:solidFill>
                  <a:srgbClr val="000000"/>
                </a:solidFill>
              </a:rPr>
              <a:t>the internet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Tunneling is the transmission of data intended for use only within a private, usually corporate network through a public network in such a way that the routing nodes in the public network are unaware that the transmission is part of a private network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In other words, these two terms can be interchangeable depending on where to use them.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6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FE183-09D7-B74C-A346-1D5ED872B2C0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</a:rPr>
              <a:t>Generic Routing </a:t>
            </a:r>
            <a:r>
              <a:rPr lang="en-US" sz="28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Encapsulation (</a:t>
            </a:r>
            <a:r>
              <a:rPr lang="en-US" sz="2800" dirty="0">
                <a:solidFill>
                  <a:srgbClr val="FFFFFF"/>
                </a:solidFill>
                <a:latin typeface="Arial" charset="0"/>
                <a:cs typeface="Arial" charset="0"/>
              </a:rPr>
              <a:t>GRE)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267200"/>
          </a:xfrm>
        </p:spPr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sz="1800" dirty="0">
                <a:latin typeface="Arial Unicode MS" charset="0"/>
                <a:cs typeface="Arial" charset="0"/>
              </a:rPr>
              <a:t>Provides low overhead </a:t>
            </a:r>
            <a:r>
              <a:rPr lang="en-US" sz="1800" b="1" dirty="0">
                <a:latin typeface="Arial Unicode MS" charset="0"/>
                <a:cs typeface="Arial" charset="0"/>
              </a:rPr>
              <a:t>tunneling</a:t>
            </a:r>
            <a:r>
              <a:rPr lang="en-US" sz="1800" dirty="0">
                <a:latin typeface="Arial Unicode MS" charset="0"/>
                <a:cs typeface="Arial" charset="0"/>
              </a:rPr>
              <a:t> (often between two private networks)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600" dirty="0">
              <a:latin typeface="Arial Unicode MS" charset="0"/>
              <a:cs typeface="Arial" charset="0"/>
            </a:endParaRPr>
          </a:p>
          <a:p>
            <a:pPr marL="660400" indent="-660400" eaLnBrk="1" hangingPunct="1">
              <a:lnSpc>
                <a:spcPct val="80000"/>
              </a:lnSpc>
            </a:pPr>
            <a:endParaRPr lang="en-US" sz="600" dirty="0">
              <a:latin typeface="Arial Unicode MS" charset="0"/>
              <a:cs typeface="Arial" charset="0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800" dirty="0">
                <a:latin typeface="Arial Unicode MS" charset="0"/>
                <a:cs typeface="Arial" charset="0"/>
              </a:rPr>
              <a:t>Does not provide encryption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600" dirty="0">
              <a:latin typeface="Arial Unicode MS" charset="0"/>
              <a:cs typeface="Arial" charset="0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800" dirty="0">
                <a:latin typeface="Arial Unicode MS" charset="0"/>
                <a:cs typeface="Arial" charset="0"/>
              </a:rPr>
              <a:t>Used to encapsulate an arbitrary layer protocol over another arbitrary layer protocol: </a:t>
            </a:r>
          </a:p>
          <a:p>
            <a:pPr marL="660400" indent="-66040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 Unicode MS" charset="0"/>
                <a:cs typeface="Arial" charset="0"/>
              </a:rPr>
              <a:t>		delivery header + GRE header + payload packet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600" dirty="0">
              <a:latin typeface="Arial Unicode MS" charset="0"/>
              <a:cs typeface="Arial" charset="0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800" dirty="0">
                <a:latin typeface="Arial Unicode MS" charset="0"/>
                <a:cs typeface="Arial" charset="0"/>
              </a:rPr>
              <a:t>Mostly IPv4 is the delivery mechanism for GRE with any arbitrary protocol nested inside</a:t>
            </a:r>
          </a:p>
          <a:p>
            <a:pPr marL="660400" indent="-660400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 Unicode MS" charset="0"/>
                <a:cs typeface="Arial" charset="0"/>
              </a:rPr>
              <a:t>	e.g., IP protocol type 47: GRE packets using IPv4 headers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000" dirty="0">
              <a:latin typeface="Arial Unicode MS" charset="0"/>
              <a:cs typeface="Arial" charset="0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800" dirty="0">
                <a:latin typeface="Arial Unicode MS" charset="0"/>
                <a:cs typeface="Arial" charset="0"/>
              </a:rPr>
              <a:t>RFCs: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Char char="•"/>
            </a:pPr>
            <a:r>
              <a:rPr lang="en-US" sz="1600" dirty="0">
                <a:latin typeface="Times New Roman" charset="0"/>
                <a:cs typeface="Arial" charset="0"/>
                <a:hlinkClick r:id="rId3"/>
              </a:rPr>
              <a:t>RFC1701</a:t>
            </a:r>
            <a:r>
              <a:rPr lang="en-US" sz="1600" dirty="0">
                <a:latin typeface="Times New Roman" charset="0"/>
                <a:cs typeface="Arial" charset="0"/>
              </a:rPr>
              <a:t> </a:t>
            </a:r>
            <a:r>
              <a:rPr lang="en-US" sz="1600" b="1" dirty="0">
                <a:latin typeface="Times New Roman" charset="0"/>
                <a:cs typeface="Arial" charset="0"/>
              </a:rPr>
              <a:t>Generic Routing Encapsulation (GRE)</a:t>
            </a:r>
            <a:r>
              <a:rPr lang="en-US" sz="1600" dirty="0">
                <a:latin typeface="Times New Roman" charset="0"/>
                <a:cs typeface="Arial" charset="0"/>
              </a:rPr>
              <a:t> S. Hanks, T. Li, D. </a:t>
            </a:r>
            <a:r>
              <a:rPr lang="en-US" sz="1600" dirty="0" err="1">
                <a:latin typeface="Times New Roman" charset="0"/>
                <a:cs typeface="Arial" charset="0"/>
              </a:rPr>
              <a:t>Farinacci</a:t>
            </a:r>
            <a:r>
              <a:rPr lang="en-US" sz="1600" dirty="0">
                <a:latin typeface="Times New Roman" charset="0"/>
                <a:cs typeface="Arial" charset="0"/>
              </a:rPr>
              <a:t>, P. </a:t>
            </a:r>
            <a:r>
              <a:rPr lang="en-US" sz="1600" dirty="0" err="1">
                <a:latin typeface="Times New Roman" charset="0"/>
                <a:cs typeface="Arial" charset="0"/>
              </a:rPr>
              <a:t>Traina</a:t>
            </a:r>
            <a:r>
              <a:rPr lang="en-US" sz="1600" dirty="0">
                <a:latin typeface="Times New Roman" charset="0"/>
                <a:cs typeface="Arial" charset="0"/>
              </a:rPr>
              <a:t>, October 1994 (INFORMATIONAL)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Char char="•"/>
            </a:pPr>
            <a:r>
              <a:rPr lang="en-US" sz="1600" dirty="0">
                <a:latin typeface="Times New Roman" charset="0"/>
                <a:cs typeface="Arial" charset="0"/>
                <a:hlinkClick r:id="rId4"/>
              </a:rPr>
              <a:t>RFC2784</a:t>
            </a:r>
            <a:r>
              <a:rPr lang="en-US" sz="1600" dirty="0">
                <a:latin typeface="Times New Roman" charset="0"/>
                <a:cs typeface="Arial" charset="0"/>
              </a:rPr>
              <a:t> </a:t>
            </a:r>
            <a:r>
              <a:rPr lang="en-US" sz="1600" b="1" dirty="0">
                <a:latin typeface="Times New Roman" charset="0"/>
                <a:cs typeface="Arial" charset="0"/>
              </a:rPr>
              <a:t>Generic Routing Encapsulation (GRE)</a:t>
            </a:r>
            <a:r>
              <a:rPr lang="en-US" sz="1600" dirty="0">
                <a:latin typeface="Times New Roman" charset="0"/>
                <a:cs typeface="Arial" charset="0"/>
              </a:rPr>
              <a:t> D. </a:t>
            </a:r>
            <a:r>
              <a:rPr lang="en-US" sz="1600" dirty="0" err="1">
                <a:latin typeface="Times New Roman" charset="0"/>
                <a:cs typeface="Arial" charset="0"/>
              </a:rPr>
              <a:t>Farinacci</a:t>
            </a:r>
            <a:r>
              <a:rPr lang="en-US" sz="1600" dirty="0">
                <a:latin typeface="Times New Roman" charset="0"/>
                <a:cs typeface="Arial" charset="0"/>
              </a:rPr>
              <a:t>, T. Li, S. Hanks, D. Meyer, P. </a:t>
            </a:r>
            <a:r>
              <a:rPr lang="en-US" sz="1600" dirty="0" err="1">
                <a:latin typeface="Times New Roman" charset="0"/>
                <a:cs typeface="Arial" charset="0"/>
              </a:rPr>
              <a:t>Traina</a:t>
            </a:r>
            <a:r>
              <a:rPr lang="en-US" sz="1600" dirty="0">
                <a:latin typeface="Times New Roman" charset="0"/>
                <a:cs typeface="Arial" charset="0"/>
              </a:rPr>
              <a:t>, March 2000 (PROPOSED STANDARD)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Char char="•"/>
            </a:pPr>
            <a:r>
              <a:rPr lang="en-US" sz="1600" dirty="0">
                <a:latin typeface="Times New Roman" charset="0"/>
                <a:cs typeface="Arial" charset="0"/>
                <a:hlinkClick r:id="rId5"/>
              </a:rPr>
              <a:t>RFC2890</a:t>
            </a:r>
            <a:r>
              <a:rPr lang="en-US" sz="1600" dirty="0">
                <a:latin typeface="Times New Roman" charset="0"/>
                <a:cs typeface="Arial" charset="0"/>
              </a:rPr>
              <a:t> </a:t>
            </a:r>
            <a:r>
              <a:rPr lang="en-US" sz="1600" b="1" dirty="0">
                <a:latin typeface="Times New Roman" charset="0"/>
                <a:cs typeface="Arial" charset="0"/>
              </a:rPr>
              <a:t>Key and Sequence Number Extensions to GRE</a:t>
            </a:r>
            <a:r>
              <a:rPr lang="en-US" sz="1600" dirty="0">
                <a:latin typeface="Times New Roman" charset="0"/>
                <a:cs typeface="Arial" charset="0"/>
              </a:rPr>
              <a:t> G. </a:t>
            </a:r>
            <a:r>
              <a:rPr lang="en-US" sz="1600" dirty="0" err="1">
                <a:latin typeface="Times New Roman" charset="0"/>
                <a:cs typeface="Arial" charset="0"/>
              </a:rPr>
              <a:t>Dommety</a:t>
            </a:r>
            <a:r>
              <a:rPr lang="en-US" sz="1600" dirty="0">
                <a:latin typeface="Times New Roman" charset="0"/>
                <a:cs typeface="Arial" charset="0"/>
              </a:rPr>
              <a:t>, September 2000 (PROPOSED STANDARD)</a:t>
            </a:r>
          </a:p>
        </p:txBody>
      </p:sp>
    </p:spTree>
    <p:extLst>
      <p:ext uri="{BB962C8B-B14F-4D97-AF65-F5344CB8AC3E}">
        <p14:creationId xmlns:p14="http://schemas.microsoft.com/office/powerpoint/2010/main" val="29972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7CEB27-F1A7-7F42-B2EB-B048A624C778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FFFF"/>
                </a:solidFill>
                <a:latin typeface="Arial" charset="0"/>
                <a:cs typeface="Arial" charset="0"/>
              </a:rPr>
              <a:t>Generic Routing Encapsulation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914400"/>
          </a:xfrm>
        </p:spPr>
        <p:txBody>
          <a:bodyPr/>
          <a:lstStyle/>
          <a:p>
            <a:pPr marL="660400" indent="-660400" eaLnBrk="1" hangingPunct="1"/>
            <a:r>
              <a:rPr lang="en-US" sz="2000">
                <a:latin typeface="Times New Roman" charset="0"/>
                <a:cs typeface="Arial" charset="0"/>
              </a:rPr>
              <a:t>GRE Header (based on RFC1701, </a:t>
            </a:r>
            <a:r>
              <a:rPr lang="en-US" sz="2000" u="sng">
                <a:latin typeface="Times New Roman" charset="0"/>
                <a:cs typeface="Arial" charset="0"/>
              </a:rPr>
              <a:t>deprecated</a:t>
            </a:r>
            <a:r>
              <a:rPr lang="en-US" sz="2000">
                <a:latin typeface="Times New Roman" charset="0"/>
                <a:cs typeface="Arial" charset="0"/>
              </a:rPr>
              <a:t>): Figure 11-2</a:t>
            </a:r>
          </a:p>
          <a:p>
            <a:pPr marL="660400" indent="-660400" eaLnBrk="1" hangingPunct="1"/>
            <a:r>
              <a:rPr lang="en-US" sz="2000">
                <a:latin typeface="Times New Roman" charset="0"/>
                <a:cs typeface="Arial" charset="0"/>
              </a:rPr>
              <a:t>GRE Header (based on RFC 2784 &amp; 2890): Figure 11-4</a:t>
            </a:r>
          </a:p>
        </p:txBody>
      </p:sp>
      <p:pic>
        <p:nvPicPr>
          <p:cNvPr id="12294" name="Picture 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89213"/>
            <a:ext cx="65532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512"/>
          <p:cNvSpPr>
            <a:spLocks noChangeArrowheads="1"/>
          </p:cNvSpPr>
          <p:nvPr/>
        </p:nvSpPr>
        <p:spPr bwMode="auto">
          <a:xfrm>
            <a:off x="609600" y="3962400"/>
            <a:ext cx="800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60400" indent="-660400">
              <a:spcBef>
                <a:spcPct val="20000"/>
              </a:spcBef>
              <a:buFontTx/>
              <a:buChar char="•"/>
            </a:pPr>
            <a:r>
              <a:rPr lang="en-US" sz="1600">
                <a:latin typeface="Times New Roman" charset="0"/>
              </a:rPr>
              <a:t>C = 1, checksum present</a:t>
            </a:r>
          </a:p>
          <a:p>
            <a:pPr marL="660400" indent="-660400">
              <a:spcBef>
                <a:spcPct val="20000"/>
              </a:spcBef>
              <a:buFontTx/>
              <a:buChar char="•"/>
            </a:pPr>
            <a:r>
              <a:rPr lang="en-US" sz="1600">
                <a:latin typeface="Times New Roman" charset="0"/>
              </a:rPr>
              <a:t>Checksum: to ensure the integrity of the GRE header and the payload packet; contains a checksum of the GRE header and the payload packet</a:t>
            </a:r>
          </a:p>
          <a:p>
            <a:pPr marL="660400" indent="-660400">
              <a:spcBef>
                <a:spcPct val="20000"/>
              </a:spcBef>
              <a:buFontTx/>
              <a:buChar char="•"/>
            </a:pPr>
            <a:r>
              <a:rPr lang="en-US" sz="1600">
                <a:latin typeface="Times New Roman" charset="0"/>
              </a:rPr>
              <a:t>Key: </a:t>
            </a:r>
          </a:p>
          <a:p>
            <a:pPr marL="1035050" lvl="1" indent="-577850">
              <a:spcBef>
                <a:spcPct val="20000"/>
              </a:spcBef>
              <a:buFontTx/>
              <a:buChar char="–"/>
            </a:pPr>
            <a:r>
              <a:rPr lang="en-US" sz="1400">
                <a:latin typeface="Times New Roman" charset="0"/>
              </a:rPr>
              <a:t>contains a number to prevent misconfiguration of packets; </a:t>
            </a:r>
          </a:p>
          <a:p>
            <a:pPr marL="1035050" lvl="1" indent="-577850">
              <a:spcBef>
                <a:spcPct val="20000"/>
              </a:spcBef>
              <a:buFontTx/>
              <a:buChar char="–"/>
            </a:pPr>
            <a:r>
              <a:rPr lang="en-US" sz="1400">
                <a:latin typeface="Times New Roman" charset="0"/>
              </a:rPr>
              <a:t>may be used to identify individual traffic flow within a tunnel</a:t>
            </a:r>
          </a:p>
          <a:p>
            <a:pPr marL="1035050" lvl="1" indent="-577850">
              <a:spcBef>
                <a:spcPct val="20000"/>
              </a:spcBef>
              <a:buFontTx/>
              <a:buChar char="–"/>
            </a:pPr>
            <a:r>
              <a:rPr lang="en-US" sz="1400">
                <a:latin typeface="Times New Roman" charset="0"/>
              </a:rPr>
              <a:t>Not the same as a cryptographic key</a:t>
            </a:r>
          </a:p>
        </p:txBody>
      </p:sp>
    </p:spTree>
    <p:extLst>
      <p:ext uri="{BB962C8B-B14F-4D97-AF65-F5344CB8AC3E}">
        <p14:creationId xmlns:p14="http://schemas.microsoft.com/office/powerpoint/2010/main" val="172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6.</a:t>
            </a:r>
            <a:fld id="{433A1959-6337-484B-A429-A65D7167CEC8}" type="slidenum">
              <a:rPr lang="en-US"/>
              <a:pPr/>
              <a:t>32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Generic Routing </a:t>
            </a:r>
            <a:r>
              <a:rPr lang="en-US" sz="3200" dirty="0" smtClean="0"/>
              <a:t>Encapsulation Example</a:t>
            </a:r>
            <a:endParaRPr lang="en-US" sz="3200" dirty="0"/>
          </a:p>
        </p:txBody>
      </p:sp>
      <p:grpSp>
        <p:nvGrpSpPr>
          <p:cNvPr id="145442" name="Group 34"/>
          <p:cNvGrpSpPr>
            <a:grpSpLocks/>
          </p:cNvGrpSpPr>
          <p:nvPr/>
        </p:nvGrpSpPr>
        <p:grpSpPr bwMode="auto">
          <a:xfrm>
            <a:off x="4495800" y="1066800"/>
            <a:ext cx="4191000" cy="1524000"/>
            <a:chOff x="2352" y="624"/>
            <a:chExt cx="3168" cy="1248"/>
          </a:xfrm>
        </p:grpSpPr>
        <p:sp>
          <p:nvSpPr>
            <p:cNvPr id="145411" name="Rectangle 3"/>
            <p:cNvSpPr>
              <a:spLocks noChangeArrowheads="1"/>
            </p:cNvSpPr>
            <p:nvPr/>
          </p:nvSpPr>
          <p:spPr bwMode="auto">
            <a:xfrm>
              <a:off x="3984" y="624"/>
              <a:ext cx="624" cy="288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original</a:t>
              </a:r>
            </a:p>
            <a:p>
              <a:pPr algn="ctr"/>
              <a:r>
                <a:rPr lang="en-US" sz="1200"/>
                <a:t>header</a:t>
              </a:r>
            </a:p>
          </p:txBody>
        </p:sp>
        <p:sp>
          <p:nvSpPr>
            <p:cNvPr id="145412" name="Rectangle 4"/>
            <p:cNvSpPr>
              <a:spLocks noChangeArrowheads="1"/>
            </p:cNvSpPr>
            <p:nvPr/>
          </p:nvSpPr>
          <p:spPr bwMode="auto">
            <a:xfrm>
              <a:off x="4608" y="624"/>
              <a:ext cx="912" cy="288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original data</a:t>
              </a:r>
            </a:p>
          </p:txBody>
        </p:sp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3312" y="1584"/>
              <a:ext cx="2208" cy="288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new data</a:t>
              </a:r>
            </a:p>
          </p:txBody>
        </p:sp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2352" y="1584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new header</a:t>
              </a:r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3984" y="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5520" y="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/>
          </p:nvSpPr>
          <p:spPr bwMode="auto">
            <a:xfrm>
              <a:off x="2352" y="1104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outer header</a:t>
              </a:r>
            </a:p>
          </p:txBody>
        </p:sp>
        <p:sp>
          <p:nvSpPr>
            <p:cNvPr id="145418" name="Rectangle 10"/>
            <p:cNvSpPr>
              <a:spLocks noChangeArrowheads="1"/>
            </p:cNvSpPr>
            <p:nvPr/>
          </p:nvSpPr>
          <p:spPr bwMode="auto">
            <a:xfrm>
              <a:off x="3312" y="1104"/>
              <a:ext cx="672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GRE </a:t>
              </a:r>
              <a:br>
                <a:rPr lang="en-US" sz="1200" dirty="0"/>
              </a:br>
              <a:r>
                <a:rPr lang="en-US" sz="1200" dirty="0"/>
                <a:t>header</a:t>
              </a:r>
            </a:p>
          </p:txBody>
        </p:sp>
        <p:sp>
          <p:nvSpPr>
            <p:cNvPr id="145419" name="Rectangle 11"/>
            <p:cNvSpPr>
              <a:spLocks noChangeArrowheads="1"/>
            </p:cNvSpPr>
            <p:nvPr/>
          </p:nvSpPr>
          <p:spPr bwMode="auto">
            <a:xfrm>
              <a:off x="4608" y="1104"/>
              <a:ext cx="912" cy="288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original data</a:t>
              </a:r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235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552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3"/>
            <p:cNvSpPr>
              <a:spLocks noChangeArrowheads="1"/>
            </p:cNvSpPr>
            <p:nvPr/>
          </p:nvSpPr>
          <p:spPr bwMode="auto">
            <a:xfrm>
              <a:off x="3984" y="1104"/>
              <a:ext cx="624" cy="288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original</a:t>
              </a:r>
              <a:br>
                <a:rPr lang="en-US" sz="1200"/>
              </a:br>
              <a:r>
                <a:rPr lang="en-US" sz="1200"/>
                <a:t>header</a:t>
              </a:r>
            </a:p>
          </p:txBody>
        </p:sp>
      </p:grpSp>
      <p:grpSp>
        <p:nvGrpSpPr>
          <p:cNvPr id="145486" name="Group 78"/>
          <p:cNvGrpSpPr>
            <a:grpSpLocks/>
          </p:cNvGrpSpPr>
          <p:nvPr/>
        </p:nvGrpSpPr>
        <p:grpSpPr bwMode="auto">
          <a:xfrm>
            <a:off x="304800" y="2743200"/>
            <a:ext cx="4038600" cy="3200400"/>
            <a:chOff x="192" y="1248"/>
            <a:chExt cx="3072" cy="2496"/>
          </a:xfrm>
        </p:grpSpPr>
        <p:sp>
          <p:nvSpPr>
            <p:cNvPr id="145443" name="Rectangle 35"/>
            <p:cNvSpPr>
              <a:spLocks noChangeArrowheads="1"/>
            </p:cNvSpPr>
            <p:nvPr/>
          </p:nvSpPr>
          <p:spPr bwMode="auto">
            <a:xfrm>
              <a:off x="192" y="1824"/>
              <a:ext cx="3072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/>
                <a:t>Care-of address COA</a:t>
              </a:r>
              <a:endParaRPr lang="en-US" sz="1200"/>
            </a:p>
          </p:txBody>
        </p:sp>
        <p:sp>
          <p:nvSpPr>
            <p:cNvPr id="145444" name="Rectangle 36"/>
            <p:cNvSpPr>
              <a:spLocks noChangeArrowheads="1"/>
            </p:cNvSpPr>
            <p:nvPr/>
          </p:nvSpPr>
          <p:spPr bwMode="auto">
            <a:xfrm>
              <a:off x="192" y="1680"/>
              <a:ext cx="3072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/>
                <a:t>IP address of HA</a:t>
              </a:r>
              <a:endParaRPr lang="en-US" sz="1200"/>
            </a:p>
          </p:txBody>
        </p:sp>
        <p:sp>
          <p:nvSpPr>
            <p:cNvPr id="145445" name="Rectangle 37"/>
            <p:cNvSpPr>
              <a:spLocks noChangeArrowheads="1"/>
            </p:cNvSpPr>
            <p:nvPr/>
          </p:nvSpPr>
          <p:spPr bwMode="auto">
            <a:xfrm>
              <a:off x="192" y="1536"/>
              <a:ext cx="768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TTL</a:t>
              </a:r>
            </a:p>
          </p:txBody>
        </p:sp>
        <p:sp>
          <p:nvSpPr>
            <p:cNvPr id="145446" name="Rectangle 38"/>
            <p:cNvSpPr>
              <a:spLocks noChangeArrowheads="1"/>
            </p:cNvSpPr>
            <p:nvPr/>
          </p:nvSpPr>
          <p:spPr bwMode="auto">
            <a:xfrm>
              <a:off x="192" y="1392"/>
              <a:ext cx="1536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IP identification</a:t>
              </a:r>
            </a:p>
          </p:txBody>
        </p:sp>
        <p:sp>
          <p:nvSpPr>
            <p:cNvPr id="145447" name="Rectangle 39"/>
            <p:cNvSpPr>
              <a:spLocks noChangeArrowheads="1"/>
            </p:cNvSpPr>
            <p:nvPr/>
          </p:nvSpPr>
          <p:spPr bwMode="auto">
            <a:xfrm>
              <a:off x="960" y="1536"/>
              <a:ext cx="768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i="1"/>
                <a:t>GRE</a:t>
              </a:r>
            </a:p>
          </p:txBody>
        </p:sp>
        <p:sp>
          <p:nvSpPr>
            <p:cNvPr id="145448" name="Rectangle 40"/>
            <p:cNvSpPr>
              <a:spLocks noChangeArrowheads="1"/>
            </p:cNvSpPr>
            <p:nvPr/>
          </p:nvSpPr>
          <p:spPr bwMode="auto">
            <a:xfrm>
              <a:off x="1728" y="1536"/>
              <a:ext cx="1536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IP checksum</a:t>
              </a:r>
            </a:p>
          </p:txBody>
        </p:sp>
        <p:sp>
          <p:nvSpPr>
            <p:cNvPr id="145449" name="Rectangle 41"/>
            <p:cNvSpPr>
              <a:spLocks noChangeArrowheads="1"/>
            </p:cNvSpPr>
            <p:nvPr/>
          </p:nvSpPr>
          <p:spPr bwMode="auto">
            <a:xfrm>
              <a:off x="1728" y="1392"/>
              <a:ext cx="336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flags</a:t>
              </a:r>
            </a:p>
          </p:txBody>
        </p:sp>
        <p:sp>
          <p:nvSpPr>
            <p:cNvPr id="145450" name="Rectangle 42"/>
            <p:cNvSpPr>
              <a:spLocks noChangeArrowheads="1"/>
            </p:cNvSpPr>
            <p:nvPr/>
          </p:nvSpPr>
          <p:spPr bwMode="auto">
            <a:xfrm>
              <a:off x="2064" y="1392"/>
              <a:ext cx="1200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fragment offset</a:t>
              </a:r>
            </a:p>
          </p:txBody>
        </p:sp>
        <p:sp>
          <p:nvSpPr>
            <p:cNvPr id="145451" name="Rectangle 43"/>
            <p:cNvSpPr>
              <a:spLocks noChangeArrowheads="1"/>
            </p:cNvSpPr>
            <p:nvPr/>
          </p:nvSpPr>
          <p:spPr bwMode="auto">
            <a:xfrm>
              <a:off x="1728" y="1248"/>
              <a:ext cx="1536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length</a:t>
              </a:r>
            </a:p>
          </p:txBody>
        </p:sp>
        <p:sp>
          <p:nvSpPr>
            <p:cNvPr id="145452" name="Rectangle 44"/>
            <p:cNvSpPr>
              <a:spLocks noChangeArrowheads="1"/>
            </p:cNvSpPr>
            <p:nvPr/>
          </p:nvSpPr>
          <p:spPr bwMode="auto">
            <a:xfrm>
              <a:off x="960" y="1248"/>
              <a:ext cx="768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TOS</a:t>
              </a:r>
            </a:p>
          </p:txBody>
        </p:sp>
        <p:sp>
          <p:nvSpPr>
            <p:cNvPr id="145453" name="Rectangle 45"/>
            <p:cNvSpPr>
              <a:spLocks noChangeArrowheads="1"/>
            </p:cNvSpPr>
            <p:nvPr/>
          </p:nvSpPr>
          <p:spPr bwMode="auto">
            <a:xfrm>
              <a:off x="192" y="1248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ver.</a:t>
              </a:r>
            </a:p>
          </p:txBody>
        </p:sp>
        <p:sp>
          <p:nvSpPr>
            <p:cNvPr id="145454" name="Rectangle 46"/>
            <p:cNvSpPr>
              <a:spLocks noChangeArrowheads="1"/>
            </p:cNvSpPr>
            <p:nvPr/>
          </p:nvSpPr>
          <p:spPr bwMode="auto">
            <a:xfrm>
              <a:off x="576" y="1248"/>
              <a:ext cx="384" cy="14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IHL</a:t>
              </a:r>
            </a:p>
          </p:txBody>
        </p:sp>
        <p:sp>
          <p:nvSpPr>
            <p:cNvPr id="145455" name="Rectangle 47"/>
            <p:cNvSpPr>
              <a:spLocks noChangeArrowheads="1"/>
            </p:cNvSpPr>
            <p:nvPr/>
          </p:nvSpPr>
          <p:spPr bwMode="auto">
            <a:xfrm>
              <a:off x="192" y="3264"/>
              <a:ext cx="3072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/>
                <a:t>IP address of MN</a:t>
              </a:r>
              <a:endParaRPr lang="en-US" sz="1200"/>
            </a:p>
          </p:txBody>
        </p:sp>
        <p:sp>
          <p:nvSpPr>
            <p:cNvPr id="145456" name="Rectangle 48"/>
            <p:cNvSpPr>
              <a:spLocks noChangeArrowheads="1"/>
            </p:cNvSpPr>
            <p:nvPr/>
          </p:nvSpPr>
          <p:spPr bwMode="auto">
            <a:xfrm>
              <a:off x="192" y="3120"/>
              <a:ext cx="3072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/>
                <a:t>IP address of CN</a:t>
              </a:r>
              <a:endParaRPr lang="en-US" sz="1200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192" y="2976"/>
              <a:ext cx="768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TTL</a:t>
              </a:r>
            </a:p>
          </p:txBody>
        </p:sp>
        <p:sp>
          <p:nvSpPr>
            <p:cNvPr id="145458" name="Rectangle 50"/>
            <p:cNvSpPr>
              <a:spLocks noChangeArrowheads="1"/>
            </p:cNvSpPr>
            <p:nvPr/>
          </p:nvSpPr>
          <p:spPr bwMode="auto">
            <a:xfrm>
              <a:off x="192" y="2832"/>
              <a:ext cx="1536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IP identification</a:t>
              </a:r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960" y="2976"/>
              <a:ext cx="768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lay. 4 prot.</a:t>
              </a:r>
            </a:p>
          </p:txBody>
        </p:sp>
        <p:sp>
          <p:nvSpPr>
            <p:cNvPr id="145460" name="Rectangle 52"/>
            <p:cNvSpPr>
              <a:spLocks noChangeArrowheads="1"/>
            </p:cNvSpPr>
            <p:nvPr/>
          </p:nvSpPr>
          <p:spPr bwMode="auto">
            <a:xfrm>
              <a:off x="1728" y="2976"/>
              <a:ext cx="1536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IP checksum</a:t>
              </a:r>
            </a:p>
          </p:txBody>
        </p:sp>
        <p:sp>
          <p:nvSpPr>
            <p:cNvPr id="145461" name="Rectangle 53"/>
            <p:cNvSpPr>
              <a:spLocks noChangeArrowheads="1"/>
            </p:cNvSpPr>
            <p:nvPr/>
          </p:nvSpPr>
          <p:spPr bwMode="auto">
            <a:xfrm>
              <a:off x="1728" y="2832"/>
              <a:ext cx="336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flags</a:t>
              </a:r>
            </a:p>
          </p:txBody>
        </p:sp>
        <p:sp>
          <p:nvSpPr>
            <p:cNvPr id="145462" name="Rectangle 54"/>
            <p:cNvSpPr>
              <a:spLocks noChangeArrowheads="1"/>
            </p:cNvSpPr>
            <p:nvPr/>
          </p:nvSpPr>
          <p:spPr bwMode="auto">
            <a:xfrm>
              <a:off x="2064" y="2832"/>
              <a:ext cx="1200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fragment offset</a:t>
              </a:r>
            </a:p>
          </p:txBody>
        </p:sp>
        <p:sp>
          <p:nvSpPr>
            <p:cNvPr id="145463" name="Rectangle 55"/>
            <p:cNvSpPr>
              <a:spLocks noChangeArrowheads="1"/>
            </p:cNvSpPr>
            <p:nvPr/>
          </p:nvSpPr>
          <p:spPr bwMode="auto">
            <a:xfrm>
              <a:off x="1728" y="2688"/>
              <a:ext cx="1536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length</a:t>
              </a:r>
            </a:p>
          </p:txBody>
        </p:sp>
        <p:sp>
          <p:nvSpPr>
            <p:cNvPr id="145464" name="Rectangle 56"/>
            <p:cNvSpPr>
              <a:spLocks noChangeArrowheads="1"/>
            </p:cNvSpPr>
            <p:nvPr/>
          </p:nvSpPr>
          <p:spPr bwMode="auto">
            <a:xfrm>
              <a:off x="960" y="2688"/>
              <a:ext cx="768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TOS</a:t>
              </a:r>
            </a:p>
          </p:txBody>
        </p:sp>
        <p:sp>
          <p:nvSpPr>
            <p:cNvPr id="145465" name="Rectangle 57"/>
            <p:cNvSpPr>
              <a:spLocks noChangeArrowheads="1"/>
            </p:cNvSpPr>
            <p:nvPr/>
          </p:nvSpPr>
          <p:spPr bwMode="auto">
            <a:xfrm>
              <a:off x="192" y="2688"/>
              <a:ext cx="384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ver.</a:t>
              </a:r>
            </a:p>
          </p:txBody>
        </p:sp>
        <p:sp>
          <p:nvSpPr>
            <p:cNvPr id="145466" name="Rectangle 58"/>
            <p:cNvSpPr>
              <a:spLocks noChangeArrowheads="1"/>
            </p:cNvSpPr>
            <p:nvPr/>
          </p:nvSpPr>
          <p:spPr bwMode="auto">
            <a:xfrm>
              <a:off x="576" y="2688"/>
              <a:ext cx="384" cy="14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IHL</a:t>
              </a:r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92" y="3408"/>
              <a:ext cx="3072" cy="336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TCP/UDP/ ... payload</a:t>
              </a:r>
            </a:p>
          </p:txBody>
        </p:sp>
        <p:sp>
          <p:nvSpPr>
            <p:cNvPr id="145468" name="Rectangle 60"/>
            <p:cNvSpPr>
              <a:spLocks noChangeArrowheads="1"/>
            </p:cNvSpPr>
            <p:nvPr/>
          </p:nvSpPr>
          <p:spPr bwMode="auto">
            <a:xfrm>
              <a:off x="192" y="2544"/>
              <a:ext cx="307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routing (optional)</a:t>
              </a:r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92" y="2400"/>
              <a:ext cx="307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sequence number (optional)</a:t>
              </a:r>
            </a:p>
          </p:txBody>
        </p:sp>
        <p:sp>
          <p:nvSpPr>
            <p:cNvPr id="145470" name="Rectangle 62"/>
            <p:cNvSpPr>
              <a:spLocks noChangeArrowheads="1"/>
            </p:cNvSpPr>
            <p:nvPr/>
          </p:nvSpPr>
          <p:spPr bwMode="auto">
            <a:xfrm>
              <a:off x="192" y="2256"/>
              <a:ext cx="3072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key (optional)</a:t>
              </a:r>
            </a:p>
          </p:txBody>
        </p:sp>
        <p:sp>
          <p:nvSpPr>
            <p:cNvPr id="145472" name="Rectangle 64"/>
            <p:cNvSpPr>
              <a:spLocks noChangeArrowheads="1"/>
            </p:cNvSpPr>
            <p:nvPr/>
          </p:nvSpPr>
          <p:spPr bwMode="auto">
            <a:xfrm>
              <a:off x="1728" y="2112"/>
              <a:ext cx="153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offset (optional)</a:t>
              </a:r>
            </a:p>
          </p:txBody>
        </p:sp>
        <p:sp>
          <p:nvSpPr>
            <p:cNvPr id="145473" name="Rectangle 65"/>
            <p:cNvSpPr>
              <a:spLocks noChangeArrowheads="1"/>
            </p:cNvSpPr>
            <p:nvPr/>
          </p:nvSpPr>
          <p:spPr bwMode="auto">
            <a:xfrm>
              <a:off x="192" y="2112"/>
              <a:ext cx="153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checksum (optional)</a:t>
              </a:r>
            </a:p>
          </p:txBody>
        </p:sp>
        <p:sp>
          <p:nvSpPr>
            <p:cNvPr id="145474" name="Rectangle 66"/>
            <p:cNvSpPr>
              <a:spLocks noChangeArrowheads="1"/>
            </p:cNvSpPr>
            <p:nvPr/>
          </p:nvSpPr>
          <p:spPr bwMode="auto">
            <a:xfrm>
              <a:off x="1728" y="1968"/>
              <a:ext cx="153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protocol</a:t>
              </a:r>
            </a:p>
          </p:txBody>
        </p:sp>
        <p:sp>
          <p:nvSpPr>
            <p:cNvPr id="145476" name="Rectangle 68"/>
            <p:cNvSpPr>
              <a:spLocks noChangeArrowheads="1"/>
            </p:cNvSpPr>
            <p:nvPr/>
          </p:nvSpPr>
          <p:spPr bwMode="auto">
            <a:xfrm>
              <a:off x="672" y="1968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rec.</a:t>
              </a:r>
            </a:p>
          </p:txBody>
        </p:sp>
        <p:sp>
          <p:nvSpPr>
            <p:cNvPr id="145477" name="Rectangle 69"/>
            <p:cNvSpPr>
              <a:spLocks noChangeArrowheads="1"/>
            </p:cNvSpPr>
            <p:nvPr/>
          </p:nvSpPr>
          <p:spPr bwMode="auto">
            <a:xfrm>
              <a:off x="960" y="1968"/>
              <a:ext cx="480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rsv.</a:t>
              </a:r>
            </a:p>
          </p:txBody>
        </p:sp>
        <p:sp>
          <p:nvSpPr>
            <p:cNvPr id="145478" name="Rectangle 70"/>
            <p:cNvSpPr>
              <a:spLocks noChangeArrowheads="1"/>
            </p:cNvSpPr>
            <p:nvPr/>
          </p:nvSpPr>
          <p:spPr bwMode="auto">
            <a:xfrm>
              <a:off x="1440" y="1968"/>
              <a:ext cx="28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ver.</a:t>
              </a:r>
            </a:p>
          </p:txBody>
        </p:sp>
        <p:sp>
          <p:nvSpPr>
            <p:cNvPr id="145481" name="Rectangle 73"/>
            <p:cNvSpPr>
              <a:spLocks noChangeArrowheads="1"/>
            </p:cNvSpPr>
            <p:nvPr/>
          </p:nvSpPr>
          <p:spPr bwMode="auto">
            <a:xfrm>
              <a:off x="192" y="1968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145482" name="Rectangle 74"/>
            <p:cNvSpPr>
              <a:spLocks noChangeArrowheads="1"/>
            </p:cNvSpPr>
            <p:nvPr/>
          </p:nvSpPr>
          <p:spPr bwMode="auto">
            <a:xfrm>
              <a:off x="288" y="1968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R</a:t>
              </a:r>
            </a:p>
          </p:txBody>
        </p:sp>
        <p:sp>
          <p:nvSpPr>
            <p:cNvPr id="145483" name="Rectangle 75"/>
            <p:cNvSpPr>
              <a:spLocks noChangeArrowheads="1"/>
            </p:cNvSpPr>
            <p:nvPr/>
          </p:nvSpPr>
          <p:spPr bwMode="auto">
            <a:xfrm>
              <a:off x="384" y="1968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K</a:t>
              </a:r>
            </a:p>
          </p:txBody>
        </p:sp>
        <p:sp>
          <p:nvSpPr>
            <p:cNvPr id="145484" name="Rectangle 76"/>
            <p:cNvSpPr>
              <a:spLocks noChangeArrowheads="1"/>
            </p:cNvSpPr>
            <p:nvPr/>
          </p:nvSpPr>
          <p:spPr bwMode="auto">
            <a:xfrm>
              <a:off x="480" y="1968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S</a:t>
              </a:r>
            </a:p>
          </p:txBody>
        </p:sp>
        <p:sp>
          <p:nvSpPr>
            <p:cNvPr id="145485" name="Rectangle 77"/>
            <p:cNvSpPr>
              <a:spLocks noChangeArrowheads="1"/>
            </p:cNvSpPr>
            <p:nvPr/>
          </p:nvSpPr>
          <p:spPr bwMode="auto">
            <a:xfrm>
              <a:off x="576" y="1968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7800" y="3581400"/>
            <a:ext cx="306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GRE for Mobile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2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F51D2E-4F29-7E44-9836-49ABC7AE11BD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FFFF"/>
                </a:solidFill>
                <a:latin typeface="Arial" charset="0"/>
                <a:cs typeface="Arial" charset="0"/>
              </a:rPr>
              <a:t>Generic Routing Encapsulation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495800"/>
          </a:xfrm>
        </p:spPr>
        <p:txBody>
          <a:bodyPr/>
          <a:lstStyle/>
          <a:p>
            <a:pPr marL="660400" indent="-660400" eaLnBrk="1" hangingPunct="1"/>
            <a:r>
              <a:rPr lang="en-US" sz="2400" dirty="0">
                <a:latin typeface="Times New Roman" charset="0"/>
                <a:cs typeface="Arial" charset="0"/>
              </a:rPr>
              <a:t>Summary:</a:t>
            </a:r>
          </a:p>
          <a:p>
            <a:pPr marL="1035050" lvl="1" indent="-577850" eaLnBrk="1" hangingPunct="1">
              <a:buFontTx/>
              <a:buChar char="-"/>
            </a:pPr>
            <a:r>
              <a:rPr lang="en-US" sz="2000" dirty="0">
                <a:latin typeface="Times New Roman" charset="0"/>
                <a:cs typeface="Arial" charset="0"/>
              </a:rPr>
              <a:t>GRE mainly perform </a:t>
            </a:r>
            <a:r>
              <a:rPr lang="ja-JP" altLang="en-US" sz="2000" dirty="0">
                <a:latin typeface="Times New Roman" charset="0"/>
                <a:cs typeface="Arial" charset="0"/>
              </a:rPr>
              <a:t>‘</a:t>
            </a:r>
            <a:r>
              <a:rPr lang="en-US" sz="2000" dirty="0">
                <a:latin typeface="Times New Roman" charset="0"/>
                <a:cs typeface="Arial" charset="0"/>
              </a:rPr>
              <a:t>tunneling</a:t>
            </a:r>
            <a:r>
              <a:rPr lang="ja-JP" altLang="en-US" sz="2000" dirty="0">
                <a:latin typeface="Times New Roman" charset="0"/>
                <a:cs typeface="Arial" charset="0"/>
              </a:rPr>
              <a:t>’</a:t>
            </a:r>
            <a:r>
              <a:rPr lang="en-US" sz="2000" dirty="0">
                <a:latin typeface="Times New Roman" charset="0"/>
                <a:cs typeface="Arial" charset="0"/>
              </a:rPr>
              <a:t>.</a:t>
            </a:r>
          </a:p>
          <a:p>
            <a:pPr marL="1035050" lvl="1" indent="-577850" eaLnBrk="1" hangingPunct="1">
              <a:buFontTx/>
              <a:buNone/>
            </a:pPr>
            <a:endParaRPr lang="en-US" sz="2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Char char="-"/>
            </a:pPr>
            <a:r>
              <a:rPr lang="en-US" sz="2000" dirty="0">
                <a:latin typeface="Times New Roman" charset="0"/>
                <a:cs typeface="Arial" charset="0"/>
              </a:rPr>
              <a:t>Does not provide a means to securely encrypt its payload</a:t>
            </a:r>
          </a:p>
          <a:p>
            <a:pPr marL="1035050" lvl="1" indent="-577850" eaLnBrk="1" hangingPunct="1">
              <a:buFontTx/>
              <a:buNone/>
            </a:pPr>
            <a:endParaRPr lang="en-US" sz="2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Char char="-"/>
            </a:pPr>
            <a:r>
              <a:rPr lang="en-US" sz="2000" dirty="0">
                <a:latin typeface="Times New Roman" charset="0"/>
                <a:cs typeface="Arial" charset="0"/>
              </a:rPr>
              <a:t>Often relies on application layer to provide encryption</a:t>
            </a:r>
          </a:p>
          <a:p>
            <a:pPr marL="1035050" lvl="1" indent="-577850" eaLnBrk="1" hangingPunct="1">
              <a:buFontTx/>
              <a:buNone/>
            </a:pPr>
            <a:endParaRPr lang="en-US" sz="2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Char char="-"/>
            </a:pPr>
            <a:r>
              <a:rPr lang="en-US" sz="2000" dirty="0">
                <a:latin typeface="Times New Roman" charset="0"/>
                <a:cs typeface="Arial" charset="0"/>
              </a:rPr>
              <a:t>May be used together with a network layer encryption (such as </a:t>
            </a:r>
            <a:r>
              <a:rPr lang="en-US" sz="2000" dirty="0" err="1">
                <a:latin typeface="Times New Roman" charset="0"/>
                <a:cs typeface="Arial" charset="0"/>
              </a:rPr>
              <a:t>IPsec</a:t>
            </a:r>
            <a:r>
              <a:rPr lang="en-US" sz="2000" dirty="0">
                <a:latin typeface="Times New Roman" charset="0"/>
                <a:cs typeface="Arial" charset="0"/>
              </a:rPr>
              <a:t>)</a:t>
            </a:r>
          </a:p>
          <a:p>
            <a:pPr marL="1035050" lvl="1" indent="-577850" eaLnBrk="1" hangingPunct="1">
              <a:buFontTx/>
              <a:buNone/>
            </a:pPr>
            <a:endParaRPr lang="en-US" sz="2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None/>
            </a:pPr>
            <a:r>
              <a:rPr lang="en-US" sz="2000" dirty="0">
                <a:latin typeface="Times New Roman" charset="0"/>
                <a:cs typeface="Arial" charset="0"/>
              </a:rPr>
              <a:t>	Example 1: use GRE to encapsulate non-IP traffic and then encrypt the GRE packet using </a:t>
            </a:r>
            <a:r>
              <a:rPr lang="en-US" sz="2000" dirty="0" err="1">
                <a:latin typeface="Times New Roman" charset="0"/>
                <a:cs typeface="Arial" charset="0"/>
              </a:rPr>
              <a:t>IPsec</a:t>
            </a:r>
            <a:endParaRPr lang="en-US" sz="20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None/>
            </a:pPr>
            <a:endParaRPr lang="en-US" sz="2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None/>
            </a:pPr>
            <a:r>
              <a:rPr lang="en-US" sz="2000" dirty="0">
                <a:latin typeface="Times New Roman" charset="0"/>
                <a:cs typeface="Arial" charset="0"/>
              </a:rPr>
              <a:t>	Example 2: use GRE to encapsulate multicast traffic, and then encrypt the GRE packet using </a:t>
            </a:r>
            <a:r>
              <a:rPr lang="en-US" sz="2000" dirty="0" err="1">
                <a:latin typeface="Times New Roman" charset="0"/>
                <a:cs typeface="Arial" charset="0"/>
              </a:rPr>
              <a:t>IPsec</a:t>
            </a:r>
            <a:endParaRPr lang="en-US" sz="20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None/>
            </a:pPr>
            <a:endParaRPr lang="en-US" sz="200" dirty="0">
              <a:latin typeface="Times New Roman" charset="0"/>
              <a:cs typeface="Arial" charset="0"/>
            </a:endParaRPr>
          </a:p>
          <a:p>
            <a:pPr marL="1035050" lvl="1" indent="-577850" eaLnBrk="1" hangingPunct="1">
              <a:buFontTx/>
              <a:buNone/>
            </a:pPr>
            <a:r>
              <a:rPr lang="en-US" sz="2000" dirty="0">
                <a:latin typeface="Times New Roman" charset="0"/>
                <a:cs typeface="Arial" charset="0"/>
              </a:rPr>
              <a:t>	Question: Why not simply use </a:t>
            </a:r>
            <a:r>
              <a:rPr lang="en-US" sz="2000" dirty="0" err="1">
                <a:latin typeface="Times New Roman" charset="0"/>
                <a:cs typeface="Arial" charset="0"/>
              </a:rPr>
              <a:t>IPsec</a:t>
            </a:r>
            <a:r>
              <a:rPr lang="en-US" sz="2000" dirty="0">
                <a:latin typeface="Times New Roman" charset="0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67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VPN Benefits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Enable communications between corporate</a:t>
            </a:r>
          </a:p>
          <a:p>
            <a:pPr lvl="1"/>
            <a:r>
              <a:rPr lang="en-US" sz="2400" dirty="0"/>
              <a:t>private LANs over</a:t>
            </a:r>
          </a:p>
          <a:p>
            <a:pPr lvl="2"/>
            <a:r>
              <a:rPr lang="en-US" sz="1800" dirty="0"/>
              <a:t>Public networks</a:t>
            </a:r>
          </a:p>
          <a:p>
            <a:pPr lvl="2"/>
            <a:r>
              <a:rPr lang="en-US" sz="1800" dirty="0"/>
              <a:t>Leased lines</a:t>
            </a:r>
          </a:p>
          <a:p>
            <a:pPr lvl="2"/>
            <a:r>
              <a:rPr lang="en-US" sz="1800" dirty="0"/>
              <a:t>Wireless </a:t>
            </a:r>
            <a:r>
              <a:rPr lang="en-US" sz="1800" dirty="0" smtClean="0"/>
              <a:t>links</a:t>
            </a:r>
          </a:p>
          <a:p>
            <a:pPr lvl="1"/>
            <a:r>
              <a:rPr lang="en-US" sz="2400" dirty="0" smtClean="0"/>
              <a:t>It is overlay network</a:t>
            </a:r>
            <a:endParaRPr lang="en-US" sz="2400" dirty="0"/>
          </a:p>
          <a:p>
            <a:r>
              <a:rPr lang="en-US" sz="2800" dirty="0"/>
              <a:t>Corporate resources (e-mail, servers, printers) can be accessed securely by users having granted access rights from outside (home, while travelling, etc.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Software Defined Networking (SDN) has been widely using tunneling and VPN approaches.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6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VPN Encapsulation of </a:t>
            </a:r>
            <a:r>
              <a:rPr lang="en-US" sz="3200" b="1" dirty="0" smtClean="0"/>
              <a:t>Packets Example</a:t>
            </a:r>
            <a:endParaRPr lang="en-US" sz="3200" b="1" dirty="0"/>
          </a:p>
        </p:txBody>
      </p:sp>
      <p:pic>
        <p:nvPicPr>
          <p:cNvPr id="27652" name="Picture 4" descr="0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229600" cy="510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8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VPN Topology: Types of VPNs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Types of VPNs</a:t>
            </a:r>
          </a:p>
          <a:p>
            <a:pPr lvl="1"/>
            <a:r>
              <a:rPr lang="en-US" sz="2000" dirty="0" smtClean="0"/>
              <a:t>Remote </a:t>
            </a:r>
            <a:r>
              <a:rPr lang="en-US" sz="2000" dirty="0"/>
              <a:t>access VPN</a:t>
            </a:r>
          </a:p>
          <a:p>
            <a:pPr lvl="1"/>
            <a:r>
              <a:rPr lang="en-US" sz="2000" dirty="0"/>
              <a:t>Intranet VPN</a:t>
            </a:r>
          </a:p>
          <a:p>
            <a:pPr lvl="1"/>
            <a:r>
              <a:rPr lang="en-US" sz="2000" dirty="0"/>
              <a:t>Extranet </a:t>
            </a:r>
            <a:r>
              <a:rPr lang="en-US" sz="2000" dirty="0" smtClean="0"/>
              <a:t>VPN</a:t>
            </a:r>
          </a:p>
          <a:p>
            <a:r>
              <a:rPr lang="en-US" sz="2400" dirty="0" smtClean="0"/>
              <a:t>Three Types of Tunnels</a:t>
            </a:r>
            <a:endParaRPr lang="en-US" sz="2400" dirty="0"/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9144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0400"/>
            <a:ext cx="9144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33062"/>
              </p:ext>
            </p:extLst>
          </p:nvPr>
        </p:nvGraphicFramePr>
        <p:xfrm>
          <a:off x="2438400" y="32004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5" name="VISIO" r:id="rId4" imgW="1008000" imgH="921600" progId="Visio.Drawing.6">
                  <p:embed/>
                </p:oleObj>
              </mc:Choice>
              <mc:Fallback>
                <p:oleObj name="VISIO" r:id="rId4" imgW="1008000" imgH="92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55509"/>
              </p:ext>
            </p:extLst>
          </p:nvPr>
        </p:nvGraphicFramePr>
        <p:xfrm>
          <a:off x="6096000" y="32004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6" name="VISIO" r:id="rId6" imgW="1008000" imgH="921600" progId="Visio.Drawing.6">
                  <p:embed/>
                </p:oleObj>
              </mc:Choice>
              <mc:Fallback>
                <p:oleObj name="VISIO" r:id="rId6" imgW="1008000" imgH="92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00400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559927"/>
              </p:ext>
            </p:extLst>
          </p:nvPr>
        </p:nvGraphicFramePr>
        <p:xfrm>
          <a:off x="2590800" y="4572000"/>
          <a:ext cx="4114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7" name="VISIO" r:id="rId8" imgW="3234960" imgH="377640" progId="Visio.Drawing.6">
                  <p:embed/>
                </p:oleObj>
              </mc:Choice>
              <mc:Fallback>
                <p:oleObj name="VISIO" r:id="rId8" imgW="3234960" imgH="37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4114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83999"/>
              </p:ext>
            </p:extLst>
          </p:nvPr>
        </p:nvGraphicFramePr>
        <p:xfrm>
          <a:off x="1295400" y="5486400"/>
          <a:ext cx="5486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8" name="VISIO" r:id="rId10" imgW="3234960" imgH="377640" progId="Visio.Drawing.6">
                  <p:embed/>
                </p:oleObj>
              </mc:Choice>
              <mc:Fallback>
                <p:oleObj name="VISIO" r:id="rId10" imgW="3234960" imgH="37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5486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30342"/>
              </p:ext>
            </p:extLst>
          </p:nvPr>
        </p:nvGraphicFramePr>
        <p:xfrm>
          <a:off x="1295400" y="6400800"/>
          <a:ext cx="6934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9" name="VISIO" r:id="rId11" imgW="3234960" imgH="377640" progId="Visio.Drawing.6">
                  <p:embed/>
                </p:oleObj>
              </mc:Choice>
              <mc:Fallback>
                <p:oleObj name="VISIO" r:id="rId11" imgW="3234960" imgH="37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400800"/>
                        <a:ext cx="6934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AutoShape 15"/>
          <p:cNvCxnSpPr>
            <a:cxnSpLocks noChangeShapeType="1"/>
            <a:stCxn id="4" idx="2"/>
          </p:cNvCxnSpPr>
          <p:nvPr/>
        </p:nvCxnSpPr>
        <p:spPr bwMode="auto">
          <a:xfrm rot="16200000" flipH="1">
            <a:off x="1427162" y="3597276"/>
            <a:ext cx="803275" cy="152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6"/>
          <p:cNvCxnSpPr>
            <a:cxnSpLocks noChangeShapeType="1"/>
            <a:endCxn id="4" idx="2"/>
          </p:cNvCxnSpPr>
          <p:nvPr/>
        </p:nvCxnSpPr>
        <p:spPr bwMode="auto">
          <a:xfrm rot="10800000">
            <a:off x="1066800" y="3957638"/>
            <a:ext cx="228600" cy="1717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AutoShape 18"/>
          <p:cNvCxnSpPr>
            <a:cxnSpLocks noChangeShapeType="1"/>
            <a:endCxn id="4" idx="2"/>
          </p:cNvCxnSpPr>
          <p:nvPr/>
        </p:nvCxnSpPr>
        <p:spPr bwMode="auto">
          <a:xfrm rot="10800000">
            <a:off x="1066800" y="3957638"/>
            <a:ext cx="228600" cy="2632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AutoShape 19"/>
          <p:cNvCxnSpPr>
            <a:cxnSpLocks noChangeShapeType="1"/>
            <a:endCxn id="5" idx="2"/>
          </p:cNvCxnSpPr>
          <p:nvPr/>
        </p:nvCxnSpPr>
        <p:spPr bwMode="auto">
          <a:xfrm flipV="1">
            <a:off x="6705600" y="4033838"/>
            <a:ext cx="1676400" cy="727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20"/>
          <p:cNvCxnSpPr>
            <a:cxnSpLocks noChangeShapeType="1"/>
            <a:endCxn id="5" idx="2"/>
          </p:cNvCxnSpPr>
          <p:nvPr/>
        </p:nvCxnSpPr>
        <p:spPr bwMode="auto">
          <a:xfrm flipV="1">
            <a:off x="6781800" y="4033838"/>
            <a:ext cx="1600200" cy="1641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21"/>
          <p:cNvCxnSpPr>
            <a:cxnSpLocks noChangeShapeType="1"/>
            <a:endCxn id="5" idx="2"/>
          </p:cNvCxnSpPr>
          <p:nvPr/>
        </p:nvCxnSpPr>
        <p:spPr bwMode="auto">
          <a:xfrm flipV="1">
            <a:off x="8229600" y="4033838"/>
            <a:ext cx="152400" cy="2555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038600" y="640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effectLst/>
              </a:rPr>
              <a:t>Host to Host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886200" y="54864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effectLst/>
              </a:rPr>
              <a:t>Host to Gateway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733800" y="45720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>
                <a:effectLst/>
              </a:rPr>
              <a:t>Gateway to Gateway</a:t>
            </a:r>
          </a:p>
        </p:txBody>
      </p:sp>
      <p:sp>
        <p:nvSpPr>
          <p:cNvPr id="20" name="Cloud 19"/>
          <p:cNvSpPr/>
          <p:nvPr/>
        </p:nvSpPr>
        <p:spPr>
          <a:xfrm>
            <a:off x="3886200" y="3048000"/>
            <a:ext cx="17526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VPN Topology: Remote Access VPN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7741527" cy="5076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6477000"/>
            <a:ext cx="350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PSTN: Public Switch Telephone Networks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81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VPN Topology: Intranet VPN</a:t>
            </a: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524000"/>
            <a:ext cx="7325472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VPN Topology: Extranet VPN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143000"/>
            <a:ext cx="8049225" cy="533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6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1539</Words>
  <Application>Microsoft Office PowerPoint</Application>
  <PresentationFormat>On-screen Show (4:3)</PresentationFormat>
  <Paragraphs>274</Paragraphs>
  <Slides>33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2_Default Design</vt:lpstr>
      <vt:lpstr>VISIO</vt:lpstr>
      <vt:lpstr>Bitmap Image</vt:lpstr>
      <vt:lpstr>VPN Technology</vt:lpstr>
      <vt:lpstr>Common VPN Protocols</vt:lpstr>
      <vt:lpstr>Terminology: VPN &amp; Tunneling</vt:lpstr>
      <vt:lpstr>VPN Benefits</vt:lpstr>
      <vt:lpstr>VPN Encapsulation of Packets Example</vt:lpstr>
      <vt:lpstr>VPN Topology: Types of VPNs</vt:lpstr>
      <vt:lpstr>VPN Topology: Remote Access VPN</vt:lpstr>
      <vt:lpstr>VPN Topology: Intranet VPN</vt:lpstr>
      <vt:lpstr>VPN Topology: Extranet VPN</vt:lpstr>
      <vt:lpstr>L2TP</vt:lpstr>
      <vt:lpstr>Layer 2 Tunneling Protocol</vt:lpstr>
      <vt:lpstr>Layer 2 Tunneling Protocol (cont.)</vt:lpstr>
      <vt:lpstr>L2TP Tunnel Setup (from RFC2661)</vt:lpstr>
      <vt:lpstr>L2TPv3 Tunneling example</vt:lpstr>
      <vt:lpstr>L2TP-over-IPsec</vt:lpstr>
      <vt:lpstr>VLAN introduction</vt:lpstr>
      <vt:lpstr>Benefits of VLANs</vt:lpstr>
      <vt:lpstr>VLAN types</vt:lpstr>
      <vt:lpstr>VLAN types</vt:lpstr>
      <vt:lpstr>Membership by Port</vt:lpstr>
      <vt:lpstr>Membership by MAC-Addresses</vt:lpstr>
      <vt:lpstr>VLAN Tagging</vt:lpstr>
      <vt:lpstr>Tag to identify VLAN</vt:lpstr>
      <vt:lpstr>VLAN Trunk - 802.1Q Frame tagging</vt:lpstr>
      <vt:lpstr>Frame tagging IEEE 802.1Q</vt:lpstr>
      <vt:lpstr>VLAN 802.1ad (QinQ)</vt:lpstr>
      <vt:lpstr>VXLAN: VLANs for data centers</vt:lpstr>
      <vt:lpstr>What is VXLAN?</vt:lpstr>
      <vt:lpstr>VXLAN Ethernet Frame Encapsulation</vt:lpstr>
      <vt:lpstr>Generic Routing Encapsulation (GRE)</vt:lpstr>
      <vt:lpstr>Generic Routing Encapsulation</vt:lpstr>
      <vt:lpstr>Generic Routing Encapsulation Example</vt:lpstr>
      <vt:lpstr>Generic Routing Encapsulation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</dc:creator>
  <cp:lastModifiedBy>Tian, Yun</cp:lastModifiedBy>
  <cp:revision>206</cp:revision>
  <cp:lastPrinted>1601-01-01T00:00:00Z</cp:lastPrinted>
  <dcterms:created xsi:type="dcterms:W3CDTF">1601-01-01T00:00:00Z</dcterms:created>
  <dcterms:modified xsi:type="dcterms:W3CDTF">2015-10-14T00:12:37Z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