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5" r:id="rId1"/>
  </p:sldMasterIdLst>
  <p:notesMasterIdLst>
    <p:notesMasterId r:id="rId82"/>
  </p:notesMasterIdLst>
  <p:handoutMasterIdLst>
    <p:handoutMasterId r:id="rId83"/>
  </p:handoutMasterIdLst>
  <p:sldIdLst>
    <p:sldId id="287" r:id="rId2"/>
    <p:sldId id="358" r:id="rId3"/>
    <p:sldId id="359" r:id="rId4"/>
    <p:sldId id="360" r:id="rId5"/>
    <p:sldId id="361" r:id="rId6"/>
    <p:sldId id="396" r:id="rId7"/>
    <p:sldId id="362"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80" r:id="rId24"/>
    <p:sldId id="397" r:id="rId25"/>
    <p:sldId id="382" r:id="rId26"/>
    <p:sldId id="398" r:id="rId27"/>
    <p:sldId id="383" r:id="rId28"/>
    <p:sldId id="384" r:id="rId29"/>
    <p:sldId id="393" r:id="rId30"/>
    <p:sldId id="394" r:id="rId31"/>
    <p:sldId id="400" r:id="rId32"/>
    <p:sldId id="399" r:id="rId33"/>
    <p:sldId id="290" r:id="rId34"/>
    <p:sldId id="302" r:id="rId35"/>
    <p:sldId id="310" r:id="rId36"/>
    <p:sldId id="315" r:id="rId37"/>
    <p:sldId id="316" r:id="rId38"/>
    <p:sldId id="317" r:id="rId39"/>
    <p:sldId id="318" r:id="rId40"/>
    <p:sldId id="320" r:id="rId41"/>
    <p:sldId id="353" r:id="rId42"/>
    <p:sldId id="322" r:id="rId43"/>
    <p:sldId id="327" r:id="rId44"/>
    <p:sldId id="328" r:id="rId45"/>
    <p:sldId id="329" r:id="rId46"/>
    <p:sldId id="330" r:id="rId47"/>
    <p:sldId id="354" r:id="rId48"/>
    <p:sldId id="332" r:id="rId49"/>
    <p:sldId id="355" r:id="rId50"/>
    <p:sldId id="334" r:id="rId51"/>
    <p:sldId id="335" r:id="rId52"/>
    <p:sldId id="336" r:id="rId53"/>
    <p:sldId id="356" r:id="rId54"/>
    <p:sldId id="338" r:id="rId55"/>
    <p:sldId id="339" r:id="rId56"/>
    <p:sldId id="340" r:id="rId57"/>
    <p:sldId id="341" r:id="rId58"/>
    <p:sldId id="357" r:id="rId59"/>
    <p:sldId id="343" r:id="rId60"/>
    <p:sldId id="395" r:id="rId61"/>
    <p:sldId id="351" r:id="rId62"/>
    <p:sldId id="401" r:id="rId63"/>
    <p:sldId id="403" r:id="rId64"/>
    <p:sldId id="404" r:id="rId65"/>
    <p:sldId id="405" r:id="rId66"/>
    <p:sldId id="406" r:id="rId67"/>
    <p:sldId id="407" r:id="rId68"/>
    <p:sldId id="408" r:id="rId69"/>
    <p:sldId id="409" r:id="rId70"/>
    <p:sldId id="410" r:id="rId71"/>
    <p:sldId id="411" r:id="rId72"/>
    <p:sldId id="412" r:id="rId73"/>
    <p:sldId id="413" r:id="rId74"/>
    <p:sldId id="414" r:id="rId75"/>
    <p:sldId id="415" r:id="rId76"/>
    <p:sldId id="416" r:id="rId77"/>
    <p:sldId id="417" r:id="rId78"/>
    <p:sldId id="418" r:id="rId79"/>
    <p:sldId id="422" r:id="rId80"/>
    <p:sldId id="423" r:id="rId81"/>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0099"/>
    <a:srgbClr val="FF6600"/>
    <a:srgbClr val="CCECFF"/>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7" autoAdjust="0"/>
    <p:restoredTop sz="92833" autoAdjust="0"/>
  </p:normalViewPr>
  <p:slideViewPr>
    <p:cSldViewPr>
      <p:cViewPr varScale="1">
        <p:scale>
          <a:sx n="67" d="100"/>
          <a:sy n="67" d="100"/>
        </p:scale>
        <p:origin x="77"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8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8809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8810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8810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7E9B122-C319-458B-B094-07E06F03028D}" type="slidenum">
              <a:rPr lang="en-US"/>
              <a:pPr>
                <a:defRPr/>
              </a:pPr>
              <a:t>‹#›</a:t>
            </a:fld>
            <a:endParaRPr lang="en-US"/>
          </a:p>
        </p:txBody>
      </p:sp>
    </p:spTree>
    <p:extLst>
      <p:ext uri="{BB962C8B-B14F-4D97-AF65-F5344CB8AC3E}">
        <p14:creationId xmlns:p14="http://schemas.microsoft.com/office/powerpoint/2010/main" val="335692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734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735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82F2736B-1973-4B41-B400-42593EC246F1}" type="slidenum">
              <a:rPr lang="en-US"/>
              <a:pPr>
                <a:defRPr/>
              </a:pPr>
              <a:t>‹#›</a:t>
            </a:fld>
            <a:endParaRPr lang="en-US"/>
          </a:p>
        </p:txBody>
      </p:sp>
    </p:spTree>
    <p:extLst>
      <p:ext uri="{BB962C8B-B14F-4D97-AF65-F5344CB8AC3E}">
        <p14:creationId xmlns:p14="http://schemas.microsoft.com/office/powerpoint/2010/main" val="571954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en.wikipedia.org/wiki/Operating_system" TargetMode="External"/><Relationship Id="rId3" Type="http://schemas.openxmlformats.org/officeDocument/2006/relationships/hyperlink" Target="http://en.wikipedia.org/wiki/Computer_science" TargetMode="External"/><Relationship Id="rId7" Type="http://schemas.openxmlformats.org/officeDocument/2006/relationships/hyperlink" Target="http://en.wikipedia.org/wiki/Synchronization" TargetMode="External"/><Relationship Id="rId12" Type="http://schemas.openxmlformats.org/officeDocument/2006/relationships/hyperlink" Target="http://en.wikipedia.org/wiki/Non-deterministic_algorithm"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en.wikipedia.org/wiki/Inter-process_communication" TargetMode="External"/><Relationship Id="rId11" Type="http://schemas.openxmlformats.org/officeDocument/2006/relationships/hyperlink" Target="http://en.wikipedia.org/wiki/Arbitrary" TargetMode="External"/><Relationship Id="rId5" Type="http://schemas.openxmlformats.org/officeDocument/2006/relationships/hyperlink" Target="http://en.wikipedia.org/wiki/Synchronization_(computer_science)" TargetMode="External"/><Relationship Id="rId10" Type="http://schemas.openxmlformats.org/officeDocument/2006/relationships/hyperlink" Target="http://en.wikipedia.org/wiki/Chain_smoking" TargetMode="External"/><Relationship Id="rId4" Type="http://schemas.openxmlformats.org/officeDocument/2006/relationships/hyperlink" Target="http://en.wikipedia.org/wiki/Concurrency_(computer_science)" TargetMode="External"/><Relationship Id="rId9" Type="http://schemas.openxmlformats.org/officeDocument/2006/relationships/hyperlink" Target="http://en.wikipedia.org/wiki/Process_(computing)"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04010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843107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9938"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57159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96700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10369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16731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231554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7106"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424521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78936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355899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9394"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56308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RADOS Block Device</a:t>
            </a:r>
            <a:r>
              <a:rPr lang="en-US" dirty="0" smtClean="0"/>
              <a:t> (</a:t>
            </a:r>
            <a:r>
              <a:rPr lang="en-US" i="1" dirty="0" smtClean="0"/>
              <a:t>RBD</a:t>
            </a:r>
            <a:r>
              <a:rPr lang="en-US" dirty="0" smtClean="0"/>
              <a:t>)--</a:t>
            </a:r>
            <a:r>
              <a:rPr lang="en-US" i="1" dirty="0" smtClean="0"/>
              <a:t>reliable autonomic distributed object store</a:t>
            </a:r>
            <a:r>
              <a:rPr lang="en-US" dirty="0" smtClean="0"/>
              <a:t> (RADOS)</a:t>
            </a:r>
            <a:endParaRPr lang="en-US" i="1" dirty="0" smtClean="0"/>
          </a:p>
          <a:p>
            <a:r>
              <a:rPr lang="en-US" i="1" dirty="0" smtClean="0"/>
              <a:t>RBD</a:t>
            </a:r>
            <a:r>
              <a:rPr lang="en-US" dirty="0" smtClean="0"/>
              <a:t> is a Linux kernel feature that exposes RADOS storage as a block device.</a:t>
            </a:r>
            <a:endParaRPr lang="en-US" dirty="0"/>
          </a:p>
        </p:txBody>
      </p:sp>
      <p:sp>
        <p:nvSpPr>
          <p:cNvPr id="4" name="Slide Number Placeholder 3"/>
          <p:cNvSpPr>
            <a:spLocks noGrp="1"/>
          </p:cNvSpPr>
          <p:nvPr>
            <p:ph type="sldNum" sz="quarter" idx="10"/>
          </p:nvPr>
        </p:nvSpPr>
        <p:spPr/>
        <p:txBody>
          <a:bodyPr/>
          <a:lstStyle/>
          <a:p>
            <a:pPr>
              <a:defRPr/>
            </a:pPr>
            <a:fld id="{82F2736B-1973-4B41-B400-42593EC246F1}" type="slidenum">
              <a:rPr lang="en-US" smtClean="0"/>
              <a:pPr>
                <a:defRPr/>
              </a:pPr>
              <a:t>7</a:t>
            </a:fld>
            <a:endParaRPr lang="en-US"/>
          </a:p>
        </p:txBody>
      </p:sp>
    </p:spTree>
    <p:extLst>
      <p:ext uri="{BB962C8B-B14F-4D97-AF65-F5344CB8AC3E}">
        <p14:creationId xmlns:p14="http://schemas.microsoft.com/office/powerpoint/2010/main" val="2352615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A97935-6D3F-9842-AB4C-E04F9D14BF29}" type="slidenum">
              <a:rPr lang="en-US"/>
              <a:pPr/>
              <a:t>31</a:t>
            </a:fld>
            <a:endParaRPr lang="en-US"/>
          </a:p>
        </p:txBody>
      </p:sp>
      <p:sp>
        <p:nvSpPr>
          <p:cNvPr id="55297" name="Text Box 1"/>
          <p:cNvSpPr txBox="1">
            <a:spLocks noGrp="1" noRot="1" noChangeAspect="1" noChangeArrowheads="1"/>
          </p:cNvSpPr>
          <p:nvPr>
            <p:ph type="sldImg"/>
          </p:nvPr>
        </p:nvSpPr>
        <p:spPr bwMode="auto">
          <a:xfrm>
            <a:off x="1182688" y="695325"/>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5298"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0745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28827"/>
            <a:fld id="{2CF7154E-FE2C-4094-9169-5F6DACF2D87A}" type="slidenum">
              <a:rPr lang="en-US" smtClean="0"/>
              <a:pPr defTabSz="928827"/>
              <a:t>38</a:t>
            </a:fld>
            <a:endParaRPr lang="en-US" smtClean="0"/>
          </a:p>
        </p:txBody>
      </p:sp>
      <p:sp>
        <p:nvSpPr>
          <p:cNvPr id="55299" name="Text Box 2"/>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1233" tIns="45617" rIns="91233" bIns="45617" anchor="ctr"/>
          <a:lstStyle/>
          <a:p>
            <a:endParaRPr lang="en-US"/>
          </a:p>
        </p:txBody>
      </p:sp>
      <p:sp>
        <p:nvSpPr>
          <p:cNvPr id="55300" name="Rectangle 3"/>
          <p:cNvSpPr>
            <a:spLocks noGrp="1" noChangeArrowheads="1"/>
          </p:cNvSpPr>
          <p:nvPr>
            <p:ph type="body"/>
          </p:nvPr>
        </p:nvSpPr>
        <p:spPr>
          <a:xfrm>
            <a:off x="701345" y="4416099"/>
            <a:ext cx="5601626" cy="4182457"/>
          </a:xfrm>
          <a:noFill/>
          <a:ln/>
        </p:spPr>
        <p:txBody>
          <a:bodyPr wrap="none" anchor="ctr"/>
          <a:lstStyle/>
          <a:p>
            <a:pPr eaLnBrk="1" hangingPunct="1"/>
            <a:endParaRPr lang="en-US" smtClean="0"/>
          </a:p>
        </p:txBody>
      </p:sp>
    </p:spTree>
    <p:extLst>
      <p:ext uri="{BB962C8B-B14F-4D97-AF65-F5344CB8AC3E}">
        <p14:creationId xmlns:p14="http://schemas.microsoft.com/office/powerpoint/2010/main" val="3234875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pPr defTabSz="928827"/>
            <a:fld id="{E0E3AECE-B484-4CCE-BBA3-71147881B3B6}" type="slidenum">
              <a:rPr lang="en-US" smtClean="0"/>
              <a:pPr defTabSz="928827"/>
              <a:t>39</a:t>
            </a:fld>
            <a:endParaRPr lang="en-US" smtClean="0"/>
          </a:p>
        </p:txBody>
      </p:sp>
      <p:sp>
        <p:nvSpPr>
          <p:cNvPr id="56323" name="Text Box 2"/>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1233" tIns="45617" rIns="91233" bIns="45617" anchor="ctr"/>
          <a:lstStyle/>
          <a:p>
            <a:endParaRPr lang="en-US"/>
          </a:p>
        </p:txBody>
      </p:sp>
      <p:sp>
        <p:nvSpPr>
          <p:cNvPr id="56324" name="Rectangle 3"/>
          <p:cNvSpPr>
            <a:spLocks noGrp="1" noChangeArrowheads="1"/>
          </p:cNvSpPr>
          <p:nvPr>
            <p:ph type="body"/>
          </p:nvPr>
        </p:nvSpPr>
        <p:spPr>
          <a:xfrm>
            <a:off x="701345" y="4416099"/>
            <a:ext cx="5601626" cy="4182457"/>
          </a:xfrm>
          <a:noFill/>
          <a:ln/>
        </p:spPr>
        <p:txBody>
          <a:bodyPr wrap="none" anchor="ctr"/>
          <a:lstStyle/>
          <a:p>
            <a:pPr eaLnBrk="1" hangingPunct="1"/>
            <a:endParaRPr lang="en-US" smtClean="0"/>
          </a:p>
        </p:txBody>
      </p:sp>
    </p:spTree>
    <p:extLst>
      <p:ext uri="{BB962C8B-B14F-4D97-AF65-F5344CB8AC3E}">
        <p14:creationId xmlns:p14="http://schemas.microsoft.com/office/powerpoint/2010/main" val="3986499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pPr defTabSz="928827"/>
            <a:fld id="{4EE3B3EE-3CD6-4E0D-BD42-34D565D868CA}" type="slidenum">
              <a:rPr lang="en-US" smtClean="0"/>
              <a:pPr defTabSz="928827"/>
              <a:t>40</a:t>
            </a:fld>
            <a:endParaRPr lang="en-US" smtClean="0"/>
          </a:p>
        </p:txBody>
      </p:sp>
      <p:sp>
        <p:nvSpPr>
          <p:cNvPr id="57347" name="Text Box 2"/>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1233" tIns="45617" rIns="91233" bIns="45617" anchor="ctr"/>
          <a:lstStyle/>
          <a:p>
            <a:endParaRPr lang="en-US"/>
          </a:p>
        </p:txBody>
      </p:sp>
      <p:sp>
        <p:nvSpPr>
          <p:cNvPr id="57348" name="Rectangle 3"/>
          <p:cNvSpPr>
            <a:spLocks noGrp="1" noChangeArrowheads="1"/>
          </p:cNvSpPr>
          <p:nvPr>
            <p:ph type="body"/>
          </p:nvPr>
        </p:nvSpPr>
        <p:spPr>
          <a:xfrm>
            <a:off x="701345" y="4416099"/>
            <a:ext cx="5601626" cy="4182457"/>
          </a:xfrm>
          <a:noFill/>
          <a:ln/>
        </p:spPr>
        <p:txBody>
          <a:bodyPr wrap="none" anchor="ctr"/>
          <a:lstStyle/>
          <a:p>
            <a:r>
              <a:rPr lang="en-US" b="1" dirty="0" smtClean="0"/>
              <a:t>DEADLOCK</a:t>
            </a:r>
            <a:r>
              <a:rPr lang="en-US" dirty="0" smtClean="0"/>
              <a:t> Deadlock is a condition in which a task waits indefinitely for conditions that can never be satisfied - task claims exclusive control over shared resources - task holds resources while waiting for other resources to be released - tasks cannot be forced to </a:t>
            </a:r>
            <a:r>
              <a:rPr lang="en-US" dirty="0" err="1" smtClean="0"/>
              <a:t>relinguish</a:t>
            </a:r>
            <a:r>
              <a:rPr lang="en-US" dirty="0" smtClean="0"/>
              <a:t> resources - a circular waiting condition exists</a:t>
            </a:r>
          </a:p>
          <a:p>
            <a:r>
              <a:rPr lang="en-US" b="1" dirty="0" smtClean="0"/>
              <a:t>LIVELOCK</a:t>
            </a:r>
            <a:r>
              <a:rPr lang="en-US" dirty="0" smtClean="0"/>
              <a:t> </a:t>
            </a:r>
            <a:r>
              <a:rPr lang="en-US" dirty="0" err="1" smtClean="0"/>
              <a:t>Livelock</a:t>
            </a:r>
            <a:r>
              <a:rPr lang="en-US" dirty="0" smtClean="0"/>
              <a:t> conditions can arise when two or more tasks depend on and use the some resource causing a circular dependency condition where those tasks continue running forever, thus blocking all lower priority level tasks from running (these lower priority tasks experience a condition called starvation)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A </a:t>
            </a:r>
            <a:r>
              <a:rPr lang="en-US" dirty="0" err="1" smtClean="0"/>
              <a:t>livelock</a:t>
            </a:r>
            <a:r>
              <a:rPr lang="en-US" dirty="0" smtClean="0"/>
              <a:t> is similar to a deadlock, except that the states of the processes involved in the </a:t>
            </a:r>
            <a:r>
              <a:rPr lang="en-US" dirty="0" err="1" smtClean="0"/>
              <a:t>livelock</a:t>
            </a:r>
            <a:r>
              <a:rPr lang="en-US" dirty="0" smtClean="0"/>
              <a:t> constantly change with regard to one another, none progressing. </a:t>
            </a:r>
            <a:r>
              <a:rPr lang="en-US" dirty="0" err="1" smtClean="0"/>
              <a:t>Livelock</a:t>
            </a:r>
            <a:r>
              <a:rPr lang="en-US" dirty="0" smtClean="0"/>
              <a:t> is a special case of resource starvation; the general definition only states that a specific process is not progressing.</a:t>
            </a:r>
          </a:p>
          <a:p>
            <a:r>
              <a:rPr lang="en-US" dirty="0" smtClean="0"/>
              <a:t>A real-world example of </a:t>
            </a:r>
            <a:r>
              <a:rPr lang="en-US" dirty="0" err="1" smtClean="0"/>
              <a:t>livelock</a:t>
            </a:r>
            <a:r>
              <a:rPr lang="en-US" dirty="0" smtClean="0"/>
              <a:t> occurs when two people meet in a narrow corridor, and each tries to be polite by moving aside to let the other pass, but they end up swaying from side to side without making any progress because they both repeatedly move the same way at the same time.</a:t>
            </a:r>
          </a:p>
          <a:p>
            <a:r>
              <a:rPr lang="en-US" dirty="0" err="1" smtClean="0"/>
              <a:t>Livelock</a:t>
            </a:r>
            <a:r>
              <a:rPr lang="en-US" dirty="0" smtClean="0"/>
              <a:t> is a risk with some algorithms that detect and recover from deadlock. If more than one process takes action, the deadlock detection algorithm can be repeatedly triggered. This can be avoided by ensuring that only one process (chosen randomly or by priority) takes action.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http://</a:t>
            </a:r>
            <a:r>
              <a:rPr lang="en-US" dirty="0" err="1" smtClean="0"/>
              <a:t>en.wikipedia.org</a:t>
            </a:r>
            <a:r>
              <a:rPr lang="en-US" dirty="0" smtClean="0"/>
              <a:t>/wiki/</a:t>
            </a:r>
            <a:r>
              <a:rPr lang="en-US" dirty="0" err="1" smtClean="0"/>
              <a:t>Dining_philosophers_problem</a:t>
            </a:r>
            <a:r>
              <a:rPr lang="en-US" dirty="0" smtClean="0"/>
              <a:t> In </a:t>
            </a:r>
            <a:r>
              <a:rPr lang="en-US" dirty="0" smtClean="0">
                <a:hlinkClick r:id="rId3" tooltip="Computer science"/>
              </a:rPr>
              <a:t>computer science</a:t>
            </a:r>
            <a:r>
              <a:rPr lang="en-US" dirty="0" smtClean="0"/>
              <a:t>, the </a:t>
            </a:r>
            <a:r>
              <a:rPr lang="en-US" b="1" dirty="0" smtClean="0"/>
              <a:t>dining philosophers problem</a:t>
            </a:r>
            <a:r>
              <a:rPr lang="en-US" dirty="0" smtClean="0"/>
              <a:t> is an example problem often used in </a:t>
            </a:r>
            <a:r>
              <a:rPr lang="en-US" dirty="0" smtClean="0">
                <a:hlinkClick r:id="rId4" tooltip="Concurrency (computer science)"/>
              </a:rPr>
              <a:t>concurrent</a:t>
            </a:r>
            <a:r>
              <a:rPr lang="en-US" dirty="0" smtClean="0"/>
              <a:t> algorithm design to illustrate </a:t>
            </a:r>
            <a:r>
              <a:rPr lang="en-US" dirty="0" smtClean="0">
                <a:hlinkClick r:id="rId5" tooltip="Synchronization (computer science)"/>
              </a:rPr>
              <a:t>synchronization</a:t>
            </a:r>
            <a:r>
              <a:rPr lang="en-US" dirty="0" smtClean="0"/>
              <a:t> issues and techniques for resolving them.</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http://</a:t>
            </a:r>
            <a:r>
              <a:rPr lang="en-US" dirty="0" err="1" smtClean="0"/>
              <a:t>en.wikipedia.org</a:t>
            </a:r>
            <a:r>
              <a:rPr lang="en-US" dirty="0" smtClean="0"/>
              <a:t>/wiki/</a:t>
            </a:r>
            <a:r>
              <a:rPr lang="en-US" dirty="0" err="1" smtClean="0"/>
              <a:t>Sleeping_barber_problem</a:t>
            </a:r>
            <a:r>
              <a:rPr lang="en-US" dirty="0" smtClean="0"/>
              <a:t> n </a:t>
            </a:r>
            <a:r>
              <a:rPr lang="en-US" dirty="0" smtClean="0">
                <a:hlinkClick r:id="rId3" tooltip="Computer science"/>
              </a:rPr>
              <a:t>computer science</a:t>
            </a:r>
            <a:r>
              <a:rPr lang="en-US" dirty="0" smtClean="0"/>
              <a:t>, the </a:t>
            </a:r>
            <a:r>
              <a:rPr lang="en-US" b="1" dirty="0" smtClean="0"/>
              <a:t>sleeping barber problem</a:t>
            </a:r>
            <a:r>
              <a:rPr lang="en-US" dirty="0" smtClean="0"/>
              <a:t> is a classic </a:t>
            </a:r>
            <a:r>
              <a:rPr lang="en-US" dirty="0" smtClean="0">
                <a:hlinkClick r:id="rId6" tooltip="Inter-process communication"/>
              </a:rPr>
              <a:t>inter-process communication</a:t>
            </a:r>
            <a:r>
              <a:rPr lang="en-US" dirty="0" smtClean="0"/>
              <a:t> and </a:t>
            </a:r>
            <a:r>
              <a:rPr lang="en-US" dirty="0" smtClean="0">
                <a:hlinkClick r:id="rId7" tooltip="Synchronization"/>
              </a:rPr>
              <a:t>synchronization</a:t>
            </a:r>
            <a:r>
              <a:rPr lang="en-US" dirty="0" smtClean="0"/>
              <a:t> problem between multiple </a:t>
            </a:r>
            <a:r>
              <a:rPr lang="en-US" dirty="0" smtClean="0">
                <a:hlinkClick r:id="rId8" tooltip="Operating system"/>
              </a:rPr>
              <a:t>operating system</a:t>
            </a:r>
            <a:r>
              <a:rPr lang="en-US" dirty="0" smtClean="0"/>
              <a:t> </a:t>
            </a:r>
            <a:r>
              <a:rPr lang="en-US" dirty="0" smtClean="0">
                <a:hlinkClick r:id="rId9" tooltip="Process (computing)"/>
              </a:rPr>
              <a:t>processes</a:t>
            </a:r>
            <a:r>
              <a:rPr lang="en-US" dirty="0" smtClean="0"/>
              <a:t>. The problem is analogous to that of keeping a barber working when there are customers, resting when there are none and doing so in an orderly manner.</a:t>
            </a:r>
          </a:p>
          <a:p>
            <a:r>
              <a:rPr lang="en-US" dirty="0" smtClean="0"/>
              <a:t>The analogy is based upon a hypothetical barber shop with one barber. The barber has one barber chair and a waiting room with a number of chairs in it. When the barber finishes cutting a customer's hair, he dismisses the customer and then goes to the waiting room to see if there are other customers waiting. If there are, he brings one of them back to the chair and cuts his hair. If there are no other customers waiting, he returns to his chair and sleeps in 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http://</a:t>
            </a:r>
            <a:r>
              <a:rPr lang="en-US" dirty="0" err="1" smtClean="0"/>
              <a:t>en.wikipedia.org</a:t>
            </a:r>
            <a:r>
              <a:rPr lang="en-US" dirty="0" smtClean="0"/>
              <a:t>/wiki/</a:t>
            </a:r>
            <a:r>
              <a:rPr lang="en-US" dirty="0" err="1" smtClean="0"/>
              <a:t>Cigarette_smokers_problem</a:t>
            </a:r>
            <a:r>
              <a:rPr lang="en-US" dirty="0" smtClean="0"/>
              <a:t> Assume there are also three </a:t>
            </a:r>
            <a:r>
              <a:rPr lang="en-US" dirty="0" smtClean="0">
                <a:hlinkClick r:id="rId10" tooltip="Chain smoking"/>
              </a:rPr>
              <a:t>chain smokers</a:t>
            </a:r>
            <a:r>
              <a:rPr lang="en-US" dirty="0" smtClean="0"/>
              <a:t> around a table, each of whom has an infinite supply of </a:t>
            </a:r>
            <a:r>
              <a:rPr lang="en-US" i="1" dirty="0" smtClean="0"/>
              <a:t>one</a:t>
            </a:r>
            <a:r>
              <a:rPr lang="en-US" dirty="0" smtClean="0"/>
              <a:t> of the three ingredients — one smoker has an infinite supply of tobacco, another has an infinite supply of paper, and the third has an infinite supply of matches.</a:t>
            </a:r>
          </a:p>
          <a:p>
            <a:r>
              <a:rPr lang="en-US" dirty="0" smtClean="0"/>
              <a:t>Assume there is also a non-smoking arbiter. The arbiter enables the smokers to make their cigarettes by </a:t>
            </a:r>
            <a:r>
              <a:rPr lang="en-US" dirty="0" smtClean="0">
                <a:hlinkClick r:id="rId11" tooltip="Arbitrary"/>
              </a:rPr>
              <a:t>arbitrarily</a:t>
            </a:r>
            <a:r>
              <a:rPr lang="en-US" dirty="0" smtClean="0"/>
              <a:t> (</a:t>
            </a:r>
            <a:r>
              <a:rPr lang="en-US" dirty="0" smtClean="0">
                <a:hlinkClick r:id="rId12" tooltip="Non-deterministic algorithm"/>
              </a:rPr>
              <a:t>non deterministically</a:t>
            </a:r>
            <a:r>
              <a:rPr lang="en-US" dirty="0" smtClean="0"/>
              <a:t>) selecting two of the smokers, taking one item out of each of their supplies, and placing the items on the table. The arbiter then notifies the third smoker that they have done this. The third smoker removes the two items from the table and uses them (along with their own supply) to make a cigarette, which they smoke for a while. Meanwhile, the arbiter, seeing the table empty, again chooses two smokers at random and places their items on the table. This process continues forever.</a:t>
            </a:r>
          </a:p>
          <a:p>
            <a:r>
              <a:rPr lang="en-US" dirty="0" smtClean="0"/>
              <a:t>The smokers do not hoard items from the table; a smoker only begins to roll a new cigarette once they have finished smoking the last one. For instance if the arbiter places tobacco and paper on the table while the match-supply smoker is smoking, the tobacco and paper will remain untouched on the table until the match-supply smoker is finished with their cigarette and then collects the items.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169704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Von_Neumann_architecture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82F2736B-1973-4B41-B400-42593EC246F1}" type="slidenum">
              <a:rPr lang="en-US" smtClean="0"/>
              <a:pPr>
                <a:defRPr/>
              </a:pPr>
              <a:t>43</a:t>
            </a:fld>
            <a:endParaRPr lang="en-US"/>
          </a:p>
        </p:txBody>
      </p:sp>
    </p:spTree>
    <p:extLst>
      <p:ext uri="{BB962C8B-B14F-4D97-AF65-F5344CB8AC3E}">
        <p14:creationId xmlns:p14="http://schemas.microsoft.com/office/powerpoint/2010/main" val="1405572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9"/>
          <p:cNvSpPr>
            <a:spLocks noGrp="1" noChangeArrowheads="1"/>
          </p:cNvSpPr>
          <p:nvPr>
            <p:ph type="sldNum" sz="quarter" idx="5"/>
          </p:nvPr>
        </p:nvSpPr>
        <p:spPr>
          <a:noFill/>
        </p:spPr>
        <p:txBody>
          <a:bodyPr/>
          <a:lstStyle/>
          <a:p>
            <a:pPr defTabSz="928827"/>
            <a:fld id="{F3593648-B6B4-48DF-B44C-E3693731EC71}" type="slidenum">
              <a:rPr lang="en-GB" smtClean="0">
                <a:solidFill>
                  <a:prstClr val="black"/>
                </a:solidFill>
              </a:rPr>
              <a:pPr defTabSz="928827"/>
              <a:t>49</a:t>
            </a:fld>
            <a:endParaRPr lang="en-GB" smtClean="0">
              <a:solidFill>
                <a:prstClr val="black"/>
              </a:solidFill>
            </a:endParaRPr>
          </a:p>
        </p:txBody>
      </p:sp>
      <p:sp>
        <p:nvSpPr>
          <p:cNvPr id="107523" name="Text Box 1"/>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3168" tIns="46583" rIns="93168" bIns="46583" anchor="ctr"/>
          <a:lstStyle/>
          <a:p>
            <a:pPr eaLnBrk="0" hangingPunct="0"/>
            <a:endParaRPr lang="en-US" sz="1500" b="1">
              <a:solidFill>
                <a:prstClr val="black"/>
              </a:solidFill>
              <a:latin typeface="Arial" charset="0"/>
            </a:endParaRPr>
          </a:p>
        </p:txBody>
      </p:sp>
      <p:sp>
        <p:nvSpPr>
          <p:cNvPr id="107524" name="Rectangle 2"/>
          <p:cNvSpPr>
            <a:spLocks noGrp="1" noChangeArrowheads="1"/>
          </p:cNvSpPr>
          <p:nvPr>
            <p:ph type="body"/>
          </p:nvPr>
        </p:nvSpPr>
        <p:spPr>
          <a:xfrm>
            <a:off x="701345" y="4416099"/>
            <a:ext cx="5604669" cy="4182457"/>
          </a:xfrm>
          <a:noFill/>
          <a:ln/>
        </p:spPr>
        <p:txBody>
          <a:bodyPr wrap="none" anchor="ctr"/>
          <a:lstStyle/>
          <a:p>
            <a:endParaRPr lang="en-US" smtClean="0"/>
          </a:p>
        </p:txBody>
      </p:sp>
    </p:spTree>
    <p:extLst>
      <p:ext uri="{BB962C8B-B14F-4D97-AF65-F5344CB8AC3E}">
        <p14:creationId xmlns:p14="http://schemas.microsoft.com/office/powerpoint/2010/main" val="103204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9"/>
          <p:cNvSpPr>
            <a:spLocks noGrp="1" noChangeArrowheads="1"/>
          </p:cNvSpPr>
          <p:nvPr>
            <p:ph type="sldNum" sz="quarter" idx="5"/>
          </p:nvPr>
        </p:nvSpPr>
        <p:spPr>
          <a:noFill/>
        </p:spPr>
        <p:txBody>
          <a:bodyPr/>
          <a:lstStyle/>
          <a:p>
            <a:pPr defTabSz="928827"/>
            <a:fld id="{F3593648-B6B4-48DF-B44C-E3693731EC71}" type="slidenum">
              <a:rPr lang="en-GB" smtClean="0">
                <a:solidFill>
                  <a:prstClr val="black"/>
                </a:solidFill>
              </a:rPr>
              <a:pPr defTabSz="928827"/>
              <a:t>53</a:t>
            </a:fld>
            <a:endParaRPr lang="en-GB" smtClean="0">
              <a:solidFill>
                <a:prstClr val="black"/>
              </a:solidFill>
            </a:endParaRPr>
          </a:p>
        </p:txBody>
      </p:sp>
      <p:sp>
        <p:nvSpPr>
          <p:cNvPr id="107523" name="Text Box 1"/>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3168" tIns="46583" rIns="93168" bIns="46583" anchor="ctr"/>
          <a:lstStyle/>
          <a:p>
            <a:pPr eaLnBrk="0" hangingPunct="0"/>
            <a:endParaRPr lang="en-US" sz="1500" b="1">
              <a:solidFill>
                <a:prstClr val="black"/>
              </a:solidFill>
              <a:latin typeface="Arial" charset="0"/>
            </a:endParaRPr>
          </a:p>
        </p:txBody>
      </p:sp>
      <p:sp>
        <p:nvSpPr>
          <p:cNvPr id="107524" name="Rectangle 2"/>
          <p:cNvSpPr>
            <a:spLocks noGrp="1" noChangeArrowheads="1"/>
          </p:cNvSpPr>
          <p:nvPr>
            <p:ph type="body"/>
          </p:nvPr>
        </p:nvSpPr>
        <p:spPr>
          <a:xfrm>
            <a:off x="701345" y="4416099"/>
            <a:ext cx="5604669" cy="4182457"/>
          </a:xfrm>
          <a:noFill/>
          <a:ln/>
        </p:spPr>
        <p:txBody>
          <a:bodyPr wrap="none" anchor="ctr"/>
          <a:lstStyle/>
          <a:p>
            <a:endParaRPr lang="en-US" smtClean="0"/>
          </a:p>
        </p:txBody>
      </p:sp>
    </p:spTree>
    <p:extLst>
      <p:ext uri="{BB962C8B-B14F-4D97-AF65-F5344CB8AC3E}">
        <p14:creationId xmlns:p14="http://schemas.microsoft.com/office/powerpoint/2010/main" val="4033517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Collocating real-time processing with batch processing offers a number of advantages over segregated clusters.</a:t>
            </a:r>
          </a:p>
          <a:p>
            <a:r>
              <a:rPr lang="en-US" dirty="0">
                <a:latin typeface="+mn-lt"/>
              </a:rPr>
              <a:t>It provides a huge potential for elasticity. Real-time processing will rarely produce a constant and predictable load. As such, Storm needs more resources to keep up with spikes in demand. Collocating Storm with batch processing allows Storm to steal resources from batch jobs when needed and give them back when demand subsides. The Storm-YARN effort lays the groundwork to make this possible.</a:t>
            </a:r>
          </a:p>
          <a:p>
            <a:r>
              <a:rPr lang="en-US" dirty="0">
                <a:latin typeface="+mn-lt"/>
              </a:rPr>
              <a:t>Many applications use Storm for low-latency processing and Map/Reduce for batch processing while sharing data between Storm and Map/Reduce. By placing Storm physically closer to the data source and/or other components in the same pipeline we can reduce network transfers and in turn the total cost of acquiring the data.</a:t>
            </a:r>
          </a:p>
          <a:p>
            <a:endParaRPr lang="en-US" dirty="0"/>
          </a:p>
        </p:txBody>
      </p:sp>
      <p:sp>
        <p:nvSpPr>
          <p:cNvPr id="4" name="Slide Number Placeholder 3"/>
          <p:cNvSpPr>
            <a:spLocks noGrp="1"/>
          </p:cNvSpPr>
          <p:nvPr>
            <p:ph type="sldNum" sz="quarter" idx="10"/>
          </p:nvPr>
        </p:nvSpPr>
        <p:spPr/>
        <p:txBody>
          <a:bodyPr/>
          <a:lstStyle/>
          <a:p>
            <a:fld id="{B0E4550C-75DE-4918-BC79-3D04C31FC672}" type="slidenum">
              <a:rPr lang="en-US" smtClean="0"/>
              <a:t>70</a:t>
            </a:fld>
            <a:endParaRPr lang="en-US"/>
          </a:p>
        </p:txBody>
      </p:sp>
    </p:spTree>
    <p:extLst>
      <p:ext uri="{BB962C8B-B14F-4D97-AF65-F5344CB8AC3E}">
        <p14:creationId xmlns:p14="http://schemas.microsoft.com/office/powerpoint/2010/main" val="2252980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To compute user interest, Yahoo process billions of events from our over 700 million users, and analyze 2.2 billion content every day. Since users' change interest over time, we need to update user profiles to reflect their current interests.</a:t>
            </a:r>
            <a:endParaRPr lang="en-US" dirty="0"/>
          </a:p>
        </p:txBody>
      </p:sp>
      <p:sp>
        <p:nvSpPr>
          <p:cNvPr id="4" name="Slide Number Placeholder 3"/>
          <p:cNvSpPr>
            <a:spLocks noGrp="1"/>
          </p:cNvSpPr>
          <p:nvPr>
            <p:ph type="sldNum" sz="quarter" idx="10"/>
          </p:nvPr>
        </p:nvSpPr>
        <p:spPr/>
        <p:txBody>
          <a:bodyPr/>
          <a:lstStyle/>
          <a:p>
            <a:fld id="{B0E4550C-75DE-4918-BC79-3D04C31FC672}" type="slidenum">
              <a:rPr lang="en-US" smtClean="0"/>
              <a:t>71</a:t>
            </a:fld>
            <a:endParaRPr lang="en-US"/>
          </a:p>
        </p:txBody>
      </p:sp>
    </p:spTree>
    <p:extLst>
      <p:ext uri="{BB962C8B-B14F-4D97-AF65-F5344CB8AC3E}">
        <p14:creationId xmlns:p14="http://schemas.microsoft.com/office/powerpoint/2010/main" val="386506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Yahoo enhanced Storm to support </a:t>
            </a:r>
            <a:r>
              <a:rPr lang="en-US" dirty="0" err="1" smtClean="0"/>
              <a:t>Hadoop</a:t>
            </a:r>
            <a:r>
              <a:rPr lang="en-US" dirty="0" smtClean="0"/>
              <a:t> style security mechanisms (including Kerberos authentication), and thus enable Storm applications to access </a:t>
            </a:r>
            <a:r>
              <a:rPr lang="en-US" dirty="0" err="1" smtClean="0"/>
              <a:t>Hadoop</a:t>
            </a:r>
            <a:r>
              <a:rPr lang="en-US" dirty="0" smtClean="0"/>
              <a:t> datasets stored in our secure HDFS and </a:t>
            </a:r>
            <a:r>
              <a:rPr lang="en-US" dirty="0" err="1" smtClean="0"/>
              <a:t>Hbase</a:t>
            </a:r>
            <a:r>
              <a:rPr lang="en-US" dirty="0" smtClean="0"/>
              <a:t> clusters.</a:t>
            </a:r>
          </a:p>
          <a:p>
            <a:r>
              <a:rPr lang="en-US" dirty="0" smtClean="0"/>
              <a:t>Storm is being integrated into </a:t>
            </a:r>
            <a:r>
              <a:rPr lang="en-US" dirty="0" err="1" smtClean="0"/>
              <a:t>Hadoop</a:t>
            </a:r>
            <a:r>
              <a:rPr lang="en-US" dirty="0" smtClean="0"/>
              <a:t> YARN for resource management. Storm-on-YARN enables Storm applications to utilize the computational resources in our tens of thousands of </a:t>
            </a:r>
            <a:r>
              <a:rPr lang="en-US" dirty="0" err="1" smtClean="0"/>
              <a:t>Hadoop</a:t>
            </a:r>
            <a:r>
              <a:rPr lang="en-US" dirty="0" smtClean="0"/>
              <a:t> computation nodes. YARN is used to launch the Storm</a:t>
            </a:r>
            <a:r>
              <a:rPr lang="en-US" baseline="0" dirty="0" smtClean="0"/>
              <a:t> </a:t>
            </a:r>
            <a:r>
              <a:rPr lang="en-US" dirty="0" smtClean="0"/>
              <a:t>application master (Nimbus) on demand, and enables Nimbus to request resources for Storm application slaves (Supervisors).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0E4550C-75DE-4918-BC79-3D04C31FC672}" type="slidenum">
              <a:rPr lang="en-US" smtClean="0"/>
              <a:t>72</a:t>
            </a:fld>
            <a:endParaRPr lang="en-US"/>
          </a:p>
        </p:txBody>
      </p:sp>
    </p:spTree>
    <p:extLst>
      <p:ext uri="{BB962C8B-B14F-4D97-AF65-F5344CB8AC3E}">
        <p14:creationId xmlns:p14="http://schemas.microsoft.com/office/powerpoint/2010/main" val="176676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1"/>
          <p:cNvSpPr>
            <a:spLocks noGrp="1" noChangeArrowheads="1"/>
          </p:cNvSpPr>
          <p:nvPr>
            <p:ph type="sldNum" sz="quarter" idx="5"/>
          </p:nvPr>
        </p:nvSpPr>
        <p:spPr>
          <a:noFill/>
        </p:spPr>
        <p:txBody>
          <a:bodyPr/>
          <a:lstStyle/>
          <a:p>
            <a:pPr defTabSz="928827"/>
            <a:fld id="{591E87BC-B75B-420F-98DE-C19EACD1DA0D}" type="slidenum">
              <a:rPr lang="en-GB" smtClean="0"/>
              <a:pPr defTabSz="928827"/>
              <a:t>8</a:t>
            </a:fld>
            <a:endParaRPr lang="en-GB" smtClean="0"/>
          </a:p>
        </p:txBody>
      </p:sp>
      <p:sp>
        <p:nvSpPr>
          <p:cNvPr id="111619" name="Text Box 1"/>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3168" tIns="46583" rIns="93168" bIns="46583" anchor="ctr"/>
          <a:lstStyle/>
          <a:p>
            <a:endParaRPr lang="en-US"/>
          </a:p>
        </p:txBody>
      </p:sp>
      <p:sp>
        <p:nvSpPr>
          <p:cNvPr id="111620" name="Rectangle 2"/>
          <p:cNvSpPr>
            <a:spLocks noGrp="1" noChangeArrowheads="1"/>
          </p:cNvSpPr>
          <p:nvPr>
            <p:ph type="body"/>
          </p:nvPr>
        </p:nvSpPr>
        <p:spPr>
          <a:xfrm>
            <a:off x="701345" y="4416099"/>
            <a:ext cx="5601626" cy="4182457"/>
          </a:xfrm>
          <a:noFill/>
          <a:ln/>
        </p:spPr>
        <p:txBody>
          <a:bodyPr wrap="none" anchor="ctr"/>
          <a:lstStyle/>
          <a:p>
            <a:endParaRPr lang="en-US" smtClean="0"/>
          </a:p>
        </p:txBody>
      </p:sp>
    </p:spTree>
    <p:extLst>
      <p:ext uri="{BB962C8B-B14F-4D97-AF65-F5344CB8AC3E}">
        <p14:creationId xmlns:p14="http://schemas.microsoft.com/office/powerpoint/2010/main" val="369486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p:spPr>
        <p:txBody>
          <a:bodyPr/>
          <a:lstStyle/>
          <a:p>
            <a:pPr defTabSz="928827"/>
            <a:fld id="{0CB03AEF-385D-486F-8443-582D3770FCA0}" type="slidenum">
              <a:rPr lang="en-GB" smtClean="0"/>
              <a:pPr defTabSz="928827"/>
              <a:t>9</a:t>
            </a:fld>
            <a:endParaRPr lang="en-GB" smtClean="0"/>
          </a:p>
        </p:txBody>
      </p:sp>
      <p:sp>
        <p:nvSpPr>
          <p:cNvPr id="112643" name="Text Box 1"/>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3168" tIns="46583" rIns="93168" bIns="46583" anchor="ctr"/>
          <a:lstStyle/>
          <a:p>
            <a:endParaRPr lang="en-US"/>
          </a:p>
        </p:txBody>
      </p:sp>
      <p:sp>
        <p:nvSpPr>
          <p:cNvPr id="112644" name="Rectangle 2"/>
          <p:cNvSpPr>
            <a:spLocks noGrp="1" noChangeArrowheads="1"/>
          </p:cNvSpPr>
          <p:nvPr>
            <p:ph type="body"/>
          </p:nvPr>
        </p:nvSpPr>
        <p:spPr>
          <a:xfrm>
            <a:off x="701345" y="4416099"/>
            <a:ext cx="5601626" cy="4182457"/>
          </a:xfrm>
          <a:noFill/>
          <a:ln/>
        </p:spPr>
        <p:txBody>
          <a:bodyPr wrap="none" anchor="ctr"/>
          <a:lstStyle/>
          <a:p>
            <a:endParaRPr lang="en-US" smtClean="0"/>
          </a:p>
        </p:txBody>
      </p:sp>
    </p:spTree>
    <p:extLst>
      <p:ext uri="{BB962C8B-B14F-4D97-AF65-F5344CB8AC3E}">
        <p14:creationId xmlns:p14="http://schemas.microsoft.com/office/powerpoint/2010/main" val="2901537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idx="5"/>
          </p:nvPr>
        </p:nvSpPr>
        <p:spPr>
          <a:noFill/>
        </p:spPr>
        <p:txBody>
          <a:bodyPr/>
          <a:lstStyle/>
          <a:p>
            <a:pPr defTabSz="928827"/>
            <a:fld id="{4A63F802-E59E-4480-AB12-5A0E8FB09767}" type="slidenum">
              <a:rPr lang="en-GB" smtClean="0"/>
              <a:pPr defTabSz="928827"/>
              <a:t>11</a:t>
            </a:fld>
            <a:endParaRPr lang="en-GB" smtClean="0"/>
          </a:p>
        </p:txBody>
      </p:sp>
      <p:sp>
        <p:nvSpPr>
          <p:cNvPr id="113667" name="Text Box 1"/>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3168" tIns="46583" rIns="93168" bIns="46583" anchor="ctr"/>
          <a:lstStyle/>
          <a:p>
            <a:endParaRPr lang="en-US"/>
          </a:p>
        </p:txBody>
      </p:sp>
      <p:sp>
        <p:nvSpPr>
          <p:cNvPr id="113668" name="Rectangle 2"/>
          <p:cNvSpPr>
            <a:spLocks noGrp="1" noChangeArrowheads="1"/>
          </p:cNvSpPr>
          <p:nvPr>
            <p:ph type="body"/>
          </p:nvPr>
        </p:nvSpPr>
        <p:spPr>
          <a:xfrm>
            <a:off x="701345" y="4416099"/>
            <a:ext cx="5601626" cy="4182457"/>
          </a:xfrm>
          <a:noFill/>
          <a:ln/>
        </p:spPr>
        <p:txBody>
          <a:bodyPr wrap="none" anchor="ctr"/>
          <a:lstStyle/>
          <a:p>
            <a:endParaRPr lang="en-US" smtClean="0"/>
          </a:p>
        </p:txBody>
      </p:sp>
    </p:spTree>
    <p:extLst>
      <p:ext uri="{BB962C8B-B14F-4D97-AF65-F5344CB8AC3E}">
        <p14:creationId xmlns:p14="http://schemas.microsoft.com/office/powerpoint/2010/main" val="76381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1"/>
          <p:cNvSpPr>
            <a:spLocks noGrp="1" noChangeArrowheads="1"/>
          </p:cNvSpPr>
          <p:nvPr>
            <p:ph type="sldNum" sz="quarter" idx="5"/>
          </p:nvPr>
        </p:nvSpPr>
        <p:spPr>
          <a:noFill/>
        </p:spPr>
        <p:txBody>
          <a:bodyPr/>
          <a:lstStyle/>
          <a:p>
            <a:pPr defTabSz="928827"/>
            <a:fld id="{579A913F-144C-4EC5-868B-DC0A768C4373}" type="slidenum">
              <a:rPr lang="en-GB" smtClean="0"/>
              <a:pPr defTabSz="928827"/>
              <a:t>12</a:t>
            </a:fld>
            <a:endParaRPr lang="en-GB" smtClean="0"/>
          </a:p>
        </p:txBody>
      </p:sp>
      <p:sp>
        <p:nvSpPr>
          <p:cNvPr id="115715" name="Text Box 1"/>
          <p:cNvSpPr txBox="1">
            <a:spLocks noChangeArrowheads="1"/>
          </p:cNvSpPr>
          <p:nvPr/>
        </p:nvSpPr>
        <p:spPr bwMode="auto">
          <a:xfrm>
            <a:off x="1168400" y="697846"/>
            <a:ext cx="4673600" cy="3484613"/>
          </a:xfrm>
          <a:prstGeom prst="rect">
            <a:avLst/>
          </a:prstGeom>
          <a:solidFill>
            <a:srgbClr val="FFFFFF"/>
          </a:solidFill>
          <a:ln w="9360">
            <a:solidFill>
              <a:srgbClr val="000000"/>
            </a:solidFill>
            <a:miter lim="800000"/>
            <a:headEnd/>
            <a:tailEnd/>
          </a:ln>
        </p:spPr>
        <p:txBody>
          <a:bodyPr wrap="none" lIns="93168" tIns="46583" rIns="93168" bIns="46583" anchor="ctr"/>
          <a:lstStyle/>
          <a:p>
            <a:endParaRPr lang="en-US"/>
          </a:p>
        </p:txBody>
      </p:sp>
      <p:sp>
        <p:nvSpPr>
          <p:cNvPr id="115716" name="Rectangle 2"/>
          <p:cNvSpPr>
            <a:spLocks noGrp="1" noChangeArrowheads="1"/>
          </p:cNvSpPr>
          <p:nvPr>
            <p:ph type="body"/>
          </p:nvPr>
        </p:nvSpPr>
        <p:spPr>
          <a:xfrm>
            <a:off x="701345" y="4416099"/>
            <a:ext cx="5601626" cy="4182457"/>
          </a:xfrm>
          <a:noFill/>
          <a:ln/>
        </p:spPr>
        <p:txBody>
          <a:bodyPr wrap="none" anchor="ctr"/>
          <a:lstStyle/>
          <a:p>
            <a:endParaRPr lang="en-US" smtClean="0"/>
          </a:p>
        </p:txBody>
      </p:sp>
    </p:spTree>
    <p:extLst>
      <p:ext uri="{BB962C8B-B14F-4D97-AF65-F5344CB8AC3E}">
        <p14:creationId xmlns:p14="http://schemas.microsoft.com/office/powerpoint/2010/main" val="1297714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976179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03983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97410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7"/>
          <p:cNvSpPr>
            <a:spLocks noChangeArrowheads="1"/>
          </p:cNvSpPr>
          <p:nvPr/>
        </p:nvSpPr>
        <p:spPr bwMode="auto">
          <a:xfrm>
            <a:off x="0" y="1676400"/>
            <a:ext cx="9144000" cy="1902346"/>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6146" name="Rectangle 2"/>
          <p:cNvSpPr>
            <a:spLocks noGrp="1" noChangeArrowheads="1"/>
          </p:cNvSpPr>
          <p:nvPr>
            <p:ph type="ctrTitle"/>
          </p:nvPr>
        </p:nvSpPr>
        <p:spPr>
          <a:xfrm>
            <a:off x="685800" y="1882775"/>
            <a:ext cx="7772400" cy="1470025"/>
          </a:xfrm>
        </p:spPr>
        <p:txBody>
          <a:bodyPr/>
          <a:lstStyle>
            <a:lvl1pPr>
              <a:defRPr sz="4000"/>
            </a:lvl1pPr>
          </a:lstStyle>
          <a:p>
            <a:r>
              <a:rPr lang="en-US" smtClean="0"/>
              <a:t>Click to edit Master title style</a:t>
            </a:r>
            <a:endParaRPr lang="en-US" dirty="0"/>
          </a:p>
        </p:txBody>
      </p:sp>
      <p:sp>
        <p:nvSpPr>
          <p:cNvPr id="6147" name="Rectangle 3"/>
          <p:cNvSpPr>
            <a:spLocks noGrp="1" noChangeArrowheads="1"/>
          </p:cNvSpPr>
          <p:nvPr>
            <p:ph type="subTitle" idx="1"/>
          </p:nvPr>
        </p:nvSpPr>
        <p:spPr>
          <a:xfrm>
            <a:off x="1371600" y="43434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dirty="0"/>
          </a:p>
        </p:txBody>
      </p:sp>
      <p:sp>
        <p:nvSpPr>
          <p:cNvPr id="7" name="Slide Number Placeholder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6745566E-74FD-4AFA-A1C9-3C883A41D816}" type="slidenum">
              <a:rPr lang="en-US" smtClean="0"/>
              <a:pPr>
                <a:defRPr/>
              </a:pPr>
              <a:t>‹#›</a:t>
            </a:fld>
            <a:endParaRPr lang="en-US"/>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pPr>
              <a:defRPr/>
            </a:pPr>
            <a:endParaRPr lang="en-US" dirty="0"/>
          </a:p>
        </p:txBody>
      </p:sp>
    </p:spTree>
    <p:extLst>
      <p:ext uri="{BB962C8B-B14F-4D97-AF65-F5344CB8AC3E}">
        <p14:creationId xmlns:p14="http://schemas.microsoft.com/office/powerpoint/2010/main" val="33841914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F522CEAF-1525-4977-9F05-E6598ABC64AD}" type="slidenum">
              <a:rPr lang="en-US" smtClean="0"/>
              <a:pPr>
                <a:defRPr/>
              </a:pPr>
              <a:t>‹#›</a:t>
            </a:fld>
            <a:endParaRPr lang="en-US"/>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pPr>
              <a:defRPr/>
            </a:pP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F522CEAF-1525-4977-9F05-E6598ABC64AD}" type="slidenum">
              <a:rPr lang="en-US" smtClean="0"/>
              <a:pPr>
                <a:defRPr/>
              </a:pPr>
              <a:t>‹#›</a:t>
            </a:fld>
            <a:endParaRPr lang="en-US"/>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pPr>
              <a:defRPr/>
            </a:pP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pPr>
              <a:defRPr/>
            </a:pPr>
            <a:r>
              <a:rPr lang="en-US" smtClean="0"/>
              <a:t>Java Programming: Program Design Including Data Structures</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F522CEAF-1525-4977-9F05-E6598ABC64AD}" type="slidenum">
              <a:rPr lang="en-US" smtClean="0"/>
              <a:pPr>
                <a:defRPr/>
              </a:pPr>
              <a:t>‹#›</a:t>
            </a:fld>
            <a:endParaRPr lang="en-US"/>
          </a:p>
        </p:txBody>
      </p:sp>
    </p:spTree>
    <p:extLst>
      <p:ext uri="{BB962C8B-B14F-4D97-AF65-F5344CB8AC3E}">
        <p14:creationId xmlns:p14="http://schemas.microsoft.com/office/powerpoint/2010/main" val="57953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dirty="0"/>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pPr>
              <a:defRPr/>
            </a:pPr>
            <a:r>
              <a:rPr lang="en-US" smtClean="0"/>
              <a:t>Java Programming: Program Design Including Data Structures</a:t>
            </a: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F522CEAF-1525-4977-9F05-E6598ABC64AD}" type="slidenum">
              <a:rPr lang="en-US" smtClean="0"/>
              <a:pPr>
                <a:defRPr/>
              </a:pPr>
              <a:t>‹#›</a:t>
            </a:fld>
            <a:endParaRPr lang="en-US"/>
          </a:p>
        </p:txBody>
      </p:sp>
    </p:spTree>
    <p:extLst>
      <p:ext uri="{BB962C8B-B14F-4D97-AF65-F5344CB8AC3E}">
        <p14:creationId xmlns:p14="http://schemas.microsoft.com/office/powerpoint/2010/main" val="249656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r>
              <a:rPr lang="en-US" smtClean="0"/>
              <a:t>Java Programming: Program Design Including Data Structures</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F522CEAF-1525-4977-9F05-E6598ABC64AD}" type="slidenum">
              <a:rPr lang="en-US" smtClean="0"/>
              <a:pPr>
                <a:defRPr/>
              </a:pPr>
              <a:t>‹#›</a:t>
            </a:fld>
            <a:endParaRPr lang="en-US"/>
          </a:p>
        </p:txBody>
      </p:sp>
    </p:spTree>
    <p:extLst>
      <p:ext uri="{BB962C8B-B14F-4D97-AF65-F5344CB8AC3E}">
        <p14:creationId xmlns:p14="http://schemas.microsoft.com/office/powerpoint/2010/main" val="303891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352800" y="6591300"/>
            <a:ext cx="2438400" cy="266700"/>
          </a:xfrm>
          <a:prstGeom prst="rect">
            <a:avLst/>
          </a:prstGeom>
          <a:ln/>
        </p:spPr>
        <p:txBody>
          <a:bodyPr/>
          <a:lstStyle>
            <a:lvl1pPr>
              <a:defRPr/>
            </a:lvl1pPr>
          </a:lstStyle>
          <a:p>
            <a:pPr>
              <a:defRPr/>
            </a:pPr>
            <a:r>
              <a:rPr lang="en-US" smtClean="0"/>
              <a:t>Java Programming: Program Design Including Data Structures</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A83FDB0-E3CB-48A6-96ED-F1424466413C}" type="slidenum">
              <a:rPr lang="en-US" smtClean="0"/>
              <a:pPr>
                <a:defRPr/>
              </a:pPr>
              <a:t>‹#›</a:t>
            </a:fld>
            <a:endParaRPr lang="en-US"/>
          </a:p>
        </p:txBody>
      </p:sp>
    </p:spTree>
    <p:extLst>
      <p:ext uri="{BB962C8B-B14F-4D97-AF65-F5344CB8AC3E}">
        <p14:creationId xmlns:p14="http://schemas.microsoft.com/office/powerpoint/2010/main" val="3348689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8013" cy="1141412"/>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5225"/>
            <a:ext cx="2132013" cy="474663"/>
          </a:xfrm>
        </p:spPr>
        <p:txBody>
          <a:bodyPr/>
          <a:lstStyle>
            <a:lvl1pPr>
              <a:defRPr/>
            </a:lvl1pPr>
          </a:lstStyle>
          <a:p>
            <a:endParaRPr lang="en-GB"/>
          </a:p>
        </p:txBody>
      </p:sp>
      <p:sp>
        <p:nvSpPr>
          <p:cNvPr id="4" name="Footer Placeholder 3"/>
          <p:cNvSpPr>
            <a:spLocks noGrp="1"/>
          </p:cNvSpPr>
          <p:nvPr>
            <p:ph type="ftr" idx="11"/>
          </p:nvPr>
        </p:nvSpPr>
        <p:spPr>
          <a:xfrm>
            <a:off x="3124200" y="6245225"/>
            <a:ext cx="2894013" cy="474663"/>
          </a:xfrm>
          <a:prstGeom prst="rect">
            <a:avLst/>
          </a:prstGeom>
        </p:spPr>
        <p:txBody>
          <a:bodyPr/>
          <a:lstStyle>
            <a:lvl1pPr>
              <a:defRPr/>
            </a:lvl1pPr>
          </a:lstStyle>
          <a:p>
            <a:r>
              <a:rPr lang="en-US" smtClean="0"/>
              <a:t>Java Programming: Program Design Including Data Structures</a:t>
            </a:r>
            <a:endParaRPr lang="en-GB"/>
          </a:p>
        </p:txBody>
      </p:sp>
      <p:sp>
        <p:nvSpPr>
          <p:cNvPr id="5" name="Slide Number Placeholder 4"/>
          <p:cNvSpPr>
            <a:spLocks noGrp="1"/>
          </p:cNvSpPr>
          <p:nvPr>
            <p:ph type="sldNum" idx="12"/>
          </p:nvPr>
        </p:nvSpPr>
        <p:spPr>
          <a:xfrm>
            <a:off x="6553200" y="6245225"/>
            <a:ext cx="2132013" cy="474663"/>
          </a:xfrm>
        </p:spPr>
        <p:txBody>
          <a:bodyPr/>
          <a:lstStyle>
            <a:lvl1pPr>
              <a:defRPr/>
            </a:lvl1pPr>
          </a:lstStyle>
          <a:p>
            <a:fld id="{9875D134-C334-9841-9CD2-322A60E05589}" type="slidenum">
              <a:rPr lang="en-GB"/>
              <a:pPr/>
              <a:t>‹#›</a:t>
            </a:fld>
            <a:endParaRPr lang="en-GB"/>
          </a:p>
        </p:txBody>
      </p:sp>
    </p:spTree>
    <p:extLst>
      <p:ext uri="{BB962C8B-B14F-4D97-AF65-F5344CB8AC3E}">
        <p14:creationId xmlns:p14="http://schemas.microsoft.com/office/powerpoint/2010/main" val="2678745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352800" y="6591300"/>
            <a:ext cx="2438400" cy="266700"/>
          </a:xfrm>
          <a:prstGeom prst="rect">
            <a:avLst/>
          </a:prstGeom>
        </p:spPr>
        <p:txBody>
          <a:bodyPr/>
          <a:lstStyle/>
          <a:p>
            <a:pPr>
              <a:defRPr/>
            </a:pPr>
            <a:r>
              <a:rPr lang="en-US" smtClean="0"/>
              <a:t>Java Programming: Program Design Including Data Structures</a:t>
            </a:r>
            <a:endParaRPr lang="en-US"/>
          </a:p>
        </p:txBody>
      </p:sp>
      <p:sp>
        <p:nvSpPr>
          <p:cNvPr id="7" name="Slide Number Placeholder 6"/>
          <p:cNvSpPr>
            <a:spLocks noGrp="1"/>
          </p:cNvSpPr>
          <p:nvPr>
            <p:ph type="sldNum" sz="quarter" idx="12"/>
          </p:nvPr>
        </p:nvSpPr>
        <p:spPr/>
        <p:txBody>
          <a:bodyPr/>
          <a:lstStyle/>
          <a:p>
            <a:pPr>
              <a:defRPr/>
            </a:pPr>
            <a:fld id="{67DF396F-AFAE-4531-A09D-C4E34E4C6151}"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8187013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sz="3100">
                <a:solidFill>
                  <a:schemeClr val="tx1"/>
                </a:solidFill>
              </a:defRPr>
            </a:lvl1pPr>
            <a:lvl2pPr>
              <a:defRPr sz="26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23465E9-4D8E-4E49-B651-73C5E169EA4C}" type="slidenum">
              <a:rPr lang="en-US" smtClean="0"/>
              <a:pPr>
                <a:defRPr/>
              </a:pPr>
              <a:t>‹#›</a:t>
            </a:fld>
            <a:endParaRPr lang="en-US"/>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pPr>
              <a:defRPr/>
            </a:pPr>
            <a:endParaRPr lang="en-US"/>
          </a:p>
        </p:txBody>
      </p:sp>
    </p:spTree>
    <p:extLst>
      <p:ext uri="{BB962C8B-B14F-4D97-AF65-F5344CB8AC3E}">
        <p14:creationId xmlns:p14="http://schemas.microsoft.com/office/powerpoint/2010/main" val="16818422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F522CEAF-1525-4977-9F05-E6598ABC64AD}" type="slidenum">
              <a:rPr lang="en-US" smtClean="0"/>
              <a:pPr>
                <a:defRPr/>
              </a:pPr>
              <a:t>‹#›</a:t>
            </a:fld>
            <a:endParaRPr lang="en-US"/>
          </a:p>
        </p:txBody>
      </p:sp>
      <p:sp>
        <p:nvSpPr>
          <p:cNvPr id="4"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smtClean="0"/>
              <a:t>Java Programming: Program Design Including Data Structures</a:t>
            </a:r>
            <a:endParaRPr lang="en-US"/>
          </a:p>
        </p:txBody>
      </p:sp>
      <p:sp>
        <p:nvSpPr>
          <p:cNvPr id="5"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pPr>
              <a:defRPr/>
            </a:pPr>
            <a:endParaRPr lang="en-US" dirty="0"/>
          </a:p>
        </p:txBody>
      </p:sp>
    </p:spTree>
    <p:extLst>
      <p:ext uri="{BB962C8B-B14F-4D97-AF65-F5344CB8AC3E}">
        <p14:creationId xmlns:p14="http://schemas.microsoft.com/office/powerpoint/2010/main" val="1413540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3352800" y="6591300"/>
            <a:ext cx="2438400" cy="266700"/>
          </a:xfrm>
          <a:prstGeom prst="rect">
            <a:avLst/>
          </a:prstGeom>
          <a:ln/>
        </p:spPr>
        <p:txBody>
          <a:bodyPr/>
          <a:lstStyle>
            <a:lvl1pPr>
              <a:defRPr/>
            </a:lvl1pPr>
          </a:lstStyle>
          <a:p>
            <a:pPr>
              <a:defRPr/>
            </a:pPr>
            <a:r>
              <a:rPr lang="en-US" smtClean="0"/>
              <a:t>Java Programming: Program Design Including Data Structures</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522CEAF-1525-4977-9F05-E6598ABC64AD}" type="slidenum">
              <a:rPr lang="en-US" smtClean="0"/>
              <a:pPr>
                <a:defRPr/>
              </a:pPr>
              <a:t>‹#›</a:t>
            </a:fld>
            <a:endParaRPr lang="en-US"/>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pPr>
              <a:defRPr/>
            </a:pPr>
            <a:endParaRPr lang="en-US" dirty="0"/>
          </a:p>
        </p:txBody>
      </p:sp>
    </p:spTree>
    <p:extLst>
      <p:ext uri="{BB962C8B-B14F-4D97-AF65-F5344CB8AC3E}">
        <p14:creationId xmlns:p14="http://schemas.microsoft.com/office/powerpoint/2010/main" val="377572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F522CEAF-1525-4977-9F05-E6598ABC64AD}" type="slidenum">
              <a:rPr lang="en-US" smtClean="0"/>
              <a:pPr>
                <a:defRPr/>
              </a:pPr>
              <a:t>‹#›</a:t>
            </a:fld>
            <a:endParaRPr lang="en-US"/>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pPr>
              <a:defRPr/>
            </a:pPr>
            <a:endParaRPr lang="en-US" dirty="0"/>
          </a:p>
        </p:txBody>
      </p:sp>
    </p:spTree>
    <p:extLst>
      <p:ext uri="{BB962C8B-B14F-4D97-AF65-F5344CB8AC3E}">
        <p14:creationId xmlns:p14="http://schemas.microsoft.com/office/powerpoint/2010/main" val="247857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r>
              <a:rPr lang="en-US" smtClean="0"/>
              <a:t>Click icon to add clip art</a:t>
            </a:r>
            <a:endParaRPr lang="en-US"/>
          </a:p>
        </p:txBody>
      </p:sp>
      <p:sp>
        <p:nvSpPr>
          <p:cNvPr id="8"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F522CEAF-1525-4977-9F05-E6598ABC64AD}" type="slidenum">
              <a:rPr lang="en-US" smtClean="0"/>
              <a:pPr>
                <a:defRPr/>
              </a:pPr>
              <a:t>‹#›</a:t>
            </a:fld>
            <a:endParaRPr lang="en-US"/>
          </a:p>
        </p:txBody>
      </p:sp>
      <p:sp>
        <p:nvSpPr>
          <p:cNvPr id="9"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pPr>
              <a:defRPr/>
            </a:pPr>
            <a:endParaRPr lang="en-US" dirty="0"/>
          </a:p>
        </p:txBody>
      </p:sp>
    </p:spTree>
    <p:extLst>
      <p:ext uri="{BB962C8B-B14F-4D97-AF65-F5344CB8AC3E}">
        <p14:creationId xmlns:p14="http://schemas.microsoft.com/office/powerpoint/2010/main" val="283639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8F78998B-A6B2-4C6E-B804-FAF5CF988D47}" type="slidenum">
              <a:rPr lang="en-US" smtClean="0"/>
              <a:pPr>
                <a:defRPr/>
              </a:pPr>
              <a:t>‹#›</a:t>
            </a:fld>
            <a:endParaRPr lang="en-US"/>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pPr>
              <a:defRPr/>
            </a:pPr>
            <a:endParaRPr lang="en-US"/>
          </a:p>
        </p:txBody>
      </p:sp>
    </p:spTree>
    <p:extLst>
      <p:ext uri="{BB962C8B-B14F-4D97-AF65-F5344CB8AC3E}">
        <p14:creationId xmlns:p14="http://schemas.microsoft.com/office/powerpoint/2010/main" val="359380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F522CEAF-1525-4977-9F05-E6598ABC64AD}" type="slidenum">
              <a:rPr lang="en-US" smtClean="0"/>
              <a:pPr>
                <a:defRPr/>
              </a:pPr>
              <a:t>‹#›</a:t>
            </a:fld>
            <a:endParaRPr lang="en-US"/>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pPr>
              <a:defRPr/>
            </a:pP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F522CEAF-1525-4977-9F05-E6598ABC64AD}" type="slidenum">
              <a:rPr lang="en-US" smtClean="0"/>
              <a:pPr>
                <a:defRPr/>
              </a:pPr>
              <a:t>‹#›</a:t>
            </a:fld>
            <a:endParaRPr lang="en-US"/>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865697"/>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13315" name="Rectangle 2"/>
          <p:cNvSpPr>
            <a:spLocks noGrp="1" noChangeArrowheads="1"/>
          </p:cNvSpPr>
          <p:nvPr>
            <p:ph type="title"/>
          </p:nvPr>
        </p:nvSpPr>
        <p:spPr bwMode="auto">
          <a:xfrm>
            <a:off x="457200" y="70056"/>
            <a:ext cx="8229600"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3316" name="Rectangle 3"/>
          <p:cNvSpPr>
            <a:spLocks noGrp="1" noChangeArrowheads="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0"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F522CEAF-1525-4977-9F05-E6598ABC64AD}" type="slidenum">
              <a:rPr lang="en-US" smtClean="0"/>
              <a:pPr>
                <a:defRPr/>
              </a:pPr>
              <a:t>‹#›</a:t>
            </a:fld>
            <a:endParaRPr lang="en-US"/>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pPr>
              <a:defRPr/>
            </a:pPr>
            <a:endParaRPr lang="en-US" dirty="0"/>
          </a:p>
        </p:txBody>
      </p:sp>
      <p:pic>
        <p:nvPicPr>
          <p:cNvPr id="9" name="Picture 15" descr="lwm2_white"/>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109538" y="6553200"/>
            <a:ext cx="26336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536233"/>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47" r:id="rId12"/>
    <p:sldLayoutId id="2147484248" r:id="rId13"/>
    <p:sldLayoutId id="2147484249" r:id="rId14"/>
    <p:sldLayoutId id="2147484250" r:id="rId15"/>
    <p:sldLayoutId id="2147484251" r:id="rId16"/>
    <p:sldLayoutId id="2147484252" r:id="rId17"/>
    <p:sldLayoutId id="2147484253" r:id="rId18"/>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Palatino Linotype" pitchFamily="18" charset="0"/>
          <a:cs typeface="Arial" charset="0"/>
        </a:defRPr>
      </a:lvl2pPr>
      <a:lvl3pPr algn="ctr" rtl="0" eaLnBrk="1" fontAlgn="base" hangingPunct="1">
        <a:spcBef>
          <a:spcPct val="0"/>
        </a:spcBef>
        <a:spcAft>
          <a:spcPct val="0"/>
        </a:spcAft>
        <a:defRPr sz="3600">
          <a:solidFill>
            <a:schemeClr val="bg1"/>
          </a:solidFill>
          <a:latin typeface="Palatino Linotype" pitchFamily="18" charset="0"/>
          <a:cs typeface="Arial" charset="0"/>
        </a:defRPr>
      </a:lvl3pPr>
      <a:lvl4pPr algn="ctr" rtl="0" eaLnBrk="1" fontAlgn="base" hangingPunct="1">
        <a:spcBef>
          <a:spcPct val="0"/>
        </a:spcBef>
        <a:spcAft>
          <a:spcPct val="0"/>
        </a:spcAft>
        <a:defRPr sz="3600">
          <a:solidFill>
            <a:schemeClr val="bg1"/>
          </a:solidFill>
          <a:latin typeface="Palatino Linotype" pitchFamily="18" charset="0"/>
          <a:cs typeface="Arial" charset="0"/>
        </a:defRPr>
      </a:lvl4pPr>
      <a:lvl5pPr algn="ctr" rtl="0" eaLnBrk="1" fontAlgn="base" hangingPunct="1">
        <a:spcBef>
          <a:spcPct val="0"/>
        </a:spcBef>
        <a:spcAft>
          <a:spcPct val="0"/>
        </a:spcAft>
        <a:defRPr sz="3600">
          <a:solidFill>
            <a:schemeClr val="bg1"/>
          </a:solidFill>
          <a:latin typeface="Palatino Linotype" pitchFamily="18" charset="0"/>
          <a:cs typeface="Arial" charset="0"/>
        </a:defRPr>
      </a:lvl5pPr>
      <a:lvl6pPr marL="457200" algn="ctr" rtl="0" eaLnBrk="1" fontAlgn="base" hangingPunct="1">
        <a:spcBef>
          <a:spcPct val="0"/>
        </a:spcBef>
        <a:spcAft>
          <a:spcPct val="0"/>
        </a:spcAft>
        <a:defRPr sz="3600">
          <a:solidFill>
            <a:schemeClr val="bg1"/>
          </a:solidFill>
          <a:latin typeface="Palatino Linotype" pitchFamily="18" charset="0"/>
          <a:cs typeface="Arial" charset="0"/>
        </a:defRPr>
      </a:lvl6pPr>
      <a:lvl7pPr marL="914400" algn="ctr" rtl="0" eaLnBrk="1" fontAlgn="base" hangingPunct="1">
        <a:spcBef>
          <a:spcPct val="0"/>
        </a:spcBef>
        <a:spcAft>
          <a:spcPct val="0"/>
        </a:spcAft>
        <a:defRPr sz="3600">
          <a:solidFill>
            <a:schemeClr val="bg1"/>
          </a:solidFill>
          <a:latin typeface="Palatino Linotype" pitchFamily="18" charset="0"/>
          <a:cs typeface="Arial" charset="0"/>
        </a:defRPr>
      </a:lvl7pPr>
      <a:lvl8pPr marL="1371600" algn="ctr" rtl="0" eaLnBrk="1" fontAlgn="base" hangingPunct="1">
        <a:spcBef>
          <a:spcPct val="0"/>
        </a:spcBef>
        <a:spcAft>
          <a:spcPct val="0"/>
        </a:spcAft>
        <a:defRPr sz="3600">
          <a:solidFill>
            <a:schemeClr val="bg1"/>
          </a:solidFill>
          <a:latin typeface="Palatino Linotype" pitchFamily="18" charset="0"/>
          <a:cs typeface="Arial" charset="0"/>
        </a:defRPr>
      </a:lvl8pPr>
      <a:lvl9pPr marL="1828800" algn="ctr" rtl="0" eaLnBrk="1" fontAlgn="base" hangingPunct="1">
        <a:spcBef>
          <a:spcPct val="0"/>
        </a:spcBef>
        <a:spcAft>
          <a:spcPct val="0"/>
        </a:spcAft>
        <a:defRPr sz="3600">
          <a:solidFill>
            <a:schemeClr val="bg1"/>
          </a:solidFill>
          <a:latin typeface="Palatino Linotype" pitchFamily="18" charset="0"/>
          <a:cs typeface="Arial"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lr>
          <a:srgbClr val="00B050"/>
        </a:buClr>
        <a:buChar char="•"/>
        <a:defRPr sz="2800">
          <a:solidFill>
            <a:srgbClr val="000000"/>
          </a:solidFill>
          <a:latin typeface="+mn-lt"/>
          <a:cs typeface="+mn-cs"/>
        </a:defRPr>
      </a:lvl2pPr>
      <a:lvl3pPr marL="1143000" indent="-228600" algn="l" rtl="0" eaLnBrk="1" fontAlgn="base" hangingPunct="1">
        <a:spcBef>
          <a:spcPct val="20000"/>
        </a:spcBef>
        <a:spcAft>
          <a:spcPct val="0"/>
        </a:spcAft>
        <a:buChar char="o"/>
        <a:defRPr sz="2000">
          <a:solidFill>
            <a:srgbClr val="000000"/>
          </a:solidFill>
          <a:latin typeface="+mn-lt"/>
          <a:cs typeface="+mn-cs"/>
        </a:defRPr>
      </a:lvl3pPr>
      <a:lvl4pPr marL="1600200" indent="-228600" algn="l" rtl="0" eaLnBrk="1" fontAlgn="base" hangingPunct="1">
        <a:spcBef>
          <a:spcPct val="20000"/>
        </a:spcBef>
        <a:spcAft>
          <a:spcPct val="0"/>
        </a:spcAft>
        <a:buChar char="–"/>
        <a:defRPr>
          <a:solidFill>
            <a:srgbClr val="000000"/>
          </a:solidFill>
          <a:latin typeface="+mn-lt"/>
          <a:cs typeface="+mn-cs"/>
        </a:defRPr>
      </a:lvl4pPr>
      <a:lvl5pPr marL="2057400" indent="-228600" algn="l" rtl="0" eaLnBrk="1" fontAlgn="base" hangingPunct="1">
        <a:spcBef>
          <a:spcPct val="20000"/>
        </a:spcBef>
        <a:spcAft>
          <a:spcPct val="0"/>
        </a:spcAft>
        <a:buChar char="»"/>
        <a:defRPr>
          <a:solidFill>
            <a:srgbClr val="000000"/>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Self-management_(computer_science)" TargetMode="External"/><Relationship Id="rId3" Type="http://schemas.openxmlformats.org/officeDocument/2006/relationships/hyperlink" Target="http://ceph.com/" TargetMode="External"/><Relationship Id="rId7" Type="http://schemas.openxmlformats.org/officeDocument/2006/relationships/hyperlink" Target="https://en.wikipedia.org/wiki/Self-heal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Commodity_hardware" TargetMode="External"/><Relationship Id="rId5" Type="http://schemas.openxmlformats.org/officeDocument/2006/relationships/hyperlink" Target="https://en.wikipedia.org/wiki/Fault_tolerance" TargetMode="External"/><Relationship Id="rId4" Type="http://schemas.openxmlformats.org/officeDocument/2006/relationships/hyperlink" Target="https://en.wikipedia.org/wiki/Replication_(computer_scienc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nia.org/tech_activities/workgroups/os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institutes.lanl.gov/science/institutes/current/ComputerScience/ISSDM-07-26-2006-Brandt-Talk.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Introduction of Storage Services, </a:t>
            </a:r>
            <a:r>
              <a:rPr lang="en-US" dirty="0" err="1" smtClean="0"/>
              <a:t>Hadoop</a:t>
            </a:r>
            <a:r>
              <a:rPr lang="en-US" dirty="0" smtClean="0"/>
              <a:t> &amp; </a:t>
            </a:r>
            <a:r>
              <a:rPr lang="en-US" dirty="0" err="1" smtClean="0"/>
              <a:t>Mapreduce</a:t>
            </a:r>
            <a:endParaRPr lang="en-US" dirty="0"/>
          </a:p>
        </p:txBody>
      </p:sp>
      <p:sp>
        <p:nvSpPr>
          <p:cNvPr id="2051" name="Rectangle 3"/>
          <p:cNvSpPr>
            <a:spLocks noGrp="1" noChangeArrowheads="1"/>
          </p:cNvSpPr>
          <p:nvPr>
            <p:ph type="subTitle" idx="1"/>
          </p:nvPr>
        </p:nvSpPr>
        <p:spPr>
          <a:xfrm>
            <a:off x="228600" y="4343400"/>
            <a:ext cx="8839200" cy="1752600"/>
          </a:xfrm>
        </p:spPr>
        <p:txBody>
          <a:bodyPr/>
          <a:lstStyle/>
          <a:p>
            <a:endParaRPr lang="en-US" sz="2400" dirty="0" smtClean="0"/>
          </a:p>
          <a:p>
            <a:r>
              <a:rPr lang="en-US" sz="2400" dirty="0" smtClean="0"/>
              <a:t>Portions </a:t>
            </a:r>
            <a:r>
              <a:rPr lang="en-US" sz="2400" dirty="0"/>
              <a:t>of this PPT draw from PPT authored </a:t>
            </a:r>
            <a:r>
              <a:rPr lang="en-US" sz="2400" dirty="0" smtClean="0"/>
              <a:t>by Professor </a:t>
            </a:r>
            <a:r>
              <a:rPr lang="en-US" sz="2400" dirty="0" err="1"/>
              <a:t>Dijiang</a:t>
            </a:r>
            <a:r>
              <a:rPr lang="en-US" sz="2400" dirty="0"/>
              <a:t> Huang </a:t>
            </a:r>
            <a:r>
              <a:rPr lang="en-US" sz="2400" dirty="0" smtClean="0"/>
              <a:t>at Arizona </a:t>
            </a:r>
            <a:r>
              <a:rPr lang="en-US" sz="2400" dirty="0"/>
              <a:t>State </a:t>
            </a:r>
            <a:r>
              <a:rPr lang="en-US" sz="2400" dirty="0" smtClean="0"/>
              <a:t>University </a:t>
            </a:r>
            <a:endParaRPr lang="en-US" sz="2400" dirty="0"/>
          </a:p>
        </p:txBody>
      </p:sp>
    </p:spTree>
    <p:extLst>
      <p:ext uri="{BB962C8B-B14F-4D97-AF65-F5344CB8AC3E}">
        <p14:creationId xmlns:p14="http://schemas.microsoft.com/office/powerpoint/2010/main" val="2657508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GFS to HDFS</a:t>
            </a:r>
            <a:endParaRPr lang="en-US" dirty="0"/>
          </a:p>
        </p:txBody>
      </p:sp>
      <p:sp>
        <p:nvSpPr>
          <p:cNvPr id="3" name="Content Placeholder 2"/>
          <p:cNvSpPr>
            <a:spLocks noGrp="1"/>
          </p:cNvSpPr>
          <p:nvPr>
            <p:ph idx="1"/>
          </p:nvPr>
        </p:nvSpPr>
        <p:spPr/>
        <p:txBody>
          <a:bodyPr/>
          <a:lstStyle/>
          <a:p>
            <a:r>
              <a:rPr lang="en-US" dirty="0" smtClean="0"/>
              <a:t>Terminology differences:</a:t>
            </a:r>
          </a:p>
          <a:p>
            <a:pPr lvl="1"/>
            <a:r>
              <a:rPr lang="en-US" dirty="0" smtClean="0"/>
              <a:t>GFS master = Hadoop </a:t>
            </a:r>
            <a:r>
              <a:rPr lang="en-US" dirty="0" err="1" smtClean="0"/>
              <a:t>namenode</a:t>
            </a:r>
            <a:endParaRPr lang="en-US" dirty="0" smtClean="0"/>
          </a:p>
          <a:p>
            <a:pPr lvl="1"/>
            <a:r>
              <a:rPr lang="en-US" dirty="0" smtClean="0"/>
              <a:t>GFS </a:t>
            </a:r>
            <a:r>
              <a:rPr lang="en-US" dirty="0" err="1" smtClean="0"/>
              <a:t>chunkservers</a:t>
            </a:r>
            <a:r>
              <a:rPr lang="en-US" dirty="0" smtClean="0"/>
              <a:t> = Hadoop </a:t>
            </a:r>
            <a:r>
              <a:rPr lang="en-US" dirty="0" err="1" smtClean="0"/>
              <a:t>datanodes</a:t>
            </a:r>
            <a:endParaRPr lang="en-US" dirty="0" smtClean="0"/>
          </a:p>
          <a:p>
            <a:r>
              <a:rPr lang="en-US" dirty="0" smtClean="0"/>
              <a:t>Functional differences:</a:t>
            </a:r>
          </a:p>
          <a:p>
            <a:pPr lvl="1"/>
            <a:r>
              <a:rPr lang="en-US" dirty="0" smtClean="0"/>
              <a:t>No file appends in HDFS (planned feature)</a:t>
            </a:r>
          </a:p>
          <a:p>
            <a:pPr lvl="1"/>
            <a:r>
              <a:rPr lang="en-US" dirty="0" smtClean="0"/>
              <a:t>HDFS performance is (likely) slower</a:t>
            </a:r>
            <a:endParaRPr lang="en-US" dirty="0"/>
          </a:p>
        </p:txBody>
      </p:sp>
      <p:sp>
        <p:nvSpPr>
          <p:cNvPr id="4" name="TextBox 3"/>
          <p:cNvSpPr txBox="1">
            <a:spLocks noChangeArrowheads="1"/>
          </p:cNvSpPr>
          <p:nvPr/>
        </p:nvSpPr>
        <p:spPr bwMode="auto">
          <a:xfrm>
            <a:off x="609600" y="5877580"/>
            <a:ext cx="8018157" cy="461665"/>
          </a:xfrm>
          <a:prstGeom prst="rect">
            <a:avLst/>
          </a:prstGeom>
          <a:noFill/>
          <a:ln w="9525">
            <a:noFill/>
            <a:miter lim="800000"/>
            <a:headEnd/>
            <a:tailEnd/>
          </a:ln>
        </p:spPr>
        <p:txBody>
          <a:bodyPr wrap="none">
            <a:spAutoFit/>
          </a:bodyPr>
          <a:lstStyle/>
          <a:p>
            <a:r>
              <a:rPr lang="en-US" sz="2400" dirty="0" smtClean="0">
                <a:solidFill>
                  <a:srgbClr val="FF0000"/>
                </a:solidFill>
              </a:rPr>
              <a:t>For the most part, we’ll use the Hadoop terminology…</a:t>
            </a:r>
            <a:endParaRPr lang="en-US" sz="1400" dirty="0">
              <a:solidFill>
                <a:srgbClr val="FF0000"/>
              </a:solidFill>
            </a:endParaRPr>
          </a:p>
        </p:txBody>
      </p:sp>
      <p:sp>
        <p:nvSpPr>
          <p:cNvPr id="5" name="Slide Number Placeholder 4"/>
          <p:cNvSpPr>
            <a:spLocks noGrp="1"/>
          </p:cNvSpPr>
          <p:nvPr>
            <p:ph type="sldNum" sz="quarter" idx="4"/>
          </p:nvPr>
        </p:nvSpPr>
        <p:spPr/>
        <p:txBody>
          <a:bodyPr/>
          <a:lstStyle/>
          <a:p>
            <a:pPr>
              <a:defRPr/>
            </a:pPr>
            <a:fld id="{B23465E9-4D8E-4E49-B651-73C5E169EA4C}" type="slidenum">
              <a:rPr lang="en-US" smtClean="0"/>
              <a:pPr>
                <a:defRPr/>
              </a:pPr>
              <a:t>10</a:t>
            </a:fld>
            <a:endParaRPr lang="en-US"/>
          </a:p>
        </p:txBody>
      </p:sp>
    </p:spTree>
    <p:extLst>
      <p:ext uri="{BB962C8B-B14F-4D97-AF65-F5344CB8AC3E}">
        <p14:creationId xmlns:p14="http://schemas.microsoft.com/office/powerpoint/2010/main" val="278445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txBox="1">
            <a:spLocks noChangeArrowheads="1"/>
          </p:cNvSpPr>
          <p:nvPr/>
        </p:nvSpPr>
        <p:spPr bwMode="auto">
          <a:xfrm>
            <a:off x="0" y="6611938"/>
            <a:ext cx="2741456" cy="246221"/>
          </a:xfrm>
          <a:prstGeom prst="rect">
            <a:avLst/>
          </a:prstGeom>
          <a:noFill/>
          <a:ln w="9525">
            <a:noFill/>
            <a:miter lim="800000"/>
            <a:headEnd/>
            <a:tailEnd/>
          </a:ln>
        </p:spPr>
        <p:txBody>
          <a:bodyPr wrap="none">
            <a:spAutoFit/>
          </a:bodyPr>
          <a:lstStyle/>
          <a:p>
            <a:r>
              <a:rPr lang="en-US" sz="1000" b="0" dirty="0" smtClean="0">
                <a:solidFill>
                  <a:schemeClr val="bg1"/>
                </a:solidFill>
              </a:rPr>
              <a:t>Adapted </a:t>
            </a:r>
            <a:r>
              <a:rPr lang="en-US" sz="1000" b="0" dirty="0">
                <a:solidFill>
                  <a:schemeClr val="bg1"/>
                </a:solidFill>
              </a:rPr>
              <a:t>from </a:t>
            </a:r>
            <a:r>
              <a:rPr lang="en-US" sz="1000" b="0" dirty="0" smtClean="0">
                <a:solidFill>
                  <a:schemeClr val="bg1"/>
                </a:solidFill>
              </a:rPr>
              <a:t>(</a:t>
            </a:r>
            <a:r>
              <a:rPr lang="en-US" sz="1000" b="0" dirty="0" err="1" smtClean="0">
                <a:solidFill>
                  <a:schemeClr val="bg1"/>
                </a:solidFill>
              </a:rPr>
              <a:t>Ghemawat</a:t>
            </a:r>
            <a:r>
              <a:rPr lang="en-US" sz="1000" b="0" dirty="0" smtClean="0">
                <a:solidFill>
                  <a:schemeClr val="bg1"/>
                </a:solidFill>
              </a:rPr>
              <a:t> </a:t>
            </a:r>
            <a:r>
              <a:rPr lang="en-US" sz="1000" b="0" dirty="0">
                <a:solidFill>
                  <a:schemeClr val="bg1"/>
                </a:solidFill>
              </a:rPr>
              <a:t>et </a:t>
            </a:r>
            <a:r>
              <a:rPr lang="en-US" sz="1000" b="0" dirty="0" smtClean="0">
                <a:solidFill>
                  <a:schemeClr val="bg1"/>
                </a:solidFill>
              </a:rPr>
              <a:t>al., SOSP </a:t>
            </a:r>
            <a:r>
              <a:rPr lang="en-US" sz="1000" b="0" dirty="0">
                <a:solidFill>
                  <a:schemeClr val="bg1"/>
                </a:solidFill>
              </a:rPr>
              <a:t>2003)</a:t>
            </a:r>
          </a:p>
        </p:txBody>
      </p:sp>
      <p:sp>
        <p:nvSpPr>
          <p:cNvPr id="113" name="Rectangle 6"/>
          <p:cNvSpPr>
            <a:spLocks noChangeArrowheads="1"/>
          </p:cNvSpPr>
          <p:nvPr/>
        </p:nvSpPr>
        <p:spPr bwMode="auto">
          <a:xfrm>
            <a:off x="1188720" y="2133600"/>
            <a:ext cx="109728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cxnSp>
        <p:nvCxnSpPr>
          <p:cNvPr id="114" name="Straight Arrow Connector 53"/>
          <p:cNvCxnSpPr>
            <a:cxnSpLocks noChangeShapeType="1"/>
          </p:cNvCxnSpPr>
          <p:nvPr/>
        </p:nvCxnSpPr>
        <p:spPr bwMode="auto">
          <a:xfrm>
            <a:off x="2286000" y="2514600"/>
            <a:ext cx="2057400" cy="1588"/>
          </a:xfrm>
          <a:prstGeom prst="straightConnector1">
            <a:avLst/>
          </a:prstGeom>
          <a:noFill/>
          <a:ln w="9525" algn="ctr">
            <a:solidFill>
              <a:sysClr val="windowText" lastClr="000000"/>
            </a:solidFill>
            <a:round/>
            <a:headEnd/>
            <a:tailEnd type="triangle" w="med" len="med"/>
          </a:ln>
        </p:spPr>
      </p:cxnSp>
      <p:cxnSp>
        <p:nvCxnSpPr>
          <p:cNvPr id="115" name="Straight Arrow Connector 55"/>
          <p:cNvCxnSpPr>
            <a:cxnSpLocks noChangeShapeType="1"/>
          </p:cNvCxnSpPr>
          <p:nvPr/>
        </p:nvCxnSpPr>
        <p:spPr bwMode="auto">
          <a:xfrm rot="10800000">
            <a:off x="2286000" y="2667000"/>
            <a:ext cx="2057400" cy="1588"/>
          </a:xfrm>
          <a:prstGeom prst="straightConnector1">
            <a:avLst/>
          </a:prstGeom>
          <a:noFill/>
          <a:ln w="9525" algn="ctr">
            <a:solidFill>
              <a:sysClr val="windowText" lastClr="000000"/>
            </a:solidFill>
            <a:round/>
            <a:headEnd/>
            <a:tailEnd type="triangle" w="med" len="med"/>
          </a:ln>
        </p:spPr>
      </p:cxnSp>
      <p:sp>
        <p:nvSpPr>
          <p:cNvPr id="116" name="TextBox 58"/>
          <p:cNvSpPr txBox="1">
            <a:spLocks noChangeArrowheads="1"/>
          </p:cNvSpPr>
          <p:nvPr/>
        </p:nvSpPr>
        <p:spPr bwMode="auto">
          <a:xfrm>
            <a:off x="2653514" y="2286000"/>
            <a:ext cx="1406154" cy="261610"/>
          </a:xfrm>
          <a:prstGeom prst="rect">
            <a:avLst/>
          </a:prstGeom>
          <a:noFill/>
          <a:ln w="9525">
            <a:noFill/>
            <a:miter lim="800000"/>
            <a:headEnd/>
            <a:tailEnd/>
          </a:ln>
        </p:spPr>
        <p:txBody>
          <a:bodyPr wrap="none">
            <a:spAutoFit/>
          </a:bodyPr>
          <a:lstStyle/>
          <a:p>
            <a:r>
              <a:rPr lang="en-US" sz="1100" b="0" dirty="0">
                <a:latin typeface="Arial" pitchFamily="34" charset="0"/>
                <a:cs typeface="Arial" pitchFamily="34" charset="0"/>
              </a:rPr>
              <a:t>(file name, </a:t>
            </a:r>
            <a:r>
              <a:rPr lang="en-US" sz="1100" b="0" dirty="0" smtClean="0">
                <a:latin typeface="Arial" pitchFamily="34" charset="0"/>
                <a:cs typeface="Arial" pitchFamily="34" charset="0"/>
              </a:rPr>
              <a:t>block id)</a:t>
            </a:r>
            <a:endParaRPr lang="en-US" sz="1100" b="0" dirty="0">
              <a:latin typeface="Arial" pitchFamily="34" charset="0"/>
              <a:cs typeface="Arial" pitchFamily="34" charset="0"/>
            </a:endParaRPr>
          </a:p>
        </p:txBody>
      </p:sp>
      <p:sp>
        <p:nvSpPr>
          <p:cNvPr id="117" name="TextBox 59"/>
          <p:cNvSpPr txBox="1">
            <a:spLocks noChangeArrowheads="1"/>
          </p:cNvSpPr>
          <p:nvPr/>
        </p:nvSpPr>
        <p:spPr bwMode="auto">
          <a:xfrm>
            <a:off x="2501114" y="2667000"/>
            <a:ext cx="1689886" cy="261610"/>
          </a:xfrm>
          <a:prstGeom prst="rect">
            <a:avLst/>
          </a:prstGeom>
          <a:noFill/>
          <a:ln w="9525">
            <a:noFill/>
            <a:miter lim="800000"/>
            <a:headEnd/>
            <a:tailEnd/>
          </a:ln>
        </p:spPr>
        <p:txBody>
          <a:bodyPr wrap="none">
            <a:spAutoFit/>
          </a:bodyPr>
          <a:lstStyle/>
          <a:p>
            <a:r>
              <a:rPr lang="en-US" sz="1100" b="0" dirty="0" smtClean="0">
                <a:latin typeface="Arial" pitchFamily="34" charset="0"/>
                <a:cs typeface="Arial" pitchFamily="34" charset="0"/>
              </a:rPr>
              <a:t>(block id, block location)</a:t>
            </a:r>
            <a:endParaRPr lang="en-US" sz="1100" b="0" dirty="0">
              <a:latin typeface="Arial" pitchFamily="34" charset="0"/>
              <a:cs typeface="Arial" pitchFamily="34" charset="0"/>
            </a:endParaRPr>
          </a:p>
        </p:txBody>
      </p:sp>
      <p:sp>
        <p:nvSpPr>
          <p:cNvPr id="118" name="TextBox 69"/>
          <p:cNvSpPr txBox="1">
            <a:spLocks noChangeArrowheads="1"/>
          </p:cNvSpPr>
          <p:nvPr/>
        </p:nvSpPr>
        <p:spPr bwMode="auto">
          <a:xfrm>
            <a:off x="4686300" y="3581400"/>
            <a:ext cx="1680268" cy="261610"/>
          </a:xfrm>
          <a:prstGeom prst="rect">
            <a:avLst/>
          </a:prstGeom>
          <a:noFill/>
          <a:ln w="9525">
            <a:noFill/>
            <a:miter lim="800000"/>
            <a:headEnd/>
            <a:tailEnd/>
          </a:ln>
        </p:spPr>
        <p:txBody>
          <a:bodyPr wrap="none">
            <a:spAutoFit/>
          </a:bodyPr>
          <a:lstStyle/>
          <a:p>
            <a:r>
              <a:rPr lang="en-US" sz="1100" b="0" dirty="0" smtClean="0">
                <a:latin typeface="Arial" pitchFamily="34" charset="0"/>
                <a:cs typeface="Arial" pitchFamily="34" charset="0"/>
              </a:rPr>
              <a:t>instructions </a:t>
            </a:r>
            <a:r>
              <a:rPr lang="en-US" sz="1100" b="0" dirty="0">
                <a:latin typeface="Arial" pitchFamily="34" charset="0"/>
                <a:cs typeface="Arial" pitchFamily="34" charset="0"/>
              </a:rPr>
              <a:t>to </a:t>
            </a:r>
            <a:r>
              <a:rPr lang="en-US" sz="1100" b="0" dirty="0" smtClean="0">
                <a:latin typeface="Arial" pitchFamily="34" charset="0"/>
                <a:cs typeface="Arial" pitchFamily="34" charset="0"/>
              </a:rPr>
              <a:t>datanode</a:t>
            </a:r>
            <a:endParaRPr lang="en-US" sz="1100" b="0" dirty="0">
              <a:latin typeface="Arial" pitchFamily="34" charset="0"/>
              <a:cs typeface="Arial" pitchFamily="34" charset="0"/>
            </a:endParaRPr>
          </a:p>
        </p:txBody>
      </p:sp>
      <p:sp>
        <p:nvSpPr>
          <p:cNvPr id="119" name="TextBox 70"/>
          <p:cNvSpPr txBox="1">
            <a:spLocks noChangeArrowheads="1"/>
          </p:cNvSpPr>
          <p:nvPr/>
        </p:nvSpPr>
        <p:spPr bwMode="auto">
          <a:xfrm>
            <a:off x="5589589" y="3962400"/>
            <a:ext cx="1116011" cy="261610"/>
          </a:xfrm>
          <a:prstGeom prst="rect">
            <a:avLst/>
          </a:prstGeom>
          <a:noFill/>
          <a:ln w="9525">
            <a:noFill/>
            <a:miter lim="800000"/>
            <a:headEnd/>
            <a:tailEnd/>
          </a:ln>
        </p:spPr>
        <p:txBody>
          <a:bodyPr wrap="none">
            <a:spAutoFit/>
          </a:bodyPr>
          <a:lstStyle/>
          <a:p>
            <a:r>
              <a:rPr lang="en-US" sz="1100" b="0" dirty="0" smtClean="0">
                <a:latin typeface="Arial" pitchFamily="34" charset="0"/>
                <a:cs typeface="Arial" pitchFamily="34" charset="0"/>
              </a:rPr>
              <a:t>datanode state</a:t>
            </a:r>
            <a:endParaRPr lang="en-US" sz="1100" b="0" dirty="0">
              <a:latin typeface="Arial" pitchFamily="34" charset="0"/>
              <a:cs typeface="Arial" pitchFamily="34" charset="0"/>
            </a:endParaRPr>
          </a:p>
        </p:txBody>
      </p:sp>
      <p:cxnSp>
        <p:nvCxnSpPr>
          <p:cNvPr id="120" name="Straight Arrow Connector 71"/>
          <p:cNvCxnSpPr>
            <a:cxnSpLocks noChangeShapeType="1"/>
          </p:cNvCxnSpPr>
          <p:nvPr/>
        </p:nvCxnSpPr>
        <p:spPr bwMode="auto">
          <a:xfrm>
            <a:off x="1981200" y="4343400"/>
            <a:ext cx="2362200" cy="1588"/>
          </a:xfrm>
          <a:prstGeom prst="straightConnector1">
            <a:avLst/>
          </a:prstGeom>
          <a:noFill/>
          <a:ln w="9525" algn="ctr">
            <a:solidFill>
              <a:sysClr val="windowText" lastClr="000000"/>
            </a:solidFill>
            <a:round/>
            <a:headEnd/>
            <a:tailEnd type="triangle" w="med" len="med"/>
          </a:ln>
        </p:spPr>
      </p:cxnSp>
      <p:sp>
        <p:nvSpPr>
          <p:cNvPr id="121" name="TextBox 72"/>
          <p:cNvSpPr txBox="1">
            <a:spLocks noChangeArrowheads="1"/>
          </p:cNvSpPr>
          <p:nvPr/>
        </p:nvSpPr>
        <p:spPr bwMode="auto">
          <a:xfrm>
            <a:off x="2362200" y="4081463"/>
            <a:ext cx="1499128" cy="261610"/>
          </a:xfrm>
          <a:prstGeom prst="rect">
            <a:avLst/>
          </a:prstGeom>
          <a:noFill/>
          <a:ln w="9525">
            <a:noFill/>
            <a:miter lim="800000"/>
            <a:headEnd/>
            <a:tailEnd/>
          </a:ln>
        </p:spPr>
        <p:txBody>
          <a:bodyPr wrap="none">
            <a:spAutoFit/>
          </a:bodyPr>
          <a:lstStyle/>
          <a:p>
            <a:r>
              <a:rPr lang="en-US" sz="1100" b="0" dirty="0" smtClean="0">
                <a:latin typeface="Arial" pitchFamily="34" charset="0"/>
                <a:cs typeface="Arial" pitchFamily="34" charset="0"/>
              </a:rPr>
              <a:t>(block id, </a:t>
            </a:r>
            <a:r>
              <a:rPr lang="en-US" sz="1100" b="0" dirty="0">
                <a:latin typeface="Arial" pitchFamily="34" charset="0"/>
                <a:cs typeface="Arial" pitchFamily="34" charset="0"/>
              </a:rPr>
              <a:t>byte range)</a:t>
            </a:r>
          </a:p>
        </p:txBody>
      </p:sp>
      <p:cxnSp>
        <p:nvCxnSpPr>
          <p:cNvPr id="122" name="Straight Arrow Connector 73"/>
          <p:cNvCxnSpPr>
            <a:cxnSpLocks noChangeShapeType="1"/>
          </p:cNvCxnSpPr>
          <p:nvPr/>
        </p:nvCxnSpPr>
        <p:spPr bwMode="auto">
          <a:xfrm rot="5400000" flipH="1" flipV="1">
            <a:off x="1181894" y="3542506"/>
            <a:ext cx="1600200" cy="1588"/>
          </a:xfrm>
          <a:prstGeom prst="straightConnector1">
            <a:avLst/>
          </a:prstGeom>
          <a:noFill/>
          <a:ln w="9525" algn="ctr">
            <a:solidFill>
              <a:sysClr val="windowText" lastClr="000000"/>
            </a:solidFill>
            <a:round/>
            <a:headEnd/>
            <a:tailEnd/>
          </a:ln>
        </p:spPr>
      </p:cxnSp>
      <p:cxnSp>
        <p:nvCxnSpPr>
          <p:cNvPr id="123" name="Shape 79"/>
          <p:cNvCxnSpPr>
            <a:cxnSpLocks noChangeShapeType="1"/>
          </p:cNvCxnSpPr>
          <p:nvPr/>
        </p:nvCxnSpPr>
        <p:spPr bwMode="auto">
          <a:xfrm rot="10800000">
            <a:off x="1524000" y="2743200"/>
            <a:ext cx="2819400" cy="1752600"/>
          </a:xfrm>
          <a:prstGeom prst="bentConnector2">
            <a:avLst/>
          </a:prstGeom>
          <a:noFill/>
          <a:ln w="38100" cap="flat" cmpd="sng" algn="ctr">
            <a:solidFill>
              <a:sysClr val="windowText" lastClr="000000"/>
            </a:solidFill>
            <a:prstDash val="solid"/>
            <a:headEnd/>
            <a:tailEnd type="triangle" w="med" len="med"/>
          </a:ln>
          <a:effectLst>
            <a:outerShdw blurRad="40000" dist="23000" dir="5400000" rotWithShape="0">
              <a:srgbClr val="000000">
                <a:alpha val="35000"/>
              </a:srgbClr>
            </a:outerShdw>
          </a:effectLst>
        </p:spPr>
      </p:cxnSp>
      <p:sp>
        <p:nvSpPr>
          <p:cNvPr id="124" name="TextBox 84"/>
          <p:cNvSpPr txBox="1">
            <a:spLocks noChangeArrowheads="1"/>
          </p:cNvSpPr>
          <p:nvPr/>
        </p:nvSpPr>
        <p:spPr bwMode="auto">
          <a:xfrm>
            <a:off x="2362200" y="4495800"/>
            <a:ext cx="827471" cy="261610"/>
          </a:xfrm>
          <a:prstGeom prst="rect">
            <a:avLst/>
          </a:prstGeom>
          <a:noFill/>
          <a:ln w="9525">
            <a:noFill/>
            <a:miter lim="800000"/>
            <a:headEnd/>
            <a:tailEnd/>
          </a:ln>
        </p:spPr>
        <p:txBody>
          <a:bodyPr wrap="none">
            <a:spAutoFit/>
          </a:bodyPr>
          <a:lstStyle/>
          <a:p>
            <a:r>
              <a:rPr lang="en-US" sz="1100" b="0" dirty="0" smtClean="0">
                <a:latin typeface="Arial" pitchFamily="34" charset="0"/>
                <a:cs typeface="Arial" pitchFamily="34" charset="0"/>
              </a:rPr>
              <a:t>block data</a:t>
            </a:r>
            <a:endParaRPr lang="en-US" sz="1100" b="0" dirty="0">
              <a:latin typeface="Arial" pitchFamily="34" charset="0"/>
              <a:cs typeface="Arial" pitchFamily="34" charset="0"/>
            </a:endParaRPr>
          </a:p>
        </p:txBody>
      </p:sp>
      <p:sp>
        <p:nvSpPr>
          <p:cNvPr id="125" name="Rectangle 6"/>
          <p:cNvSpPr>
            <a:spLocks noChangeArrowheads="1"/>
          </p:cNvSpPr>
          <p:nvPr/>
        </p:nvSpPr>
        <p:spPr bwMode="auto">
          <a:xfrm>
            <a:off x="4343400" y="1828800"/>
            <a:ext cx="3124200" cy="1752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126" name="Rectangle 4"/>
          <p:cNvSpPr>
            <a:spLocks noChangeArrowheads="1"/>
          </p:cNvSpPr>
          <p:nvPr/>
        </p:nvSpPr>
        <p:spPr bwMode="auto">
          <a:xfrm>
            <a:off x="4343400" y="1828800"/>
            <a:ext cx="31242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HDFS namenode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grpSp>
        <p:nvGrpSpPr>
          <p:cNvPr id="127" name="Group 126"/>
          <p:cNvGrpSpPr/>
          <p:nvPr/>
        </p:nvGrpSpPr>
        <p:grpSpPr>
          <a:xfrm>
            <a:off x="4343400" y="3581400"/>
            <a:ext cx="1676400" cy="1707596"/>
            <a:chOff x="1828800" y="4572000"/>
            <a:chExt cx="1676400" cy="1707596"/>
          </a:xfrm>
        </p:grpSpPr>
        <p:grpSp>
          <p:nvGrpSpPr>
            <p:cNvPr id="128" name="Group 80"/>
            <p:cNvGrpSpPr/>
            <p:nvPr/>
          </p:nvGrpSpPr>
          <p:grpSpPr>
            <a:xfrm>
              <a:off x="1828800" y="5257800"/>
              <a:ext cx="1676400" cy="1021796"/>
              <a:chOff x="1828800" y="5257800"/>
              <a:chExt cx="1676400" cy="1021796"/>
            </a:xfrm>
          </p:grpSpPr>
          <p:sp>
            <p:nvSpPr>
              <p:cNvPr id="131" name="Rectangle 6"/>
              <p:cNvSpPr>
                <a:spLocks noChangeArrowheads="1"/>
              </p:cNvSpPr>
              <p:nvPr/>
            </p:nvSpPr>
            <p:spPr bwMode="auto">
              <a:xfrm>
                <a:off x="1828800" y="5257800"/>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132" name="Rectangle 4"/>
              <p:cNvSpPr>
                <a:spLocks noChangeArrowheads="1"/>
              </p:cNvSpPr>
              <p:nvPr/>
            </p:nvSpPr>
            <p:spPr bwMode="auto">
              <a:xfrm>
                <a:off x="1828800" y="5257800"/>
                <a:ext cx="16764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HDFS datanode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33" name="Rectangle 35"/>
              <p:cNvSpPr>
                <a:spLocks noChangeArrowheads="1"/>
              </p:cNvSpPr>
              <p:nvPr/>
            </p:nvSpPr>
            <p:spPr bwMode="auto">
              <a:xfrm>
                <a:off x="1828800" y="5562600"/>
                <a:ext cx="1676400" cy="3048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rPr>
                  <a:t>Linux file system</a:t>
                </a:r>
              </a:p>
            </p:txBody>
          </p:sp>
          <p:sp>
            <p:nvSpPr>
              <p:cNvPr id="134" name="Flowchart: Magnetic Disk 36"/>
              <p:cNvSpPr>
                <a:spLocks noChangeArrowheads="1"/>
              </p:cNvSpPr>
              <p:nvPr/>
            </p:nvSpPr>
            <p:spPr bwMode="auto">
              <a:xfrm>
                <a:off x="2099102" y="59436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135" name="Flowchart: Magnetic Disk 37"/>
              <p:cNvSpPr>
                <a:spLocks noChangeArrowheads="1"/>
              </p:cNvSpPr>
              <p:nvPr/>
            </p:nvSpPr>
            <p:spPr bwMode="auto">
              <a:xfrm>
                <a:off x="2632502" y="59436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cxnSp>
            <p:nvCxnSpPr>
              <p:cNvPr id="136" name="Straight Connector 38"/>
              <p:cNvCxnSpPr>
                <a:cxnSpLocks noChangeShapeType="1"/>
              </p:cNvCxnSpPr>
              <p:nvPr/>
            </p:nvCxnSpPr>
            <p:spPr bwMode="auto">
              <a:xfrm rot="5400000">
                <a:off x="1832403" y="5981701"/>
                <a:ext cx="228600" cy="3175"/>
              </a:xfrm>
              <a:prstGeom prst="line">
                <a:avLst/>
              </a:prstGeom>
              <a:noFill/>
              <a:ln w="9525" algn="ctr">
                <a:solidFill>
                  <a:sysClr val="windowText" lastClr="000000"/>
                </a:solidFill>
                <a:round/>
                <a:headEnd/>
                <a:tailEnd/>
              </a:ln>
            </p:spPr>
          </p:cxnSp>
          <p:cxnSp>
            <p:nvCxnSpPr>
              <p:cNvPr id="137" name="Straight Connector 39"/>
              <p:cNvCxnSpPr>
                <a:cxnSpLocks noChangeShapeType="1"/>
                <a:endCxn id="134" idx="2"/>
              </p:cNvCxnSpPr>
              <p:nvPr/>
            </p:nvCxnSpPr>
            <p:spPr bwMode="auto">
              <a:xfrm>
                <a:off x="1946702" y="6096001"/>
                <a:ext cx="152400" cy="1588"/>
              </a:xfrm>
              <a:prstGeom prst="line">
                <a:avLst/>
              </a:prstGeom>
              <a:noFill/>
              <a:ln w="9525" algn="ctr">
                <a:solidFill>
                  <a:sysClr val="windowText" lastClr="000000"/>
                </a:solidFill>
                <a:round/>
                <a:headEnd/>
                <a:tailEnd/>
              </a:ln>
            </p:spPr>
          </p:cxnSp>
          <p:cxnSp>
            <p:nvCxnSpPr>
              <p:cNvPr id="138" name="Straight Connector 40"/>
              <p:cNvCxnSpPr>
                <a:cxnSpLocks noChangeShapeType="1"/>
              </p:cNvCxnSpPr>
              <p:nvPr/>
            </p:nvCxnSpPr>
            <p:spPr bwMode="auto">
              <a:xfrm rot="5400000">
                <a:off x="2365803" y="5980113"/>
                <a:ext cx="228600" cy="3175"/>
              </a:xfrm>
              <a:prstGeom prst="line">
                <a:avLst/>
              </a:prstGeom>
              <a:noFill/>
              <a:ln w="9525" algn="ctr">
                <a:solidFill>
                  <a:sysClr val="windowText" lastClr="000000"/>
                </a:solidFill>
                <a:round/>
                <a:headEnd/>
                <a:tailEnd/>
              </a:ln>
            </p:spPr>
          </p:cxnSp>
          <p:cxnSp>
            <p:nvCxnSpPr>
              <p:cNvPr id="139" name="Straight Connector 41"/>
              <p:cNvCxnSpPr>
                <a:cxnSpLocks noChangeShapeType="1"/>
              </p:cNvCxnSpPr>
              <p:nvPr/>
            </p:nvCxnSpPr>
            <p:spPr bwMode="auto">
              <a:xfrm>
                <a:off x="2480102" y="6094414"/>
                <a:ext cx="152400" cy="3175"/>
              </a:xfrm>
              <a:prstGeom prst="line">
                <a:avLst/>
              </a:prstGeom>
              <a:noFill/>
              <a:ln w="9525" algn="ctr">
                <a:solidFill>
                  <a:sysClr val="windowText" lastClr="000000"/>
                </a:solidFill>
                <a:round/>
                <a:headEnd/>
                <a:tailEnd/>
              </a:ln>
            </p:spPr>
          </p:cxnSp>
          <p:sp>
            <p:nvSpPr>
              <p:cNvPr id="140" name="TextBox 42"/>
              <p:cNvSpPr txBox="1">
                <a:spLocks noChangeArrowheads="1"/>
              </p:cNvSpPr>
              <p:nvPr/>
            </p:nvSpPr>
            <p:spPr bwMode="auto">
              <a:xfrm>
                <a:off x="3089702" y="5910264"/>
                <a:ext cx="415498"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rPr>
                  <a:t>…</a:t>
                </a:r>
              </a:p>
            </p:txBody>
          </p:sp>
        </p:grpSp>
        <p:cxnSp>
          <p:nvCxnSpPr>
            <p:cNvPr id="129" name="Straight Arrow Connector 60"/>
            <p:cNvCxnSpPr>
              <a:cxnSpLocks noChangeShapeType="1"/>
            </p:cNvCxnSpPr>
            <p:nvPr/>
          </p:nvCxnSpPr>
          <p:spPr bwMode="auto">
            <a:xfrm rot="5400000">
              <a:off x="1866106" y="4914106"/>
              <a:ext cx="685800" cy="1587"/>
            </a:xfrm>
            <a:prstGeom prst="straightConnector1">
              <a:avLst/>
            </a:prstGeom>
            <a:noFill/>
            <a:ln w="9525" algn="ctr">
              <a:solidFill>
                <a:sysClr val="windowText" lastClr="000000"/>
              </a:solidFill>
              <a:round/>
              <a:headEnd/>
              <a:tailEnd type="triangle" w="med" len="med"/>
            </a:ln>
          </p:spPr>
        </p:cxnSp>
        <p:cxnSp>
          <p:nvCxnSpPr>
            <p:cNvPr id="130" name="Straight Arrow Connector 64"/>
            <p:cNvCxnSpPr>
              <a:cxnSpLocks noChangeShapeType="1"/>
            </p:cNvCxnSpPr>
            <p:nvPr/>
          </p:nvCxnSpPr>
          <p:spPr bwMode="auto">
            <a:xfrm rot="5400000" flipH="1" flipV="1">
              <a:off x="1713706" y="4914106"/>
              <a:ext cx="685800" cy="1587"/>
            </a:xfrm>
            <a:prstGeom prst="straightConnector1">
              <a:avLst/>
            </a:prstGeom>
            <a:noFill/>
            <a:ln w="9525" algn="ctr">
              <a:solidFill>
                <a:sysClr val="windowText" lastClr="000000"/>
              </a:solidFill>
              <a:round/>
              <a:headEnd/>
              <a:tailEnd type="triangle" w="med" len="med"/>
            </a:ln>
          </p:spPr>
        </p:cxnSp>
      </p:grpSp>
      <p:grpSp>
        <p:nvGrpSpPr>
          <p:cNvPr id="141" name="Group 140"/>
          <p:cNvGrpSpPr/>
          <p:nvPr/>
        </p:nvGrpSpPr>
        <p:grpSpPr>
          <a:xfrm>
            <a:off x="6477000" y="3581400"/>
            <a:ext cx="1676400" cy="1707596"/>
            <a:chOff x="1828800" y="4572000"/>
            <a:chExt cx="1676400" cy="1707596"/>
          </a:xfrm>
        </p:grpSpPr>
        <p:grpSp>
          <p:nvGrpSpPr>
            <p:cNvPr id="142" name="Group 80"/>
            <p:cNvGrpSpPr/>
            <p:nvPr/>
          </p:nvGrpSpPr>
          <p:grpSpPr>
            <a:xfrm>
              <a:off x="1828800" y="5257800"/>
              <a:ext cx="1676400" cy="1021796"/>
              <a:chOff x="1828800" y="5257800"/>
              <a:chExt cx="1676400" cy="1021796"/>
            </a:xfrm>
          </p:grpSpPr>
          <p:sp>
            <p:nvSpPr>
              <p:cNvPr id="145" name="Rectangle 6"/>
              <p:cNvSpPr>
                <a:spLocks noChangeArrowheads="1"/>
              </p:cNvSpPr>
              <p:nvPr/>
            </p:nvSpPr>
            <p:spPr bwMode="auto">
              <a:xfrm>
                <a:off x="1828800" y="5257800"/>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146" name="Rectangle 4"/>
              <p:cNvSpPr>
                <a:spLocks noChangeArrowheads="1"/>
              </p:cNvSpPr>
              <p:nvPr/>
            </p:nvSpPr>
            <p:spPr bwMode="auto">
              <a:xfrm>
                <a:off x="1828800" y="5257800"/>
                <a:ext cx="16764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HDFS datanode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47" name="Rectangle 35"/>
              <p:cNvSpPr>
                <a:spLocks noChangeArrowheads="1"/>
              </p:cNvSpPr>
              <p:nvPr/>
            </p:nvSpPr>
            <p:spPr bwMode="auto">
              <a:xfrm>
                <a:off x="1828800" y="5562600"/>
                <a:ext cx="1676400" cy="3048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rPr>
                  <a:t>Linux file system</a:t>
                </a:r>
              </a:p>
            </p:txBody>
          </p:sp>
          <p:sp>
            <p:nvSpPr>
              <p:cNvPr id="148" name="Flowchart: Magnetic Disk 36"/>
              <p:cNvSpPr>
                <a:spLocks noChangeArrowheads="1"/>
              </p:cNvSpPr>
              <p:nvPr/>
            </p:nvSpPr>
            <p:spPr bwMode="auto">
              <a:xfrm>
                <a:off x="2099102" y="59436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149" name="Flowchart: Magnetic Disk 37"/>
              <p:cNvSpPr>
                <a:spLocks noChangeArrowheads="1"/>
              </p:cNvSpPr>
              <p:nvPr/>
            </p:nvSpPr>
            <p:spPr bwMode="auto">
              <a:xfrm>
                <a:off x="2632502" y="59436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cxnSp>
            <p:nvCxnSpPr>
              <p:cNvPr id="150" name="Straight Connector 38"/>
              <p:cNvCxnSpPr>
                <a:cxnSpLocks noChangeShapeType="1"/>
              </p:cNvCxnSpPr>
              <p:nvPr/>
            </p:nvCxnSpPr>
            <p:spPr bwMode="auto">
              <a:xfrm rot="5400000">
                <a:off x="1832403" y="5981701"/>
                <a:ext cx="228600" cy="3175"/>
              </a:xfrm>
              <a:prstGeom prst="line">
                <a:avLst/>
              </a:prstGeom>
              <a:noFill/>
              <a:ln w="9525" algn="ctr">
                <a:solidFill>
                  <a:sysClr val="windowText" lastClr="000000"/>
                </a:solidFill>
                <a:round/>
                <a:headEnd/>
                <a:tailEnd/>
              </a:ln>
            </p:spPr>
          </p:cxnSp>
          <p:cxnSp>
            <p:nvCxnSpPr>
              <p:cNvPr id="151" name="Straight Connector 39"/>
              <p:cNvCxnSpPr>
                <a:cxnSpLocks noChangeShapeType="1"/>
                <a:endCxn id="148" idx="2"/>
              </p:cNvCxnSpPr>
              <p:nvPr/>
            </p:nvCxnSpPr>
            <p:spPr bwMode="auto">
              <a:xfrm>
                <a:off x="1946702" y="6096001"/>
                <a:ext cx="152400" cy="1588"/>
              </a:xfrm>
              <a:prstGeom prst="line">
                <a:avLst/>
              </a:prstGeom>
              <a:noFill/>
              <a:ln w="9525" algn="ctr">
                <a:solidFill>
                  <a:sysClr val="windowText" lastClr="000000"/>
                </a:solidFill>
                <a:round/>
                <a:headEnd/>
                <a:tailEnd/>
              </a:ln>
            </p:spPr>
          </p:cxnSp>
          <p:cxnSp>
            <p:nvCxnSpPr>
              <p:cNvPr id="152" name="Straight Connector 40"/>
              <p:cNvCxnSpPr>
                <a:cxnSpLocks noChangeShapeType="1"/>
              </p:cNvCxnSpPr>
              <p:nvPr/>
            </p:nvCxnSpPr>
            <p:spPr bwMode="auto">
              <a:xfrm rot="5400000">
                <a:off x="2365803" y="5980113"/>
                <a:ext cx="228600" cy="3175"/>
              </a:xfrm>
              <a:prstGeom prst="line">
                <a:avLst/>
              </a:prstGeom>
              <a:noFill/>
              <a:ln w="9525" algn="ctr">
                <a:solidFill>
                  <a:sysClr val="windowText" lastClr="000000"/>
                </a:solidFill>
                <a:round/>
                <a:headEnd/>
                <a:tailEnd/>
              </a:ln>
            </p:spPr>
          </p:cxnSp>
          <p:cxnSp>
            <p:nvCxnSpPr>
              <p:cNvPr id="153" name="Straight Connector 41"/>
              <p:cNvCxnSpPr>
                <a:cxnSpLocks noChangeShapeType="1"/>
              </p:cNvCxnSpPr>
              <p:nvPr/>
            </p:nvCxnSpPr>
            <p:spPr bwMode="auto">
              <a:xfrm>
                <a:off x="2480102" y="6094414"/>
                <a:ext cx="152400" cy="3175"/>
              </a:xfrm>
              <a:prstGeom prst="line">
                <a:avLst/>
              </a:prstGeom>
              <a:noFill/>
              <a:ln w="9525" algn="ctr">
                <a:solidFill>
                  <a:sysClr val="windowText" lastClr="000000"/>
                </a:solidFill>
                <a:round/>
                <a:headEnd/>
                <a:tailEnd/>
              </a:ln>
            </p:spPr>
          </p:cxnSp>
          <p:sp>
            <p:nvSpPr>
              <p:cNvPr id="154" name="TextBox 42"/>
              <p:cNvSpPr txBox="1">
                <a:spLocks noChangeArrowheads="1"/>
              </p:cNvSpPr>
              <p:nvPr/>
            </p:nvSpPr>
            <p:spPr bwMode="auto">
              <a:xfrm>
                <a:off x="3089702" y="5910264"/>
                <a:ext cx="415498"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rPr>
                  <a:t>…</a:t>
                </a:r>
              </a:p>
            </p:txBody>
          </p:sp>
        </p:grpSp>
        <p:cxnSp>
          <p:nvCxnSpPr>
            <p:cNvPr id="143" name="Straight Arrow Connector 60"/>
            <p:cNvCxnSpPr>
              <a:cxnSpLocks noChangeShapeType="1"/>
            </p:cNvCxnSpPr>
            <p:nvPr/>
          </p:nvCxnSpPr>
          <p:spPr bwMode="auto">
            <a:xfrm rot="5400000">
              <a:off x="1866106" y="4914106"/>
              <a:ext cx="685800" cy="1587"/>
            </a:xfrm>
            <a:prstGeom prst="straightConnector1">
              <a:avLst/>
            </a:prstGeom>
            <a:noFill/>
            <a:ln w="9525" algn="ctr">
              <a:solidFill>
                <a:sysClr val="windowText" lastClr="000000"/>
              </a:solidFill>
              <a:round/>
              <a:headEnd/>
              <a:tailEnd type="triangle" w="med" len="med"/>
            </a:ln>
          </p:spPr>
        </p:cxnSp>
        <p:cxnSp>
          <p:nvCxnSpPr>
            <p:cNvPr id="144" name="Straight Arrow Connector 64"/>
            <p:cNvCxnSpPr>
              <a:cxnSpLocks noChangeShapeType="1"/>
            </p:cNvCxnSpPr>
            <p:nvPr/>
          </p:nvCxnSpPr>
          <p:spPr bwMode="auto">
            <a:xfrm rot="5400000" flipH="1" flipV="1">
              <a:off x="1713706" y="4914106"/>
              <a:ext cx="685800" cy="1587"/>
            </a:xfrm>
            <a:prstGeom prst="straightConnector1">
              <a:avLst/>
            </a:prstGeom>
            <a:noFill/>
            <a:ln w="9525" algn="ctr">
              <a:solidFill>
                <a:sysClr val="windowText" lastClr="000000"/>
              </a:solidFill>
              <a:round/>
              <a:headEnd/>
              <a:tailEnd type="triangle" w="med" len="med"/>
            </a:ln>
          </p:spPr>
        </p:cxnSp>
      </p:grpSp>
      <p:sp>
        <p:nvSpPr>
          <p:cNvPr id="155" name="TextBox 9"/>
          <p:cNvSpPr txBox="1">
            <a:spLocks noChangeArrowheads="1"/>
          </p:cNvSpPr>
          <p:nvPr/>
        </p:nvSpPr>
        <p:spPr bwMode="auto">
          <a:xfrm>
            <a:off x="4648200" y="2359025"/>
            <a:ext cx="1266825" cy="277813"/>
          </a:xfrm>
          <a:prstGeom prst="rect">
            <a:avLst/>
          </a:prstGeom>
          <a:noFill/>
          <a:ln w="9525">
            <a:noFill/>
            <a:miter lim="800000"/>
            <a:headEnd/>
            <a:tailEnd/>
          </a:ln>
        </p:spPr>
        <p:txBody>
          <a:bodyPr wrap="none">
            <a:spAutoFit/>
          </a:bodyPr>
          <a:lstStyle/>
          <a:p>
            <a:r>
              <a:rPr lang="en-US" sz="1200" b="0" dirty="0">
                <a:solidFill>
                  <a:srgbClr val="000000"/>
                </a:solidFill>
                <a:latin typeface="Arial" pitchFamily="34" charset="0"/>
                <a:cs typeface="Arial" pitchFamily="34" charset="0"/>
              </a:rPr>
              <a:t>File namespace</a:t>
            </a:r>
            <a:endParaRPr lang="en-US" sz="1400" b="0" dirty="0">
              <a:solidFill>
                <a:srgbClr val="000000"/>
              </a:solidFill>
              <a:latin typeface="Arial" pitchFamily="34" charset="0"/>
              <a:cs typeface="Arial" pitchFamily="34" charset="0"/>
            </a:endParaRPr>
          </a:p>
        </p:txBody>
      </p:sp>
      <p:sp>
        <p:nvSpPr>
          <p:cNvPr id="156" name="TextBox 10"/>
          <p:cNvSpPr txBox="1">
            <a:spLocks noChangeArrowheads="1"/>
          </p:cNvSpPr>
          <p:nvPr/>
        </p:nvSpPr>
        <p:spPr bwMode="auto">
          <a:xfrm>
            <a:off x="6276975" y="2162175"/>
            <a:ext cx="704850" cy="276225"/>
          </a:xfrm>
          <a:prstGeom prst="rect">
            <a:avLst/>
          </a:prstGeom>
          <a:noFill/>
          <a:ln w="9525">
            <a:noFill/>
            <a:miter lim="800000"/>
            <a:headEnd/>
            <a:tailEnd/>
          </a:ln>
        </p:spPr>
        <p:txBody>
          <a:bodyPr wrap="none">
            <a:spAutoFit/>
          </a:bodyPr>
          <a:lstStyle/>
          <a:p>
            <a:r>
              <a:rPr lang="en-US" sz="1200" b="0" dirty="0">
                <a:solidFill>
                  <a:srgbClr val="000000"/>
                </a:solidFill>
                <a:latin typeface="Arial" pitchFamily="34" charset="0"/>
                <a:cs typeface="Arial" pitchFamily="34" charset="0"/>
              </a:rPr>
              <a:t>/</a:t>
            </a:r>
            <a:r>
              <a:rPr lang="en-US" sz="1200" b="0" dirty="0" err="1">
                <a:solidFill>
                  <a:srgbClr val="000000"/>
                </a:solidFill>
                <a:latin typeface="Arial" pitchFamily="34" charset="0"/>
                <a:cs typeface="Arial" pitchFamily="34" charset="0"/>
              </a:rPr>
              <a:t>foo</a:t>
            </a:r>
            <a:r>
              <a:rPr lang="en-US" sz="1200" b="0" dirty="0">
                <a:solidFill>
                  <a:srgbClr val="000000"/>
                </a:solidFill>
                <a:latin typeface="Arial" pitchFamily="34" charset="0"/>
                <a:cs typeface="Arial" pitchFamily="34" charset="0"/>
              </a:rPr>
              <a:t>/bar</a:t>
            </a:r>
            <a:endParaRPr lang="en-US" sz="1400" b="0" dirty="0">
              <a:solidFill>
                <a:srgbClr val="000000"/>
              </a:solidFill>
              <a:latin typeface="Arial" pitchFamily="34" charset="0"/>
              <a:cs typeface="Arial" pitchFamily="34" charset="0"/>
            </a:endParaRPr>
          </a:p>
        </p:txBody>
      </p:sp>
      <p:cxnSp>
        <p:nvCxnSpPr>
          <p:cNvPr id="157" name="Straight Connector 11"/>
          <p:cNvCxnSpPr>
            <a:cxnSpLocks noChangeShapeType="1"/>
          </p:cNvCxnSpPr>
          <p:nvPr/>
        </p:nvCxnSpPr>
        <p:spPr bwMode="auto">
          <a:xfrm rot="5400000">
            <a:off x="4949826" y="2640012"/>
            <a:ext cx="411162" cy="404813"/>
          </a:xfrm>
          <a:prstGeom prst="line">
            <a:avLst/>
          </a:prstGeom>
          <a:noFill/>
          <a:ln w="25400" cap="flat" cmpd="sng" algn="ctr">
            <a:solidFill>
              <a:sysClr val="windowText" lastClr="000000"/>
            </a:solidFill>
            <a:prstDash val="solid"/>
            <a:headEnd/>
            <a:tailEnd/>
          </a:ln>
          <a:effectLst>
            <a:outerShdw blurRad="40000" dist="20000" dir="5400000" rotWithShape="0">
              <a:srgbClr val="000000">
                <a:alpha val="38000"/>
              </a:srgbClr>
            </a:outerShdw>
          </a:effectLst>
        </p:spPr>
      </p:cxnSp>
      <p:cxnSp>
        <p:nvCxnSpPr>
          <p:cNvPr id="158" name="Straight Connector 12"/>
          <p:cNvCxnSpPr>
            <a:cxnSpLocks noChangeShapeType="1"/>
          </p:cNvCxnSpPr>
          <p:nvPr/>
        </p:nvCxnSpPr>
        <p:spPr bwMode="auto">
          <a:xfrm rot="16200000" flipH="1">
            <a:off x="5362576" y="2625725"/>
            <a:ext cx="258762" cy="280987"/>
          </a:xfrm>
          <a:prstGeom prst="line">
            <a:avLst/>
          </a:prstGeom>
          <a:noFill/>
          <a:ln w="25400" cap="flat" cmpd="sng" algn="ctr">
            <a:solidFill>
              <a:sysClr val="windowText" lastClr="000000"/>
            </a:solidFill>
            <a:prstDash val="solid"/>
            <a:headEnd/>
            <a:tailEnd/>
          </a:ln>
          <a:effectLst>
            <a:outerShdw blurRad="40000" dist="20000" dir="5400000" rotWithShape="0">
              <a:srgbClr val="000000">
                <a:alpha val="38000"/>
              </a:srgbClr>
            </a:outerShdw>
          </a:effectLst>
        </p:spPr>
      </p:cxnSp>
      <p:cxnSp>
        <p:nvCxnSpPr>
          <p:cNvPr id="159" name="Straight Connector 13"/>
          <p:cNvCxnSpPr>
            <a:cxnSpLocks noChangeShapeType="1"/>
          </p:cNvCxnSpPr>
          <p:nvPr/>
        </p:nvCxnSpPr>
        <p:spPr bwMode="auto">
          <a:xfrm rot="16200000" flipH="1">
            <a:off x="5295900" y="3238500"/>
            <a:ext cx="228600" cy="0"/>
          </a:xfrm>
          <a:prstGeom prst="line">
            <a:avLst/>
          </a:prstGeom>
          <a:noFill/>
          <a:ln w="25400" cap="flat" cmpd="sng" algn="ctr">
            <a:solidFill>
              <a:sysClr val="windowText" lastClr="000000"/>
            </a:solidFill>
            <a:prstDash val="solid"/>
            <a:headEnd/>
            <a:tailEnd/>
          </a:ln>
          <a:effectLst>
            <a:outerShdw blurRad="40000" dist="20000" dir="5400000" rotWithShape="0">
              <a:srgbClr val="000000">
                <a:alpha val="38000"/>
              </a:srgbClr>
            </a:outerShdw>
          </a:effectLst>
        </p:spPr>
      </p:cxnSp>
      <p:cxnSp>
        <p:nvCxnSpPr>
          <p:cNvPr id="160" name="Straight Connector 14"/>
          <p:cNvCxnSpPr>
            <a:cxnSpLocks noChangeShapeType="1"/>
          </p:cNvCxnSpPr>
          <p:nvPr/>
        </p:nvCxnSpPr>
        <p:spPr bwMode="auto">
          <a:xfrm rot="10800000" flipV="1">
            <a:off x="5181600" y="3124200"/>
            <a:ext cx="228600" cy="228600"/>
          </a:xfrm>
          <a:prstGeom prst="line">
            <a:avLst/>
          </a:prstGeom>
          <a:noFill/>
          <a:ln w="25400" cap="flat" cmpd="sng" algn="ctr">
            <a:solidFill>
              <a:sysClr val="windowText" lastClr="000000"/>
            </a:solidFill>
            <a:prstDash val="solid"/>
            <a:headEnd/>
            <a:tailEnd/>
          </a:ln>
          <a:effectLst>
            <a:outerShdw blurRad="40000" dist="20000" dir="5400000" rotWithShape="0">
              <a:srgbClr val="000000">
                <a:alpha val="38000"/>
              </a:srgbClr>
            </a:outerShdw>
          </a:effectLst>
        </p:spPr>
      </p:cxnSp>
      <p:cxnSp>
        <p:nvCxnSpPr>
          <p:cNvPr id="161" name="Straight Connector 15"/>
          <p:cNvCxnSpPr>
            <a:cxnSpLocks noChangeShapeType="1"/>
          </p:cNvCxnSpPr>
          <p:nvPr/>
        </p:nvCxnSpPr>
        <p:spPr bwMode="auto">
          <a:xfrm rot="16200000" flipH="1">
            <a:off x="5241925" y="2755900"/>
            <a:ext cx="228600" cy="0"/>
          </a:xfrm>
          <a:prstGeom prst="line">
            <a:avLst/>
          </a:prstGeom>
          <a:noFill/>
          <a:ln w="25400" cap="flat" cmpd="sng" algn="ctr">
            <a:solidFill>
              <a:sysClr val="windowText" lastClr="000000"/>
            </a:solidFill>
            <a:prstDash val="solid"/>
            <a:headEnd/>
            <a:tailEnd/>
          </a:ln>
          <a:effectLst>
            <a:outerShdw blurRad="40000" dist="20000" dir="5400000" rotWithShape="0">
              <a:srgbClr val="000000">
                <a:alpha val="38000"/>
              </a:srgbClr>
            </a:outerShdw>
          </a:effectLst>
        </p:spPr>
      </p:cxnSp>
      <p:cxnSp>
        <p:nvCxnSpPr>
          <p:cNvPr id="162" name="Straight Connector 16"/>
          <p:cNvCxnSpPr>
            <a:cxnSpLocks noChangeShapeType="1"/>
          </p:cNvCxnSpPr>
          <p:nvPr/>
        </p:nvCxnSpPr>
        <p:spPr bwMode="auto">
          <a:xfrm rot="16200000" flipH="1">
            <a:off x="5032375" y="2979738"/>
            <a:ext cx="228600" cy="0"/>
          </a:xfrm>
          <a:prstGeom prst="line">
            <a:avLst/>
          </a:prstGeom>
          <a:noFill/>
          <a:ln w="25400" cap="flat" cmpd="sng" algn="ctr">
            <a:solidFill>
              <a:sysClr val="windowText" lastClr="000000"/>
            </a:solidFill>
            <a:prstDash val="solid"/>
            <a:headEnd/>
            <a:tailEnd/>
          </a:ln>
          <a:effectLst>
            <a:outerShdw blurRad="40000" dist="20000" dir="5400000" rotWithShape="0">
              <a:srgbClr val="000000">
                <a:alpha val="38000"/>
              </a:srgbClr>
            </a:outerShdw>
          </a:effectLst>
        </p:spPr>
      </p:cxnSp>
      <p:sp>
        <p:nvSpPr>
          <p:cNvPr id="163" name="Rectangle 21"/>
          <p:cNvSpPr>
            <a:spLocks noChangeArrowheads="1"/>
          </p:cNvSpPr>
          <p:nvPr/>
        </p:nvSpPr>
        <p:spPr bwMode="auto">
          <a:xfrm>
            <a:off x="6400800" y="2438400"/>
            <a:ext cx="838200" cy="228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block 3df2</a:t>
            </a:r>
            <a:endParaRPr kumimoji="0" lang="en-US" sz="10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cxnSp>
        <p:nvCxnSpPr>
          <p:cNvPr id="164" name="Straight Connector 26"/>
          <p:cNvCxnSpPr>
            <a:cxnSpLocks noChangeShapeType="1"/>
          </p:cNvCxnSpPr>
          <p:nvPr/>
        </p:nvCxnSpPr>
        <p:spPr bwMode="auto">
          <a:xfrm>
            <a:off x="5141913" y="2865438"/>
            <a:ext cx="533400" cy="487362"/>
          </a:xfrm>
          <a:prstGeom prst="line">
            <a:avLst/>
          </a:prstGeom>
          <a:noFill/>
          <a:ln w="25400" cap="flat" cmpd="sng" algn="ctr">
            <a:solidFill>
              <a:sysClr val="windowText" lastClr="000000"/>
            </a:solidFill>
            <a:prstDash val="solid"/>
            <a:headEnd/>
            <a:tailEnd/>
          </a:ln>
          <a:effectLst>
            <a:outerShdw blurRad="40000" dist="20000" dir="5400000" rotWithShape="0">
              <a:srgbClr val="000000">
                <a:alpha val="38000"/>
              </a:srgbClr>
            </a:outerShdw>
          </a:effectLst>
        </p:spPr>
      </p:cxnSp>
      <p:cxnSp>
        <p:nvCxnSpPr>
          <p:cNvPr id="165" name="Shape 29"/>
          <p:cNvCxnSpPr>
            <a:cxnSpLocks noChangeShapeType="1"/>
            <a:endCxn id="156" idx="1"/>
          </p:cNvCxnSpPr>
          <p:nvPr/>
        </p:nvCxnSpPr>
        <p:spPr bwMode="auto">
          <a:xfrm flipV="1">
            <a:off x="5686425" y="2300288"/>
            <a:ext cx="590550" cy="1014412"/>
          </a:xfrm>
          <a:prstGeom prst="curvedConnector3">
            <a:avLst>
              <a:gd name="adj1" fmla="val 50000"/>
            </a:avLst>
          </a:prstGeom>
          <a:noFill/>
          <a:ln w="9525" algn="ctr">
            <a:solidFill>
              <a:sysClr val="windowText" lastClr="000000"/>
            </a:solidFill>
            <a:round/>
            <a:headEnd/>
            <a:tailEnd type="triangle" w="sm" len="sm"/>
          </a:ln>
        </p:spPr>
      </p:cxnSp>
      <p:sp>
        <p:nvSpPr>
          <p:cNvPr id="166" name="Rectangle 4"/>
          <p:cNvSpPr>
            <a:spLocks noChangeArrowheads="1"/>
          </p:cNvSpPr>
          <p:nvPr/>
        </p:nvSpPr>
        <p:spPr bwMode="auto">
          <a:xfrm>
            <a:off x="1188720" y="2133600"/>
            <a:ext cx="109728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Application</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67" name="Rectangle 35"/>
          <p:cNvSpPr>
            <a:spLocks noChangeArrowheads="1"/>
          </p:cNvSpPr>
          <p:nvPr/>
        </p:nvSpPr>
        <p:spPr bwMode="auto">
          <a:xfrm>
            <a:off x="1188720" y="2438400"/>
            <a:ext cx="1097280" cy="3048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HDFS Client</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168" name="Rectangle 21"/>
          <p:cNvSpPr>
            <a:spLocks noChangeArrowheads="1"/>
          </p:cNvSpPr>
          <p:nvPr/>
        </p:nvSpPr>
        <p:spPr bwMode="auto">
          <a:xfrm>
            <a:off x="6400800" y="2667000"/>
            <a:ext cx="838200" cy="228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169" name="Rectangle 21"/>
          <p:cNvSpPr>
            <a:spLocks noChangeArrowheads="1"/>
          </p:cNvSpPr>
          <p:nvPr/>
        </p:nvSpPr>
        <p:spPr bwMode="auto">
          <a:xfrm>
            <a:off x="6400800" y="2895600"/>
            <a:ext cx="838200" cy="228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170" name="Rectangle 21"/>
          <p:cNvSpPr>
            <a:spLocks noChangeArrowheads="1"/>
          </p:cNvSpPr>
          <p:nvPr/>
        </p:nvSpPr>
        <p:spPr bwMode="auto">
          <a:xfrm>
            <a:off x="6400800" y="3124200"/>
            <a:ext cx="838200" cy="228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171" name="Title 170"/>
          <p:cNvSpPr>
            <a:spLocks noGrp="1"/>
          </p:cNvSpPr>
          <p:nvPr>
            <p:ph type="title"/>
          </p:nvPr>
        </p:nvSpPr>
        <p:spPr/>
        <p:txBody>
          <a:bodyPr/>
          <a:lstStyle/>
          <a:p>
            <a:r>
              <a:rPr lang="en-US" dirty="0" smtClean="0"/>
              <a:t>HDFS Architecture</a:t>
            </a:r>
            <a:endParaRPr lang="en-US" dirty="0"/>
          </a:p>
        </p:txBody>
      </p:sp>
      <p:sp>
        <p:nvSpPr>
          <p:cNvPr id="2" name="Slide Number Placeholder 1"/>
          <p:cNvSpPr>
            <a:spLocks noGrp="1"/>
          </p:cNvSpPr>
          <p:nvPr>
            <p:ph type="sldNum" sz="quarter" idx="10"/>
          </p:nvPr>
        </p:nvSpPr>
        <p:spPr/>
        <p:txBody>
          <a:bodyPr/>
          <a:lstStyle/>
          <a:p>
            <a:pPr>
              <a:defRPr/>
            </a:pPr>
            <a:fld id="{8F78998B-A6B2-4C6E-B804-FAF5CF988D47}" type="slidenum">
              <a:rPr lang="en-US" smtClean="0"/>
              <a:pPr>
                <a:defRPr/>
              </a:pPr>
              <a:t>11</a:t>
            </a:fld>
            <a:endParaRPr lang="en-US"/>
          </a:p>
        </p:txBody>
      </p:sp>
    </p:spTree>
    <p:extLst>
      <p:ext uri="{BB962C8B-B14F-4D97-AF65-F5344CB8AC3E}">
        <p14:creationId xmlns:p14="http://schemas.microsoft.com/office/powerpoint/2010/main" val="333764937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r>
              <a:rPr lang="en-GB" dirty="0" err="1" smtClean="0"/>
              <a:t>Namenode</a:t>
            </a:r>
            <a:r>
              <a:rPr lang="en-GB" dirty="0" smtClean="0"/>
              <a:t> Responsibilities</a:t>
            </a:r>
          </a:p>
        </p:txBody>
      </p:sp>
      <p:sp>
        <p:nvSpPr>
          <p:cNvPr id="37891" name="Rectangle 2"/>
          <p:cNvSpPr>
            <a:spLocks noGrp="1" noChangeArrowheads="1"/>
          </p:cNvSpPr>
          <p:nvPr>
            <p:ph idx="1"/>
          </p:nvPr>
        </p:nvSpPr>
        <p:spPr/>
        <p:txBody>
          <a:bodyPr/>
          <a:lstStyle/>
          <a:p>
            <a:r>
              <a:rPr lang="en-GB" sz="2800" dirty="0" smtClean="0"/>
              <a:t>Managing the file system namespace:</a:t>
            </a:r>
          </a:p>
          <a:p>
            <a:pPr lvl="1"/>
            <a:r>
              <a:rPr lang="en-GB" sz="2400" dirty="0" smtClean="0"/>
              <a:t>Holds file/directory structure, metadata, file-to-block mapping, access permissions, etc.</a:t>
            </a:r>
          </a:p>
          <a:p>
            <a:r>
              <a:rPr lang="en-GB" sz="2800" dirty="0" smtClean="0"/>
              <a:t>Coordinating file operations:</a:t>
            </a:r>
          </a:p>
          <a:p>
            <a:pPr lvl="1"/>
            <a:r>
              <a:rPr lang="en-GB" sz="2400" dirty="0" smtClean="0"/>
              <a:t>Directs clients to </a:t>
            </a:r>
            <a:r>
              <a:rPr lang="en-GB" sz="2400" dirty="0" err="1" smtClean="0"/>
              <a:t>datanodes</a:t>
            </a:r>
            <a:r>
              <a:rPr lang="en-GB" sz="2400" dirty="0" smtClean="0"/>
              <a:t> for reads and writes</a:t>
            </a:r>
          </a:p>
          <a:p>
            <a:pPr lvl="1"/>
            <a:r>
              <a:rPr lang="en-GB" sz="2400" dirty="0" smtClean="0"/>
              <a:t>No data is moved through the </a:t>
            </a:r>
            <a:r>
              <a:rPr lang="en-GB" sz="2400" dirty="0" err="1" smtClean="0"/>
              <a:t>namenode</a:t>
            </a:r>
            <a:endParaRPr lang="en-GB" sz="2400" dirty="0" smtClean="0"/>
          </a:p>
          <a:p>
            <a:r>
              <a:rPr lang="en-GB" sz="2800" dirty="0" smtClean="0"/>
              <a:t>Maintaining overall health:</a:t>
            </a:r>
          </a:p>
          <a:p>
            <a:pPr lvl="1"/>
            <a:r>
              <a:rPr lang="en-GB" sz="2400" dirty="0" smtClean="0"/>
              <a:t>Periodic communication with the </a:t>
            </a:r>
            <a:r>
              <a:rPr lang="en-GB" sz="2400" dirty="0" err="1" smtClean="0"/>
              <a:t>datanodes</a:t>
            </a:r>
            <a:endParaRPr lang="en-GB" sz="2400" dirty="0" smtClean="0"/>
          </a:p>
          <a:p>
            <a:pPr lvl="1"/>
            <a:r>
              <a:rPr lang="en-GB" sz="2400" dirty="0" smtClean="0"/>
              <a:t>Block re-replication and rebalancing</a:t>
            </a:r>
          </a:p>
          <a:p>
            <a:pPr lvl="1"/>
            <a:r>
              <a:rPr lang="en-GB" sz="2400" dirty="0" smtClean="0"/>
              <a:t>Garbage collection</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12</a:t>
            </a:fld>
            <a:endParaRPr lang="en-US"/>
          </a:p>
        </p:txBody>
      </p:sp>
    </p:spTree>
    <p:extLst>
      <p:ext uri="{BB962C8B-B14F-4D97-AF65-F5344CB8AC3E}">
        <p14:creationId xmlns:p14="http://schemas.microsoft.com/office/powerpoint/2010/main" val="16420713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everything together…</a:t>
            </a:r>
            <a:endParaRPr lang="en-US" dirty="0"/>
          </a:p>
        </p:txBody>
      </p:sp>
      <p:sp>
        <p:nvSpPr>
          <p:cNvPr id="57" name="Rectangle 6"/>
          <p:cNvSpPr>
            <a:spLocks noChangeArrowheads="1"/>
          </p:cNvSpPr>
          <p:nvPr/>
        </p:nvSpPr>
        <p:spPr bwMode="auto">
          <a:xfrm>
            <a:off x="4724400" y="1981200"/>
            <a:ext cx="1981200" cy="9144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58" name="Rectangle 35"/>
          <p:cNvSpPr>
            <a:spLocks noChangeArrowheads="1"/>
          </p:cNvSpPr>
          <p:nvPr/>
        </p:nvSpPr>
        <p:spPr bwMode="auto">
          <a:xfrm>
            <a:off x="4724400" y="2286000"/>
            <a:ext cx="1981200" cy="6096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59" name="Rectangle 6"/>
          <p:cNvSpPr>
            <a:spLocks noChangeArrowheads="1"/>
          </p:cNvSpPr>
          <p:nvPr/>
        </p:nvSpPr>
        <p:spPr bwMode="auto">
          <a:xfrm>
            <a:off x="2590800" y="1981200"/>
            <a:ext cx="1981200" cy="9144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60" name="Rectangle 6"/>
          <p:cNvSpPr>
            <a:spLocks noChangeArrowheads="1"/>
          </p:cNvSpPr>
          <p:nvPr/>
        </p:nvSpPr>
        <p:spPr bwMode="auto">
          <a:xfrm>
            <a:off x="3657600" y="3352800"/>
            <a:ext cx="1981200" cy="16002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61" name="Rectangle 6"/>
          <p:cNvSpPr>
            <a:spLocks noChangeArrowheads="1"/>
          </p:cNvSpPr>
          <p:nvPr/>
        </p:nvSpPr>
        <p:spPr bwMode="auto">
          <a:xfrm>
            <a:off x="5715000" y="3352800"/>
            <a:ext cx="1981200" cy="16002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62" name="Rectangle 6"/>
          <p:cNvSpPr>
            <a:spLocks noChangeArrowheads="1"/>
          </p:cNvSpPr>
          <p:nvPr/>
        </p:nvSpPr>
        <p:spPr bwMode="auto">
          <a:xfrm>
            <a:off x="1600200" y="3352800"/>
            <a:ext cx="1981200" cy="16002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cxnSp>
        <p:nvCxnSpPr>
          <p:cNvPr id="63" name="Straight Arrow Connector 53"/>
          <p:cNvCxnSpPr>
            <a:cxnSpLocks noChangeShapeType="1"/>
            <a:stCxn id="107" idx="2"/>
            <a:endCxn id="70" idx="0"/>
          </p:cNvCxnSpPr>
          <p:nvPr/>
        </p:nvCxnSpPr>
        <p:spPr bwMode="auto">
          <a:xfrm rot="5400000">
            <a:off x="2514600" y="2819400"/>
            <a:ext cx="1143000" cy="990600"/>
          </a:xfrm>
          <a:prstGeom prst="straightConnector1">
            <a:avLst/>
          </a:prstGeom>
          <a:noFill/>
          <a:ln w="25400" cap="flat" cmpd="sng" algn="ctr">
            <a:solidFill>
              <a:sysClr val="windowText" lastClr="000000"/>
            </a:solidFill>
            <a:prstDash val="solid"/>
            <a:headEnd/>
            <a:tailEnd type="none" w="med" len="med"/>
          </a:ln>
          <a:effectLst>
            <a:outerShdw blurRad="40000" dist="20000" dir="5400000" rotWithShape="0">
              <a:srgbClr val="000000">
                <a:alpha val="38000"/>
              </a:srgbClr>
            </a:outerShdw>
          </a:effectLst>
        </p:spPr>
      </p:cxnSp>
      <p:cxnSp>
        <p:nvCxnSpPr>
          <p:cNvPr id="64" name="Straight Arrow Connector 53"/>
          <p:cNvCxnSpPr>
            <a:cxnSpLocks noChangeShapeType="1"/>
            <a:stCxn id="107" idx="2"/>
            <a:endCxn id="82" idx="0"/>
          </p:cNvCxnSpPr>
          <p:nvPr/>
        </p:nvCxnSpPr>
        <p:spPr bwMode="auto">
          <a:xfrm rot="16200000" flipH="1">
            <a:off x="3543300" y="2781300"/>
            <a:ext cx="1143000" cy="1066800"/>
          </a:xfrm>
          <a:prstGeom prst="straightConnector1">
            <a:avLst/>
          </a:prstGeom>
          <a:noFill/>
          <a:ln w="25400" cap="flat" cmpd="sng" algn="ctr">
            <a:solidFill>
              <a:sysClr val="windowText" lastClr="000000"/>
            </a:solidFill>
            <a:prstDash val="solid"/>
            <a:headEnd/>
            <a:tailEnd type="none" w="med" len="med"/>
          </a:ln>
          <a:effectLst>
            <a:outerShdw blurRad="40000" dist="20000" dir="5400000" rotWithShape="0">
              <a:srgbClr val="000000">
                <a:alpha val="38000"/>
              </a:srgbClr>
            </a:outerShdw>
          </a:effectLst>
        </p:spPr>
      </p:cxnSp>
      <p:cxnSp>
        <p:nvCxnSpPr>
          <p:cNvPr id="65" name="Straight Arrow Connector 53"/>
          <p:cNvCxnSpPr>
            <a:cxnSpLocks noChangeShapeType="1"/>
            <a:stCxn id="107" idx="2"/>
            <a:endCxn id="94" idx="0"/>
          </p:cNvCxnSpPr>
          <p:nvPr/>
        </p:nvCxnSpPr>
        <p:spPr bwMode="auto">
          <a:xfrm rot="16200000" flipH="1">
            <a:off x="4572000" y="1752600"/>
            <a:ext cx="1143000" cy="3124200"/>
          </a:xfrm>
          <a:prstGeom prst="straightConnector1">
            <a:avLst/>
          </a:prstGeom>
          <a:noFill/>
          <a:ln w="25400" cap="flat" cmpd="sng" algn="ctr">
            <a:solidFill>
              <a:sysClr val="windowText" lastClr="000000"/>
            </a:solidFill>
            <a:prstDash val="solid"/>
            <a:headEnd/>
            <a:tailEnd type="none" w="med" len="med"/>
          </a:ln>
          <a:effectLst>
            <a:outerShdw blurRad="40000" dist="20000" dir="5400000" rotWithShape="0">
              <a:srgbClr val="000000">
                <a:alpha val="38000"/>
              </a:srgbClr>
            </a:outerShdw>
          </a:effectLst>
        </p:spPr>
      </p:cxnSp>
      <p:cxnSp>
        <p:nvCxnSpPr>
          <p:cNvPr id="66" name="Straight Arrow Connector 53"/>
          <p:cNvCxnSpPr>
            <a:cxnSpLocks noChangeShapeType="1"/>
            <a:stCxn id="109" idx="2"/>
            <a:endCxn id="79" idx="0"/>
          </p:cNvCxnSpPr>
          <p:nvPr/>
        </p:nvCxnSpPr>
        <p:spPr bwMode="auto">
          <a:xfrm rot="5400000">
            <a:off x="3771900" y="1562100"/>
            <a:ext cx="762000" cy="3124200"/>
          </a:xfrm>
          <a:prstGeom prst="straightConnector1">
            <a:avLst/>
          </a:prstGeom>
          <a:noFill/>
          <a:ln w="25400" cap="flat" cmpd="sng" algn="ctr">
            <a:solidFill>
              <a:sysClr val="windowText" lastClr="000000"/>
            </a:solidFill>
            <a:prstDash val="sysDash"/>
            <a:headEnd/>
            <a:tailEnd type="none" w="med" len="med"/>
          </a:ln>
          <a:effectLst>
            <a:outerShdw blurRad="40000" dist="20000" dir="5400000" rotWithShape="0">
              <a:srgbClr val="000000">
                <a:alpha val="38000"/>
              </a:srgbClr>
            </a:outerShdw>
          </a:effectLst>
        </p:spPr>
      </p:cxnSp>
      <p:cxnSp>
        <p:nvCxnSpPr>
          <p:cNvPr id="67" name="Straight Arrow Connector 53"/>
          <p:cNvCxnSpPr>
            <a:cxnSpLocks noChangeShapeType="1"/>
            <a:stCxn id="109" idx="2"/>
            <a:endCxn id="91" idx="0"/>
          </p:cNvCxnSpPr>
          <p:nvPr/>
        </p:nvCxnSpPr>
        <p:spPr bwMode="auto">
          <a:xfrm rot="5400000">
            <a:off x="4800600" y="2590800"/>
            <a:ext cx="762000" cy="1066800"/>
          </a:xfrm>
          <a:prstGeom prst="straightConnector1">
            <a:avLst/>
          </a:prstGeom>
          <a:noFill/>
          <a:ln w="25400" cap="flat" cmpd="sng" algn="ctr">
            <a:solidFill>
              <a:sysClr val="windowText" lastClr="000000"/>
            </a:solidFill>
            <a:prstDash val="sysDash"/>
            <a:headEnd/>
            <a:tailEnd type="none" w="med" len="med"/>
          </a:ln>
          <a:effectLst>
            <a:outerShdw blurRad="40000" dist="20000" dir="5400000" rotWithShape="0">
              <a:srgbClr val="000000">
                <a:alpha val="38000"/>
              </a:srgbClr>
            </a:outerShdw>
          </a:effectLst>
        </p:spPr>
      </p:cxnSp>
      <p:cxnSp>
        <p:nvCxnSpPr>
          <p:cNvPr id="68" name="Straight Arrow Connector 53"/>
          <p:cNvCxnSpPr>
            <a:cxnSpLocks noChangeShapeType="1"/>
            <a:stCxn id="109" idx="2"/>
            <a:endCxn id="103" idx="0"/>
          </p:cNvCxnSpPr>
          <p:nvPr/>
        </p:nvCxnSpPr>
        <p:spPr bwMode="auto">
          <a:xfrm rot="16200000" flipH="1">
            <a:off x="5829300" y="2628900"/>
            <a:ext cx="762000" cy="990600"/>
          </a:xfrm>
          <a:prstGeom prst="straightConnector1">
            <a:avLst/>
          </a:prstGeom>
          <a:noFill/>
          <a:ln w="25400" cap="flat" cmpd="sng" algn="ctr">
            <a:solidFill>
              <a:sysClr val="windowText" lastClr="000000"/>
            </a:solidFill>
            <a:prstDash val="sysDash"/>
            <a:headEnd/>
            <a:tailEnd type="none" w="med" len="med"/>
          </a:ln>
          <a:effectLst>
            <a:outerShdw blurRad="40000" dist="20000" dir="5400000" rotWithShape="0">
              <a:srgbClr val="000000">
                <a:alpha val="38000"/>
              </a:srgbClr>
            </a:outerShdw>
          </a:effectLst>
        </p:spPr>
      </p:cxnSp>
      <p:sp>
        <p:nvSpPr>
          <p:cNvPr id="69" name="Rectangle 6"/>
          <p:cNvSpPr>
            <a:spLocks noChangeArrowheads="1"/>
          </p:cNvSpPr>
          <p:nvPr/>
        </p:nvSpPr>
        <p:spPr bwMode="auto">
          <a:xfrm>
            <a:off x="1752600" y="3886200"/>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70" name="Rectangle 4"/>
          <p:cNvSpPr>
            <a:spLocks noChangeArrowheads="1"/>
          </p:cNvSpPr>
          <p:nvPr/>
        </p:nvSpPr>
        <p:spPr bwMode="auto">
          <a:xfrm>
            <a:off x="1752600" y="3886200"/>
            <a:ext cx="1676400" cy="304800"/>
          </a:xfrm>
          <a:prstGeom prst="rect">
            <a:avLst/>
          </a:prstGeom>
          <a:solidFill>
            <a:sysClr val="windowText" lastClr="000000">
              <a:lumMod val="65000"/>
              <a:lumOff val="35000"/>
            </a:sysClr>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ysClr val="window" lastClr="FFFFFF"/>
                </a:solidFill>
                <a:effectLst/>
                <a:uLnTx/>
                <a:uFillTx/>
                <a:latin typeface="Arial" pitchFamily="34" charset="0"/>
                <a:cs typeface="Arial" pitchFamily="34" charset="0"/>
              </a:rPr>
              <a:t>datanode</a:t>
            </a: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 daemon</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71" name="Rectangle 35"/>
          <p:cNvSpPr>
            <a:spLocks noChangeArrowheads="1"/>
          </p:cNvSpPr>
          <p:nvPr/>
        </p:nvSpPr>
        <p:spPr bwMode="auto">
          <a:xfrm>
            <a:off x="1752600" y="4191000"/>
            <a:ext cx="1676400" cy="3048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rPr>
              <a:t>Linux file system</a:t>
            </a:r>
          </a:p>
        </p:txBody>
      </p:sp>
      <p:sp>
        <p:nvSpPr>
          <p:cNvPr id="72" name="Flowchart: Magnetic Disk 36"/>
          <p:cNvSpPr>
            <a:spLocks noChangeArrowheads="1"/>
          </p:cNvSpPr>
          <p:nvPr/>
        </p:nvSpPr>
        <p:spPr bwMode="auto">
          <a:xfrm>
            <a:off x="2022902" y="45720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73" name="Flowchart: Magnetic Disk 37"/>
          <p:cNvSpPr>
            <a:spLocks noChangeArrowheads="1"/>
          </p:cNvSpPr>
          <p:nvPr/>
        </p:nvSpPr>
        <p:spPr bwMode="auto">
          <a:xfrm>
            <a:off x="2556302" y="45720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cxnSp>
        <p:nvCxnSpPr>
          <p:cNvPr id="74" name="Straight Connector 38"/>
          <p:cNvCxnSpPr>
            <a:cxnSpLocks noChangeShapeType="1"/>
          </p:cNvCxnSpPr>
          <p:nvPr/>
        </p:nvCxnSpPr>
        <p:spPr bwMode="auto">
          <a:xfrm rot="5400000">
            <a:off x="1756203" y="4610101"/>
            <a:ext cx="228600" cy="3175"/>
          </a:xfrm>
          <a:prstGeom prst="line">
            <a:avLst/>
          </a:prstGeom>
          <a:noFill/>
          <a:ln w="9525" algn="ctr">
            <a:solidFill>
              <a:sysClr val="windowText" lastClr="000000"/>
            </a:solidFill>
            <a:round/>
            <a:headEnd/>
            <a:tailEnd/>
          </a:ln>
        </p:spPr>
      </p:cxnSp>
      <p:cxnSp>
        <p:nvCxnSpPr>
          <p:cNvPr id="75" name="Straight Connector 39"/>
          <p:cNvCxnSpPr>
            <a:cxnSpLocks noChangeShapeType="1"/>
            <a:endCxn id="72" idx="2"/>
          </p:cNvCxnSpPr>
          <p:nvPr/>
        </p:nvCxnSpPr>
        <p:spPr bwMode="auto">
          <a:xfrm>
            <a:off x="1870502" y="4724401"/>
            <a:ext cx="152400" cy="1588"/>
          </a:xfrm>
          <a:prstGeom prst="line">
            <a:avLst/>
          </a:prstGeom>
          <a:noFill/>
          <a:ln w="9525" algn="ctr">
            <a:solidFill>
              <a:sysClr val="windowText" lastClr="000000"/>
            </a:solidFill>
            <a:round/>
            <a:headEnd/>
            <a:tailEnd/>
          </a:ln>
        </p:spPr>
      </p:cxnSp>
      <p:cxnSp>
        <p:nvCxnSpPr>
          <p:cNvPr id="76" name="Straight Connector 40"/>
          <p:cNvCxnSpPr>
            <a:cxnSpLocks noChangeShapeType="1"/>
          </p:cNvCxnSpPr>
          <p:nvPr/>
        </p:nvCxnSpPr>
        <p:spPr bwMode="auto">
          <a:xfrm rot="5400000">
            <a:off x="2289603" y="4608513"/>
            <a:ext cx="228600" cy="3175"/>
          </a:xfrm>
          <a:prstGeom prst="line">
            <a:avLst/>
          </a:prstGeom>
          <a:noFill/>
          <a:ln w="9525" algn="ctr">
            <a:solidFill>
              <a:sysClr val="windowText" lastClr="000000"/>
            </a:solidFill>
            <a:round/>
            <a:headEnd/>
            <a:tailEnd/>
          </a:ln>
        </p:spPr>
      </p:cxnSp>
      <p:cxnSp>
        <p:nvCxnSpPr>
          <p:cNvPr id="77" name="Straight Connector 41"/>
          <p:cNvCxnSpPr>
            <a:cxnSpLocks noChangeShapeType="1"/>
          </p:cNvCxnSpPr>
          <p:nvPr/>
        </p:nvCxnSpPr>
        <p:spPr bwMode="auto">
          <a:xfrm>
            <a:off x="2403902" y="4722814"/>
            <a:ext cx="152400" cy="3175"/>
          </a:xfrm>
          <a:prstGeom prst="line">
            <a:avLst/>
          </a:prstGeom>
          <a:noFill/>
          <a:ln w="9525" algn="ctr">
            <a:solidFill>
              <a:sysClr val="windowText" lastClr="000000"/>
            </a:solidFill>
            <a:round/>
            <a:headEnd/>
            <a:tailEnd/>
          </a:ln>
        </p:spPr>
      </p:cxnSp>
      <p:sp>
        <p:nvSpPr>
          <p:cNvPr id="78" name="TextBox 42"/>
          <p:cNvSpPr txBox="1">
            <a:spLocks noChangeArrowheads="1"/>
          </p:cNvSpPr>
          <p:nvPr/>
        </p:nvSpPr>
        <p:spPr bwMode="auto">
          <a:xfrm>
            <a:off x="3013502" y="4538664"/>
            <a:ext cx="415498" cy="369332"/>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a:t>
            </a:r>
          </a:p>
        </p:txBody>
      </p:sp>
      <p:sp>
        <p:nvSpPr>
          <p:cNvPr id="79" name="Rectangle 4"/>
          <p:cNvSpPr>
            <a:spLocks noChangeArrowheads="1"/>
          </p:cNvSpPr>
          <p:nvPr/>
        </p:nvSpPr>
        <p:spPr bwMode="auto">
          <a:xfrm>
            <a:off x="1752600" y="3505200"/>
            <a:ext cx="16764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pitchFamily="34" charset="0"/>
                <a:cs typeface="Arial" pitchFamily="34" charset="0"/>
              </a:rPr>
              <a:t>tasktracker</a:t>
            </a:r>
            <a:endPar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80" name="Rectangle 4"/>
          <p:cNvSpPr>
            <a:spLocks noChangeArrowheads="1"/>
          </p:cNvSpPr>
          <p:nvPr/>
        </p:nvSpPr>
        <p:spPr bwMode="auto">
          <a:xfrm>
            <a:off x="1600200" y="4953000"/>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slave 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81" name="Rectangle 6"/>
          <p:cNvSpPr>
            <a:spLocks noChangeArrowheads="1"/>
          </p:cNvSpPr>
          <p:nvPr/>
        </p:nvSpPr>
        <p:spPr bwMode="auto">
          <a:xfrm>
            <a:off x="3810000" y="3886200"/>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82" name="Rectangle 4"/>
          <p:cNvSpPr>
            <a:spLocks noChangeArrowheads="1"/>
          </p:cNvSpPr>
          <p:nvPr/>
        </p:nvSpPr>
        <p:spPr bwMode="auto">
          <a:xfrm>
            <a:off x="3810000" y="3886200"/>
            <a:ext cx="1676400" cy="304800"/>
          </a:xfrm>
          <a:prstGeom prst="rect">
            <a:avLst/>
          </a:prstGeom>
          <a:solidFill>
            <a:sysClr val="windowText" lastClr="000000">
              <a:lumMod val="65000"/>
              <a:lumOff val="35000"/>
            </a:sysClr>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ysClr val="window" lastClr="FFFFFF"/>
                </a:solidFill>
                <a:effectLst/>
                <a:uLnTx/>
                <a:uFillTx/>
                <a:latin typeface="Arial" pitchFamily="34" charset="0"/>
                <a:cs typeface="Arial" pitchFamily="34" charset="0"/>
              </a:rPr>
              <a:t>datanode</a:t>
            </a: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 daemon</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83" name="Rectangle 35"/>
          <p:cNvSpPr>
            <a:spLocks noChangeArrowheads="1"/>
          </p:cNvSpPr>
          <p:nvPr/>
        </p:nvSpPr>
        <p:spPr bwMode="auto">
          <a:xfrm>
            <a:off x="3810000" y="4191000"/>
            <a:ext cx="1676400" cy="3048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rPr>
              <a:t>Linux file system</a:t>
            </a:r>
          </a:p>
        </p:txBody>
      </p:sp>
      <p:sp>
        <p:nvSpPr>
          <p:cNvPr id="84" name="Flowchart: Magnetic Disk 36"/>
          <p:cNvSpPr>
            <a:spLocks noChangeArrowheads="1"/>
          </p:cNvSpPr>
          <p:nvPr/>
        </p:nvSpPr>
        <p:spPr bwMode="auto">
          <a:xfrm>
            <a:off x="4080302" y="45720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85" name="Flowchart: Magnetic Disk 37"/>
          <p:cNvSpPr>
            <a:spLocks noChangeArrowheads="1"/>
          </p:cNvSpPr>
          <p:nvPr/>
        </p:nvSpPr>
        <p:spPr bwMode="auto">
          <a:xfrm>
            <a:off x="4613702" y="45720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cxnSp>
        <p:nvCxnSpPr>
          <p:cNvPr id="86" name="Straight Connector 38"/>
          <p:cNvCxnSpPr>
            <a:cxnSpLocks noChangeShapeType="1"/>
          </p:cNvCxnSpPr>
          <p:nvPr/>
        </p:nvCxnSpPr>
        <p:spPr bwMode="auto">
          <a:xfrm rot="5400000">
            <a:off x="3813603" y="4610101"/>
            <a:ext cx="228600" cy="3175"/>
          </a:xfrm>
          <a:prstGeom prst="line">
            <a:avLst/>
          </a:prstGeom>
          <a:noFill/>
          <a:ln w="9525" algn="ctr">
            <a:solidFill>
              <a:sysClr val="windowText" lastClr="000000"/>
            </a:solidFill>
            <a:round/>
            <a:headEnd/>
            <a:tailEnd/>
          </a:ln>
        </p:spPr>
      </p:cxnSp>
      <p:cxnSp>
        <p:nvCxnSpPr>
          <p:cNvPr id="87" name="Straight Connector 39"/>
          <p:cNvCxnSpPr>
            <a:cxnSpLocks noChangeShapeType="1"/>
            <a:endCxn id="84" idx="2"/>
          </p:cNvCxnSpPr>
          <p:nvPr/>
        </p:nvCxnSpPr>
        <p:spPr bwMode="auto">
          <a:xfrm>
            <a:off x="3927902" y="4724401"/>
            <a:ext cx="152400" cy="1588"/>
          </a:xfrm>
          <a:prstGeom prst="line">
            <a:avLst/>
          </a:prstGeom>
          <a:noFill/>
          <a:ln w="9525" algn="ctr">
            <a:solidFill>
              <a:sysClr val="windowText" lastClr="000000"/>
            </a:solidFill>
            <a:round/>
            <a:headEnd/>
            <a:tailEnd/>
          </a:ln>
        </p:spPr>
      </p:cxnSp>
      <p:cxnSp>
        <p:nvCxnSpPr>
          <p:cNvPr id="88" name="Straight Connector 40"/>
          <p:cNvCxnSpPr>
            <a:cxnSpLocks noChangeShapeType="1"/>
          </p:cNvCxnSpPr>
          <p:nvPr/>
        </p:nvCxnSpPr>
        <p:spPr bwMode="auto">
          <a:xfrm rot="5400000">
            <a:off x="4347003" y="4608513"/>
            <a:ext cx="228600" cy="3175"/>
          </a:xfrm>
          <a:prstGeom prst="line">
            <a:avLst/>
          </a:prstGeom>
          <a:noFill/>
          <a:ln w="9525" algn="ctr">
            <a:solidFill>
              <a:sysClr val="windowText" lastClr="000000"/>
            </a:solidFill>
            <a:round/>
            <a:headEnd/>
            <a:tailEnd/>
          </a:ln>
        </p:spPr>
      </p:cxnSp>
      <p:cxnSp>
        <p:nvCxnSpPr>
          <p:cNvPr id="89" name="Straight Connector 41"/>
          <p:cNvCxnSpPr>
            <a:cxnSpLocks noChangeShapeType="1"/>
          </p:cNvCxnSpPr>
          <p:nvPr/>
        </p:nvCxnSpPr>
        <p:spPr bwMode="auto">
          <a:xfrm>
            <a:off x="4461302" y="4722814"/>
            <a:ext cx="152400" cy="3175"/>
          </a:xfrm>
          <a:prstGeom prst="line">
            <a:avLst/>
          </a:prstGeom>
          <a:noFill/>
          <a:ln w="9525" algn="ctr">
            <a:solidFill>
              <a:sysClr val="windowText" lastClr="000000"/>
            </a:solidFill>
            <a:round/>
            <a:headEnd/>
            <a:tailEnd/>
          </a:ln>
        </p:spPr>
      </p:cxnSp>
      <p:sp>
        <p:nvSpPr>
          <p:cNvPr id="90" name="TextBox 42"/>
          <p:cNvSpPr txBox="1">
            <a:spLocks noChangeArrowheads="1"/>
          </p:cNvSpPr>
          <p:nvPr/>
        </p:nvSpPr>
        <p:spPr bwMode="auto">
          <a:xfrm>
            <a:off x="5070902" y="4538664"/>
            <a:ext cx="415498" cy="369332"/>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a:t>
            </a:r>
          </a:p>
        </p:txBody>
      </p:sp>
      <p:sp>
        <p:nvSpPr>
          <p:cNvPr id="91" name="Rectangle 4"/>
          <p:cNvSpPr>
            <a:spLocks noChangeArrowheads="1"/>
          </p:cNvSpPr>
          <p:nvPr/>
        </p:nvSpPr>
        <p:spPr bwMode="auto">
          <a:xfrm>
            <a:off x="3810000" y="3505200"/>
            <a:ext cx="16764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pitchFamily="34" charset="0"/>
                <a:cs typeface="Arial" pitchFamily="34" charset="0"/>
              </a:rPr>
              <a:t>tasktracker</a:t>
            </a:r>
            <a:endPar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92" name="Rectangle 4"/>
          <p:cNvSpPr>
            <a:spLocks noChangeArrowheads="1"/>
          </p:cNvSpPr>
          <p:nvPr/>
        </p:nvSpPr>
        <p:spPr bwMode="auto">
          <a:xfrm>
            <a:off x="3657600" y="4953000"/>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slave 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93" name="Rectangle 6"/>
          <p:cNvSpPr>
            <a:spLocks noChangeArrowheads="1"/>
          </p:cNvSpPr>
          <p:nvPr/>
        </p:nvSpPr>
        <p:spPr bwMode="auto">
          <a:xfrm>
            <a:off x="5867400" y="3886200"/>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94" name="Rectangle 4"/>
          <p:cNvSpPr>
            <a:spLocks noChangeArrowheads="1"/>
          </p:cNvSpPr>
          <p:nvPr/>
        </p:nvSpPr>
        <p:spPr bwMode="auto">
          <a:xfrm>
            <a:off x="5867400" y="3886200"/>
            <a:ext cx="1676400" cy="304800"/>
          </a:xfrm>
          <a:prstGeom prst="rect">
            <a:avLst/>
          </a:prstGeom>
          <a:solidFill>
            <a:sysClr val="windowText" lastClr="000000">
              <a:lumMod val="65000"/>
              <a:lumOff val="35000"/>
            </a:sysClr>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ysClr val="window" lastClr="FFFFFF"/>
                </a:solidFill>
                <a:effectLst/>
                <a:uLnTx/>
                <a:uFillTx/>
                <a:latin typeface="Arial" pitchFamily="34" charset="0"/>
                <a:cs typeface="Arial" pitchFamily="34" charset="0"/>
              </a:rPr>
              <a:t>datanode</a:t>
            </a: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 daemon</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95" name="Rectangle 35"/>
          <p:cNvSpPr>
            <a:spLocks noChangeArrowheads="1"/>
          </p:cNvSpPr>
          <p:nvPr/>
        </p:nvSpPr>
        <p:spPr bwMode="auto">
          <a:xfrm>
            <a:off x="5867400" y="4191000"/>
            <a:ext cx="1676400" cy="3048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rPr>
              <a:t>Linux file system</a:t>
            </a:r>
          </a:p>
        </p:txBody>
      </p:sp>
      <p:sp>
        <p:nvSpPr>
          <p:cNvPr id="96" name="Flowchart: Magnetic Disk 36"/>
          <p:cNvSpPr>
            <a:spLocks noChangeArrowheads="1"/>
          </p:cNvSpPr>
          <p:nvPr/>
        </p:nvSpPr>
        <p:spPr bwMode="auto">
          <a:xfrm>
            <a:off x="6137702" y="45720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sp>
        <p:nvSpPr>
          <p:cNvPr id="97" name="Flowchart: Magnetic Disk 37"/>
          <p:cNvSpPr>
            <a:spLocks noChangeArrowheads="1"/>
          </p:cNvSpPr>
          <p:nvPr/>
        </p:nvSpPr>
        <p:spPr bwMode="auto">
          <a:xfrm>
            <a:off x="6671102" y="4572001"/>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a typeface="+mn-ea"/>
              <a:cs typeface="Arial" pitchFamily="34" charset="0"/>
            </a:endParaRPr>
          </a:p>
        </p:txBody>
      </p:sp>
      <p:cxnSp>
        <p:nvCxnSpPr>
          <p:cNvPr id="98" name="Straight Connector 38"/>
          <p:cNvCxnSpPr>
            <a:cxnSpLocks noChangeShapeType="1"/>
          </p:cNvCxnSpPr>
          <p:nvPr/>
        </p:nvCxnSpPr>
        <p:spPr bwMode="auto">
          <a:xfrm rot="5400000">
            <a:off x="5871003" y="4610101"/>
            <a:ext cx="228600" cy="3175"/>
          </a:xfrm>
          <a:prstGeom prst="line">
            <a:avLst/>
          </a:prstGeom>
          <a:noFill/>
          <a:ln w="9525" algn="ctr">
            <a:solidFill>
              <a:sysClr val="windowText" lastClr="000000"/>
            </a:solidFill>
            <a:round/>
            <a:headEnd/>
            <a:tailEnd/>
          </a:ln>
        </p:spPr>
      </p:cxnSp>
      <p:cxnSp>
        <p:nvCxnSpPr>
          <p:cNvPr id="99" name="Straight Connector 39"/>
          <p:cNvCxnSpPr>
            <a:cxnSpLocks noChangeShapeType="1"/>
            <a:endCxn id="96" idx="2"/>
          </p:cNvCxnSpPr>
          <p:nvPr/>
        </p:nvCxnSpPr>
        <p:spPr bwMode="auto">
          <a:xfrm>
            <a:off x="5985302" y="4724401"/>
            <a:ext cx="152400" cy="1588"/>
          </a:xfrm>
          <a:prstGeom prst="line">
            <a:avLst/>
          </a:prstGeom>
          <a:noFill/>
          <a:ln w="9525" algn="ctr">
            <a:solidFill>
              <a:sysClr val="windowText" lastClr="000000"/>
            </a:solidFill>
            <a:round/>
            <a:headEnd/>
            <a:tailEnd/>
          </a:ln>
        </p:spPr>
      </p:cxnSp>
      <p:cxnSp>
        <p:nvCxnSpPr>
          <p:cNvPr id="100" name="Straight Connector 40"/>
          <p:cNvCxnSpPr>
            <a:cxnSpLocks noChangeShapeType="1"/>
          </p:cNvCxnSpPr>
          <p:nvPr/>
        </p:nvCxnSpPr>
        <p:spPr bwMode="auto">
          <a:xfrm rot="5400000">
            <a:off x="6404403" y="4608513"/>
            <a:ext cx="228600" cy="3175"/>
          </a:xfrm>
          <a:prstGeom prst="line">
            <a:avLst/>
          </a:prstGeom>
          <a:noFill/>
          <a:ln w="9525" algn="ctr">
            <a:solidFill>
              <a:sysClr val="windowText" lastClr="000000"/>
            </a:solidFill>
            <a:round/>
            <a:headEnd/>
            <a:tailEnd/>
          </a:ln>
        </p:spPr>
      </p:cxnSp>
      <p:cxnSp>
        <p:nvCxnSpPr>
          <p:cNvPr id="101" name="Straight Connector 41"/>
          <p:cNvCxnSpPr>
            <a:cxnSpLocks noChangeShapeType="1"/>
          </p:cNvCxnSpPr>
          <p:nvPr/>
        </p:nvCxnSpPr>
        <p:spPr bwMode="auto">
          <a:xfrm>
            <a:off x="6518702" y="4722814"/>
            <a:ext cx="152400" cy="3175"/>
          </a:xfrm>
          <a:prstGeom prst="line">
            <a:avLst/>
          </a:prstGeom>
          <a:noFill/>
          <a:ln w="9525" algn="ctr">
            <a:solidFill>
              <a:sysClr val="windowText" lastClr="000000"/>
            </a:solidFill>
            <a:round/>
            <a:headEnd/>
            <a:tailEnd/>
          </a:ln>
        </p:spPr>
      </p:cxnSp>
      <p:sp>
        <p:nvSpPr>
          <p:cNvPr id="102" name="TextBox 42"/>
          <p:cNvSpPr txBox="1">
            <a:spLocks noChangeArrowheads="1"/>
          </p:cNvSpPr>
          <p:nvPr/>
        </p:nvSpPr>
        <p:spPr bwMode="auto">
          <a:xfrm>
            <a:off x="7128302" y="4538664"/>
            <a:ext cx="415498" cy="369332"/>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a:t>
            </a:r>
          </a:p>
        </p:txBody>
      </p:sp>
      <p:sp>
        <p:nvSpPr>
          <p:cNvPr id="103" name="Rectangle 4"/>
          <p:cNvSpPr>
            <a:spLocks noChangeArrowheads="1"/>
          </p:cNvSpPr>
          <p:nvPr/>
        </p:nvSpPr>
        <p:spPr bwMode="auto">
          <a:xfrm>
            <a:off x="5867400" y="3505200"/>
            <a:ext cx="16764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pitchFamily="34" charset="0"/>
                <a:cs typeface="Arial" pitchFamily="34" charset="0"/>
              </a:rPr>
              <a:t>tasktracker</a:t>
            </a:r>
            <a:endPar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104" name="Rectangle 4"/>
          <p:cNvSpPr>
            <a:spLocks noChangeArrowheads="1"/>
          </p:cNvSpPr>
          <p:nvPr/>
        </p:nvSpPr>
        <p:spPr bwMode="auto">
          <a:xfrm>
            <a:off x="5715000" y="4953000"/>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slave 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05" name="Rectangle 4"/>
          <p:cNvSpPr>
            <a:spLocks noChangeArrowheads="1"/>
          </p:cNvSpPr>
          <p:nvPr/>
        </p:nvSpPr>
        <p:spPr bwMode="auto">
          <a:xfrm>
            <a:off x="2590800" y="1981200"/>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ysClr val="window" lastClr="FFFFFF"/>
                </a:solidFill>
                <a:effectLst/>
                <a:uLnTx/>
                <a:uFillTx/>
                <a:latin typeface="Arial" pitchFamily="34" charset="0"/>
                <a:cs typeface="Arial" pitchFamily="34" charset="0"/>
              </a:rPr>
              <a:t>namenode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06" name="Rectangle 35"/>
          <p:cNvSpPr>
            <a:spLocks noChangeArrowheads="1"/>
          </p:cNvSpPr>
          <p:nvPr/>
        </p:nvSpPr>
        <p:spPr bwMode="auto">
          <a:xfrm>
            <a:off x="2590800" y="2286000"/>
            <a:ext cx="1981200" cy="609600"/>
          </a:xfrm>
          <a:prstGeom prst="rect">
            <a:avLst/>
          </a:prstGeom>
          <a:no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107" name="Rectangle 4"/>
          <p:cNvSpPr>
            <a:spLocks noChangeArrowheads="1"/>
          </p:cNvSpPr>
          <p:nvPr/>
        </p:nvSpPr>
        <p:spPr bwMode="auto">
          <a:xfrm>
            <a:off x="2743200" y="2438400"/>
            <a:ext cx="1676400" cy="304800"/>
          </a:xfrm>
          <a:prstGeom prst="rect">
            <a:avLst/>
          </a:prstGeom>
          <a:solidFill>
            <a:srgbClr val="CCFFCC"/>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rgbClr val="000000"/>
                </a:solidFill>
                <a:effectLst/>
                <a:uLnTx/>
                <a:uFillTx/>
                <a:latin typeface="Arial" pitchFamily="34" charset="0"/>
                <a:cs typeface="Arial" pitchFamily="34" charset="0"/>
              </a:rPr>
              <a:t>namenode</a:t>
            </a: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 daemon</a:t>
            </a:r>
            <a:endPar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108" name="Rectangle 4"/>
          <p:cNvSpPr>
            <a:spLocks noChangeArrowheads="1"/>
          </p:cNvSpPr>
          <p:nvPr/>
        </p:nvSpPr>
        <p:spPr bwMode="auto">
          <a:xfrm>
            <a:off x="4724400" y="1981200"/>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job submission node</a:t>
            </a:r>
            <a:endParaRPr kumimoji="0" lang="en-US" sz="12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09" name="Rectangle 4"/>
          <p:cNvSpPr>
            <a:spLocks noChangeArrowheads="1"/>
          </p:cNvSpPr>
          <p:nvPr/>
        </p:nvSpPr>
        <p:spPr bwMode="auto">
          <a:xfrm>
            <a:off x="4876800" y="2438400"/>
            <a:ext cx="16764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chemeClr val="bg1"/>
                </a:solidFill>
                <a:effectLst/>
                <a:uLnTx/>
                <a:uFillTx/>
                <a:latin typeface="Arial" pitchFamily="34" charset="0"/>
                <a:cs typeface="Arial" pitchFamily="34" charset="0"/>
              </a:rPr>
              <a:t>jobtracker</a:t>
            </a:r>
            <a:endParaRPr kumimoji="0" lang="en-US" sz="1200" b="1" i="0" u="none" strike="noStrike" kern="0" cap="none" spc="0" normalizeH="0" baseline="0" noProof="0" dirty="0">
              <a:ln>
                <a:noFill/>
              </a:ln>
              <a:solidFill>
                <a:schemeClr val="bg1"/>
              </a:solidFill>
              <a:effectLst/>
              <a:uLnTx/>
              <a:uFillTx/>
              <a:latin typeface="Arial" pitchFamily="34" charset="0"/>
              <a:cs typeface="Arial" pitchFamily="34" charset="0"/>
            </a:endParaRPr>
          </a:p>
        </p:txBody>
      </p:sp>
      <p:sp>
        <p:nvSpPr>
          <p:cNvPr id="3" name="Slide Number Placeholder 2"/>
          <p:cNvSpPr>
            <a:spLocks noGrp="1"/>
          </p:cNvSpPr>
          <p:nvPr>
            <p:ph type="sldNum" sz="quarter" idx="4"/>
          </p:nvPr>
        </p:nvSpPr>
        <p:spPr/>
        <p:txBody>
          <a:bodyPr/>
          <a:lstStyle/>
          <a:p>
            <a:pPr>
              <a:defRPr/>
            </a:pPr>
            <a:fld id="{B23465E9-4D8E-4E49-B651-73C5E169EA4C}" type="slidenum">
              <a:rPr lang="en-US" smtClean="0"/>
              <a:pPr>
                <a:defRPr/>
              </a:pPr>
              <a:t>13</a:t>
            </a:fld>
            <a:endParaRPr lang="en-US"/>
          </a:p>
        </p:txBody>
      </p:sp>
    </p:spTree>
    <p:extLst>
      <p:ext uri="{BB962C8B-B14F-4D97-AF65-F5344CB8AC3E}">
        <p14:creationId xmlns:p14="http://schemas.microsoft.com/office/powerpoint/2010/main" val="686060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33400" y="-1524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t>Ceph</a:t>
            </a:r>
            <a:r>
              <a:rPr lang="en-GB" dirty="0" smtClean="0"/>
              <a:t> Design Goals</a:t>
            </a:r>
            <a:endParaRPr lang="en-GB" dirty="0"/>
          </a:p>
        </p:txBody>
      </p:sp>
      <p:sp>
        <p:nvSpPr>
          <p:cNvPr id="5122" name="Rectangle 2"/>
          <p:cNvSpPr>
            <a:spLocks noGrp="1" noChangeArrowheads="1"/>
          </p:cNvSpPr>
          <p:nvPr>
            <p:ph idx="1"/>
          </p:nvPr>
        </p:nvSpPr>
        <p:spPr>
          <a:xfrm>
            <a:off x="381000" y="914400"/>
            <a:ext cx="8229600" cy="5335588"/>
          </a:xfrm>
          <a:ln/>
        </p:spPr>
        <p:txBody>
          <a:bodyPr/>
          <a:lstStyle/>
          <a:p>
            <a:pPr marL="0" indent="0">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hlinkClick r:id="rId3"/>
              </a:rPr>
              <a:t>http://ceph.com</a:t>
            </a:r>
            <a:r>
              <a:rPr lang="en-GB" dirty="0" smtClean="0">
                <a:hlinkClick r:id="rId3"/>
              </a:rPr>
              <a:t>/</a:t>
            </a:r>
            <a:endParaRPr lang="en-GB" dirty="0" smtClean="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t>Ceph</a:t>
            </a:r>
            <a:r>
              <a:rPr lang="en-US" sz="2400" dirty="0"/>
              <a:t> </a:t>
            </a:r>
            <a:r>
              <a:rPr lang="en-US" sz="2400" dirty="0">
                <a:hlinkClick r:id="rId4" tooltip="Replication (computer science)"/>
              </a:rPr>
              <a:t>replicates</a:t>
            </a:r>
            <a:r>
              <a:rPr lang="en-US" sz="2400" dirty="0"/>
              <a:t> data and makes it </a:t>
            </a:r>
            <a:r>
              <a:rPr lang="en-US" sz="2400" dirty="0">
                <a:hlinkClick r:id="rId5" tooltip="Fault tolerance"/>
              </a:rPr>
              <a:t>fault-tolerant</a:t>
            </a:r>
            <a:r>
              <a:rPr lang="en-US" sz="2400" dirty="0" smtClean="0"/>
              <a:t>, </a:t>
            </a:r>
            <a:r>
              <a:rPr lang="en-US" sz="2400" dirty="0"/>
              <a:t>using </a:t>
            </a:r>
            <a:r>
              <a:rPr lang="en-US" sz="2400" dirty="0">
                <a:hlinkClick r:id="rId6" tooltip="Commodity hardware"/>
              </a:rPr>
              <a:t>commodity hardware</a:t>
            </a:r>
            <a:r>
              <a:rPr lang="en-US" sz="2400" dirty="0"/>
              <a:t> and requiring no specific hardware support. As a result of its design, the system is both </a:t>
            </a:r>
            <a:r>
              <a:rPr lang="en-US" sz="2400" dirty="0">
                <a:hlinkClick r:id="rId7" tooltip="Self-healing"/>
              </a:rPr>
              <a:t>self-healing</a:t>
            </a:r>
            <a:r>
              <a:rPr lang="en-US" sz="2400" dirty="0"/>
              <a:t> and </a:t>
            </a:r>
            <a:r>
              <a:rPr lang="en-US" sz="2400" dirty="0">
                <a:hlinkClick r:id="rId8" tooltip="Self-management (computer science)"/>
              </a:rPr>
              <a:t>self-managing</a:t>
            </a:r>
            <a:r>
              <a:rPr lang="en-US" sz="2400" dirty="0"/>
              <a:t>, aiming to minimize administration time and other costs.</a:t>
            </a:r>
            <a:endParaRPr lang="en-GB" sz="2400" dirty="0" smtClean="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Scalability</a:t>
            </a:r>
            <a:endParaRPr lang="en-GB" sz="2400" dirty="0"/>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Storage capacity, throughput, client performance.  Emphasis on HPC.</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Reliability</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2400" dirty="0">
                <a:latin typeface="Arial"/>
              </a:rPr>
              <a:t>“</a:t>
            </a:r>
            <a:r>
              <a:rPr lang="en-GB" sz="2400" dirty="0"/>
              <a:t>…failures are the norm rather than the exception…</a:t>
            </a:r>
            <a:r>
              <a:rPr lang="ja-JP" altLang="en-GB" sz="2400" dirty="0">
                <a:latin typeface="Arial"/>
              </a:rPr>
              <a:t>”</a:t>
            </a:r>
            <a:endParaRPr lang="en-GB" sz="2400"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Performance</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Dynamic workloads</a:t>
            </a:r>
          </a:p>
          <a:p>
            <a:pPr>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p:txBody>
      </p:sp>
      <p:sp>
        <p:nvSpPr>
          <p:cNvPr id="4" name="Slide Number Placeholder 5"/>
          <p:cNvSpPr>
            <a:spLocks noGrp="1"/>
          </p:cNvSpPr>
          <p:nvPr>
            <p:ph type="sldNum" sz="quarter" idx="4"/>
          </p:nvPr>
        </p:nvSpPr>
        <p:spPr/>
        <p:txBody>
          <a:bodyPr/>
          <a:lstStyle/>
          <a:p>
            <a:fld id="{0BC88BB4-AE04-EE46-B6BA-B2501BF98867}" type="slidenum">
              <a:rPr lang="en-GB"/>
              <a:pPr/>
              <a:t>14</a:t>
            </a:fld>
            <a:endParaRPr lang="en-GB"/>
          </a:p>
        </p:txBody>
      </p:sp>
    </p:spTree>
    <p:extLst>
      <p:ext uri="{BB962C8B-B14F-4D97-AF65-F5344CB8AC3E}">
        <p14:creationId xmlns:p14="http://schemas.microsoft.com/office/powerpoint/2010/main" val="17363970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smtClean="0"/>
              <a:t>Object Based Storage: Separate the File System</a:t>
            </a:r>
            <a:endParaRPr lang="en-US" sz="3200" dirty="0"/>
          </a:p>
        </p:txBody>
      </p:sp>
      <p:pic>
        <p:nvPicPr>
          <p:cNvPr id="13" name="Content Placeholder 12"/>
          <p:cNvPicPr>
            <a:picLocks noGrp="1" noChangeAspect="1"/>
          </p:cNvPicPr>
          <p:nvPr>
            <p:ph idx="1"/>
          </p:nvPr>
        </p:nvPicPr>
        <p:blipFill>
          <a:blip r:embed="rId2"/>
          <a:srcRect l="-22944" r="-22944"/>
          <a:stretch>
            <a:fillRect/>
          </a:stretch>
        </p:blipFill>
        <p:spPr>
          <a:xfrm>
            <a:off x="1981200" y="5867400"/>
            <a:ext cx="1016000" cy="508000"/>
          </a:xfrm>
        </p:spPr>
      </p:pic>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15</a:t>
            </a:fld>
            <a:endParaRPr lang="en-US"/>
          </a:p>
        </p:txBody>
      </p:sp>
      <p:sp>
        <p:nvSpPr>
          <p:cNvPr id="5" name="Rectangle 4"/>
          <p:cNvSpPr/>
          <p:nvPr/>
        </p:nvSpPr>
        <p:spPr>
          <a:xfrm>
            <a:off x="1600200" y="1928191"/>
            <a:ext cx="1778000" cy="281609"/>
          </a:xfrm>
          <a:prstGeom prst="rect">
            <a:avLst/>
          </a:prstGeom>
          <a:solidFill>
            <a:schemeClr val="bg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Applications</a:t>
            </a:r>
            <a:endParaRPr lang="en-US" sz="1200" dirty="0">
              <a:solidFill>
                <a:schemeClr val="tx1"/>
              </a:solidFill>
            </a:endParaRPr>
          </a:p>
        </p:txBody>
      </p:sp>
      <p:sp>
        <p:nvSpPr>
          <p:cNvPr id="6" name="Rectangle 5"/>
          <p:cNvSpPr/>
          <p:nvPr/>
        </p:nvSpPr>
        <p:spPr>
          <a:xfrm>
            <a:off x="1600200" y="2514600"/>
            <a:ext cx="1778000" cy="2816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System Call Interfaces</a:t>
            </a:r>
            <a:endParaRPr lang="en-US" sz="1200" dirty="0">
              <a:solidFill>
                <a:schemeClr val="tx1"/>
              </a:solidFill>
            </a:endParaRPr>
          </a:p>
        </p:txBody>
      </p:sp>
      <p:sp>
        <p:nvSpPr>
          <p:cNvPr id="7" name="Rectangle 6"/>
          <p:cNvSpPr/>
          <p:nvPr/>
        </p:nvSpPr>
        <p:spPr>
          <a:xfrm>
            <a:off x="1600200" y="3200400"/>
            <a:ext cx="1778000" cy="901148"/>
          </a:xfrm>
          <a:prstGeom prst="rect">
            <a:avLst/>
          </a:prstGeom>
          <a:solidFill>
            <a:srgbClr val="18B2B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File System</a:t>
            </a:r>
            <a:endParaRPr lang="en-US" sz="1200" dirty="0">
              <a:solidFill>
                <a:schemeClr val="tx1"/>
              </a:solidFill>
            </a:endParaRPr>
          </a:p>
        </p:txBody>
      </p:sp>
      <p:sp>
        <p:nvSpPr>
          <p:cNvPr id="8" name="Rectangle 7"/>
          <p:cNvSpPr/>
          <p:nvPr/>
        </p:nvSpPr>
        <p:spPr>
          <a:xfrm>
            <a:off x="1600200" y="5257800"/>
            <a:ext cx="1778000" cy="281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Block I/O Manager</a:t>
            </a:r>
            <a:endParaRPr lang="en-US" sz="1200" dirty="0">
              <a:solidFill>
                <a:schemeClr val="tx1"/>
              </a:solidFill>
            </a:endParaRPr>
          </a:p>
        </p:txBody>
      </p:sp>
      <p:sp>
        <p:nvSpPr>
          <p:cNvPr id="9" name="Rectangle 8"/>
          <p:cNvSpPr/>
          <p:nvPr/>
        </p:nvSpPr>
        <p:spPr>
          <a:xfrm>
            <a:off x="1600200" y="4572000"/>
            <a:ext cx="1778000" cy="2816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Logic Block Interface</a:t>
            </a:r>
            <a:endParaRPr lang="en-US" sz="1200" dirty="0">
              <a:solidFill>
                <a:schemeClr val="tx1"/>
              </a:solidFill>
            </a:endParaRPr>
          </a:p>
        </p:txBody>
      </p:sp>
      <p:sp>
        <p:nvSpPr>
          <p:cNvPr id="10" name="Rectangle 9"/>
          <p:cNvSpPr/>
          <p:nvPr/>
        </p:nvSpPr>
        <p:spPr>
          <a:xfrm>
            <a:off x="1524000" y="2438400"/>
            <a:ext cx="1905000" cy="18288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endParaRPr>
          </a:p>
        </p:txBody>
      </p:sp>
      <p:sp>
        <p:nvSpPr>
          <p:cNvPr id="11" name="Rectangle 10"/>
          <p:cNvSpPr/>
          <p:nvPr/>
        </p:nvSpPr>
        <p:spPr>
          <a:xfrm>
            <a:off x="1524000" y="5029200"/>
            <a:ext cx="1905000" cy="13716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5" name="Straight Arrow Connector 14"/>
          <p:cNvCxnSpPr>
            <a:stCxn id="5" idx="2"/>
            <a:endCxn id="6" idx="0"/>
          </p:cNvCxnSpPr>
          <p:nvPr/>
        </p:nvCxnSpPr>
        <p:spPr>
          <a:xfrm>
            <a:off x="2489200" y="2209800"/>
            <a:ext cx="0" cy="3048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2"/>
            <a:endCxn id="7" idx="0"/>
          </p:cNvCxnSpPr>
          <p:nvPr/>
        </p:nvCxnSpPr>
        <p:spPr>
          <a:xfrm>
            <a:off x="2489200" y="2796209"/>
            <a:ext cx="0" cy="4041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2"/>
            <a:endCxn id="9" idx="0"/>
          </p:cNvCxnSpPr>
          <p:nvPr/>
        </p:nvCxnSpPr>
        <p:spPr>
          <a:xfrm>
            <a:off x="2489200" y="4101548"/>
            <a:ext cx="0" cy="47045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9" idx="2"/>
            <a:endCxn id="8" idx="0"/>
          </p:cNvCxnSpPr>
          <p:nvPr/>
        </p:nvCxnSpPr>
        <p:spPr>
          <a:xfrm>
            <a:off x="2489200" y="4853609"/>
            <a:ext cx="0" cy="4041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2"/>
            <a:endCxn id="13" idx="0"/>
          </p:cNvCxnSpPr>
          <p:nvPr/>
        </p:nvCxnSpPr>
        <p:spPr>
          <a:xfrm>
            <a:off x="2489200" y="5539409"/>
            <a:ext cx="0" cy="3279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33400" y="3200400"/>
            <a:ext cx="1143000" cy="461665"/>
          </a:xfrm>
          <a:prstGeom prst="rect">
            <a:avLst/>
          </a:prstGeom>
          <a:noFill/>
        </p:spPr>
        <p:txBody>
          <a:bodyPr wrap="square" rtlCol="0">
            <a:spAutoFit/>
          </a:bodyPr>
          <a:lstStyle/>
          <a:p>
            <a:r>
              <a:rPr lang="en-US" sz="1200" dirty="0" smtClean="0"/>
              <a:t>Operating System</a:t>
            </a:r>
            <a:endParaRPr lang="en-US" sz="1200" dirty="0"/>
          </a:p>
        </p:txBody>
      </p:sp>
      <p:sp>
        <p:nvSpPr>
          <p:cNvPr id="30" name="TextBox 29"/>
          <p:cNvSpPr txBox="1"/>
          <p:nvPr/>
        </p:nvSpPr>
        <p:spPr>
          <a:xfrm>
            <a:off x="685800" y="5715000"/>
            <a:ext cx="1143000" cy="461665"/>
          </a:xfrm>
          <a:prstGeom prst="rect">
            <a:avLst/>
          </a:prstGeom>
          <a:noFill/>
        </p:spPr>
        <p:txBody>
          <a:bodyPr wrap="square" rtlCol="0">
            <a:spAutoFit/>
          </a:bodyPr>
          <a:lstStyle/>
          <a:p>
            <a:r>
              <a:rPr lang="en-US" sz="1200" dirty="0" smtClean="0"/>
              <a:t>Hard</a:t>
            </a:r>
          </a:p>
          <a:p>
            <a:r>
              <a:rPr lang="en-US" sz="1200" dirty="0" smtClean="0"/>
              <a:t>Drive</a:t>
            </a:r>
            <a:endParaRPr lang="en-US" sz="1200" dirty="0"/>
          </a:p>
        </p:txBody>
      </p:sp>
      <p:sp>
        <p:nvSpPr>
          <p:cNvPr id="32" name="TextBox 31"/>
          <p:cNvSpPr txBox="1"/>
          <p:nvPr/>
        </p:nvSpPr>
        <p:spPr>
          <a:xfrm>
            <a:off x="1600200" y="1447800"/>
            <a:ext cx="2057400" cy="338554"/>
          </a:xfrm>
          <a:prstGeom prst="rect">
            <a:avLst/>
          </a:prstGeom>
          <a:noFill/>
        </p:spPr>
        <p:txBody>
          <a:bodyPr wrap="square" rtlCol="0">
            <a:spAutoFit/>
          </a:bodyPr>
          <a:lstStyle/>
          <a:p>
            <a:r>
              <a:rPr lang="en-US" sz="1600" u="sng" dirty="0" smtClean="0"/>
              <a:t>Traditional Storage</a:t>
            </a:r>
            <a:endParaRPr lang="en-US" sz="1600" u="sng" dirty="0"/>
          </a:p>
        </p:txBody>
      </p:sp>
      <p:pic>
        <p:nvPicPr>
          <p:cNvPr id="33" name="Content Placeholder 12"/>
          <p:cNvPicPr>
            <a:picLocks noChangeAspect="1"/>
          </p:cNvPicPr>
          <p:nvPr/>
        </p:nvPicPr>
        <p:blipFill>
          <a:blip r:embed="rId2"/>
          <a:srcRect l="-22944" r="-22944"/>
          <a:stretch>
            <a:fillRect/>
          </a:stretch>
        </p:blipFill>
        <p:spPr bwMode="auto">
          <a:xfrm>
            <a:off x="5410200" y="5867400"/>
            <a:ext cx="101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p:cNvSpPr/>
          <p:nvPr/>
        </p:nvSpPr>
        <p:spPr>
          <a:xfrm>
            <a:off x="5029200" y="1928191"/>
            <a:ext cx="1778000" cy="281609"/>
          </a:xfrm>
          <a:prstGeom prst="rect">
            <a:avLst/>
          </a:prstGeom>
          <a:solidFill>
            <a:schemeClr val="bg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Applications</a:t>
            </a:r>
            <a:endParaRPr lang="en-US" sz="1200" dirty="0">
              <a:solidFill>
                <a:schemeClr val="tx1"/>
              </a:solidFill>
            </a:endParaRPr>
          </a:p>
        </p:txBody>
      </p:sp>
      <p:sp>
        <p:nvSpPr>
          <p:cNvPr id="35" name="Rectangle 34"/>
          <p:cNvSpPr/>
          <p:nvPr/>
        </p:nvSpPr>
        <p:spPr>
          <a:xfrm>
            <a:off x="5029200" y="2514600"/>
            <a:ext cx="1778000" cy="2816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System Call Interfaces</a:t>
            </a:r>
            <a:endParaRPr lang="en-US" sz="1200" dirty="0">
              <a:solidFill>
                <a:schemeClr val="tx1"/>
              </a:solidFill>
            </a:endParaRPr>
          </a:p>
        </p:txBody>
      </p:sp>
      <p:sp>
        <p:nvSpPr>
          <p:cNvPr id="36" name="Rectangle 35"/>
          <p:cNvSpPr/>
          <p:nvPr/>
        </p:nvSpPr>
        <p:spPr>
          <a:xfrm>
            <a:off x="5029200" y="3124200"/>
            <a:ext cx="1778000" cy="533400"/>
          </a:xfrm>
          <a:prstGeom prst="rect">
            <a:avLst/>
          </a:prstGeom>
          <a:solidFill>
            <a:srgbClr val="18B2B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File System Client Component</a:t>
            </a:r>
            <a:endParaRPr lang="en-US" sz="1200" dirty="0">
              <a:solidFill>
                <a:schemeClr val="tx1"/>
              </a:solidFill>
            </a:endParaRPr>
          </a:p>
        </p:txBody>
      </p:sp>
      <p:sp>
        <p:nvSpPr>
          <p:cNvPr id="37" name="Rectangle 36"/>
          <p:cNvSpPr/>
          <p:nvPr/>
        </p:nvSpPr>
        <p:spPr>
          <a:xfrm>
            <a:off x="5029200" y="5334000"/>
            <a:ext cx="1778000" cy="281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Block I/O Manager</a:t>
            </a:r>
            <a:endParaRPr lang="en-US" sz="1200" dirty="0">
              <a:solidFill>
                <a:schemeClr val="tx1"/>
              </a:solidFill>
            </a:endParaRPr>
          </a:p>
        </p:txBody>
      </p:sp>
      <p:sp>
        <p:nvSpPr>
          <p:cNvPr id="38" name="Rectangle 37"/>
          <p:cNvSpPr/>
          <p:nvPr/>
        </p:nvSpPr>
        <p:spPr>
          <a:xfrm>
            <a:off x="5029200" y="3962400"/>
            <a:ext cx="1778000" cy="2816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 Interface</a:t>
            </a:r>
            <a:endParaRPr lang="en-US" sz="1200" dirty="0">
              <a:solidFill>
                <a:schemeClr val="tx1"/>
              </a:solidFill>
            </a:endParaRPr>
          </a:p>
        </p:txBody>
      </p:sp>
      <p:sp>
        <p:nvSpPr>
          <p:cNvPr id="39" name="Rectangle 38"/>
          <p:cNvSpPr/>
          <p:nvPr/>
        </p:nvSpPr>
        <p:spPr>
          <a:xfrm>
            <a:off x="4953000" y="2438400"/>
            <a:ext cx="1905000" cy="13716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endParaRPr>
          </a:p>
        </p:txBody>
      </p:sp>
      <p:sp>
        <p:nvSpPr>
          <p:cNvPr id="40" name="Rectangle 39"/>
          <p:cNvSpPr/>
          <p:nvPr/>
        </p:nvSpPr>
        <p:spPr>
          <a:xfrm>
            <a:off x="4953000" y="4419600"/>
            <a:ext cx="1905000" cy="19812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41" name="Straight Arrow Connector 40"/>
          <p:cNvCxnSpPr>
            <a:stCxn id="34" idx="2"/>
            <a:endCxn id="35" idx="0"/>
          </p:cNvCxnSpPr>
          <p:nvPr/>
        </p:nvCxnSpPr>
        <p:spPr>
          <a:xfrm>
            <a:off x="5918200" y="2209800"/>
            <a:ext cx="0" cy="3048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5" idx="2"/>
            <a:endCxn id="36" idx="0"/>
          </p:cNvCxnSpPr>
          <p:nvPr/>
        </p:nvCxnSpPr>
        <p:spPr>
          <a:xfrm>
            <a:off x="5918200" y="2796209"/>
            <a:ext cx="0" cy="3279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6" idx="2"/>
            <a:endCxn id="38" idx="0"/>
          </p:cNvCxnSpPr>
          <p:nvPr/>
        </p:nvCxnSpPr>
        <p:spPr>
          <a:xfrm>
            <a:off x="5918200" y="3657600"/>
            <a:ext cx="0" cy="3048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8" idx="2"/>
            <a:endCxn id="75" idx="0"/>
          </p:cNvCxnSpPr>
          <p:nvPr/>
        </p:nvCxnSpPr>
        <p:spPr>
          <a:xfrm>
            <a:off x="5918200" y="4244009"/>
            <a:ext cx="0" cy="2517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33" idx="0"/>
          </p:cNvCxnSpPr>
          <p:nvPr/>
        </p:nvCxnSpPr>
        <p:spPr>
          <a:xfrm>
            <a:off x="5918200" y="5615609"/>
            <a:ext cx="0" cy="2517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86600" y="3276600"/>
            <a:ext cx="1143000" cy="461665"/>
          </a:xfrm>
          <a:prstGeom prst="rect">
            <a:avLst/>
          </a:prstGeom>
          <a:noFill/>
        </p:spPr>
        <p:txBody>
          <a:bodyPr wrap="square" rtlCol="0">
            <a:spAutoFit/>
          </a:bodyPr>
          <a:lstStyle/>
          <a:p>
            <a:r>
              <a:rPr lang="en-US" sz="1200" dirty="0" smtClean="0"/>
              <a:t>Operating System</a:t>
            </a:r>
            <a:endParaRPr lang="en-US" sz="1200" dirty="0"/>
          </a:p>
        </p:txBody>
      </p:sp>
      <p:sp>
        <p:nvSpPr>
          <p:cNvPr id="47" name="TextBox 46"/>
          <p:cNvSpPr txBox="1"/>
          <p:nvPr/>
        </p:nvSpPr>
        <p:spPr>
          <a:xfrm>
            <a:off x="7086600" y="5105400"/>
            <a:ext cx="1143000" cy="646331"/>
          </a:xfrm>
          <a:prstGeom prst="rect">
            <a:avLst/>
          </a:prstGeom>
          <a:noFill/>
        </p:spPr>
        <p:txBody>
          <a:bodyPr wrap="square" rtlCol="0">
            <a:spAutoFit/>
          </a:bodyPr>
          <a:lstStyle/>
          <a:p>
            <a:r>
              <a:rPr lang="en-US" sz="1200" dirty="0" smtClean="0"/>
              <a:t>Object-based Storage Device (OSD)</a:t>
            </a:r>
            <a:endParaRPr lang="en-US" sz="1200" dirty="0"/>
          </a:p>
        </p:txBody>
      </p:sp>
      <p:sp>
        <p:nvSpPr>
          <p:cNvPr id="48" name="TextBox 47"/>
          <p:cNvSpPr txBox="1"/>
          <p:nvPr/>
        </p:nvSpPr>
        <p:spPr>
          <a:xfrm>
            <a:off x="5029200" y="1447800"/>
            <a:ext cx="2057400" cy="338554"/>
          </a:xfrm>
          <a:prstGeom prst="rect">
            <a:avLst/>
          </a:prstGeom>
          <a:noFill/>
        </p:spPr>
        <p:txBody>
          <a:bodyPr wrap="square" rtlCol="0">
            <a:spAutoFit/>
          </a:bodyPr>
          <a:lstStyle/>
          <a:p>
            <a:r>
              <a:rPr lang="en-US" sz="1600" u="sng" dirty="0" smtClean="0"/>
              <a:t>Object-based Storage</a:t>
            </a:r>
            <a:endParaRPr lang="en-US" sz="1600" u="sng" dirty="0"/>
          </a:p>
        </p:txBody>
      </p:sp>
      <p:sp>
        <p:nvSpPr>
          <p:cNvPr id="75" name="Rectangle 74"/>
          <p:cNvSpPr/>
          <p:nvPr/>
        </p:nvSpPr>
        <p:spPr>
          <a:xfrm>
            <a:off x="5029200" y="4495800"/>
            <a:ext cx="1778000" cy="533400"/>
          </a:xfrm>
          <a:prstGeom prst="rect">
            <a:avLst/>
          </a:prstGeom>
          <a:solidFill>
            <a:srgbClr val="18B2B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File System Storage Component</a:t>
            </a:r>
            <a:endParaRPr lang="en-US" sz="1200" dirty="0">
              <a:solidFill>
                <a:schemeClr val="tx1"/>
              </a:solidFill>
            </a:endParaRPr>
          </a:p>
        </p:txBody>
      </p:sp>
      <p:cxnSp>
        <p:nvCxnSpPr>
          <p:cNvPr id="81" name="Straight Arrow Connector 80"/>
          <p:cNvCxnSpPr>
            <a:stCxn id="75" idx="2"/>
            <a:endCxn id="37" idx="0"/>
          </p:cNvCxnSpPr>
          <p:nvPr/>
        </p:nvCxnSpPr>
        <p:spPr>
          <a:xfrm>
            <a:off x="5918200" y="5029200"/>
            <a:ext cx="0" cy="3048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7" idx="3"/>
            <a:endCxn id="36" idx="1"/>
          </p:cNvCxnSpPr>
          <p:nvPr/>
        </p:nvCxnSpPr>
        <p:spPr>
          <a:xfrm flipV="1">
            <a:off x="3378200" y="3390900"/>
            <a:ext cx="1651000" cy="260074"/>
          </a:xfrm>
          <a:prstGeom prst="straightConnector1">
            <a:avLst/>
          </a:prstGeom>
          <a:ln>
            <a:solidFill>
              <a:srgbClr val="18B2B6"/>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7" idx="3"/>
            <a:endCxn id="75" idx="1"/>
          </p:cNvCxnSpPr>
          <p:nvPr/>
        </p:nvCxnSpPr>
        <p:spPr>
          <a:xfrm>
            <a:off x="3378200" y="3650974"/>
            <a:ext cx="1651000" cy="1111526"/>
          </a:xfrm>
          <a:prstGeom prst="straightConnector1">
            <a:avLst/>
          </a:prstGeom>
          <a:ln>
            <a:solidFill>
              <a:srgbClr val="18B2B6"/>
            </a:solidFill>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9" idx="3"/>
            <a:endCxn id="38" idx="1"/>
          </p:cNvCxnSpPr>
          <p:nvPr/>
        </p:nvCxnSpPr>
        <p:spPr>
          <a:xfrm flipV="1">
            <a:off x="3378200" y="4103205"/>
            <a:ext cx="1651000" cy="6096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48" idx="1"/>
          </p:cNvCxnSpPr>
          <p:nvPr/>
        </p:nvCxnSpPr>
        <p:spPr>
          <a:xfrm>
            <a:off x="3429000" y="1600200"/>
            <a:ext cx="1600200" cy="16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01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heckerboard(across)">
                                      <p:cBhvr>
                                        <p:cTn id="7" dur="500"/>
                                        <p:tgtEl>
                                          <p:spTgt spid="48"/>
                                        </p:tgtEl>
                                      </p:cBhvr>
                                    </p:animEffect>
                                  </p:childTnLst>
                                </p:cTn>
                              </p:par>
                              <p:par>
                                <p:cTn id="8" presetID="5" presetClass="entr" presetSubtype="1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checkerboard(across)">
                                      <p:cBhvr>
                                        <p:cTn id="10" dur="500"/>
                                        <p:tgtEl>
                                          <p:spTgt spid="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linds(horizontal)">
                                      <p:cBhvr>
                                        <p:cTn id="30" dur="500"/>
                                        <p:tgtEl>
                                          <p:spTgt spid="3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linds(horizontal)">
                                      <p:cBhvr>
                                        <p:cTn id="36" dur="500"/>
                                        <p:tgtEl>
                                          <p:spTgt spid="40"/>
                                        </p:tgtEl>
                                      </p:cBhvr>
                                    </p:animEffect>
                                  </p:childTnLst>
                                </p:cTn>
                              </p:par>
                              <p:par>
                                <p:cTn id="37" presetID="3"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blinds(horizontal)">
                                      <p:cBhvr>
                                        <p:cTn id="39" dur="500"/>
                                        <p:tgtEl>
                                          <p:spTgt spid="41"/>
                                        </p:tgtEl>
                                      </p:cBhvr>
                                    </p:animEffect>
                                  </p:childTnLst>
                                </p:cTn>
                              </p:par>
                              <p:par>
                                <p:cTn id="40" presetID="3" presetClass="entr" presetSubtype="10"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par>
                                <p:cTn id="43" presetID="3" presetClass="entr" presetSubtype="1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blinds(horizontal)">
                                      <p:cBhvr>
                                        <p:cTn id="45" dur="500"/>
                                        <p:tgtEl>
                                          <p:spTgt spid="43"/>
                                        </p:tgtEl>
                                      </p:cBhvr>
                                    </p:animEffect>
                                  </p:childTnLst>
                                </p:cTn>
                              </p:par>
                              <p:par>
                                <p:cTn id="46" presetID="3" presetClass="entr" presetSubtype="1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linds(horizontal)">
                                      <p:cBhvr>
                                        <p:cTn id="48" dur="500"/>
                                        <p:tgtEl>
                                          <p:spTgt spid="44"/>
                                        </p:tgtEl>
                                      </p:cBhvr>
                                    </p:animEffect>
                                  </p:childTnLst>
                                </p:cTn>
                              </p:par>
                              <p:par>
                                <p:cTn id="49" presetID="3" presetClass="entr" presetSubtype="1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blinds(horizontal)">
                                      <p:cBhvr>
                                        <p:cTn id="51" dur="500"/>
                                        <p:tgtEl>
                                          <p:spTgt spid="4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blinds(horizontal)">
                                      <p:cBhvr>
                                        <p:cTn id="54" dur="500"/>
                                        <p:tgtEl>
                                          <p:spTgt spid="4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linds(horizontal)">
                                      <p:cBhvr>
                                        <p:cTn id="57" dur="500"/>
                                        <p:tgtEl>
                                          <p:spTgt spid="4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blinds(horizontal)">
                                      <p:cBhvr>
                                        <p:cTn id="60" dur="500"/>
                                        <p:tgtEl>
                                          <p:spTgt spid="75"/>
                                        </p:tgtEl>
                                      </p:cBhvr>
                                    </p:animEffect>
                                  </p:childTnLst>
                                </p:cTn>
                              </p:par>
                              <p:par>
                                <p:cTn id="61" presetID="3" presetClass="entr" presetSubtype="10" fill="hold" nodeType="with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blinds(horizontal)">
                                      <p:cBhvr>
                                        <p:cTn id="63" dur="500"/>
                                        <p:tgtEl>
                                          <p:spTgt spid="8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blinds(horizontal)">
                                      <p:cBhvr>
                                        <p:cTn id="68" dur="500"/>
                                        <p:tgtEl>
                                          <p:spTgt spid="87"/>
                                        </p:tgtEl>
                                      </p:cBhvr>
                                    </p:animEffect>
                                  </p:childTnLst>
                                </p:cTn>
                              </p:par>
                              <p:par>
                                <p:cTn id="69" presetID="3" presetClass="entr" presetSubtype="10"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blinds(horizontal)">
                                      <p:cBhvr>
                                        <p:cTn id="71" dur="500"/>
                                        <p:tgtEl>
                                          <p:spTgt spid="88"/>
                                        </p:tgtEl>
                                      </p:cBhvr>
                                    </p:animEffect>
                                  </p:childTnLst>
                                </p:cTn>
                              </p:par>
                            </p:childTnLst>
                          </p:cTn>
                        </p:par>
                        <p:par>
                          <p:cTn id="72" fill="hold">
                            <p:stCondLst>
                              <p:cond delay="500"/>
                            </p:stCondLst>
                            <p:childTnLst>
                              <p:par>
                                <p:cTn id="73" presetID="3" presetClass="entr" presetSubtype="10" fill="hold" nodeType="after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blinds(horizontal)">
                                      <p:cBhvr>
                                        <p:cTn id="7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6" grpId="0"/>
      <p:bldP spid="47" grpId="0"/>
      <p:bldP spid="48" grpId="0"/>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lstStyle/>
          <a:p>
            <a:r>
              <a:rPr lang="en-US" sz="3600" dirty="0" smtClean="0"/>
              <a:t>Object Based Storage: Create </a:t>
            </a:r>
            <a:r>
              <a:rPr lang="en-US" sz="3600" dirty="0" err="1" smtClean="0"/>
              <a:t>MetaData</a:t>
            </a:r>
            <a:endParaRPr lang="en-US" sz="36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16</a:t>
            </a:fld>
            <a:endParaRPr lang="en-US"/>
          </a:p>
        </p:txBody>
      </p:sp>
      <p:pic>
        <p:nvPicPr>
          <p:cNvPr id="33" name="Content Placeholder 12"/>
          <p:cNvPicPr>
            <a:picLocks noChangeAspect="1"/>
          </p:cNvPicPr>
          <p:nvPr/>
        </p:nvPicPr>
        <p:blipFill>
          <a:blip r:embed="rId2"/>
          <a:srcRect l="-22944" r="-22944"/>
          <a:stretch>
            <a:fillRect/>
          </a:stretch>
        </p:blipFill>
        <p:spPr bwMode="auto">
          <a:xfrm>
            <a:off x="5715000" y="5867400"/>
            <a:ext cx="101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p:cNvSpPr/>
          <p:nvPr/>
        </p:nvSpPr>
        <p:spPr>
          <a:xfrm>
            <a:off x="3505200" y="1447800"/>
            <a:ext cx="1778000" cy="281609"/>
          </a:xfrm>
          <a:prstGeom prst="rect">
            <a:avLst/>
          </a:prstGeom>
          <a:solidFill>
            <a:schemeClr val="bg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Applications</a:t>
            </a:r>
            <a:endParaRPr lang="en-US" sz="1200" dirty="0">
              <a:solidFill>
                <a:schemeClr val="tx1"/>
              </a:solidFill>
            </a:endParaRPr>
          </a:p>
        </p:txBody>
      </p:sp>
      <p:sp>
        <p:nvSpPr>
          <p:cNvPr id="35" name="Rectangle 34"/>
          <p:cNvSpPr/>
          <p:nvPr/>
        </p:nvSpPr>
        <p:spPr>
          <a:xfrm>
            <a:off x="3505200" y="2034209"/>
            <a:ext cx="1778000" cy="2816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System Call Interfaces</a:t>
            </a:r>
            <a:endParaRPr lang="en-US" sz="1200" dirty="0">
              <a:solidFill>
                <a:schemeClr val="tx1"/>
              </a:solidFill>
            </a:endParaRPr>
          </a:p>
        </p:txBody>
      </p:sp>
      <p:sp>
        <p:nvSpPr>
          <p:cNvPr id="36" name="Rectangle 35"/>
          <p:cNvSpPr/>
          <p:nvPr/>
        </p:nvSpPr>
        <p:spPr>
          <a:xfrm>
            <a:off x="3505200" y="2643809"/>
            <a:ext cx="1778000" cy="533400"/>
          </a:xfrm>
          <a:prstGeom prst="rect">
            <a:avLst/>
          </a:prstGeom>
          <a:solidFill>
            <a:srgbClr val="18B2B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File System Client Component</a:t>
            </a:r>
            <a:endParaRPr lang="en-US" sz="1200" dirty="0">
              <a:solidFill>
                <a:schemeClr val="tx1"/>
              </a:solidFill>
            </a:endParaRPr>
          </a:p>
        </p:txBody>
      </p:sp>
      <p:sp>
        <p:nvSpPr>
          <p:cNvPr id="37" name="Rectangle 36"/>
          <p:cNvSpPr/>
          <p:nvPr/>
        </p:nvSpPr>
        <p:spPr>
          <a:xfrm>
            <a:off x="5334000" y="5334000"/>
            <a:ext cx="1778000" cy="281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Block I/O Manager</a:t>
            </a:r>
            <a:endParaRPr lang="en-US" sz="1200" dirty="0">
              <a:solidFill>
                <a:schemeClr val="tx1"/>
              </a:solidFill>
            </a:endParaRPr>
          </a:p>
        </p:txBody>
      </p:sp>
      <p:sp>
        <p:nvSpPr>
          <p:cNvPr id="38" name="Rectangle 37"/>
          <p:cNvSpPr/>
          <p:nvPr/>
        </p:nvSpPr>
        <p:spPr>
          <a:xfrm>
            <a:off x="5334000" y="3962400"/>
            <a:ext cx="1778000" cy="2816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 Interface</a:t>
            </a:r>
            <a:endParaRPr lang="en-US" sz="1200" dirty="0">
              <a:solidFill>
                <a:schemeClr val="tx1"/>
              </a:solidFill>
            </a:endParaRPr>
          </a:p>
        </p:txBody>
      </p:sp>
      <p:sp>
        <p:nvSpPr>
          <p:cNvPr id="39" name="Rectangle 38"/>
          <p:cNvSpPr/>
          <p:nvPr/>
        </p:nvSpPr>
        <p:spPr>
          <a:xfrm>
            <a:off x="3429000" y="1958009"/>
            <a:ext cx="1905000" cy="13716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endParaRPr>
          </a:p>
        </p:txBody>
      </p:sp>
      <p:sp>
        <p:nvSpPr>
          <p:cNvPr id="40" name="Rectangle 39"/>
          <p:cNvSpPr/>
          <p:nvPr/>
        </p:nvSpPr>
        <p:spPr>
          <a:xfrm>
            <a:off x="5257800" y="4419600"/>
            <a:ext cx="1905000" cy="19812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41" name="Straight Arrow Connector 40"/>
          <p:cNvCxnSpPr>
            <a:stCxn id="34" idx="2"/>
            <a:endCxn id="35" idx="0"/>
          </p:cNvCxnSpPr>
          <p:nvPr/>
        </p:nvCxnSpPr>
        <p:spPr>
          <a:xfrm>
            <a:off x="4394200" y="1729409"/>
            <a:ext cx="0" cy="3048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5" idx="2"/>
            <a:endCxn id="36" idx="0"/>
          </p:cNvCxnSpPr>
          <p:nvPr/>
        </p:nvCxnSpPr>
        <p:spPr>
          <a:xfrm>
            <a:off x="4394200" y="2315818"/>
            <a:ext cx="0" cy="3279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6" idx="2"/>
            <a:endCxn id="38" idx="0"/>
          </p:cNvCxnSpPr>
          <p:nvPr/>
        </p:nvCxnSpPr>
        <p:spPr>
          <a:xfrm>
            <a:off x="4394200" y="3177209"/>
            <a:ext cx="1828800" cy="7851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8" idx="2"/>
            <a:endCxn id="75" idx="0"/>
          </p:cNvCxnSpPr>
          <p:nvPr/>
        </p:nvCxnSpPr>
        <p:spPr>
          <a:xfrm>
            <a:off x="6223000" y="4244009"/>
            <a:ext cx="0" cy="2517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33" idx="0"/>
          </p:cNvCxnSpPr>
          <p:nvPr/>
        </p:nvCxnSpPr>
        <p:spPr>
          <a:xfrm>
            <a:off x="6223000" y="5615609"/>
            <a:ext cx="0" cy="2517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438400" y="2286000"/>
            <a:ext cx="1143000" cy="461665"/>
          </a:xfrm>
          <a:prstGeom prst="rect">
            <a:avLst/>
          </a:prstGeom>
          <a:noFill/>
        </p:spPr>
        <p:txBody>
          <a:bodyPr wrap="square" rtlCol="0">
            <a:spAutoFit/>
          </a:bodyPr>
          <a:lstStyle/>
          <a:p>
            <a:r>
              <a:rPr lang="en-US" sz="1200" dirty="0" smtClean="0"/>
              <a:t>Operating System</a:t>
            </a:r>
            <a:endParaRPr lang="en-US" sz="1200" dirty="0"/>
          </a:p>
        </p:txBody>
      </p:sp>
      <p:sp>
        <p:nvSpPr>
          <p:cNvPr id="47" name="TextBox 46"/>
          <p:cNvSpPr txBox="1"/>
          <p:nvPr/>
        </p:nvSpPr>
        <p:spPr>
          <a:xfrm>
            <a:off x="7086600" y="5105400"/>
            <a:ext cx="1143000" cy="646331"/>
          </a:xfrm>
          <a:prstGeom prst="rect">
            <a:avLst/>
          </a:prstGeom>
          <a:noFill/>
        </p:spPr>
        <p:txBody>
          <a:bodyPr wrap="square" rtlCol="0">
            <a:spAutoFit/>
          </a:bodyPr>
          <a:lstStyle/>
          <a:p>
            <a:r>
              <a:rPr lang="en-US" sz="1200" dirty="0" smtClean="0"/>
              <a:t>Object-based Storage Device (OSD)</a:t>
            </a:r>
            <a:endParaRPr lang="en-US" sz="1200" dirty="0"/>
          </a:p>
        </p:txBody>
      </p:sp>
      <p:sp>
        <p:nvSpPr>
          <p:cNvPr id="75" name="Rectangle 74"/>
          <p:cNvSpPr/>
          <p:nvPr/>
        </p:nvSpPr>
        <p:spPr>
          <a:xfrm>
            <a:off x="5334000" y="4495800"/>
            <a:ext cx="1778000" cy="533400"/>
          </a:xfrm>
          <a:prstGeom prst="rect">
            <a:avLst/>
          </a:prstGeom>
          <a:solidFill>
            <a:srgbClr val="18B2B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File System Data Manager</a:t>
            </a:r>
            <a:endParaRPr lang="en-US" sz="1200" dirty="0">
              <a:solidFill>
                <a:schemeClr val="tx1"/>
              </a:solidFill>
            </a:endParaRPr>
          </a:p>
        </p:txBody>
      </p:sp>
      <p:cxnSp>
        <p:nvCxnSpPr>
          <p:cNvPr id="81" name="Straight Arrow Connector 80"/>
          <p:cNvCxnSpPr>
            <a:stCxn id="75" idx="2"/>
            <a:endCxn id="37" idx="0"/>
          </p:cNvCxnSpPr>
          <p:nvPr/>
        </p:nvCxnSpPr>
        <p:spPr>
          <a:xfrm>
            <a:off x="6223000" y="5029200"/>
            <a:ext cx="0" cy="3048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49" name="Content Placeholder 12"/>
          <p:cNvPicPr>
            <a:picLocks noChangeAspect="1"/>
          </p:cNvPicPr>
          <p:nvPr/>
        </p:nvPicPr>
        <p:blipFill>
          <a:blip r:embed="rId2"/>
          <a:srcRect l="-22944" r="-22944"/>
          <a:stretch>
            <a:fillRect/>
          </a:stretch>
        </p:blipFill>
        <p:spPr bwMode="auto">
          <a:xfrm>
            <a:off x="2133600" y="5867400"/>
            <a:ext cx="101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52"/>
          <p:cNvSpPr/>
          <p:nvPr/>
        </p:nvSpPr>
        <p:spPr>
          <a:xfrm>
            <a:off x="1676400" y="5334000"/>
            <a:ext cx="914400" cy="381000"/>
          </a:xfrm>
          <a:prstGeom prst="rect">
            <a:avLst/>
          </a:prstGeom>
          <a:solidFill>
            <a:schemeClr val="accent1">
              <a:lumMod val="60000"/>
              <a:lumOff val="40000"/>
              <a:alpha val="34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MetaData</a:t>
            </a:r>
            <a:r>
              <a:rPr lang="en-US" sz="1200" dirty="0" smtClean="0">
                <a:solidFill>
                  <a:schemeClr val="tx1"/>
                </a:solidFill>
              </a:rPr>
              <a:t> Storage</a:t>
            </a:r>
            <a:endParaRPr lang="en-US" sz="1200" dirty="0">
              <a:solidFill>
                <a:schemeClr val="tx1"/>
              </a:solidFill>
            </a:endParaRPr>
          </a:p>
        </p:txBody>
      </p:sp>
      <p:sp>
        <p:nvSpPr>
          <p:cNvPr id="54" name="Rectangle 53"/>
          <p:cNvSpPr/>
          <p:nvPr/>
        </p:nvSpPr>
        <p:spPr>
          <a:xfrm>
            <a:off x="1752600" y="3962400"/>
            <a:ext cx="1778000" cy="2816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MetaData</a:t>
            </a:r>
            <a:r>
              <a:rPr lang="en-US" sz="1200" dirty="0" smtClean="0">
                <a:solidFill>
                  <a:schemeClr val="tx1"/>
                </a:solidFill>
              </a:rPr>
              <a:t> Interface</a:t>
            </a:r>
            <a:endParaRPr lang="en-US" sz="1200" dirty="0">
              <a:solidFill>
                <a:schemeClr val="tx1"/>
              </a:solidFill>
            </a:endParaRPr>
          </a:p>
        </p:txBody>
      </p:sp>
      <p:sp>
        <p:nvSpPr>
          <p:cNvPr id="56" name="Rectangle 55"/>
          <p:cNvSpPr/>
          <p:nvPr/>
        </p:nvSpPr>
        <p:spPr>
          <a:xfrm>
            <a:off x="1676400" y="4419600"/>
            <a:ext cx="1905000" cy="19812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59" name="Straight Arrow Connector 58"/>
          <p:cNvCxnSpPr>
            <a:stCxn id="36" idx="2"/>
            <a:endCxn id="54" idx="0"/>
          </p:cNvCxnSpPr>
          <p:nvPr/>
        </p:nvCxnSpPr>
        <p:spPr>
          <a:xfrm flipH="1">
            <a:off x="2641600" y="3177209"/>
            <a:ext cx="1752600" cy="7851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54" idx="2"/>
            <a:endCxn id="64" idx="0"/>
          </p:cNvCxnSpPr>
          <p:nvPr/>
        </p:nvCxnSpPr>
        <p:spPr>
          <a:xfrm>
            <a:off x="2641600" y="4244009"/>
            <a:ext cx="0" cy="25179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752600" y="4495800"/>
            <a:ext cx="1778000" cy="533400"/>
          </a:xfrm>
          <a:prstGeom prst="rect">
            <a:avLst/>
          </a:prstGeom>
          <a:solidFill>
            <a:srgbClr val="18B2B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File System </a:t>
            </a:r>
            <a:r>
              <a:rPr lang="en-US" sz="1200" dirty="0" err="1" smtClean="0">
                <a:solidFill>
                  <a:schemeClr val="tx1"/>
                </a:solidFill>
              </a:rPr>
              <a:t>MetaData</a:t>
            </a:r>
            <a:r>
              <a:rPr lang="en-US" sz="1200" dirty="0" smtClean="0">
                <a:solidFill>
                  <a:schemeClr val="tx1"/>
                </a:solidFill>
              </a:rPr>
              <a:t> Manager</a:t>
            </a:r>
            <a:endParaRPr lang="en-US" sz="1200" dirty="0">
              <a:solidFill>
                <a:schemeClr val="tx1"/>
              </a:solidFill>
            </a:endParaRPr>
          </a:p>
        </p:txBody>
      </p:sp>
      <p:cxnSp>
        <p:nvCxnSpPr>
          <p:cNvPr id="65" name="Straight Arrow Connector 64"/>
          <p:cNvCxnSpPr>
            <a:stCxn id="64" idx="2"/>
            <a:endCxn id="49" idx="0"/>
          </p:cNvCxnSpPr>
          <p:nvPr/>
        </p:nvCxnSpPr>
        <p:spPr>
          <a:xfrm>
            <a:off x="2641600" y="5029200"/>
            <a:ext cx="0" cy="838200"/>
          </a:xfrm>
          <a:prstGeom prst="straightConnector1">
            <a:avLst/>
          </a:prstGeom>
          <a:ln>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609600" y="4953000"/>
            <a:ext cx="1143000" cy="461665"/>
          </a:xfrm>
          <a:prstGeom prst="rect">
            <a:avLst/>
          </a:prstGeom>
          <a:noFill/>
        </p:spPr>
        <p:txBody>
          <a:bodyPr wrap="square" rtlCol="0">
            <a:spAutoFit/>
          </a:bodyPr>
          <a:lstStyle/>
          <a:p>
            <a:r>
              <a:rPr lang="en-US" sz="1200" dirty="0" err="1" smtClean="0"/>
              <a:t>MetaData</a:t>
            </a:r>
            <a:endParaRPr lang="en-US" sz="1200" dirty="0" smtClean="0"/>
          </a:p>
          <a:p>
            <a:r>
              <a:rPr lang="en-US" sz="1200" dirty="0" smtClean="0"/>
              <a:t>Server (MDS)</a:t>
            </a:r>
            <a:endParaRPr lang="en-US" sz="1200" dirty="0"/>
          </a:p>
        </p:txBody>
      </p:sp>
      <p:sp>
        <p:nvSpPr>
          <p:cNvPr id="68" name="Rectangle 67"/>
          <p:cNvSpPr/>
          <p:nvPr/>
        </p:nvSpPr>
        <p:spPr>
          <a:xfrm>
            <a:off x="2819400" y="3429000"/>
            <a:ext cx="838200" cy="381000"/>
          </a:xfrm>
          <a:prstGeom prst="rect">
            <a:avLst/>
          </a:prstGeom>
          <a:solidFill>
            <a:schemeClr val="accent1">
              <a:lumMod val="60000"/>
              <a:lumOff val="40000"/>
              <a:alpha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MetaData</a:t>
            </a:r>
            <a:r>
              <a:rPr lang="en-US" sz="1200" dirty="0" smtClean="0">
                <a:solidFill>
                  <a:schemeClr val="tx1"/>
                </a:solidFill>
              </a:rPr>
              <a:t> Request</a:t>
            </a:r>
            <a:endParaRPr lang="en-US" sz="1200" dirty="0">
              <a:solidFill>
                <a:schemeClr val="tx1"/>
              </a:solidFill>
            </a:endParaRPr>
          </a:p>
        </p:txBody>
      </p:sp>
      <p:sp>
        <p:nvSpPr>
          <p:cNvPr id="69" name="Rectangle 68"/>
          <p:cNvSpPr/>
          <p:nvPr/>
        </p:nvSpPr>
        <p:spPr>
          <a:xfrm>
            <a:off x="5257800" y="3429000"/>
            <a:ext cx="838200" cy="381000"/>
          </a:xfrm>
          <a:prstGeom prst="rect">
            <a:avLst/>
          </a:prstGeom>
          <a:solidFill>
            <a:schemeClr val="accent1">
              <a:lumMod val="60000"/>
              <a:lumOff val="40000"/>
              <a:alpha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Data Request</a:t>
            </a:r>
            <a:endParaRPr lang="en-US" sz="1200" dirty="0">
              <a:solidFill>
                <a:schemeClr val="tx1"/>
              </a:solidFill>
            </a:endParaRPr>
          </a:p>
        </p:txBody>
      </p:sp>
      <p:cxnSp>
        <p:nvCxnSpPr>
          <p:cNvPr id="71" name="Straight Arrow Connector 70"/>
          <p:cNvCxnSpPr>
            <a:stCxn id="38" idx="1"/>
            <a:endCxn id="64" idx="3"/>
          </p:cNvCxnSpPr>
          <p:nvPr/>
        </p:nvCxnSpPr>
        <p:spPr>
          <a:xfrm flipH="1">
            <a:off x="3530600" y="4103205"/>
            <a:ext cx="1803400" cy="659295"/>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886200" y="4038600"/>
            <a:ext cx="990600" cy="762000"/>
          </a:xfrm>
          <a:prstGeom prst="rect">
            <a:avLst/>
          </a:prstGeom>
          <a:solidFill>
            <a:schemeClr val="accent1">
              <a:lumMod val="60000"/>
              <a:lumOff val="40000"/>
              <a:alpha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MetaData</a:t>
            </a:r>
            <a:r>
              <a:rPr lang="en-US" sz="1200" dirty="0" smtClean="0">
                <a:solidFill>
                  <a:schemeClr val="tx1"/>
                </a:solidFill>
              </a:rPr>
              <a:t> Storage and/or System Management</a:t>
            </a:r>
            <a:endParaRPr lang="en-US" sz="1200" dirty="0">
              <a:solidFill>
                <a:schemeClr val="tx1"/>
              </a:solidFill>
            </a:endParaRPr>
          </a:p>
        </p:txBody>
      </p:sp>
      <p:cxnSp>
        <p:nvCxnSpPr>
          <p:cNvPr id="74" name="Straight Arrow Connector 73"/>
          <p:cNvCxnSpPr>
            <a:stCxn id="56" idx="3"/>
            <a:endCxn id="40" idx="1"/>
          </p:cNvCxnSpPr>
          <p:nvPr/>
        </p:nvCxnSpPr>
        <p:spPr>
          <a:xfrm>
            <a:off x="3581400" y="5410200"/>
            <a:ext cx="1676400" cy="0"/>
          </a:xfrm>
          <a:prstGeom prst="straightConnector1">
            <a:avLst/>
          </a:prstGeom>
          <a:ln>
            <a:solidFill>
              <a:schemeClr val="accent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16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linds(horizontal)">
                                      <p:cBhvr>
                                        <p:cTn id="25" dur="500"/>
                                        <p:tgtEl>
                                          <p:spTgt spid="3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linds(horizontal)">
                                      <p:cBhvr>
                                        <p:cTn id="28" dur="500"/>
                                        <p:tgtEl>
                                          <p:spTgt spid="40"/>
                                        </p:tgtEl>
                                      </p:cBhvr>
                                    </p:animEffect>
                                  </p:childTnLst>
                                </p:cTn>
                              </p:par>
                              <p:par>
                                <p:cTn id="29" presetID="3" presetClass="entr" presetSubtype="1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linds(horizontal)">
                                      <p:cBhvr>
                                        <p:cTn id="31" dur="500"/>
                                        <p:tgtEl>
                                          <p:spTgt spid="41"/>
                                        </p:tgtEl>
                                      </p:cBhvr>
                                    </p:animEffect>
                                  </p:childTnLst>
                                </p:cTn>
                              </p:par>
                              <p:par>
                                <p:cTn id="32" presetID="3" presetClass="entr" presetSubtype="1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linds(horizontal)">
                                      <p:cBhvr>
                                        <p:cTn id="34" dur="500"/>
                                        <p:tgtEl>
                                          <p:spTgt spid="42"/>
                                        </p:tgtEl>
                                      </p:cBhvr>
                                    </p:animEffect>
                                  </p:childTnLst>
                                </p:cTn>
                              </p:par>
                              <p:par>
                                <p:cTn id="35" presetID="3" presetClass="entr" presetSubtype="1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par>
                                <p:cTn id="41" presetID="3" presetClass="entr" presetSubtype="1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linds(horizontal)">
                                      <p:cBhvr>
                                        <p:cTn id="46" dur="500"/>
                                        <p:tgtEl>
                                          <p:spTgt spid="4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blinds(horizontal)">
                                      <p:cBhvr>
                                        <p:cTn id="49" dur="500"/>
                                        <p:tgtEl>
                                          <p:spTgt spid="4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blinds(horizontal)">
                                      <p:cBhvr>
                                        <p:cTn id="52" dur="500"/>
                                        <p:tgtEl>
                                          <p:spTgt spid="75"/>
                                        </p:tgtEl>
                                      </p:cBhvr>
                                    </p:animEffect>
                                  </p:childTnLst>
                                </p:cTn>
                              </p:par>
                              <p:par>
                                <p:cTn id="53" presetID="3" presetClass="entr" presetSubtype="1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blinds(horizontal)">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blinds(horizontal)">
                                      <p:cBhvr>
                                        <p:cTn id="60" dur="500"/>
                                        <p:tgtEl>
                                          <p:spTgt spid="4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blinds(horizontal)">
                                      <p:cBhvr>
                                        <p:cTn id="63" dur="500"/>
                                        <p:tgtEl>
                                          <p:spTgt spid="5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blinds(horizontal)">
                                      <p:cBhvr>
                                        <p:cTn id="66" dur="500"/>
                                        <p:tgtEl>
                                          <p:spTgt spid="5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blinds(horizontal)">
                                      <p:cBhvr>
                                        <p:cTn id="69" dur="500"/>
                                        <p:tgtEl>
                                          <p:spTgt spid="56"/>
                                        </p:tgtEl>
                                      </p:cBhvr>
                                    </p:animEffect>
                                  </p:childTnLst>
                                </p:cTn>
                              </p:par>
                              <p:par>
                                <p:cTn id="70" presetID="3" presetClass="entr" presetSubtype="10" fill="hold"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blinds(horizontal)">
                                      <p:cBhvr>
                                        <p:cTn id="72" dur="500"/>
                                        <p:tgtEl>
                                          <p:spTgt spid="59"/>
                                        </p:tgtEl>
                                      </p:cBhvr>
                                    </p:animEffect>
                                  </p:childTnLst>
                                </p:cTn>
                              </p:par>
                              <p:par>
                                <p:cTn id="73" presetID="3" presetClass="entr" presetSubtype="1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blinds(horizontal)">
                                      <p:cBhvr>
                                        <p:cTn id="75" dur="500"/>
                                        <p:tgtEl>
                                          <p:spTgt spid="60"/>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blinds(horizontal)">
                                      <p:cBhvr>
                                        <p:cTn id="78" dur="500"/>
                                        <p:tgtEl>
                                          <p:spTgt spid="64"/>
                                        </p:tgtEl>
                                      </p:cBhvr>
                                    </p:animEffect>
                                  </p:childTnLst>
                                </p:cTn>
                              </p:par>
                              <p:par>
                                <p:cTn id="79" presetID="3" presetClass="entr" presetSubtype="10"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blinds(horizontal)">
                                      <p:cBhvr>
                                        <p:cTn id="81" dur="500"/>
                                        <p:tgtEl>
                                          <p:spTgt spid="6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blinds(horizontal)">
                                      <p:cBhvr>
                                        <p:cTn id="84" dur="500"/>
                                        <p:tgtEl>
                                          <p:spTgt spid="6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blinds(horizontal)">
                                      <p:cBhvr>
                                        <p:cTn id="87" dur="500"/>
                                        <p:tgtEl>
                                          <p:spTgt spid="6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blinds(horizontal)">
                                      <p:cBhvr>
                                        <p:cTn id="90" dur="500"/>
                                        <p:tgtEl>
                                          <p:spTgt spid="69"/>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blinds(horizontal)">
                                      <p:cBhvr>
                                        <p:cTn id="93" dur="500"/>
                                        <p:tgtEl>
                                          <p:spTgt spid="70"/>
                                        </p:tgtEl>
                                      </p:cBhvr>
                                    </p:animEffect>
                                  </p:childTnLst>
                                </p:cTn>
                              </p:par>
                              <p:par>
                                <p:cTn id="94" presetID="3" presetClass="entr" presetSubtype="10" fill="hold" nodeType="with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blinds(horizontal)">
                                      <p:cBhvr>
                                        <p:cTn id="96" dur="500"/>
                                        <p:tgtEl>
                                          <p:spTgt spid="71"/>
                                        </p:tgtEl>
                                      </p:cBhvr>
                                    </p:animEffect>
                                  </p:childTnLst>
                                </p:cTn>
                              </p:par>
                              <p:par>
                                <p:cTn id="97" presetID="3" presetClass="entr" presetSubtype="10" fill="hold" nodeType="with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blinds(horizontal)">
                                      <p:cBhvr>
                                        <p:cTn id="9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6" grpId="0"/>
      <p:bldP spid="47" grpId="0"/>
      <p:bldP spid="75" grpId="0" animBg="1"/>
      <p:bldP spid="53" grpId="0" animBg="1"/>
      <p:bldP spid="54" grpId="0" animBg="1"/>
      <p:bldP spid="56" grpId="0" animBg="1"/>
      <p:bldP spid="64" grpId="0" animBg="1"/>
      <p:bldP spid="67" grpId="0"/>
      <p:bldP spid="68" grpId="0" animBg="1"/>
      <p:bldP spid="69"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69371" y="-762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System Overview</a:t>
            </a:r>
          </a:p>
        </p:txBody>
      </p:sp>
      <p:sp>
        <p:nvSpPr>
          <p:cNvPr id="4" name="Slide Number Placeholder 5"/>
          <p:cNvSpPr>
            <a:spLocks noGrp="1"/>
          </p:cNvSpPr>
          <p:nvPr>
            <p:ph type="sldNum" sz="quarter" idx="4"/>
          </p:nvPr>
        </p:nvSpPr>
        <p:spPr/>
        <p:txBody>
          <a:bodyPr/>
          <a:lstStyle/>
          <a:p>
            <a:fld id="{60BC7EE2-5943-C14B-99B5-2AD8A27DC92C}" type="slidenum">
              <a:rPr lang="en-GB"/>
              <a:pPr/>
              <a:t>17</a:t>
            </a:fld>
            <a:endParaRPr lang="en-GB"/>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613" y="1662113"/>
            <a:ext cx="8226425" cy="3524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19044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1524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Key Features</a:t>
            </a:r>
          </a:p>
        </p:txBody>
      </p:sp>
      <p:sp>
        <p:nvSpPr>
          <p:cNvPr id="9218" name="Rectangle 2"/>
          <p:cNvSpPr>
            <a:spLocks noGrp="1" noChangeArrowheads="1"/>
          </p:cNvSpPr>
          <p:nvPr>
            <p:ph idx="1"/>
          </p:nvPr>
        </p:nvSpPr>
        <p:spPr>
          <a:xfrm>
            <a:off x="457200" y="1600200"/>
            <a:ext cx="8229600" cy="4789488"/>
          </a:xfrm>
          <a:ln/>
        </p:spPr>
        <p:txBody>
          <a:bodyPr/>
          <a:lstStyle/>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Decoupled data and metadata</a:t>
            </a:r>
          </a:p>
          <a:p>
            <a:pPr lvl="1">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CRUSH (</a:t>
            </a:r>
            <a:r>
              <a:rPr lang="en-US" altLang="zh-TW" sz="2400" dirty="0"/>
              <a:t>Controlled Replication Under Scalable </a:t>
            </a:r>
            <a:r>
              <a:rPr lang="en-US" altLang="zh-TW" sz="2400" dirty="0" smtClean="0"/>
              <a:t>Hashing)</a:t>
            </a:r>
            <a:endParaRPr lang="en-GB" sz="2400" dirty="0"/>
          </a:p>
          <a:p>
            <a:pPr lvl="2">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It is an algorithm that determines </a:t>
            </a:r>
            <a:r>
              <a:rPr lang="en-GB" sz="2000" dirty="0"/>
              <a:t>how to store and retrieve data by computing data storage locations.</a:t>
            </a:r>
          </a:p>
          <a:p>
            <a:pPr lvl="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smtClean="0"/>
              <a:t>Files </a:t>
            </a:r>
            <a:r>
              <a:rPr lang="en-GB" sz="1600" dirty="0"/>
              <a:t>striped onto predictably named objects</a:t>
            </a:r>
          </a:p>
          <a:p>
            <a:pPr lvl="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CRUSH maps objects to storage devices</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Dynamic Distributed Metadata Management</a:t>
            </a:r>
          </a:p>
          <a:p>
            <a:pPr lvl="1">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Dynamic </a:t>
            </a:r>
            <a:r>
              <a:rPr lang="en-GB" sz="2400" dirty="0" err="1"/>
              <a:t>subtree</a:t>
            </a:r>
            <a:r>
              <a:rPr lang="en-GB" sz="2400" dirty="0"/>
              <a:t> partitioning</a:t>
            </a:r>
          </a:p>
          <a:p>
            <a:pPr lvl="2">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Distributes metadata amongst MDSs</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Object-based storage</a:t>
            </a:r>
          </a:p>
          <a:p>
            <a:pPr lvl="1">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OSDs handle migration, replication, failure detection and recovery</a:t>
            </a:r>
          </a:p>
          <a:p>
            <a:pPr>
              <a:lnSpc>
                <a:spcPct val="100000"/>
              </a:lnSpc>
              <a:spcBef>
                <a:spcPts val="6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p:txBody>
      </p:sp>
      <p:sp>
        <p:nvSpPr>
          <p:cNvPr id="4" name="Slide Number Placeholder 5"/>
          <p:cNvSpPr>
            <a:spLocks noGrp="1"/>
          </p:cNvSpPr>
          <p:nvPr>
            <p:ph type="sldNum" sz="quarter" idx="4"/>
          </p:nvPr>
        </p:nvSpPr>
        <p:spPr/>
        <p:txBody>
          <a:bodyPr/>
          <a:lstStyle/>
          <a:p>
            <a:fld id="{5B5737FB-5BC6-5D44-9602-C555BD106B96}" type="slidenum">
              <a:rPr lang="en-GB"/>
              <a:pPr/>
              <a:t>18</a:t>
            </a:fld>
            <a:endParaRPr lang="en-GB"/>
          </a:p>
        </p:txBody>
      </p:sp>
    </p:spTree>
    <p:extLst>
      <p:ext uri="{BB962C8B-B14F-4D97-AF65-F5344CB8AC3E}">
        <p14:creationId xmlns:p14="http://schemas.microsoft.com/office/powerpoint/2010/main" val="35806941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33400" y="-1524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Client Operation</a:t>
            </a:r>
          </a:p>
        </p:txBody>
      </p:sp>
      <p:sp>
        <p:nvSpPr>
          <p:cNvPr id="10242" name="Rectangle 2"/>
          <p:cNvSpPr>
            <a:spLocks noGrp="1" noChangeArrowheads="1"/>
          </p:cNvSpPr>
          <p:nvPr>
            <p:ph idx="1"/>
          </p:nvPr>
        </p:nvSpPr>
        <p:spPr>
          <a:xfrm>
            <a:off x="457200" y="1600200"/>
            <a:ext cx="8229600" cy="4525963"/>
          </a:xfrm>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Ceph</a:t>
            </a:r>
            <a:r>
              <a:rPr lang="en-GB" dirty="0"/>
              <a:t> interface</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Nearly </a:t>
            </a:r>
            <a:r>
              <a:rPr lang="en-GB" dirty="0" smtClean="0"/>
              <a:t>POSIX (Portable Operating System Interfaces)</a:t>
            </a:r>
            <a:endParaRPr lang="en-GB" dirty="0"/>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Decoupled data and metadata operation</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User space implementation</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FUSE </a:t>
            </a:r>
            <a:r>
              <a:rPr lang="en-GB" dirty="0" smtClean="0"/>
              <a:t>(File </a:t>
            </a:r>
            <a:r>
              <a:rPr lang="en-GB" dirty="0"/>
              <a:t>system in </a:t>
            </a:r>
            <a:r>
              <a:rPr lang="en-GB" dirty="0" err="1"/>
              <a:t>USErspace</a:t>
            </a:r>
            <a:r>
              <a:rPr lang="en-GB" dirty="0"/>
              <a:t>) or directly linked</a:t>
            </a:r>
          </a:p>
        </p:txBody>
      </p:sp>
      <p:sp>
        <p:nvSpPr>
          <p:cNvPr id="4" name="Slide Number Placeholder 5"/>
          <p:cNvSpPr>
            <a:spLocks noGrp="1"/>
          </p:cNvSpPr>
          <p:nvPr>
            <p:ph type="sldNum" sz="quarter" idx="4"/>
          </p:nvPr>
        </p:nvSpPr>
        <p:spPr/>
        <p:txBody>
          <a:bodyPr/>
          <a:lstStyle/>
          <a:p>
            <a:fld id="{7ACD5DEE-8CAF-E44A-9CF9-FFA70D497715}" type="slidenum">
              <a:rPr lang="en-GB"/>
              <a:pPr/>
              <a:t>19</a:t>
            </a:fld>
            <a:endParaRPr lang="en-GB"/>
          </a:p>
        </p:txBody>
      </p:sp>
    </p:spTree>
    <p:extLst>
      <p:ext uri="{BB962C8B-B14F-4D97-AF65-F5344CB8AC3E}">
        <p14:creationId xmlns:p14="http://schemas.microsoft.com/office/powerpoint/2010/main" val="9033476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Storage Services </a:t>
            </a:r>
          </a:p>
          <a:p>
            <a:r>
              <a:rPr lang="en-US" dirty="0" smtClean="0"/>
              <a:t>Concepts of </a:t>
            </a:r>
            <a:r>
              <a:rPr lang="en-US" dirty="0" err="1" smtClean="0"/>
              <a:t>Mapreduce</a:t>
            </a:r>
            <a:r>
              <a:rPr lang="en-US" dirty="0" smtClean="0"/>
              <a:t>/Hadoop</a:t>
            </a:r>
          </a:p>
          <a:p>
            <a:r>
              <a:rPr lang="en-US" dirty="0"/>
              <a:t>Hadoop 2.0 and </a:t>
            </a:r>
            <a:r>
              <a:rPr lang="en-US" dirty="0" smtClean="0"/>
              <a:t>YARN </a:t>
            </a:r>
          </a:p>
          <a:p>
            <a:r>
              <a:rPr lang="en-US" dirty="0" smtClean="0"/>
              <a:t>References</a:t>
            </a:r>
          </a:p>
          <a:p>
            <a:pPr lvl="1"/>
            <a:r>
              <a:rPr lang="en-US" dirty="0" smtClean="0"/>
              <a:t>“</a:t>
            </a:r>
            <a:r>
              <a:rPr lang="en-US" dirty="0"/>
              <a:t>Data-Intensive Text Processing with </a:t>
            </a:r>
            <a:r>
              <a:rPr lang="en-US" dirty="0" err="1"/>
              <a:t>MapReduce</a:t>
            </a:r>
            <a:r>
              <a:rPr lang="en-US" dirty="0"/>
              <a:t>” by Jimmy Lin and Chris Dyer, University of Maryland, College </a:t>
            </a:r>
            <a:r>
              <a:rPr lang="en-US" dirty="0" smtClean="0"/>
              <a:t>Park</a:t>
            </a:r>
          </a:p>
          <a:p>
            <a:pPr lvl="1"/>
            <a:r>
              <a:rPr lang="en-US" dirty="0" smtClean="0"/>
              <a:t>Internet</a:t>
            </a:r>
            <a:endParaRPr lang="en-US"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2</a:t>
            </a:fld>
            <a:endParaRPr lang="en-US"/>
          </a:p>
        </p:txBody>
      </p:sp>
    </p:spTree>
    <p:extLst>
      <p:ext uri="{BB962C8B-B14F-4D97-AF65-F5344CB8AC3E}">
        <p14:creationId xmlns:p14="http://schemas.microsoft.com/office/powerpoint/2010/main" val="3931194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09600" y="-1524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Client Access Example</a:t>
            </a:r>
          </a:p>
        </p:txBody>
      </p:sp>
      <p:sp>
        <p:nvSpPr>
          <p:cNvPr id="11266" name="Rectangle 2"/>
          <p:cNvSpPr>
            <a:spLocks noGrp="1" noChangeArrowheads="1"/>
          </p:cNvSpPr>
          <p:nvPr>
            <p:ph idx="1"/>
          </p:nvPr>
        </p:nvSpPr>
        <p:spPr>
          <a:xfrm>
            <a:off x="457200" y="1600200"/>
            <a:ext cx="8229600" cy="4525963"/>
          </a:xfrm>
          <a:ln/>
        </p:spPr>
        <p:txBody>
          <a:bodyPr/>
          <a:lstStyle/>
          <a:p>
            <a:pPr marL="608013" indent="-608013">
              <a:lnSpc>
                <a:spcPct val="100000"/>
              </a:lnSpc>
              <a:buFont typeface="Arial"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t>Client sends </a:t>
            </a:r>
            <a:r>
              <a:rPr lang="en-GB" i="1"/>
              <a:t>open</a:t>
            </a:r>
            <a:r>
              <a:rPr lang="en-GB"/>
              <a:t> request to MDS</a:t>
            </a:r>
          </a:p>
          <a:p>
            <a:pPr marL="608013" indent="-608013">
              <a:lnSpc>
                <a:spcPct val="100000"/>
              </a:lnSpc>
              <a:buFont typeface="Arial"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t>MDS returns capability, file inode, file size and stripe information</a:t>
            </a:r>
          </a:p>
          <a:p>
            <a:pPr marL="608013" indent="-608013">
              <a:lnSpc>
                <a:spcPct val="100000"/>
              </a:lnSpc>
              <a:buFont typeface="Arial"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t>Client read/write directly from/to OSDs</a:t>
            </a:r>
          </a:p>
          <a:p>
            <a:pPr marL="608013" indent="-608013">
              <a:lnSpc>
                <a:spcPct val="100000"/>
              </a:lnSpc>
              <a:buFont typeface="Arial"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t>MDS manages the capability</a:t>
            </a:r>
          </a:p>
          <a:p>
            <a:pPr marL="608013" indent="-608013">
              <a:lnSpc>
                <a:spcPct val="100000"/>
              </a:lnSpc>
              <a:buFont typeface="Arial"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t>Client sends </a:t>
            </a:r>
            <a:r>
              <a:rPr lang="en-GB" i="1"/>
              <a:t>close</a:t>
            </a:r>
            <a:r>
              <a:rPr lang="en-GB"/>
              <a:t> request, relinquishes capability, provides details to MDS</a:t>
            </a:r>
          </a:p>
        </p:txBody>
      </p:sp>
      <p:sp>
        <p:nvSpPr>
          <p:cNvPr id="4" name="Slide Number Placeholder 5"/>
          <p:cNvSpPr>
            <a:spLocks noGrp="1"/>
          </p:cNvSpPr>
          <p:nvPr>
            <p:ph type="sldNum" sz="quarter" idx="4"/>
          </p:nvPr>
        </p:nvSpPr>
        <p:spPr/>
        <p:txBody>
          <a:bodyPr/>
          <a:lstStyle/>
          <a:p>
            <a:fld id="{26A9E153-92A3-FB4F-A08C-5723B99D34CB}" type="slidenum">
              <a:rPr lang="en-GB"/>
              <a:pPr/>
              <a:t>20</a:t>
            </a:fld>
            <a:endParaRPr lang="en-GB"/>
          </a:p>
        </p:txBody>
      </p:sp>
    </p:spTree>
    <p:extLst>
      <p:ext uri="{BB962C8B-B14F-4D97-AF65-F5344CB8AC3E}">
        <p14:creationId xmlns:p14="http://schemas.microsoft.com/office/powerpoint/2010/main" val="18009448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1524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Synchronization</a:t>
            </a:r>
          </a:p>
        </p:txBody>
      </p:sp>
      <p:sp>
        <p:nvSpPr>
          <p:cNvPr id="12290" name="Rectangle 2"/>
          <p:cNvSpPr>
            <a:spLocks noGrp="1" noChangeArrowheads="1"/>
          </p:cNvSpPr>
          <p:nvPr>
            <p:ph idx="1"/>
          </p:nvPr>
        </p:nvSpPr>
        <p:spPr>
          <a:xfrm>
            <a:off x="457200" y="1600200"/>
            <a:ext cx="8229600" cy="4525963"/>
          </a:xfrm>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Adheres to POSIX</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Includes HPC oriented extensions</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Consistency / correctness by default</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Optionally relax constraints via extensions</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Extensions for both data and metadata</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Synchronous I/O used with multiple writers or mix of readers and writers</a:t>
            </a:r>
          </a:p>
          <a:p>
            <a:pPr>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4" name="Slide Number Placeholder 5"/>
          <p:cNvSpPr>
            <a:spLocks noGrp="1"/>
          </p:cNvSpPr>
          <p:nvPr>
            <p:ph type="sldNum" sz="quarter" idx="4"/>
          </p:nvPr>
        </p:nvSpPr>
        <p:spPr/>
        <p:txBody>
          <a:bodyPr/>
          <a:lstStyle/>
          <a:p>
            <a:fld id="{1249B5F3-B9E4-7C45-BA90-3F6420E9E0AE}" type="slidenum">
              <a:rPr lang="en-GB"/>
              <a:pPr/>
              <a:t>21</a:t>
            </a:fld>
            <a:endParaRPr lang="en-GB"/>
          </a:p>
        </p:txBody>
      </p:sp>
    </p:spTree>
    <p:extLst>
      <p:ext uri="{BB962C8B-B14F-4D97-AF65-F5344CB8AC3E}">
        <p14:creationId xmlns:p14="http://schemas.microsoft.com/office/powerpoint/2010/main" val="34373661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533400" y="-762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Distributed Metadata</a:t>
            </a:r>
          </a:p>
        </p:txBody>
      </p:sp>
      <p:sp>
        <p:nvSpPr>
          <p:cNvPr id="13314" name="Rectangle 2"/>
          <p:cNvSpPr>
            <a:spLocks noGrp="1" noChangeArrowheads="1"/>
          </p:cNvSpPr>
          <p:nvPr>
            <p:ph idx="1"/>
          </p:nvPr>
        </p:nvSpPr>
        <p:spPr>
          <a:xfrm>
            <a:off x="457200" y="1600200"/>
            <a:ext cx="8229600" cy="4525963"/>
          </a:xfrm>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a:latin typeface="Arial"/>
              </a:rPr>
              <a:t>“</a:t>
            </a:r>
            <a:r>
              <a:rPr lang="en-GB"/>
              <a:t>Metadata operations often make up as much as half of file system workloads…</a:t>
            </a:r>
            <a:r>
              <a:rPr lang="ja-JP" altLang="en-GB">
                <a:latin typeface="Arial"/>
              </a:rPr>
              <a:t>”</a:t>
            </a:r>
            <a:endParaRPr lang="en-GB"/>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MDSs use journaling</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Repetitive metadata updates handled in memory</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Optimizes on-disk layout for read access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Adaptively distributes cached metadata across a set of nodes</a:t>
            </a:r>
          </a:p>
        </p:txBody>
      </p:sp>
      <p:sp>
        <p:nvSpPr>
          <p:cNvPr id="4" name="Slide Number Placeholder 5"/>
          <p:cNvSpPr>
            <a:spLocks noGrp="1"/>
          </p:cNvSpPr>
          <p:nvPr>
            <p:ph type="sldNum" sz="quarter" idx="4"/>
          </p:nvPr>
        </p:nvSpPr>
        <p:spPr/>
        <p:txBody>
          <a:bodyPr/>
          <a:lstStyle/>
          <a:p>
            <a:fld id="{05A4D14D-3B40-4D4E-991F-B360A908F64E}" type="slidenum">
              <a:rPr lang="en-GB"/>
              <a:pPr/>
              <a:t>22</a:t>
            </a:fld>
            <a:endParaRPr lang="en-GB"/>
          </a:p>
        </p:txBody>
      </p:sp>
    </p:spTree>
    <p:extLst>
      <p:ext uri="{BB962C8B-B14F-4D97-AF65-F5344CB8AC3E}">
        <p14:creationId xmlns:p14="http://schemas.microsoft.com/office/powerpoint/2010/main" val="28105719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33400" y="-762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Distributed Object Storage</a:t>
            </a:r>
          </a:p>
        </p:txBody>
      </p:sp>
      <p:sp>
        <p:nvSpPr>
          <p:cNvPr id="15362" name="Rectangle 2"/>
          <p:cNvSpPr>
            <a:spLocks noGrp="1" noChangeArrowheads="1"/>
          </p:cNvSpPr>
          <p:nvPr>
            <p:ph idx="1"/>
          </p:nvPr>
        </p:nvSpPr>
        <p:spPr>
          <a:xfrm>
            <a:off x="457200" y="1600200"/>
            <a:ext cx="8229600" cy="4525963"/>
          </a:xfrm>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Files are split across objects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Objects are members of placement groups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Placement groups are distributed across OSDs.</a:t>
            </a:r>
          </a:p>
        </p:txBody>
      </p:sp>
      <p:sp>
        <p:nvSpPr>
          <p:cNvPr id="4" name="Slide Number Placeholder 5"/>
          <p:cNvSpPr>
            <a:spLocks noGrp="1"/>
          </p:cNvSpPr>
          <p:nvPr>
            <p:ph type="sldNum" sz="quarter" idx="4"/>
          </p:nvPr>
        </p:nvSpPr>
        <p:spPr/>
        <p:txBody>
          <a:bodyPr/>
          <a:lstStyle/>
          <a:p>
            <a:fld id="{4025A050-C813-0244-91B1-6DF28E592754}" type="slidenum">
              <a:rPr lang="en-GB"/>
              <a:pPr/>
              <a:t>23</a:t>
            </a:fld>
            <a:endParaRPr lang="en-GB"/>
          </a:p>
        </p:txBody>
      </p:sp>
    </p:spTree>
    <p:extLst>
      <p:ext uri="{BB962C8B-B14F-4D97-AF65-F5344CB8AC3E}">
        <p14:creationId xmlns:p14="http://schemas.microsoft.com/office/powerpoint/2010/main" val="3319451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76200"/>
            <a:ext cx="8229600" cy="1143000"/>
          </a:xfrm>
        </p:spPr>
        <p:txBody>
          <a:bodyPr/>
          <a:lstStyle/>
          <a:p>
            <a:r>
              <a:rPr lang="en-US" altLang="zh-TW" dirty="0"/>
              <a:t>Separating Data and Metadata</a:t>
            </a:r>
            <a:endParaRPr lang="zh-TW" altLang="en-US" dirty="0"/>
          </a:p>
        </p:txBody>
      </p:sp>
      <p:sp>
        <p:nvSpPr>
          <p:cNvPr id="3" name="內容版面配置區 2"/>
          <p:cNvSpPr>
            <a:spLocks noGrp="1"/>
          </p:cNvSpPr>
          <p:nvPr>
            <p:ph idx="1"/>
          </p:nvPr>
        </p:nvSpPr>
        <p:spPr>
          <a:xfrm>
            <a:off x="457200" y="1447800"/>
            <a:ext cx="8229600" cy="4302125"/>
          </a:xfrm>
        </p:spPr>
        <p:txBody>
          <a:bodyPr/>
          <a:lstStyle/>
          <a:p>
            <a:r>
              <a:rPr lang="en-US" altLang="zh-TW" sz="2400" b="1" dirty="0"/>
              <a:t>Data Distribution with CRUSH</a:t>
            </a:r>
          </a:p>
          <a:p>
            <a:pPr lvl="1"/>
            <a:r>
              <a:rPr lang="en-US" altLang="zh-TW" sz="2000" dirty="0"/>
              <a:t>In order to avoid </a:t>
            </a:r>
            <a:r>
              <a:rPr lang="en-US" altLang="zh-TW" sz="2000" dirty="0" smtClean="0"/>
              <a:t>imbalance (</a:t>
            </a:r>
            <a:r>
              <a:rPr lang="en-US" altLang="zh-TW" sz="2000" dirty="0"/>
              <a:t>OSD idle, empty) or load </a:t>
            </a:r>
            <a:r>
              <a:rPr lang="en-US" altLang="zh-TW" sz="2000" dirty="0" smtClean="0"/>
              <a:t>asymmetries (</a:t>
            </a:r>
            <a:r>
              <a:rPr lang="en-US" altLang="zh-TW" sz="2000" dirty="0"/>
              <a:t>hot data on new device).</a:t>
            </a:r>
            <a:br>
              <a:rPr lang="en-US" altLang="zh-TW" sz="2000" dirty="0"/>
            </a:br>
            <a:r>
              <a:rPr lang="en-US" altLang="zh-TW" sz="2000" dirty="0"/>
              <a:t> →</a:t>
            </a:r>
            <a:r>
              <a:rPr lang="en-US" altLang="zh-TW" sz="2000" dirty="0">
                <a:solidFill>
                  <a:srgbClr val="FF0000"/>
                </a:solidFill>
              </a:rPr>
              <a:t>distributing new data randomly</a:t>
            </a:r>
            <a:r>
              <a:rPr lang="en-US" altLang="zh-TW" sz="2000" dirty="0" smtClean="0"/>
              <a:t>.</a:t>
            </a:r>
          </a:p>
          <a:p>
            <a:pPr lvl="1"/>
            <a:r>
              <a:rPr lang="en-US" altLang="zh-TW" sz="2000" dirty="0" smtClean="0"/>
              <a:t>Use </a:t>
            </a:r>
            <a:r>
              <a:rPr lang="en-US" altLang="zh-TW" sz="2000" dirty="0"/>
              <a:t>a simple hash function, </a:t>
            </a:r>
            <a:r>
              <a:rPr lang="en-US" altLang="zh-TW" sz="2000" dirty="0" smtClean="0"/>
              <a:t> </a:t>
            </a:r>
            <a:r>
              <a:rPr lang="en-US" altLang="zh-TW" sz="2000" dirty="0" err="1" smtClean="0"/>
              <a:t>Ceph</a:t>
            </a:r>
            <a:r>
              <a:rPr lang="en-US" altLang="zh-TW" sz="2000" dirty="0" smtClean="0"/>
              <a:t> </a:t>
            </a:r>
            <a:r>
              <a:rPr lang="en-US" altLang="zh-TW" sz="2000" dirty="0"/>
              <a:t>maps </a:t>
            </a:r>
            <a:r>
              <a:rPr lang="en-US" altLang="zh-TW" sz="2000" dirty="0" smtClean="0"/>
              <a:t>objects to Placement groups (PGs).  PGs </a:t>
            </a:r>
            <a:r>
              <a:rPr lang="en-US" altLang="zh-TW" sz="2000" dirty="0"/>
              <a:t>are assigned to OSDs </a:t>
            </a:r>
            <a:r>
              <a:rPr lang="en-US" altLang="zh-TW" sz="2000" dirty="0" smtClean="0"/>
              <a:t>by </a:t>
            </a:r>
            <a:r>
              <a:rPr lang="en-US" altLang="zh-TW" sz="2000" dirty="0"/>
              <a:t>CRUSH.</a:t>
            </a:r>
            <a:endParaRPr lang="zh-TW" altLang="en-US" sz="2000" dirty="0"/>
          </a:p>
          <a:p>
            <a:pPr lvl="1"/>
            <a:endParaRPr lang="zh-TW" altLang="en-US" sz="2000" dirty="0" smtClean="0"/>
          </a:p>
          <a:p>
            <a:pPr lvl="1"/>
            <a:endParaRPr lang="zh-TW" altLang="en-US" sz="2000" dirty="0"/>
          </a:p>
        </p:txBody>
      </p:sp>
      <p:pic>
        <p:nvPicPr>
          <p:cNvPr id="4" name="Picture 2" descr="C:\Users\Dosa\Desktop\未命名2.jpg"/>
          <p:cNvPicPr>
            <a:picLocks noChangeAspect="1" noChangeArrowheads="1"/>
          </p:cNvPicPr>
          <p:nvPr/>
        </p:nvPicPr>
        <p:blipFill>
          <a:blip r:embed="rId2" cstate="print"/>
          <a:srcRect/>
          <a:stretch>
            <a:fillRect/>
          </a:stretch>
        </p:blipFill>
        <p:spPr bwMode="auto">
          <a:xfrm>
            <a:off x="1691680" y="3657600"/>
            <a:ext cx="5473856" cy="2757981"/>
          </a:xfrm>
          <a:prstGeom prst="rect">
            <a:avLst/>
          </a:prstGeom>
          <a:noFill/>
        </p:spPr>
      </p:pic>
      <p:sp>
        <p:nvSpPr>
          <p:cNvPr id="5" name="Slide Number Placeholder 4"/>
          <p:cNvSpPr>
            <a:spLocks noGrp="1"/>
          </p:cNvSpPr>
          <p:nvPr>
            <p:ph type="sldNum" sz="quarter" idx="4"/>
          </p:nvPr>
        </p:nvSpPr>
        <p:spPr/>
        <p:txBody>
          <a:bodyPr/>
          <a:lstStyle/>
          <a:p>
            <a:pPr>
              <a:defRPr/>
            </a:pPr>
            <a:fld id="{B23465E9-4D8E-4E49-B651-73C5E169EA4C}" type="slidenum">
              <a:rPr lang="en-US" smtClean="0"/>
              <a:pPr>
                <a:defRPr/>
              </a:pPr>
              <a:t>24</a:t>
            </a:fld>
            <a:endParaRPr lang="en-US"/>
          </a:p>
        </p:txBody>
      </p:sp>
    </p:spTree>
    <p:extLst>
      <p:ext uri="{BB962C8B-B14F-4D97-AF65-F5344CB8AC3E}">
        <p14:creationId xmlns:p14="http://schemas.microsoft.com/office/powerpoint/2010/main" val="3231635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8467"/>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CRUSH</a:t>
            </a:r>
          </a:p>
        </p:txBody>
      </p:sp>
      <p:sp>
        <p:nvSpPr>
          <p:cNvPr id="17410" name="Rectangle 2"/>
          <p:cNvSpPr>
            <a:spLocks noGrp="1" noChangeArrowheads="1"/>
          </p:cNvSpPr>
          <p:nvPr>
            <p:ph idx="1"/>
          </p:nvPr>
        </p:nvSpPr>
        <p:spPr>
          <a:xfrm>
            <a:off x="457200" y="1600200"/>
            <a:ext cx="8229600" cy="4525963"/>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CRUSH(x) </a:t>
            </a:r>
            <a:r>
              <a:rPr lang="en-GB">
                <a:latin typeface="Wingdings" charset="0"/>
              </a:rPr>
              <a:t></a:t>
            </a:r>
            <a:r>
              <a:rPr lang="en-GB"/>
              <a:t> (osd</a:t>
            </a:r>
            <a:r>
              <a:rPr lang="en-GB" baseline="-25000"/>
              <a:t>n1</a:t>
            </a:r>
            <a:r>
              <a:rPr lang="en-GB"/>
              <a:t>, osd</a:t>
            </a:r>
            <a:r>
              <a:rPr lang="en-GB" baseline="-25000"/>
              <a:t>n2</a:t>
            </a:r>
            <a:r>
              <a:rPr lang="en-GB"/>
              <a:t>, osd</a:t>
            </a:r>
            <a:r>
              <a:rPr lang="en-GB" baseline="-25000"/>
              <a:t>n3</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Inputs</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x is the placement group</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Hierarchical cluster map</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Placement rules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Outputs a list of OSDs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Advantages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Anyone can calculate object location</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Cluster map infrequently updated</a:t>
            </a:r>
          </a:p>
        </p:txBody>
      </p:sp>
      <p:sp>
        <p:nvSpPr>
          <p:cNvPr id="4" name="Slide Number Placeholder 5"/>
          <p:cNvSpPr>
            <a:spLocks noGrp="1"/>
          </p:cNvSpPr>
          <p:nvPr>
            <p:ph type="sldNum" sz="quarter" idx="4"/>
          </p:nvPr>
        </p:nvSpPr>
        <p:spPr/>
        <p:txBody>
          <a:bodyPr/>
          <a:lstStyle/>
          <a:p>
            <a:fld id="{40DBD6DC-0C78-AB4A-AB2C-7F88C9DA2540}" type="slidenum">
              <a:rPr lang="en-GB"/>
              <a:pPr/>
              <a:t>25</a:t>
            </a:fld>
            <a:endParaRPr lang="en-GB"/>
          </a:p>
        </p:txBody>
      </p:sp>
    </p:spTree>
    <p:extLst>
      <p:ext uri="{BB962C8B-B14F-4D97-AF65-F5344CB8AC3E}">
        <p14:creationId xmlns:p14="http://schemas.microsoft.com/office/powerpoint/2010/main" val="14191489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400" y="152400"/>
            <a:ext cx="8915400" cy="539544"/>
          </a:xfrm>
        </p:spPr>
        <p:txBody>
          <a:bodyPr>
            <a:normAutofit fontScale="90000"/>
          </a:bodyPr>
          <a:lstStyle/>
          <a:p>
            <a:pPr marL="57150" indent="-457200"/>
            <a:r>
              <a:rPr lang="en-US" altLang="zh-TW" dirty="0"/>
              <a:t>Dynamic Distributed Metadata Management</a:t>
            </a:r>
          </a:p>
        </p:txBody>
      </p:sp>
      <p:sp>
        <p:nvSpPr>
          <p:cNvPr id="3" name="內容版面配置區 2"/>
          <p:cNvSpPr>
            <a:spLocks noGrp="1"/>
          </p:cNvSpPr>
          <p:nvPr>
            <p:ph idx="1"/>
          </p:nvPr>
        </p:nvSpPr>
        <p:spPr>
          <a:xfrm>
            <a:off x="385192" y="1295400"/>
            <a:ext cx="8229600" cy="4302125"/>
          </a:xfrm>
        </p:spPr>
        <p:txBody>
          <a:bodyPr/>
          <a:lstStyle/>
          <a:p>
            <a:pPr marL="0" indent="0">
              <a:buNone/>
            </a:pPr>
            <a:r>
              <a:rPr lang="en-US" altLang="zh-TW" sz="2000" b="1" dirty="0" smtClean="0"/>
              <a:t>Dynamic Distributed Metadata Management</a:t>
            </a:r>
          </a:p>
          <a:p>
            <a:pPr lvl="1"/>
            <a:r>
              <a:rPr lang="pt-BR" altLang="zh-TW" sz="1800" dirty="0"/>
              <a:t>Ceph utilizes a metadata </a:t>
            </a:r>
            <a:r>
              <a:rPr lang="en-US" altLang="zh-TW" sz="1800" dirty="0"/>
              <a:t>cluster architecture based on Dynamic Subtree Partitioning.(workload balance</a:t>
            </a:r>
            <a:r>
              <a:rPr lang="en-US" altLang="zh-TW" sz="1800" dirty="0" smtClean="0"/>
              <a:t>)</a:t>
            </a:r>
            <a:r>
              <a:rPr lang="en-US" altLang="zh-TW" sz="1800" dirty="0"/>
              <a:t> </a:t>
            </a:r>
          </a:p>
          <a:p>
            <a:pPr lvl="1"/>
            <a:r>
              <a:rPr lang="en-US" altLang="zh-TW" sz="1800" dirty="0"/>
              <a:t>Dynamic </a:t>
            </a:r>
            <a:r>
              <a:rPr lang="en-US" altLang="zh-TW" sz="1800" dirty="0" err="1"/>
              <a:t>Subtree</a:t>
            </a:r>
            <a:r>
              <a:rPr lang="en-US" altLang="zh-TW" sz="1800" dirty="0"/>
              <a:t> Partitioning</a:t>
            </a:r>
          </a:p>
          <a:p>
            <a:pPr lvl="2"/>
            <a:r>
              <a:rPr lang="en-US" altLang="zh-TW" sz="1600" dirty="0"/>
              <a:t>Most FS ,use static </a:t>
            </a:r>
            <a:r>
              <a:rPr lang="en-US" altLang="zh-TW" sz="1600" dirty="0" err="1"/>
              <a:t>subtree</a:t>
            </a:r>
            <a:r>
              <a:rPr lang="en-US" altLang="zh-TW" sz="1600" dirty="0"/>
              <a:t> partitioning</a:t>
            </a:r>
            <a:r>
              <a:rPr lang="en-US" altLang="zh-TW" sz="1600" b="1" dirty="0"/>
              <a:t/>
            </a:r>
            <a:br>
              <a:rPr lang="en-US" altLang="zh-TW" sz="1600" b="1" dirty="0"/>
            </a:br>
            <a:r>
              <a:rPr lang="en-US" altLang="zh-TW" sz="1600" dirty="0"/>
              <a:t> →imbalance workloads.</a:t>
            </a:r>
            <a:br>
              <a:rPr lang="en-US" altLang="zh-TW" sz="1600" dirty="0"/>
            </a:br>
            <a:r>
              <a:rPr lang="en-US" altLang="zh-TW" sz="1600" dirty="0"/>
              <a:t> </a:t>
            </a:r>
            <a:r>
              <a:rPr lang="en-US" altLang="zh-TW" sz="1600" dirty="0" smtClean="0"/>
              <a:t>→</a:t>
            </a:r>
            <a:r>
              <a:rPr lang="en-US" altLang="zh-TW" sz="1600" dirty="0" smtClean="0">
                <a:solidFill>
                  <a:srgbClr val="FF0000"/>
                </a:solidFill>
              </a:rPr>
              <a:t>simple </a:t>
            </a:r>
            <a:r>
              <a:rPr lang="en-US" altLang="zh-TW" sz="1600" dirty="0">
                <a:solidFill>
                  <a:srgbClr val="FF0000"/>
                </a:solidFill>
              </a:rPr>
              <a:t>hash function can get directory</a:t>
            </a:r>
            <a:r>
              <a:rPr lang="en-US" altLang="zh-TW" sz="1600" dirty="0"/>
              <a:t>.</a:t>
            </a:r>
            <a:endParaRPr lang="en-US" altLang="zh-TW" sz="1600" b="1" dirty="0"/>
          </a:p>
          <a:p>
            <a:pPr lvl="2"/>
            <a:r>
              <a:rPr lang="en-US" altLang="zh-TW" sz="1600" dirty="0" err="1"/>
              <a:t>Ceph’s</a:t>
            </a:r>
            <a:r>
              <a:rPr lang="en-US" altLang="zh-TW" sz="1600" dirty="0"/>
              <a:t> MDS cluster is based on a dynamic </a:t>
            </a:r>
            <a:r>
              <a:rPr lang="en-US" altLang="zh-TW" sz="1600" dirty="0" err="1"/>
              <a:t>subtree</a:t>
            </a:r>
            <a:r>
              <a:rPr lang="en-US" altLang="zh-TW" sz="1600" dirty="0"/>
              <a:t> partitioning. →</a:t>
            </a:r>
            <a:r>
              <a:rPr lang="en-US" altLang="zh-TW" sz="1600" dirty="0">
                <a:solidFill>
                  <a:srgbClr val="FF0000"/>
                </a:solidFill>
              </a:rPr>
              <a:t>balance workloads</a:t>
            </a:r>
            <a:endParaRPr lang="en-US" altLang="zh-TW" sz="1200" dirty="0">
              <a:solidFill>
                <a:schemeClr val="accent3">
                  <a:lumMod val="50000"/>
                </a:schemeClr>
              </a:solidFill>
            </a:endParaRPr>
          </a:p>
          <a:p>
            <a:pPr marL="457200" lvl="1" indent="-457200">
              <a:buFont typeface="+mj-lt"/>
              <a:buAutoNum type="arabicPeriod"/>
            </a:pPr>
            <a:endParaRPr lang="en-US" altLang="zh-TW" sz="1800" b="1" dirty="0"/>
          </a:p>
          <a:p>
            <a:endParaRPr lang="zh-TW" altLang="en-US" sz="2000" dirty="0"/>
          </a:p>
        </p:txBody>
      </p:sp>
      <p:pic>
        <p:nvPicPr>
          <p:cNvPr id="4" name="Picture 2" descr="C:\Users\Dosa\Desktop\未命名1.jpg"/>
          <p:cNvPicPr>
            <a:picLocks noChangeAspect="1" noChangeArrowheads="1"/>
          </p:cNvPicPr>
          <p:nvPr/>
        </p:nvPicPr>
        <p:blipFill>
          <a:blip r:embed="rId2" cstate="print"/>
          <a:srcRect/>
          <a:stretch>
            <a:fillRect/>
          </a:stretch>
        </p:blipFill>
        <p:spPr bwMode="auto">
          <a:xfrm>
            <a:off x="1691680" y="3886200"/>
            <a:ext cx="5616624" cy="2229166"/>
          </a:xfrm>
          <a:prstGeom prst="rect">
            <a:avLst/>
          </a:prstGeom>
          <a:noFill/>
        </p:spPr>
      </p:pic>
      <p:sp>
        <p:nvSpPr>
          <p:cNvPr id="5" name="Slide Number Placeholder 4"/>
          <p:cNvSpPr>
            <a:spLocks noGrp="1"/>
          </p:cNvSpPr>
          <p:nvPr>
            <p:ph type="sldNum" sz="quarter" idx="4"/>
          </p:nvPr>
        </p:nvSpPr>
        <p:spPr/>
        <p:txBody>
          <a:bodyPr/>
          <a:lstStyle/>
          <a:p>
            <a:pPr>
              <a:defRPr/>
            </a:pPr>
            <a:fld id="{B23465E9-4D8E-4E49-B651-73C5E169EA4C}" type="slidenum">
              <a:rPr lang="en-US" smtClean="0"/>
              <a:pPr>
                <a:defRPr/>
              </a:pPr>
              <a:t>26</a:t>
            </a:fld>
            <a:endParaRPr lang="en-US"/>
          </a:p>
        </p:txBody>
      </p:sp>
    </p:spTree>
    <p:extLst>
      <p:ext uri="{BB962C8B-B14F-4D97-AF65-F5344CB8AC3E}">
        <p14:creationId xmlns:p14="http://schemas.microsoft.com/office/powerpoint/2010/main" val="2566188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2438" y="-254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Replication</a:t>
            </a:r>
          </a:p>
        </p:txBody>
      </p:sp>
      <p:sp>
        <p:nvSpPr>
          <p:cNvPr id="18434" name="Rectangle 2"/>
          <p:cNvSpPr>
            <a:spLocks noGrp="1" noChangeArrowheads="1"/>
          </p:cNvSpPr>
          <p:nvPr>
            <p:ph idx="1"/>
          </p:nvPr>
        </p:nvSpPr>
        <p:spPr>
          <a:xfrm>
            <a:off x="457200" y="1600200"/>
            <a:ext cx="8229600" cy="4525963"/>
          </a:xfrm>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Objects are replicated on OSDs within same PG</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Client is oblivious to replication</a:t>
            </a:r>
          </a:p>
        </p:txBody>
      </p:sp>
      <p:sp>
        <p:nvSpPr>
          <p:cNvPr id="5" name="Slide Number Placeholder 5"/>
          <p:cNvSpPr>
            <a:spLocks noGrp="1"/>
          </p:cNvSpPr>
          <p:nvPr>
            <p:ph type="sldNum" sz="quarter" idx="4"/>
          </p:nvPr>
        </p:nvSpPr>
        <p:spPr/>
        <p:txBody>
          <a:bodyPr/>
          <a:lstStyle/>
          <a:p>
            <a:fld id="{5E834063-FE44-7B4B-84B0-5FA7322667A5}" type="slidenum">
              <a:rPr lang="en-GB"/>
              <a:pPr/>
              <a:t>27</a:t>
            </a:fld>
            <a:endParaRPr lang="en-GB"/>
          </a:p>
        </p:txBody>
      </p:sp>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613" y="3276600"/>
            <a:ext cx="8226425" cy="3052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438648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533400" y="0"/>
            <a:ext cx="8229600" cy="9906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Failure Detection and Recovery</a:t>
            </a:r>
          </a:p>
        </p:txBody>
      </p:sp>
      <p:sp>
        <p:nvSpPr>
          <p:cNvPr id="19458" name="Rectangle 2"/>
          <p:cNvSpPr>
            <a:spLocks noGrp="1" noChangeArrowheads="1"/>
          </p:cNvSpPr>
          <p:nvPr>
            <p:ph idx="1"/>
          </p:nvPr>
        </p:nvSpPr>
        <p:spPr>
          <a:xfrm>
            <a:off x="457200" y="1600200"/>
            <a:ext cx="8229600" cy="4525963"/>
          </a:xfrm>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a:t>Down</a:t>
            </a:r>
            <a:r>
              <a:rPr lang="en-GB"/>
              <a:t> and </a:t>
            </a:r>
            <a:r>
              <a:rPr lang="en-GB" i="1"/>
              <a:t>Out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Monitors check for intermittent problems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New or recovered OSDs peer with other OSDs within PG</a:t>
            </a:r>
          </a:p>
          <a:p>
            <a:pPr>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4" name="Slide Number Placeholder 5"/>
          <p:cNvSpPr>
            <a:spLocks noGrp="1"/>
          </p:cNvSpPr>
          <p:nvPr>
            <p:ph type="sldNum" sz="quarter" idx="4"/>
          </p:nvPr>
        </p:nvSpPr>
        <p:spPr/>
        <p:txBody>
          <a:bodyPr/>
          <a:lstStyle/>
          <a:p>
            <a:fld id="{DCC47136-89B4-474E-BA05-1B4A57BFEC6E}" type="slidenum">
              <a:rPr lang="en-GB"/>
              <a:pPr/>
              <a:t>28</a:t>
            </a:fld>
            <a:endParaRPr lang="en-GB"/>
          </a:p>
        </p:txBody>
      </p:sp>
    </p:spTree>
    <p:extLst>
      <p:ext uri="{BB962C8B-B14F-4D97-AF65-F5344CB8AC3E}">
        <p14:creationId xmlns:p14="http://schemas.microsoft.com/office/powerpoint/2010/main" val="2167994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7200" y="-42333"/>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Related </a:t>
            </a:r>
            <a:r>
              <a:rPr lang="en-GB" dirty="0" smtClean="0"/>
              <a:t>Links for </a:t>
            </a:r>
            <a:r>
              <a:rPr lang="en-GB" dirty="0" err="1" smtClean="0"/>
              <a:t>Ceph</a:t>
            </a:r>
            <a:endParaRPr lang="en-GB" dirty="0"/>
          </a:p>
        </p:txBody>
      </p:sp>
      <p:sp>
        <p:nvSpPr>
          <p:cNvPr id="29698" name="Rectangle 2"/>
          <p:cNvSpPr>
            <a:spLocks noGrp="1" noChangeArrowheads="1"/>
          </p:cNvSpPr>
          <p:nvPr>
            <p:ph idx="1"/>
          </p:nvPr>
        </p:nvSpPr>
        <p:spPr>
          <a:xfrm>
            <a:off x="457200" y="1600200"/>
            <a:ext cx="8229600" cy="4645025"/>
          </a:xfrm>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OBFS: A File System for Object-based Storage Devices</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ssrc.cse.ucsc.edu/Papers/wang-mss04b.pdf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OSD	</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hlinkClick r:id="rId3"/>
              </a:rPr>
              <a:t>www.snia.org/tech_activities/workgroups/osd/</a:t>
            </a: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Ceph</a:t>
            </a:r>
            <a:r>
              <a:rPr lang="en-GB" dirty="0"/>
              <a:t> Presentation</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a:hlinkClick r:id="rId4"/>
              </a:rPr>
              <a:t>http://</a:t>
            </a:r>
            <a:r>
              <a:rPr lang="en-US" sz="1400" dirty="0" smtClean="0">
                <a:hlinkClick r:id="rId4"/>
              </a:rPr>
              <a:t>institutes.lanl.gov/science/institutes/current/ComputerScience/ISSDM-07-26-2006-Brandt-Talk.pdf</a:t>
            </a:r>
          </a:p>
        </p:txBody>
      </p:sp>
      <p:sp>
        <p:nvSpPr>
          <p:cNvPr id="4" name="Slide Number Placeholder 5"/>
          <p:cNvSpPr>
            <a:spLocks noGrp="1"/>
          </p:cNvSpPr>
          <p:nvPr>
            <p:ph type="sldNum" sz="quarter" idx="4"/>
          </p:nvPr>
        </p:nvSpPr>
        <p:spPr/>
        <p:txBody>
          <a:bodyPr/>
          <a:lstStyle/>
          <a:p>
            <a:fld id="{F43B5A9F-433B-F949-954E-D8AF998841A4}" type="slidenum">
              <a:rPr lang="en-GB"/>
              <a:pPr/>
              <a:t>29</a:t>
            </a:fld>
            <a:endParaRPr lang="en-GB"/>
          </a:p>
        </p:txBody>
      </p:sp>
    </p:spTree>
    <p:extLst>
      <p:ext uri="{BB962C8B-B14F-4D97-AF65-F5344CB8AC3E}">
        <p14:creationId xmlns:p14="http://schemas.microsoft.com/office/powerpoint/2010/main" val="7175318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85800" y="1903413"/>
            <a:ext cx="7772400" cy="1922462"/>
          </a:xfrm>
          <a:ln/>
        </p:spPr>
        <p:txBody>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chemeClr val="tx1"/>
                </a:solidFill>
              </a:rPr>
              <a:t>Storage Services</a:t>
            </a:r>
            <a:endParaRPr lang="en-GB" sz="4000" dirty="0">
              <a:solidFill>
                <a:schemeClr val="tx1"/>
              </a:solidFill>
            </a:endParaRPr>
          </a:p>
        </p:txBody>
      </p:sp>
      <p:sp>
        <p:nvSpPr>
          <p:cNvPr id="4" name="Slide Number Placeholder 4"/>
          <p:cNvSpPr>
            <a:spLocks noGrp="1"/>
          </p:cNvSpPr>
          <p:nvPr>
            <p:ph type="sldNum" idx="12"/>
          </p:nvPr>
        </p:nvSpPr>
        <p:spPr/>
        <p:txBody>
          <a:bodyPr/>
          <a:lstStyle/>
          <a:p>
            <a:fld id="{E6C12575-46B6-4344-B39B-399755CF5284}" type="slidenum">
              <a:rPr lang="en-GB"/>
              <a:pPr/>
              <a:t>3</a:t>
            </a:fld>
            <a:endParaRPr lang="en-GB"/>
          </a:p>
        </p:txBody>
      </p:sp>
    </p:spTree>
    <p:extLst>
      <p:ext uri="{BB962C8B-B14F-4D97-AF65-F5344CB8AC3E}">
        <p14:creationId xmlns:p14="http://schemas.microsoft.com/office/powerpoint/2010/main" val="1533416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81000" y="-152400"/>
            <a:ext cx="82296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Acronyms of </a:t>
            </a:r>
            <a:r>
              <a:rPr lang="en-GB" dirty="0" err="1" smtClean="0"/>
              <a:t>Ceph</a:t>
            </a:r>
            <a:endParaRPr lang="en-GB" dirty="0"/>
          </a:p>
        </p:txBody>
      </p:sp>
      <p:sp>
        <p:nvSpPr>
          <p:cNvPr id="30722" name="Rectangle 2"/>
          <p:cNvSpPr>
            <a:spLocks noGrp="1" noChangeArrowheads="1"/>
          </p:cNvSpPr>
          <p:nvPr>
            <p:ph idx="1"/>
          </p:nvPr>
        </p:nvSpPr>
        <p:spPr>
          <a:xfrm>
            <a:off x="457200" y="1600200"/>
            <a:ext cx="8229600" cy="4525963"/>
          </a:xfrm>
          <a:ln/>
        </p:spPr>
        <p:txBody>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CRUSH</a:t>
            </a:r>
            <a:r>
              <a:rPr lang="en-GB" sz="2400"/>
              <a:t>:  Controlled Replication Under Scalable Hashing</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EBOFS</a:t>
            </a:r>
            <a:r>
              <a:rPr lang="en-GB" sz="2400"/>
              <a:t>:  Extent and B-tree based Object File System</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HPC</a:t>
            </a:r>
            <a:r>
              <a:rPr lang="en-GB" sz="2400"/>
              <a:t>:  High Performance Computing</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MDS</a:t>
            </a:r>
            <a:r>
              <a:rPr lang="en-GB" sz="2400"/>
              <a:t>:  MetaData server</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OSD</a:t>
            </a:r>
            <a:r>
              <a:rPr lang="en-GB" sz="2400"/>
              <a:t>:  Object Storage Device</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PG</a:t>
            </a:r>
            <a:r>
              <a:rPr lang="en-GB" sz="2400"/>
              <a:t>:  Placement Group</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POSIX</a:t>
            </a:r>
            <a:r>
              <a:rPr lang="en-GB" sz="2400"/>
              <a:t>:  Portable Operating System Interface for uniX</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a:t>RADOS</a:t>
            </a:r>
            <a:r>
              <a:rPr lang="en-GB" sz="2400"/>
              <a:t>:  Reliable Autonomic Distributed Object Store</a:t>
            </a:r>
          </a:p>
        </p:txBody>
      </p:sp>
      <p:sp>
        <p:nvSpPr>
          <p:cNvPr id="4" name="Slide Number Placeholder 5"/>
          <p:cNvSpPr>
            <a:spLocks noGrp="1"/>
          </p:cNvSpPr>
          <p:nvPr>
            <p:ph type="sldNum" sz="quarter" idx="4"/>
          </p:nvPr>
        </p:nvSpPr>
        <p:spPr/>
        <p:txBody>
          <a:bodyPr/>
          <a:lstStyle/>
          <a:p>
            <a:fld id="{F972C6C2-275C-324E-BC50-78E2F791CD74}" type="slidenum">
              <a:rPr lang="en-GB"/>
              <a:pPr/>
              <a:t>30</a:t>
            </a:fld>
            <a:endParaRPr lang="en-GB"/>
          </a:p>
        </p:txBody>
      </p:sp>
    </p:spTree>
    <p:extLst>
      <p:ext uri="{BB962C8B-B14F-4D97-AF65-F5344CB8AC3E}">
        <p14:creationId xmlns:p14="http://schemas.microsoft.com/office/powerpoint/2010/main" val="32369868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7200" y="-76200"/>
            <a:ext cx="8229600" cy="1139825"/>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smtClean="0"/>
              <a:t>Hadoop</a:t>
            </a:r>
            <a:r>
              <a:rPr lang="en-US" dirty="0" smtClean="0"/>
              <a:t> Terminology</a:t>
            </a:r>
            <a:endParaRPr lang="en-US" dirty="0"/>
          </a:p>
        </p:txBody>
      </p:sp>
      <p:graphicFrame>
        <p:nvGraphicFramePr>
          <p:cNvPr id="5122" name="Group 2"/>
          <p:cNvGraphicFramePr>
            <a:graphicFrameLocks noGrp="1"/>
          </p:cNvGraphicFramePr>
          <p:nvPr/>
        </p:nvGraphicFramePr>
        <p:xfrm>
          <a:off x="457200" y="1600200"/>
          <a:ext cx="8231188" cy="3890963"/>
        </p:xfrm>
        <a:graphic>
          <a:graphicData uri="http://schemas.openxmlformats.org/drawingml/2006/table">
            <a:tbl>
              <a:tblPr/>
              <a:tblGrid>
                <a:gridCol w="4116388"/>
                <a:gridCol w="4114800"/>
              </a:tblGrid>
              <a:tr h="603250">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000000"/>
                          </a:solidFill>
                          <a:effectLst/>
                          <a:latin typeface="Arial" charset="0"/>
                          <a:ea typeface="ＭＳ Ｐゴシック" charset="0"/>
                          <a:cs typeface="DejaVu Sans" charset="0"/>
                        </a:rPr>
                        <a:t>Google calls it:</a:t>
                      </a:r>
                    </a:p>
                  </a:txBody>
                  <a:tcPr marL="90000" marR="90000" marT="69732"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000000"/>
                          </a:solidFill>
                          <a:effectLst/>
                          <a:latin typeface="Arial" charset="0"/>
                          <a:ea typeface="ＭＳ Ｐゴシック" charset="0"/>
                          <a:cs typeface="DejaVu Sans" charset="0"/>
                        </a:rPr>
                        <a:t>Hadoop equivalent:</a:t>
                      </a:r>
                    </a:p>
                  </a:txBody>
                  <a:tcPr marL="90000" marR="90000" marT="69732"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r h="815975">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000000"/>
                          </a:solidFill>
                          <a:effectLst/>
                          <a:latin typeface="Arial" charset="0"/>
                          <a:ea typeface="ＭＳ Ｐゴシック" charset="0"/>
                          <a:cs typeface="DejaVu Sans" charset="0"/>
                        </a:rPr>
                        <a:t>MapReduce</a:t>
                      </a:r>
                    </a:p>
                  </a:txBody>
                  <a:tcPr marL="90000" marR="90000" marT="69732"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000000"/>
                          </a:solidFill>
                          <a:effectLst/>
                          <a:latin typeface="Arial" charset="0"/>
                          <a:ea typeface="ＭＳ Ｐゴシック" charset="0"/>
                          <a:cs typeface="DejaVu Sans" charset="0"/>
                        </a:rPr>
                        <a:t>Hadoop</a:t>
                      </a:r>
                    </a:p>
                  </a:txBody>
                  <a:tcPr marL="90000" marR="90000" marT="69732"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815975">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000000"/>
                          </a:solidFill>
                          <a:effectLst/>
                          <a:latin typeface="Arial" charset="0"/>
                          <a:ea typeface="ＭＳ Ｐゴシック" charset="0"/>
                          <a:cs typeface="DejaVu Sans" charset="0"/>
                        </a:rPr>
                        <a:t>GFS</a:t>
                      </a:r>
                    </a:p>
                  </a:txBody>
                  <a:tcPr marL="90000" marR="90000" marT="69732"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000000"/>
                          </a:solidFill>
                          <a:effectLst/>
                          <a:latin typeface="Arial" charset="0"/>
                          <a:ea typeface="ＭＳ Ｐゴシック" charset="0"/>
                          <a:cs typeface="DejaVu Sans" charset="0"/>
                        </a:rPr>
                        <a:t>HDFS</a:t>
                      </a:r>
                    </a:p>
                  </a:txBody>
                  <a:tcPr marL="90000" marR="90000" marT="69732"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817563">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5F5F5F"/>
                          </a:solidFill>
                          <a:effectLst/>
                          <a:latin typeface="Arial" charset="0"/>
                          <a:ea typeface="ＭＳ Ｐゴシック" charset="0"/>
                          <a:cs typeface="DejaVu Sans" charset="0"/>
                        </a:rPr>
                        <a:t>Bigtable</a:t>
                      </a:r>
                    </a:p>
                  </a:txBody>
                  <a:tcPr marL="90000" marR="90000" marT="69732"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5F5F5F"/>
                          </a:solidFill>
                          <a:effectLst/>
                          <a:latin typeface="Arial" charset="0"/>
                          <a:ea typeface="ＭＳ Ｐゴシック" charset="0"/>
                          <a:cs typeface="DejaVu Sans" charset="0"/>
                        </a:rPr>
                        <a:t>HBase</a:t>
                      </a:r>
                    </a:p>
                  </a:txBody>
                  <a:tcPr marL="90000" marR="90000" marT="69732"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838200">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5F5F5F"/>
                          </a:solidFill>
                          <a:effectLst/>
                          <a:latin typeface="Arial" charset="0"/>
                          <a:ea typeface="ＭＳ Ｐゴシック" charset="0"/>
                          <a:cs typeface="DejaVu Sans" charset="0"/>
                        </a:rPr>
                        <a:t>Chubby</a:t>
                      </a:r>
                    </a:p>
                  </a:txBody>
                  <a:tcPr marL="90000" marR="90000" marT="69732"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3000"/>
                        </a:lnSpc>
                        <a:spcBef>
                          <a:spcPts val="650"/>
                        </a:spcBef>
                        <a:spcAft>
                          <a:spcPct val="0"/>
                        </a:spcAft>
                        <a:buClrTx/>
                        <a:buSzPct val="6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600" b="0" i="0" u="none" strike="noStrike" cap="none" normalizeH="0" baseline="0">
                          <a:ln>
                            <a:noFill/>
                          </a:ln>
                          <a:solidFill>
                            <a:srgbClr val="5F5F5F"/>
                          </a:solidFill>
                          <a:effectLst/>
                          <a:latin typeface="Arial" charset="0"/>
                          <a:ea typeface="ＭＳ Ｐゴシック" charset="0"/>
                          <a:cs typeface="DejaVu Sans" charset="0"/>
                        </a:rPr>
                        <a:t>Zookeeper</a:t>
                      </a:r>
                    </a:p>
                  </a:txBody>
                  <a:tcPr marL="90000" marR="90000" marT="69732"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31</a:t>
            </a:fld>
            <a:endParaRPr lang="en-US"/>
          </a:p>
        </p:txBody>
      </p:sp>
    </p:spTree>
    <p:extLst>
      <p:ext uri="{BB962C8B-B14F-4D97-AF65-F5344CB8AC3E}">
        <p14:creationId xmlns:p14="http://schemas.microsoft.com/office/powerpoint/2010/main" val="256585138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pPr algn="ctr"/>
            <a:r>
              <a:rPr lang="en-US" dirty="0" err="1" smtClean="0">
                <a:solidFill>
                  <a:schemeClr val="tx1"/>
                </a:solidFill>
              </a:rPr>
              <a:t>Mapreduce</a:t>
            </a:r>
            <a:endParaRPr lang="en-US" dirty="0">
              <a:solidFill>
                <a:schemeClr val="tx1"/>
              </a:solidFill>
            </a:endParaRPr>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32</a:t>
            </a:fld>
            <a:endParaRPr lang="en-US"/>
          </a:p>
        </p:txBody>
      </p:sp>
    </p:spTree>
    <p:extLst>
      <p:ext uri="{BB962C8B-B14F-4D97-AF65-F5344CB8AC3E}">
        <p14:creationId xmlns:p14="http://schemas.microsoft.com/office/powerpoint/2010/main" val="678515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MapReduce?</a:t>
            </a:r>
            <a:endParaRPr lang="en-US" dirty="0"/>
          </a:p>
        </p:txBody>
      </p:sp>
      <p:sp>
        <p:nvSpPr>
          <p:cNvPr id="3" name="Content Placeholder 2"/>
          <p:cNvSpPr>
            <a:spLocks noGrp="1"/>
          </p:cNvSpPr>
          <p:nvPr>
            <p:ph idx="1"/>
          </p:nvPr>
        </p:nvSpPr>
        <p:spPr/>
        <p:txBody>
          <a:bodyPr/>
          <a:lstStyle/>
          <a:p>
            <a:r>
              <a:rPr lang="en-US" dirty="0" smtClean="0"/>
              <a:t>Programming model for expressing distributed computations at a massive scale</a:t>
            </a:r>
          </a:p>
          <a:p>
            <a:r>
              <a:rPr lang="en-US" dirty="0" smtClean="0"/>
              <a:t>Execution framework for organizing and performing such computations</a:t>
            </a:r>
          </a:p>
          <a:p>
            <a:r>
              <a:rPr lang="en-US" dirty="0" smtClean="0"/>
              <a:t>Open-source implementation called Hadoop</a:t>
            </a:r>
            <a:endParaRPr lang="en-US" dirty="0"/>
          </a:p>
        </p:txBody>
      </p:sp>
      <p:pic>
        <p:nvPicPr>
          <p:cNvPr id="4" name="Picture 3" descr="hadoop+elephant_rgb.jpg"/>
          <p:cNvPicPr>
            <a:picLocks noChangeAspect="1"/>
          </p:cNvPicPr>
          <p:nvPr/>
        </p:nvPicPr>
        <p:blipFill>
          <a:blip r:embed="rId2" cstate="print"/>
          <a:stretch>
            <a:fillRect/>
          </a:stretch>
        </p:blipFill>
        <p:spPr>
          <a:xfrm>
            <a:off x="5791200" y="5867400"/>
            <a:ext cx="3048000" cy="722376"/>
          </a:xfrm>
          <a:prstGeom prst="rect">
            <a:avLst/>
          </a:prstGeom>
        </p:spPr>
      </p:pic>
      <p:sp>
        <p:nvSpPr>
          <p:cNvPr id="5" name="Slide Number Placeholder 4"/>
          <p:cNvSpPr>
            <a:spLocks noGrp="1"/>
          </p:cNvSpPr>
          <p:nvPr>
            <p:ph type="sldNum" sz="quarter" idx="4"/>
          </p:nvPr>
        </p:nvSpPr>
        <p:spPr/>
        <p:txBody>
          <a:bodyPr/>
          <a:lstStyle/>
          <a:p>
            <a:pPr>
              <a:defRPr/>
            </a:pPr>
            <a:fld id="{B23465E9-4D8E-4E49-B651-73C5E169EA4C}" type="slidenum">
              <a:rPr lang="en-US" smtClean="0"/>
              <a:pPr>
                <a:defRPr/>
              </a:pPr>
              <a:t>33</a:t>
            </a:fld>
            <a:endParaRPr lang="en-US"/>
          </a:p>
        </p:txBody>
      </p:sp>
    </p:spTree>
    <p:extLst>
      <p:ext uri="{BB962C8B-B14F-4D97-AF65-F5344CB8AC3E}">
        <p14:creationId xmlns:p14="http://schemas.microsoft.com/office/powerpoint/2010/main" val="190611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Computing</a:t>
            </a:r>
            <a:endParaRPr lang="en-US" dirty="0"/>
          </a:p>
        </p:txBody>
      </p:sp>
      <p:sp>
        <p:nvSpPr>
          <p:cNvPr id="3" name="Content Placeholder 2"/>
          <p:cNvSpPr>
            <a:spLocks noGrp="1"/>
          </p:cNvSpPr>
          <p:nvPr>
            <p:ph idx="1"/>
          </p:nvPr>
        </p:nvSpPr>
        <p:spPr/>
        <p:txBody>
          <a:bodyPr/>
          <a:lstStyle/>
          <a:p>
            <a:r>
              <a:rPr lang="en-US" sz="2400" dirty="0" smtClean="0"/>
              <a:t>What?</a:t>
            </a:r>
          </a:p>
          <a:p>
            <a:pPr lvl="1"/>
            <a:r>
              <a:rPr lang="en-US" sz="2000" dirty="0" smtClean="0"/>
              <a:t>Computing resources as a metered service (“pay as you go”)</a:t>
            </a:r>
          </a:p>
          <a:p>
            <a:pPr lvl="1"/>
            <a:r>
              <a:rPr lang="en-US" sz="2000" dirty="0" smtClean="0"/>
              <a:t>Ability to dynamically provision virtual machines</a:t>
            </a:r>
          </a:p>
          <a:p>
            <a:r>
              <a:rPr lang="en-US" sz="2400" dirty="0" smtClean="0"/>
              <a:t>Why?</a:t>
            </a:r>
          </a:p>
          <a:p>
            <a:pPr lvl="1"/>
            <a:r>
              <a:rPr lang="en-US" sz="2000" dirty="0" smtClean="0"/>
              <a:t>Cost: capital vs. operating expenses</a:t>
            </a:r>
          </a:p>
          <a:p>
            <a:pPr lvl="1"/>
            <a:r>
              <a:rPr lang="en-US" sz="2000" dirty="0" smtClean="0"/>
              <a:t>Scalability: “infinite” capacity</a:t>
            </a:r>
          </a:p>
          <a:p>
            <a:pPr lvl="1"/>
            <a:r>
              <a:rPr lang="en-US" sz="2000" dirty="0" smtClean="0"/>
              <a:t>Elasticity: scale up or down on demand</a:t>
            </a:r>
          </a:p>
          <a:p>
            <a:r>
              <a:rPr lang="en-US" sz="2400" dirty="0" smtClean="0"/>
              <a:t>Does it make sense?</a:t>
            </a:r>
          </a:p>
          <a:p>
            <a:pPr lvl="1"/>
            <a:r>
              <a:rPr lang="en-US" sz="2000" dirty="0" smtClean="0"/>
              <a:t>Benefits to cloud users</a:t>
            </a:r>
          </a:p>
          <a:p>
            <a:pPr lvl="1"/>
            <a:r>
              <a:rPr lang="en-US" sz="2000" dirty="0" smtClean="0"/>
              <a:t>Business case for cloud providers</a:t>
            </a:r>
          </a:p>
          <a:p>
            <a:pPr lvl="1"/>
            <a:endParaRPr lang="en-US" sz="20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34</a:t>
            </a:fld>
            <a:endParaRPr lang="en-US"/>
          </a:p>
        </p:txBody>
      </p:sp>
    </p:spTree>
    <p:extLst>
      <p:ext uri="{BB962C8B-B14F-4D97-AF65-F5344CB8AC3E}">
        <p14:creationId xmlns:p14="http://schemas.microsoft.com/office/powerpoint/2010/main" val="407982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Resources</a:t>
            </a:r>
            <a:endParaRPr lang="en-US" dirty="0"/>
          </a:p>
        </p:txBody>
      </p:sp>
      <p:sp>
        <p:nvSpPr>
          <p:cNvPr id="3" name="Content Placeholder 2"/>
          <p:cNvSpPr>
            <a:spLocks noGrp="1"/>
          </p:cNvSpPr>
          <p:nvPr>
            <p:ph idx="1"/>
          </p:nvPr>
        </p:nvSpPr>
        <p:spPr/>
        <p:txBody>
          <a:bodyPr/>
          <a:lstStyle/>
          <a:p>
            <a:r>
              <a:rPr lang="en-US" dirty="0" err="1" smtClean="0"/>
              <a:t>Hadoop</a:t>
            </a:r>
            <a:r>
              <a:rPr lang="en-US" dirty="0" smtClean="0"/>
              <a:t> on your local machine</a:t>
            </a:r>
          </a:p>
          <a:p>
            <a:r>
              <a:rPr lang="en-US" dirty="0" smtClean="0"/>
              <a:t>Hadoop in a virtual machine on your local machine</a:t>
            </a:r>
          </a:p>
          <a:p>
            <a:r>
              <a:rPr lang="en-US" dirty="0" err="1" smtClean="0"/>
              <a:t>Hadoop</a:t>
            </a:r>
            <a:r>
              <a:rPr lang="en-US" dirty="0" smtClean="0"/>
              <a:t> in the Virtual Laboratory at CIDSE</a:t>
            </a: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35</a:t>
            </a:fld>
            <a:endParaRPr lang="en-US"/>
          </a:p>
        </p:txBody>
      </p:sp>
    </p:spTree>
    <p:extLst>
      <p:ext uri="{BB962C8B-B14F-4D97-AF65-F5344CB8AC3E}">
        <p14:creationId xmlns:p14="http://schemas.microsoft.com/office/powerpoint/2010/main" val="329869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adrunner_supercomputer_HiRes.jpg"/>
          <p:cNvPicPr>
            <a:picLocks noChangeAspect="1"/>
          </p:cNvPicPr>
          <p:nvPr/>
        </p:nvPicPr>
        <p:blipFill>
          <a:blip r:embed="rId2" cstate="print"/>
          <a:stretch>
            <a:fillRect/>
          </a:stretch>
        </p:blipFill>
        <p:spPr>
          <a:xfrm>
            <a:off x="0" y="381000"/>
            <a:ext cx="9144000" cy="6096000"/>
          </a:xfrm>
          <a:prstGeom prst="rect">
            <a:avLst/>
          </a:prstGeom>
        </p:spPr>
      </p:pic>
      <p:sp>
        <p:nvSpPr>
          <p:cNvPr id="5" name="TextBox 3"/>
          <p:cNvSpPr txBox="1">
            <a:spLocks noChangeArrowheads="1"/>
          </p:cNvSpPr>
          <p:nvPr/>
        </p:nvSpPr>
        <p:spPr bwMode="auto">
          <a:xfrm>
            <a:off x="2895600" y="6553200"/>
            <a:ext cx="2362200" cy="246221"/>
          </a:xfrm>
          <a:prstGeom prst="rect">
            <a:avLst/>
          </a:prstGeom>
          <a:noFill/>
          <a:ln w="9525">
            <a:noFill/>
            <a:miter lim="800000"/>
            <a:headEnd/>
            <a:tailEnd/>
          </a:ln>
        </p:spPr>
        <p:txBody>
          <a:bodyPr>
            <a:spAutoFit/>
          </a:bodyPr>
          <a:lstStyle/>
          <a:p>
            <a:r>
              <a:rPr lang="en-US" sz="1000" b="0" dirty="0">
                <a:solidFill>
                  <a:schemeClr val="bg2"/>
                </a:solidFill>
              </a:rPr>
              <a:t>Source: </a:t>
            </a:r>
            <a:r>
              <a:rPr lang="en-US" sz="1000" b="0" dirty="0" smtClean="0">
                <a:solidFill>
                  <a:schemeClr val="bg2"/>
                </a:solidFill>
              </a:rPr>
              <a:t>Wikipedia (IBM Roadrunner)</a:t>
            </a:r>
            <a:endParaRPr lang="en-US" sz="1000" b="0" dirty="0">
              <a:solidFill>
                <a:schemeClr val="bg2"/>
              </a:solidFill>
            </a:endParaRPr>
          </a:p>
        </p:txBody>
      </p:sp>
      <p:sp>
        <p:nvSpPr>
          <p:cNvPr id="2" name="Slide Number Placeholder 1"/>
          <p:cNvSpPr>
            <a:spLocks noGrp="1"/>
          </p:cNvSpPr>
          <p:nvPr>
            <p:ph type="sldNum" sz="quarter" idx="12"/>
          </p:nvPr>
        </p:nvSpPr>
        <p:spPr/>
        <p:txBody>
          <a:bodyPr/>
          <a:lstStyle/>
          <a:p>
            <a:pPr>
              <a:defRPr/>
            </a:pPr>
            <a:fld id="{4A83FDB0-E3CB-48A6-96ED-F1424466413C}" type="slidenum">
              <a:rPr lang="en-US" smtClean="0"/>
              <a:pPr>
                <a:defRPr/>
              </a:pPr>
              <a:t>36</a:t>
            </a:fld>
            <a:endParaRPr lang="en-US"/>
          </a:p>
        </p:txBody>
      </p:sp>
    </p:spTree>
    <p:extLst>
      <p:ext uri="{BB962C8B-B14F-4D97-AF65-F5344CB8AC3E}">
        <p14:creationId xmlns:p14="http://schemas.microsoft.com/office/powerpoint/2010/main" val="1965651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Divide and Conquer</a:t>
            </a:r>
          </a:p>
        </p:txBody>
      </p:sp>
      <p:sp>
        <p:nvSpPr>
          <p:cNvPr id="3" name="Rectangle 2"/>
          <p:cNvSpPr>
            <a:spLocks noChangeArrowheads="1"/>
          </p:cNvSpPr>
          <p:nvPr/>
        </p:nvSpPr>
        <p:spPr bwMode="auto">
          <a:xfrm>
            <a:off x="2057400" y="1676400"/>
            <a:ext cx="35052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a:solidFill>
                  <a:schemeClr val="bg2"/>
                </a:solidFill>
              </a:rPr>
              <a:t>“Work”</a:t>
            </a:r>
          </a:p>
        </p:txBody>
      </p:sp>
      <p:sp>
        <p:nvSpPr>
          <p:cNvPr id="4" name="Rectangle 3"/>
          <p:cNvSpPr>
            <a:spLocks noChangeArrowheads="1"/>
          </p:cNvSpPr>
          <p:nvPr/>
        </p:nvSpPr>
        <p:spPr bwMode="auto">
          <a:xfrm>
            <a:off x="1447800" y="2819400"/>
            <a:ext cx="12192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i="1">
                <a:solidFill>
                  <a:schemeClr val="bg2"/>
                </a:solidFill>
              </a:rPr>
              <a:t>w</a:t>
            </a:r>
            <a:r>
              <a:rPr lang="en-US" i="1" baseline="-25000">
                <a:solidFill>
                  <a:schemeClr val="bg2"/>
                </a:solidFill>
              </a:rPr>
              <a:t>1</a:t>
            </a:r>
          </a:p>
        </p:txBody>
      </p:sp>
      <p:cxnSp>
        <p:nvCxnSpPr>
          <p:cNvPr id="8" name="Straight Arrow Connector 7"/>
          <p:cNvCxnSpPr>
            <a:cxnSpLocks noChangeShapeType="1"/>
          </p:cNvCxnSpPr>
          <p:nvPr/>
        </p:nvCxnSpPr>
        <p:spPr bwMode="auto">
          <a:xfrm rot="5400000">
            <a:off x="3504407" y="2439194"/>
            <a:ext cx="609600" cy="1587"/>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a:cxnSpLocks noChangeShapeType="1"/>
          </p:cNvCxnSpPr>
          <p:nvPr/>
        </p:nvCxnSpPr>
        <p:spPr bwMode="auto">
          <a:xfrm>
            <a:off x="4572000" y="2133600"/>
            <a:ext cx="762000" cy="609600"/>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cxnSpLocks noChangeShapeType="1"/>
          </p:cNvCxnSpPr>
          <p:nvPr/>
        </p:nvCxnSpPr>
        <p:spPr bwMode="auto">
          <a:xfrm flipH="1">
            <a:off x="2286000" y="2133600"/>
            <a:ext cx="762000" cy="609600"/>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sp>
        <p:nvSpPr>
          <p:cNvPr id="13" name="Rectangle 12"/>
          <p:cNvSpPr>
            <a:spLocks noChangeArrowheads="1"/>
          </p:cNvSpPr>
          <p:nvPr/>
        </p:nvSpPr>
        <p:spPr bwMode="auto">
          <a:xfrm>
            <a:off x="3200400" y="2819400"/>
            <a:ext cx="12192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i="1">
                <a:solidFill>
                  <a:schemeClr val="bg2"/>
                </a:solidFill>
              </a:rPr>
              <a:t>w</a:t>
            </a:r>
            <a:r>
              <a:rPr lang="en-US" i="1" baseline="-25000">
                <a:solidFill>
                  <a:schemeClr val="bg2"/>
                </a:solidFill>
              </a:rPr>
              <a:t>2</a:t>
            </a:r>
          </a:p>
        </p:txBody>
      </p:sp>
      <p:sp>
        <p:nvSpPr>
          <p:cNvPr id="14" name="Rectangle 13"/>
          <p:cNvSpPr>
            <a:spLocks noChangeArrowheads="1"/>
          </p:cNvSpPr>
          <p:nvPr/>
        </p:nvSpPr>
        <p:spPr bwMode="auto">
          <a:xfrm>
            <a:off x="4876800" y="2819400"/>
            <a:ext cx="12192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i="1">
                <a:solidFill>
                  <a:schemeClr val="bg2"/>
                </a:solidFill>
              </a:rPr>
              <a:t>w</a:t>
            </a:r>
            <a:r>
              <a:rPr lang="en-US" i="1" baseline="-25000">
                <a:solidFill>
                  <a:schemeClr val="bg2"/>
                </a:solidFill>
              </a:rPr>
              <a:t>3</a:t>
            </a:r>
          </a:p>
        </p:txBody>
      </p:sp>
      <p:sp>
        <p:nvSpPr>
          <p:cNvPr id="15" name="Rectangle 14"/>
          <p:cNvSpPr>
            <a:spLocks noChangeArrowheads="1"/>
          </p:cNvSpPr>
          <p:nvPr/>
        </p:nvSpPr>
        <p:spPr bwMode="auto">
          <a:xfrm>
            <a:off x="1447800" y="4038600"/>
            <a:ext cx="1219200" cy="381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i="1" dirty="0">
                <a:solidFill>
                  <a:schemeClr val="bg2"/>
                </a:solidFill>
              </a:rPr>
              <a:t>r</a:t>
            </a:r>
            <a:r>
              <a:rPr lang="en-US" i="1" baseline="-25000" dirty="0">
                <a:solidFill>
                  <a:schemeClr val="bg2"/>
                </a:solidFill>
              </a:rPr>
              <a:t>1</a:t>
            </a:r>
          </a:p>
        </p:txBody>
      </p:sp>
      <p:sp>
        <p:nvSpPr>
          <p:cNvPr id="16" name="Rectangle 15"/>
          <p:cNvSpPr>
            <a:spLocks noChangeArrowheads="1"/>
          </p:cNvSpPr>
          <p:nvPr/>
        </p:nvSpPr>
        <p:spPr bwMode="auto">
          <a:xfrm>
            <a:off x="3200400" y="4038600"/>
            <a:ext cx="1219200" cy="381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i="1">
                <a:solidFill>
                  <a:schemeClr val="bg2"/>
                </a:solidFill>
              </a:rPr>
              <a:t>r</a:t>
            </a:r>
            <a:r>
              <a:rPr lang="en-US" i="1" baseline="-25000">
                <a:solidFill>
                  <a:schemeClr val="bg2"/>
                </a:solidFill>
              </a:rPr>
              <a:t>2</a:t>
            </a:r>
          </a:p>
        </p:txBody>
      </p:sp>
      <p:sp>
        <p:nvSpPr>
          <p:cNvPr id="17" name="Rectangle 16"/>
          <p:cNvSpPr>
            <a:spLocks noChangeArrowheads="1"/>
          </p:cNvSpPr>
          <p:nvPr/>
        </p:nvSpPr>
        <p:spPr bwMode="auto">
          <a:xfrm>
            <a:off x="4876800" y="4038600"/>
            <a:ext cx="1219200" cy="381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i="1">
                <a:solidFill>
                  <a:schemeClr val="bg2"/>
                </a:solidFill>
              </a:rPr>
              <a:t>r</a:t>
            </a:r>
            <a:r>
              <a:rPr lang="en-US" i="1" baseline="-25000">
                <a:solidFill>
                  <a:schemeClr val="bg2"/>
                </a:solidFill>
              </a:rPr>
              <a:t>3</a:t>
            </a:r>
          </a:p>
        </p:txBody>
      </p:sp>
      <p:cxnSp>
        <p:nvCxnSpPr>
          <p:cNvPr id="18" name="Straight Arrow Connector 17"/>
          <p:cNvCxnSpPr>
            <a:cxnSpLocks noChangeShapeType="1"/>
          </p:cNvCxnSpPr>
          <p:nvPr/>
        </p:nvCxnSpPr>
        <p:spPr bwMode="auto">
          <a:xfrm rot="5400000">
            <a:off x="3505994" y="3656806"/>
            <a:ext cx="609600" cy="1588"/>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a:cxnSpLocks noChangeShapeType="1"/>
          </p:cNvCxnSpPr>
          <p:nvPr/>
        </p:nvCxnSpPr>
        <p:spPr bwMode="auto">
          <a:xfrm rot="5400000">
            <a:off x="5180807" y="3656806"/>
            <a:ext cx="609600" cy="1587"/>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a:cxnSpLocks noChangeShapeType="1"/>
          </p:cNvCxnSpPr>
          <p:nvPr/>
        </p:nvCxnSpPr>
        <p:spPr bwMode="auto">
          <a:xfrm rot="5400000">
            <a:off x="1753394" y="3656806"/>
            <a:ext cx="609600" cy="1588"/>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sp>
        <p:nvSpPr>
          <p:cNvPr id="21" name="Rectangle 20"/>
          <p:cNvSpPr>
            <a:spLocks noChangeArrowheads="1"/>
          </p:cNvSpPr>
          <p:nvPr/>
        </p:nvSpPr>
        <p:spPr bwMode="auto">
          <a:xfrm>
            <a:off x="2057400" y="5334000"/>
            <a:ext cx="3505200" cy="381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a:solidFill>
                  <a:schemeClr val="bg2"/>
                </a:solidFill>
              </a:rPr>
              <a:t>“Result”</a:t>
            </a:r>
          </a:p>
        </p:txBody>
      </p:sp>
      <p:cxnSp>
        <p:nvCxnSpPr>
          <p:cNvPr id="22" name="Straight Arrow Connector 21"/>
          <p:cNvCxnSpPr>
            <a:cxnSpLocks noChangeShapeType="1"/>
          </p:cNvCxnSpPr>
          <p:nvPr/>
        </p:nvCxnSpPr>
        <p:spPr bwMode="auto">
          <a:xfrm rot="5400000">
            <a:off x="3505994" y="4876006"/>
            <a:ext cx="609600" cy="1588"/>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cxnSpLocks noChangeShapeType="1"/>
          </p:cNvCxnSpPr>
          <p:nvPr/>
        </p:nvCxnSpPr>
        <p:spPr bwMode="auto">
          <a:xfrm flipH="1">
            <a:off x="4572000" y="4572000"/>
            <a:ext cx="762000" cy="609600"/>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cxnSpLocks noChangeShapeType="1"/>
          </p:cNvCxnSpPr>
          <p:nvPr/>
        </p:nvCxnSpPr>
        <p:spPr bwMode="auto">
          <a:xfrm>
            <a:off x="2286000" y="4572000"/>
            <a:ext cx="762000" cy="609600"/>
          </a:xfrm>
          <a:prstGeom prst="straightConnector1">
            <a:avLst/>
          </a:prstGeom>
          <a:ln w="15875">
            <a:headEnd/>
            <a:tailEnd type="triangle" w="med" len="med"/>
          </a:ln>
        </p:spPr>
        <p:style>
          <a:lnRef idx="1">
            <a:schemeClr val="dk1"/>
          </a:lnRef>
          <a:fillRef idx="0">
            <a:schemeClr val="dk1"/>
          </a:fillRef>
          <a:effectRef idx="0">
            <a:schemeClr val="dk1"/>
          </a:effectRef>
          <a:fontRef idx="minor">
            <a:schemeClr val="tx1"/>
          </a:fontRef>
        </p:style>
      </p:cxnSp>
      <p:sp>
        <p:nvSpPr>
          <p:cNvPr id="29" name="Rounded Rectangle 28"/>
          <p:cNvSpPr>
            <a:spLocks noChangeArrowheads="1"/>
          </p:cNvSpPr>
          <p:nvPr/>
        </p:nvSpPr>
        <p:spPr bwMode="auto">
          <a:xfrm>
            <a:off x="1600200" y="3429000"/>
            <a:ext cx="914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a:solidFill>
                  <a:schemeClr val="bg2"/>
                </a:solidFill>
              </a:rPr>
              <a:t>“worker”</a:t>
            </a:r>
          </a:p>
        </p:txBody>
      </p:sp>
      <p:sp>
        <p:nvSpPr>
          <p:cNvPr id="30" name="Rounded Rectangle 29"/>
          <p:cNvSpPr>
            <a:spLocks noChangeArrowheads="1"/>
          </p:cNvSpPr>
          <p:nvPr/>
        </p:nvSpPr>
        <p:spPr bwMode="auto">
          <a:xfrm>
            <a:off x="3352800" y="3429000"/>
            <a:ext cx="914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a:solidFill>
                  <a:schemeClr val="bg2"/>
                </a:solidFill>
              </a:rPr>
              <a:t>“worker”</a:t>
            </a:r>
          </a:p>
        </p:txBody>
      </p:sp>
      <p:sp>
        <p:nvSpPr>
          <p:cNvPr id="31" name="Rounded Rectangle 30"/>
          <p:cNvSpPr>
            <a:spLocks noChangeArrowheads="1"/>
          </p:cNvSpPr>
          <p:nvPr/>
        </p:nvSpPr>
        <p:spPr bwMode="auto">
          <a:xfrm>
            <a:off x="5029200" y="3429000"/>
            <a:ext cx="914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a:solidFill>
                  <a:schemeClr val="bg2"/>
                </a:solidFill>
              </a:rPr>
              <a:t>“worker”</a:t>
            </a:r>
          </a:p>
        </p:txBody>
      </p:sp>
      <p:sp>
        <p:nvSpPr>
          <p:cNvPr id="32" name="TextBox 31"/>
          <p:cNvSpPr txBox="1">
            <a:spLocks noChangeArrowheads="1"/>
          </p:cNvSpPr>
          <p:nvPr/>
        </p:nvSpPr>
        <p:spPr bwMode="auto">
          <a:xfrm>
            <a:off x="6148388" y="1752600"/>
            <a:ext cx="1431925" cy="461963"/>
          </a:xfrm>
          <a:prstGeom prst="rect">
            <a:avLst/>
          </a:prstGeom>
          <a:noFill/>
          <a:ln w="9525">
            <a:noFill/>
            <a:miter lim="800000"/>
            <a:headEnd/>
            <a:tailEnd/>
          </a:ln>
        </p:spPr>
        <p:txBody>
          <a:bodyPr wrap="none">
            <a:spAutoFit/>
          </a:bodyPr>
          <a:lstStyle/>
          <a:p>
            <a:r>
              <a:rPr lang="en-US" sz="2400">
                <a:solidFill>
                  <a:srgbClr val="FF0000"/>
                </a:solidFill>
              </a:rPr>
              <a:t>Partition</a:t>
            </a:r>
          </a:p>
        </p:txBody>
      </p:sp>
      <p:sp>
        <p:nvSpPr>
          <p:cNvPr id="33" name="TextBox 32"/>
          <p:cNvSpPr txBox="1">
            <a:spLocks noChangeArrowheads="1"/>
          </p:cNvSpPr>
          <p:nvPr/>
        </p:nvSpPr>
        <p:spPr bwMode="auto">
          <a:xfrm>
            <a:off x="6096000" y="5176838"/>
            <a:ext cx="1500188" cy="461962"/>
          </a:xfrm>
          <a:prstGeom prst="rect">
            <a:avLst/>
          </a:prstGeom>
          <a:noFill/>
          <a:ln w="9525">
            <a:noFill/>
            <a:miter lim="800000"/>
            <a:headEnd/>
            <a:tailEnd/>
          </a:ln>
        </p:spPr>
        <p:txBody>
          <a:bodyPr wrap="none">
            <a:spAutoFit/>
          </a:bodyPr>
          <a:lstStyle/>
          <a:p>
            <a:r>
              <a:rPr lang="en-US" sz="2400">
                <a:solidFill>
                  <a:srgbClr val="FF0000"/>
                </a:solidFill>
              </a:rPr>
              <a:t>Combine</a:t>
            </a:r>
          </a:p>
        </p:txBody>
      </p:sp>
      <p:cxnSp>
        <p:nvCxnSpPr>
          <p:cNvPr id="34" name="Straight Arrow Connector 33"/>
          <p:cNvCxnSpPr>
            <a:cxnSpLocks noChangeShapeType="1"/>
          </p:cNvCxnSpPr>
          <p:nvPr/>
        </p:nvCxnSpPr>
        <p:spPr bwMode="auto">
          <a:xfrm rot="5400000">
            <a:off x="6414294" y="2704306"/>
            <a:ext cx="839788" cy="3175"/>
          </a:xfrm>
          <a:prstGeom prst="straightConnector1">
            <a:avLst/>
          </a:prstGeom>
          <a:noFill/>
          <a:ln w="19050" algn="ctr">
            <a:solidFill>
              <a:srgbClr val="FF0000"/>
            </a:solidFill>
            <a:round/>
            <a:headEnd/>
            <a:tailEnd type="triangle" w="med" len="med"/>
          </a:ln>
        </p:spPr>
      </p:cxnSp>
      <p:cxnSp>
        <p:nvCxnSpPr>
          <p:cNvPr id="38" name="Straight Arrow Connector 37"/>
          <p:cNvCxnSpPr>
            <a:cxnSpLocks noChangeShapeType="1"/>
          </p:cNvCxnSpPr>
          <p:nvPr/>
        </p:nvCxnSpPr>
        <p:spPr bwMode="auto">
          <a:xfrm rot="5400000">
            <a:off x="6415088" y="4760913"/>
            <a:ext cx="839787" cy="1587"/>
          </a:xfrm>
          <a:prstGeom prst="straightConnector1">
            <a:avLst/>
          </a:prstGeom>
          <a:noFill/>
          <a:ln w="19050" algn="ctr">
            <a:solidFill>
              <a:srgbClr val="FF0000"/>
            </a:solidFill>
            <a:round/>
            <a:headEnd/>
            <a:tailEnd type="triangle" w="med" len="med"/>
          </a:ln>
        </p:spPr>
      </p:cxnSp>
      <p:sp>
        <p:nvSpPr>
          <p:cNvPr id="2" name="Slide Number Placeholder 1"/>
          <p:cNvSpPr>
            <a:spLocks noGrp="1"/>
          </p:cNvSpPr>
          <p:nvPr>
            <p:ph type="sldNum" sz="quarter" idx="10"/>
          </p:nvPr>
        </p:nvSpPr>
        <p:spPr/>
        <p:txBody>
          <a:bodyPr/>
          <a:lstStyle/>
          <a:p>
            <a:pPr>
              <a:defRPr/>
            </a:pPr>
            <a:fld id="{8F78998B-A6B2-4C6E-B804-FAF5CF988D47}" type="slidenum">
              <a:rPr lang="en-US" smtClean="0"/>
              <a:pPr>
                <a:defRPr/>
              </a:pPr>
              <a:t>37</a:t>
            </a:fld>
            <a:endParaRPr lang="en-US"/>
          </a:p>
        </p:txBody>
      </p:sp>
    </p:spTree>
    <p:extLst>
      <p:ext uri="{BB962C8B-B14F-4D97-AF65-F5344CB8AC3E}">
        <p14:creationId xmlns:p14="http://schemas.microsoft.com/office/powerpoint/2010/main" val="2924613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dissolve">
                                      <p:cBhvr>
                                        <p:cTn id="57" dur="500"/>
                                        <p:tgtEl>
                                          <p:spTgt spid="32"/>
                                        </p:tgtEl>
                                      </p:cBhvr>
                                    </p:animEffect>
                                  </p:childTnLst>
                                </p:cTn>
                              </p:par>
                              <p:par>
                                <p:cTn id="58" presetID="9" presetClass="entr" presetSubtype="0"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dissolv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dissolve">
                                      <p:cBhvr>
                                        <p:cTn id="65" dur="500"/>
                                        <p:tgtEl>
                                          <p:spTgt spid="3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3" grpId="0" animBg="1"/>
      <p:bldP spid="14" grpId="0" animBg="1"/>
      <p:bldP spid="15" grpId="0" animBg="1"/>
      <p:bldP spid="16" grpId="0" animBg="1"/>
      <p:bldP spid="17" grpId="0" animBg="1"/>
      <p:bldP spid="21" grpId="0" animBg="1"/>
      <p:bldP spid="29" grpId="0" animBg="1"/>
      <p:bldP spid="30" grpId="0" animBg="1"/>
      <p:bldP spid="31" grpId="0" animBg="1"/>
      <p:bldP spid="32"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Grp="1" noChangeArrowheads="1"/>
          </p:cNvSpPr>
          <p:nvPr>
            <p:ph type="title"/>
          </p:nvPr>
        </p:nvSpPr>
        <p:spPr/>
        <p:txBody>
          <a:bodyPr/>
          <a:lstStyle/>
          <a:p>
            <a:pPr eaLnBrk="1" hangingPunct="1"/>
            <a:r>
              <a:rPr lang="en-GB" dirty="0" smtClean="0"/>
              <a:t>Parallelization Challenges</a:t>
            </a:r>
          </a:p>
        </p:txBody>
      </p:sp>
      <p:sp>
        <p:nvSpPr>
          <p:cNvPr id="41987" name="Rectangle 9"/>
          <p:cNvSpPr>
            <a:spLocks noGrp="1" noChangeArrowheads="1"/>
          </p:cNvSpPr>
          <p:nvPr>
            <p:ph idx="1"/>
          </p:nvPr>
        </p:nvSpPr>
        <p:spPr/>
        <p:txBody>
          <a:bodyPr/>
          <a:lstStyle/>
          <a:p>
            <a:pPr eaLnBrk="1" hangingPunct="1"/>
            <a:r>
              <a:rPr lang="en-GB" sz="2800" dirty="0" smtClean="0"/>
              <a:t>How do we assign work units to workers?</a:t>
            </a:r>
          </a:p>
          <a:p>
            <a:pPr eaLnBrk="1" hangingPunct="1"/>
            <a:r>
              <a:rPr lang="en-GB" sz="2800" dirty="0" smtClean="0"/>
              <a:t>What if we have more work units than workers?</a:t>
            </a:r>
          </a:p>
          <a:p>
            <a:pPr eaLnBrk="1" hangingPunct="1"/>
            <a:r>
              <a:rPr lang="en-GB" sz="2800" dirty="0" smtClean="0"/>
              <a:t>What if workers need to share partial results?</a:t>
            </a:r>
          </a:p>
          <a:p>
            <a:pPr eaLnBrk="1" hangingPunct="1"/>
            <a:r>
              <a:rPr lang="en-GB" sz="2800" dirty="0" smtClean="0"/>
              <a:t>How do we aggregate partial results?</a:t>
            </a:r>
          </a:p>
          <a:p>
            <a:pPr eaLnBrk="1" hangingPunct="1"/>
            <a:r>
              <a:rPr lang="en-GB" sz="2800" dirty="0" smtClean="0"/>
              <a:t>How do we know all the workers have finished?</a:t>
            </a:r>
          </a:p>
          <a:p>
            <a:pPr eaLnBrk="1" hangingPunct="1"/>
            <a:r>
              <a:rPr lang="en-GB" sz="2800" dirty="0" smtClean="0"/>
              <a:t>What if workers die?</a:t>
            </a:r>
          </a:p>
        </p:txBody>
      </p:sp>
      <p:sp>
        <p:nvSpPr>
          <p:cNvPr id="20484" name="Text Box 10"/>
          <p:cNvSpPr txBox="1">
            <a:spLocks noChangeArrowheads="1"/>
          </p:cNvSpPr>
          <p:nvPr/>
        </p:nvSpPr>
        <p:spPr bwMode="auto">
          <a:xfrm>
            <a:off x="702666" y="5405735"/>
            <a:ext cx="7907934" cy="461665"/>
          </a:xfrm>
          <a:prstGeom prst="rect">
            <a:avLst/>
          </a:prstGeom>
          <a:noFill/>
          <a:ln w="9525">
            <a:noFill/>
            <a:miter lim="800000"/>
            <a:headEnd/>
            <a:tailEnd/>
          </a:ln>
        </p:spPr>
        <p:txBody>
          <a:bodyPr wrap="none">
            <a:spAutoFit/>
          </a:bodyPr>
          <a:lstStyle/>
          <a:p>
            <a:r>
              <a:rPr lang="en-US" sz="2400" dirty="0">
                <a:solidFill>
                  <a:srgbClr val="FF0000"/>
                </a:solidFill>
              </a:rPr>
              <a:t>What is the common theme of all of these problems?</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38</a:t>
            </a:fld>
            <a:endParaRPr lang="en-US"/>
          </a:p>
        </p:txBody>
      </p:sp>
    </p:spTree>
    <p:extLst>
      <p:ext uri="{BB962C8B-B14F-4D97-AF65-F5344CB8AC3E}">
        <p14:creationId xmlns:p14="http://schemas.microsoft.com/office/powerpoint/2010/main" val="2876442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dissolve">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GB" dirty="0" smtClean="0"/>
              <a:t>Common Theme?</a:t>
            </a:r>
          </a:p>
        </p:txBody>
      </p:sp>
      <p:sp>
        <p:nvSpPr>
          <p:cNvPr id="43011" name="Rectangle 5"/>
          <p:cNvSpPr>
            <a:spLocks noGrp="1" noChangeArrowheads="1"/>
          </p:cNvSpPr>
          <p:nvPr>
            <p:ph idx="1"/>
          </p:nvPr>
        </p:nvSpPr>
        <p:spPr/>
        <p:txBody>
          <a:bodyPr/>
          <a:lstStyle/>
          <a:p>
            <a:pPr eaLnBrk="1" hangingPunct="1"/>
            <a:r>
              <a:rPr lang="en-GB" dirty="0" smtClean="0"/>
              <a:t>Parallelization problems arise from:</a:t>
            </a:r>
          </a:p>
          <a:p>
            <a:pPr lvl="1" eaLnBrk="1" hangingPunct="1"/>
            <a:r>
              <a:rPr lang="en-GB" dirty="0" smtClean="0"/>
              <a:t>Communication between workers (e.g., to exchange state)</a:t>
            </a:r>
          </a:p>
          <a:p>
            <a:pPr lvl="1" eaLnBrk="1" hangingPunct="1"/>
            <a:r>
              <a:rPr lang="en-GB" dirty="0" smtClean="0"/>
              <a:t>Access to shared resources (e.g., data)</a:t>
            </a:r>
          </a:p>
          <a:p>
            <a:pPr eaLnBrk="1" hangingPunct="1"/>
            <a:r>
              <a:rPr lang="en-GB" dirty="0" smtClean="0"/>
              <a:t>Thus, we need a synchronization mechanism</a:t>
            </a:r>
          </a:p>
          <a:p>
            <a:pPr lvl="1" eaLnBrk="1" hangingPunct="1"/>
            <a:endParaRPr lang="en-GB" dirty="0" smtClean="0"/>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39</a:t>
            </a:fld>
            <a:endParaRPr lang="en-US"/>
          </a:p>
        </p:txBody>
      </p:sp>
    </p:spTree>
    <p:extLst>
      <p:ext uri="{BB962C8B-B14F-4D97-AF65-F5344CB8AC3E}">
        <p14:creationId xmlns:p14="http://schemas.microsoft.com/office/powerpoint/2010/main" val="12231411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benjr.tw/files/images/other/storage_system.png"/>
          <p:cNvPicPr>
            <a:picLocks noChangeAspect="1" noChangeArrowheads="1"/>
          </p:cNvPicPr>
          <p:nvPr/>
        </p:nvPicPr>
        <p:blipFill>
          <a:blip r:embed="rId2" cstate="print"/>
          <a:srcRect/>
          <a:stretch>
            <a:fillRect/>
          </a:stretch>
        </p:blipFill>
        <p:spPr bwMode="auto">
          <a:xfrm>
            <a:off x="4953000" y="990600"/>
            <a:ext cx="4191000" cy="5486400"/>
          </a:xfrm>
          <a:prstGeom prst="rect">
            <a:avLst/>
          </a:prstGeom>
          <a:noFill/>
        </p:spPr>
      </p:pic>
      <p:sp>
        <p:nvSpPr>
          <p:cNvPr id="2" name="Title 1"/>
          <p:cNvSpPr>
            <a:spLocks noGrp="1"/>
          </p:cNvSpPr>
          <p:nvPr>
            <p:ph type="title"/>
          </p:nvPr>
        </p:nvSpPr>
        <p:spPr>
          <a:xfrm>
            <a:off x="381000" y="0"/>
            <a:ext cx="8229600" cy="1143000"/>
          </a:xfrm>
        </p:spPr>
        <p:txBody>
          <a:bodyPr/>
          <a:lstStyle/>
          <a:p>
            <a:r>
              <a:rPr lang="en-US" altLang="zh-TW" dirty="0"/>
              <a:t>Introduction</a:t>
            </a:r>
          </a:p>
        </p:txBody>
      </p:sp>
      <p:sp>
        <p:nvSpPr>
          <p:cNvPr id="3" name="Content Placeholder 2"/>
          <p:cNvSpPr>
            <a:spLocks noGrp="1"/>
          </p:cNvSpPr>
          <p:nvPr>
            <p:ph idx="1"/>
          </p:nvPr>
        </p:nvSpPr>
        <p:spPr>
          <a:xfrm>
            <a:off x="152400" y="1524000"/>
            <a:ext cx="5029200" cy="5410200"/>
          </a:xfrm>
        </p:spPr>
        <p:txBody>
          <a:bodyPr>
            <a:noAutofit/>
          </a:bodyPr>
          <a:lstStyle/>
          <a:p>
            <a:r>
              <a:rPr lang="en-US" sz="2400" dirty="0" smtClean="0"/>
              <a:t>Common storage architecture :</a:t>
            </a:r>
          </a:p>
          <a:p>
            <a:pPr lvl="1"/>
            <a:r>
              <a:rPr lang="en-US" sz="2000" dirty="0" smtClean="0"/>
              <a:t>DAS - Direct Attached Storage</a:t>
            </a:r>
          </a:p>
          <a:p>
            <a:pPr lvl="2"/>
            <a:r>
              <a:rPr lang="en-US" sz="1800" dirty="0" smtClean="0"/>
              <a:t>Storage device was directly attached to a server or workstation, without a storage network in between.</a:t>
            </a:r>
          </a:p>
          <a:p>
            <a:pPr lvl="1"/>
            <a:r>
              <a:rPr lang="en-US" sz="2000" dirty="0" smtClean="0"/>
              <a:t>NAS - Network Attached Storage</a:t>
            </a:r>
          </a:p>
          <a:p>
            <a:pPr lvl="2"/>
            <a:r>
              <a:rPr lang="en-US" sz="1800" dirty="0" smtClean="0"/>
              <a:t>File-level computer data storage connected to a computer network providing data access to heterogeneous clients.</a:t>
            </a:r>
          </a:p>
          <a:p>
            <a:pPr lvl="1"/>
            <a:r>
              <a:rPr lang="en-US" sz="2000" dirty="0" smtClean="0"/>
              <a:t>SAN - Storage Area Network</a:t>
            </a:r>
          </a:p>
          <a:p>
            <a:pPr lvl="2"/>
            <a:r>
              <a:rPr lang="en-US" sz="1800" dirty="0" smtClean="0"/>
              <a:t>Attach remote storage devices to servers in such a way that the devices appear as locally attached to the operating system.</a:t>
            </a:r>
            <a:endParaRPr lang="en-US" sz="1800" dirty="0"/>
          </a:p>
        </p:txBody>
      </p:sp>
      <p:sp>
        <p:nvSpPr>
          <p:cNvPr id="5" name="Slide Number Placeholder 4"/>
          <p:cNvSpPr>
            <a:spLocks noGrp="1"/>
          </p:cNvSpPr>
          <p:nvPr>
            <p:ph type="sldNum" sz="quarter" idx="4"/>
          </p:nvPr>
        </p:nvSpPr>
        <p:spPr/>
        <p:txBody>
          <a:bodyPr/>
          <a:lstStyle/>
          <a:p>
            <a:pPr>
              <a:defRPr/>
            </a:pPr>
            <a:fld id="{B23465E9-4D8E-4E49-B651-73C5E169EA4C}" type="slidenum">
              <a:rPr lang="en-US" smtClean="0"/>
              <a:pPr>
                <a:defRPr/>
              </a:pPr>
              <a:t>4</a:t>
            </a:fld>
            <a:endParaRPr lang="en-US"/>
          </a:p>
        </p:txBody>
      </p:sp>
    </p:spTree>
    <p:extLst>
      <p:ext uri="{BB962C8B-B14F-4D97-AF65-F5344CB8AC3E}">
        <p14:creationId xmlns:p14="http://schemas.microsoft.com/office/powerpoint/2010/main" val="4104997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GB" smtClean="0"/>
              <a:t>Managing Multiple Workers</a:t>
            </a:r>
          </a:p>
        </p:txBody>
      </p:sp>
      <p:sp>
        <p:nvSpPr>
          <p:cNvPr id="44035" name="Rectangle 5"/>
          <p:cNvSpPr>
            <a:spLocks noGrp="1" noChangeArrowheads="1"/>
          </p:cNvSpPr>
          <p:nvPr>
            <p:ph idx="1"/>
          </p:nvPr>
        </p:nvSpPr>
        <p:spPr/>
        <p:txBody>
          <a:bodyPr>
            <a:normAutofit/>
          </a:bodyPr>
          <a:lstStyle/>
          <a:p>
            <a:pPr eaLnBrk="1" hangingPunct="1"/>
            <a:r>
              <a:rPr lang="en-GB" sz="2400" dirty="0" smtClean="0"/>
              <a:t>Difficult because</a:t>
            </a:r>
          </a:p>
          <a:p>
            <a:pPr lvl="1" eaLnBrk="1" hangingPunct="1"/>
            <a:r>
              <a:rPr lang="en-GB" sz="2000" dirty="0" smtClean="0"/>
              <a:t>We don’t know the order in which workers run</a:t>
            </a:r>
          </a:p>
          <a:p>
            <a:pPr lvl="1" eaLnBrk="1" hangingPunct="1"/>
            <a:r>
              <a:rPr lang="en-GB" sz="2000" dirty="0" smtClean="0"/>
              <a:t>We don’t know when workers interrupt each other</a:t>
            </a:r>
          </a:p>
          <a:p>
            <a:pPr lvl="1" eaLnBrk="1" hangingPunct="1"/>
            <a:r>
              <a:rPr lang="en-GB" sz="2000" dirty="0" smtClean="0"/>
              <a:t>We don’t know the order in which workers access shared data</a:t>
            </a:r>
          </a:p>
          <a:p>
            <a:pPr eaLnBrk="1" hangingPunct="1"/>
            <a:r>
              <a:rPr lang="en-GB" sz="2400" dirty="0" smtClean="0"/>
              <a:t>Thus, we need:</a:t>
            </a:r>
          </a:p>
          <a:p>
            <a:pPr lvl="1" eaLnBrk="1" hangingPunct="1"/>
            <a:r>
              <a:rPr lang="en-GB" sz="2000" dirty="0" smtClean="0"/>
              <a:t>Semaphores (lock, unlock)</a:t>
            </a:r>
          </a:p>
          <a:p>
            <a:pPr lvl="1" eaLnBrk="1" hangingPunct="1"/>
            <a:r>
              <a:rPr lang="en-GB" sz="2000" dirty="0" smtClean="0"/>
              <a:t>Conditional variables (wait, notify, broadcast)</a:t>
            </a:r>
          </a:p>
          <a:p>
            <a:pPr lvl="1" eaLnBrk="1" hangingPunct="1"/>
            <a:r>
              <a:rPr lang="en-GB" sz="2000" dirty="0" smtClean="0"/>
              <a:t>Barriers</a:t>
            </a:r>
          </a:p>
          <a:p>
            <a:pPr eaLnBrk="1" hangingPunct="1"/>
            <a:r>
              <a:rPr lang="en-GB" sz="2400" dirty="0" smtClean="0"/>
              <a:t>Still, lots of problems:</a:t>
            </a:r>
          </a:p>
          <a:p>
            <a:pPr lvl="1" eaLnBrk="1" hangingPunct="1"/>
            <a:r>
              <a:rPr lang="en-GB" sz="2000" dirty="0" smtClean="0"/>
              <a:t>Deadlock, </a:t>
            </a:r>
            <a:r>
              <a:rPr lang="en-GB" sz="2000" dirty="0" err="1" smtClean="0"/>
              <a:t>livelock</a:t>
            </a:r>
            <a:r>
              <a:rPr lang="en-GB" sz="2000" dirty="0" smtClean="0"/>
              <a:t>, race conditions...</a:t>
            </a:r>
          </a:p>
          <a:p>
            <a:pPr lvl="1" eaLnBrk="1" hangingPunct="1"/>
            <a:r>
              <a:rPr lang="en-GB" sz="2000" dirty="0" smtClean="0"/>
              <a:t>Dining philosophers, sleeping barbers, cigarette smokers...</a:t>
            </a:r>
          </a:p>
          <a:p>
            <a:pPr eaLnBrk="1" hangingPunct="1"/>
            <a:r>
              <a:rPr lang="en-GB" sz="2400" dirty="0" smtClean="0"/>
              <a:t>Moral of the story: be careful!</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40</a:t>
            </a:fld>
            <a:endParaRPr lang="en-US"/>
          </a:p>
        </p:txBody>
      </p:sp>
    </p:spTree>
    <p:extLst>
      <p:ext uri="{BB962C8B-B14F-4D97-AF65-F5344CB8AC3E}">
        <p14:creationId xmlns:p14="http://schemas.microsoft.com/office/powerpoint/2010/main" val="19389552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0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03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800000"/>
                </a:solidFill>
                <a:latin typeface="Times New Roman"/>
                <a:cs typeface="Times New Roman"/>
              </a:rPr>
              <a:t>Current Tools</a:t>
            </a:r>
            <a:endParaRPr lang="en-US" sz="4400" dirty="0">
              <a:solidFill>
                <a:srgbClr val="800000"/>
              </a:solidFill>
              <a:latin typeface="Times New Roman"/>
              <a:cs typeface="Times New Roman"/>
            </a:endParaRPr>
          </a:p>
        </p:txBody>
      </p:sp>
      <p:sp>
        <p:nvSpPr>
          <p:cNvPr id="3" name="Content Placeholder 2"/>
          <p:cNvSpPr>
            <a:spLocks noGrp="1"/>
          </p:cNvSpPr>
          <p:nvPr>
            <p:ph idx="1"/>
          </p:nvPr>
        </p:nvSpPr>
        <p:spPr/>
        <p:txBody>
          <a:bodyPr/>
          <a:lstStyle/>
          <a:p>
            <a:r>
              <a:rPr lang="en-US" dirty="0" smtClean="0"/>
              <a:t>Programming models</a:t>
            </a:r>
          </a:p>
          <a:p>
            <a:pPr lvl="1"/>
            <a:r>
              <a:rPr lang="en-US" dirty="0" smtClean="0"/>
              <a:t>Shared memory (</a:t>
            </a:r>
            <a:r>
              <a:rPr lang="en-US" dirty="0" err="1" smtClean="0"/>
              <a:t>pthreads</a:t>
            </a:r>
            <a:r>
              <a:rPr lang="en-US" dirty="0" smtClean="0"/>
              <a:t>)</a:t>
            </a:r>
          </a:p>
          <a:p>
            <a:pPr lvl="1"/>
            <a:r>
              <a:rPr lang="en-US" dirty="0" smtClean="0"/>
              <a:t>Message passing (MPI)</a:t>
            </a:r>
          </a:p>
          <a:p>
            <a:r>
              <a:rPr lang="en-US" dirty="0" smtClean="0"/>
              <a:t>Design Patterns</a:t>
            </a:r>
          </a:p>
          <a:p>
            <a:pPr lvl="1"/>
            <a:r>
              <a:rPr lang="en-US" dirty="0" smtClean="0"/>
              <a:t>Master-slaves</a:t>
            </a:r>
          </a:p>
          <a:p>
            <a:pPr lvl="1"/>
            <a:r>
              <a:rPr lang="en-US" dirty="0" smtClean="0"/>
              <a:t>Producer-consumer flows</a:t>
            </a:r>
          </a:p>
          <a:p>
            <a:pPr lvl="1"/>
            <a:r>
              <a:rPr lang="en-US" dirty="0" smtClean="0"/>
              <a:t>Shared work queues</a:t>
            </a:r>
          </a:p>
          <a:p>
            <a:pPr lvl="1"/>
            <a:endParaRPr lang="en-US" dirty="0"/>
          </a:p>
        </p:txBody>
      </p:sp>
      <p:grpSp>
        <p:nvGrpSpPr>
          <p:cNvPr id="4" name="Group 41"/>
          <p:cNvGrpSpPr>
            <a:grpSpLocks/>
          </p:cNvGrpSpPr>
          <p:nvPr/>
        </p:nvGrpSpPr>
        <p:grpSpPr bwMode="auto">
          <a:xfrm>
            <a:off x="7134225" y="990600"/>
            <a:ext cx="1476375" cy="1630362"/>
            <a:chOff x="2667000" y="1524000"/>
            <a:chExt cx="2032346" cy="2243288"/>
          </a:xfrm>
        </p:grpSpPr>
        <p:cxnSp>
          <p:nvCxnSpPr>
            <p:cNvPr id="5" name="Straight Arrow Connector 4"/>
            <p:cNvCxnSpPr>
              <a:cxnSpLocks noChangeShapeType="1"/>
            </p:cNvCxnSpPr>
            <p:nvPr/>
          </p:nvCxnSpPr>
          <p:spPr bwMode="auto">
            <a:xfrm rot="5400000">
              <a:off x="2134394" y="2661444"/>
              <a:ext cx="1447800" cy="1588"/>
            </a:xfrm>
            <a:prstGeom prst="straightConnector1">
              <a:avLst/>
            </a:prstGeom>
            <a:noFill/>
            <a:ln w="63500" cmpd="dbl" algn="ctr">
              <a:solidFill>
                <a:srgbClr val="FF0000"/>
              </a:solidFill>
              <a:round/>
              <a:headEnd/>
              <a:tailEnd type="triangle" w="sm" len="sm"/>
            </a:ln>
          </p:spPr>
        </p:cxnSp>
        <p:sp>
          <p:nvSpPr>
            <p:cNvPr id="6" name="TextBox 9"/>
            <p:cNvSpPr txBox="1">
              <a:spLocks noChangeArrowheads="1"/>
            </p:cNvSpPr>
            <p:nvPr/>
          </p:nvSpPr>
          <p:spPr bwMode="auto">
            <a:xfrm>
              <a:off x="2682875" y="1524000"/>
              <a:ext cx="2016471" cy="381149"/>
            </a:xfrm>
            <a:prstGeom prst="rect">
              <a:avLst/>
            </a:prstGeom>
            <a:noFill/>
            <a:ln w="9525">
              <a:noFill/>
              <a:miter lim="800000"/>
              <a:headEnd/>
              <a:tailEnd/>
            </a:ln>
          </p:spPr>
          <p:txBody>
            <a:bodyPr wrap="none">
              <a:spAutoFit/>
            </a:bodyPr>
            <a:lstStyle/>
            <a:p>
              <a:pPr eaLnBrk="0" hangingPunct="0"/>
              <a:r>
                <a:rPr lang="en-US" sz="1200" b="1">
                  <a:solidFill>
                    <a:srgbClr val="FFFFFF"/>
                  </a:solidFill>
                  <a:latin typeface="Arial" charset="0"/>
                </a:rPr>
                <a:t>Message Passing</a:t>
              </a:r>
            </a:p>
          </p:txBody>
        </p:sp>
        <p:sp>
          <p:nvSpPr>
            <p:cNvPr id="7" name="TextBox 10"/>
            <p:cNvSpPr txBox="1">
              <a:spLocks noChangeArrowheads="1"/>
            </p:cNvSpPr>
            <p:nvPr/>
          </p:nvSpPr>
          <p:spPr bwMode="auto">
            <a:xfrm>
              <a:off x="2667000"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1</a:t>
              </a:r>
            </a:p>
          </p:txBody>
        </p:sp>
        <p:cxnSp>
          <p:nvCxnSpPr>
            <p:cNvPr id="8" name="Straight Arrow Connector 11"/>
            <p:cNvCxnSpPr>
              <a:cxnSpLocks noChangeShapeType="1"/>
            </p:cNvCxnSpPr>
            <p:nvPr/>
          </p:nvCxnSpPr>
          <p:spPr bwMode="auto">
            <a:xfrm rot="5400000">
              <a:off x="2515394" y="2661444"/>
              <a:ext cx="1447800" cy="1588"/>
            </a:xfrm>
            <a:prstGeom prst="straightConnector1">
              <a:avLst/>
            </a:prstGeom>
            <a:noFill/>
            <a:ln w="63500" cmpd="dbl" algn="ctr">
              <a:solidFill>
                <a:srgbClr val="FF0000"/>
              </a:solidFill>
              <a:round/>
              <a:headEnd/>
              <a:tailEnd type="triangle" w="sm" len="sm"/>
            </a:ln>
          </p:spPr>
        </p:cxnSp>
        <p:sp>
          <p:nvSpPr>
            <p:cNvPr id="9" name="TextBox 12"/>
            <p:cNvSpPr txBox="1">
              <a:spLocks noChangeArrowheads="1"/>
            </p:cNvSpPr>
            <p:nvPr/>
          </p:nvSpPr>
          <p:spPr bwMode="auto">
            <a:xfrm>
              <a:off x="3048000"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2</a:t>
              </a:r>
            </a:p>
          </p:txBody>
        </p:sp>
        <p:cxnSp>
          <p:nvCxnSpPr>
            <p:cNvPr id="10" name="Straight Arrow Connector 13"/>
            <p:cNvCxnSpPr>
              <a:cxnSpLocks noChangeShapeType="1"/>
            </p:cNvCxnSpPr>
            <p:nvPr/>
          </p:nvCxnSpPr>
          <p:spPr bwMode="auto">
            <a:xfrm rot="5400000">
              <a:off x="2896394" y="2661444"/>
              <a:ext cx="1447800" cy="1588"/>
            </a:xfrm>
            <a:prstGeom prst="straightConnector1">
              <a:avLst/>
            </a:prstGeom>
            <a:noFill/>
            <a:ln w="63500" cmpd="dbl" algn="ctr">
              <a:solidFill>
                <a:srgbClr val="FF0000"/>
              </a:solidFill>
              <a:round/>
              <a:headEnd/>
              <a:tailEnd type="triangle" w="sm" len="sm"/>
            </a:ln>
          </p:spPr>
        </p:cxnSp>
        <p:sp>
          <p:nvSpPr>
            <p:cNvPr id="11" name="TextBox 14"/>
            <p:cNvSpPr txBox="1">
              <a:spLocks noChangeArrowheads="1"/>
            </p:cNvSpPr>
            <p:nvPr/>
          </p:nvSpPr>
          <p:spPr bwMode="auto">
            <a:xfrm>
              <a:off x="3429000"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3</a:t>
              </a:r>
            </a:p>
          </p:txBody>
        </p:sp>
        <p:cxnSp>
          <p:nvCxnSpPr>
            <p:cNvPr id="12" name="Straight Arrow Connector 15"/>
            <p:cNvCxnSpPr>
              <a:cxnSpLocks noChangeShapeType="1"/>
            </p:cNvCxnSpPr>
            <p:nvPr/>
          </p:nvCxnSpPr>
          <p:spPr bwMode="auto">
            <a:xfrm rot="5400000">
              <a:off x="3277394" y="2661444"/>
              <a:ext cx="1447800" cy="1588"/>
            </a:xfrm>
            <a:prstGeom prst="straightConnector1">
              <a:avLst/>
            </a:prstGeom>
            <a:noFill/>
            <a:ln w="63500" cmpd="dbl" algn="ctr">
              <a:solidFill>
                <a:srgbClr val="FF0000"/>
              </a:solidFill>
              <a:round/>
              <a:headEnd/>
              <a:tailEnd type="triangle" w="sm" len="sm"/>
            </a:ln>
          </p:spPr>
        </p:cxnSp>
        <p:sp>
          <p:nvSpPr>
            <p:cNvPr id="13" name="TextBox 16"/>
            <p:cNvSpPr txBox="1">
              <a:spLocks noChangeArrowheads="1"/>
            </p:cNvSpPr>
            <p:nvPr/>
          </p:nvSpPr>
          <p:spPr bwMode="auto">
            <a:xfrm>
              <a:off x="3810000"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4</a:t>
              </a:r>
            </a:p>
          </p:txBody>
        </p:sp>
        <p:cxnSp>
          <p:nvCxnSpPr>
            <p:cNvPr id="14" name="Straight Arrow Connector 17"/>
            <p:cNvCxnSpPr>
              <a:cxnSpLocks noChangeShapeType="1"/>
            </p:cNvCxnSpPr>
            <p:nvPr/>
          </p:nvCxnSpPr>
          <p:spPr bwMode="auto">
            <a:xfrm rot="5400000">
              <a:off x="3658394" y="2661444"/>
              <a:ext cx="1447800" cy="1588"/>
            </a:xfrm>
            <a:prstGeom prst="straightConnector1">
              <a:avLst/>
            </a:prstGeom>
            <a:noFill/>
            <a:ln w="63500" cmpd="dbl" algn="ctr">
              <a:solidFill>
                <a:srgbClr val="FF0000"/>
              </a:solidFill>
              <a:round/>
              <a:headEnd/>
              <a:tailEnd type="triangle" w="sm" len="sm"/>
            </a:ln>
          </p:spPr>
        </p:cxnSp>
        <p:sp>
          <p:nvSpPr>
            <p:cNvPr id="15" name="TextBox 18"/>
            <p:cNvSpPr txBox="1">
              <a:spLocks noChangeArrowheads="1"/>
            </p:cNvSpPr>
            <p:nvPr/>
          </p:nvSpPr>
          <p:spPr bwMode="auto">
            <a:xfrm>
              <a:off x="4191001" y="3386139"/>
              <a:ext cx="474671" cy="381149"/>
            </a:xfrm>
            <a:prstGeom prst="rect">
              <a:avLst/>
            </a:prstGeom>
            <a:noFill/>
            <a:ln w="9525">
              <a:noFill/>
              <a:miter lim="800000"/>
              <a:headEnd/>
              <a:tailEnd/>
            </a:ln>
          </p:spPr>
          <p:txBody>
            <a:bodyPr wrap="none">
              <a:spAutoFit/>
            </a:bodyPr>
            <a:lstStyle/>
            <a:p>
              <a:pPr eaLnBrk="0" hangingPunct="0"/>
              <a:r>
                <a:rPr lang="en-US" sz="1200" b="1" dirty="0">
                  <a:solidFill>
                    <a:srgbClr val="FF0000"/>
                  </a:solidFill>
                  <a:latin typeface="Arial" charset="0"/>
                </a:rPr>
                <a:t>P</a:t>
              </a:r>
              <a:r>
                <a:rPr lang="en-US" sz="1200" b="1" baseline="-25000" dirty="0">
                  <a:solidFill>
                    <a:srgbClr val="FF0000"/>
                  </a:solidFill>
                  <a:latin typeface="Arial" charset="0"/>
                </a:rPr>
                <a:t>5</a:t>
              </a:r>
            </a:p>
          </p:txBody>
        </p:sp>
        <p:cxnSp>
          <p:nvCxnSpPr>
            <p:cNvPr id="16" name="Straight Arrow Connector 43"/>
            <p:cNvCxnSpPr>
              <a:cxnSpLocks noChangeShapeType="1"/>
            </p:cNvCxnSpPr>
            <p:nvPr/>
          </p:nvCxnSpPr>
          <p:spPr bwMode="auto">
            <a:xfrm>
              <a:off x="2835275" y="1981200"/>
              <a:ext cx="381000" cy="762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7" name="Straight Arrow Connector 48"/>
            <p:cNvCxnSpPr>
              <a:cxnSpLocks noChangeShapeType="1"/>
            </p:cNvCxnSpPr>
            <p:nvPr/>
          </p:nvCxnSpPr>
          <p:spPr bwMode="auto">
            <a:xfrm rot="10800000" flipV="1">
              <a:off x="3216275" y="2057400"/>
              <a:ext cx="1143000" cy="2286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8" name="Straight Arrow Connector 58"/>
            <p:cNvCxnSpPr>
              <a:cxnSpLocks noChangeShapeType="1"/>
            </p:cNvCxnSpPr>
            <p:nvPr/>
          </p:nvCxnSpPr>
          <p:spPr bwMode="auto">
            <a:xfrm>
              <a:off x="3597275" y="2362200"/>
              <a:ext cx="381000" cy="762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9" name="Straight Arrow Connector 59"/>
            <p:cNvCxnSpPr>
              <a:cxnSpLocks noChangeShapeType="1"/>
            </p:cNvCxnSpPr>
            <p:nvPr/>
          </p:nvCxnSpPr>
          <p:spPr bwMode="auto">
            <a:xfrm flipH="1">
              <a:off x="3978275" y="2590800"/>
              <a:ext cx="381000" cy="762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60"/>
            <p:cNvCxnSpPr>
              <a:cxnSpLocks noChangeShapeType="1"/>
            </p:cNvCxnSpPr>
            <p:nvPr/>
          </p:nvCxnSpPr>
          <p:spPr bwMode="auto">
            <a:xfrm rot="10800000" flipV="1">
              <a:off x="3597275" y="2819400"/>
              <a:ext cx="762000" cy="1524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62"/>
            <p:cNvCxnSpPr>
              <a:cxnSpLocks noChangeShapeType="1"/>
            </p:cNvCxnSpPr>
            <p:nvPr/>
          </p:nvCxnSpPr>
          <p:spPr bwMode="auto">
            <a:xfrm rot="10800000" flipH="1" flipV="1">
              <a:off x="2835275" y="2438400"/>
              <a:ext cx="762000" cy="1524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22" name="Straight Arrow Connector 63"/>
            <p:cNvCxnSpPr>
              <a:cxnSpLocks noChangeShapeType="1"/>
            </p:cNvCxnSpPr>
            <p:nvPr/>
          </p:nvCxnSpPr>
          <p:spPr bwMode="auto">
            <a:xfrm flipH="1">
              <a:off x="2835275" y="2667000"/>
              <a:ext cx="381000" cy="762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23" name="Straight Arrow Connector 64"/>
            <p:cNvCxnSpPr>
              <a:cxnSpLocks noChangeShapeType="1"/>
            </p:cNvCxnSpPr>
            <p:nvPr/>
          </p:nvCxnSpPr>
          <p:spPr bwMode="auto">
            <a:xfrm rot="10800000" flipH="1" flipV="1">
              <a:off x="2835275" y="2971800"/>
              <a:ext cx="762000" cy="15240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grpSp>
      <p:grpSp>
        <p:nvGrpSpPr>
          <p:cNvPr id="24" name="Group 42"/>
          <p:cNvGrpSpPr>
            <a:grpSpLocks/>
          </p:cNvGrpSpPr>
          <p:nvPr/>
        </p:nvGrpSpPr>
        <p:grpSpPr bwMode="auto">
          <a:xfrm>
            <a:off x="4800600" y="990600"/>
            <a:ext cx="2005012" cy="1630362"/>
            <a:chOff x="5181600" y="1524000"/>
            <a:chExt cx="2759075" cy="2243288"/>
          </a:xfrm>
        </p:grpSpPr>
        <p:cxnSp>
          <p:nvCxnSpPr>
            <p:cNvPr id="25" name="Straight Arrow Connector 30"/>
            <p:cNvCxnSpPr>
              <a:cxnSpLocks noChangeShapeType="1"/>
            </p:cNvCxnSpPr>
            <p:nvPr/>
          </p:nvCxnSpPr>
          <p:spPr bwMode="auto">
            <a:xfrm rot="5400000">
              <a:off x="4648994" y="2661444"/>
              <a:ext cx="1447800" cy="1588"/>
            </a:xfrm>
            <a:prstGeom prst="straightConnector1">
              <a:avLst/>
            </a:prstGeom>
            <a:noFill/>
            <a:ln w="63500" cmpd="dbl" algn="ctr">
              <a:solidFill>
                <a:srgbClr val="FF0000"/>
              </a:solidFill>
              <a:round/>
              <a:headEnd/>
              <a:tailEnd type="triangle" w="sm" len="sm"/>
            </a:ln>
          </p:spPr>
        </p:cxnSp>
        <p:sp>
          <p:nvSpPr>
            <p:cNvPr id="26" name="TextBox 31"/>
            <p:cNvSpPr txBox="1">
              <a:spLocks noChangeArrowheads="1"/>
            </p:cNvSpPr>
            <p:nvPr/>
          </p:nvSpPr>
          <p:spPr bwMode="auto">
            <a:xfrm>
              <a:off x="5273675" y="1524000"/>
              <a:ext cx="1840014" cy="381149"/>
            </a:xfrm>
            <a:prstGeom prst="rect">
              <a:avLst/>
            </a:prstGeom>
            <a:noFill/>
            <a:ln w="9525">
              <a:noFill/>
              <a:miter lim="800000"/>
              <a:headEnd/>
              <a:tailEnd/>
            </a:ln>
          </p:spPr>
          <p:txBody>
            <a:bodyPr wrap="none">
              <a:spAutoFit/>
            </a:bodyPr>
            <a:lstStyle/>
            <a:p>
              <a:pPr eaLnBrk="0" hangingPunct="0"/>
              <a:r>
                <a:rPr lang="en-US" sz="1200" b="1">
                  <a:solidFill>
                    <a:srgbClr val="FFFFFF"/>
                  </a:solidFill>
                  <a:latin typeface="Arial" charset="0"/>
                </a:rPr>
                <a:t>Shared Memory</a:t>
              </a:r>
            </a:p>
          </p:txBody>
        </p:sp>
        <p:sp>
          <p:nvSpPr>
            <p:cNvPr id="27" name="TextBox 32"/>
            <p:cNvSpPr txBox="1">
              <a:spLocks noChangeArrowheads="1"/>
            </p:cNvSpPr>
            <p:nvPr/>
          </p:nvSpPr>
          <p:spPr bwMode="auto">
            <a:xfrm>
              <a:off x="5181600"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1</a:t>
              </a:r>
            </a:p>
          </p:txBody>
        </p:sp>
        <p:cxnSp>
          <p:nvCxnSpPr>
            <p:cNvPr id="28" name="Straight Arrow Connector 33"/>
            <p:cNvCxnSpPr>
              <a:cxnSpLocks noChangeShapeType="1"/>
            </p:cNvCxnSpPr>
            <p:nvPr/>
          </p:nvCxnSpPr>
          <p:spPr bwMode="auto">
            <a:xfrm rot="5400000">
              <a:off x="5029994" y="2661444"/>
              <a:ext cx="1447800" cy="1588"/>
            </a:xfrm>
            <a:prstGeom prst="straightConnector1">
              <a:avLst/>
            </a:prstGeom>
            <a:noFill/>
            <a:ln w="63500" cmpd="dbl" algn="ctr">
              <a:solidFill>
                <a:srgbClr val="FF0000"/>
              </a:solidFill>
              <a:round/>
              <a:headEnd/>
              <a:tailEnd type="triangle" w="sm" len="sm"/>
            </a:ln>
          </p:spPr>
        </p:cxnSp>
        <p:sp>
          <p:nvSpPr>
            <p:cNvPr id="29" name="TextBox 34"/>
            <p:cNvSpPr txBox="1">
              <a:spLocks noChangeArrowheads="1"/>
            </p:cNvSpPr>
            <p:nvPr/>
          </p:nvSpPr>
          <p:spPr bwMode="auto">
            <a:xfrm>
              <a:off x="5562600"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2</a:t>
              </a:r>
            </a:p>
          </p:txBody>
        </p:sp>
        <p:cxnSp>
          <p:nvCxnSpPr>
            <p:cNvPr id="30" name="Straight Arrow Connector 35"/>
            <p:cNvCxnSpPr>
              <a:cxnSpLocks noChangeShapeType="1"/>
            </p:cNvCxnSpPr>
            <p:nvPr/>
          </p:nvCxnSpPr>
          <p:spPr bwMode="auto">
            <a:xfrm rot="5400000">
              <a:off x="5410994" y="2661444"/>
              <a:ext cx="1447800" cy="1588"/>
            </a:xfrm>
            <a:prstGeom prst="straightConnector1">
              <a:avLst/>
            </a:prstGeom>
            <a:noFill/>
            <a:ln w="63500" cmpd="dbl" algn="ctr">
              <a:solidFill>
                <a:srgbClr val="FF0000"/>
              </a:solidFill>
              <a:round/>
              <a:headEnd/>
              <a:tailEnd type="triangle" w="sm" len="sm"/>
            </a:ln>
          </p:spPr>
        </p:cxnSp>
        <p:sp>
          <p:nvSpPr>
            <p:cNvPr id="31" name="TextBox 36"/>
            <p:cNvSpPr txBox="1">
              <a:spLocks noChangeArrowheads="1"/>
            </p:cNvSpPr>
            <p:nvPr/>
          </p:nvSpPr>
          <p:spPr bwMode="auto">
            <a:xfrm>
              <a:off x="5943601"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3</a:t>
              </a:r>
            </a:p>
          </p:txBody>
        </p:sp>
        <p:cxnSp>
          <p:nvCxnSpPr>
            <p:cNvPr id="32" name="Straight Arrow Connector 37"/>
            <p:cNvCxnSpPr>
              <a:cxnSpLocks noChangeShapeType="1"/>
            </p:cNvCxnSpPr>
            <p:nvPr/>
          </p:nvCxnSpPr>
          <p:spPr bwMode="auto">
            <a:xfrm rot="5400000">
              <a:off x="5791994" y="2661444"/>
              <a:ext cx="1447800" cy="1588"/>
            </a:xfrm>
            <a:prstGeom prst="straightConnector1">
              <a:avLst/>
            </a:prstGeom>
            <a:noFill/>
            <a:ln w="63500" cmpd="dbl" algn="ctr">
              <a:solidFill>
                <a:srgbClr val="FF0000"/>
              </a:solidFill>
              <a:round/>
              <a:headEnd/>
              <a:tailEnd type="triangle" w="sm" len="sm"/>
            </a:ln>
          </p:spPr>
        </p:cxnSp>
        <p:sp>
          <p:nvSpPr>
            <p:cNvPr id="33" name="TextBox 38"/>
            <p:cNvSpPr txBox="1">
              <a:spLocks noChangeArrowheads="1"/>
            </p:cNvSpPr>
            <p:nvPr/>
          </p:nvSpPr>
          <p:spPr bwMode="auto">
            <a:xfrm>
              <a:off x="6324599"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4</a:t>
              </a:r>
            </a:p>
          </p:txBody>
        </p:sp>
        <p:cxnSp>
          <p:nvCxnSpPr>
            <p:cNvPr id="34" name="Straight Arrow Connector 39"/>
            <p:cNvCxnSpPr>
              <a:cxnSpLocks noChangeShapeType="1"/>
            </p:cNvCxnSpPr>
            <p:nvPr/>
          </p:nvCxnSpPr>
          <p:spPr bwMode="auto">
            <a:xfrm rot="5400000">
              <a:off x="6172994" y="2661444"/>
              <a:ext cx="1447800" cy="1588"/>
            </a:xfrm>
            <a:prstGeom prst="straightConnector1">
              <a:avLst/>
            </a:prstGeom>
            <a:noFill/>
            <a:ln w="63500" cmpd="dbl" algn="ctr">
              <a:solidFill>
                <a:srgbClr val="FF0000"/>
              </a:solidFill>
              <a:round/>
              <a:headEnd/>
              <a:tailEnd type="triangle" w="sm" len="sm"/>
            </a:ln>
          </p:spPr>
        </p:cxnSp>
        <p:sp>
          <p:nvSpPr>
            <p:cNvPr id="35" name="TextBox 40"/>
            <p:cNvSpPr txBox="1">
              <a:spLocks noChangeArrowheads="1"/>
            </p:cNvSpPr>
            <p:nvPr/>
          </p:nvSpPr>
          <p:spPr bwMode="auto">
            <a:xfrm>
              <a:off x="6705600" y="3386139"/>
              <a:ext cx="474671" cy="381149"/>
            </a:xfrm>
            <a:prstGeom prst="rect">
              <a:avLst/>
            </a:prstGeom>
            <a:noFill/>
            <a:ln w="9525">
              <a:noFill/>
              <a:miter lim="800000"/>
              <a:headEnd/>
              <a:tailEnd/>
            </a:ln>
          </p:spPr>
          <p:txBody>
            <a:bodyPr wrap="none">
              <a:spAutoFit/>
            </a:bodyPr>
            <a:lstStyle/>
            <a:p>
              <a:pPr eaLnBrk="0" hangingPunct="0"/>
              <a:r>
                <a:rPr lang="en-US" sz="1200" b="1">
                  <a:solidFill>
                    <a:srgbClr val="FF0000"/>
                  </a:solidFill>
                  <a:latin typeface="Arial" charset="0"/>
                </a:rPr>
                <a:t>P</a:t>
              </a:r>
              <a:r>
                <a:rPr lang="en-US" sz="1200" b="1" baseline="-25000">
                  <a:solidFill>
                    <a:srgbClr val="FF0000"/>
                  </a:solidFill>
                  <a:latin typeface="Arial" charset="0"/>
                </a:rPr>
                <a:t>5</a:t>
              </a:r>
            </a:p>
          </p:txBody>
        </p:sp>
        <p:sp>
          <p:nvSpPr>
            <p:cNvPr id="36" name="Rectangle 41"/>
            <p:cNvSpPr>
              <a:spLocks noChangeArrowheads="1"/>
            </p:cNvSpPr>
            <p:nvPr/>
          </p:nvSpPr>
          <p:spPr bwMode="auto">
            <a:xfrm>
              <a:off x="7331075" y="1905000"/>
              <a:ext cx="609600" cy="1524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endParaRPr lang="en-US" sz="1600" b="1">
                <a:solidFill>
                  <a:srgbClr val="FFFFFF"/>
                </a:solidFill>
                <a:latin typeface="Arial"/>
              </a:endParaRPr>
            </a:p>
          </p:txBody>
        </p:sp>
        <p:cxnSp>
          <p:nvCxnSpPr>
            <p:cNvPr id="37" name="Straight Arrow Connector 65"/>
            <p:cNvCxnSpPr>
              <a:cxnSpLocks noChangeShapeType="1"/>
            </p:cNvCxnSpPr>
            <p:nvPr/>
          </p:nvCxnSpPr>
          <p:spPr bwMode="auto">
            <a:xfrm>
              <a:off x="5349875" y="2133600"/>
              <a:ext cx="1981200" cy="1588"/>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67"/>
            <p:cNvCxnSpPr>
              <a:cxnSpLocks noChangeShapeType="1"/>
            </p:cNvCxnSpPr>
            <p:nvPr/>
          </p:nvCxnSpPr>
          <p:spPr bwMode="auto">
            <a:xfrm>
              <a:off x="6111875" y="2286000"/>
              <a:ext cx="1219200" cy="1588"/>
            </a:xfrm>
            <a:prstGeom prst="straightConnector1">
              <a:avLst/>
            </a:prstGeom>
            <a:noFill/>
            <a:ln w="9525" algn="ctr">
              <a:solidFill>
                <a:schemeClr val="bg1"/>
              </a:solidFill>
              <a:round/>
              <a:headEnd/>
              <a:tailEnd type="triangle" w="med" len="med"/>
            </a:ln>
          </p:spPr>
        </p:cxnSp>
        <p:cxnSp>
          <p:nvCxnSpPr>
            <p:cNvPr id="39" name="Straight Arrow Connector 69"/>
            <p:cNvCxnSpPr>
              <a:cxnSpLocks noChangeShapeType="1"/>
            </p:cNvCxnSpPr>
            <p:nvPr/>
          </p:nvCxnSpPr>
          <p:spPr bwMode="auto">
            <a:xfrm rot="10800000">
              <a:off x="5730875" y="2438400"/>
              <a:ext cx="1600200" cy="1588"/>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40" name="Straight Arrow Connector 71"/>
            <p:cNvCxnSpPr>
              <a:cxnSpLocks noChangeShapeType="1"/>
            </p:cNvCxnSpPr>
            <p:nvPr/>
          </p:nvCxnSpPr>
          <p:spPr bwMode="auto">
            <a:xfrm rot="10800000">
              <a:off x="6492875" y="2667000"/>
              <a:ext cx="838200" cy="1588"/>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41" name="Straight Arrow Connector 74"/>
            <p:cNvCxnSpPr>
              <a:cxnSpLocks noChangeShapeType="1"/>
            </p:cNvCxnSpPr>
            <p:nvPr/>
          </p:nvCxnSpPr>
          <p:spPr bwMode="auto">
            <a:xfrm rot="10800000" flipH="1">
              <a:off x="6492875" y="2817813"/>
              <a:ext cx="838200" cy="1587"/>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42" name="Straight Arrow Connector 76"/>
            <p:cNvCxnSpPr>
              <a:cxnSpLocks noChangeShapeType="1"/>
            </p:cNvCxnSpPr>
            <p:nvPr/>
          </p:nvCxnSpPr>
          <p:spPr bwMode="auto">
            <a:xfrm flipH="1">
              <a:off x="5349875" y="2971800"/>
              <a:ext cx="1981200" cy="1588"/>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43" name="TextBox 77"/>
            <p:cNvSpPr txBox="1">
              <a:spLocks noChangeArrowheads="1"/>
            </p:cNvSpPr>
            <p:nvPr/>
          </p:nvSpPr>
          <p:spPr bwMode="auto">
            <a:xfrm rot="-5400000">
              <a:off x="6856413" y="2476425"/>
              <a:ext cx="1524001" cy="381149"/>
            </a:xfrm>
            <a:prstGeom prst="rect">
              <a:avLst/>
            </a:prstGeom>
            <a:noFill/>
            <a:ln w="9525">
              <a:noFill/>
              <a:miter lim="800000"/>
              <a:headEnd/>
              <a:tailEnd/>
            </a:ln>
          </p:spPr>
          <p:txBody>
            <a:bodyPr>
              <a:spAutoFit/>
            </a:bodyPr>
            <a:lstStyle/>
            <a:p>
              <a:pPr algn="ctr" eaLnBrk="0" hangingPunct="0"/>
              <a:r>
                <a:rPr lang="en-US" sz="1200" b="1" dirty="0">
                  <a:solidFill>
                    <a:srgbClr val="000000"/>
                  </a:solidFill>
                  <a:latin typeface="Arial" charset="0"/>
                </a:rPr>
                <a:t>Memory</a:t>
              </a:r>
            </a:p>
          </p:txBody>
        </p:sp>
      </p:grpSp>
      <p:grpSp>
        <p:nvGrpSpPr>
          <p:cNvPr id="227" name="Group 226"/>
          <p:cNvGrpSpPr/>
          <p:nvPr/>
        </p:nvGrpSpPr>
        <p:grpSpPr>
          <a:xfrm>
            <a:off x="1271954" y="4419600"/>
            <a:ext cx="1471246" cy="1459672"/>
            <a:chOff x="1271954" y="4419600"/>
            <a:chExt cx="1471246" cy="1459672"/>
          </a:xfrm>
        </p:grpSpPr>
        <p:sp>
          <p:nvSpPr>
            <p:cNvPr id="59" name="AutoShape 4"/>
            <p:cNvSpPr>
              <a:spLocks noChangeArrowheads="1"/>
            </p:cNvSpPr>
            <p:nvPr/>
          </p:nvSpPr>
          <p:spPr bwMode="auto">
            <a:xfrm>
              <a:off x="1271954" y="53340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63" name="AutoShape 8"/>
            <p:cNvSpPr>
              <a:spLocks noChangeArrowheads="1"/>
            </p:cNvSpPr>
            <p:nvPr/>
          </p:nvSpPr>
          <p:spPr bwMode="auto">
            <a:xfrm>
              <a:off x="1828800" y="4648200"/>
              <a:ext cx="381000" cy="353786"/>
            </a:xfrm>
            <a:prstGeom prst="roundRect">
              <a:avLst>
                <a:gd name="adj" fmla="val 319"/>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68" name="Text Box 14"/>
            <p:cNvSpPr txBox="1">
              <a:spLocks noChangeArrowheads="1"/>
            </p:cNvSpPr>
            <p:nvPr/>
          </p:nvSpPr>
          <p:spPr bwMode="auto">
            <a:xfrm>
              <a:off x="1676400" y="4419600"/>
              <a:ext cx="685800" cy="240472"/>
            </a:xfrm>
            <a:prstGeom prst="rect">
              <a:avLst/>
            </a:prstGeom>
            <a:noFill/>
            <a:ln w="9525">
              <a:noFill/>
              <a:round/>
              <a:headEnd/>
              <a:tailEnd/>
            </a:ln>
          </p:spPr>
          <p:txBody>
            <a:bodyPr wrap="square" lIns="90000" tIns="45000" rIns="90000" bIns="45000">
              <a:spAutoFit/>
            </a:bodyPr>
            <a:lstStyle/>
            <a:p>
              <a:pPr algn="ctr" defTabSz="457200" fontAlgn="auto">
                <a:lnSpc>
                  <a:spcPct val="81000"/>
                </a:lnSpc>
                <a:spcBef>
                  <a:spcPts val="0"/>
                </a:spcBef>
                <a:spcAft>
                  <a:spcPts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200" kern="0" dirty="0" smtClean="0">
                  <a:solidFill>
                    <a:sysClr val="windowText" lastClr="000000"/>
                  </a:solidFill>
                  <a:latin typeface="Arial" charset="0"/>
                </a:rPr>
                <a:t>master</a:t>
              </a:r>
            </a:p>
          </p:txBody>
        </p:sp>
        <p:sp>
          <p:nvSpPr>
            <p:cNvPr id="134" name="AutoShape 4"/>
            <p:cNvSpPr>
              <a:spLocks noChangeArrowheads="1"/>
            </p:cNvSpPr>
            <p:nvPr/>
          </p:nvSpPr>
          <p:spPr bwMode="auto">
            <a:xfrm>
              <a:off x="1652954" y="53340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35" name="AutoShape 4"/>
            <p:cNvSpPr>
              <a:spLocks noChangeArrowheads="1"/>
            </p:cNvSpPr>
            <p:nvPr/>
          </p:nvSpPr>
          <p:spPr bwMode="auto">
            <a:xfrm>
              <a:off x="2033954" y="53340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36" name="AutoShape 4"/>
            <p:cNvSpPr>
              <a:spLocks noChangeArrowheads="1"/>
            </p:cNvSpPr>
            <p:nvPr/>
          </p:nvSpPr>
          <p:spPr bwMode="auto">
            <a:xfrm>
              <a:off x="2414954" y="53340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29" name="Straight Arrow Connector 128"/>
            <p:cNvCxnSpPr>
              <a:stCxn id="63" idx="2"/>
              <a:endCxn id="59" idx="0"/>
            </p:cNvCxnSpPr>
            <p:nvPr/>
          </p:nvCxnSpPr>
          <p:spPr bwMode="auto">
            <a:xfrm rot="5400000">
              <a:off x="1561682" y="4876382"/>
              <a:ext cx="332014" cy="583223"/>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38" name="Straight Arrow Connector 137"/>
            <p:cNvCxnSpPr>
              <a:stCxn id="63" idx="2"/>
              <a:endCxn id="134" idx="0"/>
            </p:cNvCxnSpPr>
            <p:nvPr/>
          </p:nvCxnSpPr>
          <p:spPr bwMode="auto">
            <a:xfrm rot="5400000">
              <a:off x="1752182" y="5066882"/>
              <a:ext cx="332014" cy="202223"/>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41" name="Straight Arrow Connector 140"/>
            <p:cNvCxnSpPr>
              <a:stCxn id="63" idx="2"/>
              <a:endCxn id="135" idx="0"/>
            </p:cNvCxnSpPr>
            <p:nvPr/>
          </p:nvCxnSpPr>
          <p:spPr bwMode="auto">
            <a:xfrm rot="16200000" flipH="1">
              <a:off x="1942681" y="5078604"/>
              <a:ext cx="332014" cy="178777"/>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44" name="Straight Arrow Connector 143"/>
            <p:cNvCxnSpPr>
              <a:stCxn id="63" idx="2"/>
              <a:endCxn id="136" idx="0"/>
            </p:cNvCxnSpPr>
            <p:nvPr/>
          </p:nvCxnSpPr>
          <p:spPr bwMode="auto">
            <a:xfrm rot="16200000" flipH="1">
              <a:off x="2133181" y="4888104"/>
              <a:ext cx="332014" cy="559777"/>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48" name="Text Box 14"/>
            <p:cNvSpPr txBox="1">
              <a:spLocks noChangeArrowheads="1"/>
            </p:cNvSpPr>
            <p:nvPr/>
          </p:nvSpPr>
          <p:spPr bwMode="auto">
            <a:xfrm>
              <a:off x="1676400" y="5638800"/>
              <a:ext cx="685800" cy="240472"/>
            </a:xfrm>
            <a:prstGeom prst="rect">
              <a:avLst/>
            </a:prstGeom>
            <a:noFill/>
            <a:ln w="9525">
              <a:noFill/>
              <a:round/>
              <a:headEnd/>
              <a:tailEnd/>
            </a:ln>
          </p:spPr>
          <p:txBody>
            <a:bodyPr wrap="square" lIns="90000" tIns="45000" rIns="90000" bIns="45000">
              <a:spAutoFit/>
            </a:bodyPr>
            <a:lstStyle/>
            <a:p>
              <a:pPr algn="ctr" defTabSz="457200" fontAlgn="auto">
                <a:lnSpc>
                  <a:spcPct val="81000"/>
                </a:lnSpc>
                <a:spcBef>
                  <a:spcPts val="0"/>
                </a:spcBef>
                <a:spcAft>
                  <a:spcPts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200" kern="0" dirty="0" smtClean="0">
                  <a:solidFill>
                    <a:sysClr val="windowText" lastClr="000000"/>
                  </a:solidFill>
                  <a:latin typeface="Arial" charset="0"/>
                </a:rPr>
                <a:t>slaves</a:t>
              </a:r>
            </a:p>
          </p:txBody>
        </p:sp>
      </p:grpSp>
      <p:grpSp>
        <p:nvGrpSpPr>
          <p:cNvPr id="229" name="Group 228"/>
          <p:cNvGrpSpPr/>
          <p:nvPr/>
        </p:nvGrpSpPr>
        <p:grpSpPr>
          <a:xfrm>
            <a:off x="3200400" y="4267200"/>
            <a:ext cx="2743200" cy="1916872"/>
            <a:chOff x="3276600" y="4267200"/>
            <a:chExt cx="2743200" cy="1916872"/>
          </a:xfrm>
        </p:grpSpPr>
        <p:sp>
          <p:nvSpPr>
            <p:cNvPr id="149" name="AutoShape 8"/>
            <p:cNvSpPr>
              <a:spLocks noChangeArrowheads="1"/>
            </p:cNvSpPr>
            <p:nvPr/>
          </p:nvSpPr>
          <p:spPr bwMode="auto">
            <a:xfrm>
              <a:off x="3686908" y="4495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50" name="AutoShape 4"/>
            <p:cNvSpPr>
              <a:spLocks noChangeArrowheads="1"/>
            </p:cNvSpPr>
            <p:nvPr/>
          </p:nvSpPr>
          <p:spPr bwMode="auto">
            <a:xfrm>
              <a:off x="4296508" y="4495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51" name="Straight Arrow Connector 150"/>
            <p:cNvCxnSpPr>
              <a:stCxn id="149" idx="3"/>
              <a:endCxn id="150" idx="1"/>
            </p:cNvCxnSpPr>
            <p:nvPr/>
          </p:nvCxnSpPr>
          <p:spPr bwMode="auto">
            <a:xfrm>
              <a:off x="4015154" y="4648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58" name="AutoShape 8"/>
            <p:cNvSpPr>
              <a:spLocks noChangeArrowheads="1"/>
            </p:cNvSpPr>
            <p:nvPr/>
          </p:nvSpPr>
          <p:spPr bwMode="auto">
            <a:xfrm>
              <a:off x="3686908" y="4876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59" name="AutoShape 4"/>
            <p:cNvSpPr>
              <a:spLocks noChangeArrowheads="1"/>
            </p:cNvSpPr>
            <p:nvPr/>
          </p:nvSpPr>
          <p:spPr bwMode="auto">
            <a:xfrm>
              <a:off x="4296508" y="4876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60" name="Straight Arrow Connector 159"/>
            <p:cNvCxnSpPr>
              <a:stCxn id="158" idx="3"/>
              <a:endCxn id="159" idx="1"/>
            </p:cNvCxnSpPr>
            <p:nvPr/>
          </p:nvCxnSpPr>
          <p:spPr bwMode="auto">
            <a:xfrm>
              <a:off x="4015154" y="5029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61" name="AutoShape 8"/>
            <p:cNvSpPr>
              <a:spLocks noChangeArrowheads="1"/>
            </p:cNvSpPr>
            <p:nvPr/>
          </p:nvSpPr>
          <p:spPr bwMode="auto">
            <a:xfrm>
              <a:off x="3686908" y="5257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62" name="AutoShape 4"/>
            <p:cNvSpPr>
              <a:spLocks noChangeArrowheads="1"/>
            </p:cNvSpPr>
            <p:nvPr/>
          </p:nvSpPr>
          <p:spPr bwMode="auto">
            <a:xfrm>
              <a:off x="4296508" y="5257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63" name="Straight Arrow Connector 162"/>
            <p:cNvCxnSpPr>
              <a:stCxn id="161" idx="3"/>
              <a:endCxn id="162" idx="1"/>
            </p:cNvCxnSpPr>
            <p:nvPr/>
          </p:nvCxnSpPr>
          <p:spPr bwMode="auto">
            <a:xfrm>
              <a:off x="4015154" y="5410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64" name="AutoShape 8"/>
            <p:cNvSpPr>
              <a:spLocks noChangeArrowheads="1"/>
            </p:cNvSpPr>
            <p:nvPr/>
          </p:nvSpPr>
          <p:spPr bwMode="auto">
            <a:xfrm>
              <a:off x="3686908" y="5638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65" name="AutoShape 4"/>
            <p:cNvSpPr>
              <a:spLocks noChangeArrowheads="1"/>
            </p:cNvSpPr>
            <p:nvPr/>
          </p:nvSpPr>
          <p:spPr bwMode="auto">
            <a:xfrm>
              <a:off x="4296508" y="5638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66" name="Straight Arrow Connector 165"/>
            <p:cNvCxnSpPr>
              <a:stCxn id="164" idx="3"/>
              <a:endCxn id="165" idx="1"/>
            </p:cNvCxnSpPr>
            <p:nvPr/>
          </p:nvCxnSpPr>
          <p:spPr bwMode="auto">
            <a:xfrm>
              <a:off x="4015154" y="5791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67" name="AutoShape 8"/>
            <p:cNvSpPr>
              <a:spLocks noChangeArrowheads="1"/>
            </p:cNvSpPr>
            <p:nvPr/>
          </p:nvSpPr>
          <p:spPr bwMode="auto">
            <a:xfrm>
              <a:off x="4624754" y="4495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68" name="AutoShape 4"/>
            <p:cNvSpPr>
              <a:spLocks noChangeArrowheads="1"/>
            </p:cNvSpPr>
            <p:nvPr/>
          </p:nvSpPr>
          <p:spPr bwMode="auto">
            <a:xfrm>
              <a:off x="5234354" y="4495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69" name="Straight Arrow Connector 168"/>
            <p:cNvCxnSpPr>
              <a:stCxn id="167" idx="3"/>
              <a:endCxn id="168" idx="1"/>
            </p:cNvCxnSpPr>
            <p:nvPr/>
          </p:nvCxnSpPr>
          <p:spPr bwMode="auto">
            <a:xfrm>
              <a:off x="4953000" y="4648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70" name="AutoShape 8"/>
            <p:cNvSpPr>
              <a:spLocks noChangeArrowheads="1"/>
            </p:cNvSpPr>
            <p:nvPr/>
          </p:nvSpPr>
          <p:spPr bwMode="auto">
            <a:xfrm>
              <a:off x="4624754" y="4876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71" name="AutoShape 4"/>
            <p:cNvSpPr>
              <a:spLocks noChangeArrowheads="1"/>
            </p:cNvSpPr>
            <p:nvPr/>
          </p:nvSpPr>
          <p:spPr bwMode="auto">
            <a:xfrm>
              <a:off x="5234354" y="4876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72" name="Straight Arrow Connector 171"/>
            <p:cNvCxnSpPr>
              <a:stCxn id="170" idx="3"/>
              <a:endCxn id="171" idx="1"/>
            </p:cNvCxnSpPr>
            <p:nvPr/>
          </p:nvCxnSpPr>
          <p:spPr bwMode="auto">
            <a:xfrm>
              <a:off x="4953000" y="5029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73" name="AutoShape 8"/>
            <p:cNvSpPr>
              <a:spLocks noChangeArrowheads="1"/>
            </p:cNvSpPr>
            <p:nvPr/>
          </p:nvSpPr>
          <p:spPr bwMode="auto">
            <a:xfrm>
              <a:off x="4624754" y="5257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74" name="AutoShape 4"/>
            <p:cNvSpPr>
              <a:spLocks noChangeArrowheads="1"/>
            </p:cNvSpPr>
            <p:nvPr/>
          </p:nvSpPr>
          <p:spPr bwMode="auto">
            <a:xfrm>
              <a:off x="5234354" y="5257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75" name="Straight Arrow Connector 174"/>
            <p:cNvCxnSpPr>
              <a:stCxn id="173" idx="3"/>
              <a:endCxn id="174" idx="1"/>
            </p:cNvCxnSpPr>
            <p:nvPr/>
          </p:nvCxnSpPr>
          <p:spPr bwMode="auto">
            <a:xfrm>
              <a:off x="4953000" y="5410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76" name="AutoShape 8"/>
            <p:cNvSpPr>
              <a:spLocks noChangeArrowheads="1"/>
            </p:cNvSpPr>
            <p:nvPr/>
          </p:nvSpPr>
          <p:spPr bwMode="auto">
            <a:xfrm>
              <a:off x="4624754" y="5638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77" name="AutoShape 4"/>
            <p:cNvSpPr>
              <a:spLocks noChangeArrowheads="1"/>
            </p:cNvSpPr>
            <p:nvPr/>
          </p:nvSpPr>
          <p:spPr bwMode="auto">
            <a:xfrm>
              <a:off x="5234354" y="5638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78" name="Straight Arrow Connector 177"/>
            <p:cNvCxnSpPr>
              <a:stCxn id="176" idx="3"/>
              <a:endCxn id="177" idx="1"/>
            </p:cNvCxnSpPr>
            <p:nvPr/>
          </p:nvCxnSpPr>
          <p:spPr bwMode="auto">
            <a:xfrm>
              <a:off x="4953000" y="5791200"/>
              <a:ext cx="281354" cy="1588"/>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79" name="Text Box 14"/>
            <p:cNvSpPr txBox="1">
              <a:spLocks noChangeArrowheads="1"/>
            </p:cNvSpPr>
            <p:nvPr/>
          </p:nvSpPr>
          <p:spPr bwMode="auto">
            <a:xfrm>
              <a:off x="3276600" y="4267200"/>
              <a:ext cx="914400" cy="240472"/>
            </a:xfrm>
            <a:prstGeom prst="rect">
              <a:avLst/>
            </a:prstGeom>
            <a:noFill/>
            <a:ln w="9525">
              <a:noFill/>
              <a:round/>
              <a:headEnd/>
              <a:tailEnd/>
            </a:ln>
          </p:spPr>
          <p:txBody>
            <a:bodyPr wrap="square" lIns="90000" tIns="45000" rIns="90000" bIns="45000">
              <a:spAutoFit/>
            </a:bodyPr>
            <a:lstStyle/>
            <a:p>
              <a:pPr algn="ctr" defTabSz="457200" fontAlgn="auto">
                <a:lnSpc>
                  <a:spcPct val="81000"/>
                </a:lnSpc>
                <a:spcBef>
                  <a:spcPts val="0"/>
                </a:spcBef>
                <a:spcAft>
                  <a:spcPts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200" kern="0" dirty="0" smtClean="0">
                  <a:solidFill>
                    <a:sysClr val="windowText" lastClr="000000"/>
                  </a:solidFill>
                  <a:latin typeface="Arial" charset="0"/>
                </a:rPr>
                <a:t>producer</a:t>
              </a:r>
            </a:p>
          </p:txBody>
        </p:sp>
        <p:sp>
          <p:nvSpPr>
            <p:cNvPr id="180" name="Text Box 14"/>
            <p:cNvSpPr txBox="1">
              <a:spLocks noChangeArrowheads="1"/>
            </p:cNvSpPr>
            <p:nvPr/>
          </p:nvSpPr>
          <p:spPr bwMode="auto">
            <a:xfrm>
              <a:off x="3962400" y="4267200"/>
              <a:ext cx="990600" cy="240472"/>
            </a:xfrm>
            <a:prstGeom prst="rect">
              <a:avLst/>
            </a:prstGeom>
            <a:noFill/>
            <a:ln w="9525">
              <a:noFill/>
              <a:round/>
              <a:headEnd/>
              <a:tailEnd/>
            </a:ln>
          </p:spPr>
          <p:txBody>
            <a:bodyPr wrap="square" lIns="90000" tIns="45000" rIns="90000" bIns="45000">
              <a:spAutoFit/>
            </a:bodyPr>
            <a:lstStyle/>
            <a:p>
              <a:pPr algn="ctr" defTabSz="457200" fontAlgn="auto">
                <a:lnSpc>
                  <a:spcPct val="81000"/>
                </a:lnSpc>
                <a:spcBef>
                  <a:spcPts val="0"/>
                </a:spcBef>
                <a:spcAft>
                  <a:spcPts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200" kern="0" dirty="0" smtClean="0">
                  <a:solidFill>
                    <a:sysClr val="windowText" lastClr="000000"/>
                  </a:solidFill>
                  <a:latin typeface="Arial" charset="0"/>
                </a:rPr>
                <a:t>consumer</a:t>
              </a:r>
            </a:p>
          </p:txBody>
        </p:sp>
        <p:sp>
          <p:nvSpPr>
            <p:cNvPr id="181" name="Text Box 14"/>
            <p:cNvSpPr txBox="1">
              <a:spLocks noChangeArrowheads="1"/>
            </p:cNvSpPr>
            <p:nvPr/>
          </p:nvSpPr>
          <p:spPr bwMode="auto">
            <a:xfrm>
              <a:off x="4343400" y="5943600"/>
              <a:ext cx="914400" cy="240472"/>
            </a:xfrm>
            <a:prstGeom prst="rect">
              <a:avLst/>
            </a:prstGeom>
            <a:noFill/>
            <a:ln w="9525">
              <a:noFill/>
              <a:round/>
              <a:headEnd/>
              <a:tailEnd/>
            </a:ln>
          </p:spPr>
          <p:txBody>
            <a:bodyPr wrap="square" lIns="90000" tIns="45000" rIns="90000" bIns="45000">
              <a:spAutoFit/>
            </a:bodyPr>
            <a:lstStyle/>
            <a:p>
              <a:pPr algn="ctr" defTabSz="457200" fontAlgn="auto">
                <a:lnSpc>
                  <a:spcPct val="81000"/>
                </a:lnSpc>
                <a:spcBef>
                  <a:spcPts val="0"/>
                </a:spcBef>
                <a:spcAft>
                  <a:spcPts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200" kern="0" dirty="0" smtClean="0">
                  <a:solidFill>
                    <a:sysClr val="windowText" lastClr="000000"/>
                  </a:solidFill>
                  <a:latin typeface="Arial" charset="0"/>
                </a:rPr>
                <a:t>producer</a:t>
              </a:r>
            </a:p>
          </p:txBody>
        </p:sp>
        <p:sp>
          <p:nvSpPr>
            <p:cNvPr id="182" name="Text Box 14"/>
            <p:cNvSpPr txBox="1">
              <a:spLocks noChangeArrowheads="1"/>
            </p:cNvSpPr>
            <p:nvPr/>
          </p:nvSpPr>
          <p:spPr bwMode="auto">
            <a:xfrm>
              <a:off x="5029200" y="5943600"/>
              <a:ext cx="990600" cy="240472"/>
            </a:xfrm>
            <a:prstGeom prst="rect">
              <a:avLst/>
            </a:prstGeom>
            <a:noFill/>
            <a:ln w="9525">
              <a:noFill/>
              <a:round/>
              <a:headEnd/>
              <a:tailEnd/>
            </a:ln>
          </p:spPr>
          <p:txBody>
            <a:bodyPr wrap="square" lIns="90000" tIns="45000" rIns="90000" bIns="45000">
              <a:spAutoFit/>
            </a:bodyPr>
            <a:lstStyle/>
            <a:p>
              <a:pPr algn="ctr" defTabSz="457200" fontAlgn="auto">
                <a:lnSpc>
                  <a:spcPct val="81000"/>
                </a:lnSpc>
                <a:spcBef>
                  <a:spcPts val="0"/>
                </a:spcBef>
                <a:spcAft>
                  <a:spcPts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200" kern="0" dirty="0" smtClean="0">
                  <a:solidFill>
                    <a:sysClr val="windowText" lastClr="000000"/>
                  </a:solidFill>
                  <a:latin typeface="Arial" charset="0"/>
                </a:rPr>
                <a:t>consumer</a:t>
              </a:r>
            </a:p>
          </p:txBody>
        </p:sp>
      </p:grpSp>
      <p:grpSp>
        <p:nvGrpSpPr>
          <p:cNvPr id="230" name="Group 229"/>
          <p:cNvGrpSpPr/>
          <p:nvPr/>
        </p:nvGrpSpPr>
        <p:grpSpPr>
          <a:xfrm>
            <a:off x="6248400" y="4495800"/>
            <a:ext cx="2133600" cy="1447800"/>
            <a:chOff x="6248400" y="4495800"/>
            <a:chExt cx="2133600" cy="1447800"/>
          </a:xfrm>
        </p:grpSpPr>
        <p:sp>
          <p:nvSpPr>
            <p:cNvPr id="184" name="AutoShape 4"/>
            <p:cNvSpPr>
              <a:spLocks noChangeArrowheads="1"/>
            </p:cNvSpPr>
            <p:nvPr/>
          </p:nvSpPr>
          <p:spPr bwMode="auto">
            <a:xfrm>
              <a:off x="8053754" y="4495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86" name="AutoShape 4"/>
            <p:cNvSpPr>
              <a:spLocks noChangeArrowheads="1"/>
            </p:cNvSpPr>
            <p:nvPr/>
          </p:nvSpPr>
          <p:spPr bwMode="auto">
            <a:xfrm>
              <a:off x="8053754" y="4876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88" name="AutoShape 4"/>
            <p:cNvSpPr>
              <a:spLocks noChangeArrowheads="1"/>
            </p:cNvSpPr>
            <p:nvPr/>
          </p:nvSpPr>
          <p:spPr bwMode="auto">
            <a:xfrm>
              <a:off x="8053754" y="5257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90" name="AutoShape 4"/>
            <p:cNvSpPr>
              <a:spLocks noChangeArrowheads="1"/>
            </p:cNvSpPr>
            <p:nvPr/>
          </p:nvSpPr>
          <p:spPr bwMode="auto">
            <a:xfrm>
              <a:off x="8053754" y="5638800"/>
              <a:ext cx="328246" cy="304800"/>
            </a:xfrm>
            <a:prstGeom prst="roundRect">
              <a:avLst>
                <a:gd name="adj" fmla="val 319"/>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91" name="AutoShape 4"/>
            <p:cNvSpPr>
              <a:spLocks noChangeArrowheads="1"/>
            </p:cNvSpPr>
            <p:nvPr/>
          </p:nvSpPr>
          <p:spPr bwMode="auto">
            <a:xfrm>
              <a:off x="6910754" y="5105400"/>
              <a:ext cx="175846" cy="228600"/>
            </a:xfrm>
            <a:prstGeom prst="roundRect">
              <a:avLst>
                <a:gd name="adj" fmla="val 31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92" name="AutoShape 4"/>
            <p:cNvSpPr>
              <a:spLocks noChangeArrowheads="1"/>
            </p:cNvSpPr>
            <p:nvPr/>
          </p:nvSpPr>
          <p:spPr bwMode="auto">
            <a:xfrm>
              <a:off x="7086600" y="5105400"/>
              <a:ext cx="175846" cy="228600"/>
            </a:xfrm>
            <a:prstGeom prst="roundRect">
              <a:avLst>
                <a:gd name="adj" fmla="val 31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93" name="AutoShape 4"/>
            <p:cNvSpPr>
              <a:spLocks noChangeArrowheads="1"/>
            </p:cNvSpPr>
            <p:nvPr/>
          </p:nvSpPr>
          <p:spPr bwMode="auto">
            <a:xfrm>
              <a:off x="7239000" y="5105400"/>
              <a:ext cx="175846" cy="228600"/>
            </a:xfrm>
            <a:prstGeom prst="roundRect">
              <a:avLst>
                <a:gd name="adj" fmla="val 31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94" name="AutoShape 4"/>
            <p:cNvSpPr>
              <a:spLocks noChangeArrowheads="1"/>
            </p:cNvSpPr>
            <p:nvPr/>
          </p:nvSpPr>
          <p:spPr bwMode="auto">
            <a:xfrm>
              <a:off x="7391400" y="5105400"/>
              <a:ext cx="175846" cy="228600"/>
            </a:xfrm>
            <a:prstGeom prst="roundRect">
              <a:avLst>
                <a:gd name="adj" fmla="val 31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95" name="AutoShape 4"/>
            <p:cNvSpPr>
              <a:spLocks noChangeArrowheads="1"/>
            </p:cNvSpPr>
            <p:nvPr/>
          </p:nvSpPr>
          <p:spPr bwMode="auto">
            <a:xfrm>
              <a:off x="7543800" y="5105400"/>
              <a:ext cx="175846" cy="228600"/>
            </a:xfrm>
            <a:prstGeom prst="roundRect">
              <a:avLst>
                <a:gd name="adj" fmla="val 31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196" name="Straight Arrow Connector 195"/>
            <p:cNvCxnSpPr>
              <a:stCxn id="183" idx="3"/>
              <a:endCxn id="191" idx="1"/>
            </p:cNvCxnSpPr>
            <p:nvPr/>
          </p:nvCxnSpPr>
          <p:spPr bwMode="auto">
            <a:xfrm>
              <a:off x="6576646" y="4648200"/>
              <a:ext cx="334108" cy="571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99" name="Straight Arrow Connector 198"/>
            <p:cNvCxnSpPr>
              <a:stCxn id="189" idx="3"/>
              <a:endCxn id="191" idx="1"/>
            </p:cNvCxnSpPr>
            <p:nvPr/>
          </p:nvCxnSpPr>
          <p:spPr bwMode="auto">
            <a:xfrm flipV="1">
              <a:off x="6576646" y="5219700"/>
              <a:ext cx="334108" cy="571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2" name="Straight Arrow Connector 201"/>
            <p:cNvCxnSpPr>
              <a:stCxn id="185" idx="3"/>
              <a:endCxn id="191" idx="1"/>
            </p:cNvCxnSpPr>
            <p:nvPr/>
          </p:nvCxnSpPr>
          <p:spPr bwMode="auto">
            <a:xfrm>
              <a:off x="6576646" y="5029200"/>
              <a:ext cx="334108" cy="190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5" name="Straight Arrow Connector 204"/>
            <p:cNvCxnSpPr>
              <a:endCxn id="191" idx="1"/>
            </p:cNvCxnSpPr>
            <p:nvPr/>
          </p:nvCxnSpPr>
          <p:spPr bwMode="auto">
            <a:xfrm flipV="1">
              <a:off x="6553200" y="5219700"/>
              <a:ext cx="357554" cy="190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183" name="AutoShape 8"/>
            <p:cNvSpPr>
              <a:spLocks noChangeArrowheads="1"/>
            </p:cNvSpPr>
            <p:nvPr/>
          </p:nvSpPr>
          <p:spPr bwMode="auto">
            <a:xfrm>
              <a:off x="6248400" y="4495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85" name="AutoShape 8"/>
            <p:cNvSpPr>
              <a:spLocks noChangeArrowheads="1"/>
            </p:cNvSpPr>
            <p:nvPr/>
          </p:nvSpPr>
          <p:spPr bwMode="auto">
            <a:xfrm>
              <a:off x="6248400" y="4876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87" name="AutoShape 8"/>
            <p:cNvSpPr>
              <a:spLocks noChangeArrowheads="1"/>
            </p:cNvSpPr>
            <p:nvPr/>
          </p:nvSpPr>
          <p:spPr bwMode="auto">
            <a:xfrm>
              <a:off x="6248400" y="5257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sp>
          <p:nvSpPr>
            <p:cNvPr id="189" name="AutoShape 8"/>
            <p:cNvSpPr>
              <a:spLocks noChangeArrowheads="1"/>
            </p:cNvSpPr>
            <p:nvPr/>
          </p:nvSpPr>
          <p:spPr bwMode="auto">
            <a:xfrm>
              <a:off x="6248400" y="5638800"/>
              <a:ext cx="328246" cy="304800"/>
            </a:xfrm>
            <a:prstGeom prst="roundRect">
              <a:avLst>
                <a:gd name="adj" fmla="val 31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defRPr/>
              </a:pPr>
              <a:endParaRPr lang="en-US" sz="1800" kern="0" smtClean="0">
                <a:solidFill>
                  <a:sysClr val="windowText" lastClr="000000"/>
                </a:solidFill>
                <a:latin typeface="Arial"/>
              </a:endParaRPr>
            </a:p>
          </p:txBody>
        </p:sp>
        <p:cxnSp>
          <p:nvCxnSpPr>
            <p:cNvPr id="214" name="Straight Arrow Connector 213"/>
            <p:cNvCxnSpPr>
              <a:stCxn id="195" idx="3"/>
              <a:endCxn id="184" idx="1"/>
            </p:cNvCxnSpPr>
            <p:nvPr/>
          </p:nvCxnSpPr>
          <p:spPr bwMode="auto">
            <a:xfrm flipV="1">
              <a:off x="7719646" y="4648200"/>
              <a:ext cx="334108" cy="571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17" name="Straight Arrow Connector 216"/>
            <p:cNvCxnSpPr>
              <a:stCxn id="195" idx="3"/>
              <a:endCxn id="186" idx="1"/>
            </p:cNvCxnSpPr>
            <p:nvPr/>
          </p:nvCxnSpPr>
          <p:spPr bwMode="auto">
            <a:xfrm flipV="1">
              <a:off x="7719646" y="5029200"/>
              <a:ext cx="334108" cy="190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20" name="Straight Arrow Connector 219"/>
            <p:cNvCxnSpPr>
              <a:stCxn id="195" idx="3"/>
              <a:endCxn id="188" idx="1"/>
            </p:cNvCxnSpPr>
            <p:nvPr/>
          </p:nvCxnSpPr>
          <p:spPr bwMode="auto">
            <a:xfrm>
              <a:off x="7719646" y="5219700"/>
              <a:ext cx="334108" cy="190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23" name="Straight Arrow Connector 222"/>
            <p:cNvCxnSpPr>
              <a:stCxn id="195" idx="3"/>
              <a:endCxn id="190" idx="1"/>
            </p:cNvCxnSpPr>
            <p:nvPr/>
          </p:nvCxnSpPr>
          <p:spPr bwMode="auto">
            <a:xfrm>
              <a:off x="7719646" y="5219700"/>
              <a:ext cx="334108" cy="571500"/>
            </a:xfrm>
            <a:prstGeom prst="straightConnector1">
              <a:avLst/>
            </a:prstGeom>
            <a:ln w="15875">
              <a:headEnd type="none" w="med" len="med"/>
              <a:tailEnd type="triangle"/>
            </a:ln>
          </p:spPr>
          <p:style>
            <a:lnRef idx="2">
              <a:schemeClr val="dk1"/>
            </a:lnRef>
            <a:fillRef idx="0">
              <a:schemeClr val="dk1"/>
            </a:fillRef>
            <a:effectRef idx="1">
              <a:schemeClr val="dk1"/>
            </a:effectRef>
            <a:fontRef idx="minor">
              <a:schemeClr val="tx1"/>
            </a:fontRef>
          </p:style>
        </p:cxnSp>
        <p:sp>
          <p:nvSpPr>
            <p:cNvPr id="226" name="Text Box 14"/>
            <p:cNvSpPr txBox="1">
              <a:spLocks noChangeArrowheads="1"/>
            </p:cNvSpPr>
            <p:nvPr/>
          </p:nvSpPr>
          <p:spPr bwMode="auto">
            <a:xfrm>
              <a:off x="6781800" y="5334000"/>
              <a:ext cx="990600" cy="240472"/>
            </a:xfrm>
            <a:prstGeom prst="rect">
              <a:avLst/>
            </a:prstGeom>
            <a:noFill/>
            <a:ln w="9525">
              <a:noFill/>
              <a:round/>
              <a:headEnd/>
              <a:tailEnd/>
            </a:ln>
          </p:spPr>
          <p:txBody>
            <a:bodyPr wrap="square" lIns="90000" tIns="45000" rIns="90000" bIns="45000">
              <a:spAutoFit/>
            </a:bodyPr>
            <a:lstStyle/>
            <a:p>
              <a:pPr algn="ctr" defTabSz="457200" fontAlgn="auto">
                <a:lnSpc>
                  <a:spcPct val="81000"/>
                </a:lnSpc>
                <a:spcBef>
                  <a:spcPts val="0"/>
                </a:spcBef>
                <a:spcAft>
                  <a:spcPts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200" kern="0" dirty="0" smtClean="0">
                  <a:solidFill>
                    <a:sysClr val="windowText" lastClr="000000"/>
                  </a:solidFill>
                  <a:latin typeface="Arial" charset="0"/>
                </a:rPr>
                <a:t>work queue</a:t>
              </a:r>
            </a:p>
          </p:txBody>
        </p:sp>
      </p:grpSp>
      <p:sp>
        <p:nvSpPr>
          <p:cNvPr id="224" name="Slide Number Placeholder 223"/>
          <p:cNvSpPr>
            <a:spLocks noGrp="1"/>
          </p:cNvSpPr>
          <p:nvPr>
            <p:ph type="sldNum" sz="quarter" idx="4"/>
          </p:nvPr>
        </p:nvSpPr>
        <p:spPr/>
        <p:txBody>
          <a:bodyPr/>
          <a:lstStyle/>
          <a:p>
            <a:pPr>
              <a:defRPr/>
            </a:pPr>
            <a:fld id="{B23465E9-4D8E-4E49-B651-73C5E169EA4C}" type="slidenum">
              <a:rPr lang="en-US" smtClean="0"/>
              <a:pPr>
                <a:defRPr/>
              </a:pPr>
              <a:t>41</a:t>
            </a:fld>
            <a:endParaRPr lang="en-US"/>
          </a:p>
        </p:txBody>
      </p:sp>
    </p:spTree>
    <p:extLst>
      <p:ext uri="{BB962C8B-B14F-4D97-AF65-F5344CB8AC3E}">
        <p14:creationId xmlns:p14="http://schemas.microsoft.com/office/powerpoint/2010/main" val="4249997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the rubber meets the road</a:t>
            </a:r>
            <a:endParaRPr lang="en-US" dirty="0"/>
          </a:p>
        </p:txBody>
      </p:sp>
      <p:sp>
        <p:nvSpPr>
          <p:cNvPr id="3" name="Content Placeholder 2"/>
          <p:cNvSpPr>
            <a:spLocks noGrp="1"/>
          </p:cNvSpPr>
          <p:nvPr>
            <p:ph idx="1"/>
          </p:nvPr>
        </p:nvSpPr>
        <p:spPr/>
        <p:txBody>
          <a:bodyPr/>
          <a:lstStyle/>
          <a:p>
            <a:r>
              <a:rPr lang="en-US" sz="2400" dirty="0" smtClean="0"/>
              <a:t>Concurrency is difficult to reason about</a:t>
            </a:r>
          </a:p>
          <a:p>
            <a:r>
              <a:rPr lang="en-US" sz="2400" dirty="0" smtClean="0"/>
              <a:t>Concurrency is even more difficult to reason about</a:t>
            </a:r>
          </a:p>
          <a:p>
            <a:pPr lvl="1"/>
            <a:r>
              <a:rPr lang="en-US" sz="2000" dirty="0" smtClean="0"/>
              <a:t>At the scale of datacenters (even across datacenters)</a:t>
            </a:r>
          </a:p>
          <a:p>
            <a:pPr lvl="1"/>
            <a:r>
              <a:rPr lang="en-US" sz="2000" dirty="0" smtClean="0"/>
              <a:t>In the presence of failures</a:t>
            </a:r>
          </a:p>
          <a:p>
            <a:pPr lvl="1"/>
            <a:r>
              <a:rPr lang="en-US" sz="2000" dirty="0" smtClean="0"/>
              <a:t>In terms of multiple interacting services</a:t>
            </a:r>
          </a:p>
          <a:p>
            <a:r>
              <a:rPr lang="en-US" sz="2400" dirty="0" smtClean="0"/>
              <a:t>Not to mention debugging…</a:t>
            </a:r>
          </a:p>
          <a:p>
            <a:pPr eaLnBrk="1" hangingPunct="1"/>
            <a:r>
              <a:rPr lang="en-US" sz="2400" dirty="0" smtClean="0"/>
              <a:t>The reality:</a:t>
            </a:r>
          </a:p>
          <a:p>
            <a:pPr lvl="1" eaLnBrk="1" hangingPunct="1"/>
            <a:r>
              <a:rPr lang="en-US" sz="2000" dirty="0" smtClean="0"/>
              <a:t>Lots of one-off solutions, custom code</a:t>
            </a:r>
          </a:p>
          <a:p>
            <a:pPr lvl="1" eaLnBrk="1" hangingPunct="1"/>
            <a:r>
              <a:rPr lang="en-US" sz="2000" dirty="0" smtClean="0"/>
              <a:t>Write you own dedicated library, then program with it</a:t>
            </a:r>
          </a:p>
          <a:p>
            <a:pPr lvl="1" eaLnBrk="1" hangingPunct="1"/>
            <a:r>
              <a:rPr lang="en-US" sz="2000" dirty="0" smtClean="0"/>
              <a:t>Burden on the programmer to explicitly manage everything</a:t>
            </a:r>
          </a:p>
          <a:p>
            <a:endParaRPr lang="en-US" sz="24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42</a:t>
            </a:fld>
            <a:endParaRPr lang="en-US"/>
          </a:p>
        </p:txBody>
      </p:sp>
    </p:spTree>
    <p:extLst>
      <p:ext uri="{BB962C8B-B14F-4D97-AF65-F5344CB8AC3E}">
        <p14:creationId xmlns:p14="http://schemas.microsoft.com/office/powerpoint/2010/main" val="133232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point?</a:t>
            </a:r>
            <a:endParaRPr lang="en-US" dirty="0"/>
          </a:p>
        </p:txBody>
      </p:sp>
      <p:sp>
        <p:nvSpPr>
          <p:cNvPr id="3" name="Content Placeholder 2"/>
          <p:cNvSpPr>
            <a:spLocks noGrp="1"/>
          </p:cNvSpPr>
          <p:nvPr>
            <p:ph idx="1"/>
          </p:nvPr>
        </p:nvSpPr>
        <p:spPr/>
        <p:txBody>
          <a:bodyPr/>
          <a:lstStyle/>
          <a:p>
            <a:r>
              <a:rPr lang="en-US" sz="2400" dirty="0" smtClean="0"/>
              <a:t>It’s all about the right level of abstraction</a:t>
            </a:r>
          </a:p>
          <a:p>
            <a:pPr lvl="1"/>
            <a:r>
              <a:rPr lang="en-US" sz="2000" dirty="0" smtClean="0"/>
              <a:t>The von Neumann architecture has served us well, but is no longer appropriate for the multi-core/cluster environment</a:t>
            </a:r>
          </a:p>
          <a:p>
            <a:r>
              <a:rPr lang="en-US" sz="2400" dirty="0" smtClean="0"/>
              <a:t>Hide system-level details from the developers</a:t>
            </a:r>
          </a:p>
          <a:p>
            <a:pPr lvl="1"/>
            <a:r>
              <a:rPr lang="en-US" sz="2000" dirty="0" smtClean="0"/>
              <a:t>No more race conditions, lock contention, etc.</a:t>
            </a:r>
          </a:p>
          <a:p>
            <a:r>
              <a:rPr lang="en-US" sz="2400" dirty="0" smtClean="0"/>
              <a:t>Separating the </a:t>
            </a:r>
            <a:r>
              <a:rPr lang="en-US" sz="2400" i="1" dirty="0" smtClean="0"/>
              <a:t>what</a:t>
            </a:r>
            <a:r>
              <a:rPr lang="en-US" sz="2400" dirty="0" smtClean="0"/>
              <a:t> from </a:t>
            </a:r>
            <a:r>
              <a:rPr lang="en-US" sz="2400" i="1" dirty="0" smtClean="0"/>
              <a:t>how</a:t>
            </a:r>
            <a:endParaRPr lang="en-US" sz="2400" dirty="0" smtClean="0"/>
          </a:p>
          <a:p>
            <a:pPr lvl="1"/>
            <a:r>
              <a:rPr lang="en-US" sz="2000" dirty="0" smtClean="0"/>
              <a:t>Developer specifies the computation that needs to be performed</a:t>
            </a:r>
          </a:p>
          <a:p>
            <a:pPr lvl="1"/>
            <a:r>
              <a:rPr lang="en-US" sz="2000" dirty="0" smtClean="0"/>
              <a:t>Execution framework (“runtime”) handles actual execution</a:t>
            </a:r>
          </a:p>
          <a:p>
            <a:endParaRPr lang="en-US" sz="2400" dirty="0"/>
          </a:p>
        </p:txBody>
      </p:sp>
      <p:sp>
        <p:nvSpPr>
          <p:cNvPr id="4" name="Text Box 4"/>
          <p:cNvSpPr txBox="1">
            <a:spLocks noChangeArrowheads="1"/>
          </p:cNvSpPr>
          <p:nvPr/>
        </p:nvSpPr>
        <p:spPr bwMode="auto">
          <a:xfrm>
            <a:off x="2133600" y="5558135"/>
            <a:ext cx="4953000" cy="461665"/>
          </a:xfrm>
          <a:prstGeom prst="rect">
            <a:avLst/>
          </a:prstGeom>
          <a:noFill/>
          <a:ln w="9525">
            <a:noFill/>
            <a:miter lim="800000"/>
            <a:headEnd/>
            <a:tailEnd/>
          </a:ln>
        </p:spPr>
        <p:txBody>
          <a:bodyPr wrap="square">
            <a:spAutoFit/>
          </a:bodyPr>
          <a:lstStyle/>
          <a:p>
            <a:r>
              <a:rPr lang="en-US" sz="2400" dirty="0" smtClean="0">
                <a:solidFill>
                  <a:srgbClr val="FF0000"/>
                </a:solidFill>
              </a:rPr>
              <a:t>The datacenter </a:t>
            </a:r>
            <a:r>
              <a:rPr lang="en-US" sz="2400" i="1" dirty="0" smtClean="0">
                <a:solidFill>
                  <a:srgbClr val="FF0000"/>
                </a:solidFill>
              </a:rPr>
              <a:t>is</a:t>
            </a:r>
            <a:r>
              <a:rPr lang="en-US" sz="2400" dirty="0" smtClean="0">
                <a:solidFill>
                  <a:srgbClr val="FF0000"/>
                </a:solidFill>
              </a:rPr>
              <a:t> the computer!</a:t>
            </a:r>
            <a:endParaRPr lang="en-US" sz="2400" dirty="0">
              <a:solidFill>
                <a:srgbClr val="FF0000"/>
              </a:solidFill>
            </a:endParaRPr>
          </a:p>
        </p:txBody>
      </p:sp>
      <p:sp>
        <p:nvSpPr>
          <p:cNvPr id="5" name="Slide Number Placeholder 4"/>
          <p:cNvSpPr>
            <a:spLocks noGrp="1"/>
          </p:cNvSpPr>
          <p:nvPr>
            <p:ph type="sldNum" sz="quarter" idx="4"/>
          </p:nvPr>
        </p:nvSpPr>
        <p:spPr/>
        <p:txBody>
          <a:bodyPr/>
          <a:lstStyle/>
          <a:p>
            <a:pPr>
              <a:defRPr/>
            </a:pPr>
            <a:fld id="{B23465E9-4D8E-4E49-B651-73C5E169EA4C}" type="slidenum">
              <a:rPr lang="en-US" smtClean="0"/>
              <a:pPr>
                <a:defRPr/>
              </a:pPr>
              <a:t>43</a:t>
            </a:fld>
            <a:endParaRPr lang="en-US"/>
          </a:p>
        </p:txBody>
      </p:sp>
    </p:spTree>
    <p:extLst>
      <p:ext uri="{BB962C8B-B14F-4D97-AF65-F5344CB8AC3E}">
        <p14:creationId xmlns:p14="http://schemas.microsoft.com/office/powerpoint/2010/main" val="141641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Ideas”</a:t>
            </a:r>
            <a:endParaRPr lang="en-US" dirty="0"/>
          </a:p>
        </p:txBody>
      </p:sp>
      <p:sp>
        <p:nvSpPr>
          <p:cNvPr id="3" name="Content Placeholder 2"/>
          <p:cNvSpPr>
            <a:spLocks noGrp="1"/>
          </p:cNvSpPr>
          <p:nvPr>
            <p:ph idx="1"/>
          </p:nvPr>
        </p:nvSpPr>
        <p:spPr/>
        <p:txBody>
          <a:bodyPr/>
          <a:lstStyle/>
          <a:p>
            <a:r>
              <a:rPr lang="en-US" sz="2800" dirty="0" smtClean="0"/>
              <a:t>Scale “out”, not “up”</a:t>
            </a:r>
          </a:p>
          <a:p>
            <a:pPr lvl="1"/>
            <a:r>
              <a:rPr lang="en-US" sz="2400" dirty="0" smtClean="0"/>
              <a:t>Limits of Symmetric Multiprocessing (SMP) and large shared-memory machines</a:t>
            </a:r>
          </a:p>
          <a:p>
            <a:r>
              <a:rPr lang="en-US" sz="2800" dirty="0" smtClean="0"/>
              <a:t>Move processing to the data</a:t>
            </a:r>
          </a:p>
          <a:p>
            <a:pPr lvl="1"/>
            <a:r>
              <a:rPr lang="en-US" sz="2400" dirty="0" smtClean="0"/>
              <a:t>Cluster have limited bandwidth</a:t>
            </a:r>
          </a:p>
          <a:p>
            <a:r>
              <a:rPr lang="en-US" sz="2800" dirty="0" smtClean="0"/>
              <a:t>Process data sequentially, avoid random access</a:t>
            </a:r>
          </a:p>
          <a:p>
            <a:pPr lvl="1"/>
            <a:r>
              <a:rPr lang="en-US" sz="2400" dirty="0" smtClean="0"/>
              <a:t>Seeks are expensive, disk throughput is reasonable</a:t>
            </a:r>
          </a:p>
          <a:p>
            <a:r>
              <a:rPr lang="en-US" sz="2800" dirty="0" smtClean="0"/>
              <a:t>Seamless scalability</a:t>
            </a:r>
          </a:p>
          <a:p>
            <a:pPr lvl="1"/>
            <a:r>
              <a:rPr lang="en-US" sz="2400" dirty="0" smtClean="0"/>
              <a:t>From the mythical man-month to the tradable machine-hour</a:t>
            </a:r>
            <a:endParaRPr lang="en-US" sz="24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44</a:t>
            </a:fld>
            <a:endParaRPr lang="en-US"/>
          </a:p>
        </p:txBody>
      </p:sp>
    </p:spTree>
    <p:extLst>
      <p:ext uri="{BB962C8B-B14F-4D97-AF65-F5344CB8AC3E}">
        <p14:creationId xmlns:p14="http://schemas.microsoft.com/office/powerpoint/2010/main" val="322115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70C0"/>
                </a:solidFill>
              </a:rPr>
              <a:t>MapReduce</a:t>
            </a:r>
            <a:endParaRPr lang="en-US" dirty="0">
              <a:solidFill>
                <a:srgbClr val="0070C0"/>
              </a:solidFill>
            </a:endParaRPr>
          </a:p>
        </p:txBody>
      </p:sp>
    </p:spTree>
    <p:extLst>
      <p:ext uri="{BB962C8B-B14F-4D97-AF65-F5344CB8AC3E}">
        <p14:creationId xmlns:p14="http://schemas.microsoft.com/office/powerpoint/2010/main" val="288558935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Typical Large-Data Problem</a:t>
            </a:r>
          </a:p>
        </p:txBody>
      </p:sp>
      <p:sp>
        <p:nvSpPr>
          <p:cNvPr id="22531" name="Rectangle 3"/>
          <p:cNvSpPr>
            <a:spLocks noGrp="1" noChangeArrowheads="1"/>
          </p:cNvSpPr>
          <p:nvPr>
            <p:ph idx="1"/>
          </p:nvPr>
        </p:nvSpPr>
        <p:spPr/>
        <p:txBody>
          <a:bodyPr/>
          <a:lstStyle/>
          <a:p>
            <a:r>
              <a:rPr lang="en-US" dirty="0" smtClean="0"/>
              <a:t>Iterate over a large number of records</a:t>
            </a:r>
          </a:p>
          <a:p>
            <a:r>
              <a:rPr lang="en-US" dirty="0" smtClean="0"/>
              <a:t>Extract something of interest from each</a:t>
            </a:r>
          </a:p>
          <a:p>
            <a:r>
              <a:rPr lang="en-US" dirty="0" smtClean="0"/>
              <a:t>Shuffle and sort intermediate results</a:t>
            </a:r>
          </a:p>
          <a:p>
            <a:r>
              <a:rPr lang="en-US" dirty="0" smtClean="0"/>
              <a:t>Aggregate intermediate results</a:t>
            </a:r>
          </a:p>
          <a:p>
            <a:r>
              <a:rPr lang="en-US" dirty="0" smtClean="0"/>
              <a:t>Generate final output</a:t>
            </a:r>
          </a:p>
        </p:txBody>
      </p:sp>
      <p:sp>
        <p:nvSpPr>
          <p:cNvPr id="17412" name="Text Box 4"/>
          <p:cNvSpPr txBox="1">
            <a:spLocks noChangeArrowheads="1"/>
          </p:cNvSpPr>
          <p:nvPr/>
        </p:nvSpPr>
        <p:spPr bwMode="auto">
          <a:xfrm>
            <a:off x="914400" y="5105400"/>
            <a:ext cx="7467600" cy="830997"/>
          </a:xfrm>
          <a:prstGeom prst="rect">
            <a:avLst/>
          </a:prstGeom>
          <a:noFill/>
          <a:ln w="9525">
            <a:noFill/>
            <a:miter lim="800000"/>
            <a:headEnd/>
            <a:tailEnd/>
          </a:ln>
        </p:spPr>
        <p:txBody>
          <a:bodyPr wrap="square">
            <a:spAutoFit/>
          </a:bodyPr>
          <a:lstStyle/>
          <a:p>
            <a:r>
              <a:rPr lang="en-US" sz="2400" dirty="0">
                <a:solidFill>
                  <a:srgbClr val="FF0000"/>
                </a:solidFill>
              </a:rPr>
              <a:t>Key idea: </a:t>
            </a:r>
            <a:r>
              <a:rPr lang="en-US" sz="2400" dirty="0" smtClean="0">
                <a:solidFill>
                  <a:srgbClr val="FF0000"/>
                </a:solidFill>
              </a:rPr>
              <a:t>provide a functional </a:t>
            </a:r>
            <a:r>
              <a:rPr lang="en-US" sz="2400" dirty="0">
                <a:solidFill>
                  <a:srgbClr val="FF0000"/>
                </a:solidFill>
              </a:rPr>
              <a:t>abstraction </a:t>
            </a:r>
            <a:r>
              <a:rPr lang="en-US" sz="2400" dirty="0" smtClean="0">
                <a:solidFill>
                  <a:srgbClr val="FF0000"/>
                </a:solidFill>
              </a:rPr>
              <a:t>for these </a:t>
            </a:r>
            <a:r>
              <a:rPr lang="en-US" sz="2400" dirty="0">
                <a:solidFill>
                  <a:srgbClr val="FF0000"/>
                </a:solidFill>
              </a:rPr>
              <a:t>two operations</a:t>
            </a:r>
          </a:p>
        </p:txBody>
      </p:sp>
      <p:sp>
        <p:nvSpPr>
          <p:cNvPr id="5" name="TextBox 4"/>
          <p:cNvSpPr txBox="1">
            <a:spLocks noChangeArrowheads="1"/>
          </p:cNvSpPr>
          <p:nvPr/>
        </p:nvSpPr>
        <p:spPr bwMode="auto">
          <a:xfrm rot="816188">
            <a:off x="45063" y="2384877"/>
            <a:ext cx="903287" cy="523875"/>
          </a:xfrm>
          <a:prstGeom prst="rect">
            <a:avLst/>
          </a:prstGeom>
          <a:noFill/>
          <a:ln w="9525">
            <a:noFill/>
            <a:miter lim="800000"/>
            <a:headEnd/>
            <a:tailEnd/>
          </a:ln>
        </p:spPr>
        <p:txBody>
          <a:bodyPr wrap="none">
            <a:spAutoFit/>
          </a:bodyPr>
          <a:lstStyle/>
          <a:p>
            <a:r>
              <a:rPr lang="en-US" sz="2800" dirty="0">
                <a:solidFill>
                  <a:srgbClr val="FF0000"/>
                </a:solidFill>
              </a:rPr>
              <a:t>Map</a:t>
            </a:r>
            <a:endParaRPr lang="en-US" sz="3600" dirty="0">
              <a:solidFill>
                <a:srgbClr val="FF0000"/>
              </a:solidFill>
            </a:endParaRPr>
          </a:p>
        </p:txBody>
      </p:sp>
      <p:sp>
        <p:nvSpPr>
          <p:cNvPr id="6" name="TextBox 5"/>
          <p:cNvSpPr txBox="1">
            <a:spLocks noChangeArrowheads="1"/>
          </p:cNvSpPr>
          <p:nvPr/>
        </p:nvSpPr>
        <p:spPr bwMode="auto">
          <a:xfrm rot="-811533">
            <a:off x="5907892" y="3595332"/>
            <a:ext cx="1484313" cy="522287"/>
          </a:xfrm>
          <a:prstGeom prst="rect">
            <a:avLst/>
          </a:prstGeom>
          <a:noFill/>
          <a:ln w="9525">
            <a:noFill/>
            <a:miter lim="800000"/>
            <a:headEnd/>
            <a:tailEnd/>
          </a:ln>
        </p:spPr>
        <p:txBody>
          <a:bodyPr wrap="none">
            <a:spAutoFit/>
          </a:bodyPr>
          <a:lstStyle/>
          <a:p>
            <a:r>
              <a:rPr lang="en-US" sz="2800" dirty="0">
                <a:solidFill>
                  <a:srgbClr val="FF0000"/>
                </a:solidFill>
              </a:rPr>
              <a:t>Reduce</a:t>
            </a:r>
            <a:endParaRPr lang="en-US" sz="3600" dirty="0">
              <a:solidFill>
                <a:srgbClr val="FF0000"/>
              </a:solidFill>
            </a:endParaRPr>
          </a:p>
        </p:txBody>
      </p:sp>
      <p:sp>
        <p:nvSpPr>
          <p:cNvPr id="7" name="TextBox 2"/>
          <p:cNvSpPr txBox="1">
            <a:spLocks noChangeArrowheads="1"/>
          </p:cNvSpPr>
          <p:nvPr/>
        </p:nvSpPr>
        <p:spPr bwMode="auto">
          <a:xfrm>
            <a:off x="0" y="6611938"/>
            <a:ext cx="3124200" cy="246221"/>
          </a:xfrm>
          <a:prstGeom prst="rect">
            <a:avLst/>
          </a:prstGeom>
          <a:noFill/>
          <a:ln w="9525">
            <a:noFill/>
            <a:miter lim="800000"/>
            <a:headEnd/>
            <a:tailEnd/>
          </a:ln>
        </p:spPr>
        <p:txBody>
          <a:bodyPr wrap="square">
            <a:spAutoFit/>
          </a:bodyPr>
          <a:lstStyle/>
          <a:p>
            <a:r>
              <a:rPr lang="en-US" sz="1000" b="0" dirty="0" smtClean="0">
                <a:solidFill>
                  <a:schemeClr val="bg1"/>
                </a:solidFill>
              </a:rPr>
              <a:t>(Dean </a:t>
            </a:r>
            <a:r>
              <a:rPr lang="en-US" sz="1000" b="0" dirty="0">
                <a:solidFill>
                  <a:schemeClr val="bg1"/>
                </a:solidFill>
              </a:rPr>
              <a:t>and </a:t>
            </a:r>
            <a:r>
              <a:rPr lang="en-US" sz="1000" b="0" dirty="0" err="1" smtClean="0">
                <a:solidFill>
                  <a:schemeClr val="bg1"/>
                </a:solidFill>
              </a:rPr>
              <a:t>Ghemawat</a:t>
            </a:r>
            <a:r>
              <a:rPr lang="en-US" sz="1000" b="0" dirty="0" smtClean="0">
                <a:solidFill>
                  <a:schemeClr val="bg1"/>
                </a:solidFill>
              </a:rPr>
              <a:t>, OSDI </a:t>
            </a:r>
            <a:r>
              <a:rPr lang="en-US" sz="1000" b="0" dirty="0">
                <a:solidFill>
                  <a:schemeClr val="bg1"/>
                </a:solidFill>
              </a:rPr>
              <a:t>2004)</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46</a:t>
            </a:fld>
            <a:endParaRPr lang="en-US"/>
          </a:p>
        </p:txBody>
      </p:sp>
    </p:spTree>
    <p:extLst>
      <p:ext uri="{BB962C8B-B14F-4D97-AF65-F5344CB8AC3E}">
        <p14:creationId xmlns:p14="http://schemas.microsoft.com/office/powerpoint/2010/main" val="2837658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Scale>
                                      <p:cBhvr>
                                        <p:cTn id="1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6"/>
                                        </p:tgtEl>
                                        <p:attrNameLst>
                                          <p:attrName>ppt_x</p:attrName>
                                          <p:attrName>ppt_y</p:attrName>
                                        </p:attrNameLst>
                                      </p:cBhvr>
                                    </p:animMotion>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7"/>
          <p:cNvSpPr>
            <a:spLocks noChangeArrowheads="1"/>
          </p:cNvSpPr>
          <p:nvPr/>
        </p:nvSpPr>
        <p:spPr bwMode="auto">
          <a:xfrm>
            <a:off x="3581400" y="18288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pPr eaLnBrk="0" hangingPunct="0"/>
            <a:endParaRPr lang="en-US" sz="1600" b="1">
              <a:solidFill>
                <a:srgbClr val="FFFFFF"/>
              </a:solidFill>
              <a:latin typeface="Arial"/>
            </a:endParaRPr>
          </a:p>
        </p:txBody>
      </p:sp>
      <p:sp>
        <p:nvSpPr>
          <p:cNvPr id="28" name="Oval 13"/>
          <p:cNvSpPr>
            <a:spLocks noChangeArrowheads="1"/>
          </p:cNvSpPr>
          <p:nvPr/>
        </p:nvSpPr>
        <p:spPr bwMode="auto">
          <a:xfrm>
            <a:off x="4267200" y="18288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pPr eaLnBrk="0" hangingPunct="0"/>
            <a:endParaRPr lang="en-US" sz="1600" b="1">
              <a:solidFill>
                <a:srgbClr val="FFFFFF"/>
              </a:solidFill>
              <a:latin typeface="Arial"/>
            </a:endParaRPr>
          </a:p>
        </p:txBody>
      </p:sp>
      <p:sp>
        <p:nvSpPr>
          <p:cNvPr id="29" name="Oval 17"/>
          <p:cNvSpPr>
            <a:spLocks noChangeArrowheads="1"/>
          </p:cNvSpPr>
          <p:nvPr/>
        </p:nvSpPr>
        <p:spPr bwMode="auto">
          <a:xfrm>
            <a:off x="4953000" y="18288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pPr eaLnBrk="0" hangingPunct="0"/>
            <a:endParaRPr lang="en-US" sz="1600" b="1">
              <a:solidFill>
                <a:srgbClr val="FFFFFF"/>
              </a:solidFill>
              <a:latin typeface="Arial"/>
            </a:endParaRPr>
          </a:p>
        </p:txBody>
      </p:sp>
      <p:sp>
        <p:nvSpPr>
          <p:cNvPr id="30" name="Oval 21"/>
          <p:cNvSpPr>
            <a:spLocks noChangeArrowheads="1"/>
          </p:cNvSpPr>
          <p:nvPr/>
        </p:nvSpPr>
        <p:spPr bwMode="auto">
          <a:xfrm>
            <a:off x="5638800" y="18288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pPr eaLnBrk="0" hangingPunct="0"/>
            <a:endParaRPr lang="en-US" sz="1600" b="1">
              <a:solidFill>
                <a:srgbClr val="FFFFFF"/>
              </a:solidFill>
              <a:latin typeface="Arial"/>
            </a:endParaRPr>
          </a:p>
        </p:txBody>
      </p:sp>
      <p:sp>
        <p:nvSpPr>
          <p:cNvPr id="31" name="Oval 25"/>
          <p:cNvSpPr>
            <a:spLocks noChangeArrowheads="1"/>
          </p:cNvSpPr>
          <p:nvPr/>
        </p:nvSpPr>
        <p:spPr bwMode="auto">
          <a:xfrm>
            <a:off x="6324600" y="18288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pPr eaLnBrk="0" hangingPunct="0"/>
            <a:endParaRPr lang="en-US" sz="1600" b="1">
              <a:solidFill>
                <a:srgbClr val="FFFFFF"/>
              </a:solidFill>
              <a:latin typeface="Arial"/>
            </a:endParaRPr>
          </a:p>
        </p:txBody>
      </p:sp>
      <p:sp>
        <p:nvSpPr>
          <p:cNvPr id="37" name="Rectangle 29"/>
          <p:cNvSpPr>
            <a:spLocks noChangeArrowheads="1"/>
          </p:cNvSpPr>
          <p:nvPr/>
        </p:nvSpPr>
        <p:spPr bwMode="auto">
          <a:xfrm>
            <a:off x="2993271" y="48387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endParaRPr lang="en-US" sz="1600" b="1">
              <a:solidFill>
                <a:srgbClr val="FFFFFF"/>
              </a:solidFill>
              <a:latin typeface="Arial"/>
            </a:endParaRPr>
          </a:p>
        </p:txBody>
      </p:sp>
      <p:sp>
        <p:nvSpPr>
          <p:cNvPr id="39" name="Rectangle 8"/>
          <p:cNvSpPr>
            <a:spLocks noChangeArrowheads="1"/>
          </p:cNvSpPr>
          <p:nvPr/>
        </p:nvSpPr>
        <p:spPr bwMode="auto">
          <a:xfrm>
            <a:off x="3657600" y="48387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endParaRPr lang="en-US" sz="1600" b="1">
              <a:solidFill>
                <a:srgbClr val="FFFFFF"/>
              </a:solidFill>
              <a:latin typeface="Arial"/>
            </a:endParaRPr>
          </a:p>
        </p:txBody>
      </p:sp>
      <p:sp>
        <p:nvSpPr>
          <p:cNvPr id="40" name="TextBox 12"/>
          <p:cNvSpPr txBox="1">
            <a:spLocks noChangeArrowheads="1"/>
          </p:cNvSpPr>
          <p:nvPr/>
        </p:nvSpPr>
        <p:spPr bwMode="auto">
          <a:xfrm>
            <a:off x="3693250" y="4152900"/>
            <a:ext cx="309700"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g</a:t>
            </a:r>
            <a:endParaRPr lang="en-US" sz="1600" b="1" dirty="0">
              <a:solidFill>
                <a:srgbClr val="000000"/>
              </a:solidFill>
              <a:latin typeface="Arial" charset="0"/>
            </a:endParaRPr>
          </a:p>
        </p:txBody>
      </p:sp>
      <p:cxnSp>
        <p:nvCxnSpPr>
          <p:cNvPr id="41" name="Straight Arrow Connector 37"/>
          <p:cNvCxnSpPr>
            <a:cxnSpLocks noChangeShapeType="1"/>
            <a:stCxn id="37" idx="0"/>
            <a:endCxn id="40" idx="1"/>
          </p:cNvCxnSpPr>
          <p:nvPr/>
        </p:nvCxnSpPr>
        <p:spPr bwMode="auto">
          <a:xfrm rot="5400000" flipH="1" flipV="1">
            <a:off x="3180249" y="4325700"/>
            <a:ext cx="516523" cy="509479"/>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42" name="Straight Arrow Connector 50"/>
          <p:cNvCxnSpPr>
            <a:cxnSpLocks noChangeShapeType="1"/>
            <a:stCxn id="70" idx="4"/>
            <a:endCxn id="40" idx="0"/>
          </p:cNvCxnSpPr>
          <p:nvPr/>
        </p:nvCxnSpPr>
        <p:spPr bwMode="auto">
          <a:xfrm rot="5400000">
            <a:off x="3657600" y="3962400"/>
            <a:ext cx="3810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43" name="Straight Arrow Connector 51"/>
          <p:cNvCxnSpPr>
            <a:cxnSpLocks noChangeShapeType="1"/>
            <a:stCxn id="40" idx="2"/>
            <a:endCxn id="39" idx="0"/>
          </p:cNvCxnSpPr>
          <p:nvPr/>
        </p:nvCxnSpPr>
        <p:spPr bwMode="auto">
          <a:xfrm rot="5400000">
            <a:off x="3674477" y="4665077"/>
            <a:ext cx="3472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45" name="Rectangle 14"/>
          <p:cNvSpPr>
            <a:spLocks noChangeArrowheads="1"/>
          </p:cNvSpPr>
          <p:nvPr/>
        </p:nvSpPr>
        <p:spPr bwMode="auto">
          <a:xfrm>
            <a:off x="4343400" y="48387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endParaRPr lang="en-US" sz="1600" b="1">
              <a:solidFill>
                <a:srgbClr val="FFFFFF"/>
              </a:solidFill>
              <a:latin typeface="Arial"/>
            </a:endParaRPr>
          </a:p>
        </p:txBody>
      </p:sp>
      <p:sp>
        <p:nvSpPr>
          <p:cNvPr id="46" name="TextBox 53"/>
          <p:cNvSpPr txBox="1">
            <a:spLocks noChangeArrowheads="1"/>
          </p:cNvSpPr>
          <p:nvPr/>
        </p:nvSpPr>
        <p:spPr bwMode="auto">
          <a:xfrm>
            <a:off x="4379050" y="4152900"/>
            <a:ext cx="309700"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g</a:t>
            </a:r>
            <a:endParaRPr lang="en-US" sz="1600" b="1" dirty="0">
              <a:solidFill>
                <a:srgbClr val="000000"/>
              </a:solidFill>
              <a:latin typeface="Arial" charset="0"/>
            </a:endParaRPr>
          </a:p>
        </p:txBody>
      </p:sp>
      <p:cxnSp>
        <p:nvCxnSpPr>
          <p:cNvPr id="47" name="Straight Arrow Connector 54"/>
          <p:cNvCxnSpPr>
            <a:cxnSpLocks noChangeShapeType="1"/>
            <a:stCxn id="39" idx="0"/>
            <a:endCxn id="46" idx="1"/>
          </p:cNvCxnSpPr>
          <p:nvPr/>
        </p:nvCxnSpPr>
        <p:spPr bwMode="auto">
          <a:xfrm rot="5400000" flipH="1" flipV="1">
            <a:off x="3855314" y="4314964"/>
            <a:ext cx="516523" cy="530950"/>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48" name="Straight Arrow Connector 55"/>
          <p:cNvCxnSpPr>
            <a:cxnSpLocks noChangeShapeType="1"/>
            <a:stCxn id="74" idx="4"/>
            <a:endCxn id="46" idx="0"/>
          </p:cNvCxnSpPr>
          <p:nvPr/>
        </p:nvCxnSpPr>
        <p:spPr bwMode="auto">
          <a:xfrm rot="5400000">
            <a:off x="4343400" y="3962400"/>
            <a:ext cx="3810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49" name="Straight Arrow Connector 56"/>
          <p:cNvCxnSpPr>
            <a:cxnSpLocks noChangeShapeType="1"/>
            <a:stCxn id="46" idx="2"/>
            <a:endCxn id="45" idx="0"/>
          </p:cNvCxnSpPr>
          <p:nvPr/>
        </p:nvCxnSpPr>
        <p:spPr bwMode="auto">
          <a:xfrm rot="5400000">
            <a:off x="4360277" y="4665077"/>
            <a:ext cx="3472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51" name="Rectangle 18"/>
          <p:cNvSpPr>
            <a:spLocks noChangeArrowheads="1"/>
          </p:cNvSpPr>
          <p:nvPr/>
        </p:nvSpPr>
        <p:spPr bwMode="auto">
          <a:xfrm>
            <a:off x="5029200" y="48387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endParaRPr lang="en-US" sz="1600" b="1">
              <a:solidFill>
                <a:srgbClr val="FFFFFF"/>
              </a:solidFill>
              <a:latin typeface="Arial"/>
            </a:endParaRPr>
          </a:p>
        </p:txBody>
      </p:sp>
      <p:sp>
        <p:nvSpPr>
          <p:cNvPr id="52" name="TextBox 57"/>
          <p:cNvSpPr txBox="1">
            <a:spLocks noChangeArrowheads="1"/>
          </p:cNvSpPr>
          <p:nvPr/>
        </p:nvSpPr>
        <p:spPr bwMode="auto">
          <a:xfrm>
            <a:off x="5064850" y="4152900"/>
            <a:ext cx="309700"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g</a:t>
            </a:r>
            <a:endParaRPr lang="en-US" sz="1600" b="1" dirty="0">
              <a:solidFill>
                <a:srgbClr val="000000"/>
              </a:solidFill>
              <a:latin typeface="Arial" charset="0"/>
            </a:endParaRPr>
          </a:p>
        </p:txBody>
      </p:sp>
      <p:cxnSp>
        <p:nvCxnSpPr>
          <p:cNvPr id="53" name="Straight Arrow Connector 58"/>
          <p:cNvCxnSpPr>
            <a:cxnSpLocks noChangeShapeType="1"/>
            <a:stCxn id="45" idx="0"/>
            <a:endCxn id="52" idx="1"/>
          </p:cNvCxnSpPr>
          <p:nvPr/>
        </p:nvCxnSpPr>
        <p:spPr bwMode="auto">
          <a:xfrm rot="5400000" flipH="1" flipV="1">
            <a:off x="4541114" y="4314964"/>
            <a:ext cx="516523" cy="530950"/>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54" name="Straight Arrow Connector 59"/>
          <p:cNvCxnSpPr>
            <a:cxnSpLocks noChangeShapeType="1"/>
            <a:stCxn id="75" idx="4"/>
            <a:endCxn id="52" idx="0"/>
          </p:cNvCxnSpPr>
          <p:nvPr/>
        </p:nvCxnSpPr>
        <p:spPr bwMode="auto">
          <a:xfrm rot="5400000">
            <a:off x="5029200" y="3962400"/>
            <a:ext cx="3810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55" name="Straight Arrow Connector 60"/>
          <p:cNvCxnSpPr>
            <a:cxnSpLocks noChangeShapeType="1"/>
            <a:stCxn id="52" idx="2"/>
            <a:endCxn id="51" idx="0"/>
          </p:cNvCxnSpPr>
          <p:nvPr/>
        </p:nvCxnSpPr>
        <p:spPr bwMode="auto">
          <a:xfrm rot="5400000">
            <a:off x="5046077" y="4665077"/>
            <a:ext cx="3472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57" name="Rectangle 22"/>
          <p:cNvSpPr>
            <a:spLocks noChangeArrowheads="1"/>
          </p:cNvSpPr>
          <p:nvPr/>
        </p:nvSpPr>
        <p:spPr bwMode="auto">
          <a:xfrm>
            <a:off x="5715000" y="48387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endParaRPr lang="en-US" sz="1600" b="1">
              <a:solidFill>
                <a:srgbClr val="FFFFFF"/>
              </a:solidFill>
              <a:latin typeface="Arial"/>
            </a:endParaRPr>
          </a:p>
        </p:txBody>
      </p:sp>
      <p:sp>
        <p:nvSpPr>
          <p:cNvPr id="58" name="TextBox 61"/>
          <p:cNvSpPr txBox="1">
            <a:spLocks noChangeArrowheads="1"/>
          </p:cNvSpPr>
          <p:nvPr/>
        </p:nvSpPr>
        <p:spPr bwMode="auto">
          <a:xfrm>
            <a:off x="5750650" y="4152900"/>
            <a:ext cx="309700"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g</a:t>
            </a:r>
            <a:endParaRPr lang="en-US" sz="1600" b="1" dirty="0">
              <a:solidFill>
                <a:srgbClr val="000000"/>
              </a:solidFill>
              <a:latin typeface="Arial" charset="0"/>
            </a:endParaRPr>
          </a:p>
        </p:txBody>
      </p:sp>
      <p:cxnSp>
        <p:nvCxnSpPr>
          <p:cNvPr id="59" name="Straight Arrow Connector 62"/>
          <p:cNvCxnSpPr>
            <a:cxnSpLocks noChangeShapeType="1"/>
            <a:stCxn id="51" idx="0"/>
            <a:endCxn id="58" idx="1"/>
          </p:cNvCxnSpPr>
          <p:nvPr/>
        </p:nvCxnSpPr>
        <p:spPr bwMode="auto">
          <a:xfrm rot="5400000" flipH="1" flipV="1">
            <a:off x="5226914" y="4314964"/>
            <a:ext cx="516523" cy="530950"/>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60" name="Straight Arrow Connector 63"/>
          <p:cNvCxnSpPr>
            <a:cxnSpLocks noChangeShapeType="1"/>
            <a:stCxn id="76" idx="4"/>
            <a:endCxn id="58" idx="0"/>
          </p:cNvCxnSpPr>
          <p:nvPr/>
        </p:nvCxnSpPr>
        <p:spPr bwMode="auto">
          <a:xfrm rot="5400000">
            <a:off x="5715000" y="3962400"/>
            <a:ext cx="3810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61" name="Straight Arrow Connector 64"/>
          <p:cNvCxnSpPr>
            <a:cxnSpLocks noChangeShapeType="1"/>
            <a:stCxn id="58" idx="2"/>
            <a:endCxn id="57" idx="0"/>
          </p:cNvCxnSpPr>
          <p:nvPr/>
        </p:nvCxnSpPr>
        <p:spPr bwMode="auto">
          <a:xfrm rot="5400000">
            <a:off x="5731877" y="4665077"/>
            <a:ext cx="3472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63" name="Rectangle 26"/>
          <p:cNvSpPr>
            <a:spLocks noChangeArrowheads="1"/>
          </p:cNvSpPr>
          <p:nvPr/>
        </p:nvSpPr>
        <p:spPr bwMode="auto">
          <a:xfrm>
            <a:off x="6400800" y="4838700"/>
            <a:ext cx="381000" cy="3810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lstStyle/>
          <a:p>
            <a:pPr eaLnBrk="0" hangingPunct="0"/>
            <a:endParaRPr lang="en-US" sz="1600" b="1">
              <a:solidFill>
                <a:srgbClr val="FFFFFF"/>
              </a:solidFill>
              <a:latin typeface="Arial"/>
            </a:endParaRPr>
          </a:p>
        </p:txBody>
      </p:sp>
      <p:sp>
        <p:nvSpPr>
          <p:cNvPr id="64" name="TextBox 65"/>
          <p:cNvSpPr txBox="1">
            <a:spLocks noChangeArrowheads="1"/>
          </p:cNvSpPr>
          <p:nvPr/>
        </p:nvSpPr>
        <p:spPr bwMode="auto">
          <a:xfrm>
            <a:off x="6436450" y="4152900"/>
            <a:ext cx="309700"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g</a:t>
            </a:r>
            <a:endParaRPr lang="en-US" sz="1600" b="1" dirty="0">
              <a:solidFill>
                <a:srgbClr val="000000"/>
              </a:solidFill>
              <a:latin typeface="Arial" charset="0"/>
            </a:endParaRPr>
          </a:p>
        </p:txBody>
      </p:sp>
      <p:cxnSp>
        <p:nvCxnSpPr>
          <p:cNvPr id="65" name="Straight Arrow Connector 66"/>
          <p:cNvCxnSpPr>
            <a:cxnSpLocks noChangeShapeType="1"/>
            <a:stCxn id="57" idx="0"/>
            <a:endCxn id="64" idx="1"/>
          </p:cNvCxnSpPr>
          <p:nvPr/>
        </p:nvCxnSpPr>
        <p:spPr bwMode="auto">
          <a:xfrm rot="5400000" flipH="1" flipV="1">
            <a:off x="5912714" y="4314964"/>
            <a:ext cx="516523" cy="530950"/>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66" name="Straight Arrow Connector 67"/>
          <p:cNvCxnSpPr>
            <a:cxnSpLocks noChangeShapeType="1"/>
            <a:stCxn id="77" idx="4"/>
            <a:endCxn id="64" idx="0"/>
          </p:cNvCxnSpPr>
          <p:nvPr/>
        </p:nvCxnSpPr>
        <p:spPr bwMode="auto">
          <a:xfrm rot="5400000">
            <a:off x="6400800" y="3962400"/>
            <a:ext cx="3810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67" name="Straight Arrow Connector 68"/>
          <p:cNvCxnSpPr>
            <a:cxnSpLocks noChangeShapeType="1"/>
            <a:stCxn id="64" idx="2"/>
            <a:endCxn id="63" idx="0"/>
          </p:cNvCxnSpPr>
          <p:nvPr/>
        </p:nvCxnSpPr>
        <p:spPr bwMode="auto">
          <a:xfrm rot="5400000">
            <a:off x="6417677" y="4665077"/>
            <a:ext cx="3472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70" name="Oval 7"/>
          <p:cNvSpPr>
            <a:spLocks noChangeArrowheads="1"/>
          </p:cNvSpPr>
          <p:nvPr/>
        </p:nvSpPr>
        <p:spPr bwMode="auto">
          <a:xfrm>
            <a:off x="3581400" y="32385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endParaRPr lang="en-US" sz="1600" b="1">
              <a:solidFill>
                <a:srgbClr val="FFFFFF"/>
              </a:solidFill>
              <a:latin typeface="Arial"/>
            </a:endParaRPr>
          </a:p>
        </p:txBody>
      </p:sp>
      <p:sp>
        <p:nvSpPr>
          <p:cNvPr id="74" name="Oval 7"/>
          <p:cNvSpPr>
            <a:spLocks noChangeArrowheads="1"/>
          </p:cNvSpPr>
          <p:nvPr/>
        </p:nvSpPr>
        <p:spPr bwMode="auto">
          <a:xfrm>
            <a:off x="4267200" y="32385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endParaRPr lang="en-US" sz="1600" b="1">
              <a:solidFill>
                <a:srgbClr val="FFFFFF"/>
              </a:solidFill>
              <a:latin typeface="Arial"/>
            </a:endParaRPr>
          </a:p>
        </p:txBody>
      </p:sp>
      <p:sp>
        <p:nvSpPr>
          <p:cNvPr id="75" name="Oval 7"/>
          <p:cNvSpPr>
            <a:spLocks noChangeArrowheads="1"/>
          </p:cNvSpPr>
          <p:nvPr/>
        </p:nvSpPr>
        <p:spPr bwMode="auto">
          <a:xfrm>
            <a:off x="4953000" y="32385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endParaRPr lang="en-US" sz="1600" b="1">
              <a:solidFill>
                <a:srgbClr val="FFFFFF"/>
              </a:solidFill>
              <a:latin typeface="Arial"/>
            </a:endParaRPr>
          </a:p>
        </p:txBody>
      </p:sp>
      <p:sp>
        <p:nvSpPr>
          <p:cNvPr id="76" name="Oval 7"/>
          <p:cNvSpPr>
            <a:spLocks noChangeArrowheads="1"/>
          </p:cNvSpPr>
          <p:nvPr/>
        </p:nvSpPr>
        <p:spPr bwMode="auto">
          <a:xfrm>
            <a:off x="5638800" y="32385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endParaRPr lang="en-US" sz="1600" b="1">
              <a:solidFill>
                <a:srgbClr val="FFFFFF"/>
              </a:solidFill>
              <a:latin typeface="Arial"/>
            </a:endParaRPr>
          </a:p>
        </p:txBody>
      </p:sp>
      <p:sp>
        <p:nvSpPr>
          <p:cNvPr id="77" name="Oval 7"/>
          <p:cNvSpPr>
            <a:spLocks noChangeArrowheads="1"/>
          </p:cNvSpPr>
          <p:nvPr/>
        </p:nvSpPr>
        <p:spPr bwMode="auto">
          <a:xfrm>
            <a:off x="6324600" y="32385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endParaRPr lang="en-US" sz="1600" b="1">
              <a:solidFill>
                <a:srgbClr val="FFFFFF"/>
              </a:solidFill>
              <a:latin typeface="Arial"/>
            </a:endParaRPr>
          </a:p>
        </p:txBody>
      </p:sp>
      <p:sp>
        <p:nvSpPr>
          <p:cNvPr id="82" name="TextBox 12"/>
          <p:cNvSpPr txBox="1">
            <a:spLocks noChangeArrowheads="1"/>
          </p:cNvSpPr>
          <p:nvPr/>
        </p:nvSpPr>
        <p:spPr bwMode="auto">
          <a:xfrm>
            <a:off x="3721302" y="2633246"/>
            <a:ext cx="253596"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f</a:t>
            </a:r>
            <a:endParaRPr lang="en-US" sz="1600" b="1" dirty="0">
              <a:solidFill>
                <a:srgbClr val="000000"/>
              </a:solidFill>
              <a:latin typeface="Arial" charset="0"/>
            </a:endParaRPr>
          </a:p>
        </p:txBody>
      </p:sp>
      <p:cxnSp>
        <p:nvCxnSpPr>
          <p:cNvPr id="84" name="Straight Arrow Connector 50"/>
          <p:cNvCxnSpPr>
            <a:cxnSpLocks noChangeShapeType="1"/>
            <a:stCxn id="27" idx="4"/>
            <a:endCxn id="82" idx="0"/>
          </p:cNvCxnSpPr>
          <p:nvPr/>
        </p:nvCxnSpPr>
        <p:spPr bwMode="auto">
          <a:xfrm rot="5400000">
            <a:off x="3712577" y="2497723"/>
            <a:ext cx="2710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85" name="Straight Arrow Connector 51"/>
          <p:cNvCxnSpPr>
            <a:cxnSpLocks noChangeShapeType="1"/>
            <a:stCxn id="82" idx="2"/>
            <a:endCxn id="70" idx="0"/>
          </p:cNvCxnSpPr>
          <p:nvPr/>
        </p:nvCxnSpPr>
        <p:spPr bwMode="auto">
          <a:xfrm rot="5400000">
            <a:off x="3714750" y="3105150"/>
            <a:ext cx="2667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86" name="TextBox 53"/>
          <p:cNvSpPr txBox="1">
            <a:spLocks noChangeArrowheads="1"/>
          </p:cNvSpPr>
          <p:nvPr/>
        </p:nvSpPr>
        <p:spPr bwMode="auto">
          <a:xfrm>
            <a:off x="4407102" y="2633246"/>
            <a:ext cx="253596"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f</a:t>
            </a:r>
            <a:endParaRPr lang="en-US" sz="1600" b="1" dirty="0">
              <a:solidFill>
                <a:srgbClr val="000000"/>
              </a:solidFill>
              <a:latin typeface="Arial" charset="0"/>
            </a:endParaRPr>
          </a:p>
        </p:txBody>
      </p:sp>
      <p:cxnSp>
        <p:nvCxnSpPr>
          <p:cNvPr id="88" name="Straight Arrow Connector 55"/>
          <p:cNvCxnSpPr>
            <a:cxnSpLocks noChangeShapeType="1"/>
            <a:stCxn id="28" idx="4"/>
            <a:endCxn id="86" idx="0"/>
          </p:cNvCxnSpPr>
          <p:nvPr/>
        </p:nvCxnSpPr>
        <p:spPr bwMode="auto">
          <a:xfrm rot="5400000">
            <a:off x="4398377" y="2497723"/>
            <a:ext cx="2710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89" name="Straight Arrow Connector 56"/>
          <p:cNvCxnSpPr>
            <a:cxnSpLocks noChangeShapeType="1"/>
            <a:stCxn id="86" idx="2"/>
            <a:endCxn id="74" idx="0"/>
          </p:cNvCxnSpPr>
          <p:nvPr/>
        </p:nvCxnSpPr>
        <p:spPr bwMode="auto">
          <a:xfrm rot="5400000">
            <a:off x="4400550" y="3105150"/>
            <a:ext cx="2667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90" name="TextBox 57"/>
          <p:cNvSpPr txBox="1">
            <a:spLocks noChangeArrowheads="1"/>
          </p:cNvSpPr>
          <p:nvPr/>
        </p:nvSpPr>
        <p:spPr bwMode="auto">
          <a:xfrm>
            <a:off x="5092902" y="2633246"/>
            <a:ext cx="253596"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f</a:t>
            </a:r>
            <a:endParaRPr lang="en-US" sz="1600" b="1" dirty="0">
              <a:solidFill>
                <a:srgbClr val="000000"/>
              </a:solidFill>
              <a:latin typeface="Arial" charset="0"/>
            </a:endParaRPr>
          </a:p>
        </p:txBody>
      </p:sp>
      <p:cxnSp>
        <p:nvCxnSpPr>
          <p:cNvPr id="92" name="Straight Arrow Connector 59"/>
          <p:cNvCxnSpPr>
            <a:cxnSpLocks noChangeShapeType="1"/>
            <a:stCxn id="29" idx="4"/>
            <a:endCxn id="90" idx="0"/>
          </p:cNvCxnSpPr>
          <p:nvPr/>
        </p:nvCxnSpPr>
        <p:spPr bwMode="auto">
          <a:xfrm rot="5400000">
            <a:off x="5084177" y="2497723"/>
            <a:ext cx="2710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93" name="Straight Arrow Connector 60"/>
          <p:cNvCxnSpPr>
            <a:cxnSpLocks noChangeShapeType="1"/>
            <a:stCxn id="90" idx="2"/>
            <a:endCxn id="75" idx="0"/>
          </p:cNvCxnSpPr>
          <p:nvPr/>
        </p:nvCxnSpPr>
        <p:spPr bwMode="auto">
          <a:xfrm rot="5400000">
            <a:off x="5086350" y="3105150"/>
            <a:ext cx="2667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94" name="TextBox 61"/>
          <p:cNvSpPr txBox="1">
            <a:spLocks noChangeArrowheads="1"/>
          </p:cNvSpPr>
          <p:nvPr/>
        </p:nvSpPr>
        <p:spPr bwMode="auto">
          <a:xfrm>
            <a:off x="5778702" y="2633246"/>
            <a:ext cx="253596"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f</a:t>
            </a:r>
            <a:endParaRPr lang="en-US" sz="1600" b="1" dirty="0">
              <a:solidFill>
                <a:srgbClr val="000000"/>
              </a:solidFill>
              <a:latin typeface="Arial" charset="0"/>
            </a:endParaRPr>
          </a:p>
        </p:txBody>
      </p:sp>
      <p:cxnSp>
        <p:nvCxnSpPr>
          <p:cNvPr id="96" name="Straight Arrow Connector 63"/>
          <p:cNvCxnSpPr>
            <a:cxnSpLocks noChangeShapeType="1"/>
            <a:stCxn id="30" idx="4"/>
            <a:endCxn id="94" idx="0"/>
          </p:cNvCxnSpPr>
          <p:nvPr/>
        </p:nvCxnSpPr>
        <p:spPr bwMode="auto">
          <a:xfrm rot="5400000">
            <a:off x="5769977" y="2497723"/>
            <a:ext cx="2710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97" name="Straight Arrow Connector 64"/>
          <p:cNvCxnSpPr>
            <a:cxnSpLocks noChangeShapeType="1"/>
            <a:stCxn id="94" idx="2"/>
            <a:endCxn id="76" idx="0"/>
          </p:cNvCxnSpPr>
          <p:nvPr/>
        </p:nvCxnSpPr>
        <p:spPr bwMode="auto">
          <a:xfrm rot="5400000">
            <a:off x="5772150" y="3105150"/>
            <a:ext cx="2667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98" name="TextBox 65"/>
          <p:cNvSpPr txBox="1">
            <a:spLocks noChangeArrowheads="1"/>
          </p:cNvSpPr>
          <p:nvPr/>
        </p:nvSpPr>
        <p:spPr bwMode="auto">
          <a:xfrm>
            <a:off x="6464502" y="2633246"/>
            <a:ext cx="253596" cy="338554"/>
          </a:xfrm>
          <a:prstGeom prst="rect">
            <a:avLst/>
          </a:prstGeom>
          <a:noFill/>
          <a:ln w="9525">
            <a:noFill/>
            <a:miter lim="800000"/>
            <a:headEnd/>
            <a:tailEnd/>
          </a:ln>
        </p:spPr>
        <p:txBody>
          <a:bodyPr wrap="none">
            <a:spAutoFit/>
          </a:bodyPr>
          <a:lstStyle/>
          <a:p>
            <a:pPr eaLnBrk="0" hangingPunct="0"/>
            <a:r>
              <a:rPr lang="en-US" sz="1600" b="1" dirty="0" smtClean="0">
                <a:solidFill>
                  <a:srgbClr val="000000"/>
                </a:solidFill>
                <a:latin typeface="Arial" charset="0"/>
              </a:rPr>
              <a:t>f</a:t>
            </a:r>
            <a:endParaRPr lang="en-US" sz="1600" b="1" dirty="0">
              <a:solidFill>
                <a:srgbClr val="000000"/>
              </a:solidFill>
              <a:latin typeface="Arial" charset="0"/>
            </a:endParaRPr>
          </a:p>
        </p:txBody>
      </p:sp>
      <p:cxnSp>
        <p:nvCxnSpPr>
          <p:cNvPr id="100" name="Straight Arrow Connector 67"/>
          <p:cNvCxnSpPr>
            <a:cxnSpLocks noChangeShapeType="1"/>
            <a:stCxn id="31" idx="4"/>
            <a:endCxn id="98" idx="0"/>
          </p:cNvCxnSpPr>
          <p:nvPr/>
        </p:nvCxnSpPr>
        <p:spPr bwMode="auto">
          <a:xfrm rot="5400000">
            <a:off x="6455777" y="2497723"/>
            <a:ext cx="271046"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cxnSp>
        <p:nvCxnSpPr>
          <p:cNvPr id="101" name="Straight Arrow Connector 68"/>
          <p:cNvCxnSpPr>
            <a:cxnSpLocks noChangeShapeType="1"/>
            <a:stCxn id="98" idx="2"/>
            <a:endCxn id="77" idx="0"/>
          </p:cNvCxnSpPr>
          <p:nvPr/>
        </p:nvCxnSpPr>
        <p:spPr bwMode="auto">
          <a:xfrm rot="5400000">
            <a:off x="6457950" y="3105150"/>
            <a:ext cx="266700" cy="1588"/>
          </a:xfrm>
          <a:prstGeom prst="straightConnector1">
            <a:avLst/>
          </a:prstGeom>
          <a:ln w="9525">
            <a:headEnd/>
            <a:tailEnd type="triangle" w="med" len="med"/>
          </a:ln>
        </p:spPr>
        <p:style>
          <a:lnRef idx="2">
            <a:schemeClr val="dk1"/>
          </a:lnRef>
          <a:fillRef idx="0">
            <a:schemeClr val="dk1"/>
          </a:fillRef>
          <a:effectRef idx="1">
            <a:schemeClr val="dk1"/>
          </a:effectRef>
          <a:fontRef idx="minor">
            <a:schemeClr val="tx1"/>
          </a:fontRef>
        </p:style>
      </p:cxnSp>
      <p:sp>
        <p:nvSpPr>
          <p:cNvPr id="146" name="TextBox 145"/>
          <p:cNvSpPr txBox="1"/>
          <p:nvPr/>
        </p:nvSpPr>
        <p:spPr>
          <a:xfrm>
            <a:off x="1240671" y="2552700"/>
            <a:ext cx="904415" cy="523220"/>
          </a:xfrm>
          <a:prstGeom prst="rect">
            <a:avLst/>
          </a:prstGeom>
          <a:noFill/>
        </p:spPr>
        <p:txBody>
          <a:bodyPr wrap="none" rtlCol="0">
            <a:spAutoFit/>
          </a:bodyPr>
          <a:lstStyle/>
          <a:p>
            <a:pPr eaLnBrk="0" hangingPunct="0"/>
            <a:r>
              <a:rPr lang="en-US" sz="2800" b="1" dirty="0" smtClean="0">
                <a:solidFill>
                  <a:srgbClr val="000000"/>
                </a:solidFill>
                <a:latin typeface="Arial" charset="0"/>
              </a:rPr>
              <a:t>Map</a:t>
            </a:r>
            <a:endParaRPr lang="en-US" sz="2800" b="1" dirty="0">
              <a:solidFill>
                <a:srgbClr val="000000"/>
              </a:solidFill>
              <a:latin typeface="Arial" charset="0"/>
            </a:endParaRPr>
          </a:p>
        </p:txBody>
      </p:sp>
      <p:sp>
        <p:nvSpPr>
          <p:cNvPr id="147" name="TextBox 146"/>
          <p:cNvSpPr txBox="1"/>
          <p:nvPr/>
        </p:nvSpPr>
        <p:spPr>
          <a:xfrm>
            <a:off x="1250656" y="4000500"/>
            <a:ext cx="942887" cy="523220"/>
          </a:xfrm>
          <a:prstGeom prst="rect">
            <a:avLst/>
          </a:prstGeom>
          <a:noFill/>
        </p:spPr>
        <p:txBody>
          <a:bodyPr wrap="none" rtlCol="0">
            <a:spAutoFit/>
          </a:bodyPr>
          <a:lstStyle/>
          <a:p>
            <a:pPr eaLnBrk="0" hangingPunct="0"/>
            <a:r>
              <a:rPr lang="en-US" sz="2800" b="1" dirty="0" smtClean="0">
                <a:solidFill>
                  <a:srgbClr val="000000"/>
                </a:solidFill>
                <a:latin typeface="Arial" charset="0"/>
              </a:rPr>
              <a:t>Fold</a:t>
            </a:r>
            <a:endParaRPr lang="en-US" sz="2800" b="1" dirty="0">
              <a:solidFill>
                <a:srgbClr val="000000"/>
              </a:solidFill>
              <a:latin typeface="Arial" charset="0"/>
            </a:endParaRPr>
          </a:p>
        </p:txBody>
      </p:sp>
      <p:sp>
        <p:nvSpPr>
          <p:cNvPr id="56" name="Title 55"/>
          <p:cNvSpPr>
            <a:spLocks noGrp="1"/>
          </p:cNvSpPr>
          <p:nvPr>
            <p:ph type="title"/>
          </p:nvPr>
        </p:nvSpPr>
        <p:spPr>
          <a:xfrm>
            <a:off x="152400" y="16933"/>
            <a:ext cx="8229600" cy="723900"/>
          </a:xfrm>
        </p:spPr>
        <p:txBody>
          <a:bodyPr/>
          <a:lstStyle/>
          <a:p>
            <a:r>
              <a:rPr lang="en-US" sz="4000" dirty="0" smtClean="0">
                <a:solidFill>
                  <a:srgbClr val="800000"/>
                </a:solidFill>
                <a:latin typeface="Times New Roman"/>
                <a:cs typeface="Times New Roman"/>
              </a:rPr>
              <a:t>Roots in Functional Programming</a:t>
            </a:r>
            <a:endParaRPr lang="en-US" sz="4000" dirty="0">
              <a:solidFill>
                <a:srgbClr val="800000"/>
              </a:solidFill>
              <a:latin typeface="Times New Roman"/>
              <a:cs typeface="Times New Roman"/>
            </a:endParaRPr>
          </a:p>
        </p:txBody>
      </p:sp>
      <p:sp>
        <p:nvSpPr>
          <p:cNvPr id="2" name="Rectangle 1"/>
          <p:cNvSpPr/>
          <p:nvPr/>
        </p:nvSpPr>
        <p:spPr>
          <a:xfrm>
            <a:off x="381000" y="5791200"/>
            <a:ext cx="8382000" cy="923330"/>
          </a:xfrm>
          <a:prstGeom prst="rect">
            <a:avLst/>
          </a:prstGeom>
        </p:spPr>
        <p:txBody>
          <a:bodyPr wrap="square">
            <a:spAutoFit/>
          </a:bodyPr>
          <a:lstStyle/>
          <a:p>
            <a:r>
              <a:rPr lang="en-US" sz="1800" dirty="0" smtClean="0">
                <a:solidFill>
                  <a:schemeClr val="bg1"/>
                </a:solidFill>
              </a:rPr>
              <a:t>Illustration </a:t>
            </a:r>
            <a:r>
              <a:rPr lang="en-US" sz="1800" dirty="0">
                <a:solidFill>
                  <a:schemeClr val="bg1"/>
                </a:solidFill>
              </a:rPr>
              <a:t>of map  and fold , two higher-order functions commonly used </a:t>
            </a:r>
            <a:r>
              <a:rPr lang="en-US" sz="1800" dirty="0" smtClean="0">
                <a:solidFill>
                  <a:schemeClr val="bg1"/>
                </a:solidFill>
              </a:rPr>
              <a:t>together in </a:t>
            </a:r>
            <a:r>
              <a:rPr lang="en-US" sz="1800" dirty="0">
                <a:solidFill>
                  <a:schemeClr val="bg1"/>
                </a:solidFill>
              </a:rPr>
              <a:t>functional programming: map  takes a function f  and applies it to every element in a list</a:t>
            </a:r>
            <a:r>
              <a:rPr lang="en-US" sz="1800" dirty="0" smtClean="0">
                <a:solidFill>
                  <a:schemeClr val="bg1"/>
                </a:solidFill>
              </a:rPr>
              <a:t>, while </a:t>
            </a:r>
            <a:r>
              <a:rPr lang="en-US" sz="1800" dirty="0">
                <a:solidFill>
                  <a:schemeClr val="bg1"/>
                </a:solidFill>
              </a:rPr>
              <a:t>fold  iteratively applies a function g  to aggregate results.</a:t>
            </a:r>
          </a:p>
        </p:txBody>
      </p:sp>
      <p:sp>
        <p:nvSpPr>
          <p:cNvPr id="62" name="Rectangle 2"/>
          <p:cNvSpPr txBox="1">
            <a:spLocks noChangeArrowheads="1"/>
          </p:cNvSpPr>
          <p:nvPr/>
        </p:nvSpPr>
        <p:spPr bwMode="auto">
          <a:xfrm>
            <a:off x="573950" y="76200"/>
            <a:ext cx="8229600"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Palatino Linotype" pitchFamily="18" charset="0"/>
                <a:cs typeface="Arial" charset="0"/>
              </a:defRPr>
            </a:lvl2pPr>
            <a:lvl3pPr algn="ctr" rtl="0" eaLnBrk="1" fontAlgn="base" hangingPunct="1">
              <a:spcBef>
                <a:spcPct val="0"/>
              </a:spcBef>
              <a:spcAft>
                <a:spcPct val="0"/>
              </a:spcAft>
              <a:defRPr sz="3600">
                <a:solidFill>
                  <a:schemeClr val="bg1"/>
                </a:solidFill>
                <a:latin typeface="Palatino Linotype" pitchFamily="18" charset="0"/>
                <a:cs typeface="Arial" charset="0"/>
              </a:defRPr>
            </a:lvl3pPr>
            <a:lvl4pPr algn="ctr" rtl="0" eaLnBrk="1" fontAlgn="base" hangingPunct="1">
              <a:spcBef>
                <a:spcPct val="0"/>
              </a:spcBef>
              <a:spcAft>
                <a:spcPct val="0"/>
              </a:spcAft>
              <a:defRPr sz="3600">
                <a:solidFill>
                  <a:schemeClr val="bg1"/>
                </a:solidFill>
                <a:latin typeface="Palatino Linotype" pitchFamily="18" charset="0"/>
                <a:cs typeface="Arial" charset="0"/>
              </a:defRPr>
            </a:lvl4pPr>
            <a:lvl5pPr algn="ctr" rtl="0" eaLnBrk="1" fontAlgn="base" hangingPunct="1">
              <a:spcBef>
                <a:spcPct val="0"/>
              </a:spcBef>
              <a:spcAft>
                <a:spcPct val="0"/>
              </a:spcAft>
              <a:defRPr sz="3600">
                <a:solidFill>
                  <a:schemeClr val="bg1"/>
                </a:solidFill>
                <a:latin typeface="Palatino Linotype" pitchFamily="18" charset="0"/>
                <a:cs typeface="Arial" charset="0"/>
              </a:defRPr>
            </a:lvl5pPr>
            <a:lvl6pPr marL="457200" algn="ctr" rtl="0" eaLnBrk="1" fontAlgn="base" hangingPunct="1">
              <a:spcBef>
                <a:spcPct val="0"/>
              </a:spcBef>
              <a:spcAft>
                <a:spcPct val="0"/>
              </a:spcAft>
              <a:defRPr sz="3600">
                <a:solidFill>
                  <a:schemeClr val="bg1"/>
                </a:solidFill>
                <a:latin typeface="Palatino Linotype" pitchFamily="18" charset="0"/>
                <a:cs typeface="Arial" charset="0"/>
              </a:defRPr>
            </a:lvl6pPr>
            <a:lvl7pPr marL="914400" algn="ctr" rtl="0" eaLnBrk="1" fontAlgn="base" hangingPunct="1">
              <a:spcBef>
                <a:spcPct val="0"/>
              </a:spcBef>
              <a:spcAft>
                <a:spcPct val="0"/>
              </a:spcAft>
              <a:defRPr sz="3600">
                <a:solidFill>
                  <a:schemeClr val="bg1"/>
                </a:solidFill>
                <a:latin typeface="Palatino Linotype" pitchFamily="18" charset="0"/>
                <a:cs typeface="Arial" charset="0"/>
              </a:defRPr>
            </a:lvl7pPr>
            <a:lvl8pPr marL="1371600" algn="ctr" rtl="0" eaLnBrk="1" fontAlgn="base" hangingPunct="1">
              <a:spcBef>
                <a:spcPct val="0"/>
              </a:spcBef>
              <a:spcAft>
                <a:spcPct val="0"/>
              </a:spcAft>
              <a:defRPr sz="3600">
                <a:solidFill>
                  <a:schemeClr val="bg1"/>
                </a:solidFill>
                <a:latin typeface="Palatino Linotype" pitchFamily="18" charset="0"/>
                <a:cs typeface="Arial" charset="0"/>
              </a:defRPr>
            </a:lvl8pPr>
            <a:lvl9pPr marL="1828800" algn="ctr" rtl="0" eaLnBrk="1" fontAlgn="base" hangingPunct="1">
              <a:spcBef>
                <a:spcPct val="0"/>
              </a:spcBef>
              <a:spcAft>
                <a:spcPct val="0"/>
              </a:spcAft>
              <a:defRPr sz="3600">
                <a:solidFill>
                  <a:schemeClr val="bg1"/>
                </a:solidFill>
                <a:latin typeface="Palatino Linotype" pitchFamily="18" charset="0"/>
                <a:cs typeface="Arial" charset="0"/>
              </a:defRPr>
            </a:lvl9pPr>
          </a:lstStyle>
          <a:p>
            <a:r>
              <a:rPr lang="en-US" kern="0" dirty="0" smtClean="0"/>
              <a:t>MapReduce</a:t>
            </a:r>
          </a:p>
        </p:txBody>
      </p:sp>
      <p:sp>
        <p:nvSpPr>
          <p:cNvPr id="3" name="Slide Number Placeholder 2"/>
          <p:cNvSpPr>
            <a:spLocks noGrp="1"/>
          </p:cNvSpPr>
          <p:nvPr>
            <p:ph type="sldNum" sz="quarter" idx="10"/>
          </p:nvPr>
        </p:nvSpPr>
        <p:spPr/>
        <p:txBody>
          <a:bodyPr/>
          <a:lstStyle/>
          <a:p>
            <a:pPr>
              <a:defRPr/>
            </a:pPr>
            <a:fld id="{8F78998B-A6B2-4C6E-B804-FAF5CF988D47}" type="slidenum">
              <a:rPr lang="en-US" smtClean="0"/>
              <a:pPr>
                <a:defRPr/>
              </a:pPr>
              <a:t>47</a:t>
            </a:fld>
            <a:endParaRPr lang="en-US"/>
          </a:p>
        </p:txBody>
      </p:sp>
    </p:spTree>
    <p:extLst>
      <p:ext uri="{BB962C8B-B14F-4D97-AF65-F5344CB8AC3E}">
        <p14:creationId xmlns:p14="http://schemas.microsoft.com/office/powerpoint/2010/main" val="3684905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dissolve">
                                      <p:cBhvr>
                                        <p:cTn id="23" dur="500"/>
                                        <p:tgtEl>
                                          <p:spTgt spid="82"/>
                                        </p:tgtEl>
                                      </p:cBhvr>
                                    </p:animEffect>
                                  </p:childTnLst>
                                </p:cTn>
                              </p:par>
                              <p:par>
                                <p:cTn id="24" presetID="9" presetClass="entr" presetSubtype="0" fill="hold"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dissolve">
                                      <p:cBhvr>
                                        <p:cTn id="26" dur="500"/>
                                        <p:tgtEl>
                                          <p:spTgt spid="84"/>
                                        </p:tgtEl>
                                      </p:cBhvr>
                                    </p:animEffect>
                                  </p:childTnLst>
                                </p:cTn>
                              </p:par>
                              <p:par>
                                <p:cTn id="27" presetID="9" presetClass="entr" presetSubtype="0"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dissolve">
                                      <p:cBhvr>
                                        <p:cTn id="29" dur="500"/>
                                        <p:tgtEl>
                                          <p:spTgt spid="8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dissolve">
                                      <p:cBhvr>
                                        <p:cTn id="32" dur="500"/>
                                        <p:tgtEl>
                                          <p:spTgt spid="86"/>
                                        </p:tgtEl>
                                      </p:cBhvr>
                                    </p:animEffect>
                                  </p:childTnLst>
                                </p:cTn>
                              </p:par>
                              <p:par>
                                <p:cTn id="33" presetID="9" presetClass="entr" presetSubtype="0" fill="hold" nodeType="with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dissolve">
                                      <p:cBhvr>
                                        <p:cTn id="35" dur="500"/>
                                        <p:tgtEl>
                                          <p:spTgt spid="88"/>
                                        </p:tgtEl>
                                      </p:cBhvr>
                                    </p:animEffect>
                                  </p:childTnLst>
                                </p:cTn>
                              </p:par>
                              <p:par>
                                <p:cTn id="36" presetID="9"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dissolve">
                                      <p:cBhvr>
                                        <p:cTn id="38" dur="500"/>
                                        <p:tgtEl>
                                          <p:spTgt spid="8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dissolve">
                                      <p:cBhvr>
                                        <p:cTn id="41" dur="500"/>
                                        <p:tgtEl>
                                          <p:spTgt spid="90"/>
                                        </p:tgtEl>
                                      </p:cBhvr>
                                    </p:animEffect>
                                  </p:childTnLst>
                                </p:cTn>
                              </p:par>
                              <p:par>
                                <p:cTn id="42" presetID="9" presetClass="entr" presetSubtype="0" fill="hold" nodeType="withEffect">
                                  <p:stCondLst>
                                    <p:cond delay="0"/>
                                  </p:stCondLst>
                                  <p:childTnLst>
                                    <p:set>
                                      <p:cBhvr>
                                        <p:cTn id="43" dur="1" fill="hold">
                                          <p:stCondLst>
                                            <p:cond delay="0"/>
                                          </p:stCondLst>
                                        </p:cTn>
                                        <p:tgtEl>
                                          <p:spTgt spid="92"/>
                                        </p:tgtEl>
                                        <p:attrNameLst>
                                          <p:attrName>style.visibility</p:attrName>
                                        </p:attrNameLst>
                                      </p:cBhvr>
                                      <p:to>
                                        <p:strVal val="visible"/>
                                      </p:to>
                                    </p:set>
                                    <p:animEffect transition="in" filter="dissolve">
                                      <p:cBhvr>
                                        <p:cTn id="44" dur="500"/>
                                        <p:tgtEl>
                                          <p:spTgt spid="92"/>
                                        </p:tgtEl>
                                      </p:cBhvr>
                                    </p:animEffect>
                                  </p:childTnLst>
                                </p:cTn>
                              </p:par>
                              <p:par>
                                <p:cTn id="45" presetID="9" presetClass="entr" presetSubtype="0"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dissolve">
                                      <p:cBhvr>
                                        <p:cTn id="47" dur="500"/>
                                        <p:tgtEl>
                                          <p:spTgt spid="9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dissolve">
                                      <p:cBhvr>
                                        <p:cTn id="50" dur="500"/>
                                        <p:tgtEl>
                                          <p:spTgt spid="94"/>
                                        </p:tgtEl>
                                      </p:cBhvr>
                                    </p:animEffect>
                                  </p:childTnLst>
                                </p:cTn>
                              </p:par>
                              <p:par>
                                <p:cTn id="51" presetID="9" presetClass="entr" presetSubtype="0" fill="hold" nodeType="withEffect">
                                  <p:stCondLst>
                                    <p:cond delay="0"/>
                                  </p:stCondLst>
                                  <p:childTnLst>
                                    <p:set>
                                      <p:cBhvr>
                                        <p:cTn id="52" dur="1" fill="hold">
                                          <p:stCondLst>
                                            <p:cond delay="0"/>
                                          </p:stCondLst>
                                        </p:cTn>
                                        <p:tgtEl>
                                          <p:spTgt spid="96"/>
                                        </p:tgtEl>
                                        <p:attrNameLst>
                                          <p:attrName>style.visibility</p:attrName>
                                        </p:attrNameLst>
                                      </p:cBhvr>
                                      <p:to>
                                        <p:strVal val="visible"/>
                                      </p:to>
                                    </p:set>
                                    <p:animEffect transition="in" filter="dissolve">
                                      <p:cBhvr>
                                        <p:cTn id="53" dur="500"/>
                                        <p:tgtEl>
                                          <p:spTgt spid="96"/>
                                        </p:tgtEl>
                                      </p:cBhvr>
                                    </p:animEffect>
                                  </p:childTnLst>
                                </p:cTn>
                              </p:par>
                              <p:par>
                                <p:cTn id="54" presetID="9" presetClass="entr" presetSubtype="0"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dissolve">
                                      <p:cBhvr>
                                        <p:cTn id="56" dur="500"/>
                                        <p:tgtEl>
                                          <p:spTgt spid="97"/>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dissolve">
                                      <p:cBhvr>
                                        <p:cTn id="59" dur="500"/>
                                        <p:tgtEl>
                                          <p:spTgt spid="98"/>
                                        </p:tgtEl>
                                      </p:cBhvr>
                                    </p:animEffect>
                                  </p:childTnLst>
                                </p:cTn>
                              </p:par>
                              <p:par>
                                <p:cTn id="60" presetID="9" presetClass="entr" presetSubtype="0" fill="hold" nodeType="withEffect">
                                  <p:stCondLst>
                                    <p:cond delay="0"/>
                                  </p:stCondLst>
                                  <p:childTnLst>
                                    <p:set>
                                      <p:cBhvr>
                                        <p:cTn id="61" dur="1" fill="hold">
                                          <p:stCondLst>
                                            <p:cond delay="0"/>
                                          </p:stCondLst>
                                        </p:cTn>
                                        <p:tgtEl>
                                          <p:spTgt spid="100"/>
                                        </p:tgtEl>
                                        <p:attrNameLst>
                                          <p:attrName>style.visibility</p:attrName>
                                        </p:attrNameLst>
                                      </p:cBhvr>
                                      <p:to>
                                        <p:strVal val="visible"/>
                                      </p:to>
                                    </p:set>
                                    <p:animEffect transition="in" filter="dissolve">
                                      <p:cBhvr>
                                        <p:cTn id="62" dur="500"/>
                                        <p:tgtEl>
                                          <p:spTgt spid="100"/>
                                        </p:tgtEl>
                                      </p:cBhvr>
                                    </p:animEffect>
                                  </p:childTnLst>
                                </p:cTn>
                              </p:par>
                              <p:par>
                                <p:cTn id="63" presetID="9" presetClass="entr" presetSubtype="0" fill="hold" nodeType="withEffect">
                                  <p:stCondLst>
                                    <p:cond delay="0"/>
                                  </p:stCondLst>
                                  <p:childTnLst>
                                    <p:set>
                                      <p:cBhvr>
                                        <p:cTn id="64" dur="1" fill="hold">
                                          <p:stCondLst>
                                            <p:cond delay="0"/>
                                          </p:stCondLst>
                                        </p:cTn>
                                        <p:tgtEl>
                                          <p:spTgt spid="101"/>
                                        </p:tgtEl>
                                        <p:attrNameLst>
                                          <p:attrName>style.visibility</p:attrName>
                                        </p:attrNameLst>
                                      </p:cBhvr>
                                      <p:to>
                                        <p:strVal val="visible"/>
                                      </p:to>
                                    </p:set>
                                    <p:animEffect transition="in" filter="dissolve">
                                      <p:cBhvr>
                                        <p:cTn id="65" dur="500"/>
                                        <p:tgtEl>
                                          <p:spTgt spid="10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dissolve">
                                      <p:cBhvr>
                                        <p:cTn id="68" dur="500"/>
                                        <p:tgtEl>
                                          <p:spTgt spid="77"/>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dissolve">
                                      <p:cBhvr>
                                        <p:cTn id="71" dur="500"/>
                                        <p:tgtEl>
                                          <p:spTgt spid="7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dissolve">
                                      <p:cBhvr>
                                        <p:cTn id="74" dur="500"/>
                                        <p:tgtEl>
                                          <p:spTgt spid="7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dissolve">
                                      <p:cBhvr>
                                        <p:cTn id="77" dur="500"/>
                                        <p:tgtEl>
                                          <p:spTgt spid="7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dissolve">
                                      <p:cBhvr>
                                        <p:cTn id="80" dur="500"/>
                                        <p:tgtEl>
                                          <p:spTgt spid="70"/>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4"/>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7" grpId="0" animBg="1"/>
      <p:bldP spid="39" grpId="0" animBg="1"/>
      <p:bldP spid="40" grpId="0"/>
      <p:bldP spid="45" grpId="0" animBg="1"/>
      <p:bldP spid="46" grpId="0"/>
      <p:bldP spid="51" grpId="0" animBg="1"/>
      <p:bldP spid="52" grpId="0"/>
      <p:bldP spid="57" grpId="0" animBg="1"/>
      <p:bldP spid="58" grpId="0"/>
      <p:bldP spid="63" grpId="0" animBg="1"/>
      <p:bldP spid="64" grpId="0"/>
      <p:bldP spid="70" grpId="0" animBg="1"/>
      <p:bldP spid="74" grpId="0" animBg="1"/>
      <p:bldP spid="75" grpId="0" animBg="1"/>
      <p:bldP spid="76" grpId="0" animBg="1"/>
      <p:bldP spid="77" grpId="0" animBg="1"/>
      <p:bldP spid="82" grpId="0"/>
      <p:bldP spid="86" grpId="0"/>
      <p:bldP spid="90" grpId="0"/>
      <p:bldP spid="94" grpId="0"/>
      <p:bldP spid="98" grpId="0"/>
      <p:bldP spid="146" grpId="0"/>
      <p:bldP spid="1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err="1" smtClean="0"/>
              <a:t>MapReduce</a:t>
            </a:r>
            <a:endParaRPr lang="en-US" dirty="0" smtClean="0"/>
          </a:p>
        </p:txBody>
      </p:sp>
      <p:sp>
        <p:nvSpPr>
          <p:cNvPr id="23555" name="Rectangle 3"/>
          <p:cNvSpPr>
            <a:spLocks noGrp="1" noChangeArrowheads="1"/>
          </p:cNvSpPr>
          <p:nvPr>
            <p:ph idx="1"/>
          </p:nvPr>
        </p:nvSpPr>
        <p:spPr/>
        <p:txBody>
          <a:bodyPr/>
          <a:lstStyle/>
          <a:p>
            <a:pPr>
              <a:lnSpc>
                <a:spcPct val="90000"/>
              </a:lnSpc>
            </a:pPr>
            <a:r>
              <a:rPr lang="en-US" dirty="0" smtClean="0"/>
              <a:t>Programmers specify two functions:</a:t>
            </a:r>
          </a:p>
          <a:p>
            <a:pPr lvl="1">
              <a:lnSpc>
                <a:spcPct val="90000"/>
              </a:lnSpc>
              <a:buFont typeface="Wingdings" pitchFamily="2" charset="2"/>
              <a:buNone/>
            </a:pPr>
            <a:r>
              <a:rPr lang="en-US" b="1" dirty="0" smtClean="0">
                <a:solidFill>
                  <a:srgbClr val="FF0000"/>
                </a:solidFill>
              </a:rPr>
              <a:t>map</a:t>
            </a:r>
            <a:r>
              <a:rPr lang="en-US" dirty="0" smtClean="0"/>
              <a:t> (k</a:t>
            </a:r>
            <a:r>
              <a:rPr lang="en-US" baseline="-25000" dirty="0" smtClean="0"/>
              <a:t>1</a:t>
            </a:r>
            <a:r>
              <a:rPr lang="en-US" dirty="0" smtClean="0"/>
              <a:t>, v</a:t>
            </a:r>
            <a:r>
              <a:rPr lang="en-US" baseline="-25000" dirty="0" smtClean="0"/>
              <a:t>1</a:t>
            </a:r>
            <a:r>
              <a:rPr lang="en-US" dirty="0" smtClean="0"/>
              <a:t>) </a:t>
            </a:r>
            <a:r>
              <a:rPr lang="en-US" dirty="0" smtClean="0">
                <a:cs typeface="Arial" charset="0"/>
              </a:rPr>
              <a:t>→ [(k</a:t>
            </a:r>
            <a:r>
              <a:rPr lang="en-US" baseline="-25000" dirty="0" smtClean="0">
                <a:cs typeface="Arial" charset="0"/>
              </a:rPr>
              <a:t>2</a:t>
            </a:r>
            <a:r>
              <a:rPr lang="en-US" dirty="0" smtClean="0">
                <a:cs typeface="Arial" charset="0"/>
              </a:rPr>
              <a:t>, v</a:t>
            </a:r>
            <a:r>
              <a:rPr lang="en-US" baseline="-25000" dirty="0" smtClean="0">
                <a:cs typeface="Arial" charset="0"/>
              </a:rPr>
              <a:t>2</a:t>
            </a:r>
            <a:r>
              <a:rPr lang="en-US" dirty="0" smtClean="0">
                <a:cs typeface="Arial" charset="0"/>
              </a:rPr>
              <a:t>)]</a:t>
            </a:r>
          </a:p>
          <a:p>
            <a:pPr lvl="1">
              <a:lnSpc>
                <a:spcPct val="90000"/>
              </a:lnSpc>
              <a:buFont typeface="Wingdings" pitchFamily="2" charset="2"/>
              <a:buNone/>
            </a:pPr>
            <a:r>
              <a:rPr lang="en-US" b="1" dirty="0" smtClean="0">
                <a:solidFill>
                  <a:srgbClr val="FF0000"/>
                </a:solidFill>
                <a:cs typeface="Arial" charset="0"/>
              </a:rPr>
              <a:t>reduce</a:t>
            </a:r>
            <a:r>
              <a:rPr lang="en-US" dirty="0" smtClean="0">
                <a:cs typeface="Arial" charset="0"/>
              </a:rPr>
              <a:t> (k</a:t>
            </a:r>
            <a:r>
              <a:rPr lang="en-US" baseline="-25000" dirty="0" smtClean="0">
                <a:cs typeface="Arial" charset="0"/>
              </a:rPr>
              <a:t>2</a:t>
            </a:r>
            <a:r>
              <a:rPr lang="en-US" dirty="0" smtClean="0">
                <a:cs typeface="Arial" charset="0"/>
              </a:rPr>
              <a:t>, [v</a:t>
            </a:r>
            <a:r>
              <a:rPr lang="en-US" baseline="-25000" dirty="0" smtClean="0">
                <a:cs typeface="Arial" charset="0"/>
              </a:rPr>
              <a:t>2</a:t>
            </a:r>
            <a:r>
              <a:rPr lang="en-US" dirty="0" smtClean="0">
                <a:cs typeface="Arial" charset="0"/>
              </a:rPr>
              <a:t>]) → [(k</a:t>
            </a:r>
            <a:r>
              <a:rPr lang="en-US" baseline="-25000" dirty="0" smtClean="0">
                <a:cs typeface="Arial" charset="0"/>
              </a:rPr>
              <a:t>3</a:t>
            </a:r>
            <a:r>
              <a:rPr lang="en-US" dirty="0" smtClean="0">
                <a:cs typeface="Arial" charset="0"/>
              </a:rPr>
              <a:t>, v</a:t>
            </a:r>
            <a:r>
              <a:rPr lang="en-US" baseline="-25000" dirty="0" smtClean="0">
                <a:cs typeface="Arial" charset="0"/>
              </a:rPr>
              <a:t>3</a:t>
            </a:r>
            <a:r>
              <a:rPr lang="en-US" dirty="0" smtClean="0">
                <a:cs typeface="Arial" charset="0"/>
              </a:rPr>
              <a:t>)]</a:t>
            </a:r>
          </a:p>
          <a:p>
            <a:pPr lvl="1">
              <a:lnSpc>
                <a:spcPct val="90000"/>
              </a:lnSpc>
            </a:pPr>
            <a:r>
              <a:rPr lang="en-US" dirty="0" smtClean="0">
                <a:cs typeface="Arial" charset="0"/>
              </a:rPr>
              <a:t>All values with the same key are sent to the same reducer</a:t>
            </a:r>
          </a:p>
          <a:p>
            <a:pPr>
              <a:lnSpc>
                <a:spcPct val="90000"/>
              </a:lnSpc>
            </a:pPr>
            <a:r>
              <a:rPr lang="en-US" dirty="0" smtClean="0">
                <a:cs typeface="Arial" charset="0"/>
              </a:rPr>
              <a:t>The execution framework handles everything else…</a:t>
            </a:r>
          </a:p>
        </p:txBody>
      </p:sp>
      <p:sp>
        <p:nvSpPr>
          <p:cNvPr id="2" name="TextBox 1"/>
          <p:cNvSpPr txBox="1"/>
          <p:nvPr/>
        </p:nvSpPr>
        <p:spPr>
          <a:xfrm>
            <a:off x="5892800" y="1521767"/>
            <a:ext cx="1672253" cy="461665"/>
          </a:xfrm>
          <a:prstGeom prst="rect">
            <a:avLst/>
          </a:prstGeom>
          <a:noFill/>
        </p:spPr>
        <p:txBody>
          <a:bodyPr wrap="none" rtlCol="0">
            <a:spAutoFit/>
          </a:bodyPr>
          <a:lstStyle/>
          <a:p>
            <a:r>
              <a:rPr lang="en-US" dirty="0" smtClean="0"/>
              <a:t>denote a list</a:t>
            </a:r>
            <a:endParaRPr lang="en-US" dirty="0"/>
          </a:p>
        </p:txBody>
      </p:sp>
      <p:cxnSp>
        <p:nvCxnSpPr>
          <p:cNvPr id="4" name="Straight Arrow Connector 3"/>
          <p:cNvCxnSpPr/>
          <p:nvPr/>
        </p:nvCxnSpPr>
        <p:spPr>
          <a:xfrm flipH="1">
            <a:off x="4495800" y="1676400"/>
            <a:ext cx="13716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4"/>
          </p:nvPr>
        </p:nvSpPr>
        <p:spPr/>
        <p:txBody>
          <a:bodyPr/>
          <a:lstStyle/>
          <a:p>
            <a:pPr>
              <a:defRPr/>
            </a:pPr>
            <a:fld id="{B23465E9-4D8E-4E49-B651-73C5E169EA4C}" type="slidenum">
              <a:rPr lang="en-US" smtClean="0"/>
              <a:pPr>
                <a:defRPr/>
              </a:pPr>
              <a:t>48</a:t>
            </a:fld>
            <a:endParaRPr lang="en-US"/>
          </a:p>
        </p:txBody>
      </p:sp>
    </p:spTree>
    <p:extLst>
      <p:ext uri="{BB962C8B-B14F-4D97-AF65-F5344CB8AC3E}">
        <p14:creationId xmlns:p14="http://schemas.microsoft.com/office/powerpoint/2010/main" val="220647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cxnSpLocks noChangeShapeType="1"/>
          </p:cNvCxnSpPr>
          <p:nvPr/>
        </p:nvCxnSpPr>
        <p:spPr bwMode="auto">
          <a:xfrm rot="5400000">
            <a:off x="2644776" y="3032125"/>
            <a:ext cx="27305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46" name="Straight Arrow Connector 45"/>
          <p:cNvCxnSpPr>
            <a:cxnSpLocks noChangeShapeType="1"/>
          </p:cNvCxnSpPr>
          <p:nvPr/>
        </p:nvCxnSpPr>
        <p:spPr bwMode="auto">
          <a:xfrm rot="5400000">
            <a:off x="3938588" y="3032125"/>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50" name="Straight Arrow Connector 49"/>
          <p:cNvCxnSpPr>
            <a:cxnSpLocks noChangeShapeType="1"/>
          </p:cNvCxnSpPr>
          <p:nvPr/>
        </p:nvCxnSpPr>
        <p:spPr bwMode="auto">
          <a:xfrm rot="5400000">
            <a:off x="5233988" y="3032125"/>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54" name="Straight Arrow Connector 53"/>
          <p:cNvCxnSpPr>
            <a:cxnSpLocks noChangeShapeType="1"/>
          </p:cNvCxnSpPr>
          <p:nvPr/>
        </p:nvCxnSpPr>
        <p:spPr bwMode="auto">
          <a:xfrm rot="5400000">
            <a:off x="6605588" y="3032125"/>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73" name="Straight Arrow Connector 72"/>
          <p:cNvCxnSpPr>
            <a:cxnSpLocks noChangeShapeType="1"/>
          </p:cNvCxnSpPr>
          <p:nvPr/>
        </p:nvCxnSpPr>
        <p:spPr bwMode="auto">
          <a:xfrm rot="5400000">
            <a:off x="3047207" y="4456906"/>
            <a:ext cx="533400"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75" name="Straight Arrow Connector 74"/>
          <p:cNvCxnSpPr>
            <a:cxnSpLocks noChangeShapeType="1"/>
          </p:cNvCxnSpPr>
          <p:nvPr/>
        </p:nvCxnSpPr>
        <p:spPr bwMode="auto">
          <a:xfrm rot="5400000">
            <a:off x="3178175" y="55006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79" name="Straight Arrow Connector 78"/>
          <p:cNvCxnSpPr>
            <a:cxnSpLocks noChangeShapeType="1"/>
          </p:cNvCxnSpPr>
          <p:nvPr/>
        </p:nvCxnSpPr>
        <p:spPr bwMode="auto">
          <a:xfrm rot="5400000">
            <a:off x="4419601" y="4456112"/>
            <a:ext cx="53340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80" name="Straight Arrow Connector 79"/>
          <p:cNvCxnSpPr>
            <a:cxnSpLocks noChangeShapeType="1"/>
          </p:cNvCxnSpPr>
          <p:nvPr/>
        </p:nvCxnSpPr>
        <p:spPr bwMode="auto">
          <a:xfrm rot="5400000">
            <a:off x="4549775" y="55006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84" name="Straight Arrow Connector 83"/>
          <p:cNvCxnSpPr>
            <a:cxnSpLocks noChangeShapeType="1"/>
          </p:cNvCxnSpPr>
          <p:nvPr/>
        </p:nvCxnSpPr>
        <p:spPr bwMode="auto">
          <a:xfrm rot="5400000">
            <a:off x="5714207" y="4456906"/>
            <a:ext cx="533400"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85" name="Straight Arrow Connector 84"/>
          <p:cNvCxnSpPr>
            <a:cxnSpLocks noChangeShapeType="1"/>
          </p:cNvCxnSpPr>
          <p:nvPr/>
        </p:nvCxnSpPr>
        <p:spPr bwMode="auto">
          <a:xfrm rot="5400000">
            <a:off x="5845175" y="55006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4630" name="Rectangle 7"/>
          <p:cNvSpPr>
            <a:spLocks noChangeArrowheads="1"/>
          </p:cNvSpPr>
          <p:nvPr/>
        </p:nvSpPr>
        <p:spPr bwMode="auto">
          <a:xfrm>
            <a:off x="63246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a:solidFill>
                  <a:srgbClr val="000000"/>
                </a:solidFill>
                <a:latin typeface="Arial"/>
              </a:rPr>
              <a:t>map</a:t>
            </a:r>
          </a:p>
        </p:txBody>
      </p:sp>
      <p:cxnSp>
        <p:nvCxnSpPr>
          <p:cNvPr id="24631" name="Straight Arrow Connector 27"/>
          <p:cNvCxnSpPr>
            <a:cxnSpLocks noChangeShapeType="1"/>
          </p:cNvCxnSpPr>
          <p:nvPr/>
        </p:nvCxnSpPr>
        <p:spPr bwMode="auto">
          <a:xfrm rot="16200000" flipH="1">
            <a:off x="6019800" y="1600200"/>
            <a:ext cx="609600" cy="6096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4626" name="Rectangle 4"/>
          <p:cNvSpPr>
            <a:spLocks noChangeArrowheads="1"/>
          </p:cNvSpPr>
          <p:nvPr/>
        </p:nvSpPr>
        <p:spPr bwMode="auto">
          <a:xfrm>
            <a:off x="23622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dirty="0">
                <a:solidFill>
                  <a:srgbClr val="000000"/>
                </a:solidFill>
                <a:latin typeface="Arial"/>
              </a:rPr>
              <a:t>map</a:t>
            </a:r>
          </a:p>
        </p:txBody>
      </p:sp>
      <p:cxnSp>
        <p:nvCxnSpPr>
          <p:cNvPr id="24627" name="Straight Arrow Connector 20"/>
          <p:cNvCxnSpPr>
            <a:cxnSpLocks noChangeShapeType="1"/>
          </p:cNvCxnSpPr>
          <p:nvPr/>
        </p:nvCxnSpPr>
        <p:spPr bwMode="auto">
          <a:xfrm rot="5400000">
            <a:off x="2819400" y="1600200"/>
            <a:ext cx="609600" cy="6096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4623" name="Rectangle 5"/>
          <p:cNvSpPr>
            <a:spLocks noChangeArrowheads="1"/>
          </p:cNvSpPr>
          <p:nvPr/>
        </p:nvSpPr>
        <p:spPr bwMode="auto">
          <a:xfrm>
            <a:off x="36576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a:solidFill>
                  <a:srgbClr val="000000"/>
                </a:solidFill>
                <a:latin typeface="Arial"/>
              </a:rPr>
              <a:t>map</a:t>
            </a:r>
          </a:p>
        </p:txBody>
      </p:sp>
      <p:cxnSp>
        <p:nvCxnSpPr>
          <p:cNvPr id="24624" name="Straight Arrow Connector 22"/>
          <p:cNvCxnSpPr>
            <a:cxnSpLocks noChangeShapeType="1"/>
          </p:cNvCxnSpPr>
          <p:nvPr/>
        </p:nvCxnSpPr>
        <p:spPr bwMode="auto">
          <a:xfrm rot="5400000">
            <a:off x="3771900" y="1866900"/>
            <a:ext cx="609600" cy="762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4620" name="Rectangle 6"/>
          <p:cNvSpPr>
            <a:spLocks noChangeArrowheads="1"/>
          </p:cNvSpPr>
          <p:nvPr/>
        </p:nvSpPr>
        <p:spPr bwMode="auto">
          <a:xfrm>
            <a:off x="49530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a:solidFill>
                  <a:srgbClr val="000000"/>
                </a:solidFill>
                <a:latin typeface="Arial"/>
              </a:rPr>
              <a:t>map</a:t>
            </a:r>
          </a:p>
        </p:txBody>
      </p:sp>
      <p:cxnSp>
        <p:nvCxnSpPr>
          <p:cNvPr id="24621" name="Straight Arrow Connector 28"/>
          <p:cNvCxnSpPr>
            <a:cxnSpLocks noChangeShapeType="1"/>
          </p:cNvCxnSpPr>
          <p:nvPr/>
        </p:nvCxnSpPr>
        <p:spPr bwMode="auto">
          <a:xfrm rot="16200000" flipH="1">
            <a:off x="4991100" y="1866900"/>
            <a:ext cx="609600" cy="762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69" name="Rectangle 68"/>
          <p:cNvSpPr>
            <a:spLocks noChangeArrowheads="1"/>
          </p:cNvSpPr>
          <p:nvPr/>
        </p:nvSpPr>
        <p:spPr bwMode="auto">
          <a:xfrm>
            <a:off x="1981200" y="3505200"/>
            <a:ext cx="54864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0" hangingPunct="0"/>
            <a:r>
              <a:rPr lang="en-US" sz="1600" b="1" dirty="0">
                <a:solidFill>
                  <a:srgbClr val="000000"/>
                </a:solidFill>
                <a:latin typeface="Arial"/>
              </a:rPr>
              <a:t>Shuffle and Sort:</a:t>
            </a:r>
            <a:r>
              <a:rPr lang="en-US" sz="1600" dirty="0">
                <a:solidFill>
                  <a:srgbClr val="000000"/>
                </a:solidFill>
                <a:latin typeface="Arial"/>
              </a:rPr>
              <a:t> aggregate values by keys</a:t>
            </a:r>
          </a:p>
        </p:txBody>
      </p:sp>
      <p:sp>
        <p:nvSpPr>
          <p:cNvPr id="70" name="Rectangle 69"/>
          <p:cNvSpPr>
            <a:spLocks noChangeArrowheads="1"/>
          </p:cNvSpPr>
          <p:nvPr/>
        </p:nvSpPr>
        <p:spPr bwMode="auto">
          <a:xfrm>
            <a:off x="2895600" y="47244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hangingPunct="0"/>
            <a:r>
              <a:rPr lang="en-US" sz="1600">
                <a:solidFill>
                  <a:srgbClr val="000000"/>
                </a:solidFill>
                <a:latin typeface="Arial"/>
              </a:rPr>
              <a:t>reduce</a:t>
            </a:r>
          </a:p>
        </p:txBody>
      </p:sp>
      <p:sp>
        <p:nvSpPr>
          <p:cNvPr id="76" name="Rectangle 75"/>
          <p:cNvSpPr>
            <a:spLocks noChangeArrowheads="1"/>
          </p:cNvSpPr>
          <p:nvPr/>
        </p:nvSpPr>
        <p:spPr bwMode="auto">
          <a:xfrm>
            <a:off x="4267200" y="47244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hangingPunct="0"/>
            <a:r>
              <a:rPr lang="en-US" sz="1600">
                <a:solidFill>
                  <a:srgbClr val="000000"/>
                </a:solidFill>
                <a:latin typeface="Arial"/>
              </a:rPr>
              <a:t>reduce</a:t>
            </a:r>
          </a:p>
        </p:txBody>
      </p:sp>
      <p:sp>
        <p:nvSpPr>
          <p:cNvPr id="81" name="Rectangle 80"/>
          <p:cNvSpPr>
            <a:spLocks noChangeArrowheads="1"/>
          </p:cNvSpPr>
          <p:nvPr/>
        </p:nvSpPr>
        <p:spPr bwMode="auto">
          <a:xfrm>
            <a:off x="5562600" y="47244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hangingPunct="0"/>
            <a:r>
              <a:rPr lang="en-US" sz="1600">
                <a:solidFill>
                  <a:srgbClr val="000000"/>
                </a:solidFill>
                <a:latin typeface="Arial"/>
              </a:rPr>
              <a:t>reduce</a:t>
            </a:r>
          </a:p>
        </p:txBody>
      </p:sp>
      <p:grpSp>
        <p:nvGrpSpPr>
          <p:cNvPr id="114" name="Group 113"/>
          <p:cNvGrpSpPr/>
          <p:nvPr/>
        </p:nvGrpSpPr>
        <p:grpSpPr>
          <a:xfrm>
            <a:off x="3033713" y="1219200"/>
            <a:ext cx="3214687" cy="276225"/>
            <a:chOff x="3033713" y="1219200"/>
            <a:chExt cx="3214687" cy="276225"/>
          </a:xfrm>
        </p:grpSpPr>
        <p:sp>
          <p:nvSpPr>
            <p:cNvPr id="24677" name="Rectangle 56"/>
            <p:cNvSpPr>
              <a:spLocks noChangeArrowheads="1"/>
            </p:cNvSpPr>
            <p:nvPr/>
          </p:nvSpPr>
          <p:spPr bwMode="auto">
            <a:xfrm>
              <a:off x="3079069" y="1243331"/>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78" name="Rectangle 102"/>
            <p:cNvSpPr>
              <a:spLocks noChangeArrowheads="1"/>
            </p:cNvSpPr>
            <p:nvPr/>
          </p:nvSpPr>
          <p:spPr bwMode="auto">
            <a:xfrm>
              <a:off x="3612430" y="1243331"/>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79" name="Rectangle 109"/>
            <p:cNvSpPr>
              <a:spLocks noChangeArrowheads="1"/>
            </p:cNvSpPr>
            <p:nvPr/>
          </p:nvSpPr>
          <p:spPr bwMode="auto">
            <a:xfrm>
              <a:off x="4145792" y="1243331"/>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80" name="Rectangle 116"/>
            <p:cNvSpPr>
              <a:spLocks noChangeArrowheads="1"/>
            </p:cNvSpPr>
            <p:nvPr/>
          </p:nvSpPr>
          <p:spPr bwMode="auto">
            <a:xfrm>
              <a:off x="4679154" y="1243331"/>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81" name="Rectangle 123"/>
            <p:cNvSpPr>
              <a:spLocks noChangeArrowheads="1"/>
            </p:cNvSpPr>
            <p:nvPr/>
          </p:nvSpPr>
          <p:spPr bwMode="auto">
            <a:xfrm>
              <a:off x="5212515" y="1243331"/>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82" name="Rectangle 130"/>
            <p:cNvSpPr>
              <a:spLocks noChangeArrowheads="1"/>
            </p:cNvSpPr>
            <p:nvPr/>
          </p:nvSpPr>
          <p:spPr bwMode="auto">
            <a:xfrm>
              <a:off x="5745877" y="1243331"/>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83" name="TextBox 57"/>
            <p:cNvSpPr txBox="1">
              <a:spLocks noChangeArrowheads="1"/>
            </p:cNvSpPr>
            <p:nvPr/>
          </p:nvSpPr>
          <p:spPr bwMode="auto">
            <a:xfrm>
              <a:off x="3033713" y="1219200"/>
              <a:ext cx="319295" cy="276225"/>
            </a:xfrm>
            <a:prstGeom prst="rect">
              <a:avLst/>
            </a:prstGeom>
            <a:noFill/>
            <a:ln w="9525">
              <a:noFill/>
              <a:miter lim="800000"/>
              <a:headEnd/>
              <a:tailEnd/>
            </a:ln>
          </p:spPr>
          <p:txBody>
            <a:bodyPr wrap="none">
              <a:spAutoFit/>
            </a:bodyPr>
            <a:lstStyle/>
            <a:p>
              <a:pPr eaLnBrk="0" hangingPunct="0"/>
              <a:r>
                <a:rPr lang="en-US" sz="1200" dirty="0">
                  <a:solidFill>
                    <a:srgbClr val="FFFFFF"/>
                  </a:solidFill>
                  <a:latin typeface="Arial" charset="0"/>
                </a:rPr>
                <a:t>k</a:t>
              </a:r>
              <a:r>
                <a:rPr lang="en-US" sz="1200" baseline="-25000" dirty="0">
                  <a:solidFill>
                    <a:srgbClr val="FFFFFF"/>
                  </a:solidFill>
                  <a:latin typeface="Arial" charset="0"/>
                </a:rPr>
                <a:t>1</a:t>
              </a:r>
              <a:endParaRPr lang="en-US" sz="1600" baseline="-25000" dirty="0">
                <a:solidFill>
                  <a:srgbClr val="FFFFFF"/>
                </a:solidFill>
                <a:latin typeface="Arial" charset="0"/>
              </a:endParaRPr>
            </a:p>
          </p:txBody>
        </p:sp>
        <p:sp>
          <p:nvSpPr>
            <p:cNvPr id="24684" name="TextBox 103"/>
            <p:cNvSpPr txBox="1">
              <a:spLocks noChangeArrowheads="1"/>
            </p:cNvSpPr>
            <p:nvPr/>
          </p:nvSpPr>
          <p:spPr bwMode="auto">
            <a:xfrm>
              <a:off x="3567075" y="1219200"/>
              <a:ext cx="319295" cy="276225"/>
            </a:xfrm>
            <a:prstGeom prst="rect">
              <a:avLst/>
            </a:prstGeom>
            <a:noFill/>
            <a:ln w="9525">
              <a:noFill/>
              <a:miter lim="800000"/>
              <a:headEnd/>
              <a:tailEnd/>
            </a:ln>
          </p:spPr>
          <p:txBody>
            <a:bodyPr wrap="none">
              <a:spAutoFit/>
            </a:bodyPr>
            <a:lstStyle/>
            <a:p>
              <a:pPr eaLnBrk="0" hangingPunct="0"/>
              <a:r>
                <a:rPr lang="en-US" sz="1200" dirty="0">
                  <a:solidFill>
                    <a:srgbClr val="FFFFFF"/>
                  </a:solidFill>
                  <a:latin typeface="Arial" charset="0"/>
                </a:rPr>
                <a:t>k</a:t>
              </a:r>
              <a:r>
                <a:rPr lang="en-US" sz="1200" baseline="-25000" dirty="0">
                  <a:solidFill>
                    <a:srgbClr val="FFFFFF"/>
                  </a:solidFill>
                  <a:latin typeface="Arial" charset="0"/>
                </a:rPr>
                <a:t>2</a:t>
              </a:r>
              <a:endParaRPr lang="en-US" sz="1600" baseline="-25000" dirty="0">
                <a:solidFill>
                  <a:srgbClr val="FFFFFF"/>
                </a:solidFill>
                <a:latin typeface="Arial" charset="0"/>
              </a:endParaRPr>
            </a:p>
          </p:txBody>
        </p:sp>
        <p:sp>
          <p:nvSpPr>
            <p:cNvPr id="24685" name="TextBox 110"/>
            <p:cNvSpPr txBox="1">
              <a:spLocks noChangeArrowheads="1"/>
            </p:cNvSpPr>
            <p:nvPr/>
          </p:nvSpPr>
          <p:spPr bwMode="auto">
            <a:xfrm>
              <a:off x="4100436" y="1219200"/>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3</a:t>
              </a:r>
              <a:endParaRPr lang="en-US" sz="1600" baseline="-25000">
                <a:solidFill>
                  <a:srgbClr val="FFFFFF"/>
                </a:solidFill>
                <a:latin typeface="Arial" charset="0"/>
              </a:endParaRPr>
            </a:p>
          </p:txBody>
        </p:sp>
        <p:sp>
          <p:nvSpPr>
            <p:cNvPr id="24686" name="TextBox 117"/>
            <p:cNvSpPr txBox="1">
              <a:spLocks noChangeArrowheads="1"/>
            </p:cNvSpPr>
            <p:nvPr/>
          </p:nvSpPr>
          <p:spPr bwMode="auto">
            <a:xfrm>
              <a:off x="4633798" y="1219200"/>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4</a:t>
              </a:r>
              <a:endParaRPr lang="en-US" sz="1600" baseline="-25000">
                <a:solidFill>
                  <a:srgbClr val="FFFFFF"/>
                </a:solidFill>
                <a:latin typeface="Arial" charset="0"/>
              </a:endParaRPr>
            </a:p>
          </p:txBody>
        </p:sp>
        <p:sp>
          <p:nvSpPr>
            <p:cNvPr id="24687" name="TextBox 124"/>
            <p:cNvSpPr txBox="1">
              <a:spLocks noChangeArrowheads="1"/>
            </p:cNvSpPr>
            <p:nvPr/>
          </p:nvSpPr>
          <p:spPr bwMode="auto">
            <a:xfrm>
              <a:off x="5167160" y="1219200"/>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5</a:t>
              </a:r>
              <a:endParaRPr lang="en-US" sz="1600" baseline="-25000">
                <a:solidFill>
                  <a:srgbClr val="FFFFFF"/>
                </a:solidFill>
                <a:latin typeface="Arial" charset="0"/>
              </a:endParaRPr>
            </a:p>
          </p:txBody>
        </p:sp>
        <p:sp>
          <p:nvSpPr>
            <p:cNvPr id="24688" name="TextBox 131"/>
            <p:cNvSpPr txBox="1">
              <a:spLocks noChangeArrowheads="1"/>
            </p:cNvSpPr>
            <p:nvPr/>
          </p:nvSpPr>
          <p:spPr bwMode="auto">
            <a:xfrm>
              <a:off x="5700521" y="1219200"/>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6</a:t>
              </a:r>
              <a:endParaRPr lang="en-US" sz="1600" baseline="-25000">
                <a:solidFill>
                  <a:srgbClr val="FFFFFF"/>
                </a:solidFill>
                <a:latin typeface="Arial" charset="0"/>
              </a:endParaRPr>
            </a:p>
          </p:txBody>
        </p:sp>
        <p:sp>
          <p:nvSpPr>
            <p:cNvPr id="24689" name="Rectangle 58"/>
            <p:cNvSpPr>
              <a:spLocks noChangeArrowheads="1"/>
            </p:cNvSpPr>
            <p:nvPr/>
          </p:nvSpPr>
          <p:spPr bwMode="auto">
            <a:xfrm>
              <a:off x="3307652" y="1243331"/>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90" name="TextBox 59"/>
            <p:cNvSpPr txBox="1">
              <a:spLocks noChangeArrowheads="1"/>
            </p:cNvSpPr>
            <p:nvPr/>
          </p:nvSpPr>
          <p:spPr bwMode="auto">
            <a:xfrm>
              <a:off x="3262297" y="1219200"/>
              <a:ext cx="319295" cy="276225"/>
            </a:xfrm>
            <a:prstGeom prst="rect">
              <a:avLst/>
            </a:prstGeom>
            <a:noFill/>
            <a:ln w="9525">
              <a:noFill/>
              <a:miter lim="800000"/>
              <a:headEnd/>
              <a:tailEnd/>
            </a:ln>
          </p:spPr>
          <p:txBody>
            <a:bodyPr wrap="none">
              <a:spAutoFit/>
            </a:bodyPr>
            <a:lstStyle/>
            <a:p>
              <a:pPr eaLnBrk="0" hangingPunct="0"/>
              <a:r>
                <a:rPr lang="en-US" sz="1200" dirty="0">
                  <a:solidFill>
                    <a:srgbClr val="000000"/>
                  </a:solidFill>
                  <a:latin typeface="Arial" charset="0"/>
                </a:rPr>
                <a:t>v</a:t>
              </a:r>
              <a:r>
                <a:rPr lang="en-US" sz="1200" baseline="-25000" dirty="0">
                  <a:solidFill>
                    <a:srgbClr val="000000"/>
                  </a:solidFill>
                  <a:latin typeface="Arial" charset="0"/>
                </a:rPr>
                <a:t>1</a:t>
              </a:r>
              <a:endParaRPr lang="en-US" sz="1600" baseline="-25000" dirty="0">
                <a:solidFill>
                  <a:srgbClr val="000000"/>
                </a:solidFill>
                <a:latin typeface="Arial" charset="0"/>
              </a:endParaRPr>
            </a:p>
          </p:txBody>
        </p:sp>
        <p:sp>
          <p:nvSpPr>
            <p:cNvPr id="24691" name="Rectangle 100"/>
            <p:cNvSpPr>
              <a:spLocks noChangeArrowheads="1"/>
            </p:cNvSpPr>
            <p:nvPr/>
          </p:nvSpPr>
          <p:spPr bwMode="auto">
            <a:xfrm>
              <a:off x="3841014" y="1243331"/>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92" name="TextBox 101"/>
            <p:cNvSpPr txBox="1">
              <a:spLocks noChangeArrowheads="1"/>
            </p:cNvSpPr>
            <p:nvPr/>
          </p:nvSpPr>
          <p:spPr bwMode="auto">
            <a:xfrm>
              <a:off x="3795658" y="1219200"/>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2</a:t>
              </a:r>
              <a:endParaRPr lang="en-US" sz="1600" baseline="-25000">
                <a:solidFill>
                  <a:srgbClr val="000000"/>
                </a:solidFill>
                <a:latin typeface="Arial" charset="0"/>
              </a:endParaRPr>
            </a:p>
          </p:txBody>
        </p:sp>
        <p:sp>
          <p:nvSpPr>
            <p:cNvPr id="24693" name="Rectangle 107"/>
            <p:cNvSpPr>
              <a:spLocks noChangeArrowheads="1"/>
            </p:cNvSpPr>
            <p:nvPr/>
          </p:nvSpPr>
          <p:spPr bwMode="auto">
            <a:xfrm>
              <a:off x="4374376" y="1243331"/>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94" name="TextBox 108"/>
            <p:cNvSpPr txBox="1">
              <a:spLocks noChangeArrowheads="1"/>
            </p:cNvSpPr>
            <p:nvPr/>
          </p:nvSpPr>
          <p:spPr bwMode="auto">
            <a:xfrm>
              <a:off x="4329020" y="1219200"/>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3</a:t>
              </a:r>
              <a:endParaRPr lang="en-US" sz="1600" baseline="-25000">
                <a:solidFill>
                  <a:srgbClr val="000000"/>
                </a:solidFill>
                <a:latin typeface="Arial" charset="0"/>
              </a:endParaRPr>
            </a:p>
          </p:txBody>
        </p:sp>
        <p:sp>
          <p:nvSpPr>
            <p:cNvPr id="24695" name="Rectangle 114"/>
            <p:cNvSpPr>
              <a:spLocks noChangeArrowheads="1"/>
            </p:cNvSpPr>
            <p:nvPr/>
          </p:nvSpPr>
          <p:spPr bwMode="auto">
            <a:xfrm>
              <a:off x="4907737" y="1243331"/>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96" name="TextBox 115"/>
            <p:cNvSpPr txBox="1">
              <a:spLocks noChangeArrowheads="1"/>
            </p:cNvSpPr>
            <p:nvPr/>
          </p:nvSpPr>
          <p:spPr bwMode="auto">
            <a:xfrm>
              <a:off x="4862382" y="1219200"/>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4</a:t>
              </a:r>
              <a:endParaRPr lang="en-US" sz="1600" baseline="-25000">
                <a:solidFill>
                  <a:srgbClr val="000000"/>
                </a:solidFill>
                <a:latin typeface="Arial" charset="0"/>
              </a:endParaRPr>
            </a:p>
          </p:txBody>
        </p:sp>
        <p:sp>
          <p:nvSpPr>
            <p:cNvPr id="24697" name="Rectangle 121"/>
            <p:cNvSpPr>
              <a:spLocks noChangeArrowheads="1"/>
            </p:cNvSpPr>
            <p:nvPr/>
          </p:nvSpPr>
          <p:spPr bwMode="auto">
            <a:xfrm>
              <a:off x="5441099" y="1243331"/>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98" name="TextBox 122"/>
            <p:cNvSpPr txBox="1">
              <a:spLocks noChangeArrowheads="1"/>
            </p:cNvSpPr>
            <p:nvPr/>
          </p:nvSpPr>
          <p:spPr bwMode="auto">
            <a:xfrm>
              <a:off x="5395743" y="1219200"/>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5</a:t>
              </a:r>
              <a:endParaRPr lang="en-US" sz="1600" baseline="-25000">
                <a:solidFill>
                  <a:srgbClr val="000000"/>
                </a:solidFill>
                <a:latin typeface="Arial" charset="0"/>
              </a:endParaRPr>
            </a:p>
          </p:txBody>
        </p:sp>
        <p:sp>
          <p:nvSpPr>
            <p:cNvPr id="24699" name="Rectangle 128"/>
            <p:cNvSpPr>
              <a:spLocks noChangeArrowheads="1"/>
            </p:cNvSpPr>
            <p:nvPr/>
          </p:nvSpPr>
          <p:spPr bwMode="auto">
            <a:xfrm>
              <a:off x="5974461" y="1243331"/>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700" name="TextBox 129"/>
            <p:cNvSpPr txBox="1">
              <a:spLocks noChangeArrowheads="1"/>
            </p:cNvSpPr>
            <p:nvPr/>
          </p:nvSpPr>
          <p:spPr bwMode="auto">
            <a:xfrm>
              <a:off x="5929105" y="1219200"/>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6</a:t>
              </a:r>
              <a:endParaRPr lang="en-US" sz="1600" baseline="-25000">
                <a:solidFill>
                  <a:srgbClr val="000000"/>
                </a:solidFill>
                <a:latin typeface="Arial" charset="0"/>
              </a:endParaRPr>
            </a:p>
          </p:txBody>
        </p:sp>
      </p:grpSp>
      <p:grpSp>
        <p:nvGrpSpPr>
          <p:cNvPr id="115" name="Group 114"/>
          <p:cNvGrpSpPr/>
          <p:nvPr/>
        </p:nvGrpSpPr>
        <p:grpSpPr>
          <a:xfrm>
            <a:off x="2286000" y="3200400"/>
            <a:ext cx="996950" cy="276225"/>
            <a:chOff x="2286000" y="3200400"/>
            <a:chExt cx="996950" cy="276225"/>
          </a:xfrm>
        </p:grpSpPr>
        <p:sp>
          <p:nvSpPr>
            <p:cNvPr id="24669" name="Rectangle 144"/>
            <p:cNvSpPr>
              <a:spLocks noChangeArrowheads="1"/>
            </p:cNvSpPr>
            <p:nvPr/>
          </p:nvSpPr>
          <p:spPr bwMode="auto">
            <a:xfrm>
              <a:off x="2794665" y="3224531"/>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70" name="TextBox 145"/>
            <p:cNvSpPr txBox="1">
              <a:spLocks noChangeArrowheads="1"/>
            </p:cNvSpPr>
            <p:nvPr/>
          </p:nvSpPr>
          <p:spPr bwMode="auto">
            <a:xfrm>
              <a:off x="2784475" y="3200400"/>
              <a:ext cx="269761" cy="276225"/>
            </a:xfrm>
            <a:prstGeom prst="rect">
              <a:avLst/>
            </a:prstGeom>
            <a:noFill/>
            <a:ln w="9525">
              <a:noFill/>
              <a:miter lim="800000"/>
              <a:headEnd/>
              <a:tailEnd/>
            </a:ln>
          </p:spPr>
          <p:txBody>
            <a:bodyPr wrap="none">
              <a:spAutoFit/>
            </a:bodyPr>
            <a:lstStyle/>
            <a:p>
              <a:pPr algn="ctr" eaLnBrk="0" hangingPunct="0"/>
              <a:r>
                <a:rPr lang="en-US" sz="1200" dirty="0">
                  <a:solidFill>
                    <a:srgbClr val="FFFFFF"/>
                  </a:solidFill>
                  <a:latin typeface="Arial" charset="0"/>
                </a:rPr>
                <a:t>b</a:t>
              </a:r>
              <a:endParaRPr lang="en-US" sz="1600" baseline="-25000" dirty="0">
                <a:solidFill>
                  <a:srgbClr val="FFFFFF"/>
                </a:solidFill>
                <a:latin typeface="Arial" charset="0"/>
              </a:endParaRPr>
            </a:p>
          </p:txBody>
        </p:sp>
        <p:sp>
          <p:nvSpPr>
            <p:cNvPr id="24671" name="Rectangle 137"/>
            <p:cNvSpPr>
              <a:spLocks noChangeArrowheads="1"/>
            </p:cNvSpPr>
            <p:nvPr/>
          </p:nvSpPr>
          <p:spPr bwMode="auto">
            <a:xfrm>
              <a:off x="2296190" y="3224531"/>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72" name="TextBox 138"/>
            <p:cNvSpPr txBox="1">
              <a:spLocks noChangeArrowheads="1"/>
            </p:cNvSpPr>
            <p:nvPr/>
          </p:nvSpPr>
          <p:spPr bwMode="auto">
            <a:xfrm>
              <a:off x="2286000" y="3200400"/>
              <a:ext cx="269761" cy="276225"/>
            </a:xfrm>
            <a:prstGeom prst="rect">
              <a:avLst/>
            </a:prstGeom>
            <a:noFill/>
            <a:ln w="9525">
              <a:noFill/>
              <a:miter lim="800000"/>
              <a:headEnd/>
              <a:tailEnd/>
            </a:ln>
          </p:spPr>
          <p:txBody>
            <a:bodyPr wrap="none">
              <a:spAutoFit/>
            </a:bodyPr>
            <a:lstStyle/>
            <a:p>
              <a:pPr algn="ctr" eaLnBrk="0" hangingPunct="0"/>
              <a:r>
                <a:rPr lang="en-US" sz="1200" dirty="0">
                  <a:solidFill>
                    <a:srgbClr val="FFFFFF"/>
                  </a:solidFill>
                  <a:latin typeface="Arial" charset="0"/>
                </a:rPr>
                <a:t>a</a:t>
              </a:r>
              <a:endParaRPr lang="en-US" sz="1600" baseline="-25000" dirty="0">
                <a:solidFill>
                  <a:srgbClr val="FFFFFF"/>
                </a:solidFill>
                <a:latin typeface="Arial" charset="0"/>
              </a:endParaRPr>
            </a:p>
          </p:txBody>
        </p:sp>
        <p:sp>
          <p:nvSpPr>
            <p:cNvPr id="24673" name="Rectangle 135"/>
            <p:cNvSpPr>
              <a:spLocks noChangeArrowheads="1"/>
            </p:cNvSpPr>
            <p:nvPr/>
          </p:nvSpPr>
          <p:spPr bwMode="auto">
            <a:xfrm>
              <a:off x="2524904" y="3224531"/>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74" name="TextBox 136"/>
            <p:cNvSpPr txBox="1">
              <a:spLocks noChangeArrowheads="1"/>
            </p:cNvSpPr>
            <p:nvPr/>
          </p:nvSpPr>
          <p:spPr bwMode="auto">
            <a:xfrm>
              <a:off x="2514714" y="3200400"/>
              <a:ext cx="269761" cy="276225"/>
            </a:xfrm>
            <a:prstGeom prst="rect">
              <a:avLst/>
            </a:prstGeom>
            <a:noFill/>
            <a:ln w="9525">
              <a:noFill/>
              <a:miter lim="800000"/>
              <a:headEnd/>
              <a:tailEnd/>
            </a:ln>
          </p:spPr>
          <p:txBody>
            <a:bodyPr wrap="none">
              <a:spAutoFit/>
            </a:bodyPr>
            <a:lstStyle/>
            <a:p>
              <a:pPr eaLnBrk="0" hangingPunct="0"/>
              <a:r>
                <a:rPr lang="en-US" sz="1200" dirty="0">
                  <a:solidFill>
                    <a:srgbClr val="000000"/>
                  </a:solidFill>
                  <a:latin typeface="Arial" charset="0"/>
                </a:rPr>
                <a:t>1</a:t>
              </a:r>
              <a:endParaRPr lang="en-US" sz="1600" baseline="-25000" dirty="0">
                <a:solidFill>
                  <a:srgbClr val="000000"/>
                </a:solidFill>
                <a:latin typeface="Arial" charset="0"/>
              </a:endParaRPr>
            </a:p>
          </p:txBody>
        </p:sp>
        <p:sp>
          <p:nvSpPr>
            <p:cNvPr id="24675" name="Rectangle 142"/>
            <p:cNvSpPr>
              <a:spLocks noChangeArrowheads="1"/>
            </p:cNvSpPr>
            <p:nvPr/>
          </p:nvSpPr>
          <p:spPr bwMode="auto">
            <a:xfrm>
              <a:off x="3023379" y="3224531"/>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76" name="TextBox 143"/>
            <p:cNvSpPr txBox="1">
              <a:spLocks noChangeArrowheads="1"/>
            </p:cNvSpPr>
            <p:nvPr/>
          </p:nvSpPr>
          <p:spPr bwMode="auto">
            <a:xfrm>
              <a:off x="3013189" y="3200400"/>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grpSp>
      <p:grpSp>
        <p:nvGrpSpPr>
          <p:cNvPr id="116" name="Group 115"/>
          <p:cNvGrpSpPr/>
          <p:nvPr/>
        </p:nvGrpSpPr>
        <p:grpSpPr>
          <a:xfrm>
            <a:off x="3581400" y="3200400"/>
            <a:ext cx="996950" cy="276225"/>
            <a:chOff x="3581400" y="3200400"/>
            <a:chExt cx="996950" cy="276225"/>
          </a:xfrm>
        </p:grpSpPr>
        <p:sp>
          <p:nvSpPr>
            <p:cNvPr id="24661" name="Rectangle 151"/>
            <p:cNvSpPr>
              <a:spLocks noChangeArrowheads="1"/>
            </p:cNvSpPr>
            <p:nvPr/>
          </p:nvSpPr>
          <p:spPr bwMode="auto">
            <a:xfrm>
              <a:off x="3591590" y="3224531"/>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62" name="Rectangle 158"/>
            <p:cNvSpPr>
              <a:spLocks noChangeArrowheads="1"/>
            </p:cNvSpPr>
            <p:nvPr/>
          </p:nvSpPr>
          <p:spPr bwMode="auto">
            <a:xfrm>
              <a:off x="4090065" y="3224531"/>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63" name="TextBox 152"/>
            <p:cNvSpPr txBox="1">
              <a:spLocks noChangeArrowheads="1"/>
            </p:cNvSpPr>
            <p:nvPr/>
          </p:nvSpPr>
          <p:spPr bwMode="auto">
            <a:xfrm>
              <a:off x="3581400" y="3200400"/>
              <a:ext cx="26976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4664" name="TextBox 159"/>
            <p:cNvSpPr txBox="1">
              <a:spLocks noChangeArrowheads="1"/>
            </p:cNvSpPr>
            <p:nvPr/>
          </p:nvSpPr>
          <p:spPr bwMode="auto">
            <a:xfrm>
              <a:off x="4079875" y="3200400"/>
              <a:ext cx="26976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4665" name="Rectangle 149"/>
            <p:cNvSpPr>
              <a:spLocks noChangeArrowheads="1"/>
            </p:cNvSpPr>
            <p:nvPr/>
          </p:nvSpPr>
          <p:spPr bwMode="auto">
            <a:xfrm>
              <a:off x="3820304" y="3224531"/>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66" name="TextBox 150"/>
            <p:cNvSpPr txBox="1">
              <a:spLocks noChangeArrowheads="1"/>
            </p:cNvSpPr>
            <p:nvPr/>
          </p:nvSpPr>
          <p:spPr bwMode="auto">
            <a:xfrm>
              <a:off x="3810114" y="3200400"/>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3</a:t>
              </a:r>
              <a:endParaRPr lang="en-US" sz="1600" baseline="-25000">
                <a:solidFill>
                  <a:srgbClr val="000000"/>
                </a:solidFill>
                <a:latin typeface="Arial" charset="0"/>
              </a:endParaRPr>
            </a:p>
          </p:txBody>
        </p:sp>
        <p:sp>
          <p:nvSpPr>
            <p:cNvPr id="24667" name="Rectangle 156"/>
            <p:cNvSpPr>
              <a:spLocks noChangeArrowheads="1"/>
            </p:cNvSpPr>
            <p:nvPr/>
          </p:nvSpPr>
          <p:spPr bwMode="auto">
            <a:xfrm>
              <a:off x="4318779" y="3224531"/>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68" name="TextBox 157"/>
            <p:cNvSpPr txBox="1">
              <a:spLocks noChangeArrowheads="1"/>
            </p:cNvSpPr>
            <p:nvPr/>
          </p:nvSpPr>
          <p:spPr bwMode="auto">
            <a:xfrm>
              <a:off x="4308589" y="3200400"/>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6</a:t>
              </a:r>
              <a:endParaRPr lang="en-US" sz="1600" baseline="-25000">
                <a:solidFill>
                  <a:srgbClr val="000000"/>
                </a:solidFill>
                <a:latin typeface="Arial" charset="0"/>
              </a:endParaRPr>
            </a:p>
          </p:txBody>
        </p:sp>
      </p:grpSp>
      <p:grpSp>
        <p:nvGrpSpPr>
          <p:cNvPr id="117" name="Group 116"/>
          <p:cNvGrpSpPr/>
          <p:nvPr/>
        </p:nvGrpSpPr>
        <p:grpSpPr>
          <a:xfrm>
            <a:off x="4876800" y="3200400"/>
            <a:ext cx="990600" cy="276225"/>
            <a:chOff x="4876800" y="3200400"/>
            <a:chExt cx="990600" cy="276225"/>
          </a:xfrm>
        </p:grpSpPr>
        <p:sp>
          <p:nvSpPr>
            <p:cNvPr id="24653" name="Rectangle 165"/>
            <p:cNvSpPr>
              <a:spLocks noChangeArrowheads="1"/>
            </p:cNvSpPr>
            <p:nvPr/>
          </p:nvSpPr>
          <p:spPr bwMode="auto">
            <a:xfrm>
              <a:off x="4886985" y="3224531"/>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54" name="Rectangle 172"/>
            <p:cNvSpPr>
              <a:spLocks noChangeArrowheads="1"/>
            </p:cNvSpPr>
            <p:nvPr/>
          </p:nvSpPr>
          <p:spPr bwMode="auto">
            <a:xfrm>
              <a:off x="5379359" y="3224531"/>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55" name="TextBox 166"/>
            <p:cNvSpPr txBox="1">
              <a:spLocks noChangeArrowheads="1"/>
            </p:cNvSpPr>
            <p:nvPr/>
          </p:nvSpPr>
          <p:spPr bwMode="auto">
            <a:xfrm>
              <a:off x="4876800" y="3200400"/>
              <a:ext cx="269626"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a</a:t>
              </a:r>
              <a:endParaRPr lang="en-US" sz="1600" baseline="-25000">
                <a:solidFill>
                  <a:srgbClr val="FFFFFF"/>
                </a:solidFill>
                <a:latin typeface="Arial" charset="0"/>
              </a:endParaRPr>
            </a:p>
          </p:txBody>
        </p:sp>
        <p:sp>
          <p:nvSpPr>
            <p:cNvPr id="24656" name="TextBox 173"/>
            <p:cNvSpPr txBox="1">
              <a:spLocks noChangeArrowheads="1"/>
            </p:cNvSpPr>
            <p:nvPr/>
          </p:nvSpPr>
          <p:spPr bwMode="auto">
            <a:xfrm>
              <a:off x="5369174" y="3200400"/>
              <a:ext cx="26161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4657" name="Rectangle 163"/>
            <p:cNvSpPr>
              <a:spLocks noChangeArrowheads="1"/>
            </p:cNvSpPr>
            <p:nvPr/>
          </p:nvSpPr>
          <p:spPr bwMode="auto">
            <a:xfrm>
              <a:off x="5115585" y="3224531"/>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58" name="TextBox 164"/>
            <p:cNvSpPr txBox="1">
              <a:spLocks noChangeArrowheads="1"/>
            </p:cNvSpPr>
            <p:nvPr/>
          </p:nvSpPr>
          <p:spPr bwMode="auto">
            <a:xfrm>
              <a:off x="5105400" y="3200400"/>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5</a:t>
              </a:r>
              <a:endParaRPr lang="en-US" sz="1600" baseline="-25000">
                <a:solidFill>
                  <a:srgbClr val="000000"/>
                </a:solidFill>
                <a:latin typeface="Arial" charset="0"/>
              </a:endParaRPr>
            </a:p>
          </p:txBody>
        </p:sp>
        <p:sp>
          <p:nvSpPr>
            <p:cNvPr id="24659" name="Rectangle 170"/>
            <p:cNvSpPr>
              <a:spLocks noChangeArrowheads="1"/>
            </p:cNvSpPr>
            <p:nvPr/>
          </p:nvSpPr>
          <p:spPr bwMode="auto">
            <a:xfrm>
              <a:off x="5607959" y="3224531"/>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60" name="TextBox 171"/>
            <p:cNvSpPr txBox="1">
              <a:spLocks noChangeArrowheads="1"/>
            </p:cNvSpPr>
            <p:nvPr/>
          </p:nvSpPr>
          <p:spPr bwMode="auto">
            <a:xfrm>
              <a:off x="5597774" y="3200400"/>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grpSp>
      <p:grpSp>
        <p:nvGrpSpPr>
          <p:cNvPr id="118" name="Group 117"/>
          <p:cNvGrpSpPr/>
          <p:nvPr/>
        </p:nvGrpSpPr>
        <p:grpSpPr>
          <a:xfrm>
            <a:off x="6248400" y="3200400"/>
            <a:ext cx="990600" cy="276225"/>
            <a:chOff x="6248400" y="3200400"/>
            <a:chExt cx="990600" cy="276225"/>
          </a:xfrm>
        </p:grpSpPr>
        <p:sp>
          <p:nvSpPr>
            <p:cNvPr id="24645" name="Rectangle 179"/>
            <p:cNvSpPr>
              <a:spLocks noChangeArrowheads="1"/>
            </p:cNvSpPr>
            <p:nvPr/>
          </p:nvSpPr>
          <p:spPr bwMode="auto">
            <a:xfrm>
              <a:off x="6258585" y="3224531"/>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46" name="Rectangle 186"/>
            <p:cNvSpPr>
              <a:spLocks noChangeArrowheads="1"/>
            </p:cNvSpPr>
            <p:nvPr/>
          </p:nvSpPr>
          <p:spPr bwMode="auto">
            <a:xfrm>
              <a:off x="6750959" y="3224531"/>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47" name="TextBox 180"/>
            <p:cNvSpPr txBox="1">
              <a:spLocks noChangeArrowheads="1"/>
            </p:cNvSpPr>
            <p:nvPr/>
          </p:nvSpPr>
          <p:spPr bwMode="auto">
            <a:xfrm>
              <a:off x="6248400" y="3200400"/>
              <a:ext cx="269626"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b</a:t>
              </a:r>
              <a:endParaRPr lang="en-US" sz="1600" baseline="-25000">
                <a:solidFill>
                  <a:srgbClr val="FFFFFF"/>
                </a:solidFill>
                <a:latin typeface="Arial" charset="0"/>
              </a:endParaRPr>
            </a:p>
          </p:txBody>
        </p:sp>
        <p:sp>
          <p:nvSpPr>
            <p:cNvPr id="24648" name="TextBox 187"/>
            <p:cNvSpPr txBox="1">
              <a:spLocks noChangeArrowheads="1"/>
            </p:cNvSpPr>
            <p:nvPr/>
          </p:nvSpPr>
          <p:spPr bwMode="auto">
            <a:xfrm>
              <a:off x="6740774" y="3200400"/>
              <a:ext cx="26161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4649" name="Rectangle 177"/>
            <p:cNvSpPr>
              <a:spLocks noChangeArrowheads="1"/>
            </p:cNvSpPr>
            <p:nvPr/>
          </p:nvSpPr>
          <p:spPr bwMode="auto">
            <a:xfrm>
              <a:off x="6487185" y="3224531"/>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50" name="TextBox 178"/>
            <p:cNvSpPr txBox="1">
              <a:spLocks noChangeArrowheads="1"/>
            </p:cNvSpPr>
            <p:nvPr/>
          </p:nvSpPr>
          <p:spPr bwMode="auto">
            <a:xfrm>
              <a:off x="6477000" y="3200400"/>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7</a:t>
              </a:r>
              <a:endParaRPr lang="en-US" sz="1600" baseline="-25000">
                <a:solidFill>
                  <a:srgbClr val="000000"/>
                </a:solidFill>
                <a:latin typeface="Arial" charset="0"/>
              </a:endParaRPr>
            </a:p>
          </p:txBody>
        </p:sp>
        <p:sp>
          <p:nvSpPr>
            <p:cNvPr id="24651" name="Rectangle 184"/>
            <p:cNvSpPr>
              <a:spLocks noChangeArrowheads="1"/>
            </p:cNvSpPr>
            <p:nvPr/>
          </p:nvSpPr>
          <p:spPr bwMode="auto">
            <a:xfrm>
              <a:off x="6979559" y="3224531"/>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52" name="TextBox 185"/>
            <p:cNvSpPr txBox="1">
              <a:spLocks noChangeArrowheads="1"/>
            </p:cNvSpPr>
            <p:nvPr/>
          </p:nvSpPr>
          <p:spPr bwMode="auto">
            <a:xfrm>
              <a:off x="6969374" y="3200400"/>
              <a:ext cx="269626"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8</a:t>
              </a:r>
              <a:endParaRPr lang="en-US" sz="1600" baseline="-25000" dirty="0">
                <a:solidFill>
                  <a:srgbClr val="000000"/>
                </a:solidFill>
                <a:latin typeface="Arial" charset="0"/>
              </a:endParaRPr>
            </a:p>
          </p:txBody>
        </p:sp>
      </p:grpSp>
      <p:grpSp>
        <p:nvGrpSpPr>
          <p:cNvPr id="121" name="Group 120"/>
          <p:cNvGrpSpPr/>
          <p:nvPr/>
        </p:nvGrpSpPr>
        <p:grpSpPr>
          <a:xfrm>
            <a:off x="3200400" y="3838575"/>
            <a:ext cx="803275" cy="276225"/>
            <a:chOff x="3200400" y="3838575"/>
            <a:chExt cx="803275" cy="276225"/>
          </a:xfrm>
        </p:grpSpPr>
        <p:sp>
          <p:nvSpPr>
            <p:cNvPr id="24639" name="Rectangle 193"/>
            <p:cNvSpPr>
              <a:spLocks noChangeArrowheads="1"/>
            </p:cNvSpPr>
            <p:nvPr/>
          </p:nvSpPr>
          <p:spPr bwMode="auto">
            <a:xfrm>
              <a:off x="3210588" y="3862706"/>
              <a:ext cx="228671"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40" name="TextBox 194"/>
            <p:cNvSpPr txBox="1">
              <a:spLocks noChangeArrowheads="1"/>
            </p:cNvSpPr>
            <p:nvPr/>
          </p:nvSpPr>
          <p:spPr bwMode="auto">
            <a:xfrm>
              <a:off x="3200400" y="3838575"/>
              <a:ext cx="269710"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a</a:t>
              </a:r>
              <a:endParaRPr lang="en-US" sz="1600" baseline="-25000">
                <a:solidFill>
                  <a:srgbClr val="FFFFFF"/>
                </a:solidFill>
                <a:latin typeface="Arial" charset="0"/>
              </a:endParaRPr>
            </a:p>
          </p:txBody>
        </p:sp>
        <p:sp>
          <p:nvSpPr>
            <p:cNvPr id="24641" name="Rectangle 191"/>
            <p:cNvSpPr>
              <a:spLocks noChangeArrowheads="1"/>
            </p:cNvSpPr>
            <p:nvPr/>
          </p:nvSpPr>
          <p:spPr bwMode="auto">
            <a:xfrm>
              <a:off x="3515483" y="38627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42" name="TextBox 192"/>
            <p:cNvSpPr txBox="1">
              <a:spLocks noChangeArrowheads="1"/>
            </p:cNvSpPr>
            <p:nvPr/>
          </p:nvSpPr>
          <p:spPr bwMode="auto">
            <a:xfrm>
              <a:off x="3505295" y="38385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1</a:t>
              </a:r>
              <a:endParaRPr lang="en-US" sz="1600" baseline="-25000">
                <a:solidFill>
                  <a:srgbClr val="000000"/>
                </a:solidFill>
                <a:latin typeface="Arial" charset="0"/>
              </a:endParaRPr>
            </a:p>
          </p:txBody>
        </p:sp>
        <p:sp>
          <p:nvSpPr>
            <p:cNvPr id="24643" name="Rectangle 196"/>
            <p:cNvSpPr>
              <a:spLocks noChangeArrowheads="1"/>
            </p:cNvSpPr>
            <p:nvPr/>
          </p:nvSpPr>
          <p:spPr bwMode="auto">
            <a:xfrm>
              <a:off x="3744154" y="38627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44" name="TextBox 197"/>
            <p:cNvSpPr txBox="1">
              <a:spLocks noChangeArrowheads="1"/>
            </p:cNvSpPr>
            <p:nvPr/>
          </p:nvSpPr>
          <p:spPr bwMode="auto">
            <a:xfrm>
              <a:off x="3733965" y="38385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5</a:t>
              </a:r>
              <a:endParaRPr lang="en-US" sz="1600" baseline="-25000">
                <a:solidFill>
                  <a:srgbClr val="000000"/>
                </a:solidFill>
                <a:latin typeface="Arial" charset="0"/>
              </a:endParaRPr>
            </a:p>
          </p:txBody>
        </p:sp>
      </p:grpSp>
      <p:grpSp>
        <p:nvGrpSpPr>
          <p:cNvPr id="120" name="Group 119"/>
          <p:cNvGrpSpPr/>
          <p:nvPr/>
        </p:nvGrpSpPr>
        <p:grpSpPr>
          <a:xfrm>
            <a:off x="4572000" y="3838575"/>
            <a:ext cx="803275" cy="276225"/>
            <a:chOff x="4572000" y="3838575"/>
            <a:chExt cx="803275" cy="276225"/>
          </a:xfrm>
        </p:grpSpPr>
        <p:sp>
          <p:nvSpPr>
            <p:cNvPr id="24633" name="Rectangle 199"/>
            <p:cNvSpPr>
              <a:spLocks noChangeArrowheads="1"/>
            </p:cNvSpPr>
            <p:nvPr/>
          </p:nvSpPr>
          <p:spPr bwMode="auto">
            <a:xfrm>
              <a:off x="4582188" y="3862706"/>
              <a:ext cx="228671"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34" name="TextBox 200"/>
            <p:cNvSpPr txBox="1">
              <a:spLocks noChangeArrowheads="1"/>
            </p:cNvSpPr>
            <p:nvPr/>
          </p:nvSpPr>
          <p:spPr bwMode="auto">
            <a:xfrm>
              <a:off x="4572000" y="3838575"/>
              <a:ext cx="269710"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b</a:t>
              </a:r>
              <a:endParaRPr lang="en-US" sz="1600" baseline="-25000">
                <a:solidFill>
                  <a:srgbClr val="FFFFFF"/>
                </a:solidFill>
                <a:latin typeface="Arial" charset="0"/>
              </a:endParaRPr>
            </a:p>
          </p:txBody>
        </p:sp>
        <p:sp>
          <p:nvSpPr>
            <p:cNvPr id="24635" name="Rectangle 202"/>
            <p:cNvSpPr>
              <a:spLocks noChangeArrowheads="1"/>
            </p:cNvSpPr>
            <p:nvPr/>
          </p:nvSpPr>
          <p:spPr bwMode="auto">
            <a:xfrm>
              <a:off x="4887083" y="38627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36" name="TextBox 203"/>
            <p:cNvSpPr txBox="1">
              <a:spLocks noChangeArrowheads="1"/>
            </p:cNvSpPr>
            <p:nvPr/>
          </p:nvSpPr>
          <p:spPr bwMode="auto">
            <a:xfrm>
              <a:off x="4876895" y="38385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sp>
          <p:nvSpPr>
            <p:cNvPr id="24637" name="Rectangle 205"/>
            <p:cNvSpPr>
              <a:spLocks noChangeArrowheads="1"/>
            </p:cNvSpPr>
            <p:nvPr/>
          </p:nvSpPr>
          <p:spPr bwMode="auto">
            <a:xfrm>
              <a:off x="5115754" y="38627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38" name="TextBox 206"/>
            <p:cNvSpPr txBox="1">
              <a:spLocks noChangeArrowheads="1"/>
            </p:cNvSpPr>
            <p:nvPr/>
          </p:nvSpPr>
          <p:spPr bwMode="auto">
            <a:xfrm>
              <a:off x="5105565" y="38385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7</a:t>
              </a:r>
              <a:endParaRPr lang="en-US" sz="1600" baseline="-25000">
                <a:solidFill>
                  <a:srgbClr val="000000"/>
                </a:solidFill>
                <a:latin typeface="Arial" charset="0"/>
              </a:endParaRPr>
            </a:p>
          </p:txBody>
        </p:sp>
      </p:grpSp>
      <p:grpSp>
        <p:nvGrpSpPr>
          <p:cNvPr id="119" name="Group 118"/>
          <p:cNvGrpSpPr/>
          <p:nvPr/>
        </p:nvGrpSpPr>
        <p:grpSpPr>
          <a:xfrm>
            <a:off x="5867400" y="3838575"/>
            <a:ext cx="1260475" cy="276225"/>
            <a:chOff x="5867400" y="3838575"/>
            <a:chExt cx="1260475" cy="276225"/>
          </a:xfrm>
        </p:grpSpPr>
        <p:sp>
          <p:nvSpPr>
            <p:cNvPr id="13" name="Rectangle 208"/>
            <p:cNvSpPr>
              <a:spLocks noChangeArrowheads="1"/>
            </p:cNvSpPr>
            <p:nvPr/>
          </p:nvSpPr>
          <p:spPr bwMode="auto">
            <a:xfrm>
              <a:off x="5877587" y="3862706"/>
              <a:ext cx="228645"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14" name="TextBox 209"/>
            <p:cNvSpPr txBox="1">
              <a:spLocks noChangeArrowheads="1"/>
            </p:cNvSpPr>
            <p:nvPr/>
          </p:nvSpPr>
          <p:spPr bwMode="auto">
            <a:xfrm>
              <a:off x="5867400" y="3838575"/>
              <a:ext cx="269679"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4625" name="Rectangle 211"/>
            <p:cNvSpPr>
              <a:spLocks noChangeArrowheads="1"/>
            </p:cNvSpPr>
            <p:nvPr/>
          </p:nvSpPr>
          <p:spPr bwMode="auto">
            <a:xfrm>
              <a:off x="6182447" y="38627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15" name="TextBox 212"/>
            <p:cNvSpPr txBox="1">
              <a:spLocks noChangeArrowheads="1"/>
            </p:cNvSpPr>
            <p:nvPr/>
          </p:nvSpPr>
          <p:spPr bwMode="auto">
            <a:xfrm>
              <a:off x="6172260" y="3838575"/>
              <a:ext cx="269679"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sp>
          <p:nvSpPr>
            <p:cNvPr id="16" name="Rectangle 214"/>
            <p:cNvSpPr>
              <a:spLocks noChangeArrowheads="1"/>
            </p:cNvSpPr>
            <p:nvPr/>
          </p:nvSpPr>
          <p:spPr bwMode="auto">
            <a:xfrm>
              <a:off x="6411092" y="38627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28" name="TextBox 215"/>
            <p:cNvSpPr txBox="1">
              <a:spLocks noChangeArrowheads="1"/>
            </p:cNvSpPr>
            <p:nvPr/>
          </p:nvSpPr>
          <p:spPr bwMode="auto">
            <a:xfrm>
              <a:off x="6400905" y="3838575"/>
              <a:ext cx="269679"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3</a:t>
              </a:r>
              <a:endParaRPr lang="en-US" sz="1600" baseline="-25000">
                <a:solidFill>
                  <a:srgbClr val="000000"/>
                </a:solidFill>
                <a:latin typeface="Arial" charset="0"/>
              </a:endParaRPr>
            </a:p>
          </p:txBody>
        </p:sp>
        <p:sp>
          <p:nvSpPr>
            <p:cNvPr id="24629" name="Rectangle 217"/>
            <p:cNvSpPr>
              <a:spLocks noChangeArrowheads="1"/>
            </p:cNvSpPr>
            <p:nvPr/>
          </p:nvSpPr>
          <p:spPr bwMode="auto">
            <a:xfrm>
              <a:off x="6639738" y="38627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17" name="TextBox 218"/>
            <p:cNvSpPr txBox="1">
              <a:spLocks noChangeArrowheads="1"/>
            </p:cNvSpPr>
            <p:nvPr/>
          </p:nvSpPr>
          <p:spPr bwMode="auto">
            <a:xfrm>
              <a:off x="6629551" y="3838575"/>
              <a:ext cx="269679"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6</a:t>
              </a:r>
              <a:endParaRPr lang="en-US" sz="1600" baseline="-25000">
                <a:solidFill>
                  <a:srgbClr val="000000"/>
                </a:solidFill>
                <a:latin typeface="Arial" charset="0"/>
              </a:endParaRPr>
            </a:p>
          </p:txBody>
        </p:sp>
        <p:sp>
          <p:nvSpPr>
            <p:cNvPr id="18" name="Rectangle 220"/>
            <p:cNvSpPr>
              <a:spLocks noChangeArrowheads="1"/>
            </p:cNvSpPr>
            <p:nvPr/>
          </p:nvSpPr>
          <p:spPr bwMode="auto">
            <a:xfrm>
              <a:off x="6868383" y="38627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32" name="TextBox 221"/>
            <p:cNvSpPr txBox="1">
              <a:spLocks noChangeArrowheads="1"/>
            </p:cNvSpPr>
            <p:nvPr/>
          </p:nvSpPr>
          <p:spPr bwMode="auto">
            <a:xfrm>
              <a:off x="6858196" y="3838575"/>
              <a:ext cx="269679"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8</a:t>
              </a:r>
              <a:endParaRPr lang="en-US" sz="1600" baseline="-25000" dirty="0">
                <a:solidFill>
                  <a:srgbClr val="000000"/>
                </a:solidFill>
                <a:latin typeface="Arial" charset="0"/>
              </a:endParaRPr>
            </a:p>
          </p:txBody>
        </p:sp>
      </p:grpSp>
      <p:grpSp>
        <p:nvGrpSpPr>
          <p:cNvPr id="122" name="Group 121"/>
          <p:cNvGrpSpPr/>
          <p:nvPr/>
        </p:nvGrpSpPr>
        <p:grpSpPr>
          <a:xfrm>
            <a:off x="3048000" y="5667375"/>
            <a:ext cx="547688" cy="276225"/>
            <a:chOff x="3048000" y="5667375"/>
            <a:chExt cx="547688" cy="276225"/>
          </a:xfrm>
        </p:grpSpPr>
        <p:sp>
          <p:nvSpPr>
            <p:cNvPr id="24619" name="Rectangle 148"/>
            <p:cNvSpPr>
              <a:spLocks noChangeArrowheads="1"/>
            </p:cNvSpPr>
            <p:nvPr/>
          </p:nvSpPr>
          <p:spPr bwMode="auto">
            <a:xfrm>
              <a:off x="3093340" y="5691506"/>
              <a:ext cx="22850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19" name="TextBox 155"/>
            <p:cNvSpPr txBox="1">
              <a:spLocks noChangeArrowheads="1"/>
            </p:cNvSpPr>
            <p:nvPr/>
          </p:nvSpPr>
          <p:spPr bwMode="auto">
            <a:xfrm>
              <a:off x="3048000" y="5667375"/>
              <a:ext cx="293547"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r</a:t>
              </a:r>
              <a:r>
                <a:rPr lang="en-US" sz="1200" baseline="-25000">
                  <a:solidFill>
                    <a:srgbClr val="FFFFFF"/>
                  </a:solidFill>
                  <a:latin typeface="Arial" charset="0"/>
                </a:rPr>
                <a:t>1</a:t>
              </a:r>
              <a:endParaRPr lang="en-US" sz="1600" baseline="-25000">
                <a:solidFill>
                  <a:srgbClr val="FFFFFF"/>
                </a:solidFill>
                <a:latin typeface="Arial" charset="0"/>
              </a:endParaRPr>
            </a:p>
          </p:txBody>
        </p:sp>
        <p:sp>
          <p:nvSpPr>
            <p:cNvPr id="20" name="Rectangle 162"/>
            <p:cNvSpPr>
              <a:spLocks noChangeArrowheads="1"/>
            </p:cNvSpPr>
            <p:nvPr/>
          </p:nvSpPr>
          <p:spPr bwMode="auto">
            <a:xfrm>
              <a:off x="3321844" y="5691506"/>
              <a:ext cx="22850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22" name="TextBox 167"/>
            <p:cNvSpPr txBox="1">
              <a:spLocks noChangeArrowheads="1"/>
            </p:cNvSpPr>
            <p:nvPr/>
          </p:nvSpPr>
          <p:spPr bwMode="auto">
            <a:xfrm>
              <a:off x="3276504" y="5667375"/>
              <a:ext cx="319184"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a:t>
              </a:r>
              <a:r>
                <a:rPr lang="en-US" sz="1200" baseline="-25000">
                  <a:solidFill>
                    <a:srgbClr val="000000"/>
                  </a:solidFill>
                  <a:latin typeface="Arial" charset="0"/>
                </a:rPr>
                <a:t>1</a:t>
              </a:r>
              <a:endParaRPr lang="en-US" sz="1600" baseline="-25000">
                <a:solidFill>
                  <a:srgbClr val="000000"/>
                </a:solidFill>
                <a:latin typeface="Arial" charset="0"/>
              </a:endParaRPr>
            </a:p>
          </p:txBody>
        </p:sp>
      </p:grpSp>
      <p:grpSp>
        <p:nvGrpSpPr>
          <p:cNvPr id="123" name="Group 122"/>
          <p:cNvGrpSpPr/>
          <p:nvPr/>
        </p:nvGrpSpPr>
        <p:grpSpPr>
          <a:xfrm>
            <a:off x="4405313" y="5667375"/>
            <a:ext cx="547687" cy="276225"/>
            <a:chOff x="4405313" y="5667375"/>
            <a:chExt cx="547687" cy="276225"/>
          </a:xfrm>
        </p:grpSpPr>
        <p:sp>
          <p:nvSpPr>
            <p:cNvPr id="24615" name="Rectangle 183"/>
            <p:cNvSpPr>
              <a:spLocks noChangeArrowheads="1"/>
            </p:cNvSpPr>
            <p:nvPr/>
          </p:nvSpPr>
          <p:spPr bwMode="auto">
            <a:xfrm>
              <a:off x="4450653" y="5691506"/>
              <a:ext cx="22850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16" name="TextBox 188"/>
            <p:cNvSpPr txBox="1">
              <a:spLocks noChangeArrowheads="1"/>
            </p:cNvSpPr>
            <p:nvPr/>
          </p:nvSpPr>
          <p:spPr bwMode="auto">
            <a:xfrm>
              <a:off x="4405313" y="5667375"/>
              <a:ext cx="293546"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r</a:t>
              </a:r>
              <a:r>
                <a:rPr lang="en-US" sz="1200" baseline="-25000">
                  <a:solidFill>
                    <a:srgbClr val="FFFFFF"/>
                  </a:solidFill>
                  <a:latin typeface="Arial" charset="0"/>
                </a:rPr>
                <a:t>2</a:t>
              </a:r>
              <a:endParaRPr lang="en-US" sz="1600" baseline="-25000">
                <a:solidFill>
                  <a:srgbClr val="FFFFFF"/>
                </a:solidFill>
                <a:latin typeface="Arial" charset="0"/>
              </a:endParaRPr>
            </a:p>
          </p:txBody>
        </p:sp>
        <p:sp>
          <p:nvSpPr>
            <p:cNvPr id="24617" name="Rectangle 189"/>
            <p:cNvSpPr>
              <a:spLocks noChangeArrowheads="1"/>
            </p:cNvSpPr>
            <p:nvPr/>
          </p:nvSpPr>
          <p:spPr bwMode="auto">
            <a:xfrm>
              <a:off x="4679157" y="5691506"/>
              <a:ext cx="22850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18" name="TextBox 190"/>
            <p:cNvSpPr txBox="1">
              <a:spLocks noChangeArrowheads="1"/>
            </p:cNvSpPr>
            <p:nvPr/>
          </p:nvSpPr>
          <p:spPr bwMode="auto">
            <a:xfrm>
              <a:off x="4633817" y="5667375"/>
              <a:ext cx="319183"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a:t>
              </a:r>
              <a:r>
                <a:rPr lang="en-US" sz="1200" baseline="-25000">
                  <a:solidFill>
                    <a:srgbClr val="000000"/>
                  </a:solidFill>
                  <a:latin typeface="Arial" charset="0"/>
                </a:rPr>
                <a:t>2</a:t>
              </a:r>
              <a:endParaRPr lang="en-US" sz="1600" baseline="-25000">
                <a:solidFill>
                  <a:srgbClr val="000000"/>
                </a:solidFill>
                <a:latin typeface="Arial" charset="0"/>
              </a:endParaRPr>
            </a:p>
          </p:txBody>
        </p:sp>
      </p:grpSp>
      <p:grpSp>
        <p:nvGrpSpPr>
          <p:cNvPr id="124" name="Group 123"/>
          <p:cNvGrpSpPr/>
          <p:nvPr/>
        </p:nvGrpSpPr>
        <p:grpSpPr>
          <a:xfrm>
            <a:off x="5715000" y="5667375"/>
            <a:ext cx="547688" cy="276225"/>
            <a:chOff x="5715000" y="5667375"/>
            <a:chExt cx="547688" cy="276225"/>
          </a:xfrm>
        </p:grpSpPr>
        <p:sp>
          <p:nvSpPr>
            <p:cNvPr id="24611" name="Rectangle 195"/>
            <p:cNvSpPr>
              <a:spLocks noChangeArrowheads="1"/>
            </p:cNvSpPr>
            <p:nvPr/>
          </p:nvSpPr>
          <p:spPr bwMode="auto">
            <a:xfrm>
              <a:off x="5760340" y="5691506"/>
              <a:ext cx="22850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12" name="TextBox 198"/>
            <p:cNvSpPr txBox="1">
              <a:spLocks noChangeArrowheads="1"/>
            </p:cNvSpPr>
            <p:nvPr/>
          </p:nvSpPr>
          <p:spPr bwMode="auto">
            <a:xfrm>
              <a:off x="5715000" y="5667375"/>
              <a:ext cx="293547"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r</a:t>
              </a:r>
              <a:r>
                <a:rPr lang="en-US" sz="1200" baseline="-25000">
                  <a:solidFill>
                    <a:srgbClr val="FFFFFF"/>
                  </a:solidFill>
                  <a:latin typeface="Arial" charset="0"/>
                </a:rPr>
                <a:t>3</a:t>
              </a:r>
              <a:endParaRPr lang="en-US" sz="1600" baseline="-25000">
                <a:solidFill>
                  <a:srgbClr val="FFFFFF"/>
                </a:solidFill>
                <a:latin typeface="Arial" charset="0"/>
              </a:endParaRPr>
            </a:p>
          </p:txBody>
        </p:sp>
        <p:sp>
          <p:nvSpPr>
            <p:cNvPr id="24613" name="Rectangle 201"/>
            <p:cNvSpPr>
              <a:spLocks noChangeArrowheads="1"/>
            </p:cNvSpPr>
            <p:nvPr/>
          </p:nvSpPr>
          <p:spPr bwMode="auto">
            <a:xfrm>
              <a:off x="5988844" y="5691506"/>
              <a:ext cx="22850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614" name="TextBox 204"/>
            <p:cNvSpPr txBox="1">
              <a:spLocks noChangeArrowheads="1"/>
            </p:cNvSpPr>
            <p:nvPr/>
          </p:nvSpPr>
          <p:spPr bwMode="auto">
            <a:xfrm>
              <a:off x="5943504" y="5667375"/>
              <a:ext cx="319184"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a:t>
              </a:r>
              <a:r>
                <a:rPr lang="en-US" sz="1200" baseline="-25000">
                  <a:solidFill>
                    <a:srgbClr val="000000"/>
                  </a:solidFill>
                  <a:latin typeface="Arial" charset="0"/>
                </a:rPr>
                <a:t>3</a:t>
              </a:r>
              <a:endParaRPr lang="en-US" sz="1600" baseline="-25000">
                <a:solidFill>
                  <a:srgbClr val="000000"/>
                </a:solidFill>
                <a:latin typeface="Arial" charset="0"/>
              </a:endParaRPr>
            </a:p>
          </p:txBody>
        </p:sp>
      </p:grpSp>
      <p:sp>
        <p:nvSpPr>
          <p:cNvPr id="125" name="Rectangle 2"/>
          <p:cNvSpPr txBox="1">
            <a:spLocks noChangeArrowheads="1"/>
          </p:cNvSpPr>
          <p:nvPr/>
        </p:nvSpPr>
        <p:spPr>
          <a:xfrm>
            <a:off x="457200" y="70056"/>
            <a:ext cx="8229600" cy="7239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Palatino Linotype" pitchFamily="18" charset="0"/>
                <a:cs typeface="Arial" charset="0"/>
              </a:defRPr>
            </a:lvl2pPr>
            <a:lvl3pPr algn="ctr" rtl="0" eaLnBrk="1" fontAlgn="base" hangingPunct="1">
              <a:spcBef>
                <a:spcPct val="0"/>
              </a:spcBef>
              <a:spcAft>
                <a:spcPct val="0"/>
              </a:spcAft>
              <a:defRPr sz="3600">
                <a:solidFill>
                  <a:schemeClr val="bg1"/>
                </a:solidFill>
                <a:latin typeface="Palatino Linotype" pitchFamily="18" charset="0"/>
                <a:cs typeface="Arial" charset="0"/>
              </a:defRPr>
            </a:lvl3pPr>
            <a:lvl4pPr algn="ctr" rtl="0" eaLnBrk="1" fontAlgn="base" hangingPunct="1">
              <a:spcBef>
                <a:spcPct val="0"/>
              </a:spcBef>
              <a:spcAft>
                <a:spcPct val="0"/>
              </a:spcAft>
              <a:defRPr sz="3600">
                <a:solidFill>
                  <a:schemeClr val="bg1"/>
                </a:solidFill>
                <a:latin typeface="Palatino Linotype" pitchFamily="18" charset="0"/>
                <a:cs typeface="Arial" charset="0"/>
              </a:defRPr>
            </a:lvl4pPr>
            <a:lvl5pPr algn="ctr" rtl="0" eaLnBrk="1" fontAlgn="base" hangingPunct="1">
              <a:spcBef>
                <a:spcPct val="0"/>
              </a:spcBef>
              <a:spcAft>
                <a:spcPct val="0"/>
              </a:spcAft>
              <a:defRPr sz="3600">
                <a:solidFill>
                  <a:schemeClr val="bg1"/>
                </a:solidFill>
                <a:latin typeface="Palatino Linotype" pitchFamily="18" charset="0"/>
                <a:cs typeface="Arial" charset="0"/>
              </a:defRPr>
            </a:lvl5pPr>
            <a:lvl6pPr marL="457200" algn="ctr" rtl="0" eaLnBrk="1" fontAlgn="base" hangingPunct="1">
              <a:spcBef>
                <a:spcPct val="0"/>
              </a:spcBef>
              <a:spcAft>
                <a:spcPct val="0"/>
              </a:spcAft>
              <a:defRPr sz="3600">
                <a:solidFill>
                  <a:schemeClr val="bg1"/>
                </a:solidFill>
                <a:latin typeface="Palatino Linotype" pitchFamily="18" charset="0"/>
                <a:cs typeface="Arial" charset="0"/>
              </a:defRPr>
            </a:lvl6pPr>
            <a:lvl7pPr marL="914400" algn="ctr" rtl="0" eaLnBrk="1" fontAlgn="base" hangingPunct="1">
              <a:spcBef>
                <a:spcPct val="0"/>
              </a:spcBef>
              <a:spcAft>
                <a:spcPct val="0"/>
              </a:spcAft>
              <a:defRPr sz="3600">
                <a:solidFill>
                  <a:schemeClr val="bg1"/>
                </a:solidFill>
                <a:latin typeface="Palatino Linotype" pitchFamily="18" charset="0"/>
                <a:cs typeface="Arial" charset="0"/>
              </a:defRPr>
            </a:lvl7pPr>
            <a:lvl8pPr marL="1371600" algn="ctr" rtl="0" eaLnBrk="1" fontAlgn="base" hangingPunct="1">
              <a:spcBef>
                <a:spcPct val="0"/>
              </a:spcBef>
              <a:spcAft>
                <a:spcPct val="0"/>
              </a:spcAft>
              <a:defRPr sz="3600">
                <a:solidFill>
                  <a:schemeClr val="bg1"/>
                </a:solidFill>
                <a:latin typeface="Palatino Linotype" pitchFamily="18" charset="0"/>
                <a:cs typeface="Arial" charset="0"/>
              </a:defRPr>
            </a:lvl8pPr>
            <a:lvl9pPr marL="1828800" algn="ctr" rtl="0" eaLnBrk="1" fontAlgn="base" hangingPunct="1">
              <a:spcBef>
                <a:spcPct val="0"/>
              </a:spcBef>
              <a:spcAft>
                <a:spcPct val="0"/>
              </a:spcAft>
              <a:defRPr sz="3600">
                <a:solidFill>
                  <a:schemeClr val="bg1"/>
                </a:solidFill>
                <a:latin typeface="Palatino Linotype" pitchFamily="18" charset="0"/>
                <a:cs typeface="Arial" charset="0"/>
              </a:defRPr>
            </a:lvl9pPr>
          </a:lstStyle>
          <a:p>
            <a:r>
              <a:rPr lang="en-US" kern="0" smtClean="0"/>
              <a:t>MapReduce</a:t>
            </a:r>
            <a:endParaRPr lang="en-US" kern="0" dirty="0" smtClean="0"/>
          </a:p>
        </p:txBody>
      </p:sp>
      <p:sp>
        <p:nvSpPr>
          <p:cNvPr id="2" name="Slide Number Placeholder 1"/>
          <p:cNvSpPr>
            <a:spLocks noGrp="1"/>
          </p:cNvSpPr>
          <p:nvPr>
            <p:ph type="sldNum" sz="quarter" idx="12"/>
          </p:nvPr>
        </p:nvSpPr>
        <p:spPr/>
        <p:txBody>
          <a:bodyPr/>
          <a:lstStyle/>
          <a:p>
            <a:pPr>
              <a:defRPr/>
            </a:pPr>
            <a:fld id="{4A83FDB0-E3CB-48A6-96ED-F1424466413C}" type="slidenum">
              <a:rPr lang="en-US" smtClean="0"/>
              <a:pPr>
                <a:defRPr/>
              </a:pPr>
              <a:t>49</a:t>
            </a:fld>
            <a:endParaRPr lang="en-US"/>
          </a:p>
        </p:txBody>
      </p:sp>
    </p:spTree>
    <p:extLst>
      <p:ext uri="{BB962C8B-B14F-4D97-AF65-F5344CB8AC3E}">
        <p14:creationId xmlns:p14="http://schemas.microsoft.com/office/powerpoint/2010/main" val="30223636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6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6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6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1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dissolve">
                                      <p:cBhvr>
                                        <p:cTn id="48" dur="500"/>
                                        <p:tgtEl>
                                          <p:spTgt spid="6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0" grpId="0" animBg="1"/>
      <p:bldP spid="24626" grpId="0" animBg="1"/>
      <p:bldP spid="24623" grpId="0" animBg="1"/>
      <p:bldP spid="24620" grpId="0" animBg="1"/>
      <p:bldP spid="69" grpId="0" animBg="1"/>
      <p:bldP spid="70" grpId="0" animBg="1"/>
      <p:bldP spid="76" grpId="0" animBg="1"/>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Level</a:t>
            </a:r>
            <a:endParaRPr lang="en-US" dirty="0"/>
          </a:p>
        </p:txBody>
      </p:sp>
      <p:sp>
        <p:nvSpPr>
          <p:cNvPr id="3" name="Content Placeholder 2"/>
          <p:cNvSpPr>
            <a:spLocks noGrp="1"/>
          </p:cNvSpPr>
          <p:nvPr>
            <p:ph idx="1"/>
          </p:nvPr>
        </p:nvSpPr>
        <p:spPr>
          <a:xfrm>
            <a:off x="457200" y="1828800"/>
            <a:ext cx="8229600" cy="4953000"/>
          </a:xfrm>
        </p:spPr>
        <p:txBody>
          <a:bodyPr>
            <a:normAutofit fontScale="77500" lnSpcReduction="20000"/>
          </a:bodyPr>
          <a:lstStyle/>
          <a:p>
            <a:r>
              <a:rPr lang="en-US" dirty="0" smtClean="0"/>
              <a:t>Data and Files</a:t>
            </a:r>
          </a:p>
          <a:p>
            <a:pPr lvl="1"/>
            <a:r>
              <a:rPr lang="en-US" dirty="0" smtClean="0"/>
              <a:t>What is data ?</a:t>
            </a:r>
          </a:p>
          <a:p>
            <a:pPr lvl="2"/>
            <a:r>
              <a:rPr lang="en-US" dirty="0" smtClean="0"/>
              <a:t>Data is information that has been converted to a machine-readable, digital binary format.</a:t>
            </a:r>
          </a:p>
          <a:p>
            <a:pPr lvl="2"/>
            <a:r>
              <a:rPr lang="en-US" dirty="0" smtClean="0"/>
              <a:t>Control information indicates how data should be processed.</a:t>
            </a:r>
          </a:p>
          <a:p>
            <a:pPr lvl="2"/>
            <a:r>
              <a:rPr lang="en-US" dirty="0" smtClean="0"/>
              <a:t>Applications may embed control information in user data for formatting or presentation.</a:t>
            </a:r>
          </a:p>
          <a:p>
            <a:pPr lvl="2"/>
            <a:r>
              <a:rPr lang="en-US" dirty="0" smtClean="0"/>
              <a:t>Data and its associated control information is organized into discrete units as files or records.</a:t>
            </a:r>
          </a:p>
          <a:p>
            <a:pPr lvl="1"/>
            <a:r>
              <a:rPr lang="en-US" dirty="0" smtClean="0"/>
              <a:t>What is file ?</a:t>
            </a:r>
          </a:p>
          <a:p>
            <a:pPr lvl="2"/>
            <a:r>
              <a:rPr lang="en-US" dirty="0" smtClean="0"/>
              <a:t>Files are the common containers for user data, application code, and operating system executables and parameters.</a:t>
            </a:r>
          </a:p>
          <a:p>
            <a:pPr lvl="1"/>
            <a:r>
              <a:rPr lang="en-US" dirty="0"/>
              <a:t>Metadata</a:t>
            </a:r>
          </a:p>
          <a:p>
            <a:pPr lvl="2"/>
            <a:r>
              <a:rPr lang="en-US" dirty="0"/>
              <a:t>The control information for file management is known as metadata.</a:t>
            </a:r>
          </a:p>
          <a:p>
            <a:pPr lvl="2"/>
            <a:r>
              <a:rPr lang="en-US" dirty="0"/>
              <a:t>File metadata includes file attributes and pointers to the location of file data content.</a:t>
            </a:r>
          </a:p>
          <a:p>
            <a:pPr lvl="2"/>
            <a:r>
              <a:rPr lang="en-US" dirty="0"/>
              <a:t>File metadata may be segregated from a file's data content.</a:t>
            </a:r>
          </a:p>
          <a:p>
            <a:pPr lvl="2"/>
            <a:r>
              <a:rPr lang="en-US" dirty="0"/>
              <a:t>Metadata on file ownership and permissions is used in file access.</a:t>
            </a:r>
          </a:p>
          <a:p>
            <a:pPr lvl="2"/>
            <a:r>
              <a:rPr lang="en-US" dirty="0"/>
              <a:t>File timestamp metadata facilitates automated processes such as backup and life cycle management</a:t>
            </a:r>
            <a:r>
              <a:rPr lang="en-US" dirty="0" smtClean="0"/>
              <a:t>.</a:t>
            </a: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5</a:t>
            </a:fld>
            <a:endParaRPr lang="en-US"/>
          </a:p>
        </p:txBody>
      </p:sp>
    </p:spTree>
    <p:extLst>
      <p:ext uri="{BB962C8B-B14F-4D97-AF65-F5344CB8AC3E}">
        <p14:creationId xmlns:p14="http://schemas.microsoft.com/office/powerpoint/2010/main" val="29489405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MapReduce</a:t>
            </a:r>
          </a:p>
        </p:txBody>
      </p:sp>
      <p:sp>
        <p:nvSpPr>
          <p:cNvPr id="23555" name="Rectangle 3"/>
          <p:cNvSpPr>
            <a:spLocks noGrp="1" noChangeArrowheads="1"/>
          </p:cNvSpPr>
          <p:nvPr>
            <p:ph idx="1"/>
          </p:nvPr>
        </p:nvSpPr>
        <p:spPr/>
        <p:txBody>
          <a:bodyPr/>
          <a:lstStyle/>
          <a:p>
            <a:pPr>
              <a:lnSpc>
                <a:spcPct val="90000"/>
              </a:lnSpc>
            </a:pPr>
            <a:r>
              <a:rPr lang="en-US" dirty="0" smtClean="0"/>
              <a:t>Programmers specify two functions:</a:t>
            </a:r>
          </a:p>
          <a:p>
            <a:pPr lvl="1">
              <a:lnSpc>
                <a:spcPct val="90000"/>
              </a:lnSpc>
              <a:buNone/>
            </a:pPr>
            <a:r>
              <a:rPr lang="en-US" b="1" dirty="0">
                <a:solidFill>
                  <a:srgbClr val="FF0000"/>
                </a:solidFill>
              </a:rPr>
              <a:t>map</a:t>
            </a:r>
            <a:r>
              <a:rPr lang="en-US" dirty="0"/>
              <a:t> (k</a:t>
            </a:r>
            <a:r>
              <a:rPr lang="en-US" baseline="-25000" dirty="0"/>
              <a:t>1</a:t>
            </a:r>
            <a:r>
              <a:rPr lang="en-US" dirty="0"/>
              <a:t>, v</a:t>
            </a:r>
            <a:r>
              <a:rPr lang="en-US" baseline="-25000" dirty="0"/>
              <a:t>1</a:t>
            </a:r>
            <a:r>
              <a:rPr lang="en-US" dirty="0"/>
              <a:t>) </a:t>
            </a:r>
            <a:r>
              <a:rPr lang="en-US" dirty="0">
                <a:cs typeface="Arial" charset="0"/>
              </a:rPr>
              <a:t>→ [(k</a:t>
            </a:r>
            <a:r>
              <a:rPr lang="en-US" baseline="-25000" dirty="0">
                <a:cs typeface="Arial" charset="0"/>
              </a:rPr>
              <a:t>2</a:t>
            </a:r>
            <a:r>
              <a:rPr lang="en-US" dirty="0">
                <a:cs typeface="Arial" charset="0"/>
              </a:rPr>
              <a:t>, v</a:t>
            </a:r>
            <a:r>
              <a:rPr lang="en-US" baseline="-25000" dirty="0">
                <a:cs typeface="Arial" charset="0"/>
              </a:rPr>
              <a:t>2</a:t>
            </a:r>
            <a:r>
              <a:rPr lang="en-US" dirty="0">
                <a:cs typeface="Arial" charset="0"/>
              </a:rPr>
              <a:t>)]</a:t>
            </a:r>
          </a:p>
          <a:p>
            <a:pPr lvl="1">
              <a:lnSpc>
                <a:spcPct val="90000"/>
              </a:lnSpc>
              <a:buNone/>
            </a:pPr>
            <a:r>
              <a:rPr lang="en-US" b="1" dirty="0">
                <a:solidFill>
                  <a:srgbClr val="FF0000"/>
                </a:solidFill>
                <a:cs typeface="Arial" charset="0"/>
              </a:rPr>
              <a:t>reduce</a:t>
            </a:r>
            <a:r>
              <a:rPr lang="en-US" dirty="0">
                <a:cs typeface="Arial" charset="0"/>
              </a:rPr>
              <a:t> (k</a:t>
            </a:r>
            <a:r>
              <a:rPr lang="en-US" baseline="-25000" dirty="0">
                <a:cs typeface="Arial" charset="0"/>
              </a:rPr>
              <a:t>2</a:t>
            </a:r>
            <a:r>
              <a:rPr lang="en-US" dirty="0">
                <a:cs typeface="Arial" charset="0"/>
              </a:rPr>
              <a:t>, [v</a:t>
            </a:r>
            <a:r>
              <a:rPr lang="en-US" baseline="-25000" dirty="0">
                <a:cs typeface="Arial" charset="0"/>
              </a:rPr>
              <a:t>2</a:t>
            </a:r>
            <a:r>
              <a:rPr lang="en-US" dirty="0">
                <a:cs typeface="Arial" charset="0"/>
              </a:rPr>
              <a:t>]) → [(k</a:t>
            </a:r>
            <a:r>
              <a:rPr lang="en-US" baseline="-25000" dirty="0">
                <a:cs typeface="Arial" charset="0"/>
              </a:rPr>
              <a:t>3</a:t>
            </a:r>
            <a:r>
              <a:rPr lang="en-US" dirty="0">
                <a:cs typeface="Arial" charset="0"/>
              </a:rPr>
              <a:t>, v</a:t>
            </a:r>
            <a:r>
              <a:rPr lang="en-US" baseline="-25000" dirty="0">
                <a:cs typeface="Arial" charset="0"/>
              </a:rPr>
              <a:t>3</a:t>
            </a:r>
            <a:r>
              <a:rPr lang="en-US" dirty="0">
                <a:cs typeface="Arial" charset="0"/>
              </a:rPr>
              <a:t>)]</a:t>
            </a:r>
          </a:p>
          <a:p>
            <a:pPr lvl="1">
              <a:lnSpc>
                <a:spcPct val="90000"/>
              </a:lnSpc>
            </a:pPr>
            <a:r>
              <a:rPr lang="en-US" dirty="0" smtClean="0">
                <a:cs typeface="Arial" charset="0"/>
              </a:rPr>
              <a:t>All values with the same key are sent to the same reducer</a:t>
            </a:r>
          </a:p>
          <a:p>
            <a:pPr>
              <a:lnSpc>
                <a:spcPct val="90000"/>
              </a:lnSpc>
            </a:pPr>
            <a:r>
              <a:rPr lang="en-US" dirty="0" smtClean="0">
                <a:cs typeface="Arial" charset="0"/>
              </a:rPr>
              <a:t>The execution framework handles everything else…</a:t>
            </a:r>
          </a:p>
        </p:txBody>
      </p:sp>
      <p:sp>
        <p:nvSpPr>
          <p:cNvPr id="4" name="Text Box 4"/>
          <p:cNvSpPr txBox="1">
            <a:spLocks noChangeArrowheads="1"/>
          </p:cNvSpPr>
          <p:nvPr/>
        </p:nvSpPr>
        <p:spPr bwMode="auto">
          <a:xfrm>
            <a:off x="2209800" y="5486400"/>
            <a:ext cx="4953000" cy="461665"/>
          </a:xfrm>
          <a:prstGeom prst="rect">
            <a:avLst/>
          </a:prstGeom>
          <a:noFill/>
          <a:ln w="9525">
            <a:noFill/>
            <a:miter lim="800000"/>
            <a:headEnd/>
            <a:tailEnd/>
          </a:ln>
        </p:spPr>
        <p:txBody>
          <a:bodyPr wrap="square">
            <a:spAutoFit/>
          </a:bodyPr>
          <a:lstStyle/>
          <a:p>
            <a:r>
              <a:rPr lang="en-US" sz="2400" dirty="0" smtClean="0">
                <a:solidFill>
                  <a:srgbClr val="FF0000"/>
                </a:solidFill>
              </a:rPr>
              <a:t>What’s “everything else”?</a:t>
            </a:r>
            <a:endParaRPr lang="en-US" sz="2400" dirty="0">
              <a:solidFill>
                <a:srgbClr val="FF0000"/>
              </a:solidFill>
            </a:endParaRP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50</a:t>
            </a:fld>
            <a:endParaRPr lang="en-US"/>
          </a:p>
        </p:txBody>
      </p:sp>
    </p:spTree>
    <p:extLst>
      <p:ext uri="{BB962C8B-B14F-4D97-AF65-F5344CB8AC3E}">
        <p14:creationId xmlns:p14="http://schemas.microsoft.com/office/powerpoint/2010/main" val="61757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MapReduce “Runtime”</a:t>
            </a:r>
          </a:p>
        </p:txBody>
      </p:sp>
      <p:sp>
        <p:nvSpPr>
          <p:cNvPr id="26627" name="Rectangle 3"/>
          <p:cNvSpPr>
            <a:spLocks noGrp="1" noChangeArrowheads="1"/>
          </p:cNvSpPr>
          <p:nvPr>
            <p:ph idx="1"/>
          </p:nvPr>
        </p:nvSpPr>
        <p:spPr/>
        <p:txBody>
          <a:bodyPr/>
          <a:lstStyle/>
          <a:p>
            <a:pPr>
              <a:lnSpc>
                <a:spcPct val="90000"/>
              </a:lnSpc>
            </a:pPr>
            <a:r>
              <a:rPr lang="en-US" sz="2800" dirty="0" smtClean="0">
                <a:cs typeface="Arial" charset="0"/>
              </a:rPr>
              <a:t>Handles scheduling</a:t>
            </a:r>
          </a:p>
          <a:p>
            <a:pPr lvl="1">
              <a:lnSpc>
                <a:spcPct val="90000"/>
              </a:lnSpc>
            </a:pPr>
            <a:r>
              <a:rPr lang="en-US" sz="2400" dirty="0" smtClean="0">
                <a:cs typeface="Arial" charset="0"/>
              </a:rPr>
              <a:t>Assigns workers to map and reduce tasks</a:t>
            </a:r>
          </a:p>
          <a:p>
            <a:pPr>
              <a:lnSpc>
                <a:spcPct val="90000"/>
              </a:lnSpc>
            </a:pPr>
            <a:r>
              <a:rPr lang="en-US" sz="2800" dirty="0" smtClean="0">
                <a:cs typeface="Arial" charset="0"/>
              </a:rPr>
              <a:t>Handles “data distribution”</a:t>
            </a:r>
          </a:p>
          <a:p>
            <a:pPr lvl="1">
              <a:lnSpc>
                <a:spcPct val="90000"/>
              </a:lnSpc>
            </a:pPr>
            <a:r>
              <a:rPr lang="en-US" sz="2400" dirty="0" smtClean="0">
                <a:cs typeface="Arial" charset="0"/>
              </a:rPr>
              <a:t>Moves processes to data</a:t>
            </a:r>
          </a:p>
          <a:p>
            <a:pPr>
              <a:lnSpc>
                <a:spcPct val="90000"/>
              </a:lnSpc>
            </a:pPr>
            <a:r>
              <a:rPr lang="en-US" sz="2800" dirty="0" smtClean="0">
                <a:cs typeface="Arial" charset="0"/>
              </a:rPr>
              <a:t>Handles synchronization</a:t>
            </a:r>
          </a:p>
          <a:p>
            <a:pPr lvl="1">
              <a:lnSpc>
                <a:spcPct val="90000"/>
              </a:lnSpc>
            </a:pPr>
            <a:r>
              <a:rPr lang="en-US" sz="2400" dirty="0" smtClean="0">
                <a:cs typeface="Arial" charset="0"/>
              </a:rPr>
              <a:t>Gathers, sorts, and shuffles intermediate data</a:t>
            </a:r>
          </a:p>
          <a:p>
            <a:pPr>
              <a:lnSpc>
                <a:spcPct val="90000"/>
              </a:lnSpc>
            </a:pPr>
            <a:r>
              <a:rPr lang="en-US" sz="2800" dirty="0" smtClean="0">
                <a:cs typeface="Arial" charset="0"/>
              </a:rPr>
              <a:t>Handles errors and faults</a:t>
            </a:r>
          </a:p>
          <a:p>
            <a:pPr lvl="1">
              <a:lnSpc>
                <a:spcPct val="90000"/>
              </a:lnSpc>
            </a:pPr>
            <a:r>
              <a:rPr lang="en-US" sz="2400" dirty="0" smtClean="0">
                <a:cs typeface="Arial" charset="0"/>
              </a:rPr>
              <a:t>Detects worker failures and restarts</a:t>
            </a:r>
          </a:p>
          <a:p>
            <a:pPr>
              <a:lnSpc>
                <a:spcPct val="90000"/>
              </a:lnSpc>
            </a:pPr>
            <a:r>
              <a:rPr lang="en-US" sz="2800" dirty="0" smtClean="0">
                <a:cs typeface="Arial" charset="0"/>
              </a:rPr>
              <a:t>Everything happens on top of a distributed FS (later)</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51</a:t>
            </a:fld>
            <a:endParaRPr lang="en-US"/>
          </a:p>
        </p:txBody>
      </p:sp>
    </p:spTree>
    <p:extLst>
      <p:ext uri="{BB962C8B-B14F-4D97-AF65-F5344CB8AC3E}">
        <p14:creationId xmlns:p14="http://schemas.microsoft.com/office/powerpoint/2010/main" val="1666608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MapReduce</a:t>
            </a:r>
          </a:p>
        </p:txBody>
      </p:sp>
      <p:sp>
        <p:nvSpPr>
          <p:cNvPr id="23555" name="Rectangle 3"/>
          <p:cNvSpPr>
            <a:spLocks noGrp="1" noChangeArrowheads="1"/>
          </p:cNvSpPr>
          <p:nvPr>
            <p:ph idx="1"/>
          </p:nvPr>
        </p:nvSpPr>
        <p:spPr/>
        <p:txBody>
          <a:bodyPr/>
          <a:lstStyle/>
          <a:p>
            <a:pPr>
              <a:lnSpc>
                <a:spcPct val="90000"/>
              </a:lnSpc>
            </a:pPr>
            <a:r>
              <a:rPr lang="en-US" sz="2400" dirty="0" smtClean="0"/>
              <a:t>Programmers specify two functions:</a:t>
            </a:r>
          </a:p>
          <a:p>
            <a:pPr lvl="1">
              <a:lnSpc>
                <a:spcPct val="90000"/>
              </a:lnSpc>
              <a:buNone/>
            </a:pPr>
            <a:r>
              <a:rPr lang="en-US" sz="2000" b="1" dirty="0">
                <a:solidFill>
                  <a:srgbClr val="FF0000"/>
                </a:solidFill>
              </a:rPr>
              <a:t>map</a:t>
            </a:r>
            <a:r>
              <a:rPr lang="en-US" sz="2000" dirty="0"/>
              <a:t> (k</a:t>
            </a:r>
            <a:r>
              <a:rPr lang="en-US" sz="2000" baseline="-25000" dirty="0"/>
              <a:t>1</a:t>
            </a:r>
            <a:r>
              <a:rPr lang="en-US" sz="2000" dirty="0"/>
              <a:t>, v</a:t>
            </a:r>
            <a:r>
              <a:rPr lang="en-US" sz="2000" baseline="-25000" dirty="0"/>
              <a:t>1</a:t>
            </a:r>
            <a:r>
              <a:rPr lang="en-US" sz="2000" dirty="0"/>
              <a:t>) </a:t>
            </a:r>
            <a:r>
              <a:rPr lang="en-US" sz="2000" dirty="0">
                <a:cs typeface="Arial" charset="0"/>
              </a:rPr>
              <a:t>→ [(k</a:t>
            </a:r>
            <a:r>
              <a:rPr lang="en-US" sz="2000" baseline="-25000" dirty="0">
                <a:cs typeface="Arial" charset="0"/>
              </a:rPr>
              <a:t>2</a:t>
            </a:r>
            <a:r>
              <a:rPr lang="en-US" sz="2000" dirty="0">
                <a:cs typeface="Arial" charset="0"/>
              </a:rPr>
              <a:t>, v</a:t>
            </a:r>
            <a:r>
              <a:rPr lang="en-US" sz="2000" baseline="-25000" dirty="0">
                <a:cs typeface="Arial" charset="0"/>
              </a:rPr>
              <a:t>2</a:t>
            </a:r>
            <a:r>
              <a:rPr lang="en-US" sz="2000" dirty="0">
                <a:cs typeface="Arial" charset="0"/>
              </a:rPr>
              <a:t>)]</a:t>
            </a:r>
          </a:p>
          <a:p>
            <a:pPr lvl="1">
              <a:lnSpc>
                <a:spcPct val="90000"/>
              </a:lnSpc>
              <a:buNone/>
            </a:pPr>
            <a:r>
              <a:rPr lang="en-US" sz="2000" b="1" dirty="0">
                <a:solidFill>
                  <a:srgbClr val="FF0000"/>
                </a:solidFill>
                <a:cs typeface="Arial" charset="0"/>
              </a:rPr>
              <a:t>reduce</a:t>
            </a:r>
            <a:r>
              <a:rPr lang="en-US" sz="2000" dirty="0">
                <a:cs typeface="Arial" charset="0"/>
              </a:rPr>
              <a:t> (k</a:t>
            </a:r>
            <a:r>
              <a:rPr lang="en-US" sz="2000" baseline="-25000" dirty="0">
                <a:cs typeface="Arial" charset="0"/>
              </a:rPr>
              <a:t>2</a:t>
            </a:r>
            <a:r>
              <a:rPr lang="en-US" sz="2000" dirty="0">
                <a:cs typeface="Arial" charset="0"/>
              </a:rPr>
              <a:t>, [v</a:t>
            </a:r>
            <a:r>
              <a:rPr lang="en-US" sz="2000" baseline="-25000" dirty="0">
                <a:cs typeface="Arial" charset="0"/>
              </a:rPr>
              <a:t>2</a:t>
            </a:r>
            <a:r>
              <a:rPr lang="en-US" sz="2000" dirty="0">
                <a:cs typeface="Arial" charset="0"/>
              </a:rPr>
              <a:t>]) → [(k</a:t>
            </a:r>
            <a:r>
              <a:rPr lang="en-US" sz="2000" baseline="-25000" dirty="0">
                <a:cs typeface="Arial" charset="0"/>
              </a:rPr>
              <a:t>3</a:t>
            </a:r>
            <a:r>
              <a:rPr lang="en-US" sz="2000" dirty="0">
                <a:cs typeface="Arial" charset="0"/>
              </a:rPr>
              <a:t>, v</a:t>
            </a:r>
            <a:r>
              <a:rPr lang="en-US" sz="2000" baseline="-25000" dirty="0">
                <a:cs typeface="Arial" charset="0"/>
              </a:rPr>
              <a:t>3</a:t>
            </a:r>
            <a:r>
              <a:rPr lang="en-US" sz="2000" dirty="0">
                <a:cs typeface="Arial" charset="0"/>
              </a:rPr>
              <a:t>)]</a:t>
            </a:r>
          </a:p>
          <a:p>
            <a:pPr lvl="1">
              <a:lnSpc>
                <a:spcPct val="90000"/>
              </a:lnSpc>
            </a:pPr>
            <a:r>
              <a:rPr lang="en-US" sz="2000" dirty="0" smtClean="0">
                <a:cs typeface="Arial" charset="0"/>
              </a:rPr>
              <a:t>All values with the same key are reduced together</a:t>
            </a:r>
          </a:p>
          <a:p>
            <a:pPr>
              <a:lnSpc>
                <a:spcPct val="90000"/>
              </a:lnSpc>
            </a:pPr>
            <a:r>
              <a:rPr lang="en-US" sz="2400" dirty="0" smtClean="0">
                <a:cs typeface="Arial" charset="0"/>
              </a:rPr>
              <a:t>The execution framework handles everything else…</a:t>
            </a:r>
          </a:p>
          <a:p>
            <a:pPr>
              <a:lnSpc>
                <a:spcPct val="90000"/>
              </a:lnSpc>
            </a:pPr>
            <a:r>
              <a:rPr lang="en-US" sz="2400" dirty="0" smtClean="0">
                <a:cs typeface="Arial" charset="0"/>
              </a:rPr>
              <a:t>Not quite…usually, programmers also specify:</a:t>
            </a:r>
          </a:p>
          <a:p>
            <a:pPr lvl="1">
              <a:lnSpc>
                <a:spcPct val="90000"/>
              </a:lnSpc>
              <a:buFont typeface="Wingdings" pitchFamily="2" charset="2"/>
              <a:buNone/>
            </a:pPr>
            <a:r>
              <a:rPr lang="en-US" sz="2000" b="1" dirty="0" smtClean="0">
                <a:solidFill>
                  <a:srgbClr val="FF0000"/>
                </a:solidFill>
                <a:cs typeface="Arial" charset="0"/>
              </a:rPr>
              <a:t>partition</a:t>
            </a:r>
            <a:r>
              <a:rPr lang="en-US" sz="2000" dirty="0" smtClean="0">
                <a:cs typeface="Arial" charset="0"/>
              </a:rPr>
              <a:t> (k</a:t>
            </a:r>
            <a:r>
              <a:rPr lang="en-US" sz="2000" baseline="-25000" dirty="0" smtClean="0">
                <a:cs typeface="Arial" charset="0"/>
              </a:rPr>
              <a:t>2</a:t>
            </a:r>
            <a:r>
              <a:rPr lang="en-US" sz="2000" dirty="0" smtClean="0">
                <a:cs typeface="Arial" charset="0"/>
              </a:rPr>
              <a:t>, number of partitions) → partition for k</a:t>
            </a:r>
            <a:r>
              <a:rPr lang="en-US" sz="2000" baseline="-25000" dirty="0" smtClean="0">
                <a:cs typeface="Arial" charset="0"/>
              </a:rPr>
              <a:t>2</a:t>
            </a:r>
          </a:p>
          <a:p>
            <a:pPr lvl="1">
              <a:lnSpc>
                <a:spcPct val="90000"/>
              </a:lnSpc>
            </a:pPr>
            <a:r>
              <a:rPr lang="en-US" sz="2000" dirty="0" smtClean="0">
                <a:cs typeface="Arial" charset="0"/>
              </a:rPr>
              <a:t>Often a simple hash of the key, e.g., hash(k</a:t>
            </a:r>
            <a:r>
              <a:rPr lang="en-US" sz="2000" baseline="-25000" dirty="0" smtClean="0">
                <a:cs typeface="Arial" charset="0"/>
              </a:rPr>
              <a:t>2</a:t>
            </a:r>
            <a:r>
              <a:rPr lang="en-US" sz="2000" dirty="0" smtClean="0">
                <a:cs typeface="Arial" charset="0"/>
              </a:rPr>
              <a:t>) mod n</a:t>
            </a:r>
          </a:p>
          <a:p>
            <a:pPr lvl="1">
              <a:lnSpc>
                <a:spcPct val="90000"/>
              </a:lnSpc>
            </a:pPr>
            <a:r>
              <a:rPr lang="en-US" sz="2000" dirty="0" smtClean="0">
                <a:cs typeface="Arial" charset="0"/>
              </a:rPr>
              <a:t>Divides up key space for parallel reduce operations</a:t>
            </a:r>
          </a:p>
          <a:p>
            <a:pPr lvl="1">
              <a:lnSpc>
                <a:spcPct val="90000"/>
              </a:lnSpc>
              <a:buNone/>
            </a:pPr>
            <a:r>
              <a:rPr lang="en-US" sz="2000" b="1" dirty="0" smtClean="0">
                <a:solidFill>
                  <a:srgbClr val="FF0000"/>
                </a:solidFill>
                <a:cs typeface="Arial" charset="0"/>
              </a:rPr>
              <a:t>combine</a:t>
            </a:r>
            <a:r>
              <a:rPr lang="en-US" sz="2000" dirty="0" smtClean="0">
                <a:cs typeface="Arial" charset="0"/>
              </a:rPr>
              <a:t> </a:t>
            </a:r>
            <a:r>
              <a:rPr lang="en-US" sz="2000" dirty="0">
                <a:cs typeface="Arial" charset="0"/>
              </a:rPr>
              <a:t>(k</a:t>
            </a:r>
            <a:r>
              <a:rPr lang="en-US" sz="2000" baseline="-25000" dirty="0">
                <a:cs typeface="Arial" charset="0"/>
              </a:rPr>
              <a:t>2</a:t>
            </a:r>
            <a:r>
              <a:rPr lang="en-US" sz="2000" dirty="0">
                <a:cs typeface="Arial" charset="0"/>
              </a:rPr>
              <a:t>, [v</a:t>
            </a:r>
            <a:r>
              <a:rPr lang="en-US" sz="2000" baseline="-25000" dirty="0">
                <a:cs typeface="Arial" charset="0"/>
              </a:rPr>
              <a:t>2</a:t>
            </a:r>
            <a:r>
              <a:rPr lang="en-US" sz="2000" dirty="0">
                <a:cs typeface="Arial" charset="0"/>
              </a:rPr>
              <a:t>]) → [(k</a:t>
            </a:r>
            <a:r>
              <a:rPr lang="en-US" sz="2000" baseline="-25000" dirty="0">
                <a:cs typeface="Arial" charset="0"/>
              </a:rPr>
              <a:t>3</a:t>
            </a:r>
            <a:r>
              <a:rPr lang="en-US" sz="2000" dirty="0">
                <a:cs typeface="Arial" charset="0"/>
              </a:rPr>
              <a:t>, v</a:t>
            </a:r>
            <a:r>
              <a:rPr lang="en-US" sz="2000" baseline="-25000" dirty="0">
                <a:cs typeface="Arial" charset="0"/>
              </a:rPr>
              <a:t>3</a:t>
            </a:r>
            <a:r>
              <a:rPr lang="en-US" sz="2000" dirty="0">
                <a:cs typeface="Arial" charset="0"/>
              </a:rPr>
              <a:t>)]</a:t>
            </a:r>
          </a:p>
          <a:p>
            <a:pPr lvl="1">
              <a:lnSpc>
                <a:spcPct val="90000"/>
              </a:lnSpc>
            </a:pPr>
            <a:r>
              <a:rPr lang="en-US" sz="2000" dirty="0" smtClean="0">
                <a:cs typeface="Arial" charset="0"/>
              </a:rPr>
              <a:t>Mini-reducers that run in memory after the map phase</a:t>
            </a:r>
          </a:p>
          <a:p>
            <a:pPr lvl="1">
              <a:lnSpc>
                <a:spcPct val="90000"/>
              </a:lnSpc>
            </a:pPr>
            <a:r>
              <a:rPr lang="en-US" sz="2000" dirty="0" smtClean="0">
                <a:cs typeface="Arial" charset="0"/>
              </a:rPr>
              <a:t>Used as an optimization to reduce network traffic</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52</a:t>
            </a:fld>
            <a:endParaRPr lang="en-US"/>
          </a:p>
        </p:txBody>
      </p:sp>
    </p:spTree>
    <p:extLst>
      <p:ext uri="{BB962C8B-B14F-4D97-AF65-F5344CB8AC3E}">
        <p14:creationId xmlns:p14="http://schemas.microsoft.com/office/powerpoint/2010/main" val="382696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3" name="Straight Arrow Connector 172"/>
          <p:cNvCxnSpPr>
            <a:cxnSpLocks noChangeShapeType="1"/>
          </p:cNvCxnSpPr>
          <p:nvPr/>
        </p:nvCxnSpPr>
        <p:spPr bwMode="auto">
          <a:xfrm rot="5400000">
            <a:off x="2644776" y="3213100"/>
            <a:ext cx="27305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4" name="Straight Arrow Connector 173"/>
          <p:cNvCxnSpPr>
            <a:cxnSpLocks noChangeShapeType="1"/>
          </p:cNvCxnSpPr>
          <p:nvPr/>
        </p:nvCxnSpPr>
        <p:spPr bwMode="auto">
          <a:xfrm rot="5400000">
            <a:off x="3938588" y="32131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5" name="Straight Arrow Connector 174"/>
          <p:cNvCxnSpPr>
            <a:cxnSpLocks noChangeShapeType="1"/>
          </p:cNvCxnSpPr>
          <p:nvPr/>
        </p:nvCxnSpPr>
        <p:spPr bwMode="auto">
          <a:xfrm rot="5400000">
            <a:off x="5233988" y="32131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6" name="Straight Arrow Connector 175"/>
          <p:cNvCxnSpPr>
            <a:cxnSpLocks noChangeShapeType="1"/>
          </p:cNvCxnSpPr>
          <p:nvPr/>
        </p:nvCxnSpPr>
        <p:spPr bwMode="auto">
          <a:xfrm rot="5400000">
            <a:off x="6605588" y="32131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69" name="Rectangle 7"/>
          <p:cNvSpPr>
            <a:spLocks noChangeArrowheads="1"/>
          </p:cNvSpPr>
          <p:nvPr/>
        </p:nvSpPr>
        <p:spPr bwMode="auto">
          <a:xfrm>
            <a:off x="63246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0" hangingPunct="0"/>
            <a:r>
              <a:rPr lang="en-US" sz="1200" dirty="0" smtClean="0">
                <a:solidFill>
                  <a:srgbClr val="000000"/>
                </a:solidFill>
                <a:latin typeface="Arial"/>
              </a:rPr>
              <a:t>combine</a:t>
            </a:r>
            <a:endParaRPr lang="en-US" sz="1200" dirty="0">
              <a:solidFill>
                <a:srgbClr val="000000"/>
              </a:solidFill>
              <a:latin typeface="Arial"/>
            </a:endParaRPr>
          </a:p>
        </p:txBody>
      </p:sp>
      <p:sp>
        <p:nvSpPr>
          <p:cNvPr id="170" name="Rectangle 4"/>
          <p:cNvSpPr>
            <a:spLocks noChangeArrowheads="1"/>
          </p:cNvSpPr>
          <p:nvPr/>
        </p:nvSpPr>
        <p:spPr bwMode="auto">
          <a:xfrm>
            <a:off x="23622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0" hangingPunct="0"/>
            <a:r>
              <a:rPr lang="en-US" sz="1200" dirty="0" smtClean="0">
                <a:solidFill>
                  <a:srgbClr val="000000"/>
                </a:solidFill>
                <a:latin typeface="Arial"/>
              </a:rPr>
              <a:t>combine</a:t>
            </a:r>
            <a:endParaRPr lang="en-US" sz="1200" dirty="0">
              <a:solidFill>
                <a:srgbClr val="000000"/>
              </a:solidFill>
              <a:latin typeface="Arial"/>
            </a:endParaRPr>
          </a:p>
        </p:txBody>
      </p:sp>
      <p:sp>
        <p:nvSpPr>
          <p:cNvPr id="171" name="Rectangle 5"/>
          <p:cNvSpPr>
            <a:spLocks noChangeArrowheads="1"/>
          </p:cNvSpPr>
          <p:nvPr/>
        </p:nvSpPr>
        <p:spPr bwMode="auto">
          <a:xfrm>
            <a:off x="36576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0" hangingPunct="0"/>
            <a:r>
              <a:rPr lang="en-US" sz="1200" dirty="0" smtClean="0">
                <a:solidFill>
                  <a:srgbClr val="000000"/>
                </a:solidFill>
                <a:latin typeface="Arial"/>
              </a:rPr>
              <a:t>combine</a:t>
            </a:r>
            <a:endParaRPr lang="en-US" sz="1200" dirty="0">
              <a:solidFill>
                <a:srgbClr val="000000"/>
              </a:solidFill>
              <a:latin typeface="Arial"/>
            </a:endParaRPr>
          </a:p>
        </p:txBody>
      </p:sp>
      <p:sp>
        <p:nvSpPr>
          <p:cNvPr id="172" name="Rectangle 6"/>
          <p:cNvSpPr>
            <a:spLocks noChangeArrowheads="1"/>
          </p:cNvSpPr>
          <p:nvPr/>
        </p:nvSpPr>
        <p:spPr bwMode="auto">
          <a:xfrm>
            <a:off x="49530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0" hangingPunct="0"/>
            <a:r>
              <a:rPr lang="en-US" sz="1200" dirty="0" smtClean="0">
                <a:solidFill>
                  <a:srgbClr val="000000"/>
                </a:solidFill>
                <a:latin typeface="Arial"/>
              </a:rPr>
              <a:t>combine</a:t>
            </a:r>
            <a:endParaRPr lang="en-US" sz="1200" dirty="0">
              <a:solidFill>
                <a:srgbClr val="000000"/>
              </a:solidFill>
              <a:latin typeface="Arial"/>
            </a:endParaRPr>
          </a:p>
        </p:txBody>
      </p:sp>
      <p:grpSp>
        <p:nvGrpSpPr>
          <p:cNvPr id="327" name="Group 326"/>
          <p:cNvGrpSpPr/>
          <p:nvPr/>
        </p:nvGrpSpPr>
        <p:grpSpPr>
          <a:xfrm>
            <a:off x="2286000" y="3381375"/>
            <a:ext cx="996950" cy="276225"/>
            <a:chOff x="2286000" y="3381375"/>
            <a:chExt cx="996950" cy="276225"/>
          </a:xfrm>
        </p:grpSpPr>
        <p:sp>
          <p:nvSpPr>
            <p:cNvPr id="178" name="Rectangle 144"/>
            <p:cNvSpPr>
              <a:spLocks noChangeArrowheads="1"/>
            </p:cNvSpPr>
            <p:nvPr/>
          </p:nvSpPr>
          <p:spPr bwMode="auto">
            <a:xfrm>
              <a:off x="2794665" y="3405506"/>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179" name="TextBox 145"/>
            <p:cNvSpPr txBox="1">
              <a:spLocks noChangeArrowheads="1"/>
            </p:cNvSpPr>
            <p:nvPr/>
          </p:nvSpPr>
          <p:spPr bwMode="auto">
            <a:xfrm>
              <a:off x="2784475" y="3381375"/>
              <a:ext cx="269761" cy="276225"/>
            </a:xfrm>
            <a:prstGeom prst="rect">
              <a:avLst/>
            </a:prstGeom>
            <a:noFill/>
            <a:ln w="9525">
              <a:noFill/>
              <a:miter lim="800000"/>
              <a:headEnd/>
              <a:tailEnd/>
            </a:ln>
          </p:spPr>
          <p:txBody>
            <a:bodyPr wrap="none">
              <a:spAutoFit/>
            </a:bodyPr>
            <a:lstStyle/>
            <a:p>
              <a:pPr algn="ctr" eaLnBrk="0" hangingPunct="0"/>
              <a:r>
                <a:rPr lang="en-US" sz="1200" dirty="0">
                  <a:solidFill>
                    <a:srgbClr val="FFFFFF"/>
                  </a:solidFill>
                  <a:latin typeface="Arial" charset="0"/>
                </a:rPr>
                <a:t>b</a:t>
              </a:r>
              <a:endParaRPr lang="en-US" sz="1600" baseline="-25000" dirty="0">
                <a:solidFill>
                  <a:srgbClr val="FFFFFF"/>
                </a:solidFill>
                <a:latin typeface="Arial" charset="0"/>
              </a:endParaRPr>
            </a:p>
          </p:txBody>
        </p:sp>
        <p:sp>
          <p:nvSpPr>
            <p:cNvPr id="180" name="Rectangle 137"/>
            <p:cNvSpPr>
              <a:spLocks noChangeArrowheads="1"/>
            </p:cNvSpPr>
            <p:nvPr/>
          </p:nvSpPr>
          <p:spPr bwMode="auto">
            <a:xfrm>
              <a:off x="2296190" y="3405506"/>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181" name="TextBox 138"/>
            <p:cNvSpPr txBox="1">
              <a:spLocks noChangeArrowheads="1"/>
            </p:cNvSpPr>
            <p:nvPr/>
          </p:nvSpPr>
          <p:spPr bwMode="auto">
            <a:xfrm>
              <a:off x="2286000" y="3381375"/>
              <a:ext cx="269761" cy="276225"/>
            </a:xfrm>
            <a:prstGeom prst="rect">
              <a:avLst/>
            </a:prstGeom>
            <a:noFill/>
            <a:ln w="9525">
              <a:noFill/>
              <a:miter lim="800000"/>
              <a:headEnd/>
              <a:tailEnd/>
            </a:ln>
          </p:spPr>
          <p:txBody>
            <a:bodyPr wrap="none">
              <a:spAutoFit/>
            </a:bodyPr>
            <a:lstStyle/>
            <a:p>
              <a:pPr algn="ctr" eaLnBrk="0" hangingPunct="0"/>
              <a:r>
                <a:rPr lang="en-US" sz="1200" dirty="0">
                  <a:solidFill>
                    <a:srgbClr val="FFFFFF"/>
                  </a:solidFill>
                  <a:latin typeface="Arial" charset="0"/>
                </a:rPr>
                <a:t>a</a:t>
              </a:r>
              <a:endParaRPr lang="en-US" sz="1600" baseline="-25000" dirty="0">
                <a:solidFill>
                  <a:srgbClr val="FFFFFF"/>
                </a:solidFill>
                <a:latin typeface="Arial" charset="0"/>
              </a:endParaRPr>
            </a:p>
          </p:txBody>
        </p:sp>
        <p:sp>
          <p:nvSpPr>
            <p:cNvPr id="182" name="Rectangle 135"/>
            <p:cNvSpPr>
              <a:spLocks noChangeArrowheads="1"/>
            </p:cNvSpPr>
            <p:nvPr/>
          </p:nvSpPr>
          <p:spPr bwMode="auto">
            <a:xfrm>
              <a:off x="2524904" y="3405506"/>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183" name="TextBox 136"/>
            <p:cNvSpPr txBox="1">
              <a:spLocks noChangeArrowheads="1"/>
            </p:cNvSpPr>
            <p:nvPr/>
          </p:nvSpPr>
          <p:spPr bwMode="auto">
            <a:xfrm>
              <a:off x="2514714" y="3381375"/>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1</a:t>
              </a:r>
              <a:endParaRPr lang="en-US" sz="1600" baseline="-25000">
                <a:solidFill>
                  <a:srgbClr val="000000"/>
                </a:solidFill>
                <a:latin typeface="Arial" charset="0"/>
              </a:endParaRPr>
            </a:p>
          </p:txBody>
        </p:sp>
        <p:sp>
          <p:nvSpPr>
            <p:cNvPr id="184" name="Rectangle 142"/>
            <p:cNvSpPr>
              <a:spLocks noChangeArrowheads="1"/>
            </p:cNvSpPr>
            <p:nvPr/>
          </p:nvSpPr>
          <p:spPr bwMode="auto">
            <a:xfrm>
              <a:off x="3023379" y="3405506"/>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185" name="TextBox 143"/>
            <p:cNvSpPr txBox="1">
              <a:spLocks noChangeArrowheads="1"/>
            </p:cNvSpPr>
            <p:nvPr/>
          </p:nvSpPr>
          <p:spPr bwMode="auto">
            <a:xfrm>
              <a:off x="3013189" y="3381375"/>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grpSp>
      <p:grpSp>
        <p:nvGrpSpPr>
          <p:cNvPr id="326" name="Group 325"/>
          <p:cNvGrpSpPr/>
          <p:nvPr/>
        </p:nvGrpSpPr>
        <p:grpSpPr>
          <a:xfrm>
            <a:off x="3844925" y="3381375"/>
            <a:ext cx="498475" cy="276225"/>
            <a:chOff x="3844925" y="3381375"/>
            <a:chExt cx="498475" cy="276225"/>
          </a:xfrm>
        </p:grpSpPr>
        <p:sp>
          <p:nvSpPr>
            <p:cNvPr id="187" name="Rectangle 151"/>
            <p:cNvSpPr>
              <a:spLocks noChangeArrowheads="1"/>
            </p:cNvSpPr>
            <p:nvPr/>
          </p:nvSpPr>
          <p:spPr bwMode="auto">
            <a:xfrm>
              <a:off x="3855115" y="3405506"/>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189" name="TextBox 152"/>
            <p:cNvSpPr txBox="1">
              <a:spLocks noChangeArrowheads="1"/>
            </p:cNvSpPr>
            <p:nvPr/>
          </p:nvSpPr>
          <p:spPr bwMode="auto">
            <a:xfrm>
              <a:off x="3844925" y="3381375"/>
              <a:ext cx="26976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191" name="Rectangle 149"/>
            <p:cNvSpPr>
              <a:spLocks noChangeArrowheads="1"/>
            </p:cNvSpPr>
            <p:nvPr/>
          </p:nvSpPr>
          <p:spPr bwMode="auto">
            <a:xfrm>
              <a:off x="4083829" y="3405506"/>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192" name="TextBox 150"/>
            <p:cNvSpPr txBox="1">
              <a:spLocks noChangeArrowheads="1"/>
            </p:cNvSpPr>
            <p:nvPr/>
          </p:nvSpPr>
          <p:spPr bwMode="auto">
            <a:xfrm>
              <a:off x="4073639" y="3381375"/>
              <a:ext cx="269761"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9</a:t>
              </a:r>
              <a:endParaRPr lang="en-US" sz="1600" baseline="-25000" dirty="0">
                <a:solidFill>
                  <a:srgbClr val="000000"/>
                </a:solidFill>
                <a:latin typeface="Arial" charset="0"/>
              </a:endParaRPr>
            </a:p>
          </p:txBody>
        </p:sp>
      </p:grpSp>
      <p:grpSp>
        <p:nvGrpSpPr>
          <p:cNvPr id="325" name="Group 324"/>
          <p:cNvGrpSpPr/>
          <p:nvPr/>
        </p:nvGrpSpPr>
        <p:grpSpPr>
          <a:xfrm>
            <a:off x="4876800" y="3381375"/>
            <a:ext cx="990600" cy="276225"/>
            <a:chOff x="4876800" y="3381375"/>
            <a:chExt cx="990600" cy="276225"/>
          </a:xfrm>
        </p:grpSpPr>
        <p:sp>
          <p:nvSpPr>
            <p:cNvPr id="196" name="Rectangle 165"/>
            <p:cNvSpPr>
              <a:spLocks noChangeArrowheads="1"/>
            </p:cNvSpPr>
            <p:nvPr/>
          </p:nvSpPr>
          <p:spPr bwMode="auto">
            <a:xfrm>
              <a:off x="4886985" y="34055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197" name="Rectangle 172"/>
            <p:cNvSpPr>
              <a:spLocks noChangeArrowheads="1"/>
            </p:cNvSpPr>
            <p:nvPr/>
          </p:nvSpPr>
          <p:spPr bwMode="auto">
            <a:xfrm>
              <a:off x="5379359" y="34055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198" name="TextBox 166"/>
            <p:cNvSpPr txBox="1">
              <a:spLocks noChangeArrowheads="1"/>
            </p:cNvSpPr>
            <p:nvPr/>
          </p:nvSpPr>
          <p:spPr bwMode="auto">
            <a:xfrm>
              <a:off x="4876800" y="3381375"/>
              <a:ext cx="269626"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a</a:t>
              </a:r>
              <a:endParaRPr lang="en-US" sz="1600" baseline="-25000">
                <a:solidFill>
                  <a:srgbClr val="FFFFFF"/>
                </a:solidFill>
                <a:latin typeface="Arial" charset="0"/>
              </a:endParaRPr>
            </a:p>
          </p:txBody>
        </p:sp>
        <p:sp>
          <p:nvSpPr>
            <p:cNvPr id="199" name="TextBox 173"/>
            <p:cNvSpPr txBox="1">
              <a:spLocks noChangeArrowheads="1"/>
            </p:cNvSpPr>
            <p:nvPr/>
          </p:nvSpPr>
          <p:spPr bwMode="auto">
            <a:xfrm>
              <a:off x="5369174" y="3381375"/>
              <a:ext cx="26161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00" name="Rectangle 163"/>
            <p:cNvSpPr>
              <a:spLocks noChangeArrowheads="1"/>
            </p:cNvSpPr>
            <p:nvPr/>
          </p:nvSpPr>
          <p:spPr bwMode="auto">
            <a:xfrm>
              <a:off x="5115585" y="34055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01" name="TextBox 164"/>
            <p:cNvSpPr txBox="1">
              <a:spLocks noChangeArrowheads="1"/>
            </p:cNvSpPr>
            <p:nvPr/>
          </p:nvSpPr>
          <p:spPr bwMode="auto">
            <a:xfrm>
              <a:off x="5105400" y="3381375"/>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5</a:t>
              </a:r>
              <a:endParaRPr lang="en-US" sz="1600" baseline="-25000">
                <a:solidFill>
                  <a:srgbClr val="000000"/>
                </a:solidFill>
                <a:latin typeface="Arial" charset="0"/>
              </a:endParaRPr>
            </a:p>
          </p:txBody>
        </p:sp>
        <p:sp>
          <p:nvSpPr>
            <p:cNvPr id="202" name="Rectangle 170"/>
            <p:cNvSpPr>
              <a:spLocks noChangeArrowheads="1"/>
            </p:cNvSpPr>
            <p:nvPr/>
          </p:nvSpPr>
          <p:spPr bwMode="auto">
            <a:xfrm>
              <a:off x="5607959" y="34055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03" name="TextBox 171"/>
            <p:cNvSpPr txBox="1">
              <a:spLocks noChangeArrowheads="1"/>
            </p:cNvSpPr>
            <p:nvPr/>
          </p:nvSpPr>
          <p:spPr bwMode="auto">
            <a:xfrm>
              <a:off x="5597774" y="3381375"/>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grpSp>
      <p:grpSp>
        <p:nvGrpSpPr>
          <p:cNvPr id="324" name="Group 323"/>
          <p:cNvGrpSpPr/>
          <p:nvPr/>
        </p:nvGrpSpPr>
        <p:grpSpPr>
          <a:xfrm>
            <a:off x="6248400" y="3381375"/>
            <a:ext cx="990600" cy="276225"/>
            <a:chOff x="6248400" y="3381375"/>
            <a:chExt cx="990600" cy="276225"/>
          </a:xfrm>
        </p:grpSpPr>
        <p:sp>
          <p:nvSpPr>
            <p:cNvPr id="205" name="Rectangle 179"/>
            <p:cNvSpPr>
              <a:spLocks noChangeArrowheads="1"/>
            </p:cNvSpPr>
            <p:nvPr/>
          </p:nvSpPr>
          <p:spPr bwMode="auto">
            <a:xfrm>
              <a:off x="6258585" y="34055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06" name="Rectangle 186"/>
            <p:cNvSpPr>
              <a:spLocks noChangeArrowheads="1"/>
            </p:cNvSpPr>
            <p:nvPr/>
          </p:nvSpPr>
          <p:spPr bwMode="auto">
            <a:xfrm>
              <a:off x="6750959" y="34055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07" name="TextBox 180"/>
            <p:cNvSpPr txBox="1">
              <a:spLocks noChangeArrowheads="1"/>
            </p:cNvSpPr>
            <p:nvPr/>
          </p:nvSpPr>
          <p:spPr bwMode="auto">
            <a:xfrm>
              <a:off x="6248400" y="3381375"/>
              <a:ext cx="269626"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b</a:t>
              </a:r>
              <a:endParaRPr lang="en-US" sz="1600" baseline="-25000">
                <a:solidFill>
                  <a:srgbClr val="FFFFFF"/>
                </a:solidFill>
                <a:latin typeface="Arial" charset="0"/>
              </a:endParaRPr>
            </a:p>
          </p:txBody>
        </p:sp>
        <p:sp>
          <p:nvSpPr>
            <p:cNvPr id="208" name="TextBox 187"/>
            <p:cNvSpPr txBox="1">
              <a:spLocks noChangeArrowheads="1"/>
            </p:cNvSpPr>
            <p:nvPr/>
          </p:nvSpPr>
          <p:spPr bwMode="auto">
            <a:xfrm>
              <a:off x="6740774" y="3381375"/>
              <a:ext cx="26161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09" name="Rectangle 177"/>
            <p:cNvSpPr>
              <a:spLocks noChangeArrowheads="1"/>
            </p:cNvSpPr>
            <p:nvPr/>
          </p:nvSpPr>
          <p:spPr bwMode="auto">
            <a:xfrm>
              <a:off x="6487185" y="34055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10" name="TextBox 178"/>
            <p:cNvSpPr txBox="1">
              <a:spLocks noChangeArrowheads="1"/>
            </p:cNvSpPr>
            <p:nvPr/>
          </p:nvSpPr>
          <p:spPr bwMode="auto">
            <a:xfrm>
              <a:off x="6477000" y="3381375"/>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7</a:t>
              </a:r>
              <a:endParaRPr lang="en-US" sz="1600" baseline="-25000">
                <a:solidFill>
                  <a:srgbClr val="000000"/>
                </a:solidFill>
                <a:latin typeface="Arial" charset="0"/>
              </a:endParaRPr>
            </a:p>
          </p:txBody>
        </p:sp>
        <p:sp>
          <p:nvSpPr>
            <p:cNvPr id="211" name="Rectangle 184"/>
            <p:cNvSpPr>
              <a:spLocks noChangeArrowheads="1"/>
            </p:cNvSpPr>
            <p:nvPr/>
          </p:nvSpPr>
          <p:spPr bwMode="auto">
            <a:xfrm>
              <a:off x="6979559" y="34055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12" name="TextBox 185"/>
            <p:cNvSpPr txBox="1">
              <a:spLocks noChangeArrowheads="1"/>
            </p:cNvSpPr>
            <p:nvPr/>
          </p:nvSpPr>
          <p:spPr bwMode="auto">
            <a:xfrm>
              <a:off x="6969374" y="3381375"/>
              <a:ext cx="269626"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8</a:t>
              </a:r>
              <a:endParaRPr lang="en-US" sz="1600" baseline="-25000" dirty="0">
                <a:solidFill>
                  <a:srgbClr val="000000"/>
                </a:solidFill>
                <a:latin typeface="Arial" charset="0"/>
              </a:endParaRPr>
            </a:p>
          </p:txBody>
        </p:sp>
      </p:grpSp>
      <p:sp>
        <p:nvSpPr>
          <p:cNvPr id="213" name="Rectangle 4"/>
          <p:cNvSpPr>
            <a:spLocks noChangeArrowheads="1"/>
          </p:cNvSpPr>
          <p:nvPr/>
        </p:nvSpPr>
        <p:spPr bwMode="auto">
          <a:xfrm>
            <a:off x="22860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en-US" sz="1200" dirty="0" smtClean="0">
                <a:solidFill>
                  <a:srgbClr val="000000"/>
                </a:solidFill>
                <a:latin typeface="Arial"/>
              </a:rPr>
              <a:t>partition</a:t>
            </a:r>
            <a:endParaRPr lang="en-US" sz="1200" dirty="0">
              <a:solidFill>
                <a:srgbClr val="000000"/>
              </a:solidFill>
              <a:latin typeface="Arial"/>
            </a:endParaRPr>
          </a:p>
        </p:txBody>
      </p:sp>
      <p:sp>
        <p:nvSpPr>
          <p:cNvPr id="214" name="Rectangle 4"/>
          <p:cNvSpPr>
            <a:spLocks noChangeArrowheads="1"/>
          </p:cNvSpPr>
          <p:nvPr/>
        </p:nvSpPr>
        <p:spPr bwMode="auto">
          <a:xfrm>
            <a:off x="35814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en-US" sz="1200" dirty="0" smtClean="0">
                <a:solidFill>
                  <a:srgbClr val="000000"/>
                </a:solidFill>
                <a:latin typeface="Arial"/>
              </a:rPr>
              <a:t>partition</a:t>
            </a:r>
            <a:endParaRPr lang="en-US" sz="1200" dirty="0">
              <a:solidFill>
                <a:srgbClr val="000000"/>
              </a:solidFill>
              <a:latin typeface="Arial"/>
            </a:endParaRPr>
          </a:p>
        </p:txBody>
      </p:sp>
      <p:sp>
        <p:nvSpPr>
          <p:cNvPr id="215" name="Rectangle 4"/>
          <p:cNvSpPr>
            <a:spLocks noChangeArrowheads="1"/>
          </p:cNvSpPr>
          <p:nvPr/>
        </p:nvSpPr>
        <p:spPr bwMode="auto">
          <a:xfrm>
            <a:off x="48768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en-US" sz="1200" dirty="0" smtClean="0">
                <a:solidFill>
                  <a:srgbClr val="000000"/>
                </a:solidFill>
                <a:latin typeface="Arial"/>
              </a:rPr>
              <a:t>partition</a:t>
            </a:r>
            <a:endParaRPr lang="en-US" sz="1200" dirty="0">
              <a:solidFill>
                <a:srgbClr val="000000"/>
              </a:solidFill>
              <a:latin typeface="Arial"/>
            </a:endParaRPr>
          </a:p>
        </p:txBody>
      </p:sp>
      <p:sp>
        <p:nvSpPr>
          <p:cNvPr id="216" name="Rectangle 4"/>
          <p:cNvSpPr>
            <a:spLocks noChangeArrowheads="1"/>
          </p:cNvSpPr>
          <p:nvPr/>
        </p:nvSpPr>
        <p:spPr bwMode="auto">
          <a:xfrm>
            <a:off x="62484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en-US" sz="1200" dirty="0" smtClean="0">
                <a:solidFill>
                  <a:srgbClr val="000000"/>
                </a:solidFill>
                <a:latin typeface="Arial"/>
              </a:rPr>
              <a:t>partition</a:t>
            </a:r>
            <a:endParaRPr lang="en-US" sz="1200" dirty="0">
              <a:solidFill>
                <a:srgbClr val="000000"/>
              </a:solidFill>
              <a:latin typeface="Arial"/>
            </a:endParaRPr>
          </a:p>
        </p:txBody>
      </p:sp>
      <p:cxnSp>
        <p:nvCxnSpPr>
          <p:cNvPr id="167" name="Straight Arrow Connector 166"/>
          <p:cNvCxnSpPr>
            <a:cxnSpLocks noChangeShapeType="1"/>
          </p:cNvCxnSpPr>
          <p:nvPr/>
        </p:nvCxnSpPr>
        <p:spPr bwMode="auto">
          <a:xfrm rot="5400000">
            <a:off x="2644776" y="2146300"/>
            <a:ext cx="27305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68" name="Straight Arrow Connector 167"/>
          <p:cNvCxnSpPr>
            <a:cxnSpLocks noChangeShapeType="1"/>
          </p:cNvCxnSpPr>
          <p:nvPr/>
        </p:nvCxnSpPr>
        <p:spPr bwMode="auto">
          <a:xfrm rot="5400000">
            <a:off x="3938588" y="21463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7" name="Straight Arrow Connector 176"/>
          <p:cNvCxnSpPr>
            <a:cxnSpLocks noChangeShapeType="1"/>
          </p:cNvCxnSpPr>
          <p:nvPr/>
        </p:nvCxnSpPr>
        <p:spPr bwMode="auto">
          <a:xfrm rot="5400000">
            <a:off x="5233988" y="21463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86" name="Straight Arrow Connector 185"/>
          <p:cNvCxnSpPr>
            <a:cxnSpLocks noChangeShapeType="1"/>
          </p:cNvCxnSpPr>
          <p:nvPr/>
        </p:nvCxnSpPr>
        <p:spPr bwMode="auto">
          <a:xfrm rot="5400000">
            <a:off x="6605588" y="21463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88" name="Rectangle 7"/>
          <p:cNvSpPr>
            <a:spLocks noChangeArrowheads="1"/>
          </p:cNvSpPr>
          <p:nvPr/>
        </p:nvSpPr>
        <p:spPr bwMode="auto">
          <a:xfrm>
            <a:off x="63246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a:solidFill>
                  <a:srgbClr val="000000"/>
                </a:solidFill>
                <a:latin typeface="Arial"/>
              </a:rPr>
              <a:t>map</a:t>
            </a:r>
          </a:p>
        </p:txBody>
      </p:sp>
      <p:cxnSp>
        <p:nvCxnSpPr>
          <p:cNvPr id="190" name="Straight Arrow Connector 27"/>
          <p:cNvCxnSpPr>
            <a:cxnSpLocks noChangeShapeType="1"/>
          </p:cNvCxnSpPr>
          <p:nvPr/>
        </p:nvCxnSpPr>
        <p:spPr bwMode="auto">
          <a:xfrm rot="16200000" flipH="1">
            <a:off x="6019800" y="714375"/>
            <a:ext cx="609600" cy="6096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93" name="Rectangle 4"/>
          <p:cNvSpPr>
            <a:spLocks noChangeArrowheads="1"/>
          </p:cNvSpPr>
          <p:nvPr/>
        </p:nvSpPr>
        <p:spPr bwMode="auto">
          <a:xfrm>
            <a:off x="23622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dirty="0">
                <a:solidFill>
                  <a:srgbClr val="000000"/>
                </a:solidFill>
                <a:latin typeface="Arial"/>
              </a:rPr>
              <a:t>map</a:t>
            </a:r>
          </a:p>
        </p:txBody>
      </p:sp>
      <p:cxnSp>
        <p:nvCxnSpPr>
          <p:cNvPr id="194" name="Straight Arrow Connector 20"/>
          <p:cNvCxnSpPr>
            <a:cxnSpLocks noChangeShapeType="1"/>
          </p:cNvCxnSpPr>
          <p:nvPr/>
        </p:nvCxnSpPr>
        <p:spPr bwMode="auto">
          <a:xfrm rot="5400000">
            <a:off x="2819400" y="714375"/>
            <a:ext cx="609600" cy="6096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95" name="Rectangle 5"/>
          <p:cNvSpPr>
            <a:spLocks noChangeArrowheads="1"/>
          </p:cNvSpPr>
          <p:nvPr/>
        </p:nvSpPr>
        <p:spPr bwMode="auto">
          <a:xfrm>
            <a:off x="36576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a:solidFill>
                  <a:srgbClr val="000000"/>
                </a:solidFill>
                <a:latin typeface="Arial"/>
              </a:rPr>
              <a:t>map</a:t>
            </a:r>
          </a:p>
        </p:txBody>
      </p:sp>
      <p:cxnSp>
        <p:nvCxnSpPr>
          <p:cNvPr id="204" name="Straight Arrow Connector 22"/>
          <p:cNvCxnSpPr>
            <a:cxnSpLocks noChangeShapeType="1"/>
          </p:cNvCxnSpPr>
          <p:nvPr/>
        </p:nvCxnSpPr>
        <p:spPr bwMode="auto">
          <a:xfrm rot="5400000">
            <a:off x="3771900" y="981075"/>
            <a:ext cx="609600" cy="762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17" name="Rectangle 6"/>
          <p:cNvSpPr>
            <a:spLocks noChangeArrowheads="1"/>
          </p:cNvSpPr>
          <p:nvPr/>
        </p:nvSpPr>
        <p:spPr bwMode="auto">
          <a:xfrm>
            <a:off x="49530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r>
              <a:rPr lang="en-US" sz="1600">
                <a:solidFill>
                  <a:srgbClr val="000000"/>
                </a:solidFill>
                <a:latin typeface="Arial"/>
              </a:rPr>
              <a:t>map</a:t>
            </a:r>
          </a:p>
        </p:txBody>
      </p:sp>
      <p:cxnSp>
        <p:nvCxnSpPr>
          <p:cNvPr id="218" name="Straight Arrow Connector 28"/>
          <p:cNvCxnSpPr>
            <a:cxnSpLocks noChangeShapeType="1"/>
          </p:cNvCxnSpPr>
          <p:nvPr/>
        </p:nvCxnSpPr>
        <p:spPr bwMode="auto">
          <a:xfrm rot="16200000" flipH="1">
            <a:off x="4991100" y="981075"/>
            <a:ext cx="609600" cy="762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grpSp>
        <p:nvGrpSpPr>
          <p:cNvPr id="319" name="Group 318"/>
          <p:cNvGrpSpPr/>
          <p:nvPr/>
        </p:nvGrpSpPr>
        <p:grpSpPr>
          <a:xfrm>
            <a:off x="3033713" y="333375"/>
            <a:ext cx="3214687" cy="276225"/>
            <a:chOff x="3033713" y="333375"/>
            <a:chExt cx="3214687" cy="276225"/>
          </a:xfrm>
        </p:grpSpPr>
        <p:sp>
          <p:nvSpPr>
            <p:cNvPr id="219" name="Rectangle 56"/>
            <p:cNvSpPr>
              <a:spLocks noChangeArrowheads="1"/>
            </p:cNvSpPr>
            <p:nvPr/>
          </p:nvSpPr>
          <p:spPr bwMode="auto">
            <a:xfrm>
              <a:off x="3079069" y="357506"/>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20" name="Rectangle 102"/>
            <p:cNvSpPr>
              <a:spLocks noChangeArrowheads="1"/>
            </p:cNvSpPr>
            <p:nvPr/>
          </p:nvSpPr>
          <p:spPr bwMode="auto">
            <a:xfrm>
              <a:off x="3612430" y="357506"/>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21" name="Rectangle 109"/>
            <p:cNvSpPr>
              <a:spLocks noChangeArrowheads="1"/>
            </p:cNvSpPr>
            <p:nvPr/>
          </p:nvSpPr>
          <p:spPr bwMode="auto">
            <a:xfrm>
              <a:off x="4145792" y="357506"/>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22" name="Rectangle 116"/>
            <p:cNvSpPr>
              <a:spLocks noChangeArrowheads="1"/>
            </p:cNvSpPr>
            <p:nvPr/>
          </p:nvSpPr>
          <p:spPr bwMode="auto">
            <a:xfrm>
              <a:off x="4679154" y="357506"/>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23" name="Rectangle 123"/>
            <p:cNvSpPr>
              <a:spLocks noChangeArrowheads="1"/>
            </p:cNvSpPr>
            <p:nvPr/>
          </p:nvSpPr>
          <p:spPr bwMode="auto">
            <a:xfrm>
              <a:off x="5212515" y="357506"/>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24" name="Rectangle 130"/>
            <p:cNvSpPr>
              <a:spLocks noChangeArrowheads="1"/>
            </p:cNvSpPr>
            <p:nvPr/>
          </p:nvSpPr>
          <p:spPr bwMode="auto">
            <a:xfrm>
              <a:off x="5745877" y="357506"/>
              <a:ext cx="22858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25" name="TextBox 57"/>
            <p:cNvSpPr txBox="1">
              <a:spLocks noChangeArrowheads="1"/>
            </p:cNvSpPr>
            <p:nvPr/>
          </p:nvSpPr>
          <p:spPr bwMode="auto">
            <a:xfrm>
              <a:off x="3033713" y="333375"/>
              <a:ext cx="319295" cy="276225"/>
            </a:xfrm>
            <a:prstGeom prst="rect">
              <a:avLst/>
            </a:prstGeom>
            <a:noFill/>
            <a:ln w="9525">
              <a:noFill/>
              <a:miter lim="800000"/>
              <a:headEnd/>
              <a:tailEnd/>
            </a:ln>
          </p:spPr>
          <p:txBody>
            <a:bodyPr wrap="none">
              <a:spAutoFit/>
            </a:bodyPr>
            <a:lstStyle/>
            <a:p>
              <a:pPr eaLnBrk="0" hangingPunct="0"/>
              <a:r>
                <a:rPr lang="en-US" sz="1200" dirty="0">
                  <a:solidFill>
                    <a:srgbClr val="FFFFFF"/>
                  </a:solidFill>
                  <a:latin typeface="Arial" charset="0"/>
                </a:rPr>
                <a:t>k</a:t>
              </a:r>
              <a:r>
                <a:rPr lang="en-US" sz="1200" baseline="-25000" dirty="0">
                  <a:solidFill>
                    <a:srgbClr val="FFFFFF"/>
                  </a:solidFill>
                  <a:latin typeface="Arial" charset="0"/>
                </a:rPr>
                <a:t>1</a:t>
              </a:r>
              <a:endParaRPr lang="en-US" sz="1600" baseline="-25000" dirty="0">
                <a:solidFill>
                  <a:srgbClr val="FFFFFF"/>
                </a:solidFill>
                <a:latin typeface="Arial" charset="0"/>
              </a:endParaRPr>
            </a:p>
          </p:txBody>
        </p:sp>
        <p:sp>
          <p:nvSpPr>
            <p:cNvPr id="226" name="TextBox 103"/>
            <p:cNvSpPr txBox="1">
              <a:spLocks noChangeArrowheads="1"/>
            </p:cNvSpPr>
            <p:nvPr/>
          </p:nvSpPr>
          <p:spPr bwMode="auto">
            <a:xfrm>
              <a:off x="3567075" y="333375"/>
              <a:ext cx="319295" cy="276225"/>
            </a:xfrm>
            <a:prstGeom prst="rect">
              <a:avLst/>
            </a:prstGeom>
            <a:noFill/>
            <a:ln w="9525">
              <a:noFill/>
              <a:miter lim="800000"/>
              <a:headEnd/>
              <a:tailEnd/>
            </a:ln>
          </p:spPr>
          <p:txBody>
            <a:bodyPr wrap="none">
              <a:spAutoFit/>
            </a:bodyPr>
            <a:lstStyle/>
            <a:p>
              <a:pPr eaLnBrk="0" hangingPunct="0"/>
              <a:r>
                <a:rPr lang="en-US" sz="1200" dirty="0">
                  <a:solidFill>
                    <a:srgbClr val="FFFFFF"/>
                  </a:solidFill>
                  <a:latin typeface="Arial" charset="0"/>
                </a:rPr>
                <a:t>k</a:t>
              </a:r>
              <a:r>
                <a:rPr lang="en-US" sz="1200" baseline="-25000" dirty="0">
                  <a:solidFill>
                    <a:srgbClr val="FFFFFF"/>
                  </a:solidFill>
                  <a:latin typeface="Arial" charset="0"/>
                </a:rPr>
                <a:t>2</a:t>
              </a:r>
              <a:endParaRPr lang="en-US" sz="1600" baseline="-25000" dirty="0">
                <a:solidFill>
                  <a:srgbClr val="FFFFFF"/>
                </a:solidFill>
                <a:latin typeface="Arial" charset="0"/>
              </a:endParaRPr>
            </a:p>
          </p:txBody>
        </p:sp>
        <p:sp>
          <p:nvSpPr>
            <p:cNvPr id="227" name="TextBox 110"/>
            <p:cNvSpPr txBox="1">
              <a:spLocks noChangeArrowheads="1"/>
            </p:cNvSpPr>
            <p:nvPr/>
          </p:nvSpPr>
          <p:spPr bwMode="auto">
            <a:xfrm>
              <a:off x="4100436" y="333375"/>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3</a:t>
              </a:r>
              <a:endParaRPr lang="en-US" sz="1600" baseline="-25000">
                <a:solidFill>
                  <a:srgbClr val="FFFFFF"/>
                </a:solidFill>
                <a:latin typeface="Arial" charset="0"/>
              </a:endParaRPr>
            </a:p>
          </p:txBody>
        </p:sp>
        <p:sp>
          <p:nvSpPr>
            <p:cNvPr id="228" name="TextBox 117"/>
            <p:cNvSpPr txBox="1">
              <a:spLocks noChangeArrowheads="1"/>
            </p:cNvSpPr>
            <p:nvPr/>
          </p:nvSpPr>
          <p:spPr bwMode="auto">
            <a:xfrm>
              <a:off x="4633798" y="333375"/>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4</a:t>
              </a:r>
              <a:endParaRPr lang="en-US" sz="1600" baseline="-25000">
                <a:solidFill>
                  <a:srgbClr val="FFFFFF"/>
                </a:solidFill>
                <a:latin typeface="Arial" charset="0"/>
              </a:endParaRPr>
            </a:p>
          </p:txBody>
        </p:sp>
        <p:sp>
          <p:nvSpPr>
            <p:cNvPr id="229" name="TextBox 124"/>
            <p:cNvSpPr txBox="1">
              <a:spLocks noChangeArrowheads="1"/>
            </p:cNvSpPr>
            <p:nvPr/>
          </p:nvSpPr>
          <p:spPr bwMode="auto">
            <a:xfrm>
              <a:off x="5167160" y="333375"/>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5</a:t>
              </a:r>
              <a:endParaRPr lang="en-US" sz="1600" baseline="-25000">
                <a:solidFill>
                  <a:srgbClr val="FFFFFF"/>
                </a:solidFill>
                <a:latin typeface="Arial" charset="0"/>
              </a:endParaRPr>
            </a:p>
          </p:txBody>
        </p:sp>
        <p:sp>
          <p:nvSpPr>
            <p:cNvPr id="230" name="TextBox 131"/>
            <p:cNvSpPr txBox="1">
              <a:spLocks noChangeArrowheads="1"/>
            </p:cNvSpPr>
            <p:nvPr/>
          </p:nvSpPr>
          <p:spPr bwMode="auto">
            <a:xfrm>
              <a:off x="5700521" y="333375"/>
              <a:ext cx="319295"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k</a:t>
              </a:r>
              <a:r>
                <a:rPr lang="en-US" sz="1200" baseline="-25000">
                  <a:solidFill>
                    <a:srgbClr val="FFFFFF"/>
                  </a:solidFill>
                  <a:latin typeface="Arial" charset="0"/>
                </a:rPr>
                <a:t>6</a:t>
              </a:r>
              <a:endParaRPr lang="en-US" sz="1600" baseline="-25000">
                <a:solidFill>
                  <a:srgbClr val="FFFFFF"/>
                </a:solidFill>
                <a:latin typeface="Arial" charset="0"/>
              </a:endParaRPr>
            </a:p>
          </p:txBody>
        </p:sp>
        <p:sp>
          <p:nvSpPr>
            <p:cNvPr id="231" name="Rectangle 58"/>
            <p:cNvSpPr>
              <a:spLocks noChangeArrowheads="1"/>
            </p:cNvSpPr>
            <p:nvPr/>
          </p:nvSpPr>
          <p:spPr bwMode="auto">
            <a:xfrm>
              <a:off x="3307652" y="357506"/>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32" name="TextBox 59"/>
            <p:cNvSpPr txBox="1">
              <a:spLocks noChangeArrowheads="1"/>
            </p:cNvSpPr>
            <p:nvPr/>
          </p:nvSpPr>
          <p:spPr bwMode="auto">
            <a:xfrm>
              <a:off x="3262297" y="333375"/>
              <a:ext cx="319295" cy="276225"/>
            </a:xfrm>
            <a:prstGeom prst="rect">
              <a:avLst/>
            </a:prstGeom>
            <a:noFill/>
            <a:ln w="9525">
              <a:noFill/>
              <a:miter lim="800000"/>
              <a:headEnd/>
              <a:tailEnd/>
            </a:ln>
          </p:spPr>
          <p:txBody>
            <a:bodyPr wrap="none">
              <a:spAutoFit/>
            </a:bodyPr>
            <a:lstStyle/>
            <a:p>
              <a:pPr eaLnBrk="0" hangingPunct="0"/>
              <a:r>
                <a:rPr lang="en-US" sz="1200" dirty="0">
                  <a:solidFill>
                    <a:srgbClr val="000000"/>
                  </a:solidFill>
                  <a:latin typeface="Arial" charset="0"/>
                </a:rPr>
                <a:t>v</a:t>
              </a:r>
              <a:r>
                <a:rPr lang="en-US" sz="1200" baseline="-25000" dirty="0">
                  <a:solidFill>
                    <a:srgbClr val="000000"/>
                  </a:solidFill>
                  <a:latin typeface="Arial" charset="0"/>
                </a:rPr>
                <a:t>1</a:t>
              </a:r>
              <a:endParaRPr lang="en-US" sz="1600" baseline="-25000" dirty="0">
                <a:solidFill>
                  <a:srgbClr val="000000"/>
                </a:solidFill>
                <a:latin typeface="Arial" charset="0"/>
              </a:endParaRPr>
            </a:p>
          </p:txBody>
        </p:sp>
        <p:sp>
          <p:nvSpPr>
            <p:cNvPr id="233" name="Rectangle 100"/>
            <p:cNvSpPr>
              <a:spLocks noChangeArrowheads="1"/>
            </p:cNvSpPr>
            <p:nvPr/>
          </p:nvSpPr>
          <p:spPr bwMode="auto">
            <a:xfrm>
              <a:off x="3841014" y="357506"/>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34" name="TextBox 101"/>
            <p:cNvSpPr txBox="1">
              <a:spLocks noChangeArrowheads="1"/>
            </p:cNvSpPr>
            <p:nvPr/>
          </p:nvSpPr>
          <p:spPr bwMode="auto">
            <a:xfrm>
              <a:off x="3795658" y="333375"/>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2</a:t>
              </a:r>
              <a:endParaRPr lang="en-US" sz="1600" baseline="-25000">
                <a:solidFill>
                  <a:srgbClr val="000000"/>
                </a:solidFill>
                <a:latin typeface="Arial" charset="0"/>
              </a:endParaRPr>
            </a:p>
          </p:txBody>
        </p:sp>
        <p:sp>
          <p:nvSpPr>
            <p:cNvPr id="235" name="Rectangle 107"/>
            <p:cNvSpPr>
              <a:spLocks noChangeArrowheads="1"/>
            </p:cNvSpPr>
            <p:nvPr/>
          </p:nvSpPr>
          <p:spPr bwMode="auto">
            <a:xfrm>
              <a:off x="4374376" y="357506"/>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36" name="TextBox 108"/>
            <p:cNvSpPr txBox="1">
              <a:spLocks noChangeArrowheads="1"/>
            </p:cNvSpPr>
            <p:nvPr/>
          </p:nvSpPr>
          <p:spPr bwMode="auto">
            <a:xfrm>
              <a:off x="4329020" y="333375"/>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3</a:t>
              </a:r>
              <a:endParaRPr lang="en-US" sz="1600" baseline="-25000">
                <a:solidFill>
                  <a:srgbClr val="000000"/>
                </a:solidFill>
                <a:latin typeface="Arial" charset="0"/>
              </a:endParaRPr>
            </a:p>
          </p:txBody>
        </p:sp>
        <p:sp>
          <p:nvSpPr>
            <p:cNvPr id="237" name="Rectangle 114"/>
            <p:cNvSpPr>
              <a:spLocks noChangeArrowheads="1"/>
            </p:cNvSpPr>
            <p:nvPr/>
          </p:nvSpPr>
          <p:spPr bwMode="auto">
            <a:xfrm>
              <a:off x="4907737" y="357506"/>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38" name="TextBox 115"/>
            <p:cNvSpPr txBox="1">
              <a:spLocks noChangeArrowheads="1"/>
            </p:cNvSpPr>
            <p:nvPr/>
          </p:nvSpPr>
          <p:spPr bwMode="auto">
            <a:xfrm>
              <a:off x="4862382" y="333375"/>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4</a:t>
              </a:r>
              <a:endParaRPr lang="en-US" sz="1600" baseline="-25000">
                <a:solidFill>
                  <a:srgbClr val="000000"/>
                </a:solidFill>
                <a:latin typeface="Arial" charset="0"/>
              </a:endParaRPr>
            </a:p>
          </p:txBody>
        </p:sp>
        <p:sp>
          <p:nvSpPr>
            <p:cNvPr id="239" name="Rectangle 121"/>
            <p:cNvSpPr>
              <a:spLocks noChangeArrowheads="1"/>
            </p:cNvSpPr>
            <p:nvPr/>
          </p:nvSpPr>
          <p:spPr bwMode="auto">
            <a:xfrm>
              <a:off x="5441099" y="357506"/>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0" name="TextBox 122"/>
            <p:cNvSpPr txBox="1">
              <a:spLocks noChangeArrowheads="1"/>
            </p:cNvSpPr>
            <p:nvPr/>
          </p:nvSpPr>
          <p:spPr bwMode="auto">
            <a:xfrm>
              <a:off x="5395743" y="333375"/>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5</a:t>
              </a:r>
              <a:endParaRPr lang="en-US" sz="1600" baseline="-25000">
                <a:solidFill>
                  <a:srgbClr val="000000"/>
                </a:solidFill>
                <a:latin typeface="Arial" charset="0"/>
              </a:endParaRPr>
            </a:p>
          </p:txBody>
        </p:sp>
        <p:sp>
          <p:nvSpPr>
            <p:cNvPr id="241" name="Rectangle 128"/>
            <p:cNvSpPr>
              <a:spLocks noChangeArrowheads="1"/>
            </p:cNvSpPr>
            <p:nvPr/>
          </p:nvSpPr>
          <p:spPr bwMode="auto">
            <a:xfrm>
              <a:off x="5974461" y="357506"/>
              <a:ext cx="228584" cy="227961"/>
            </a:xfrm>
            <a:prstGeom prst="rect">
              <a:avLst/>
            </a:prstGeom>
            <a:no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2" name="TextBox 129"/>
            <p:cNvSpPr txBox="1">
              <a:spLocks noChangeArrowheads="1"/>
            </p:cNvSpPr>
            <p:nvPr/>
          </p:nvSpPr>
          <p:spPr bwMode="auto">
            <a:xfrm>
              <a:off x="5929105" y="333375"/>
              <a:ext cx="31929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v</a:t>
              </a:r>
              <a:r>
                <a:rPr lang="en-US" sz="1200" baseline="-25000">
                  <a:solidFill>
                    <a:srgbClr val="000000"/>
                  </a:solidFill>
                  <a:latin typeface="Arial" charset="0"/>
                </a:rPr>
                <a:t>6</a:t>
              </a:r>
              <a:endParaRPr lang="en-US" sz="1600" baseline="-25000">
                <a:solidFill>
                  <a:srgbClr val="000000"/>
                </a:solidFill>
                <a:latin typeface="Arial" charset="0"/>
              </a:endParaRPr>
            </a:p>
          </p:txBody>
        </p:sp>
      </p:grpSp>
      <p:grpSp>
        <p:nvGrpSpPr>
          <p:cNvPr id="320" name="Group 319"/>
          <p:cNvGrpSpPr/>
          <p:nvPr/>
        </p:nvGrpSpPr>
        <p:grpSpPr>
          <a:xfrm>
            <a:off x="2286000" y="2314575"/>
            <a:ext cx="996950" cy="276225"/>
            <a:chOff x="2286000" y="2314575"/>
            <a:chExt cx="996950" cy="276225"/>
          </a:xfrm>
        </p:grpSpPr>
        <p:sp>
          <p:nvSpPr>
            <p:cNvPr id="243" name="Rectangle 144"/>
            <p:cNvSpPr>
              <a:spLocks noChangeArrowheads="1"/>
            </p:cNvSpPr>
            <p:nvPr/>
          </p:nvSpPr>
          <p:spPr bwMode="auto">
            <a:xfrm>
              <a:off x="2794665" y="2338706"/>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4" name="TextBox 145"/>
            <p:cNvSpPr txBox="1">
              <a:spLocks noChangeArrowheads="1"/>
            </p:cNvSpPr>
            <p:nvPr/>
          </p:nvSpPr>
          <p:spPr bwMode="auto">
            <a:xfrm>
              <a:off x="2784475" y="2314575"/>
              <a:ext cx="269761" cy="276225"/>
            </a:xfrm>
            <a:prstGeom prst="rect">
              <a:avLst/>
            </a:prstGeom>
            <a:noFill/>
            <a:ln w="9525">
              <a:noFill/>
              <a:miter lim="800000"/>
              <a:headEnd/>
              <a:tailEnd/>
            </a:ln>
          </p:spPr>
          <p:txBody>
            <a:bodyPr wrap="none">
              <a:spAutoFit/>
            </a:bodyPr>
            <a:lstStyle/>
            <a:p>
              <a:pPr algn="ctr" eaLnBrk="0" hangingPunct="0"/>
              <a:r>
                <a:rPr lang="en-US" sz="1200" dirty="0">
                  <a:solidFill>
                    <a:srgbClr val="FFFFFF"/>
                  </a:solidFill>
                  <a:latin typeface="Arial" charset="0"/>
                </a:rPr>
                <a:t>b</a:t>
              </a:r>
              <a:endParaRPr lang="en-US" sz="1600" baseline="-25000" dirty="0">
                <a:solidFill>
                  <a:srgbClr val="FFFFFF"/>
                </a:solidFill>
                <a:latin typeface="Arial" charset="0"/>
              </a:endParaRPr>
            </a:p>
          </p:txBody>
        </p:sp>
        <p:sp>
          <p:nvSpPr>
            <p:cNvPr id="245" name="Rectangle 137"/>
            <p:cNvSpPr>
              <a:spLocks noChangeArrowheads="1"/>
            </p:cNvSpPr>
            <p:nvPr/>
          </p:nvSpPr>
          <p:spPr bwMode="auto">
            <a:xfrm>
              <a:off x="2296190" y="2338706"/>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46" name="TextBox 138"/>
            <p:cNvSpPr txBox="1">
              <a:spLocks noChangeArrowheads="1"/>
            </p:cNvSpPr>
            <p:nvPr/>
          </p:nvSpPr>
          <p:spPr bwMode="auto">
            <a:xfrm>
              <a:off x="2286000" y="2314575"/>
              <a:ext cx="269761" cy="276225"/>
            </a:xfrm>
            <a:prstGeom prst="rect">
              <a:avLst/>
            </a:prstGeom>
            <a:noFill/>
            <a:ln w="9525">
              <a:noFill/>
              <a:miter lim="800000"/>
              <a:headEnd/>
              <a:tailEnd/>
            </a:ln>
          </p:spPr>
          <p:txBody>
            <a:bodyPr wrap="none">
              <a:spAutoFit/>
            </a:bodyPr>
            <a:lstStyle/>
            <a:p>
              <a:pPr algn="ctr" eaLnBrk="0" hangingPunct="0"/>
              <a:r>
                <a:rPr lang="en-US" sz="1200" dirty="0">
                  <a:solidFill>
                    <a:srgbClr val="FFFFFF"/>
                  </a:solidFill>
                  <a:latin typeface="Arial" charset="0"/>
                </a:rPr>
                <a:t>a</a:t>
              </a:r>
              <a:endParaRPr lang="en-US" sz="1600" baseline="-25000" dirty="0">
                <a:solidFill>
                  <a:srgbClr val="FFFFFF"/>
                </a:solidFill>
                <a:latin typeface="Arial" charset="0"/>
              </a:endParaRPr>
            </a:p>
          </p:txBody>
        </p:sp>
        <p:sp>
          <p:nvSpPr>
            <p:cNvPr id="247" name="Rectangle 135"/>
            <p:cNvSpPr>
              <a:spLocks noChangeArrowheads="1"/>
            </p:cNvSpPr>
            <p:nvPr/>
          </p:nvSpPr>
          <p:spPr bwMode="auto">
            <a:xfrm>
              <a:off x="2524904" y="2338706"/>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48" name="TextBox 136"/>
            <p:cNvSpPr txBox="1">
              <a:spLocks noChangeArrowheads="1"/>
            </p:cNvSpPr>
            <p:nvPr/>
          </p:nvSpPr>
          <p:spPr bwMode="auto">
            <a:xfrm>
              <a:off x="2514714" y="2314575"/>
              <a:ext cx="269761" cy="276225"/>
            </a:xfrm>
            <a:prstGeom prst="rect">
              <a:avLst/>
            </a:prstGeom>
            <a:noFill/>
            <a:ln w="9525">
              <a:noFill/>
              <a:miter lim="800000"/>
              <a:headEnd/>
              <a:tailEnd/>
            </a:ln>
          </p:spPr>
          <p:txBody>
            <a:bodyPr wrap="none">
              <a:spAutoFit/>
            </a:bodyPr>
            <a:lstStyle/>
            <a:p>
              <a:pPr eaLnBrk="0" hangingPunct="0"/>
              <a:r>
                <a:rPr lang="en-US" sz="1200" dirty="0">
                  <a:solidFill>
                    <a:srgbClr val="000000"/>
                  </a:solidFill>
                  <a:latin typeface="Arial" charset="0"/>
                </a:rPr>
                <a:t>1</a:t>
              </a:r>
              <a:endParaRPr lang="en-US" sz="1600" baseline="-25000" dirty="0">
                <a:solidFill>
                  <a:srgbClr val="000000"/>
                </a:solidFill>
                <a:latin typeface="Arial" charset="0"/>
              </a:endParaRPr>
            </a:p>
          </p:txBody>
        </p:sp>
        <p:sp>
          <p:nvSpPr>
            <p:cNvPr id="249" name="Rectangle 142"/>
            <p:cNvSpPr>
              <a:spLocks noChangeArrowheads="1"/>
            </p:cNvSpPr>
            <p:nvPr/>
          </p:nvSpPr>
          <p:spPr bwMode="auto">
            <a:xfrm>
              <a:off x="3023379" y="2338706"/>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50" name="TextBox 143"/>
            <p:cNvSpPr txBox="1">
              <a:spLocks noChangeArrowheads="1"/>
            </p:cNvSpPr>
            <p:nvPr/>
          </p:nvSpPr>
          <p:spPr bwMode="auto">
            <a:xfrm>
              <a:off x="3013189" y="2314575"/>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grpSp>
      <p:grpSp>
        <p:nvGrpSpPr>
          <p:cNvPr id="321" name="Group 320"/>
          <p:cNvGrpSpPr/>
          <p:nvPr/>
        </p:nvGrpSpPr>
        <p:grpSpPr>
          <a:xfrm>
            <a:off x="3581400" y="2314575"/>
            <a:ext cx="996950" cy="276225"/>
            <a:chOff x="3581400" y="2314575"/>
            <a:chExt cx="996950" cy="276225"/>
          </a:xfrm>
        </p:grpSpPr>
        <p:sp>
          <p:nvSpPr>
            <p:cNvPr id="251" name="Rectangle 151"/>
            <p:cNvSpPr>
              <a:spLocks noChangeArrowheads="1"/>
            </p:cNvSpPr>
            <p:nvPr/>
          </p:nvSpPr>
          <p:spPr bwMode="auto">
            <a:xfrm>
              <a:off x="3591590" y="2338706"/>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52" name="Rectangle 158"/>
            <p:cNvSpPr>
              <a:spLocks noChangeArrowheads="1"/>
            </p:cNvSpPr>
            <p:nvPr/>
          </p:nvSpPr>
          <p:spPr bwMode="auto">
            <a:xfrm>
              <a:off x="4090065" y="2338706"/>
              <a:ext cx="22871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53" name="TextBox 152"/>
            <p:cNvSpPr txBox="1">
              <a:spLocks noChangeArrowheads="1"/>
            </p:cNvSpPr>
            <p:nvPr/>
          </p:nvSpPr>
          <p:spPr bwMode="auto">
            <a:xfrm>
              <a:off x="3581400" y="2314575"/>
              <a:ext cx="26976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54" name="TextBox 159"/>
            <p:cNvSpPr txBox="1">
              <a:spLocks noChangeArrowheads="1"/>
            </p:cNvSpPr>
            <p:nvPr/>
          </p:nvSpPr>
          <p:spPr bwMode="auto">
            <a:xfrm>
              <a:off x="4079875" y="2314575"/>
              <a:ext cx="26976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55" name="Rectangle 149"/>
            <p:cNvSpPr>
              <a:spLocks noChangeArrowheads="1"/>
            </p:cNvSpPr>
            <p:nvPr/>
          </p:nvSpPr>
          <p:spPr bwMode="auto">
            <a:xfrm>
              <a:off x="3820304" y="2338706"/>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56" name="TextBox 150"/>
            <p:cNvSpPr txBox="1">
              <a:spLocks noChangeArrowheads="1"/>
            </p:cNvSpPr>
            <p:nvPr/>
          </p:nvSpPr>
          <p:spPr bwMode="auto">
            <a:xfrm>
              <a:off x="3810114" y="2314575"/>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3</a:t>
              </a:r>
              <a:endParaRPr lang="en-US" sz="1600" baseline="-25000">
                <a:solidFill>
                  <a:srgbClr val="000000"/>
                </a:solidFill>
                <a:latin typeface="Arial" charset="0"/>
              </a:endParaRPr>
            </a:p>
          </p:txBody>
        </p:sp>
        <p:sp>
          <p:nvSpPr>
            <p:cNvPr id="257" name="Rectangle 156"/>
            <p:cNvSpPr>
              <a:spLocks noChangeArrowheads="1"/>
            </p:cNvSpPr>
            <p:nvPr/>
          </p:nvSpPr>
          <p:spPr bwMode="auto">
            <a:xfrm>
              <a:off x="4318779" y="2338706"/>
              <a:ext cx="22871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58" name="TextBox 157"/>
            <p:cNvSpPr txBox="1">
              <a:spLocks noChangeArrowheads="1"/>
            </p:cNvSpPr>
            <p:nvPr/>
          </p:nvSpPr>
          <p:spPr bwMode="auto">
            <a:xfrm>
              <a:off x="4308589" y="2314575"/>
              <a:ext cx="269761"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6</a:t>
              </a:r>
              <a:endParaRPr lang="en-US" sz="1600" baseline="-25000">
                <a:solidFill>
                  <a:srgbClr val="000000"/>
                </a:solidFill>
                <a:latin typeface="Arial" charset="0"/>
              </a:endParaRPr>
            </a:p>
          </p:txBody>
        </p:sp>
      </p:grpSp>
      <p:grpSp>
        <p:nvGrpSpPr>
          <p:cNvPr id="322" name="Group 321"/>
          <p:cNvGrpSpPr/>
          <p:nvPr/>
        </p:nvGrpSpPr>
        <p:grpSpPr>
          <a:xfrm>
            <a:off x="4876800" y="2314575"/>
            <a:ext cx="990600" cy="276225"/>
            <a:chOff x="4876800" y="2314575"/>
            <a:chExt cx="990600" cy="276225"/>
          </a:xfrm>
        </p:grpSpPr>
        <p:sp>
          <p:nvSpPr>
            <p:cNvPr id="259" name="Rectangle 165"/>
            <p:cNvSpPr>
              <a:spLocks noChangeArrowheads="1"/>
            </p:cNvSpPr>
            <p:nvPr/>
          </p:nvSpPr>
          <p:spPr bwMode="auto">
            <a:xfrm>
              <a:off x="4886985" y="23387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60" name="Rectangle 172"/>
            <p:cNvSpPr>
              <a:spLocks noChangeArrowheads="1"/>
            </p:cNvSpPr>
            <p:nvPr/>
          </p:nvSpPr>
          <p:spPr bwMode="auto">
            <a:xfrm>
              <a:off x="5379359" y="23387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61" name="TextBox 166"/>
            <p:cNvSpPr txBox="1">
              <a:spLocks noChangeArrowheads="1"/>
            </p:cNvSpPr>
            <p:nvPr/>
          </p:nvSpPr>
          <p:spPr bwMode="auto">
            <a:xfrm>
              <a:off x="4876800" y="2314575"/>
              <a:ext cx="269626"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a</a:t>
              </a:r>
              <a:endParaRPr lang="en-US" sz="1600" baseline="-25000">
                <a:solidFill>
                  <a:srgbClr val="FFFFFF"/>
                </a:solidFill>
                <a:latin typeface="Arial" charset="0"/>
              </a:endParaRPr>
            </a:p>
          </p:txBody>
        </p:sp>
        <p:sp>
          <p:nvSpPr>
            <p:cNvPr id="262" name="TextBox 173"/>
            <p:cNvSpPr txBox="1">
              <a:spLocks noChangeArrowheads="1"/>
            </p:cNvSpPr>
            <p:nvPr/>
          </p:nvSpPr>
          <p:spPr bwMode="auto">
            <a:xfrm>
              <a:off x="5369174" y="2314575"/>
              <a:ext cx="26161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63" name="Rectangle 163"/>
            <p:cNvSpPr>
              <a:spLocks noChangeArrowheads="1"/>
            </p:cNvSpPr>
            <p:nvPr/>
          </p:nvSpPr>
          <p:spPr bwMode="auto">
            <a:xfrm>
              <a:off x="5115585" y="23387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64" name="TextBox 164"/>
            <p:cNvSpPr txBox="1">
              <a:spLocks noChangeArrowheads="1"/>
            </p:cNvSpPr>
            <p:nvPr/>
          </p:nvSpPr>
          <p:spPr bwMode="auto">
            <a:xfrm>
              <a:off x="5105400" y="2314575"/>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5</a:t>
              </a:r>
              <a:endParaRPr lang="en-US" sz="1600" baseline="-25000">
                <a:solidFill>
                  <a:srgbClr val="000000"/>
                </a:solidFill>
                <a:latin typeface="Arial" charset="0"/>
              </a:endParaRPr>
            </a:p>
          </p:txBody>
        </p:sp>
        <p:sp>
          <p:nvSpPr>
            <p:cNvPr id="265" name="Rectangle 170"/>
            <p:cNvSpPr>
              <a:spLocks noChangeArrowheads="1"/>
            </p:cNvSpPr>
            <p:nvPr/>
          </p:nvSpPr>
          <p:spPr bwMode="auto">
            <a:xfrm>
              <a:off x="5607959" y="23387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66" name="TextBox 171"/>
            <p:cNvSpPr txBox="1">
              <a:spLocks noChangeArrowheads="1"/>
            </p:cNvSpPr>
            <p:nvPr/>
          </p:nvSpPr>
          <p:spPr bwMode="auto">
            <a:xfrm>
              <a:off x="5597774" y="2314575"/>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grpSp>
      <p:grpSp>
        <p:nvGrpSpPr>
          <p:cNvPr id="323" name="Group 322"/>
          <p:cNvGrpSpPr/>
          <p:nvPr/>
        </p:nvGrpSpPr>
        <p:grpSpPr>
          <a:xfrm>
            <a:off x="6248400" y="2314575"/>
            <a:ext cx="990600" cy="276225"/>
            <a:chOff x="6248400" y="2314575"/>
            <a:chExt cx="990600" cy="276225"/>
          </a:xfrm>
        </p:grpSpPr>
        <p:sp>
          <p:nvSpPr>
            <p:cNvPr id="267" name="Rectangle 179"/>
            <p:cNvSpPr>
              <a:spLocks noChangeArrowheads="1"/>
            </p:cNvSpPr>
            <p:nvPr/>
          </p:nvSpPr>
          <p:spPr bwMode="auto">
            <a:xfrm>
              <a:off x="6258585" y="23387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68" name="Rectangle 186"/>
            <p:cNvSpPr>
              <a:spLocks noChangeArrowheads="1"/>
            </p:cNvSpPr>
            <p:nvPr/>
          </p:nvSpPr>
          <p:spPr bwMode="auto">
            <a:xfrm>
              <a:off x="6750959" y="2338706"/>
              <a:ext cx="228600"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69" name="TextBox 180"/>
            <p:cNvSpPr txBox="1">
              <a:spLocks noChangeArrowheads="1"/>
            </p:cNvSpPr>
            <p:nvPr/>
          </p:nvSpPr>
          <p:spPr bwMode="auto">
            <a:xfrm>
              <a:off x="6248400" y="2314575"/>
              <a:ext cx="269626"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b</a:t>
              </a:r>
              <a:endParaRPr lang="en-US" sz="1600" baseline="-25000">
                <a:solidFill>
                  <a:srgbClr val="FFFFFF"/>
                </a:solidFill>
                <a:latin typeface="Arial" charset="0"/>
              </a:endParaRPr>
            </a:p>
          </p:txBody>
        </p:sp>
        <p:sp>
          <p:nvSpPr>
            <p:cNvPr id="270" name="TextBox 187"/>
            <p:cNvSpPr txBox="1">
              <a:spLocks noChangeArrowheads="1"/>
            </p:cNvSpPr>
            <p:nvPr/>
          </p:nvSpPr>
          <p:spPr bwMode="auto">
            <a:xfrm>
              <a:off x="6740774" y="2314575"/>
              <a:ext cx="261611"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71" name="Rectangle 177"/>
            <p:cNvSpPr>
              <a:spLocks noChangeArrowheads="1"/>
            </p:cNvSpPr>
            <p:nvPr/>
          </p:nvSpPr>
          <p:spPr bwMode="auto">
            <a:xfrm>
              <a:off x="6487185" y="23387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72" name="TextBox 178"/>
            <p:cNvSpPr txBox="1">
              <a:spLocks noChangeArrowheads="1"/>
            </p:cNvSpPr>
            <p:nvPr/>
          </p:nvSpPr>
          <p:spPr bwMode="auto">
            <a:xfrm>
              <a:off x="6477000" y="2314575"/>
              <a:ext cx="269626"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7</a:t>
              </a:r>
              <a:endParaRPr lang="en-US" sz="1600" baseline="-25000">
                <a:solidFill>
                  <a:srgbClr val="000000"/>
                </a:solidFill>
                <a:latin typeface="Arial" charset="0"/>
              </a:endParaRPr>
            </a:p>
          </p:txBody>
        </p:sp>
        <p:sp>
          <p:nvSpPr>
            <p:cNvPr id="273" name="Rectangle 184"/>
            <p:cNvSpPr>
              <a:spLocks noChangeArrowheads="1"/>
            </p:cNvSpPr>
            <p:nvPr/>
          </p:nvSpPr>
          <p:spPr bwMode="auto">
            <a:xfrm>
              <a:off x="6979559" y="2338706"/>
              <a:ext cx="228600"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74" name="TextBox 185"/>
            <p:cNvSpPr txBox="1">
              <a:spLocks noChangeArrowheads="1"/>
            </p:cNvSpPr>
            <p:nvPr/>
          </p:nvSpPr>
          <p:spPr bwMode="auto">
            <a:xfrm>
              <a:off x="6969374" y="2314575"/>
              <a:ext cx="269626"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8</a:t>
              </a:r>
              <a:endParaRPr lang="en-US" sz="1600" baseline="-25000" dirty="0">
                <a:solidFill>
                  <a:srgbClr val="000000"/>
                </a:solidFill>
                <a:latin typeface="Arial" charset="0"/>
              </a:endParaRPr>
            </a:p>
          </p:txBody>
        </p:sp>
      </p:grpSp>
      <p:cxnSp>
        <p:nvCxnSpPr>
          <p:cNvPr id="275" name="Straight Arrow Connector 274"/>
          <p:cNvCxnSpPr>
            <a:cxnSpLocks noChangeShapeType="1"/>
          </p:cNvCxnSpPr>
          <p:nvPr/>
        </p:nvCxnSpPr>
        <p:spPr bwMode="auto">
          <a:xfrm rot="5400000">
            <a:off x="3047207" y="5066506"/>
            <a:ext cx="533400"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6" name="Straight Arrow Connector 275"/>
          <p:cNvCxnSpPr>
            <a:cxnSpLocks noChangeShapeType="1"/>
          </p:cNvCxnSpPr>
          <p:nvPr/>
        </p:nvCxnSpPr>
        <p:spPr bwMode="auto">
          <a:xfrm rot="5400000">
            <a:off x="3178175" y="61102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7" name="Straight Arrow Connector 276"/>
          <p:cNvCxnSpPr>
            <a:cxnSpLocks noChangeShapeType="1"/>
          </p:cNvCxnSpPr>
          <p:nvPr/>
        </p:nvCxnSpPr>
        <p:spPr bwMode="auto">
          <a:xfrm rot="5400000">
            <a:off x="4419601" y="5065712"/>
            <a:ext cx="53340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8" name="Straight Arrow Connector 277"/>
          <p:cNvCxnSpPr>
            <a:cxnSpLocks noChangeShapeType="1"/>
          </p:cNvCxnSpPr>
          <p:nvPr/>
        </p:nvCxnSpPr>
        <p:spPr bwMode="auto">
          <a:xfrm rot="5400000">
            <a:off x="4549775" y="61102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9" name="Straight Arrow Connector 278"/>
          <p:cNvCxnSpPr>
            <a:cxnSpLocks noChangeShapeType="1"/>
          </p:cNvCxnSpPr>
          <p:nvPr/>
        </p:nvCxnSpPr>
        <p:spPr bwMode="auto">
          <a:xfrm rot="5400000">
            <a:off x="5714207" y="5066506"/>
            <a:ext cx="533400"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80" name="Straight Arrow Connector 279"/>
          <p:cNvCxnSpPr>
            <a:cxnSpLocks noChangeShapeType="1"/>
          </p:cNvCxnSpPr>
          <p:nvPr/>
        </p:nvCxnSpPr>
        <p:spPr bwMode="auto">
          <a:xfrm rot="5400000">
            <a:off x="5845175" y="61102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81" name="Rectangle 280"/>
          <p:cNvSpPr>
            <a:spLocks noChangeArrowheads="1"/>
          </p:cNvSpPr>
          <p:nvPr/>
        </p:nvSpPr>
        <p:spPr bwMode="auto">
          <a:xfrm>
            <a:off x="1981200" y="4114800"/>
            <a:ext cx="54864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0" hangingPunct="0"/>
            <a:r>
              <a:rPr lang="en-US" sz="1600" b="1" dirty="0">
                <a:solidFill>
                  <a:srgbClr val="000000"/>
                </a:solidFill>
                <a:latin typeface="Arial"/>
              </a:rPr>
              <a:t>Shuffle and Sort:</a:t>
            </a:r>
            <a:r>
              <a:rPr lang="en-US" sz="1600" dirty="0">
                <a:solidFill>
                  <a:srgbClr val="000000"/>
                </a:solidFill>
                <a:latin typeface="Arial"/>
              </a:rPr>
              <a:t> aggregate values by keys</a:t>
            </a:r>
          </a:p>
        </p:txBody>
      </p:sp>
      <p:sp>
        <p:nvSpPr>
          <p:cNvPr id="282" name="Rectangle 281"/>
          <p:cNvSpPr>
            <a:spLocks noChangeArrowheads="1"/>
          </p:cNvSpPr>
          <p:nvPr/>
        </p:nvSpPr>
        <p:spPr bwMode="auto">
          <a:xfrm>
            <a:off x="2895600" y="53340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hangingPunct="0"/>
            <a:r>
              <a:rPr lang="en-US" sz="1600">
                <a:solidFill>
                  <a:srgbClr val="000000"/>
                </a:solidFill>
                <a:latin typeface="Arial"/>
              </a:rPr>
              <a:t>reduce</a:t>
            </a:r>
          </a:p>
        </p:txBody>
      </p:sp>
      <p:sp>
        <p:nvSpPr>
          <p:cNvPr id="283" name="Rectangle 282"/>
          <p:cNvSpPr>
            <a:spLocks noChangeArrowheads="1"/>
          </p:cNvSpPr>
          <p:nvPr/>
        </p:nvSpPr>
        <p:spPr bwMode="auto">
          <a:xfrm>
            <a:off x="4267200" y="53340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hangingPunct="0"/>
            <a:r>
              <a:rPr lang="en-US" sz="1600">
                <a:solidFill>
                  <a:srgbClr val="000000"/>
                </a:solidFill>
                <a:latin typeface="Arial"/>
              </a:rPr>
              <a:t>reduce</a:t>
            </a:r>
          </a:p>
        </p:txBody>
      </p:sp>
      <p:sp>
        <p:nvSpPr>
          <p:cNvPr id="284" name="Rectangle 283"/>
          <p:cNvSpPr>
            <a:spLocks noChangeArrowheads="1"/>
          </p:cNvSpPr>
          <p:nvPr/>
        </p:nvSpPr>
        <p:spPr bwMode="auto">
          <a:xfrm>
            <a:off x="5562600" y="53340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hangingPunct="0"/>
            <a:r>
              <a:rPr lang="en-US" sz="1600">
                <a:solidFill>
                  <a:srgbClr val="000000"/>
                </a:solidFill>
                <a:latin typeface="Arial"/>
              </a:rPr>
              <a:t>reduce</a:t>
            </a:r>
          </a:p>
        </p:txBody>
      </p:sp>
      <p:grpSp>
        <p:nvGrpSpPr>
          <p:cNvPr id="333" name="Group 332"/>
          <p:cNvGrpSpPr/>
          <p:nvPr/>
        </p:nvGrpSpPr>
        <p:grpSpPr>
          <a:xfrm>
            <a:off x="3200400" y="4448175"/>
            <a:ext cx="803275" cy="276225"/>
            <a:chOff x="3200400" y="4448175"/>
            <a:chExt cx="803275" cy="276225"/>
          </a:xfrm>
        </p:grpSpPr>
        <p:sp>
          <p:nvSpPr>
            <p:cNvPr id="285" name="Rectangle 193"/>
            <p:cNvSpPr>
              <a:spLocks noChangeArrowheads="1"/>
            </p:cNvSpPr>
            <p:nvPr/>
          </p:nvSpPr>
          <p:spPr bwMode="auto">
            <a:xfrm>
              <a:off x="3210588" y="4472306"/>
              <a:ext cx="228671"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86" name="TextBox 194"/>
            <p:cNvSpPr txBox="1">
              <a:spLocks noChangeArrowheads="1"/>
            </p:cNvSpPr>
            <p:nvPr/>
          </p:nvSpPr>
          <p:spPr bwMode="auto">
            <a:xfrm>
              <a:off x="3200400" y="4448175"/>
              <a:ext cx="269710"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a</a:t>
              </a:r>
              <a:endParaRPr lang="en-US" sz="1600" baseline="-25000">
                <a:solidFill>
                  <a:srgbClr val="FFFFFF"/>
                </a:solidFill>
                <a:latin typeface="Arial" charset="0"/>
              </a:endParaRPr>
            </a:p>
          </p:txBody>
        </p:sp>
        <p:sp>
          <p:nvSpPr>
            <p:cNvPr id="287" name="Rectangle 191"/>
            <p:cNvSpPr>
              <a:spLocks noChangeArrowheads="1"/>
            </p:cNvSpPr>
            <p:nvPr/>
          </p:nvSpPr>
          <p:spPr bwMode="auto">
            <a:xfrm>
              <a:off x="3515483" y="44723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88" name="TextBox 192"/>
            <p:cNvSpPr txBox="1">
              <a:spLocks noChangeArrowheads="1"/>
            </p:cNvSpPr>
            <p:nvPr/>
          </p:nvSpPr>
          <p:spPr bwMode="auto">
            <a:xfrm>
              <a:off x="3505295" y="44481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1</a:t>
              </a:r>
              <a:endParaRPr lang="en-US" sz="1600" baseline="-25000">
                <a:solidFill>
                  <a:srgbClr val="000000"/>
                </a:solidFill>
                <a:latin typeface="Arial" charset="0"/>
              </a:endParaRPr>
            </a:p>
          </p:txBody>
        </p:sp>
        <p:sp>
          <p:nvSpPr>
            <p:cNvPr id="289" name="Rectangle 196"/>
            <p:cNvSpPr>
              <a:spLocks noChangeArrowheads="1"/>
            </p:cNvSpPr>
            <p:nvPr/>
          </p:nvSpPr>
          <p:spPr bwMode="auto">
            <a:xfrm>
              <a:off x="3744154" y="44723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90" name="TextBox 197"/>
            <p:cNvSpPr txBox="1">
              <a:spLocks noChangeArrowheads="1"/>
            </p:cNvSpPr>
            <p:nvPr/>
          </p:nvSpPr>
          <p:spPr bwMode="auto">
            <a:xfrm>
              <a:off x="3733965" y="44481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5</a:t>
              </a:r>
              <a:endParaRPr lang="en-US" sz="1600" baseline="-25000">
                <a:solidFill>
                  <a:srgbClr val="000000"/>
                </a:solidFill>
                <a:latin typeface="Arial" charset="0"/>
              </a:endParaRPr>
            </a:p>
          </p:txBody>
        </p:sp>
      </p:grpSp>
      <p:grpSp>
        <p:nvGrpSpPr>
          <p:cNvPr id="332" name="Group 331"/>
          <p:cNvGrpSpPr/>
          <p:nvPr/>
        </p:nvGrpSpPr>
        <p:grpSpPr>
          <a:xfrm>
            <a:off x="4572000" y="4448175"/>
            <a:ext cx="803275" cy="276225"/>
            <a:chOff x="4572000" y="4448175"/>
            <a:chExt cx="803275" cy="276225"/>
          </a:xfrm>
        </p:grpSpPr>
        <p:sp>
          <p:nvSpPr>
            <p:cNvPr id="291" name="Rectangle 199"/>
            <p:cNvSpPr>
              <a:spLocks noChangeArrowheads="1"/>
            </p:cNvSpPr>
            <p:nvPr/>
          </p:nvSpPr>
          <p:spPr bwMode="auto">
            <a:xfrm>
              <a:off x="4582188" y="4472306"/>
              <a:ext cx="228671"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92" name="TextBox 200"/>
            <p:cNvSpPr txBox="1">
              <a:spLocks noChangeArrowheads="1"/>
            </p:cNvSpPr>
            <p:nvPr/>
          </p:nvSpPr>
          <p:spPr bwMode="auto">
            <a:xfrm>
              <a:off x="4572000" y="4448175"/>
              <a:ext cx="269710"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b</a:t>
              </a:r>
              <a:endParaRPr lang="en-US" sz="1600" baseline="-25000">
                <a:solidFill>
                  <a:srgbClr val="FFFFFF"/>
                </a:solidFill>
                <a:latin typeface="Arial" charset="0"/>
              </a:endParaRPr>
            </a:p>
          </p:txBody>
        </p:sp>
        <p:sp>
          <p:nvSpPr>
            <p:cNvPr id="293" name="Rectangle 202"/>
            <p:cNvSpPr>
              <a:spLocks noChangeArrowheads="1"/>
            </p:cNvSpPr>
            <p:nvPr/>
          </p:nvSpPr>
          <p:spPr bwMode="auto">
            <a:xfrm>
              <a:off x="4887083" y="44723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94" name="TextBox 203"/>
            <p:cNvSpPr txBox="1">
              <a:spLocks noChangeArrowheads="1"/>
            </p:cNvSpPr>
            <p:nvPr/>
          </p:nvSpPr>
          <p:spPr bwMode="auto">
            <a:xfrm>
              <a:off x="4876895" y="44481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sp>
          <p:nvSpPr>
            <p:cNvPr id="295" name="Rectangle 205"/>
            <p:cNvSpPr>
              <a:spLocks noChangeArrowheads="1"/>
            </p:cNvSpPr>
            <p:nvPr/>
          </p:nvSpPr>
          <p:spPr bwMode="auto">
            <a:xfrm>
              <a:off x="5115754" y="4472306"/>
              <a:ext cx="228671"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296" name="TextBox 206"/>
            <p:cNvSpPr txBox="1">
              <a:spLocks noChangeArrowheads="1"/>
            </p:cNvSpPr>
            <p:nvPr/>
          </p:nvSpPr>
          <p:spPr bwMode="auto">
            <a:xfrm>
              <a:off x="5105565" y="4448175"/>
              <a:ext cx="26971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7</a:t>
              </a:r>
              <a:endParaRPr lang="en-US" sz="1600" baseline="-25000">
                <a:solidFill>
                  <a:srgbClr val="000000"/>
                </a:solidFill>
                <a:latin typeface="Arial" charset="0"/>
              </a:endParaRPr>
            </a:p>
          </p:txBody>
        </p:sp>
      </p:grpSp>
      <p:grpSp>
        <p:nvGrpSpPr>
          <p:cNvPr id="331" name="Group 330"/>
          <p:cNvGrpSpPr/>
          <p:nvPr/>
        </p:nvGrpSpPr>
        <p:grpSpPr>
          <a:xfrm>
            <a:off x="5867400" y="4448175"/>
            <a:ext cx="1031830" cy="276225"/>
            <a:chOff x="5867400" y="4448175"/>
            <a:chExt cx="1031830" cy="276225"/>
          </a:xfrm>
        </p:grpSpPr>
        <p:sp>
          <p:nvSpPr>
            <p:cNvPr id="297" name="Rectangle 208"/>
            <p:cNvSpPr>
              <a:spLocks noChangeArrowheads="1"/>
            </p:cNvSpPr>
            <p:nvPr/>
          </p:nvSpPr>
          <p:spPr bwMode="auto">
            <a:xfrm>
              <a:off x="5877587" y="4472306"/>
              <a:ext cx="228645"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298" name="TextBox 209"/>
            <p:cNvSpPr txBox="1">
              <a:spLocks noChangeArrowheads="1"/>
            </p:cNvSpPr>
            <p:nvPr/>
          </p:nvSpPr>
          <p:spPr bwMode="auto">
            <a:xfrm>
              <a:off x="5867400" y="4448175"/>
              <a:ext cx="269679"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299" name="Rectangle 211"/>
            <p:cNvSpPr>
              <a:spLocks noChangeArrowheads="1"/>
            </p:cNvSpPr>
            <p:nvPr/>
          </p:nvSpPr>
          <p:spPr bwMode="auto">
            <a:xfrm>
              <a:off x="6182447" y="44723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00" name="TextBox 212"/>
            <p:cNvSpPr txBox="1">
              <a:spLocks noChangeArrowheads="1"/>
            </p:cNvSpPr>
            <p:nvPr/>
          </p:nvSpPr>
          <p:spPr bwMode="auto">
            <a:xfrm>
              <a:off x="6172260" y="4448175"/>
              <a:ext cx="269679"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sp>
          <p:nvSpPr>
            <p:cNvPr id="301" name="Rectangle 214"/>
            <p:cNvSpPr>
              <a:spLocks noChangeArrowheads="1"/>
            </p:cNvSpPr>
            <p:nvPr/>
          </p:nvSpPr>
          <p:spPr bwMode="auto">
            <a:xfrm>
              <a:off x="6411092" y="44723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02" name="TextBox 215"/>
            <p:cNvSpPr txBox="1">
              <a:spLocks noChangeArrowheads="1"/>
            </p:cNvSpPr>
            <p:nvPr/>
          </p:nvSpPr>
          <p:spPr bwMode="auto">
            <a:xfrm>
              <a:off x="6400905" y="4448175"/>
              <a:ext cx="269679"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9</a:t>
              </a:r>
              <a:endParaRPr lang="en-US" sz="1600" baseline="-25000" dirty="0">
                <a:solidFill>
                  <a:srgbClr val="000000"/>
                </a:solidFill>
                <a:latin typeface="Arial" charset="0"/>
              </a:endParaRPr>
            </a:p>
          </p:txBody>
        </p:sp>
        <p:sp>
          <p:nvSpPr>
            <p:cNvPr id="303" name="Rectangle 217"/>
            <p:cNvSpPr>
              <a:spLocks noChangeArrowheads="1"/>
            </p:cNvSpPr>
            <p:nvPr/>
          </p:nvSpPr>
          <p:spPr bwMode="auto">
            <a:xfrm>
              <a:off x="6639738" y="44723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04" name="TextBox 218"/>
            <p:cNvSpPr txBox="1">
              <a:spLocks noChangeArrowheads="1"/>
            </p:cNvSpPr>
            <p:nvPr/>
          </p:nvSpPr>
          <p:spPr bwMode="auto">
            <a:xfrm>
              <a:off x="6629551" y="4448175"/>
              <a:ext cx="269679"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8</a:t>
              </a:r>
              <a:endParaRPr lang="en-US" sz="1600" baseline="-25000" dirty="0">
                <a:solidFill>
                  <a:srgbClr val="000000"/>
                </a:solidFill>
                <a:latin typeface="Arial" charset="0"/>
              </a:endParaRPr>
            </a:p>
          </p:txBody>
        </p:sp>
      </p:grpSp>
      <p:grpSp>
        <p:nvGrpSpPr>
          <p:cNvPr id="330" name="Group 329"/>
          <p:cNvGrpSpPr/>
          <p:nvPr/>
        </p:nvGrpSpPr>
        <p:grpSpPr>
          <a:xfrm>
            <a:off x="3048000" y="6276975"/>
            <a:ext cx="547688" cy="276225"/>
            <a:chOff x="3048000" y="6276975"/>
            <a:chExt cx="547688" cy="276225"/>
          </a:xfrm>
        </p:grpSpPr>
        <p:sp>
          <p:nvSpPr>
            <p:cNvPr id="307" name="Rectangle 148"/>
            <p:cNvSpPr>
              <a:spLocks noChangeArrowheads="1"/>
            </p:cNvSpPr>
            <p:nvPr/>
          </p:nvSpPr>
          <p:spPr bwMode="auto">
            <a:xfrm>
              <a:off x="3093340" y="6301106"/>
              <a:ext cx="22850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308" name="TextBox 155"/>
            <p:cNvSpPr txBox="1">
              <a:spLocks noChangeArrowheads="1"/>
            </p:cNvSpPr>
            <p:nvPr/>
          </p:nvSpPr>
          <p:spPr bwMode="auto">
            <a:xfrm>
              <a:off x="3048000" y="6276975"/>
              <a:ext cx="293547"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r</a:t>
              </a:r>
              <a:r>
                <a:rPr lang="en-US" sz="1200" baseline="-25000">
                  <a:solidFill>
                    <a:srgbClr val="FFFFFF"/>
                  </a:solidFill>
                  <a:latin typeface="Arial" charset="0"/>
                </a:rPr>
                <a:t>1</a:t>
              </a:r>
              <a:endParaRPr lang="en-US" sz="1600" baseline="-25000">
                <a:solidFill>
                  <a:srgbClr val="FFFFFF"/>
                </a:solidFill>
                <a:latin typeface="Arial" charset="0"/>
              </a:endParaRPr>
            </a:p>
          </p:txBody>
        </p:sp>
        <p:sp>
          <p:nvSpPr>
            <p:cNvPr id="309" name="Rectangle 162"/>
            <p:cNvSpPr>
              <a:spLocks noChangeArrowheads="1"/>
            </p:cNvSpPr>
            <p:nvPr/>
          </p:nvSpPr>
          <p:spPr bwMode="auto">
            <a:xfrm>
              <a:off x="3321844" y="6301106"/>
              <a:ext cx="22850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10" name="TextBox 167"/>
            <p:cNvSpPr txBox="1">
              <a:spLocks noChangeArrowheads="1"/>
            </p:cNvSpPr>
            <p:nvPr/>
          </p:nvSpPr>
          <p:spPr bwMode="auto">
            <a:xfrm>
              <a:off x="3276504" y="6276975"/>
              <a:ext cx="319184"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a:t>
              </a:r>
              <a:r>
                <a:rPr lang="en-US" sz="1200" baseline="-25000">
                  <a:solidFill>
                    <a:srgbClr val="000000"/>
                  </a:solidFill>
                  <a:latin typeface="Arial" charset="0"/>
                </a:rPr>
                <a:t>1</a:t>
              </a:r>
              <a:endParaRPr lang="en-US" sz="1600" baseline="-25000">
                <a:solidFill>
                  <a:srgbClr val="000000"/>
                </a:solidFill>
                <a:latin typeface="Arial" charset="0"/>
              </a:endParaRPr>
            </a:p>
          </p:txBody>
        </p:sp>
      </p:grpSp>
      <p:grpSp>
        <p:nvGrpSpPr>
          <p:cNvPr id="329" name="Group 328"/>
          <p:cNvGrpSpPr/>
          <p:nvPr/>
        </p:nvGrpSpPr>
        <p:grpSpPr>
          <a:xfrm>
            <a:off x="4405313" y="6276975"/>
            <a:ext cx="547687" cy="276225"/>
            <a:chOff x="4405313" y="6276975"/>
            <a:chExt cx="547687" cy="276225"/>
          </a:xfrm>
        </p:grpSpPr>
        <p:sp>
          <p:nvSpPr>
            <p:cNvPr id="311" name="Rectangle 183"/>
            <p:cNvSpPr>
              <a:spLocks noChangeArrowheads="1"/>
            </p:cNvSpPr>
            <p:nvPr/>
          </p:nvSpPr>
          <p:spPr bwMode="auto">
            <a:xfrm>
              <a:off x="4450653" y="6301106"/>
              <a:ext cx="22850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312" name="TextBox 188"/>
            <p:cNvSpPr txBox="1">
              <a:spLocks noChangeArrowheads="1"/>
            </p:cNvSpPr>
            <p:nvPr/>
          </p:nvSpPr>
          <p:spPr bwMode="auto">
            <a:xfrm>
              <a:off x="4405313" y="6276975"/>
              <a:ext cx="293546"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r</a:t>
              </a:r>
              <a:r>
                <a:rPr lang="en-US" sz="1200" baseline="-25000">
                  <a:solidFill>
                    <a:srgbClr val="FFFFFF"/>
                  </a:solidFill>
                  <a:latin typeface="Arial" charset="0"/>
                </a:rPr>
                <a:t>2</a:t>
              </a:r>
              <a:endParaRPr lang="en-US" sz="1600" baseline="-25000">
                <a:solidFill>
                  <a:srgbClr val="FFFFFF"/>
                </a:solidFill>
                <a:latin typeface="Arial" charset="0"/>
              </a:endParaRPr>
            </a:p>
          </p:txBody>
        </p:sp>
        <p:sp>
          <p:nvSpPr>
            <p:cNvPr id="313" name="Rectangle 189"/>
            <p:cNvSpPr>
              <a:spLocks noChangeArrowheads="1"/>
            </p:cNvSpPr>
            <p:nvPr/>
          </p:nvSpPr>
          <p:spPr bwMode="auto">
            <a:xfrm>
              <a:off x="4679157" y="6301106"/>
              <a:ext cx="22850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14" name="TextBox 190"/>
            <p:cNvSpPr txBox="1">
              <a:spLocks noChangeArrowheads="1"/>
            </p:cNvSpPr>
            <p:nvPr/>
          </p:nvSpPr>
          <p:spPr bwMode="auto">
            <a:xfrm>
              <a:off x="4633817" y="6276975"/>
              <a:ext cx="319183"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a:t>
              </a:r>
              <a:r>
                <a:rPr lang="en-US" sz="1200" baseline="-25000">
                  <a:solidFill>
                    <a:srgbClr val="000000"/>
                  </a:solidFill>
                  <a:latin typeface="Arial" charset="0"/>
                </a:rPr>
                <a:t>2</a:t>
              </a:r>
              <a:endParaRPr lang="en-US" sz="1600" baseline="-25000">
                <a:solidFill>
                  <a:srgbClr val="000000"/>
                </a:solidFill>
                <a:latin typeface="Arial" charset="0"/>
              </a:endParaRPr>
            </a:p>
          </p:txBody>
        </p:sp>
      </p:grpSp>
      <p:grpSp>
        <p:nvGrpSpPr>
          <p:cNvPr id="328" name="Group 327"/>
          <p:cNvGrpSpPr/>
          <p:nvPr/>
        </p:nvGrpSpPr>
        <p:grpSpPr>
          <a:xfrm>
            <a:off x="5715000" y="6276975"/>
            <a:ext cx="547688" cy="276225"/>
            <a:chOff x="5715000" y="6276975"/>
            <a:chExt cx="547688" cy="276225"/>
          </a:xfrm>
        </p:grpSpPr>
        <p:sp>
          <p:nvSpPr>
            <p:cNvPr id="315" name="Rectangle 195"/>
            <p:cNvSpPr>
              <a:spLocks noChangeArrowheads="1"/>
            </p:cNvSpPr>
            <p:nvPr/>
          </p:nvSpPr>
          <p:spPr bwMode="auto">
            <a:xfrm>
              <a:off x="5760340" y="6301106"/>
              <a:ext cx="228504"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316" name="TextBox 198"/>
            <p:cNvSpPr txBox="1">
              <a:spLocks noChangeArrowheads="1"/>
            </p:cNvSpPr>
            <p:nvPr/>
          </p:nvSpPr>
          <p:spPr bwMode="auto">
            <a:xfrm>
              <a:off x="5715000" y="6276975"/>
              <a:ext cx="293547" cy="276225"/>
            </a:xfrm>
            <a:prstGeom prst="rect">
              <a:avLst/>
            </a:prstGeom>
            <a:noFill/>
            <a:ln w="9525">
              <a:noFill/>
              <a:miter lim="800000"/>
              <a:headEnd/>
              <a:tailEnd/>
            </a:ln>
          </p:spPr>
          <p:txBody>
            <a:bodyPr wrap="none">
              <a:spAutoFit/>
            </a:bodyPr>
            <a:lstStyle/>
            <a:p>
              <a:pPr eaLnBrk="0" hangingPunct="0"/>
              <a:r>
                <a:rPr lang="en-US" sz="1200">
                  <a:solidFill>
                    <a:srgbClr val="FFFFFF"/>
                  </a:solidFill>
                  <a:latin typeface="Arial" charset="0"/>
                </a:rPr>
                <a:t>r</a:t>
              </a:r>
              <a:r>
                <a:rPr lang="en-US" sz="1200" baseline="-25000">
                  <a:solidFill>
                    <a:srgbClr val="FFFFFF"/>
                  </a:solidFill>
                  <a:latin typeface="Arial" charset="0"/>
                </a:rPr>
                <a:t>3</a:t>
              </a:r>
              <a:endParaRPr lang="en-US" sz="1600" baseline="-25000">
                <a:solidFill>
                  <a:srgbClr val="FFFFFF"/>
                </a:solidFill>
                <a:latin typeface="Arial" charset="0"/>
              </a:endParaRPr>
            </a:p>
          </p:txBody>
        </p:sp>
        <p:sp>
          <p:nvSpPr>
            <p:cNvPr id="317" name="Rectangle 201"/>
            <p:cNvSpPr>
              <a:spLocks noChangeArrowheads="1"/>
            </p:cNvSpPr>
            <p:nvPr/>
          </p:nvSpPr>
          <p:spPr bwMode="auto">
            <a:xfrm>
              <a:off x="5988844" y="6301106"/>
              <a:ext cx="228504"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18" name="TextBox 204"/>
            <p:cNvSpPr txBox="1">
              <a:spLocks noChangeArrowheads="1"/>
            </p:cNvSpPr>
            <p:nvPr/>
          </p:nvSpPr>
          <p:spPr bwMode="auto">
            <a:xfrm>
              <a:off x="5943504" y="6276975"/>
              <a:ext cx="319184"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a:t>
              </a:r>
              <a:r>
                <a:rPr lang="en-US" sz="1200" baseline="-25000">
                  <a:solidFill>
                    <a:srgbClr val="000000"/>
                  </a:solidFill>
                  <a:latin typeface="Arial" charset="0"/>
                </a:rPr>
                <a:t>3</a:t>
              </a:r>
              <a:endParaRPr lang="en-US" sz="1600" baseline="-25000">
                <a:solidFill>
                  <a:srgbClr val="000000"/>
                </a:solidFill>
                <a:latin typeface="Arial" charset="0"/>
              </a:endParaRPr>
            </a:p>
          </p:txBody>
        </p:sp>
      </p:grpSp>
      <p:grpSp>
        <p:nvGrpSpPr>
          <p:cNvPr id="334" name="Group 333"/>
          <p:cNvGrpSpPr/>
          <p:nvPr/>
        </p:nvGrpSpPr>
        <p:grpSpPr>
          <a:xfrm>
            <a:off x="5867400" y="4448175"/>
            <a:ext cx="1260475" cy="276225"/>
            <a:chOff x="5867400" y="4448175"/>
            <a:chExt cx="1260475" cy="276225"/>
          </a:xfrm>
        </p:grpSpPr>
        <p:sp>
          <p:nvSpPr>
            <p:cNvPr id="335" name="Rectangle 208"/>
            <p:cNvSpPr>
              <a:spLocks noChangeArrowheads="1"/>
            </p:cNvSpPr>
            <p:nvPr/>
          </p:nvSpPr>
          <p:spPr bwMode="auto">
            <a:xfrm>
              <a:off x="5877587" y="4472306"/>
              <a:ext cx="228645" cy="227961"/>
            </a:xfrm>
            <a:prstGeom prst="rect">
              <a:avLst/>
            </a:prstGeom>
            <a:solidFill>
              <a:schemeClr val="bg1"/>
            </a:solidFill>
            <a:ln w="9525" algn="ctr">
              <a:solidFill>
                <a:schemeClr val="bg1"/>
              </a:solidFill>
              <a:round/>
              <a:headEnd/>
              <a:tailEnd/>
            </a:ln>
          </p:spPr>
          <p:txBody>
            <a:bodyPr/>
            <a:lstStyle/>
            <a:p>
              <a:pPr eaLnBrk="0" hangingPunct="0"/>
              <a:endParaRPr lang="en-US" sz="1600" b="1">
                <a:solidFill>
                  <a:srgbClr val="FFFFFF"/>
                </a:solidFill>
                <a:latin typeface="Arial" charset="0"/>
              </a:endParaRPr>
            </a:p>
          </p:txBody>
        </p:sp>
        <p:sp>
          <p:nvSpPr>
            <p:cNvPr id="336" name="TextBox 209"/>
            <p:cNvSpPr txBox="1">
              <a:spLocks noChangeArrowheads="1"/>
            </p:cNvSpPr>
            <p:nvPr/>
          </p:nvSpPr>
          <p:spPr bwMode="auto">
            <a:xfrm>
              <a:off x="5867400" y="4448175"/>
              <a:ext cx="269679" cy="276225"/>
            </a:xfrm>
            <a:prstGeom prst="rect">
              <a:avLst/>
            </a:prstGeom>
            <a:noFill/>
            <a:ln w="9525">
              <a:noFill/>
              <a:miter lim="800000"/>
              <a:headEnd/>
              <a:tailEnd/>
            </a:ln>
          </p:spPr>
          <p:txBody>
            <a:bodyPr wrap="none">
              <a:spAutoFit/>
            </a:bodyPr>
            <a:lstStyle/>
            <a:p>
              <a:pPr algn="ctr" eaLnBrk="0" hangingPunct="0"/>
              <a:r>
                <a:rPr lang="en-US" sz="1200">
                  <a:solidFill>
                    <a:srgbClr val="FFFFFF"/>
                  </a:solidFill>
                  <a:latin typeface="Arial" charset="0"/>
                </a:rPr>
                <a:t>c</a:t>
              </a:r>
              <a:endParaRPr lang="en-US" sz="1600" baseline="-25000">
                <a:solidFill>
                  <a:srgbClr val="FFFFFF"/>
                </a:solidFill>
                <a:latin typeface="Arial" charset="0"/>
              </a:endParaRPr>
            </a:p>
          </p:txBody>
        </p:sp>
        <p:sp>
          <p:nvSpPr>
            <p:cNvPr id="337" name="Rectangle 211"/>
            <p:cNvSpPr>
              <a:spLocks noChangeArrowheads="1"/>
            </p:cNvSpPr>
            <p:nvPr/>
          </p:nvSpPr>
          <p:spPr bwMode="auto">
            <a:xfrm>
              <a:off x="6182447" y="44723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38" name="TextBox 212"/>
            <p:cNvSpPr txBox="1">
              <a:spLocks noChangeArrowheads="1"/>
            </p:cNvSpPr>
            <p:nvPr/>
          </p:nvSpPr>
          <p:spPr bwMode="auto">
            <a:xfrm>
              <a:off x="6172260" y="4448175"/>
              <a:ext cx="269679"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2</a:t>
              </a:r>
              <a:endParaRPr lang="en-US" sz="1600" baseline="-25000">
                <a:solidFill>
                  <a:srgbClr val="000000"/>
                </a:solidFill>
                <a:latin typeface="Arial" charset="0"/>
              </a:endParaRPr>
            </a:p>
          </p:txBody>
        </p:sp>
        <p:sp>
          <p:nvSpPr>
            <p:cNvPr id="339" name="Rectangle 214"/>
            <p:cNvSpPr>
              <a:spLocks noChangeArrowheads="1"/>
            </p:cNvSpPr>
            <p:nvPr/>
          </p:nvSpPr>
          <p:spPr bwMode="auto">
            <a:xfrm>
              <a:off x="6411092" y="44723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40" name="TextBox 215"/>
            <p:cNvSpPr txBox="1">
              <a:spLocks noChangeArrowheads="1"/>
            </p:cNvSpPr>
            <p:nvPr/>
          </p:nvSpPr>
          <p:spPr bwMode="auto">
            <a:xfrm>
              <a:off x="6400905" y="4448175"/>
              <a:ext cx="269679" cy="276225"/>
            </a:xfrm>
            <a:prstGeom prst="rect">
              <a:avLst/>
            </a:prstGeom>
            <a:noFill/>
            <a:ln w="9525">
              <a:noFill/>
              <a:miter lim="800000"/>
              <a:headEnd/>
              <a:tailEnd/>
            </a:ln>
          </p:spPr>
          <p:txBody>
            <a:bodyPr wrap="none">
              <a:spAutoFit/>
            </a:bodyPr>
            <a:lstStyle/>
            <a:p>
              <a:pPr eaLnBrk="0" hangingPunct="0"/>
              <a:r>
                <a:rPr lang="en-US" sz="1200" dirty="0">
                  <a:solidFill>
                    <a:srgbClr val="000000"/>
                  </a:solidFill>
                  <a:latin typeface="Arial" charset="0"/>
                </a:rPr>
                <a:t>3</a:t>
              </a:r>
              <a:endParaRPr lang="en-US" sz="1600" baseline="-25000" dirty="0">
                <a:solidFill>
                  <a:srgbClr val="000000"/>
                </a:solidFill>
                <a:latin typeface="Arial" charset="0"/>
              </a:endParaRPr>
            </a:p>
          </p:txBody>
        </p:sp>
        <p:sp>
          <p:nvSpPr>
            <p:cNvPr id="341" name="Rectangle 217"/>
            <p:cNvSpPr>
              <a:spLocks noChangeArrowheads="1"/>
            </p:cNvSpPr>
            <p:nvPr/>
          </p:nvSpPr>
          <p:spPr bwMode="auto">
            <a:xfrm>
              <a:off x="6639738" y="44723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42" name="TextBox 218"/>
            <p:cNvSpPr txBox="1">
              <a:spLocks noChangeArrowheads="1"/>
            </p:cNvSpPr>
            <p:nvPr/>
          </p:nvSpPr>
          <p:spPr bwMode="auto">
            <a:xfrm>
              <a:off x="6629551" y="4448175"/>
              <a:ext cx="269679" cy="276225"/>
            </a:xfrm>
            <a:prstGeom prst="rect">
              <a:avLst/>
            </a:prstGeom>
            <a:noFill/>
            <a:ln w="9525">
              <a:noFill/>
              <a:miter lim="800000"/>
              <a:headEnd/>
              <a:tailEnd/>
            </a:ln>
          </p:spPr>
          <p:txBody>
            <a:bodyPr wrap="none">
              <a:spAutoFit/>
            </a:bodyPr>
            <a:lstStyle/>
            <a:p>
              <a:pPr eaLnBrk="0" hangingPunct="0"/>
              <a:r>
                <a:rPr lang="en-US" sz="1200" dirty="0">
                  <a:solidFill>
                    <a:srgbClr val="000000"/>
                  </a:solidFill>
                  <a:latin typeface="Arial" charset="0"/>
                </a:rPr>
                <a:t>6</a:t>
              </a:r>
              <a:endParaRPr lang="en-US" sz="1600" baseline="-25000" dirty="0">
                <a:solidFill>
                  <a:srgbClr val="000000"/>
                </a:solidFill>
                <a:latin typeface="Arial" charset="0"/>
              </a:endParaRPr>
            </a:p>
          </p:txBody>
        </p:sp>
        <p:sp>
          <p:nvSpPr>
            <p:cNvPr id="343" name="Rectangle 220"/>
            <p:cNvSpPr>
              <a:spLocks noChangeArrowheads="1"/>
            </p:cNvSpPr>
            <p:nvPr/>
          </p:nvSpPr>
          <p:spPr bwMode="auto">
            <a:xfrm>
              <a:off x="6868383" y="4472306"/>
              <a:ext cx="228645" cy="227961"/>
            </a:xfrm>
            <a:prstGeom prst="rect">
              <a:avLst/>
            </a:prstGeom>
            <a:noFill/>
            <a:ln w="9525" algn="ctr">
              <a:solidFill>
                <a:schemeClr val="bg1"/>
              </a:solidFill>
              <a:round/>
              <a:headEnd/>
              <a:tailEnd/>
            </a:ln>
          </p:spPr>
          <p:txBody>
            <a:bodyPr/>
            <a:lstStyle/>
            <a:p>
              <a:pPr eaLnBrk="0" hangingPunct="0"/>
              <a:endParaRPr lang="en-US" sz="1600" b="1">
                <a:solidFill>
                  <a:srgbClr val="000000"/>
                </a:solidFill>
                <a:latin typeface="Arial" charset="0"/>
              </a:endParaRPr>
            </a:p>
          </p:txBody>
        </p:sp>
        <p:sp>
          <p:nvSpPr>
            <p:cNvPr id="344" name="TextBox 221"/>
            <p:cNvSpPr txBox="1">
              <a:spLocks noChangeArrowheads="1"/>
            </p:cNvSpPr>
            <p:nvPr/>
          </p:nvSpPr>
          <p:spPr bwMode="auto">
            <a:xfrm>
              <a:off x="6858196" y="4448175"/>
              <a:ext cx="269679" cy="276225"/>
            </a:xfrm>
            <a:prstGeom prst="rect">
              <a:avLst/>
            </a:prstGeom>
            <a:noFill/>
            <a:ln w="9525">
              <a:noFill/>
              <a:miter lim="800000"/>
              <a:headEnd/>
              <a:tailEnd/>
            </a:ln>
          </p:spPr>
          <p:txBody>
            <a:bodyPr wrap="none">
              <a:spAutoFit/>
            </a:bodyPr>
            <a:lstStyle/>
            <a:p>
              <a:pPr eaLnBrk="0" hangingPunct="0"/>
              <a:r>
                <a:rPr lang="en-US" sz="1200" dirty="0" smtClean="0">
                  <a:solidFill>
                    <a:srgbClr val="000000"/>
                  </a:solidFill>
                  <a:latin typeface="Arial" charset="0"/>
                </a:rPr>
                <a:t>8</a:t>
              </a:r>
              <a:endParaRPr lang="en-US" sz="1600" baseline="-25000" dirty="0">
                <a:solidFill>
                  <a:srgbClr val="000000"/>
                </a:solidFill>
                <a:latin typeface="Arial" charset="0"/>
              </a:endParaRPr>
            </a:p>
          </p:txBody>
        </p:sp>
      </p:grpSp>
      <p:sp>
        <p:nvSpPr>
          <p:cNvPr id="2" name="Slide Number Placeholder 1"/>
          <p:cNvSpPr>
            <a:spLocks noGrp="1"/>
          </p:cNvSpPr>
          <p:nvPr>
            <p:ph type="sldNum" sz="quarter" idx="12"/>
          </p:nvPr>
        </p:nvSpPr>
        <p:spPr/>
        <p:txBody>
          <a:bodyPr/>
          <a:lstStyle/>
          <a:p>
            <a:pPr>
              <a:defRPr/>
            </a:pPr>
            <a:fld id="{4A83FDB0-E3CB-48A6-96ED-F1424466413C}" type="slidenum">
              <a:rPr lang="en-US" smtClean="0"/>
              <a:pPr>
                <a:defRPr/>
              </a:pPr>
              <a:t>53</a:t>
            </a:fld>
            <a:endParaRPr lang="en-US"/>
          </a:p>
        </p:txBody>
      </p:sp>
    </p:spTree>
    <p:extLst>
      <p:ext uri="{BB962C8B-B14F-4D97-AF65-F5344CB8AC3E}">
        <p14:creationId xmlns:p14="http://schemas.microsoft.com/office/powerpoint/2010/main" val="572230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73"/>
                                        </p:tgtEl>
                                        <p:attrNameLst>
                                          <p:attrName>style.visibility</p:attrName>
                                        </p:attrNameLst>
                                      </p:cBhvr>
                                      <p:to>
                                        <p:strVal val="visible"/>
                                      </p:to>
                                    </p:set>
                                    <p:animEffect transition="in" filter="dissolve">
                                      <p:cBhvr>
                                        <p:cTn id="77" dur="500"/>
                                        <p:tgtEl>
                                          <p:spTgt spid="173"/>
                                        </p:tgtEl>
                                      </p:cBhvr>
                                    </p:animEffect>
                                  </p:childTnLst>
                                </p:cTn>
                              </p:par>
                              <p:par>
                                <p:cTn id="78" presetID="9" presetClass="entr" presetSubtype="0" fill="hold" nodeType="withEffect">
                                  <p:stCondLst>
                                    <p:cond delay="0"/>
                                  </p:stCondLst>
                                  <p:childTnLst>
                                    <p:set>
                                      <p:cBhvr>
                                        <p:cTn id="79" dur="1" fill="hold">
                                          <p:stCondLst>
                                            <p:cond delay="0"/>
                                          </p:stCondLst>
                                        </p:cTn>
                                        <p:tgtEl>
                                          <p:spTgt spid="174"/>
                                        </p:tgtEl>
                                        <p:attrNameLst>
                                          <p:attrName>style.visibility</p:attrName>
                                        </p:attrNameLst>
                                      </p:cBhvr>
                                      <p:to>
                                        <p:strVal val="visible"/>
                                      </p:to>
                                    </p:set>
                                    <p:animEffect transition="in" filter="dissolve">
                                      <p:cBhvr>
                                        <p:cTn id="80" dur="500"/>
                                        <p:tgtEl>
                                          <p:spTgt spid="174"/>
                                        </p:tgtEl>
                                      </p:cBhvr>
                                    </p:animEffect>
                                  </p:childTnLst>
                                </p:cTn>
                              </p:par>
                              <p:par>
                                <p:cTn id="81" presetID="9" presetClass="entr" presetSubtype="0" fill="hold" nodeType="withEffect">
                                  <p:stCondLst>
                                    <p:cond delay="0"/>
                                  </p:stCondLst>
                                  <p:childTnLst>
                                    <p:set>
                                      <p:cBhvr>
                                        <p:cTn id="82" dur="1" fill="hold">
                                          <p:stCondLst>
                                            <p:cond delay="0"/>
                                          </p:stCondLst>
                                        </p:cTn>
                                        <p:tgtEl>
                                          <p:spTgt spid="175"/>
                                        </p:tgtEl>
                                        <p:attrNameLst>
                                          <p:attrName>style.visibility</p:attrName>
                                        </p:attrNameLst>
                                      </p:cBhvr>
                                      <p:to>
                                        <p:strVal val="visible"/>
                                      </p:to>
                                    </p:set>
                                    <p:animEffect transition="in" filter="dissolve">
                                      <p:cBhvr>
                                        <p:cTn id="83" dur="500"/>
                                        <p:tgtEl>
                                          <p:spTgt spid="175"/>
                                        </p:tgtEl>
                                      </p:cBhvr>
                                    </p:animEffect>
                                  </p:childTnLst>
                                </p:cTn>
                              </p:par>
                              <p:par>
                                <p:cTn id="84" presetID="9" presetClass="entr" presetSubtype="0" fill="hold" nodeType="withEffect">
                                  <p:stCondLst>
                                    <p:cond delay="0"/>
                                  </p:stCondLst>
                                  <p:childTnLst>
                                    <p:set>
                                      <p:cBhvr>
                                        <p:cTn id="85" dur="1" fill="hold">
                                          <p:stCondLst>
                                            <p:cond delay="0"/>
                                          </p:stCondLst>
                                        </p:cTn>
                                        <p:tgtEl>
                                          <p:spTgt spid="176"/>
                                        </p:tgtEl>
                                        <p:attrNameLst>
                                          <p:attrName>style.visibility</p:attrName>
                                        </p:attrNameLst>
                                      </p:cBhvr>
                                      <p:to>
                                        <p:strVal val="visible"/>
                                      </p:to>
                                    </p:set>
                                    <p:animEffect transition="in" filter="dissolve">
                                      <p:cBhvr>
                                        <p:cTn id="86" dur="500"/>
                                        <p:tgtEl>
                                          <p:spTgt spid="17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69"/>
                                        </p:tgtEl>
                                        <p:attrNameLst>
                                          <p:attrName>style.visibility</p:attrName>
                                        </p:attrNameLst>
                                      </p:cBhvr>
                                      <p:to>
                                        <p:strVal val="visible"/>
                                      </p:to>
                                    </p:set>
                                    <p:animEffect transition="in" filter="dissolve">
                                      <p:cBhvr>
                                        <p:cTn id="89" dur="500"/>
                                        <p:tgtEl>
                                          <p:spTgt spid="16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70"/>
                                        </p:tgtEl>
                                        <p:attrNameLst>
                                          <p:attrName>style.visibility</p:attrName>
                                        </p:attrNameLst>
                                      </p:cBhvr>
                                      <p:to>
                                        <p:strVal val="visible"/>
                                      </p:to>
                                    </p:set>
                                    <p:animEffect transition="in" filter="dissolve">
                                      <p:cBhvr>
                                        <p:cTn id="92" dur="500"/>
                                        <p:tgtEl>
                                          <p:spTgt spid="17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1"/>
                                        </p:tgtEl>
                                        <p:attrNameLst>
                                          <p:attrName>style.visibility</p:attrName>
                                        </p:attrNameLst>
                                      </p:cBhvr>
                                      <p:to>
                                        <p:strVal val="visible"/>
                                      </p:to>
                                    </p:set>
                                    <p:animEffect transition="in" filter="dissolve">
                                      <p:cBhvr>
                                        <p:cTn id="95" dur="500"/>
                                        <p:tgtEl>
                                          <p:spTgt spid="17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72"/>
                                        </p:tgtEl>
                                        <p:attrNameLst>
                                          <p:attrName>style.visibility</p:attrName>
                                        </p:attrNameLst>
                                      </p:cBhvr>
                                      <p:to>
                                        <p:strVal val="visible"/>
                                      </p:to>
                                    </p:set>
                                    <p:animEffect transition="in" filter="dissolve">
                                      <p:cBhvr>
                                        <p:cTn id="98" dur="500"/>
                                        <p:tgtEl>
                                          <p:spTgt spid="172"/>
                                        </p:tgtEl>
                                      </p:cBhvr>
                                    </p:animEffect>
                                  </p:childTnLst>
                                </p:cTn>
                              </p:par>
                              <p:par>
                                <p:cTn id="99" presetID="9" presetClass="entr" presetSubtype="0" fill="hold" nodeType="withEffect">
                                  <p:stCondLst>
                                    <p:cond delay="0"/>
                                  </p:stCondLst>
                                  <p:childTnLst>
                                    <p:set>
                                      <p:cBhvr>
                                        <p:cTn id="100" dur="1" fill="hold">
                                          <p:stCondLst>
                                            <p:cond delay="0"/>
                                          </p:stCondLst>
                                        </p:cTn>
                                        <p:tgtEl>
                                          <p:spTgt spid="327"/>
                                        </p:tgtEl>
                                        <p:attrNameLst>
                                          <p:attrName>style.visibility</p:attrName>
                                        </p:attrNameLst>
                                      </p:cBhvr>
                                      <p:to>
                                        <p:strVal val="visible"/>
                                      </p:to>
                                    </p:set>
                                    <p:animEffect transition="in" filter="dissolve">
                                      <p:cBhvr>
                                        <p:cTn id="101" dur="500"/>
                                        <p:tgtEl>
                                          <p:spTgt spid="327"/>
                                        </p:tgtEl>
                                      </p:cBhvr>
                                    </p:animEffect>
                                  </p:childTnLst>
                                </p:cTn>
                              </p:par>
                              <p:par>
                                <p:cTn id="102" presetID="9" presetClass="entr" presetSubtype="0" fill="hold" nodeType="withEffect">
                                  <p:stCondLst>
                                    <p:cond delay="0"/>
                                  </p:stCondLst>
                                  <p:childTnLst>
                                    <p:set>
                                      <p:cBhvr>
                                        <p:cTn id="103" dur="1" fill="hold">
                                          <p:stCondLst>
                                            <p:cond delay="0"/>
                                          </p:stCondLst>
                                        </p:cTn>
                                        <p:tgtEl>
                                          <p:spTgt spid="326"/>
                                        </p:tgtEl>
                                        <p:attrNameLst>
                                          <p:attrName>style.visibility</p:attrName>
                                        </p:attrNameLst>
                                      </p:cBhvr>
                                      <p:to>
                                        <p:strVal val="visible"/>
                                      </p:to>
                                    </p:set>
                                    <p:animEffect transition="in" filter="dissolve">
                                      <p:cBhvr>
                                        <p:cTn id="104" dur="500"/>
                                        <p:tgtEl>
                                          <p:spTgt spid="326"/>
                                        </p:tgtEl>
                                      </p:cBhvr>
                                    </p:animEffect>
                                  </p:childTnLst>
                                </p:cTn>
                              </p:par>
                              <p:par>
                                <p:cTn id="105" presetID="9" presetClass="entr" presetSubtype="0" fill="hold" nodeType="withEffect">
                                  <p:stCondLst>
                                    <p:cond delay="0"/>
                                  </p:stCondLst>
                                  <p:childTnLst>
                                    <p:set>
                                      <p:cBhvr>
                                        <p:cTn id="106" dur="1" fill="hold">
                                          <p:stCondLst>
                                            <p:cond delay="0"/>
                                          </p:stCondLst>
                                        </p:cTn>
                                        <p:tgtEl>
                                          <p:spTgt spid="325"/>
                                        </p:tgtEl>
                                        <p:attrNameLst>
                                          <p:attrName>style.visibility</p:attrName>
                                        </p:attrNameLst>
                                      </p:cBhvr>
                                      <p:to>
                                        <p:strVal val="visible"/>
                                      </p:to>
                                    </p:set>
                                    <p:animEffect transition="in" filter="dissolve">
                                      <p:cBhvr>
                                        <p:cTn id="107" dur="500"/>
                                        <p:tgtEl>
                                          <p:spTgt spid="325"/>
                                        </p:tgtEl>
                                      </p:cBhvr>
                                    </p:animEffect>
                                  </p:childTnLst>
                                </p:cTn>
                              </p:par>
                              <p:par>
                                <p:cTn id="108" presetID="9" presetClass="entr" presetSubtype="0" fill="hold" nodeType="withEffect">
                                  <p:stCondLst>
                                    <p:cond delay="0"/>
                                  </p:stCondLst>
                                  <p:childTnLst>
                                    <p:set>
                                      <p:cBhvr>
                                        <p:cTn id="109" dur="1" fill="hold">
                                          <p:stCondLst>
                                            <p:cond delay="0"/>
                                          </p:stCondLst>
                                        </p:cTn>
                                        <p:tgtEl>
                                          <p:spTgt spid="324"/>
                                        </p:tgtEl>
                                        <p:attrNameLst>
                                          <p:attrName>style.visibility</p:attrName>
                                        </p:attrNameLst>
                                      </p:cBhvr>
                                      <p:to>
                                        <p:strVal val="visible"/>
                                      </p:to>
                                    </p:set>
                                    <p:animEffect transition="in" filter="dissolve">
                                      <p:cBhvr>
                                        <p:cTn id="110" dur="500"/>
                                        <p:tgtEl>
                                          <p:spTgt spid="32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13"/>
                                        </p:tgtEl>
                                        <p:attrNameLst>
                                          <p:attrName>style.visibility</p:attrName>
                                        </p:attrNameLst>
                                      </p:cBhvr>
                                      <p:to>
                                        <p:strVal val="visible"/>
                                      </p:to>
                                    </p:set>
                                    <p:animEffect transition="in" filter="dissolve">
                                      <p:cBhvr>
                                        <p:cTn id="113" dur="500"/>
                                        <p:tgtEl>
                                          <p:spTgt spid="213"/>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14"/>
                                        </p:tgtEl>
                                        <p:attrNameLst>
                                          <p:attrName>style.visibility</p:attrName>
                                        </p:attrNameLst>
                                      </p:cBhvr>
                                      <p:to>
                                        <p:strVal val="visible"/>
                                      </p:to>
                                    </p:set>
                                    <p:animEffect transition="in" filter="dissolve">
                                      <p:cBhvr>
                                        <p:cTn id="116" dur="500"/>
                                        <p:tgtEl>
                                          <p:spTgt spid="214"/>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15"/>
                                        </p:tgtEl>
                                        <p:attrNameLst>
                                          <p:attrName>style.visibility</p:attrName>
                                        </p:attrNameLst>
                                      </p:cBhvr>
                                      <p:to>
                                        <p:strVal val="visible"/>
                                      </p:to>
                                    </p:set>
                                    <p:animEffect transition="in" filter="dissolve">
                                      <p:cBhvr>
                                        <p:cTn id="119" dur="500"/>
                                        <p:tgtEl>
                                          <p:spTgt spid="215"/>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16"/>
                                        </p:tgtEl>
                                        <p:attrNameLst>
                                          <p:attrName>style.visibility</p:attrName>
                                        </p:attrNameLst>
                                      </p:cBhvr>
                                      <p:to>
                                        <p:strVal val="visible"/>
                                      </p:to>
                                    </p:set>
                                    <p:animEffect transition="in" filter="dissolve">
                                      <p:cBhvr>
                                        <p:cTn id="122" dur="500"/>
                                        <p:tgtEl>
                                          <p:spTgt spid="216"/>
                                        </p:tgtEl>
                                      </p:cBhvr>
                                    </p:animEffect>
                                  </p:childTnLst>
                                </p:cTn>
                              </p:par>
                              <p:par>
                                <p:cTn id="123" presetID="1" presetClass="entr" presetSubtype="0" fill="hold" nodeType="withEffect">
                                  <p:stCondLst>
                                    <p:cond delay="0"/>
                                  </p:stCondLst>
                                  <p:childTnLst>
                                    <p:set>
                                      <p:cBhvr>
                                        <p:cTn id="124" dur="1" fill="hold">
                                          <p:stCondLst>
                                            <p:cond delay="0"/>
                                          </p:stCondLst>
                                        </p:cTn>
                                        <p:tgtEl>
                                          <p:spTgt spid="33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334"/>
                                        </p:tgtEl>
                                      </p:cBhvr>
                                    </p:animEffect>
                                    <p:set>
                                      <p:cBhvr>
                                        <p:cTn id="129" dur="1" fill="hold">
                                          <p:stCondLst>
                                            <p:cond delay="499"/>
                                          </p:stCondLst>
                                        </p:cTn>
                                        <p:tgtEl>
                                          <p:spTgt spid="334"/>
                                        </p:tgtEl>
                                        <p:attrNameLst>
                                          <p:attrName>style.visibility</p:attrName>
                                        </p:attrNameLst>
                                      </p:cBhvr>
                                      <p:to>
                                        <p:strVal val="hidden"/>
                                      </p:to>
                                    </p:set>
                                  </p:childTnLst>
                                </p:cTn>
                              </p:par>
                            </p:childTnLst>
                          </p:cTn>
                        </p:par>
                        <p:par>
                          <p:cTn id="130" fill="hold">
                            <p:stCondLst>
                              <p:cond delay="500"/>
                            </p:stCondLst>
                            <p:childTnLst>
                              <p:par>
                                <p:cTn id="131" presetID="1" presetClass="entr" presetSubtype="0" fill="hold" nodeType="afterEffect">
                                  <p:stCondLst>
                                    <p:cond delay="0"/>
                                  </p:stCondLst>
                                  <p:childTnLst>
                                    <p:set>
                                      <p:cBhvr>
                                        <p:cTn id="132"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0" grpId="0" animBg="1"/>
      <p:bldP spid="171" grpId="0" animBg="1"/>
      <p:bldP spid="172" grpId="0" animBg="1"/>
      <p:bldP spid="213" grpId="0" animBg="1"/>
      <p:bldP spid="214" grpId="0" animBg="1"/>
      <p:bldP spid="215" grpId="0" animBg="1"/>
      <p:bldP spid="216" grpId="0" animBg="1"/>
      <p:bldP spid="188" grpId="0" animBg="1"/>
      <p:bldP spid="193" grpId="0" animBg="1"/>
      <p:bldP spid="195" grpId="0" animBg="1"/>
      <p:bldP spid="217" grpId="0" animBg="1"/>
      <p:bldP spid="281" grpId="0" animBg="1"/>
      <p:bldP spid="282" grpId="0" animBg="1"/>
      <p:bldP spid="283" grpId="0" animBg="1"/>
      <p:bldP spid="28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more details…</a:t>
            </a:r>
            <a:endParaRPr lang="en-US" dirty="0"/>
          </a:p>
        </p:txBody>
      </p:sp>
      <p:sp>
        <p:nvSpPr>
          <p:cNvPr id="3" name="Content Placeholder 2"/>
          <p:cNvSpPr>
            <a:spLocks noGrp="1"/>
          </p:cNvSpPr>
          <p:nvPr>
            <p:ph idx="1"/>
          </p:nvPr>
        </p:nvSpPr>
        <p:spPr/>
        <p:txBody>
          <a:bodyPr/>
          <a:lstStyle/>
          <a:p>
            <a:r>
              <a:rPr lang="en-US" dirty="0" smtClean="0"/>
              <a:t>Barrier between map and reduce phases</a:t>
            </a:r>
          </a:p>
          <a:p>
            <a:pPr lvl="1"/>
            <a:r>
              <a:rPr lang="en-US" dirty="0" smtClean="0"/>
              <a:t>But we can begin copying intermediate data earlier</a:t>
            </a:r>
          </a:p>
          <a:p>
            <a:r>
              <a:rPr lang="en-US" dirty="0" smtClean="0"/>
              <a:t>Keys arrive at each reducer in sorted order</a:t>
            </a:r>
          </a:p>
          <a:p>
            <a:pPr lvl="1"/>
            <a:r>
              <a:rPr lang="en-US" dirty="0" smtClean="0"/>
              <a:t>No enforced ordering </a:t>
            </a:r>
            <a:r>
              <a:rPr lang="en-US" i="1" dirty="0" smtClean="0"/>
              <a:t>across</a:t>
            </a:r>
            <a:r>
              <a:rPr lang="en-US" dirty="0" smtClean="0"/>
              <a:t> reducers</a:t>
            </a: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54</a:t>
            </a:fld>
            <a:endParaRPr lang="en-US"/>
          </a:p>
        </p:txBody>
      </p:sp>
    </p:spTree>
    <p:extLst>
      <p:ext uri="{BB962C8B-B14F-4D97-AF65-F5344CB8AC3E}">
        <p14:creationId xmlns:p14="http://schemas.microsoft.com/office/powerpoint/2010/main" val="321471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“Hello World”: Word Count</a:t>
            </a:r>
          </a:p>
        </p:txBody>
      </p:sp>
      <p:sp>
        <p:nvSpPr>
          <p:cNvPr id="27651" name="Text Box 4"/>
          <p:cNvSpPr txBox="1">
            <a:spLocks noChangeArrowheads="1"/>
          </p:cNvSpPr>
          <p:nvPr/>
        </p:nvSpPr>
        <p:spPr bwMode="auto">
          <a:xfrm>
            <a:off x="1660525" y="1905000"/>
            <a:ext cx="6111875" cy="2862322"/>
          </a:xfrm>
          <a:prstGeom prst="rect">
            <a:avLst/>
          </a:prstGeom>
          <a:noFill/>
          <a:ln w="9525">
            <a:noFill/>
            <a:miter lim="800000"/>
            <a:headEnd/>
            <a:tailEnd/>
          </a:ln>
        </p:spPr>
        <p:txBody>
          <a:bodyPr>
            <a:spAutoFit/>
          </a:bodyPr>
          <a:lstStyle/>
          <a:p>
            <a:r>
              <a:rPr lang="en-US" sz="1800" dirty="0">
                <a:solidFill>
                  <a:srgbClr val="000000"/>
                </a:solidFill>
              </a:rPr>
              <a:t>Map(String </a:t>
            </a:r>
            <a:r>
              <a:rPr lang="en-US" sz="1800" dirty="0" err="1" smtClean="0">
                <a:solidFill>
                  <a:srgbClr val="000000"/>
                </a:solidFill>
              </a:rPr>
              <a:t>docid</a:t>
            </a:r>
            <a:r>
              <a:rPr lang="en-US" sz="1800" dirty="0" smtClean="0">
                <a:solidFill>
                  <a:srgbClr val="000000"/>
                </a:solidFill>
              </a:rPr>
              <a:t>, </a:t>
            </a:r>
            <a:r>
              <a:rPr lang="en-US" sz="1800" dirty="0">
                <a:solidFill>
                  <a:srgbClr val="000000"/>
                </a:solidFill>
              </a:rPr>
              <a:t>String </a:t>
            </a:r>
            <a:r>
              <a:rPr lang="en-US" sz="1800" dirty="0" smtClean="0">
                <a:solidFill>
                  <a:srgbClr val="000000"/>
                </a:solidFill>
              </a:rPr>
              <a:t>text):</a:t>
            </a:r>
            <a:endParaRPr lang="en-US" sz="1800" dirty="0">
              <a:solidFill>
                <a:srgbClr val="000000"/>
              </a:solidFill>
            </a:endParaRPr>
          </a:p>
          <a:p>
            <a:r>
              <a:rPr lang="en-US" sz="1800" b="0" i="1" dirty="0" smtClean="0">
                <a:solidFill>
                  <a:srgbClr val="000000"/>
                </a:solidFill>
              </a:rPr>
              <a:t>     </a:t>
            </a:r>
            <a:r>
              <a:rPr lang="en-US" sz="1800" b="0" dirty="0" smtClean="0">
                <a:solidFill>
                  <a:srgbClr val="000000"/>
                </a:solidFill>
              </a:rPr>
              <a:t>for each word w in text:</a:t>
            </a:r>
          </a:p>
          <a:p>
            <a:r>
              <a:rPr lang="en-US" sz="1800" b="0" dirty="0" smtClean="0">
                <a:solidFill>
                  <a:srgbClr val="000000"/>
                </a:solidFill>
              </a:rPr>
              <a:t>          Emit(w</a:t>
            </a:r>
            <a:r>
              <a:rPr lang="en-US" sz="1800" b="0" dirty="0">
                <a:solidFill>
                  <a:srgbClr val="000000"/>
                </a:solidFill>
              </a:rPr>
              <a:t>, </a:t>
            </a:r>
            <a:r>
              <a:rPr lang="en-US" sz="1800" b="0" dirty="0" smtClean="0">
                <a:solidFill>
                  <a:srgbClr val="000000"/>
                </a:solidFill>
              </a:rPr>
              <a:t>1);</a:t>
            </a:r>
            <a:endParaRPr lang="en-US" sz="1800" b="0" dirty="0">
              <a:solidFill>
                <a:srgbClr val="000000"/>
              </a:solidFill>
            </a:endParaRPr>
          </a:p>
          <a:p>
            <a:endParaRPr lang="en-US" sz="1800" b="0" dirty="0">
              <a:solidFill>
                <a:srgbClr val="000000"/>
              </a:solidFill>
            </a:endParaRPr>
          </a:p>
          <a:p>
            <a:r>
              <a:rPr lang="en-US" sz="1800" dirty="0">
                <a:solidFill>
                  <a:srgbClr val="000000"/>
                </a:solidFill>
              </a:rPr>
              <a:t>Reduce(String </a:t>
            </a:r>
            <a:r>
              <a:rPr lang="en-US" sz="1800" dirty="0" smtClean="0">
                <a:solidFill>
                  <a:srgbClr val="000000"/>
                </a:solidFill>
              </a:rPr>
              <a:t>term, </a:t>
            </a:r>
            <a:r>
              <a:rPr lang="en-US" sz="1800" dirty="0" err="1" smtClean="0">
                <a:solidFill>
                  <a:srgbClr val="000000"/>
                </a:solidFill>
              </a:rPr>
              <a:t>Iterator</a:t>
            </a:r>
            <a:r>
              <a:rPr lang="en-US" sz="1800" dirty="0" smtClean="0">
                <a:solidFill>
                  <a:srgbClr val="000000"/>
                </a:solidFill>
              </a:rPr>
              <a:t>&lt;</a:t>
            </a:r>
            <a:r>
              <a:rPr lang="en-US" sz="1800" dirty="0" err="1" smtClean="0">
                <a:solidFill>
                  <a:srgbClr val="000000"/>
                </a:solidFill>
              </a:rPr>
              <a:t>Int</a:t>
            </a:r>
            <a:r>
              <a:rPr lang="en-US" sz="1800" dirty="0" smtClean="0">
                <a:solidFill>
                  <a:srgbClr val="000000"/>
                </a:solidFill>
              </a:rPr>
              <a:t>&gt; values):</a:t>
            </a:r>
            <a:endParaRPr lang="en-US" sz="1800" dirty="0">
              <a:solidFill>
                <a:srgbClr val="000000"/>
              </a:solidFill>
            </a:endParaRPr>
          </a:p>
          <a:p>
            <a:r>
              <a:rPr lang="en-US" sz="1800" b="0" i="1" dirty="0">
                <a:solidFill>
                  <a:srgbClr val="000000"/>
                </a:solidFill>
              </a:rPr>
              <a:t>     </a:t>
            </a:r>
            <a:r>
              <a:rPr lang="en-US" sz="1800" b="0" dirty="0" err="1" smtClean="0">
                <a:solidFill>
                  <a:srgbClr val="000000"/>
                </a:solidFill>
              </a:rPr>
              <a:t>int</a:t>
            </a:r>
            <a:r>
              <a:rPr lang="en-US" sz="1800" b="0" dirty="0" smtClean="0">
                <a:solidFill>
                  <a:srgbClr val="000000"/>
                </a:solidFill>
              </a:rPr>
              <a:t> sum </a:t>
            </a:r>
            <a:r>
              <a:rPr lang="en-US" sz="1800" b="0" dirty="0">
                <a:solidFill>
                  <a:srgbClr val="000000"/>
                </a:solidFill>
              </a:rPr>
              <a:t>= 0;</a:t>
            </a:r>
          </a:p>
          <a:p>
            <a:r>
              <a:rPr lang="en-US" sz="1800" b="0" dirty="0">
                <a:solidFill>
                  <a:srgbClr val="000000"/>
                </a:solidFill>
              </a:rPr>
              <a:t>     for each v in </a:t>
            </a:r>
            <a:r>
              <a:rPr lang="en-US" sz="1800" b="0" dirty="0" smtClean="0">
                <a:solidFill>
                  <a:srgbClr val="000000"/>
                </a:solidFill>
              </a:rPr>
              <a:t>values</a:t>
            </a:r>
            <a:r>
              <a:rPr lang="en-US" sz="1800" b="0" dirty="0">
                <a:solidFill>
                  <a:srgbClr val="000000"/>
                </a:solidFill>
              </a:rPr>
              <a:t>:</a:t>
            </a:r>
          </a:p>
          <a:p>
            <a:r>
              <a:rPr lang="en-US" sz="1800" b="0" dirty="0">
                <a:solidFill>
                  <a:srgbClr val="000000"/>
                </a:solidFill>
              </a:rPr>
              <a:t>          </a:t>
            </a:r>
            <a:r>
              <a:rPr lang="en-US" sz="1800" b="0" dirty="0" smtClean="0">
                <a:solidFill>
                  <a:srgbClr val="000000"/>
                </a:solidFill>
              </a:rPr>
              <a:t>sum </a:t>
            </a:r>
            <a:r>
              <a:rPr lang="en-US" sz="1800" b="0" dirty="0">
                <a:solidFill>
                  <a:srgbClr val="000000"/>
                </a:solidFill>
              </a:rPr>
              <a:t>+= </a:t>
            </a:r>
            <a:r>
              <a:rPr lang="en-US" sz="1800" b="0" dirty="0" smtClean="0">
                <a:solidFill>
                  <a:srgbClr val="000000"/>
                </a:solidFill>
              </a:rPr>
              <a:t>v;</a:t>
            </a:r>
            <a:endParaRPr lang="en-US" sz="1800" b="0" dirty="0">
              <a:solidFill>
                <a:srgbClr val="000000"/>
              </a:solidFill>
            </a:endParaRPr>
          </a:p>
          <a:p>
            <a:r>
              <a:rPr lang="en-US" sz="1800" b="0" dirty="0">
                <a:solidFill>
                  <a:srgbClr val="000000"/>
                </a:solidFill>
              </a:rPr>
              <a:t>          </a:t>
            </a:r>
            <a:r>
              <a:rPr lang="en-US" sz="1800" b="0" dirty="0" smtClean="0">
                <a:solidFill>
                  <a:srgbClr val="000000"/>
                </a:solidFill>
              </a:rPr>
              <a:t>Emit(term, value);</a:t>
            </a:r>
            <a:endParaRPr lang="en-US" sz="1800" b="0" dirty="0">
              <a:solidFill>
                <a:srgbClr val="000000"/>
              </a:solidFill>
            </a:endParaRPr>
          </a:p>
          <a:p>
            <a:endParaRPr lang="en-US" sz="1800" b="0" dirty="0">
              <a:solidFill>
                <a:srgbClr val="000000"/>
              </a:solidFill>
            </a:endParaRP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55</a:t>
            </a:fld>
            <a:endParaRPr lang="en-US"/>
          </a:p>
        </p:txBody>
      </p:sp>
    </p:spTree>
    <p:extLst>
      <p:ext uri="{BB962C8B-B14F-4D97-AF65-F5344CB8AC3E}">
        <p14:creationId xmlns:p14="http://schemas.microsoft.com/office/powerpoint/2010/main" val="278093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can refer to…</a:t>
            </a:r>
            <a:endParaRPr lang="en-US" dirty="0"/>
          </a:p>
        </p:txBody>
      </p:sp>
      <p:sp>
        <p:nvSpPr>
          <p:cNvPr id="3" name="Content Placeholder 2"/>
          <p:cNvSpPr>
            <a:spLocks noGrp="1"/>
          </p:cNvSpPr>
          <p:nvPr>
            <p:ph idx="1"/>
          </p:nvPr>
        </p:nvSpPr>
        <p:spPr/>
        <p:txBody>
          <a:bodyPr/>
          <a:lstStyle/>
          <a:p>
            <a:r>
              <a:rPr lang="en-US" dirty="0" smtClean="0"/>
              <a:t>The programming model</a:t>
            </a:r>
          </a:p>
          <a:p>
            <a:r>
              <a:rPr lang="en-US" dirty="0" smtClean="0"/>
              <a:t>The execution framework (aka “runtime”)</a:t>
            </a:r>
          </a:p>
          <a:p>
            <a:r>
              <a:rPr lang="en-US" dirty="0" smtClean="0"/>
              <a:t>The specific implementation</a:t>
            </a: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56</a:t>
            </a:fld>
            <a:endParaRPr lang="en-US"/>
          </a:p>
        </p:txBody>
      </p:sp>
    </p:spTree>
    <p:extLst>
      <p:ext uri="{BB962C8B-B14F-4D97-AF65-F5344CB8AC3E}">
        <p14:creationId xmlns:p14="http://schemas.microsoft.com/office/powerpoint/2010/main" val="80209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Implementations</a:t>
            </a:r>
            <a:endParaRPr lang="en-US" dirty="0"/>
          </a:p>
        </p:txBody>
      </p:sp>
      <p:sp>
        <p:nvSpPr>
          <p:cNvPr id="3" name="Content Placeholder 2"/>
          <p:cNvSpPr>
            <a:spLocks noGrp="1"/>
          </p:cNvSpPr>
          <p:nvPr>
            <p:ph idx="1"/>
          </p:nvPr>
        </p:nvSpPr>
        <p:spPr/>
        <p:txBody>
          <a:bodyPr/>
          <a:lstStyle/>
          <a:p>
            <a:r>
              <a:rPr lang="en-US" sz="2800" dirty="0" smtClean="0"/>
              <a:t>Google has a proprietary implementation in C++</a:t>
            </a:r>
          </a:p>
          <a:p>
            <a:pPr lvl="1"/>
            <a:r>
              <a:rPr lang="en-US" sz="2400" dirty="0" smtClean="0"/>
              <a:t>Bindings in Java, Python</a:t>
            </a:r>
          </a:p>
          <a:p>
            <a:r>
              <a:rPr lang="en-US" sz="2800" dirty="0" smtClean="0"/>
              <a:t>Hadoop is an open-source implementation in Java</a:t>
            </a:r>
          </a:p>
          <a:p>
            <a:pPr lvl="1"/>
            <a:r>
              <a:rPr lang="en-US" sz="2400" dirty="0" smtClean="0"/>
              <a:t>Development led by Yahoo, used in production</a:t>
            </a:r>
          </a:p>
          <a:p>
            <a:pPr lvl="1"/>
            <a:r>
              <a:rPr lang="en-US" sz="2400" dirty="0" smtClean="0"/>
              <a:t>Now an Apache project</a:t>
            </a:r>
          </a:p>
          <a:p>
            <a:pPr lvl="1"/>
            <a:r>
              <a:rPr lang="en-US" sz="2400" dirty="0" smtClean="0"/>
              <a:t>Rapidly expanding software ecosystem</a:t>
            </a:r>
          </a:p>
          <a:p>
            <a:r>
              <a:rPr lang="en-US" sz="2800" dirty="0" smtClean="0"/>
              <a:t>Lots of custom research implementations</a:t>
            </a:r>
          </a:p>
          <a:p>
            <a:pPr lvl="1"/>
            <a:r>
              <a:rPr lang="en-US" sz="2400" dirty="0" smtClean="0"/>
              <a:t>For GPUs, cell processors, etc.</a:t>
            </a:r>
            <a:endParaRPr lang="en-US" sz="24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57</a:t>
            </a:fld>
            <a:endParaRPr lang="en-US"/>
          </a:p>
        </p:txBody>
      </p:sp>
    </p:spTree>
    <p:extLst>
      <p:ext uri="{BB962C8B-B14F-4D97-AF65-F5344CB8AC3E}">
        <p14:creationId xmlns:p14="http://schemas.microsoft.com/office/powerpoint/2010/main" val="840698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1371600" y="3328988"/>
            <a:ext cx="609600" cy="2286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75" name="TextBox 2"/>
          <p:cNvSpPr txBox="1">
            <a:spLocks noChangeArrowheads="1"/>
          </p:cNvSpPr>
          <p:nvPr/>
        </p:nvSpPr>
        <p:spPr bwMode="auto">
          <a:xfrm>
            <a:off x="1384300" y="3305175"/>
            <a:ext cx="584200" cy="276225"/>
          </a:xfrm>
          <a:prstGeom prst="rect">
            <a:avLst/>
          </a:prstGeom>
          <a:noFill/>
          <a:ln w="9525">
            <a:noFill/>
            <a:miter lim="800000"/>
            <a:headEnd/>
            <a:tailEnd/>
          </a:ln>
        </p:spPr>
        <p:txBody>
          <a:bodyPr wrap="none">
            <a:spAutoFit/>
          </a:bodyPr>
          <a:lstStyle/>
          <a:p>
            <a:pPr eaLnBrk="0" hangingPunct="0"/>
            <a:r>
              <a:rPr lang="en-US" sz="1200" dirty="0">
                <a:solidFill>
                  <a:srgbClr val="000000"/>
                </a:solidFill>
                <a:latin typeface="Arial" charset="0"/>
              </a:rPr>
              <a:t>split 0</a:t>
            </a:r>
          </a:p>
        </p:txBody>
      </p:sp>
      <p:sp>
        <p:nvSpPr>
          <p:cNvPr id="28676" name="Rectangle 6"/>
          <p:cNvSpPr>
            <a:spLocks noChangeArrowheads="1"/>
          </p:cNvSpPr>
          <p:nvPr/>
        </p:nvSpPr>
        <p:spPr bwMode="auto">
          <a:xfrm>
            <a:off x="1371600" y="3557588"/>
            <a:ext cx="609600" cy="2286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77" name="TextBox 7"/>
          <p:cNvSpPr txBox="1">
            <a:spLocks noChangeArrowheads="1"/>
          </p:cNvSpPr>
          <p:nvPr/>
        </p:nvSpPr>
        <p:spPr bwMode="auto">
          <a:xfrm>
            <a:off x="1384300" y="3533775"/>
            <a:ext cx="58420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split 1</a:t>
            </a:r>
          </a:p>
        </p:txBody>
      </p:sp>
      <p:sp>
        <p:nvSpPr>
          <p:cNvPr id="28678" name="Rectangle 9"/>
          <p:cNvSpPr>
            <a:spLocks noChangeArrowheads="1"/>
          </p:cNvSpPr>
          <p:nvPr/>
        </p:nvSpPr>
        <p:spPr bwMode="auto">
          <a:xfrm>
            <a:off x="1371600" y="3786188"/>
            <a:ext cx="609600" cy="2286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79" name="TextBox 10"/>
          <p:cNvSpPr txBox="1">
            <a:spLocks noChangeArrowheads="1"/>
          </p:cNvSpPr>
          <p:nvPr/>
        </p:nvSpPr>
        <p:spPr bwMode="auto">
          <a:xfrm>
            <a:off x="1384300" y="3762375"/>
            <a:ext cx="58420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split 2</a:t>
            </a:r>
          </a:p>
        </p:txBody>
      </p:sp>
      <p:sp>
        <p:nvSpPr>
          <p:cNvPr id="28680" name="Rectangle 12"/>
          <p:cNvSpPr>
            <a:spLocks noChangeArrowheads="1"/>
          </p:cNvSpPr>
          <p:nvPr/>
        </p:nvSpPr>
        <p:spPr bwMode="auto">
          <a:xfrm>
            <a:off x="1371600" y="4014788"/>
            <a:ext cx="609600" cy="2286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81" name="TextBox 13"/>
          <p:cNvSpPr txBox="1">
            <a:spLocks noChangeArrowheads="1"/>
          </p:cNvSpPr>
          <p:nvPr/>
        </p:nvSpPr>
        <p:spPr bwMode="auto">
          <a:xfrm>
            <a:off x="1384300" y="3990975"/>
            <a:ext cx="58420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split 3</a:t>
            </a:r>
          </a:p>
        </p:txBody>
      </p:sp>
      <p:sp>
        <p:nvSpPr>
          <p:cNvPr id="28682" name="Rectangle 15"/>
          <p:cNvSpPr>
            <a:spLocks noChangeArrowheads="1"/>
          </p:cNvSpPr>
          <p:nvPr/>
        </p:nvSpPr>
        <p:spPr bwMode="auto">
          <a:xfrm>
            <a:off x="1371600" y="4243388"/>
            <a:ext cx="609600" cy="2286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83" name="TextBox 16"/>
          <p:cNvSpPr txBox="1">
            <a:spLocks noChangeArrowheads="1"/>
          </p:cNvSpPr>
          <p:nvPr/>
        </p:nvSpPr>
        <p:spPr bwMode="auto">
          <a:xfrm>
            <a:off x="1384300" y="4219575"/>
            <a:ext cx="58420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split 4</a:t>
            </a:r>
          </a:p>
        </p:txBody>
      </p:sp>
      <p:sp>
        <p:nvSpPr>
          <p:cNvPr id="28684" name="Oval 18"/>
          <p:cNvSpPr>
            <a:spLocks noChangeArrowheads="1"/>
          </p:cNvSpPr>
          <p:nvPr/>
        </p:nvSpPr>
        <p:spPr bwMode="auto">
          <a:xfrm>
            <a:off x="2514600" y="2971800"/>
            <a:ext cx="838200" cy="457200"/>
          </a:xfrm>
          <a:prstGeom prst="ellipse">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85" name="TextBox 19"/>
          <p:cNvSpPr txBox="1">
            <a:spLocks noChangeArrowheads="1"/>
          </p:cNvSpPr>
          <p:nvPr/>
        </p:nvSpPr>
        <p:spPr bwMode="auto">
          <a:xfrm>
            <a:off x="2611438" y="3062288"/>
            <a:ext cx="64452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worker</a:t>
            </a:r>
            <a:endParaRPr lang="en-US" sz="1600">
              <a:solidFill>
                <a:srgbClr val="000000"/>
              </a:solidFill>
              <a:latin typeface="Arial" charset="0"/>
            </a:endParaRPr>
          </a:p>
        </p:txBody>
      </p:sp>
      <p:sp>
        <p:nvSpPr>
          <p:cNvPr id="28686" name="Oval 21"/>
          <p:cNvSpPr>
            <a:spLocks noChangeArrowheads="1"/>
          </p:cNvSpPr>
          <p:nvPr/>
        </p:nvSpPr>
        <p:spPr bwMode="auto">
          <a:xfrm>
            <a:off x="2514600" y="3810000"/>
            <a:ext cx="838200" cy="457200"/>
          </a:xfrm>
          <a:prstGeom prst="ellipse">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87" name="TextBox 22"/>
          <p:cNvSpPr txBox="1">
            <a:spLocks noChangeArrowheads="1"/>
          </p:cNvSpPr>
          <p:nvPr/>
        </p:nvSpPr>
        <p:spPr bwMode="auto">
          <a:xfrm>
            <a:off x="2611438" y="3900488"/>
            <a:ext cx="64452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worker</a:t>
            </a:r>
            <a:endParaRPr lang="en-US" sz="1600">
              <a:solidFill>
                <a:srgbClr val="000000"/>
              </a:solidFill>
              <a:latin typeface="Arial" charset="0"/>
            </a:endParaRPr>
          </a:p>
        </p:txBody>
      </p:sp>
      <p:sp>
        <p:nvSpPr>
          <p:cNvPr id="28688" name="Oval 24"/>
          <p:cNvSpPr>
            <a:spLocks noChangeArrowheads="1"/>
          </p:cNvSpPr>
          <p:nvPr/>
        </p:nvSpPr>
        <p:spPr bwMode="auto">
          <a:xfrm>
            <a:off x="2514600" y="4648200"/>
            <a:ext cx="838200" cy="457200"/>
          </a:xfrm>
          <a:prstGeom prst="ellipse">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89" name="TextBox 25"/>
          <p:cNvSpPr txBox="1">
            <a:spLocks noChangeArrowheads="1"/>
          </p:cNvSpPr>
          <p:nvPr/>
        </p:nvSpPr>
        <p:spPr bwMode="auto">
          <a:xfrm>
            <a:off x="2611438" y="4738688"/>
            <a:ext cx="644525"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worker</a:t>
            </a:r>
            <a:endParaRPr lang="en-US" sz="1600">
              <a:solidFill>
                <a:srgbClr val="000000"/>
              </a:solidFill>
              <a:latin typeface="Arial" charset="0"/>
            </a:endParaRPr>
          </a:p>
        </p:txBody>
      </p:sp>
      <p:sp>
        <p:nvSpPr>
          <p:cNvPr id="28690" name="Oval 27"/>
          <p:cNvSpPr>
            <a:spLocks noChangeArrowheads="1"/>
          </p:cNvSpPr>
          <p:nvPr/>
        </p:nvSpPr>
        <p:spPr bwMode="auto">
          <a:xfrm>
            <a:off x="5791200" y="3430588"/>
            <a:ext cx="838200" cy="457200"/>
          </a:xfrm>
          <a:prstGeom prst="ellipse">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91" name="TextBox 28"/>
          <p:cNvSpPr txBox="1">
            <a:spLocks noChangeArrowheads="1"/>
          </p:cNvSpPr>
          <p:nvPr/>
        </p:nvSpPr>
        <p:spPr bwMode="auto">
          <a:xfrm>
            <a:off x="5888038" y="3521075"/>
            <a:ext cx="644525" cy="277813"/>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worker</a:t>
            </a:r>
            <a:endParaRPr lang="en-US" sz="1600">
              <a:solidFill>
                <a:srgbClr val="000000"/>
              </a:solidFill>
              <a:latin typeface="Arial" charset="0"/>
            </a:endParaRPr>
          </a:p>
        </p:txBody>
      </p:sp>
      <p:sp>
        <p:nvSpPr>
          <p:cNvPr id="28692" name="Oval 30"/>
          <p:cNvSpPr>
            <a:spLocks noChangeArrowheads="1"/>
          </p:cNvSpPr>
          <p:nvPr/>
        </p:nvSpPr>
        <p:spPr bwMode="auto">
          <a:xfrm>
            <a:off x="5791200" y="4189413"/>
            <a:ext cx="838200" cy="457200"/>
          </a:xfrm>
          <a:prstGeom prst="ellipse">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93" name="TextBox 31"/>
          <p:cNvSpPr txBox="1">
            <a:spLocks noChangeArrowheads="1"/>
          </p:cNvSpPr>
          <p:nvPr/>
        </p:nvSpPr>
        <p:spPr bwMode="auto">
          <a:xfrm>
            <a:off x="5888038" y="4278313"/>
            <a:ext cx="644525" cy="277812"/>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worker</a:t>
            </a:r>
            <a:endParaRPr lang="en-US" sz="1600">
              <a:solidFill>
                <a:srgbClr val="000000"/>
              </a:solidFill>
              <a:latin typeface="Arial" charset="0"/>
            </a:endParaRPr>
          </a:p>
        </p:txBody>
      </p:sp>
      <p:sp>
        <p:nvSpPr>
          <p:cNvPr id="28694" name="Oval 33"/>
          <p:cNvSpPr>
            <a:spLocks noChangeArrowheads="1"/>
          </p:cNvSpPr>
          <p:nvPr/>
        </p:nvSpPr>
        <p:spPr bwMode="auto">
          <a:xfrm>
            <a:off x="4191000" y="2133600"/>
            <a:ext cx="838200" cy="457200"/>
          </a:xfrm>
          <a:prstGeom prst="ellipse">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95" name="TextBox 34"/>
          <p:cNvSpPr txBox="1">
            <a:spLocks noChangeArrowheads="1"/>
          </p:cNvSpPr>
          <p:nvPr/>
        </p:nvSpPr>
        <p:spPr bwMode="auto">
          <a:xfrm>
            <a:off x="4287838" y="2224088"/>
            <a:ext cx="654050" cy="276225"/>
          </a:xfrm>
          <a:prstGeom prst="rect">
            <a:avLst/>
          </a:prstGeom>
          <a:noFill/>
          <a:ln w="9525">
            <a:noFill/>
            <a:miter lim="800000"/>
            <a:headEnd/>
            <a:tailEnd/>
          </a:ln>
        </p:spPr>
        <p:txBody>
          <a:bodyPr wrap="none">
            <a:spAutoFit/>
          </a:bodyPr>
          <a:lstStyle/>
          <a:p>
            <a:pPr eaLnBrk="0" hangingPunct="0"/>
            <a:r>
              <a:rPr lang="en-US" sz="1200">
                <a:solidFill>
                  <a:srgbClr val="000000"/>
                </a:solidFill>
                <a:latin typeface="Arial" charset="0"/>
              </a:rPr>
              <a:t>Master</a:t>
            </a:r>
            <a:endParaRPr lang="en-US" sz="1600">
              <a:solidFill>
                <a:srgbClr val="000000"/>
              </a:solidFill>
              <a:latin typeface="Arial" charset="0"/>
            </a:endParaRPr>
          </a:p>
        </p:txBody>
      </p:sp>
      <p:sp>
        <p:nvSpPr>
          <p:cNvPr id="28696" name="Oval 36"/>
          <p:cNvSpPr>
            <a:spLocks noChangeArrowheads="1"/>
          </p:cNvSpPr>
          <p:nvPr/>
        </p:nvSpPr>
        <p:spPr bwMode="auto">
          <a:xfrm>
            <a:off x="4114800" y="1143000"/>
            <a:ext cx="990600" cy="609600"/>
          </a:xfrm>
          <a:prstGeom prst="ellipse">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97" name="TextBox 37"/>
          <p:cNvSpPr txBox="1">
            <a:spLocks noChangeArrowheads="1"/>
          </p:cNvSpPr>
          <p:nvPr/>
        </p:nvSpPr>
        <p:spPr bwMode="auto">
          <a:xfrm>
            <a:off x="4224338" y="1217613"/>
            <a:ext cx="771525" cy="460375"/>
          </a:xfrm>
          <a:prstGeom prst="rect">
            <a:avLst/>
          </a:prstGeom>
          <a:noFill/>
          <a:ln w="9525">
            <a:noFill/>
            <a:miter lim="800000"/>
            <a:headEnd/>
            <a:tailEnd/>
          </a:ln>
        </p:spPr>
        <p:txBody>
          <a:bodyPr wrap="none">
            <a:spAutoFit/>
          </a:bodyPr>
          <a:lstStyle/>
          <a:p>
            <a:pPr algn="ctr" eaLnBrk="0" hangingPunct="0"/>
            <a:r>
              <a:rPr lang="en-US" sz="1200">
                <a:solidFill>
                  <a:srgbClr val="000000"/>
                </a:solidFill>
                <a:latin typeface="Arial" charset="0"/>
              </a:rPr>
              <a:t>User</a:t>
            </a:r>
            <a:br>
              <a:rPr lang="en-US" sz="1200">
                <a:solidFill>
                  <a:srgbClr val="000000"/>
                </a:solidFill>
                <a:latin typeface="Arial" charset="0"/>
              </a:rPr>
            </a:br>
            <a:r>
              <a:rPr lang="en-US" sz="1200">
                <a:solidFill>
                  <a:srgbClr val="000000"/>
                </a:solidFill>
                <a:latin typeface="Arial" charset="0"/>
              </a:rPr>
              <a:t>Program</a:t>
            </a:r>
            <a:endParaRPr lang="en-US" sz="1600">
              <a:solidFill>
                <a:srgbClr val="000000"/>
              </a:solidFill>
              <a:latin typeface="Arial" charset="0"/>
            </a:endParaRPr>
          </a:p>
        </p:txBody>
      </p:sp>
      <p:sp>
        <p:nvSpPr>
          <p:cNvPr id="28698" name="Rectangle 39"/>
          <p:cNvSpPr>
            <a:spLocks noChangeArrowheads="1"/>
          </p:cNvSpPr>
          <p:nvPr/>
        </p:nvSpPr>
        <p:spPr bwMode="auto">
          <a:xfrm>
            <a:off x="7315200" y="3443288"/>
            <a:ext cx="609600" cy="433387"/>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699" name="TextBox 40"/>
          <p:cNvSpPr txBox="1">
            <a:spLocks noChangeArrowheads="1"/>
          </p:cNvSpPr>
          <p:nvPr/>
        </p:nvSpPr>
        <p:spPr bwMode="auto">
          <a:xfrm>
            <a:off x="7313613" y="3429000"/>
            <a:ext cx="611187" cy="461963"/>
          </a:xfrm>
          <a:prstGeom prst="rect">
            <a:avLst/>
          </a:prstGeom>
          <a:noFill/>
          <a:ln w="9525">
            <a:noFill/>
            <a:miter lim="800000"/>
            <a:headEnd/>
            <a:tailEnd/>
          </a:ln>
        </p:spPr>
        <p:txBody>
          <a:bodyPr wrap="none">
            <a:spAutoFit/>
          </a:bodyPr>
          <a:lstStyle/>
          <a:p>
            <a:pPr algn="ctr" eaLnBrk="0" hangingPunct="0"/>
            <a:r>
              <a:rPr lang="en-US" sz="1200" dirty="0">
                <a:solidFill>
                  <a:srgbClr val="000000"/>
                </a:solidFill>
                <a:latin typeface="Arial" charset="0"/>
              </a:rPr>
              <a:t>output</a:t>
            </a:r>
          </a:p>
          <a:p>
            <a:pPr algn="ctr" eaLnBrk="0" hangingPunct="0"/>
            <a:r>
              <a:rPr lang="en-US" sz="1200" dirty="0">
                <a:solidFill>
                  <a:srgbClr val="000000"/>
                </a:solidFill>
                <a:latin typeface="Arial" charset="0"/>
              </a:rPr>
              <a:t>file 0</a:t>
            </a:r>
          </a:p>
        </p:txBody>
      </p:sp>
      <p:sp>
        <p:nvSpPr>
          <p:cNvPr id="28700" name="Rectangle 44"/>
          <p:cNvSpPr>
            <a:spLocks noChangeArrowheads="1"/>
          </p:cNvSpPr>
          <p:nvPr/>
        </p:nvSpPr>
        <p:spPr bwMode="auto">
          <a:xfrm>
            <a:off x="7315200" y="4200525"/>
            <a:ext cx="609600" cy="433388"/>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701" name="TextBox 45"/>
          <p:cNvSpPr txBox="1">
            <a:spLocks noChangeArrowheads="1"/>
          </p:cNvSpPr>
          <p:nvPr/>
        </p:nvSpPr>
        <p:spPr bwMode="auto">
          <a:xfrm>
            <a:off x="7315200" y="4186238"/>
            <a:ext cx="611188" cy="461962"/>
          </a:xfrm>
          <a:prstGeom prst="rect">
            <a:avLst/>
          </a:prstGeom>
          <a:noFill/>
          <a:ln w="9525">
            <a:noFill/>
            <a:miter lim="800000"/>
            <a:headEnd/>
            <a:tailEnd/>
          </a:ln>
        </p:spPr>
        <p:txBody>
          <a:bodyPr wrap="none">
            <a:spAutoFit/>
          </a:bodyPr>
          <a:lstStyle/>
          <a:p>
            <a:pPr algn="ctr" eaLnBrk="0" hangingPunct="0"/>
            <a:r>
              <a:rPr lang="en-US" sz="1200">
                <a:solidFill>
                  <a:srgbClr val="000000"/>
                </a:solidFill>
                <a:latin typeface="Arial" charset="0"/>
              </a:rPr>
              <a:t>output</a:t>
            </a:r>
          </a:p>
          <a:p>
            <a:pPr algn="ctr" eaLnBrk="0" hangingPunct="0"/>
            <a:r>
              <a:rPr lang="en-US" sz="1200">
                <a:solidFill>
                  <a:srgbClr val="000000"/>
                </a:solidFill>
                <a:latin typeface="Arial" charset="0"/>
              </a:rPr>
              <a:t>file 1</a:t>
            </a:r>
          </a:p>
        </p:txBody>
      </p:sp>
      <p:sp>
        <p:nvSpPr>
          <p:cNvPr id="28702" name="Rectangle 46"/>
          <p:cNvSpPr>
            <a:spLocks noChangeArrowheads="1"/>
          </p:cNvSpPr>
          <p:nvPr/>
        </p:nvSpPr>
        <p:spPr bwMode="auto">
          <a:xfrm>
            <a:off x="4419600" y="3009900"/>
            <a:ext cx="152400" cy="3810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703" name="Rectangle 47"/>
          <p:cNvSpPr>
            <a:spLocks noChangeArrowheads="1"/>
          </p:cNvSpPr>
          <p:nvPr/>
        </p:nvSpPr>
        <p:spPr bwMode="auto">
          <a:xfrm>
            <a:off x="4572000" y="3009900"/>
            <a:ext cx="152400" cy="3810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704" name="Rectangle 48"/>
          <p:cNvSpPr>
            <a:spLocks noChangeArrowheads="1"/>
          </p:cNvSpPr>
          <p:nvPr/>
        </p:nvSpPr>
        <p:spPr bwMode="auto">
          <a:xfrm>
            <a:off x="4419600" y="3848100"/>
            <a:ext cx="152400" cy="3810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705" name="Rectangle 49"/>
          <p:cNvSpPr>
            <a:spLocks noChangeArrowheads="1"/>
          </p:cNvSpPr>
          <p:nvPr/>
        </p:nvSpPr>
        <p:spPr bwMode="auto">
          <a:xfrm>
            <a:off x="4572000" y="3848100"/>
            <a:ext cx="152400" cy="3810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706" name="Rectangle 50"/>
          <p:cNvSpPr>
            <a:spLocks noChangeArrowheads="1"/>
          </p:cNvSpPr>
          <p:nvPr/>
        </p:nvSpPr>
        <p:spPr bwMode="auto">
          <a:xfrm>
            <a:off x="4419600" y="4686300"/>
            <a:ext cx="152400" cy="3810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sp>
        <p:nvSpPr>
          <p:cNvPr id="28707" name="Rectangle 51"/>
          <p:cNvSpPr>
            <a:spLocks noChangeArrowheads="1"/>
          </p:cNvSpPr>
          <p:nvPr/>
        </p:nvSpPr>
        <p:spPr bwMode="auto">
          <a:xfrm>
            <a:off x="4572000" y="4686300"/>
            <a:ext cx="152400" cy="381000"/>
          </a:xfrm>
          <a:prstGeom prst="rect">
            <a:avLst/>
          </a:prstGeom>
          <a:noFill/>
          <a:ln w="9525" algn="ctr">
            <a:solidFill>
              <a:schemeClr val="dk1"/>
            </a:solidFill>
            <a:round/>
            <a:headEnd/>
            <a:tailEnd/>
          </a:ln>
        </p:spPr>
        <p:txBody>
          <a:bodyPr/>
          <a:lstStyle/>
          <a:p>
            <a:pPr eaLnBrk="0" hangingPunct="0"/>
            <a:endParaRPr lang="en-US" sz="1600" b="1">
              <a:solidFill>
                <a:srgbClr val="000000"/>
              </a:solidFill>
              <a:latin typeface="Arial" charset="0"/>
            </a:endParaRPr>
          </a:p>
        </p:txBody>
      </p:sp>
      <p:cxnSp>
        <p:nvCxnSpPr>
          <p:cNvPr id="28708" name="Curved Connector 53"/>
          <p:cNvCxnSpPr>
            <a:cxnSpLocks noChangeShapeType="1"/>
            <a:stCxn id="28674" idx="3"/>
            <a:endCxn id="28684" idx="2"/>
          </p:cNvCxnSpPr>
          <p:nvPr/>
        </p:nvCxnSpPr>
        <p:spPr bwMode="auto">
          <a:xfrm flipV="1">
            <a:off x="1981200" y="3200400"/>
            <a:ext cx="533400" cy="242888"/>
          </a:xfrm>
          <a:prstGeom prst="curvedConnector3">
            <a:avLst>
              <a:gd name="adj1" fmla="val 50000"/>
            </a:avLst>
          </a:prstGeom>
          <a:noFill/>
          <a:ln w="9525" algn="ctr">
            <a:solidFill>
              <a:schemeClr val="dk1"/>
            </a:solidFill>
            <a:round/>
            <a:headEnd/>
            <a:tailEnd type="triangle" w="med" len="med"/>
          </a:ln>
        </p:spPr>
      </p:cxnSp>
      <p:cxnSp>
        <p:nvCxnSpPr>
          <p:cNvPr id="28709" name="Curved Connector 55"/>
          <p:cNvCxnSpPr>
            <a:cxnSpLocks noChangeShapeType="1"/>
            <a:stCxn id="28677" idx="3"/>
            <a:endCxn id="28684" idx="3"/>
          </p:cNvCxnSpPr>
          <p:nvPr/>
        </p:nvCxnSpPr>
        <p:spPr bwMode="auto">
          <a:xfrm flipV="1">
            <a:off x="1968500" y="3362325"/>
            <a:ext cx="668338" cy="309563"/>
          </a:xfrm>
          <a:prstGeom prst="curvedConnector2">
            <a:avLst/>
          </a:prstGeom>
          <a:noFill/>
          <a:ln w="9525" algn="ctr">
            <a:solidFill>
              <a:schemeClr val="dk1"/>
            </a:solidFill>
            <a:round/>
            <a:headEnd/>
            <a:tailEnd type="triangle" w="med" len="med"/>
          </a:ln>
        </p:spPr>
      </p:cxnSp>
      <p:cxnSp>
        <p:nvCxnSpPr>
          <p:cNvPr id="28710" name="Curved Connector 55"/>
          <p:cNvCxnSpPr>
            <a:cxnSpLocks noChangeShapeType="1"/>
            <a:stCxn id="28681" idx="3"/>
            <a:endCxn id="28688" idx="1"/>
          </p:cNvCxnSpPr>
          <p:nvPr/>
        </p:nvCxnSpPr>
        <p:spPr bwMode="auto">
          <a:xfrm>
            <a:off x="1968500" y="4129088"/>
            <a:ext cx="668338" cy="585787"/>
          </a:xfrm>
          <a:prstGeom prst="curvedConnector2">
            <a:avLst/>
          </a:prstGeom>
          <a:noFill/>
          <a:ln w="9525" algn="ctr">
            <a:solidFill>
              <a:schemeClr val="dk1"/>
            </a:solidFill>
            <a:round/>
            <a:headEnd/>
            <a:tailEnd type="triangle" w="med" len="med"/>
          </a:ln>
        </p:spPr>
      </p:cxnSp>
      <p:cxnSp>
        <p:nvCxnSpPr>
          <p:cNvPr id="28711" name="Straight Arrow Connector 66"/>
          <p:cNvCxnSpPr>
            <a:cxnSpLocks noChangeShapeType="1"/>
            <a:stCxn id="28678" idx="3"/>
            <a:endCxn id="28686" idx="2"/>
          </p:cNvCxnSpPr>
          <p:nvPr/>
        </p:nvCxnSpPr>
        <p:spPr bwMode="auto">
          <a:xfrm>
            <a:off x="1981200" y="3900488"/>
            <a:ext cx="533400" cy="138112"/>
          </a:xfrm>
          <a:prstGeom prst="straightConnector1">
            <a:avLst/>
          </a:prstGeom>
          <a:noFill/>
          <a:ln w="22225" algn="ctr">
            <a:solidFill>
              <a:schemeClr val="dk1"/>
            </a:solidFill>
            <a:round/>
            <a:headEnd/>
            <a:tailEnd type="triangle" w="med" len="med"/>
          </a:ln>
        </p:spPr>
      </p:cxnSp>
      <p:cxnSp>
        <p:nvCxnSpPr>
          <p:cNvPr id="28712" name="Straight Arrow Connector 68"/>
          <p:cNvCxnSpPr>
            <a:cxnSpLocks noChangeShapeType="1"/>
            <a:stCxn id="28682" idx="3"/>
            <a:endCxn id="28686" idx="3"/>
          </p:cNvCxnSpPr>
          <p:nvPr/>
        </p:nvCxnSpPr>
        <p:spPr bwMode="auto">
          <a:xfrm flipV="1">
            <a:off x="1981200" y="4200525"/>
            <a:ext cx="655638" cy="157163"/>
          </a:xfrm>
          <a:prstGeom prst="straightConnector1">
            <a:avLst/>
          </a:prstGeom>
          <a:noFill/>
          <a:ln w="9525" algn="ctr">
            <a:solidFill>
              <a:schemeClr val="dk1"/>
            </a:solidFill>
            <a:round/>
            <a:headEnd/>
            <a:tailEnd type="triangle" w="med" len="med"/>
          </a:ln>
        </p:spPr>
      </p:cxnSp>
      <p:cxnSp>
        <p:nvCxnSpPr>
          <p:cNvPr id="28713" name="Straight Arrow Connector 72"/>
          <p:cNvCxnSpPr>
            <a:cxnSpLocks noChangeShapeType="1"/>
            <a:stCxn id="28684" idx="6"/>
            <a:endCxn id="28702" idx="1"/>
          </p:cNvCxnSpPr>
          <p:nvPr/>
        </p:nvCxnSpPr>
        <p:spPr bwMode="auto">
          <a:xfrm>
            <a:off x="3352800" y="3200400"/>
            <a:ext cx="1066800" cy="1588"/>
          </a:xfrm>
          <a:prstGeom prst="straightConnector1">
            <a:avLst/>
          </a:prstGeom>
          <a:noFill/>
          <a:ln w="9525" algn="ctr">
            <a:solidFill>
              <a:schemeClr val="dk1"/>
            </a:solidFill>
            <a:round/>
            <a:headEnd/>
            <a:tailEnd type="triangle" w="med" len="med"/>
          </a:ln>
        </p:spPr>
      </p:cxnSp>
      <p:cxnSp>
        <p:nvCxnSpPr>
          <p:cNvPr id="28714" name="Straight Arrow Connector 75"/>
          <p:cNvCxnSpPr>
            <a:cxnSpLocks noChangeShapeType="1"/>
          </p:cNvCxnSpPr>
          <p:nvPr/>
        </p:nvCxnSpPr>
        <p:spPr bwMode="auto">
          <a:xfrm>
            <a:off x="3352800" y="4037013"/>
            <a:ext cx="1066800" cy="3175"/>
          </a:xfrm>
          <a:prstGeom prst="straightConnector1">
            <a:avLst/>
          </a:prstGeom>
          <a:noFill/>
          <a:ln w="22225" algn="ctr">
            <a:solidFill>
              <a:schemeClr val="dk1"/>
            </a:solidFill>
            <a:round/>
            <a:headEnd/>
            <a:tailEnd type="triangle" w="med" len="med"/>
          </a:ln>
        </p:spPr>
      </p:cxnSp>
      <p:cxnSp>
        <p:nvCxnSpPr>
          <p:cNvPr id="28715" name="Straight Arrow Connector 78"/>
          <p:cNvCxnSpPr>
            <a:cxnSpLocks noChangeShapeType="1"/>
          </p:cNvCxnSpPr>
          <p:nvPr/>
        </p:nvCxnSpPr>
        <p:spPr bwMode="auto">
          <a:xfrm>
            <a:off x="3352800" y="4875213"/>
            <a:ext cx="1066800" cy="3175"/>
          </a:xfrm>
          <a:prstGeom prst="straightConnector1">
            <a:avLst/>
          </a:prstGeom>
          <a:noFill/>
          <a:ln w="9525" algn="ctr">
            <a:solidFill>
              <a:schemeClr val="dk1"/>
            </a:solidFill>
            <a:round/>
            <a:headEnd/>
            <a:tailEnd type="triangle" w="med" len="med"/>
          </a:ln>
        </p:spPr>
      </p:cxnSp>
      <p:cxnSp>
        <p:nvCxnSpPr>
          <p:cNvPr id="28716" name="Straight Arrow Connector 81"/>
          <p:cNvCxnSpPr>
            <a:cxnSpLocks noChangeShapeType="1"/>
            <a:stCxn id="28690" idx="6"/>
            <a:endCxn id="28699" idx="1"/>
          </p:cNvCxnSpPr>
          <p:nvPr/>
        </p:nvCxnSpPr>
        <p:spPr bwMode="auto">
          <a:xfrm>
            <a:off x="6629400" y="3659188"/>
            <a:ext cx="684213" cy="0"/>
          </a:xfrm>
          <a:prstGeom prst="straightConnector1">
            <a:avLst/>
          </a:prstGeom>
          <a:noFill/>
          <a:ln w="22225" algn="ctr">
            <a:solidFill>
              <a:schemeClr val="dk1"/>
            </a:solidFill>
            <a:round/>
            <a:headEnd/>
            <a:tailEnd type="triangle" w="med" len="med"/>
          </a:ln>
        </p:spPr>
      </p:cxnSp>
      <p:cxnSp>
        <p:nvCxnSpPr>
          <p:cNvPr id="28717" name="Straight Arrow Connector 84"/>
          <p:cNvCxnSpPr>
            <a:cxnSpLocks noChangeShapeType="1"/>
            <a:stCxn id="28692" idx="6"/>
            <a:endCxn id="28701" idx="1"/>
          </p:cNvCxnSpPr>
          <p:nvPr/>
        </p:nvCxnSpPr>
        <p:spPr bwMode="auto">
          <a:xfrm>
            <a:off x="6629400" y="4418013"/>
            <a:ext cx="685800" cy="0"/>
          </a:xfrm>
          <a:prstGeom prst="straightConnector1">
            <a:avLst/>
          </a:prstGeom>
          <a:noFill/>
          <a:ln w="9525" algn="ctr">
            <a:solidFill>
              <a:schemeClr val="dk1"/>
            </a:solidFill>
            <a:round/>
            <a:headEnd/>
            <a:tailEnd type="triangle" w="med" len="med"/>
          </a:ln>
        </p:spPr>
      </p:cxnSp>
      <p:cxnSp>
        <p:nvCxnSpPr>
          <p:cNvPr id="28718" name="Straight Arrow Connector 90"/>
          <p:cNvCxnSpPr>
            <a:cxnSpLocks noChangeShapeType="1"/>
            <a:stCxn id="28705" idx="3"/>
            <a:endCxn id="28690" idx="2"/>
          </p:cNvCxnSpPr>
          <p:nvPr/>
        </p:nvCxnSpPr>
        <p:spPr bwMode="auto">
          <a:xfrm flipV="1">
            <a:off x="4724400" y="3659188"/>
            <a:ext cx="1066800" cy="379412"/>
          </a:xfrm>
          <a:prstGeom prst="straightConnector1">
            <a:avLst/>
          </a:prstGeom>
          <a:noFill/>
          <a:ln w="22225" algn="ctr">
            <a:solidFill>
              <a:schemeClr val="dk1"/>
            </a:solidFill>
            <a:round/>
            <a:headEnd/>
            <a:tailEnd type="triangle" w="med" len="med"/>
          </a:ln>
        </p:spPr>
      </p:cxnSp>
      <p:cxnSp>
        <p:nvCxnSpPr>
          <p:cNvPr id="28719" name="Straight Arrow Connector 93"/>
          <p:cNvCxnSpPr>
            <a:cxnSpLocks noChangeShapeType="1"/>
            <a:stCxn id="28705" idx="3"/>
            <a:endCxn id="28692" idx="2"/>
          </p:cNvCxnSpPr>
          <p:nvPr/>
        </p:nvCxnSpPr>
        <p:spPr bwMode="auto">
          <a:xfrm>
            <a:off x="4724400" y="4038600"/>
            <a:ext cx="1066800" cy="379413"/>
          </a:xfrm>
          <a:prstGeom prst="straightConnector1">
            <a:avLst/>
          </a:prstGeom>
          <a:noFill/>
          <a:ln w="9525" algn="ctr">
            <a:solidFill>
              <a:schemeClr val="dk1"/>
            </a:solidFill>
            <a:round/>
            <a:headEnd/>
            <a:tailEnd type="triangle" w="med" len="med"/>
          </a:ln>
        </p:spPr>
      </p:cxnSp>
      <p:cxnSp>
        <p:nvCxnSpPr>
          <p:cNvPr id="28720" name="Curved Connector 98"/>
          <p:cNvCxnSpPr>
            <a:cxnSpLocks noChangeShapeType="1"/>
            <a:stCxn id="28703" idx="3"/>
            <a:endCxn id="28690" idx="1"/>
          </p:cNvCxnSpPr>
          <p:nvPr/>
        </p:nvCxnSpPr>
        <p:spPr bwMode="auto">
          <a:xfrm>
            <a:off x="4724400" y="3200400"/>
            <a:ext cx="1189038" cy="298450"/>
          </a:xfrm>
          <a:prstGeom prst="curvedConnector2">
            <a:avLst/>
          </a:prstGeom>
          <a:noFill/>
          <a:ln w="9525" algn="ctr">
            <a:solidFill>
              <a:schemeClr val="dk1"/>
            </a:solidFill>
            <a:round/>
            <a:headEnd/>
            <a:tailEnd type="triangle" w="med" len="med"/>
          </a:ln>
        </p:spPr>
      </p:cxnSp>
      <p:cxnSp>
        <p:nvCxnSpPr>
          <p:cNvPr id="28721" name="Curved Connector 98"/>
          <p:cNvCxnSpPr>
            <a:cxnSpLocks noChangeShapeType="1"/>
          </p:cNvCxnSpPr>
          <p:nvPr/>
        </p:nvCxnSpPr>
        <p:spPr bwMode="auto">
          <a:xfrm>
            <a:off x="4724400" y="3200400"/>
            <a:ext cx="1143000" cy="1066800"/>
          </a:xfrm>
          <a:prstGeom prst="curvedConnector3">
            <a:avLst>
              <a:gd name="adj1" fmla="val 50000"/>
            </a:avLst>
          </a:prstGeom>
          <a:noFill/>
          <a:ln w="9525" algn="ctr">
            <a:solidFill>
              <a:schemeClr val="dk1"/>
            </a:solidFill>
            <a:round/>
            <a:headEnd/>
            <a:tailEnd type="triangle" w="med" len="med"/>
          </a:ln>
        </p:spPr>
      </p:cxnSp>
      <p:cxnSp>
        <p:nvCxnSpPr>
          <p:cNvPr id="28722" name="Curved Connector 98"/>
          <p:cNvCxnSpPr>
            <a:cxnSpLocks noChangeShapeType="1"/>
            <a:stCxn id="28707" idx="3"/>
          </p:cNvCxnSpPr>
          <p:nvPr/>
        </p:nvCxnSpPr>
        <p:spPr bwMode="auto">
          <a:xfrm flipV="1">
            <a:off x="4724400" y="3810000"/>
            <a:ext cx="1143000" cy="1066800"/>
          </a:xfrm>
          <a:prstGeom prst="curvedConnector3">
            <a:avLst>
              <a:gd name="adj1" fmla="val 50000"/>
            </a:avLst>
          </a:prstGeom>
          <a:noFill/>
          <a:ln w="9525" algn="ctr">
            <a:solidFill>
              <a:schemeClr val="dk1"/>
            </a:solidFill>
            <a:round/>
            <a:headEnd/>
            <a:tailEnd type="triangle" w="med" len="med"/>
          </a:ln>
        </p:spPr>
      </p:cxnSp>
      <p:cxnSp>
        <p:nvCxnSpPr>
          <p:cNvPr id="28723" name="Curved Connector 98"/>
          <p:cNvCxnSpPr>
            <a:cxnSpLocks noChangeShapeType="1"/>
            <a:stCxn id="28707" idx="3"/>
            <a:endCxn id="28692" idx="3"/>
          </p:cNvCxnSpPr>
          <p:nvPr/>
        </p:nvCxnSpPr>
        <p:spPr bwMode="auto">
          <a:xfrm flipV="1">
            <a:off x="4724400" y="4578350"/>
            <a:ext cx="1189038" cy="298450"/>
          </a:xfrm>
          <a:prstGeom prst="curvedConnector2">
            <a:avLst/>
          </a:prstGeom>
          <a:noFill/>
          <a:ln w="9525" algn="ctr">
            <a:solidFill>
              <a:schemeClr val="dk1"/>
            </a:solidFill>
            <a:round/>
            <a:headEnd/>
            <a:tailEnd type="triangle" w="med" len="med"/>
          </a:ln>
        </p:spPr>
      </p:cxnSp>
      <p:cxnSp>
        <p:nvCxnSpPr>
          <p:cNvPr id="28725" name="Straight Arrow Connector 120"/>
          <p:cNvCxnSpPr>
            <a:cxnSpLocks noChangeShapeType="1"/>
            <a:stCxn id="28696" idx="4"/>
            <a:endCxn id="28694" idx="0"/>
          </p:cNvCxnSpPr>
          <p:nvPr/>
        </p:nvCxnSpPr>
        <p:spPr bwMode="auto">
          <a:xfrm rot="5400000">
            <a:off x="4419601" y="1943100"/>
            <a:ext cx="381000" cy="3175"/>
          </a:xfrm>
          <a:prstGeom prst="straightConnector1">
            <a:avLst/>
          </a:prstGeom>
          <a:noFill/>
          <a:ln w="9525" algn="ctr">
            <a:solidFill>
              <a:schemeClr val="dk1"/>
            </a:solidFill>
            <a:prstDash val="dash"/>
            <a:round/>
            <a:headEnd/>
            <a:tailEnd type="triangle" w="med" len="med"/>
          </a:ln>
        </p:spPr>
      </p:cxnSp>
      <p:cxnSp>
        <p:nvCxnSpPr>
          <p:cNvPr id="28727" name="Straight Arrow Connector 127"/>
          <p:cNvCxnSpPr>
            <a:cxnSpLocks noChangeShapeType="1"/>
            <a:stCxn id="28694" idx="3"/>
          </p:cNvCxnSpPr>
          <p:nvPr/>
        </p:nvCxnSpPr>
        <p:spPr bwMode="auto">
          <a:xfrm rot="5400000">
            <a:off x="3532981" y="2343944"/>
            <a:ext cx="600075" cy="960438"/>
          </a:xfrm>
          <a:prstGeom prst="straightConnector1">
            <a:avLst/>
          </a:prstGeom>
          <a:noFill/>
          <a:ln w="9525" algn="ctr">
            <a:solidFill>
              <a:schemeClr val="dk1"/>
            </a:solidFill>
            <a:prstDash val="dash"/>
            <a:round/>
            <a:headEnd/>
            <a:tailEnd type="triangle" w="med" len="med"/>
          </a:ln>
        </p:spPr>
      </p:cxnSp>
      <p:cxnSp>
        <p:nvCxnSpPr>
          <p:cNvPr id="28728" name="Straight Arrow Connector 133"/>
          <p:cNvCxnSpPr>
            <a:cxnSpLocks noChangeShapeType="1"/>
            <a:stCxn id="28694" idx="5"/>
          </p:cNvCxnSpPr>
          <p:nvPr/>
        </p:nvCxnSpPr>
        <p:spPr bwMode="auto">
          <a:xfrm rot="16200000" flipH="1">
            <a:off x="5010944" y="2420144"/>
            <a:ext cx="904875" cy="1112837"/>
          </a:xfrm>
          <a:prstGeom prst="straightConnector1">
            <a:avLst/>
          </a:prstGeom>
          <a:noFill/>
          <a:ln w="9525" algn="ctr">
            <a:solidFill>
              <a:schemeClr val="dk1"/>
            </a:solidFill>
            <a:prstDash val="dash"/>
            <a:round/>
            <a:headEnd/>
            <a:tailEnd type="triangle" w="med" len="med"/>
          </a:ln>
        </p:spPr>
      </p:cxnSp>
      <p:sp>
        <p:nvSpPr>
          <p:cNvPr id="28730" name="TextBox 137"/>
          <p:cNvSpPr txBox="1">
            <a:spLocks noChangeArrowheads="1"/>
          </p:cNvSpPr>
          <p:nvPr/>
        </p:nvSpPr>
        <p:spPr bwMode="auto">
          <a:xfrm>
            <a:off x="4572000" y="1752600"/>
            <a:ext cx="809837" cy="261610"/>
          </a:xfrm>
          <a:prstGeom prst="rect">
            <a:avLst/>
          </a:prstGeom>
          <a:noFill/>
          <a:ln w="9525">
            <a:noFill/>
            <a:miter lim="800000"/>
            <a:headEnd/>
            <a:tailEnd/>
          </a:ln>
        </p:spPr>
        <p:txBody>
          <a:bodyPr wrap="none">
            <a:spAutoFit/>
          </a:bodyPr>
          <a:lstStyle/>
          <a:p>
            <a:pPr eaLnBrk="0" hangingPunct="0"/>
            <a:r>
              <a:rPr lang="en-US" sz="1100" dirty="0">
                <a:solidFill>
                  <a:srgbClr val="FF0000"/>
                </a:solidFill>
                <a:latin typeface="Arial" charset="0"/>
              </a:rPr>
              <a:t>(1) </a:t>
            </a:r>
            <a:r>
              <a:rPr lang="en-US" sz="1100" dirty="0" smtClean="0">
                <a:solidFill>
                  <a:srgbClr val="FF0000"/>
                </a:solidFill>
                <a:latin typeface="Arial" charset="0"/>
              </a:rPr>
              <a:t>submit</a:t>
            </a:r>
            <a:endParaRPr lang="en-US" sz="1100" dirty="0">
              <a:solidFill>
                <a:srgbClr val="FF0000"/>
              </a:solidFill>
              <a:latin typeface="Arial" charset="0"/>
            </a:endParaRPr>
          </a:p>
        </p:txBody>
      </p:sp>
      <p:sp>
        <p:nvSpPr>
          <p:cNvPr id="28732" name="TextBox 139"/>
          <p:cNvSpPr txBox="1">
            <a:spLocks noChangeArrowheads="1"/>
          </p:cNvSpPr>
          <p:nvPr/>
        </p:nvSpPr>
        <p:spPr bwMode="auto">
          <a:xfrm>
            <a:off x="3352800" y="2633663"/>
            <a:ext cx="1273105" cy="261610"/>
          </a:xfrm>
          <a:prstGeom prst="rect">
            <a:avLst/>
          </a:prstGeom>
          <a:noFill/>
          <a:ln w="9525">
            <a:noFill/>
            <a:miter lim="800000"/>
            <a:headEnd/>
            <a:tailEnd/>
          </a:ln>
        </p:spPr>
        <p:txBody>
          <a:bodyPr wrap="none">
            <a:spAutoFit/>
          </a:bodyPr>
          <a:lstStyle/>
          <a:p>
            <a:pPr eaLnBrk="0" hangingPunct="0"/>
            <a:r>
              <a:rPr lang="en-US" sz="1100" dirty="0">
                <a:solidFill>
                  <a:srgbClr val="FF0000"/>
                </a:solidFill>
                <a:latin typeface="Arial" charset="0"/>
              </a:rPr>
              <a:t>(2) </a:t>
            </a:r>
            <a:r>
              <a:rPr lang="en-US" sz="1100" dirty="0" smtClean="0">
                <a:solidFill>
                  <a:srgbClr val="FF0000"/>
                </a:solidFill>
                <a:latin typeface="Arial" charset="0"/>
              </a:rPr>
              <a:t>schedule </a:t>
            </a:r>
            <a:r>
              <a:rPr lang="en-US" sz="1100" dirty="0">
                <a:solidFill>
                  <a:srgbClr val="FF0000"/>
                </a:solidFill>
                <a:latin typeface="Arial" charset="0"/>
              </a:rPr>
              <a:t>map</a:t>
            </a:r>
          </a:p>
        </p:txBody>
      </p:sp>
      <p:sp>
        <p:nvSpPr>
          <p:cNvPr id="28733" name="TextBox 140"/>
          <p:cNvSpPr txBox="1">
            <a:spLocks noChangeArrowheads="1"/>
          </p:cNvSpPr>
          <p:nvPr/>
        </p:nvSpPr>
        <p:spPr bwMode="auto">
          <a:xfrm>
            <a:off x="4742000" y="2633990"/>
            <a:ext cx="1430200" cy="261610"/>
          </a:xfrm>
          <a:prstGeom prst="rect">
            <a:avLst/>
          </a:prstGeom>
          <a:noFill/>
          <a:ln w="9525">
            <a:noFill/>
            <a:miter lim="800000"/>
            <a:headEnd/>
            <a:tailEnd/>
          </a:ln>
        </p:spPr>
        <p:txBody>
          <a:bodyPr wrap="none">
            <a:spAutoFit/>
          </a:bodyPr>
          <a:lstStyle/>
          <a:p>
            <a:pPr eaLnBrk="0" hangingPunct="0"/>
            <a:r>
              <a:rPr lang="en-US" sz="1100" dirty="0">
                <a:solidFill>
                  <a:srgbClr val="FF0000"/>
                </a:solidFill>
                <a:latin typeface="Arial" charset="0"/>
              </a:rPr>
              <a:t>(2) </a:t>
            </a:r>
            <a:r>
              <a:rPr lang="en-US" sz="1100" dirty="0" smtClean="0">
                <a:solidFill>
                  <a:srgbClr val="FF0000"/>
                </a:solidFill>
                <a:latin typeface="Arial" charset="0"/>
              </a:rPr>
              <a:t>schedule </a:t>
            </a:r>
            <a:r>
              <a:rPr lang="en-US" sz="1100" dirty="0">
                <a:solidFill>
                  <a:srgbClr val="FF0000"/>
                </a:solidFill>
                <a:latin typeface="Arial" charset="0"/>
              </a:rPr>
              <a:t>reduce</a:t>
            </a:r>
          </a:p>
        </p:txBody>
      </p:sp>
      <p:sp>
        <p:nvSpPr>
          <p:cNvPr id="28734" name="TextBox 141"/>
          <p:cNvSpPr txBox="1">
            <a:spLocks noChangeArrowheads="1"/>
          </p:cNvSpPr>
          <p:nvPr/>
        </p:nvSpPr>
        <p:spPr bwMode="auto">
          <a:xfrm>
            <a:off x="1990725" y="3657600"/>
            <a:ext cx="676275" cy="261938"/>
          </a:xfrm>
          <a:prstGeom prst="rect">
            <a:avLst/>
          </a:prstGeom>
          <a:noFill/>
          <a:ln w="9525">
            <a:noFill/>
            <a:miter lim="800000"/>
            <a:headEnd/>
            <a:tailEnd/>
          </a:ln>
        </p:spPr>
        <p:txBody>
          <a:bodyPr wrap="none">
            <a:spAutoFit/>
          </a:bodyPr>
          <a:lstStyle/>
          <a:p>
            <a:pPr eaLnBrk="0" hangingPunct="0"/>
            <a:r>
              <a:rPr lang="en-US" sz="1100" dirty="0">
                <a:solidFill>
                  <a:srgbClr val="FF0000"/>
                </a:solidFill>
                <a:latin typeface="Arial" charset="0"/>
              </a:rPr>
              <a:t>(3) read</a:t>
            </a:r>
          </a:p>
        </p:txBody>
      </p:sp>
      <p:sp>
        <p:nvSpPr>
          <p:cNvPr id="28735" name="TextBox 142"/>
          <p:cNvSpPr txBox="1">
            <a:spLocks noChangeArrowheads="1"/>
          </p:cNvSpPr>
          <p:nvPr/>
        </p:nvSpPr>
        <p:spPr bwMode="auto">
          <a:xfrm>
            <a:off x="3352800" y="3776663"/>
            <a:ext cx="1022350" cy="261937"/>
          </a:xfrm>
          <a:prstGeom prst="rect">
            <a:avLst/>
          </a:prstGeom>
          <a:noFill/>
          <a:ln w="9525">
            <a:noFill/>
            <a:miter lim="800000"/>
            <a:headEnd/>
            <a:tailEnd/>
          </a:ln>
        </p:spPr>
        <p:txBody>
          <a:bodyPr wrap="none">
            <a:spAutoFit/>
          </a:bodyPr>
          <a:lstStyle/>
          <a:p>
            <a:pPr eaLnBrk="0" hangingPunct="0"/>
            <a:r>
              <a:rPr lang="en-US" sz="1100" dirty="0">
                <a:solidFill>
                  <a:srgbClr val="FF0000"/>
                </a:solidFill>
                <a:latin typeface="Arial" charset="0"/>
              </a:rPr>
              <a:t>(4) local write</a:t>
            </a:r>
          </a:p>
        </p:txBody>
      </p:sp>
      <p:sp>
        <p:nvSpPr>
          <p:cNvPr id="28736" name="TextBox 143"/>
          <p:cNvSpPr txBox="1">
            <a:spLocks noChangeArrowheads="1"/>
          </p:cNvSpPr>
          <p:nvPr/>
        </p:nvSpPr>
        <p:spPr bwMode="auto">
          <a:xfrm>
            <a:off x="4562475" y="3505200"/>
            <a:ext cx="1152525" cy="261938"/>
          </a:xfrm>
          <a:prstGeom prst="rect">
            <a:avLst/>
          </a:prstGeom>
          <a:noFill/>
          <a:ln w="9525">
            <a:noFill/>
            <a:miter lim="800000"/>
            <a:headEnd/>
            <a:tailEnd/>
          </a:ln>
        </p:spPr>
        <p:txBody>
          <a:bodyPr wrap="none">
            <a:spAutoFit/>
          </a:bodyPr>
          <a:lstStyle/>
          <a:p>
            <a:pPr eaLnBrk="0" hangingPunct="0"/>
            <a:r>
              <a:rPr lang="en-US" sz="1100">
                <a:solidFill>
                  <a:srgbClr val="FF0000"/>
                </a:solidFill>
                <a:latin typeface="Arial" charset="0"/>
              </a:rPr>
              <a:t>(5) remote read</a:t>
            </a:r>
          </a:p>
        </p:txBody>
      </p:sp>
      <p:sp>
        <p:nvSpPr>
          <p:cNvPr id="28737" name="TextBox 144"/>
          <p:cNvSpPr txBox="1">
            <a:spLocks noChangeArrowheads="1"/>
          </p:cNvSpPr>
          <p:nvPr/>
        </p:nvSpPr>
        <p:spPr bwMode="auto">
          <a:xfrm>
            <a:off x="6623050" y="3395663"/>
            <a:ext cx="692150" cy="261937"/>
          </a:xfrm>
          <a:prstGeom prst="rect">
            <a:avLst/>
          </a:prstGeom>
          <a:noFill/>
          <a:ln w="9525">
            <a:noFill/>
            <a:miter lim="800000"/>
            <a:headEnd/>
            <a:tailEnd/>
          </a:ln>
        </p:spPr>
        <p:txBody>
          <a:bodyPr wrap="none">
            <a:spAutoFit/>
          </a:bodyPr>
          <a:lstStyle/>
          <a:p>
            <a:pPr eaLnBrk="0" hangingPunct="0"/>
            <a:r>
              <a:rPr lang="en-US" sz="1100">
                <a:solidFill>
                  <a:srgbClr val="FF0000"/>
                </a:solidFill>
                <a:latin typeface="Arial" charset="0"/>
              </a:rPr>
              <a:t>(6) write</a:t>
            </a:r>
          </a:p>
        </p:txBody>
      </p:sp>
      <p:sp>
        <p:nvSpPr>
          <p:cNvPr id="28738" name="TextBox 145"/>
          <p:cNvSpPr txBox="1">
            <a:spLocks noChangeArrowheads="1"/>
          </p:cNvSpPr>
          <p:nvPr/>
        </p:nvSpPr>
        <p:spPr bwMode="auto">
          <a:xfrm>
            <a:off x="1371600" y="5267325"/>
            <a:ext cx="620713" cy="523875"/>
          </a:xfrm>
          <a:prstGeom prst="rect">
            <a:avLst/>
          </a:prstGeom>
          <a:noFill/>
          <a:ln w="9525">
            <a:noFill/>
            <a:miter lim="800000"/>
            <a:headEnd/>
            <a:tailEnd/>
          </a:ln>
        </p:spPr>
        <p:txBody>
          <a:bodyPr wrap="none">
            <a:spAutoFit/>
          </a:bodyPr>
          <a:lstStyle/>
          <a:p>
            <a:pPr algn="ctr" eaLnBrk="0" hangingPunct="0"/>
            <a:r>
              <a:rPr lang="en-US" sz="1400" b="1">
                <a:solidFill>
                  <a:srgbClr val="000000"/>
                </a:solidFill>
                <a:latin typeface="Arial" charset="0"/>
              </a:rPr>
              <a:t>Input</a:t>
            </a:r>
          </a:p>
          <a:p>
            <a:pPr algn="ctr" eaLnBrk="0" hangingPunct="0"/>
            <a:r>
              <a:rPr lang="en-US" sz="1400" b="1">
                <a:solidFill>
                  <a:srgbClr val="000000"/>
                </a:solidFill>
                <a:latin typeface="Arial" charset="0"/>
              </a:rPr>
              <a:t>files</a:t>
            </a:r>
          </a:p>
        </p:txBody>
      </p:sp>
      <p:sp>
        <p:nvSpPr>
          <p:cNvPr id="28739" name="TextBox 146"/>
          <p:cNvSpPr txBox="1">
            <a:spLocks noChangeArrowheads="1"/>
          </p:cNvSpPr>
          <p:nvPr/>
        </p:nvSpPr>
        <p:spPr bwMode="auto">
          <a:xfrm>
            <a:off x="2617788" y="5267325"/>
            <a:ext cx="701675" cy="523875"/>
          </a:xfrm>
          <a:prstGeom prst="rect">
            <a:avLst/>
          </a:prstGeom>
          <a:noFill/>
          <a:ln w="9525">
            <a:noFill/>
            <a:miter lim="800000"/>
            <a:headEnd/>
            <a:tailEnd/>
          </a:ln>
        </p:spPr>
        <p:txBody>
          <a:bodyPr wrap="none">
            <a:spAutoFit/>
          </a:bodyPr>
          <a:lstStyle/>
          <a:p>
            <a:pPr algn="ctr" eaLnBrk="0" hangingPunct="0"/>
            <a:r>
              <a:rPr lang="en-US" sz="1400" b="1">
                <a:solidFill>
                  <a:srgbClr val="000000"/>
                </a:solidFill>
                <a:latin typeface="Arial" charset="0"/>
              </a:rPr>
              <a:t>Map</a:t>
            </a:r>
          </a:p>
          <a:p>
            <a:pPr algn="ctr" eaLnBrk="0" hangingPunct="0"/>
            <a:r>
              <a:rPr lang="en-US" sz="1400" b="1">
                <a:solidFill>
                  <a:srgbClr val="000000"/>
                </a:solidFill>
                <a:latin typeface="Arial" charset="0"/>
              </a:rPr>
              <a:t>phase</a:t>
            </a:r>
          </a:p>
        </p:txBody>
      </p:sp>
      <p:sp>
        <p:nvSpPr>
          <p:cNvPr id="28740" name="TextBox 147"/>
          <p:cNvSpPr txBox="1">
            <a:spLocks noChangeArrowheads="1"/>
          </p:cNvSpPr>
          <p:nvPr/>
        </p:nvSpPr>
        <p:spPr bwMode="auto">
          <a:xfrm>
            <a:off x="3754438" y="5267325"/>
            <a:ext cx="1655762" cy="523875"/>
          </a:xfrm>
          <a:prstGeom prst="rect">
            <a:avLst/>
          </a:prstGeom>
          <a:noFill/>
          <a:ln w="9525">
            <a:noFill/>
            <a:miter lim="800000"/>
            <a:headEnd/>
            <a:tailEnd/>
          </a:ln>
        </p:spPr>
        <p:txBody>
          <a:bodyPr wrap="none">
            <a:spAutoFit/>
          </a:bodyPr>
          <a:lstStyle/>
          <a:p>
            <a:pPr algn="ctr" eaLnBrk="0" hangingPunct="0"/>
            <a:r>
              <a:rPr lang="en-US" sz="1400" b="1">
                <a:solidFill>
                  <a:srgbClr val="000000"/>
                </a:solidFill>
                <a:latin typeface="Arial" charset="0"/>
              </a:rPr>
              <a:t>Intermediate files</a:t>
            </a:r>
          </a:p>
          <a:p>
            <a:pPr algn="ctr" eaLnBrk="0" hangingPunct="0"/>
            <a:r>
              <a:rPr lang="en-US" sz="1400" b="1">
                <a:solidFill>
                  <a:srgbClr val="000000"/>
                </a:solidFill>
                <a:latin typeface="Arial" charset="0"/>
              </a:rPr>
              <a:t>(on local disk)</a:t>
            </a:r>
          </a:p>
        </p:txBody>
      </p:sp>
      <p:sp>
        <p:nvSpPr>
          <p:cNvPr id="28741" name="TextBox 148"/>
          <p:cNvSpPr txBox="1">
            <a:spLocks noChangeArrowheads="1"/>
          </p:cNvSpPr>
          <p:nvPr/>
        </p:nvSpPr>
        <p:spPr bwMode="auto">
          <a:xfrm>
            <a:off x="5934075" y="5267325"/>
            <a:ext cx="831850" cy="523875"/>
          </a:xfrm>
          <a:prstGeom prst="rect">
            <a:avLst/>
          </a:prstGeom>
          <a:noFill/>
          <a:ln w="9525">
            <a:noFill/>
            <a:miter lim="800000"/>
            <a:headEnd/>
            <a:tailEnd/>
          </a:ln>
        </p:spPr>
        <p:txBody>
          <a:bodyPr wrap="none">
            <a:spAutoFit/>
          </a:bodyPr>
          <a:lstStyle/>
          <a:p>
            <a:pPr algn="ctr" eaLnBrk="0" hangingPunct="0"/>
            <a:r>
              <a:rPr lang="en-US" sz="1400" b="1">
                <a:solidFill>
                  <a:srgbClr val="000000"/>
                </a:solidFill>
                <a:latin typeface="Arial" charset="0"/>
              </a:rPr>
              <a:t>Reduce</a:t>
            </a:r>
          </a:p>
          <a:p>
            <a:pPr algn="ctr" eaLnBrk="0" hangingPunct="0"/>
            <a:r>
              <a:rPr lang="en-US" sz="1400" b="1">
                <a:solidFill>
                  <a:srgbClr val="000000"/>
                </a:solidFill>
                <a:latin typeface="Arial" charset="0"/>
              </a:rPr>
              <a:t>phase</a:t>
            </a:r>
          </a:p>
        </p:txBody>
      </p:sp>
      <p:sp>
        <p:nvSpPr>
          <p:cNvPr id="28742" name="TextBox 149"/>
          <p:cNvSpPr txBox="1">
            <a:spLocks noChangeArrowheads="1"/>
          </p:cNvSpPr>
          <p:nvPr/>
        </p:nvSpPr>
        <p:spPr bwMode="auto">
          <a:xfrm>
            <a:off x="7315200" y="5267325"/>
            <a:ext cx="769938" cy="523875"/>
          </a:xfrm>
          <a:prstGeom prst="rect">
            <a:avLst/>
          </a:prstGeom>
          <a:noFill/>
          <a:ln w="9525">
            <a:noFill/>
            <a:miter lim="800000"/>
            <a:headEnd/>
            <a:tailEnd/>
          </a:ln>
        </p:spPr>
        <p:txBody>
          <a:bodyPr wrap="none">
            <a:spAutoFit/>
          </a:bodyPr>
          <a:lstStyle/>
          <a:p>
            <a:pPr algn="ctr" eaLnBrk="0" hangingPunct="0"/>
            <a:r>
              <a:rPr lang="en-US" sz="1400" b="1">
                <a:solidFill>
                  <a:srgbClr val="000000"/>
                </a:solidFill>
                <a:latin typeface="Arial" charset="0"/>
              </a:rPr>
              <a:t>Output</a:t>
            </a:r>
          </a:p>
          <a:p>
            <a:pPr algn="ctr" eaLnBrk="0" hangingPunct="0"/>
            <a:r>
              <a:rPr lang="en-US" sz="1400" b="1">
                <a:solidFill>
                  <a:srgbClr val="000000"/>
                </a:solidFill>
                <a:latin typeface="Arial" charset="0"/>
              </a:rPr>
              <a:t>files</a:t>
            </a:r>
          </a:p>
        </p:txBody>
      </p:sp>
      <p:sp>
        <p:nvSpPr>
          <p:cNvPr id="28743" name="TextBox 2"/>
          <p:cNvSpPr txBox="1">
            <a:spLocks noChangeArrowheads="1"/>
          </p:cNvSpPr>
          <p:nvPr/>
        </p:nvSpPr>
        <p:spPr bwMode="auto">
          <a:xfrm>
            <a:off x="0" y="6611938"/>
            <a:ext cx="3124200" cy="246221"/>
          </a:xfrm>
          <a:prstGeom prst="rect">
            <a:avLst/>
          </a:prstGeom>
          <a:noFill/>
          <a:ln w="9525">
            <a:noFill/>
            <a:miter lim="800000"/>
            <a:headEnd/>
            <a:tailEnd/>
          </a:ln>
        </p:spPr>
        <p:txBody>
          <a:bodyPr wrap="square">
            <a:spAutoFit/>
          </a:bodyPr>
          <a:lstStyle/>
          <a:p>
            <a:pPr eaLnBrk="0" hangingPunct="0"/>
            <a:r>
              <a:rPr lang="en-US" sz="1000" dirty="0" smtClean="0">
                <a:solidFill>
                  <a:srgbClr val="000000"/>
                </a:solidFill>
                <a:latin typeface="Arial" charset="0"/>
              </a:rPr>
              <a:t>Adapted </a:t>
            </a:r>
            <a:r>
              <a:rPr lang="en-US" sz="1000" dirty="0">
                <a:solidFill>
                  <a:srgbClr val="000000"/>
                </a:solidFill>
                <a:latin typeface="Arial" charset="0"/>
              </a:rPr>
              <a:t>from </a:t>
            </a:r>
            <a:r>
              <a:rPr lang="en-US" sz="1000" dirty="0" smtClean="0">
                <a:solidFill>
                  <a:srgbClr val="000000"/>
                </a:solidFill>
                <a:latin typeface="Arial" charset="0"/>
              </a:rPr>
              <a:t>(Dean </a:t>
            </a:r>
            <a:r>
              <a:rPr lang="en-US" sz="1000" dirty="0">
                <a:solidFill>
                  <a:srgbClr val="000000"/>
                </a:solidFill>
                <a:latin typeface="Arial" charset="0"/>
              </a:rPr>
              <a:t>and </a:t>
            </a:r>
            <a:r>
              <a:rPr lang="en-US" sz="1000" dirty="0" err="1" smtClean="0">
                <a:solidFill>
                  <a:srgbClr val="000000"/>
                </a:solidFill>
                <a:latin typeface="Arial" charset="0"/>
              </a:rPr>
              <a:t>Ghemawat</a:t>
            </a:r>
            <a:r>
              <a:rPr lang="en-US" sz="1000" dirty="0" smtClean="0">
                <a:solidFill>
                  <a:srgbClr val="000000"/>
                </a:solidFill>
                <a:latin typeface="Arial" charset="0"/>
              </a:rPr>
              <a:t>, OSDI </a:t>
            </a:r>
            <a:r>
              <a:rPr lang="en-US" sz="1000" dirty="0">
                <a:solidFill>
                  <a:srgbClr val="000000"/>
                </a:solidFill>
                <a:latin typeface="Arial" charset="0"/>
              </a:rPr>
              <a:t>2004)</a:t>
            </a:r>
          </a:p>
        </p:txBody>
      </p:sp>
      <p:sp>
        <p:nvSpPr>
          <p:cNvPr id="2" name="Slide Number Placeholder 1"/>
          <p:cNvSpPr>
            <a:spLocks noGrp="1"/>
          </p:cNvSpPr>
          <p:nvPr>
            <p:ph type="sldNum" sz="quarter" idx="12"/>
          </p:nvPr>
        </p:nvSpPr>
        <p:spPr/>
        <p:txBody>
          <a:bodyPr/>
          <a:lstStyle/>
          <a:p>
            <a:pPr>
              <a:defRPr/>
            </a:pPr>
            <a:fld id="{4A83FDB0-E3CB-48A6-96ED-F1424466413C}" type="slidenum">
              <a:rPr lang="en-US" smtClean="0"/>
              <a:pPr>
                <a:defRPr/>
              </a:pPr>
              <a:t>58</a:t>
            </a:fld>
            <a:endParaRPr lang="en-US"/>
          </a:p>
        </p:txBody>
      </p:sp>
    </p:spTree>
    <p:extLst>
      <p:ext uri="{BB962C8B-B14F-4D97-AF65-F5344CB8AC3E}">
        <p14:creationId xmlns:p14="http://schemas.microsoft.com/office/powerpoint/2010/main" val="1325923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smtClean="0"/>
              <a:t>How do we get data to the workers?</a:t>
            </a:r>
          </a:p>
        </p:txBody>
      </p:sp>
      <p:pic>
        <p:nvPicPr>
          <p:cNvPr id="31747" name="Picture 33" descr="MCj04352420000[1]"/>
          <p:cNvPicPr>
            <a:picLocks noChangeAspect="1" noChangeArrowheads="1"/>
          </p:cNvPicPr>
          <p:nvPr/>
        </p:nvPicPr>
        <p:blipFill>
          <a:blip r:embed="rId2" cstate="print"/>
          <a:srcRect/>
          <a:stretch>
            <a:fillRect/>
          </a:stretch>
        </p:blipFill>
        <p:spPr bwMode="auto">
          <a:xfrm>
            <a:off x="2895600" y="2709863"/>
            <a:ext cx="719138" cy="1447800"/>
          </a:xfrm>
          <a:prstGeom prst="rect">
            <a:avLst/>
          </a:prstGeom>
          <a:noFill/>
          <a:ln w="9525">
            <a:noFill/>
            <a:miter lim="800000"/>
            <a:headEnd/>
            <a:tailEnd/>
          </a:ln>
        </p:spPr>
      </p:pic>
      <p:pic>
        <p:nvPicPr>
          <p:cNvPr id="31748" name="Picture 33" descr="MCj04352420000[1]"/>
          <p:cNvPicPr>
            <a:picLocks noChangeAspect="1" noChangeArrowheads="1"/>
          </p:cNvPicPr>
          <p:nvPr/>
        </p:nvPicPr>
        <p:blipFill>
          <a:blip r:embed="rId2" cstate="print"/>
          <a:srcRect/>
          <a:stretch>
            <a:fillRect/>
          </a:stretch>
        </p:blipFill>
        <p:spPr bwMode="auto">
          <a:xfrm>
            <a:off x="2527300" y="2709863"/>
            <a:ext cx="719138" cy="1447800"/>
          </a:xfrm>
          <a:prstGeom prst="rect">
            <a:avLst/>
          </a:prstGeom>
          <a:noFill/>
          <a:ln w="9525">
            <a:noFill/>
            <a:miter lim="800000"/>
            <a:headEnd/>
            <a:tailEnd/>
          </a:ln>
        </p:spPr>
      </p:pic>
      <p:pic>
        <p:nvPicPr>
          <p:cNvPr id="31749" name="Picture 33" descr="MCj04352420000[1]"/>
          <p:cNvPicPr>
            <a:picLocks noChangeAspect="1" noChangeArrowheads="1"/>
          </p:cNvPicPr>
          <p:nvPr/>
        </p:nvPicPr>
        <p:blipFill>
          <a:blip r:embed="rId2" cstate="print"/>
          <a:srcRect/>
          <a:stretch>
            <a:fillRect/>
          </a:stretch>
        </p:blipFill>
        <p:spPr bwMode="auto">
          <a:xfrm>
            <a:off x="2159000" y="2709863"/>
            <a:ext cx="719138" cy="1447800"/>
          </a:xfrm>
          <a:prstGeom prst="rect">
            <a:avLst/>
          </a:prstGeom>
          <a:noFill/>
          <a:ln w="9525">
            <a:noFill/>
            <a:miter lim="800000"/>
            <a:headEnd/>
            <a:tailEnd/>
          </a:ln>
        </p:spPr>
      </p:pic>
      <p:pic>
        <p:nvPicPr>
          <p:cNvPr id="31750" name="Picture 33" descr="MCj04352420000[1]"/>
          <p:cNvPicPr>
            <a:picLocks noChangeAspect="1" noChangeArrowheads="1"/>
          </p:cNvPicPr>
          <p:nvPr/>
        </p:nvPicPr>
        <p:blipFill>
          <a:blip r:embed="rId2" cstate="print"/>
          <a:srcRect/>
          <a:stretch>
            <a:fillRect/>
          </a:stretch>
        </p:blipFill>
        <p:spPr bwMode="auto">
          <a:xfrm>
            <a:off x="1790700" y="2709863"/>
            <a:ext cx="719138" cy="1447800"/>
          </a:xfrm>
          <a:prstGeom prst="rect">
            <a:avLst/>
          </a:prstGeom>
          <a:noFill/>
          <a:ln w="9525">
            <a:noFill/>
            <a:miter lim="800000"/>
            <a:headEnd/>
            <a:tailEnd/>
          </a:ln>
        </p:spPr>
      </p:pic>
      <p:sp>
        <p:nvSpPr>
          <p:cNvPr id="31751" name="TextBox 7"/>
          <p:cNvSpPr txBox="1">
            <a:spLocks noChangeArrowheads="1"/>
          </p:cNvSpPr>
          <p:nvPr/>
        </p:nvSpPr>
        <p:spPr bwMode="auto">
          <a:xfrm>
            <a:off x="1404938" y="3929063"/>
            <a:ext cx="2176497" cy="461665"/>
          </a:xfrm>
          <a:prstGeom prst="rect">
            <a:avLst/>
          </a:prstGeom>
          <a:noFill/>
          <a:ln w="9525">
            <a:noFill/>
            <a:miter lim="800000"/>
            <a:headEnd/>
            <a:tailEnd/>
          </a:ln>
        </p:spPr>
        <p:txBody>
          <a:bodyPr wrap="none">
            <a:spAutoFit/>
          </a:bodyPr>
          <a:lstStyle/>
          <a:p>
            <a:r>
              <a:rPr lang="en-US" dirty="0">
                <a:solidFill>
                  <a:srgbClr val="000000"/>
                </a:solidFill>
              </a:rPr>
              <a:t>Compute Nodes</a:t>
            </a:r>
          </a:p>
        </p:txBody>
      </p:sp>
      <p:pic>
        <p:nvPicPr>
          <p:cNvPr id="31752" name="Picture 33" descr="MCj04352420000[1]"/>
          <p:cNvPicPr>
            <a:picLocks noChangeAspect="1" noChangeArrowheads="1"/>
          </p:cNvPicPr>
          <p:nvPr/>
        </p:nvPicPr>
        <p:blipFill>
          <a:blip r:embed="rId2" cstate="print"/>
          <a:srcRect/>
          <a:stretch>
            <a:fillRect/>
          </a:stretch>
        </p:blipFill>
        <p:spPr bwMode="auto">
          <a:xfrm>
            <a:off x="1422400" y="2709863"/>
            <a:ext cx="719138" cy="1447800"/>
          </a:xfrm>
          <a:prstGeom prst="rect">
            <a:avLst/>
          </a:prstGeom>
          <a:noFill/>
          <a:ln w="9525">
            <a:noFill/>
            <a:miter lim="800000"/>
            <a:headEnd/>
            <a:tailEnd/>
          </a:ln>
        </p:spPr>
      </p:pic>
      <p:pic>
        <p:nvPicPr>
          <p:cNvPr id="31753" name="Picture 33" descr="MCj04352420000[1]"/>
          <p:cNvPicPr>
            <a:picLocks noChangeAspect="1" noChangeArrowheads="1"/>
          </p:cNvPicPr>
          <p:nvPr/>
        </p:nvPicPr>
        <p:blipFill>
          <a:blip r:embed="rId2" cstate="print"/>
          <a:srcRect/>
          <a:stretch>
            <a:fillRect/>
          </a:stretch>
        </p:blipFill>
        <p:spPr bwMode="auto">
          <a:xfrm>
            <a:off x="1054100" y="2709863"/>
            <a:ext cx="719138" cy="1447800"/>
          </a:xfrm>
          <a:prstGeom prst="rect">
            <a:avLst/>
          </a:prstGeom>
          <a:noFill/>
          <a:ln w="9525">
            <a:noFill/>
            <a:miter lim="800000"/>
            <a:headEnd/>
            <a:tailEnd/>
          </a:ln>
        </p:spPr>
      </p:pic>
      <p:pic>
        <p:nvPicPr>
          <p:cNvPr id="31754" name="Picture 33" descr="MCj04352420000[1]"/>
          <p:cNvPicPr>
            <a:picLocks noChangeAspect="1" noChangeArrowheads="1"/>
          </p:cNvPicPr>
          <p:nvPr/>
        </p:nvPicPr>
        <p:blipFill>
          <a:blip r:embed="rId2" cstate="print"/>
          <a:srcRect/>
          <a:stretch>
            <a:fillRect/>
          </a:stretch>
        </p:blipFill>
        <p:spPr bwMode="auto">
          <a:xfrm>
            <a:off x="685800" y="2709863"/>
            <a:ext cx="719138" cy="1447800"/>
          </a:xfrm>
          <a:prstGeom prst="rect">
            <a:avLst/>
          </a:prstGeom>
          <a:noFill/>
          <a:ln w="9525">
            <a:noFill/>
            <a:miter lim="800000"/>
            <a:headEnd/>
            <a:tailEnd/>
          </a:ln>
        </p:spPr>
      </p:pic>
      <p:cxnSp>
        <p:nvCxnSpPr>
          <p:cNvPr id="19" name="Straight Arrow Connector 18"/>
          <p:cNvCxnSpPr>
            <a:cxnSpLocks noChangeShapeType="1"/>
          </p:cNvCxnSpPr>
          <p:nvPr/>
        </p:nvCxnSpPr>
        <p:spPr bwMode="auto">
          <a:xfrm flipV="1">
            <a:off x="3733800" y="2362200"/>
            <a:ext cx="1371600" cy="723900"/>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noChangeShapeType="1"/>
          </p:cNvCxnSpPr>
          <p:nvPr/>
        </p:nvCxnSpPr>
        <p:spPr bwMode="auto">
          <a:xfrm>
            <a:off x="3733800" y="3352800"/>
            <a:ext cx="1219200" cy="609600"/>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grpSp>
        <p:nvGrpSpPr>
          <p:cNvPr id="2" name="Group 45"/>
          <p:cNvGrpSpPr>
            <a:grpSpLocks/>
          </p:cNvGrpSpPr>
          <p:nvPr/>
        </p:nvGrpSpPr>
        <p:grpSpPr bwMode="auto">
          <a:xfrm>
            <a:off x="5148264" y="1295400"/>
            <a:ext cx="883119" cy="1828800"/>
            <a:chOff x="5105400" y="4114800"/>
            <a:chExt cx="883120" cy="1828800"/>
          </a:xfrm>
        </p:grpSpPr>
        <p:pic>
          <p:nvPicPr>
            <p:cNvPr id="31771" name="Picture 33" descr="MCj04352420000[1]"/>
            <p:cNvPicPr>
              <a:picLocks noChangeAspect="1" noChangeArrowheads="1"/>
            </p:cNvPicPr>
            <p:nvPr/>
          </p:nvPicPr>
          <p:blipFill>
            <a:blip r:embed="rId2" cstate="print"/>
            <a:srcRect/>
            <a:stretch>
              <a:fillRect/>
            </a:stretch>
          </p:blipFill>
          <p:spPr bwMode="auto">
            <a:xfrm>
              <a:off x="5105400" y="4495800"/>
              <a:ext cx="719138" cy="1447800"/>
            </a:xfrm>
            <a:prstGeom prst="rect">
              <a:avLst/>
            </a:prstGeom>
            <a:noFill/>
            <a:ln w="9525">
              <a:noFill/>
              <a:miter lim="800000"/>
              <a:headEnd/>
              <a:tailEnd/>
            </a:ln>
          </p:spPr>
        </p:pic>
        <p:sp>
          <p:nvSpPr>
            <p:cNvPr id="31772" name="TextBox 7"/>
            <p:cNvSpPr txBox="1">
              <a:spLocks noChangeArrowheads="1"/>
            </p:cNvSpPr>
            <p:nvPr/>
          </p:nvSpPr>
          <p:spPr bwMode="auto">
            <a:xfrm>
              <a:off x="5175326" y="4114800"/>
              <a:ext cx="813194" cy="461665"/>
            </a:xfrm>
            <a:prstGeom prst="rect">
              <a:avLst/>
            </a:prstGeom>
            <a:noFill/>
            <a:ln w="9525">
              <a:noFill/>
              <a:miter lim="800000"/>
              <a:headEnd/>
              <a:tailEnd/>
            </a:ln>
          </p:spPr>
          <p:txBody>
            <a:bodyPr wrap="none">
              <a:spAutoFit/>
            </a:bodyPr>
            <a:lstStyle/>
            <a:p>
              <a:r>
                <a:rPr lang="en-US" dirty="0">
                  <a:solidFill>
                    <a:srgbClr val="000000"/>
                  </a:solidFill>
                </a:rPr>
                <a:t>NAS</a:t>
              </a:r>
            </a:p>
          </p:txBody>
        </p:sp>
      </p:grpSp>
      <p:grpSp>
        <p:nvGrpSpPr>
          <p:cNvPr id="29" name="Group 28"/>
          <p:cNvGrpSpPr/>
          <p:nvPr/>
        </p:nvGrpSpPr>
        <p:grpSpPr>
          <a:xfrm>
            <a:off x="5105400" y="3200400"/>
            <a:ext cx="3657600" cy="3124200"/>
            <a:chOff x="5105400" y="3200400"/>
            <a:chExt cx="3657600" cy="3124200"/>
          </a:xfrm>
        </p:grpSpPr>
        <p:pic>
          <p:nvPicPr>
            <p:cNvPr id="31760" name="Picture 33" descr="MCj04352420000[1]"/>
            <p:cNvPicPr>
              <a:picLocks noChangeAspect="1" noChangeArrowheads="1"/>
            </p:cNvPicPr>
            <p:nvPr/>
          </p:nvPicPr>
          <p:blipFill>
            <a:blip r:embed="rId2" cstate="print"/>
            <a:srcRect/>
            <a:stretch>
              <a:fillRect/>
            </a:stretch>
          </p:blipFill>
          <p:spPr bwMode="auto">
            <a:xfrm>
              <a:off x="5105400" y="3810000"/>
              <a:ext cx="719138" cy="1447800"/>
            </a:xfrm>
            <a:prstGeom prst="rect">
              <a:avLst/>
            </a:prstGeom>
            <a:noFill/>
            <a:ln w="9525">
              <a:noFill/>
              <a:miter lim="800000"/>
              <a:headEnd/>
              <a:tailEnd/>
            </a:ln>
          </p:spPr>
        </p:pic>
        <p:pic>
          <p:nvPicPr>
            <p:cNvPr id="31761" name="Picture 33" descr="MCj04352420000[1]"/>
            <p:cNvPicPr>
              <a:picLocks noChangeAspect="1" noChangeArrowheads="1"/>
            </p:cNvPicPr>
            <p:nvPr/>
          </p:nvPicPr>
          <p:blipFill>
            <a:blip r:embed="rId2" cstate="print"/>
            <a:srcRect/>
            <a:stretch>
              <a:fillRect/>
            </a:stretch>
          </p:blipFill>
          <p:spPr bwMode="auto">
            <a:xfrm>
              <a:off x="6977062" y="4876800"/>
              <a:ext cx="719138" cy="1447800"/>
            </a:xfrm>
            <a:prstGeom prst="rect">
              <a:avLst/>
            </a:prstGeom>
            <a:noFill/>
            <a:ln w="9525">
              <a:noFill/>
              <a:miter lim="800000"/>
              <a:headEnd/>
              <a:tailEnd/>
            </a:ln>
          </p:spPr>
        </p:pic>
        <p:pic>
          <p:nvPicPr>
            <p:cNvPr id="31762" name="Picture 33" descr="MCj04352420000[1]"/>
            <p:cNvPicPr>
              <a:picLocks noChangeAspect="1" noChangeArrowheads="1"/>
            </p:cNvPicPr>
            <p:nvPr/>
          </p:nvPicPr>
          <p:blipFill>
            <a:blip r:embed="rId2" cstate="print"/>
            <a:srcRect/>
            <a:stretch>
              <a:fillRect/>
            </a:stretch>
          </p:blipFill>
          <p:spPr bwMode="auto">
            <a:xfrm>
              <a:off x="8043862" y="3886200"/>
              <a:ext cx="719138" cy="1447800"/>
            </a:xfrm>
            <a:prstGeom prst="rect">
              <a:avLst/>
            </a:prstGeom>
            <a:noFill/>
            <a:ln w="9525">
              <a:noFill/>
              <a:miter lim="800000"/>
              <a:headEnd/>
              <a:tailEnd/>
            </a:ln>
          </p:spPr>
        </p:pic>
        <p:pic>
          <p:nvPicPr>
            <p:cNvPr id="31763" name="Picture 33" descr="MCj04352420000[1]"/>
            <p:cNvPicPr>
              <a:picLocks noChangeAspect="1" noChangeArrowheads="1"/>
            </p:cNvPicPr>
            <p:nvPr/>
          </p:nvPicPr>
          <p:blipFill>
            <a:blip r:embed="rId2" cstate="print"/>
            <a:srcRect/>
            <a:stretch>
              <a:fillRect/>
            </a:stretch>
          </p:blipFill>
          <p:spPr bwMode="auto">
            <a:xfrm>
              <a:off x="7129462" y="3200400"/>
              <a:ext cx="719138" cy="1447800"/>
            </a:xfrm>
            <a:prstGeom prst="rect">
              <a:avLst/>
            </a:prstGeom>
            <a:noFill/>
            <a:ln w="9525">
              <a:noFill/>
              <a:miter lim="800000"/>
              <a:headEnd/>
              <a:tailEnd/>
            </a:ln>
          </p:spPr>
        </p:pic>
        <p:pic>
          <p:nvPicPr>
            <p:cNvPr id="31764" name="Picture 33" descr="MCj04352420000[1]"/>
            <p:cNvPicPr>
              <a:picLocks noChangeAspect="1" noChangeArrowheads="1"/>
            </p:cNvPicPr>
            <p:nvPr/>
          </p:nvPicPr>
          <p:blipFill>
            <a:blip r:embed="rId2" cstate="print"/>
            <a:srcRect/>
            <a:stretch>
              <a:fillRect/>
            </a:stretch>
          </p:blipFill>
          <p:spPr bwMode="auto">
            <a:xfrm>
              <a:off x="6138862" y="3429000"/>
              <a:ext cx="719138" cy="1447800"/>
            </a:xfrm>
            <a:prstGeom prst="rect">
              <a:avLst/>
            </a:prstGeom>
            <a:noFill/>
            <a:ln w="9525">
              <a:noFill/>
              <a:miter lim="800000"/>
              <a:headEnd/>
              <a:tailEnd/>
            </a:ln>
          </p:spPr>
        </p:pic>
        <p:cxnSp>
          <p:nvCxnSpPr>
            <p:cNvPr id="31765" name="Straight Arrow Connector 25"/>
            <p:cNvCxnSpPr>
              <a:cxnSpLocks noChangeShapeType="1"/>
            </p:cNvCxnSpPr>
            <p:nvPr/>
          </p:nvCxnSpPr>
          <p:spPr bwMode="auto">
            <a:xfrm>
              <a:off x="5791200" y="4686300"/>
              <a:ext cx="1143000" cy="6477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6" name="Straight Arrow Connector 28"/>
            <p:cNvCxnSpPr>
              <a:cxnSpLocks noChangeShapeType="1"/>
            </p:cNvCxnSpPr>
            <p:nvPr/>
          </p:nvCxnSpPr>
          <p:spPr bwMode="auto">
            <a:xfrm flipV="1">
              <a:off x="5867400" y="4267200"/>
              <a:ext cx="304800" cy="762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7" name="Straight Arrow Connector 31"/>
            <p:cNvCxnSpPr>
              <a:cxnSpLocks noChangeShapeType="1"/>
            </p:cNvCxnSpPr>
            <p:nvPr/>
          </p:nvCxnSpPr>
          <p:spPr bwMode="auto">
            <a:xfrm rot="5400000" flipH="1" flipV="1">
              <a:off x="6896100" y="4457700"/>
              <a:ext cx="609600" cy="762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8" name="Straight Arrow Connector 34"/>
            <p:cNvCxnSpPr>
              <a:cxnSpLocks noChangeShapeType="1"/>
            </p:cNvCxnSpPr>
            <p:nvPr/>
          </p:nvCxnSpPr>
          <p:spPr bwMode="auto">
            <a:xfrm>
              <a:off x="5824538" y="4533900"/>
              <a:ext cx="2219324" cy="762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9" name="Straight Arrow Connector 36"/>
            <p:cNvCxnSpPr>
              <a:cxnSpLocks noChangeShapeType="1"/>
            </p:cNvCxnSpPr>
            <p:nvPr/>
          </p:nvCxnSpPr>
          <p:spPr bwMode="auto">
            <a:xfrm flipV="1">
              <a:off x="7772400" y="4953000"/>
              <a:ext cx="457200" cy="3810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sp>
          <p:nvSpPr>
            <p:cNvPr id="31770" name="TextBox 7"/>
            <p:cNvSpPr txBox="1">
              <a:spLocks noChangeArrowheads="1"/>
            </p:cNvSpPr>
            <p:nvPr/>
          </p:nvSpPr>
          <p:spPr bwMode="auto">
            <a:xfrm>
              <a:off x="5181600" y="3395246"/>
              <a:ext cx="800369" cy="461665"/>
            </a:xfrm>
            <a:prstGeom prst="rect">
              <a:avLst/>
            </a:prstGeom>
            <a:noFill/>
            <a:ln w="9525">
              <a:noFill/>
              <a:miter lim="800000"/>
              <a:headEnd/>
              <a:tailEnd/>
            </a:ln>
          </p:spPr>
          <p:txBody>
            <a:bodyPr wrap="none">
              <a:spAutoFit/>
            </a:bodyPr>
            <a:lstStyle/>
            <a:p>
              <a:r>
                <a:rPr lang="en-US" dirty="0">
                  <a:solidFill>
                    <a:srgbClr val="000000"/>
                  </a:solidFill>
                </a:rPr>
                <a:t>SAN</a:t>
              </a:r>
            </a:p>
          </p:txBody>
        </p:sp>
      </p:grpSp>
      <p:sp>
        <p:nvSpPr>
          <p:cNvPr id="49" name="TextBox 48"/>
          <p:cNvSpPr txBox="1">
            <a:spLocks noChangeArrowheads="1"/>
          </p:cNvSpPr>
          <p:nvPr/>
        </p:nvSpPr>
        <p:spPr bwMode="auto">
          <a:xfrm>
            <a:off x="609600" y="5572125"/>
            <a:ext cx="4584700" cy="523875"/>
          </a:xfrm>
          <a:prstGeom prst="rect">
            <a:avLst/>
          </a:prstGeom>
          <a:noFill/>
          <a:ln w="9525">
            <a:noFill/>
            <a:miter lim="800000"/>
            <a:headEnd/>
            <a:tailEnd/>
          </a:ln>
        </p:spPr>
        <p:txBody>
          <a:bodyPr wrap="none">
            <a:spAutoFit/>
          </a:bodyPr>
          <a:lstStyle/>
          <a:p>
            <a:r>
              <a:rPr lang="en-US" sz="2800" dirty="0">
                <a:solidFill>
                  <a:srgbClr val="FF0000"/>
                </a:solidFill>
              </a:rPr>
              <a:t>What’s the problem here?</a:t>
            </a:r>
            <a:endParaRPr lang="en-US" dirty="0">
              <a:solidFill>
                <a:srgbClr val="FF0000"/>
              </a:solidFill>
            </a:endParaRPr>
          </a:p>
        </p:txBody>
      </p:sp>
      <p:sp>
        <p:nvSpPr>
          <p:cNvPr id="3" name="Slide Number Placeholder 2"/>
          <p:cNvSpPr>
            <a:spLocks noGrp="1"/>
          </p:cNvSpPr>
          <p:nvPr>
            <p:ph type="sldNum" sz="quarter" idx="4"/>
          </p:nvPr>
        </p:nvSpPr>
        <p:spPr/>
        <p:txBody>
          <a:bodyPr/>
          <a:lstStyle/>
          <a:p>
            <a:pPr>
              <a:defRPr/>
            </a:pPr>
            <a:fld id="{B23465E9-4D8E-4E49-B651-73C5E169EA4C}" type="slidenum">
              <a:rPr lang="en-US" smtClean="0"/>
              <a:pPr>
                <a:defRPr/>
              </a:pPr>
              <a:t>59</a:t>
            </a:fld>
            <a:endParaRPr lang="en-US"/>
          </a:p>
        </p:txBody>
      </p:sp>
    </p:spTree>
    <p:extLst>
      <p:ext uri="{BB962C8B-B14F-4D97-AF65-F5344CB8AC3E}">
        <p14:creationId xmlns:p14="http://schemas.microsoft.com/office/powerpoint/2010/main" val="82918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3"/>
            <a:ext cx="8229600" cy="1143000"/>
          </a:xfrm>
        </p:spPr>
        <p:txBody>
          <a:bodyPr/>
          <a:lstStyle/>
          <a:p>
            <a:r>
              <a:rPr lang="en-US" dirty="0" smtClean="0"/>
              <a:t>What To Be Virtualized</a:t>
            </a:r>
            <a:endParaRPr lang="en-US" dirty="0"/>
          </a:p>
        </p:txBody>
      </p:sp>
      <p:sp>
        <p:nvSpPr>
          <p:cNvPr id="3" name="Content Placeholder 2"/>
          <p:cNvSpPr>
            <a:spLocks noGrp="1"/>
          </p:cNvSpPr>
          <p:nvPr>
            <p:ph sz="quarter" idx="1"/>
          </p:nvPr>
        </p:nvSpPr>
        <p:spPr>
          <a:xfrm>
            <a:off x="457200" y="1447800"/>
            <a:ext cx="4495800" cy="4525963"/>
          </a:xfrm>
        </p:spPr>
        <p:txBody>
          <a:bodyPr/>
          <a:lstStyle/>
          <a:p>
            <a:r>
              <a:rPr lang="en-US" sz="2400" dirty="0" smtClean="0"/>
              <a:t>Layers can be virtualized</a:t>
            </a:r>
          </a:p>
          <a:p>
            <a:pPr lvl="1"/>
            <a:r>
              <a:rPr lang="en-US" sz="2000" dirty="0" smtClean="0"/>
              <a:t>File system</a:t>
            </a:r>
          </a:p>
          <a:p>
            <a:pPr lvl="2"/>
            <a:r>
              <a:rPr lang="en-US" sz="1800" dirty="0" smtClean="0"/>
              <a:t>Provide compatible system call interface to user space applications.</a:t>
            </a:r>
          </a:p>
          <a:p>
            <a:pPr lvl="1"/>
            <a:r>
              <a:rPr lang="en-US" sz="2000" dirty="0" smtClean="0"/>
              <a:t>Block device</a:t>
            </a:r>
          </a:p>
          <a:p>
            <a:pPr lvl="2"/>
            <a:r>
              <a:rPr lang="en-US" sz="1800" dirty="0" smtClean="0"/>
              <a:t>Provide compatible block device interface to file system.</a:t>
            </a:r>
          </a:p>
          <a:p>
            <a:pPr lvl="2"/>
            <a:r>
              <a:rPr lang="en-US" sz="1800" dirty="0" smtClean="0"/>
              <a:t>Through the interface such as </a:t>
            </a:r>
          </a:p>
          <a:p>
            <a:pPr lvl="3"/>
            <a:r>
              <a:rPr lang="en-US" sz="1600" dirty="0" smtClean="0">
                <a:solidFill>
                  <a:srgbClr val="FF0000"/>
                </a:solidFill>
              </a:rPr>
              <a:t>SCSI (Small Computer System Interfaces)</a:t>
            </a:r>
          </a:p>
          <a:p>
            <a:pPr lvl="3"/>
            <a:r>
              <a:rPr lang="en-US" sz="1600" dirty="0" smtClean="0">
                <a:solidFill>
                  <a:srgbClr val="FF0000"/>
                </a:solidFill>
              </a:rPr>
              <a:t>SAS (Serial Attached SCSI)</a:t>
            </a:r>
          </a:p>
          <a:p>
            <a:pPr lvl="3"/>
            <a:r>
              <a:rPr lang="en-US" sz="1600" dirty="0" smtClean="0">
                <a:solidFill>
                  <a:srgbClr val="000099"/>
                </a:solidFill>
              </a:rPr>
              <a:t>ATA (a.k.a., IDE)</a:t>
            </a:r>
          </a:p>
          <a:p>
            <a:pPr lvl="3"/>
            <a:r>
              <a:rPr lang="en-US" sz="1600" dirty="0" smtClean="0">
                <a:solidFill>
                  <a:srgbClr val="000099"/>
                </a:solidFill>
              </a:rPr>
              <a:t>SATA (Serial ATA)</a:t>
            </a:r>
          </a:p>
          <a:p>
            <a:pPr lvl="3"/>
            <a:r>
              <a:rPr lang="en-US" sz="1600" dirty="0" smtClean="0"/>
              <a:t>etc.</a:t>
            </a:r>
          </a:p>
        </p:txBody>
      </p:sp>
      <p:sp>
        <p:nvSpPr>
          <p:cNvPr id="5" name="Rectangle 4"/>
          <p:cNvSpPr/>
          <p:nvPr/>
        </p:nvSpPr>
        <p:spPr>
          <a:xfrm>
            <a:off x="5105400" y="3200400"/>
            <a:ext cx="3352800" cy="1752600"/>
          </a:xfrm>
          <a:prstGeom prst="rect">
            <a:avLst/>
          </a:prstGeom>
          <a:gradFill>
            <a:gsLst>
              <a:gs pos="100000">
                <a:schemeClr val="accent3">
                  <a:tint val="50000"/>
                  <a:satMod val="300000"/>
                </a:schemeClr>
              </a:gs>
              <a:gs pos="65000">
                <a:schemeClr val="accent3">
                  <a:tint val="37000"/>
                  <a:satMod val="300000"/>
                </a:schemeClr>
              </a:gs>
              <a:gs pos="0">
                <a:schemeClr val="accent3">
                  <a:tint val="15000"/>
                  <a:satMod val="350000"/>
                </a:schemeClr>
              </a:gs>
            </a:gsLst>
          </a:gradFill>
          <a:ln>
            <a:solidFill>
              <a:schemeClr val="bg1"/>
            </a:solidFill>
          </a:ln>
          <a:effectLst/>
        </p:spPr>
        <p:style>
          <a:lnRef idx="1">
            <a:schemeClr val="accent3"/>
          </a:lnRef>
          <a:fillRef idx="2">
            <a:schemeClr val="accent3"/>
          </a:fillRef>
          <a:effectRef idx="1">
            <a:schemeClr val="accent3"/>
          </a:effectRef>
          <a:fontRef idx="minor">
            <a:schemeClr val="dk1"/>
          </a:fontRef>
        </p:style>
        <p:txBody>
          <a:bodyPr vert="vert270" rtlCol="0" anchor="b"/>
          <a:lstStyle/>
          <a:p>
            <a:pPr algn="ctr"/>
            <a:r>
              <a:rPr lang="en-US" sz="2000" dirty="0" smtClean="0">
                <a:solidFill>
                  <a:srgbClr val="000000"/>
                </a:solidFill>
              </a:rPr>
              <a:t>Kernel Space</a:t>
            </a:r>
            <a:endParaRPr lang="en-US" sz="2000" dirty="0">
              <a:solidFill>
                <a:srgbClr val="000000"/>
              </a:solidFill>
            </a:endParaRPr>
          </a:p>
        </p:txBody>
      </p:sp>
      <p:sp>
        <p:nvSpPr>
          <p:cNvPr id="6" name="Rectangle 5"/>
          <p:cNvSpPr/>
          <p:nvPr/>
        </p:nvSpPr>
        <p:spPr>
          <a:xfrm>
            <a:off x="5350933" y="1828800"/>
            <a:ext cx="3352800" cy="1295400"/>
          </a:xfrm>
          <a:prstGeom prst="rect">
            <a:avLst/>
          </a:prstGeom>
          <a:ln>
            <a:solidFill>
              <a:schemeClr val="bg1"/>
            </a:solidFill>
          </a:ln>
          <a:effectLst/>
        </p:spPr>
        <p:style>
          <a:lnRef idx="1">
            <a:schemeClr val="accent3"/>
          </a:lnRef>
          <a:fillRef idx="2">
            <a:schemeClr val="accent3"/>
          </a:fillRef>
          <a:effectRef idx="1">
            <a:schemeClr val="accent3"/>
          </a:effectRef>
          <a:fontRef idx="minor">
            <a:schemeClr val="dk1"/>
          </a:fontRef>
        </p:style>
        <p:txBody>
          <a:bodyPr vert="vert270" rtlCol="0" anchor="b"/>
          <a:lstStyle/>
          <a:p>
            <a:pPr algn="ctr"/>
            <a:r>
              <a:rPr lang="en-US" sz="2000" dirty="0" smtClean="0">
                <a:solidFill>
                  <a:srgbClr val="000000"/>
                </a:solidFill>
              </a:rPr>
              <a:t>User Space</a:t>
            </a:r>
            <a:endParaRPr lang="en-US" sz="2000" dirty="0">
              <a:solidFill>
                <a:srgbClr val="000000"/>
              </a:solidFill>
            </a:endParaRPr>
          </a:p>
        </p:txBody>
      </p:sp>
      <p:sp>
        <p:nvSpPr>
          <p:cNvPr id="7" name="Rounded Rectangle 6"/>
          <p:cNvSpPr/>
          <p:nvPr/>
        </p:nvSpPr>
        <p:spPr>
          <a:xfrm>
            <a:off x="5334000" y="2286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Application</a:t>
            </a:r>
            <a:endParaRPr lang="en-US" sz="2000" dirty="0">
              <a:solidFill>
                <a:srgbClr val="000000"/>
              </a:solidFill>
            </a:endParaRPr>
          </a:p>
        </p:txBody>
      </p:sp>
      <p:sp>
        <p:nvSpPr>
          <p:cNvPr id="8" name="Rectangle 7"/>
          <p:cNvSpPr/>
          <p:nvPr/>
        </p:nvSpPr>
        <p:spPr>
          <a:xfrm>
            <a:off x="5334000" y="2895600"/>
            <a:ext cx="2667000" cy="381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solidFill>
                  <a:srgbClr val="000000"/>
                </a:solidFill>
              </a:rPr>
              <a:t>System call interface</a:t>
            </a:r>
            <a:endParaRPr lang="en-US" sz="2000" dirty="0">
              <a:solidFill>
                <a:srgbClr val="000000"/>
              </a:solidFill>
            </a:endParaRPr>
          </a:p>
        </p:txBody>
      </p:sp>
      <p:sp>
        <p:nvSpPr>
          <p:cNvPr id="9" name="Rounded Rectangle 8"/>
          <p:cNvSpPr/>
          <p:nvPr/>
        </p:nvSpPr>
        <p:spPr>
          <a:xfrm>
            <a:off x="5334000" y="3429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File System</a:t>
            </a:r>
            <a:endParaRPr lang="en-US" sz="2000" dirty="0">
              <a:solidFill>
                <a:srgbClr val="000000"/>
              </a:solidFill>
            </a:endParaRPr>
          </a:p>
        </p:txBody>
      </p:sp>
      <p:sp>
        <p:nvSpPr>
          <p:cNvPr id="10" name="Rectangle 9"/>
          <p:cNvSpPr/>
          <p:nvPr/>
        </p:nvSpPr>
        <p:spPr>
          <a:xfrm>
            <a:off x="5334000" y="4038600"/>
            <a:ext cx="2667000" cy="381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solidFill>
                  <a:srgbClr val="000000"/>
                </a:solidFill>
              </a:rPr>
              <a:t>Block interface</a:t>
            </a:r>
            <a:endParaRPr lang="en-US" sz="2000" dirty="0">
              <a:solidFill>
                <a:srgbClr val="000000"/>
              </a:solidFill>
            </a:endParaRPr>
          </a:p>
        </p:txBody>
      </p:sp>
      <p:sp>
        <p:nvSpPr>
          <p:cNvPr id="11" name="Rounded Rectangle 10"/>
          <p:cNvSpPr/>
          <p:nvPr/>
        </p:nvSpPr>
        <p:spPr>
          <a:xfrm>
            <a:off x="5334000" y="4572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Device driver</a:t>
            </a:r>
            <a:endParaRPr lang="en-US" sz="2000" dirty="0">
              <a:solidFill>
                <a:srgbClr val="000000"/>
              </a:solidFill>
            </a:endParaRPr>
          </a:p>
        </p:txBody>
      </p:sp>
      <p:sp>
        <p:nvSpPr>
          <p:cNvPr id="12" name="Rounded Rectangle 11"/>
          <p:cNvSpPr/>
          <p:nvPr/>
        </p:nvSpPr>
        <p:spPr>
          <a:xfrm>
            <a:off x="5105400" y="5105400"/>
            <a:ext cx="3352800" cy="457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rgbClr val="000000"/>
                </a:solidFill>
              </a:rPr>
              <a:t>Storage Device</a:t>
            </a:r>
            <a:endParaRPr lang="en-US" sz="2000" dirty="0">
              <a:solidFill>
                <a:srgbClr val="000000"/>
              </a:solidFill>
            </a:endParaRPr>
          </a:p>
        </p:txBody>
      </p:sp>
      <p:sp>
        <p:nvSpPr>
          <p:cNvPr id="4" name="Slide Number Placeholder 3"/>
          <p:cNvSpPr>
            <a:spLocks noGrp="1"/>
          </p:cNvSpPr>
          <p:nvPr>
            <p:ph type="sldNum" sz="quarter" idx="12"/>
          </p:nvPr>
        </p:nvSpPr>
        <p:spPr/>
        <p:txBody>
          <a:bodyPr/>
          <a:lstStyle/>
          <a:p>
            <a:pPr>
              <a:defRPr/>
            </a:pPr>
            <a:fld id="{67DF396F-AFAE-4531-A09D-C4E34E4C6151}" type="slidenum">
              <a:rPr lang="en-US" smtClean="0"/>
              <a:pPr>
                <a:defRPr/>
              </a:pPr>
              <a:t>6</a:t>
            </a:fld>
            <a:endParaRPr lang="en-US"/>
          </a:p>
        </p:txBody>
      </p:sp>
    </p:spTree>
    <p:extLst>
      <p:ext uri="{BB962C8B-B14F-4D97-AF65-F5344CB8AC3E}">
        <p14:creationId xmlns:p14="http://schemas.microsoft.com/office/powerpoint/2010/main" val="242832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Distributed File System</a:t>
            </a:r>
          </a:p>
        </p:txBody>
      </p:sp>
      <p:sp>
        <p:nvSpPr>
          <p:cNvPr id="32771" name="Content Placeholder 2"/>
          <p:cNvSpPr>
            <a:spLocks noGrp="1"/>
          </p:cNvSpPr>
          <p:nvPr>
            <p:ph idx="1"/>
          </p:nvPr>
        </p:nvSpPr>
        <p:spPr/>
        <p:txBody>
          <a:bodyPr/>
          <a:lstStyle/>
          <a:p>
            <a:r>
              <a:rPr lang="en-US" sz="2800" dirty="0" smtClean="0"/>
              <a:t>Don’t move data to workers… move workers to the data!</a:t>
            </a:r>
          </a:p>
          <a:p>
            <a:pPr lvl="1"/>
            <a:r>
              <a:rPr lang="en-US" sz="2400" dirty="0" smtClean="0"/>
              <a:t>Store data on the local disks of nodes in the cluster</a:t>
            </a:r>
          </a:p>
          <a:p>
            <a:pPr lvl="1"/>
            <a:r>
              <a:rPr lang="en-US" sz="2400" dirty="0" smtClean="0"/>
              <a:t>Start up the workers on the node that has the data local</a:t>
            </a:r>
          </a:p>
          <a:p>
            <a:r>
              <a:rPr lang="en-US" sz="2800" dirty="0" smtClean="0"/>
              <a:t>Why?</a:t>
            </a:r>
          </a:p>
          <a:p>
            <a:pPr lvl="1"/>
            <a:r>
              <a:rPr lang="en-US" sz="2400" dirty="0" smtClean="0"/>
              <a:t>Not enough RAM to hold all the data in memory</a:t>
            </a:r>
          </a:p>
          <a:p>
            <a:pPr lvl="1"/>
            <a:r>
              <a:rPr lang="en-US" sz="2400" dirty="0" smtClean="0"/>
              <a:t>Disk access is slow, but disk throughput is reasonable</a:t>
            </a:r>
          </a:p>
          <a:p>
            <a:r>
              <a:rPr lang="en-US" sz="2800" dirty="0" smtClean="0"/>
              <a:t>A distributed file system is the answer</a:t>
            </a:r>
          </a:p>
          <a:p>
            <a:pPr lvl="1"/>
            <a:r>
              <a:rPr lang="en-US" sz="2400" dirty="0" smtClean="0"/>
              <a:t>GFS (Google File System) for Google’s MapReduce</a:t>
            </a:r>
          </a:p>
          <a:p>
            <a:pPr lvl="1"/>
            <a:r>
              <a:rPr lang="en-US" sz="2400" dirty="0" smtClean="0"/>
              <a:t>HDFS (Hadoop Distributed File System) for Hadoop</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60</a:t>
            </a:fld>
            <a:endParaRPr lang="en-US"/>
          </a:p>
        </p:txBody>
      </p:sp>
    </p:spTree>
    <p:extLst>
      <p:ext uri="{BB962C8B-B14F-4D97-AF65-F5344CB8AC3E}">
        <p14:creationId xmlns:p14="http://schemas.microsoft.com/office/powerpoint/2010/main" val="4244691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Why large data?</a:t>
            </a:r>
          </a:p>
          <a:p>
            <a:r>
              <a:rPr lang="en-US" dirty="0" smtClean="0"/>
              <a:t>Cloud computing and MapReduce</a:t>
            </a:r>
          </a:p>
          <a:p>
            <a:r>
              <a:rPr lang="en-US" dirty="0" smtClean="0"/>
              <a:t>Large-data processing: “big ideas”</a:t>
            </a:r>
          </a:p>
          <a:p>
            <a:r>
              <a:rPr lang="en-US" dirty="0" smtClean="0"/>
              <a:t>What is MapReduce?</a:t>
            </a:r>
          </a:p>
          <a:p>
            <a:r>
              <a:rPr lang="en-US" dirty="0" smtClean="0"/>
              <a:t>Importance of the underlying distributed file system</a:t>
            </a: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61</a:t>
            </a:fld>
            <a:endParaRPr lang="en-US"/>
          </a:p>
        </p:txBody>
      </p:sp>
    </p:spTree>
    <p:extLst>
      <p:ext uri="{BB962C8B-B14F-4D97-AF65-F5344CB8AC3E}">
        <p14:creationId xmlns:p14="http://schemas.microsoft.com/office/powerpoint/2010/main" val="1310870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2.0 and YARN</a:t>
            </a:r>
            <a:endParaRPr lang="en-US" dirty="0"/>
          </a:p>
        </p:txBody>
      </p:sp>
    </p:spTree>
    <p:extLst>
      <p:ext uri="{BB962C8B-B14F-4D97-AF65-F5344CB8AC3E}">
        <p14:creationId xmlns:p14="http://schemas.microsoft.com/office/powerpoint/2010/main" val="3176691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sz="4000" dirty="0" smtClean="0"/>
              <a:t>Yet Another Resource Negotiator</a:t>
            </a:r>
          </a:p>
          <a:p>
            <a:pPr>
              <a:buFont typeface="Wingdings" panose="05000000000000000000" pitchFamily="2" charset="2"/>
              <a:buChar char="v"/>
            </a:pPr>
            <a:r>
              <a:rPr lang="en-US" sz="4000" dirty="0" smtClean="0"/>
              <a:t>YARN Application Resource Negotiator (Recursive Acronym)</a:t>
            </a:r>
          </a:p>
          <a:p>
            <a:pPr>
              <a:buFont typeface="Wingdings" panose="05000000000000000000" pitchFamily="2" charset="2"/>
              <a:buChar char="v"/>
            </a:pPr>
            <a:r>
              <a:rPr lang="en-US" sz="4000" dirty="0"/>
              <a:t>Remedies the scalability shortcomings of “classic” </a:t>
            </a:r>
            <a:r>
              <a:rPr lang="en-US" sz="4000" dirty="0" err="1" smtClean="0"/>
              <a:t>MapReduce</a:t>
            </a:r>
            <a:endParaRPr lang="en-US" sz="4000" dirty="0" smtClean="0"/>
          </a:p>
          <a:p>
            <a:pPr>
              <a:buFont typeface="Wingdings" panose="05000000000000000000" pitchFamily="2" charset="2"/>
              <a:buChar char="v"/>
            </a:pPr>
            <a:r>
              <a:rPr lang="en-US" sz="4000" dirty="0"/>
              <a:t>Is more of a general purpose framework of which classic </a:t>
            </a:r>
            <a:r>
              <a:rPr lang="en-US" sz="4000" dirty="0" err="1"/>
              <a:t>mapreduce</a:t>
            </a:r>
            <a:r>
              <a:rPr lang="en-US" sz="4000" dirty="0"/>
              <a:t> is one application.</a:t>
            </a:r>
          </a:p>
          <a:p>
            <a:pPr>
              <a:buFont typeface="Wingdings" panose="05000000000000000000" pitchFamily="2" charset="2"/>
              <a:buChar char="v"/>
            </a:pPr>
            <a:endParaRPr lang="en-US" sz="32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63</a:t>
            </a:fld>
            <a:endParaRPr lang="en-US"/>
          </a:p>
        </p:txBody>
      </p:sp>
    </p:spTree>
    <p:extLst>
      <p:ext uri="{BB962C8B-B14F-4D97-AF65-F5344CB8AC3E}">
        <p14:creationId xmlns:p14="http://schemas.microsoft.com/office/powerpoint/2010/main" val="731361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143000"/>
            <a:ext cx="6087762" cy="5234935"/>
          </a:xfrm>
        </p:spPr>
      </p:pic>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64</a:t>
            </a:fld>
            <a:endParaRPr lang="en-US"/>
          </a:p>
        </p:txBody>
      </p:sp>
    </p:spTree>
    <p:extLst>
      <p:ext uri="{BB962C8B-B14F-4D97-AF65-F5344CB8AC3E}">
        <p14:creationId xmlns:p14="http://schemas.microsoft.com/office/powerpoint/2010/main" val="20929122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Limitations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Scalability</a:t>
            </a:r>
          </a:p>
          <a:p>
            <a:pPr lvl="1">
              <a:buFont typeface="Wingdings" panose="05000000000000000000" pitchFamily="2" charset="2"/>
              <a:buChar char="v"/>
            </a:pPr>
            <a:r>
              <a:rPr lang="en-US" dirty="0" smtClean="0"/>
              <a:t>Maximum Cluster Size – 4000 Nodes</a:t>
            </a:r>
          </a:p>
          <a:p>
            <a:pPr lvl="1">
              <a:buFont typeface="Wingdings" panose="05000000000000000000" pitchFamily="2" charset="2"/>
              <a:buChar char="v"/>
            </a:pPr>
            <a:r>
              <a:rPr lang="en-US" dirty="0" smtClean="0"/>
              <a:t>Maximum Concurrent Tasks – 40000</a:t>
            </a:r>
          </a:p>
          <a:p>
            <a:pPr lvl="1">
              <a:buFont typeface="Wingdings" panose="05000000000000000000" pitchFamily="2" charset="2"/>
              <a:buChar char="v"/>
            </a:pPr>
            <a:r>
              <a:rPr lang="en-US" dirty="0" smtClean="0"/>
              <a:t>Coarse synchronization in Job Tracker</a:t>
            </a:r>
          </a:p>
          <a:p>
            <a:pPr>
              <a:buFont typeface="Wingdings" panose="05000000000000000000" pitchFamily="2" charset="2"/>
              <a:buChar char="v"/>
            </a:pPr>
            <a:r>
              <a:rPr lang="en-US" dirty="0" smtClean="0"/>
              <a:t>Single point of failure</a:t>
            </a:r>
          </a:p>
          <a:p>
            <a:pPr lvl="1">
              <a:buFont typeface="Wingdings" panose="05000000000000000000" pitchFamily="2" charset="2"/>
              <a:buChar char="v"/>
            </a:pPr>
            <a:r>
              <a:rPr lang="en-US" dirty="0" smtClean="0"/>
              <a:t>Failure kills all queued and running jobs</a:t>
            </a:r>
          </a:p>
          <a:p>
            <a:pPr lvl="1">
              <a:buFont typeface="Wingdings" panose="05000000000000000000" pitchFamily="2" charset="2"/>
              <a:buChar char="v"/>
            </a:pPr>
            <a:r>
              <a:rPr lang="en-US" dirty="0" smtClean="0"/>
              <a:t>Jobs need to be resubmitted by users</a:t>
            </a:r>
          </a:p>
          <a:p>
            <a:pPr>
              <a:buFont typeface="Wingdings" panose="05000000000000000000" pitchFamily="2" charset="2"/>
              <a:buChar char="v"/>
            </a:pPr>
            <a:r>
              <a:rPr lang="en-US" dirty="0" smtClean="0"/>
              <a:t>Restart is very tricky due to complex state</a:t>
            </a: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65</a:t>
            </a:fld>
            <a:endParaRPr lang="en-US"/>
          </a:p>
        </p:txBody>
      </p:sp>
    </p:spTree>
    <p:extLst>
      <p:ext uri="{BB962C8B-B14F-4D97-AF65-F5344CB8AC3E}">
        <p14:creationId xmlns:p14="http://schemas.microsoft.com/office/powerpoint/2010/main" val="23397862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v"/>
            </a:pPr>
            <a:r>
              <a:rPr lang="en-US" sz="2400" dirty="0"/>
              <a:t>Splits up the two major functions of </a:t>
            </a:r>
            <a:r>
              <a:rPr lang="en-US" sz="2400" dirty="0" err="1"/>
              <a:t>JobTracker</a:t>
            </a:r>
            <a:endParaRPr lang="en-US" sz="2400" dirty="0"/>
          </a:p>
          <a:p>
            <a:pPr lvl="1">
              <a:buFont typeface="Wingdings" panose="05000000000000000000" pitchFamily="2" charset="2"/>
              <a:buChar char="v"/>
            </a:pPr>
            <a:r>
              <a:rPr lang="en-US" sz="2400" dirty="0" smtClean="0"/>
              <a:t>Global </a:t>
            </a:r>
            <a:r>
              <a:rPr lang="en-US" sz="2400" dirty="0"/>
              <a:t>Resource Manager - Cluster resource management</a:t>
            </a:r>
          </a:p>
          <a:p>
            <a:pPr lvl="1">
              <a:buFont typeface="Wingdings" panose="05000000000000000000" pitchFamily="2" charset="2"/>
              <a:buChar char="v"/>
            </a:pPr>
            <a:r>
              <a:rPr lang="en-US" sz="2400" dirty="0" smtClean="0"/>
              <a:t>Application </a:t>
            </a:r>
            <a:r>
              <a:rPr lang="en-US" sz="2400" dirty="0"/>
              <a:t>Master - Job scheduling and monitoring (one </a:t>
            </a:r>
            <a:r>
              <a:rPr lang="en-US" sz="2400" dirty="0" smtClean="0"/>
              <a:t>per application</a:t>
            </a:r>
            <a:r>
              <a:rPr lang="en-US" sz="2400" dirty="0"/>
              <a:t>). The Application Master negotiates </a:t>
            </a:r>
            <a:r>
              <a:rPr lang="en-US" sz="2400" dirty="0" smtClean="0"/>
              <a:t>resource containers </a:t>
            </a:r>
            <a:r>
              <a:rPr lang="en-US" sz="2400" dirty="0"/>
              <a:t>from the Scheduler, tracking their status </a:t>
            </a:r>
            <a:r>
              <a:rPr lang="en-US" sz="2400" dirty="0" smtClean="0"/>
              <a:t>and monitoring </a:t>
            </a:r>
            <a:r>
              <a:rPr lang="en-US" sz="2400" dirty="0"/>
              <a:t>for progress. Application Master itself runs as </a:t>
            </a:r>
            <a:r>
              <a:rPr lang="en-US" sz="2400" dirty="0" smtClean="0"/>
              <a:t>a normal </a:t>
            </a:r>
            <a:r>
              <a:rPr lang="en-US" sz="2400" i="1" dirty="0"/>
              <a:t>container</a:t>
            </a:r>
            <a:r>
              <a:rPr lang="en-US" sz="2400" dirty="0" smtClean="0"/>
              <a:t>.</a:t>
            </a:r>
          </a:p>
          <a:p>
            <a:pPr>
              <a:buFont typeface="Wingdings" panose="05000000000000000000" pitchFamily="2" charset="2"/>
              <a:buChar char="v"/>
            </a:pPr>
            <a:r>
              <a:rPr lang="en-US" sz="2400" dirty="0" err="1" smtClean="0"/>
              <a:t>Tasktracker</a:t>
            </a:r>
            <a:endParaRPr lang="en-US" sz="2400" dirty="0"/>
          </a:p>
          <a:p>
            <a:pPr lvl="1">
              <a:buFont typeface="Wingdings" panose="05000000000000000000" pitchFamily="2" charset="2"/>
              <a:buChar char="v"/>
            </a:pPr>
            <a:r>
              <a:rPr lang="en-US" sz="2400" dirty="0" err="1" smtClean="0"/>
              <a:t>NodeManager</a:t>
            </a:r>
            <a:r>
              <a:rPr lang="en-US" sz="2400" dirty="0" smtClean="0"/>
              <a:t> </a:t>
            </a:r>
            <a:r>
              <a:rPr lang="en-US" sz="2400" dirty="0"/>
              <a:t>(NM) - A new per-node slave is responsible </a:t>
            </a:r>
            <a:r>
              <a:rPr lang="en-US" sz="2400" dirty="0" smtClean="0"/>
              <a:t>for launching </a:t>
            </a:r>
            <a:r>
              <a:rPr lang="en-US" sz="2400" dirty="0"/>
              <a:t>the applications’ containers, monitoring their </a:t>
            </a:r>
            <a:r>
              <a:rPr lang="en-US" sz="2400" dirty="0" smtClean="0"/>
              <a:t>resource usage </a:t>
            </a:r>
            <a:r>
              <a:rPr lang="en-US" sz="2400" dirty="0"/>
              <a:t>(</a:t>
            </a:r>
            <a:r>
              <a:rPr lang="en-US" sz="2400" dirty="0" err="1"/>
              <a:t>cpu</a:t>
            </a:r>
            <a:r>
              <a:rPr lang="en-US" sz="2400" dirty="0"/>
              <a:t>, memory, disk, network) and reporting to </a:t>
            </a:r>
            <a:r>
              <a:rPr lang="en-US" sz="2400" dirty="0" smtClean="0"/>
              <a:t>the Resource </a:t>
            </a:r>
            <a:r>
              <a:rPr lang="en-US" sz="2400" dirty="0"/>
              <a:t>Manager.</a:t>
            </a:r>
          </a:p>
          <a:p>
            <a:pPr>
              <a:buFont typeface="Wingdings" panose="05000000000000000000" pitchFamily="2" charset="2"/>
              <a:buChar char="v"/>
            </a:pPr>
            <a:r>
              <a:rPr lang="en-US" sz="2400" dirty="0" smtClean="0"/>
              <a:t>YARN </a:t>
            </a:r>
            <a:r>
              <a:rPr lang="en-US" sz="2400" dirty="0"/>
              <a:t>maintains compatibility with existing </a:t>
            </a:r>
            <a:r>
              <a:rPr lang="en-US" sz="2400" dirty="0" err="1"/>
              <a:t>MapReduce</a:t>
            </a:r>
            <a:r>
              <a:rPr lang="en-US" sz="2400" dirty="0"/>
              <a:t> </a:t>
            </a:r>
            <a:r>
              <a:rPr lang="en-US" sz="2400" dirty="0" smtClean="0"/>
              <a:t>applications and </a:t>
            </a:r>
            <a:r>
              <a:rPr lang="en-US" sz="2400" dirty="0"/>
              <a:t>users.</a:t>
            </a:r>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66</a:t>
            </a:fld>
            <a:endParaRPr lang="en-US"/>
          </a:p>
        </p:txBody>
      </p:sp>
    </p:spTree>
    <p:extLst>
      <p:ext uri="{BB962C8B-B14F-4D97-AF65-F5344CB8AC3E}">
        <p14:creationId xmlns:p14="http://schemas.microsoft.com/office/powerpoint/2010/main" val="4055703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141" y="761999"/>
            <a:ext cx="6771503" cy="5230557"/>
          </a:xfrm>
        </p:spPr>
      </p:pic>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67</a:t>
            </a:fld>
            <a:endParaRPr lang="en-US"/>
          </a:p>
        </p:txBody>
      </p:sp>
    </p:spTree>
    <p:extLst>
      <p:ext uri="{BB962C8B-B14F-4D97-AF65-F5344CB8AC3E}">
        <p14:creationId xmlns:p14="http://schemas.microsoft.com/office/powerpoint/2010/main" val="1021485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a:t>
            </a:r>
            <a:r>
              <a:rPr lang="en-US" dirty="0" err="1" smtClean="0"/>
              <a:t>MapReduce</a:t>
            </a:r>
            <a:r>
              <a:rPr lang="en-US" dirty="0" smtClean="0"/>
              <a:t> vs. YARN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a:t>Fault Tolerance and Availability</a:t>
            </a:r>
          </a:p>
          <a:p>
            <a:pPr lvl="1">
              <a:buFont typeface="Wingdings" panose="05000000000000000000" pitchFamily="2" charset="2"/>
              <a:buChar char="v"/>
            </a:pPr>
            <a:r>
              <a:rPr lang="en-US" dirty="0" smtClean="0"/>
              <a:t>Resource </a:t>
            </a:r>
            <a:r>
              <a:rPr lang="en-US" dirty="0"/>
              <a:t>Manager</a:t>
            </a:r>
          </a:p>
          <a:p>
            <a:pPr lvl="2">
              <a:buFont typeface="Wingdings" panose="05000000000000000000" pitchFamily="2" charset="2"/>
              <a:buChar char="v"/>
            </a:pPr>
            <a:r>
              <a:rPr lang="en-US" dirty="0" smtClean="0"/>
              <a:t> </a:t>
            </a:r>
            <a:r>
              <a:rPr lang="en-US" dirty="0"/>
              <a:t>No single point of failure – state saved in </a:t>
            </a:r>
            <a:r>
              <a:rPr lang="en-US" dirty="0" err="1"/>
              <a:t>ZooKeeper</a:t>
            </a:r>
            <a:r>
              <a:rPr lang="en-US" dirty="0"/>
              <a:t> </a:t>
            </a:r>
            <a:endParaRPr lang="en-US" dirty="0" smtClean="0"/>
          </a:p>
          <a:p>
            <a:pPr lvl="2">
              <a:buFont typeface="Wingdings" panose="05000000000000000000" pitchFamily="2" charset="2"/>
              <a:buChar char="v"/>
            </a:pPr>
            <a:r>
              <a:rPr lang="en-US" dirty="0" smtClean="0"/>
              <a:t> </a:t>
            </a:r>
            <a:r>
              <a:rPr lang="en-US" dirty="0"/>
              <a:t>Application Masters are restarted automatically on RM restart</a:t>
            </a:r>
          </a:p>
          <a:p>
            <a:pPr lvl="1">
              <a:buFont typeface="Wingdings" panose="05000000000000000000" pitchFamily="2" charset="2"/>
              <a:buChar char="v"/>
            </a:pPr>
            <a:r>
              <a:rPr lang="en-US" dirty="0" smtClean="0"/>
              <a:t>Application </a:t>
            </a:r>
            <a:r>
              <a:rPr lang="en-US" dirty="0"/>
              <a:t>Master</a:t>
            </a:r>
          </a:p>
          <a:p>
            <a:pPr lvl="2">
              <a:buFont typeface="Wingdings" panose="05000000000000000000" pitchFamily="2" charset="2"/>
              <a:buChar char="v"/>
            </a:pPr>
            <a:r>
              <a:rPr lang="en-US" dirty="0" smtClean="0"/>
              <a:t>Optional </a:t>
            </a:r>
            <a:r>
              <a:rPr lang="en-US" dirty="0"/>
              <a:t>failover via application-specific checkpoint</a:t>
            </a:r>
          </a:p>
          <a:p>
            <a:pPr lvl="2">
              <a:buFont typeface="Wingdings" panose="05000000000000000000" pitchFamily="2" charset="2"/>
              <a:buChar char="v"/>
            </a:pPr>
            <a:r>
              <a:rPr lang="en-US" dirty="0" err="1" smtClean="0"/>
              <a:t>MapReduce</a:t>
            </a:r>
            <a:r>
              <a:rPr lang="en-US" dirty="0" smtClean="0"/>
              <a:t> </a:t>
            </a:r>
            <a:r>
              <a:rPr lang="en-US" dirty="0"/>
              <a:t>applications pick up where they left off via state </a:t>
            </a:r>
            <a:r>
              <a:rPr lang="en-US" dirty="0" smtClean="0"/>
              <a:t>saved in </a:t>
            </a:r>
            <a:r>
              <a:rPr lang="en-US" dirty="0"/>
              <a:t>HDFS</a:t>
            </a:r>
          </a:p>
          <a:p>
            <a:pPr>
              <a:buFont typeface="Wingdings" panose="05000000000000000000" pitchFamily="2" charset="2"/>
              <a:buChar char="v"/>
            </a:pPr>
            <a:r>
              <a:rPr lang="en-US" dirty="0" smtClean="0"/>
              <a:t>Wire </a:t>
            </a:r>
            <a:r>
              <a:rPr lang="en-US" dirty="0"/>
              <a:t>Compatibility</a:t>
            </a:r>
          </a:p>
          <a:p>
            <a:pPr lvl="1">
              <a:buFont typeface="Wingdings" panose="05000000000000000000" pitchFamily="2" charset="2"/>
              <a:buChar char="v"/>
            </a:pPr>
            <a:r>
              <a:rPr lang="en-US" dirty="0" smtClean="0"/>
              <a:t>Protocols </a:t>
            </a:r>
            <a:r>
              <a:rPr lang="en-US" dirty="0"/>
              <a:t>are wire-compatible</a:t>
            </a:r>
          </a:p>
          <a:p>
            <a:pPr lvl="1">
              <a:buFont typeface="Wingdings" panose="05000000000000000000" pitchFamily="2" charset="2"/>
              <a:buChar char="v"/>
            </a:pPr>
            <a:r>
              <a:rPr lang="en-US" dirty="0" smtClean="0"/>
              <a:t>Old </a:t>
            </a:r>
            <a:r>
              <a:rPr lang="en-US" dirty="0"/>
              <a:t>clients can talk to new servers</a:t>
            </a:r>
          </a:p>
          <a:p>
            <a:pPr lvl="1">
              <a:buFont typeface="Wingdings" panose="05000000000000000000" pitchFamily="2" charset="2"/>
              <a:buChar char="v"/>
            </a:pPr>
            <a:r>
              <a:rPr lang="en-US" dirty="0" smtClean="0"/>
              <a:t>Rolling </a:t>
            </a:r>
            <a:r>
              <a:rPr lang="en-US" dirty="0"/>
              <a:t>upgrades</a:t>
            </a:r>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68</a:t>
            </a:fld>
            <a:endParaRPr lang="en-US"/>
          </a:p>
        </p:txBody>
      </p:sp>
    </p:spTree>
    <p:extLst>
      <p:ext uri="{BB962C8B-B14F-4D97-AF65-F5344CB8AC3E}">
        <p14:creationId xmlns:p14="http://schemas.microsoft.com/office/powerpoint/2010/main" val="1231721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333"/>
            <a:ext cx="8229600" cy="1143000"/>
          </a:xfrm>
        </p:spPr>
        <p:txBody>
          <a:bodyPr/>
          <a:lstStyle/>
          <a:p>
            <a:r>
              <a:rPr lang="en-US" dirty="0"/>
              <a:t>Classic </a:t>
            </a:r>
            <a:r>
              <a:rPr lang="en-US" dirty="0" err="1"/>
              <a:t>MapReduce</a:t>
            </a:r>
            <a:r>
              <a:rPr lang="en-US" dirty="0"/>
              <a:t> vs. YARN</a:t>
            </a:r>
          </a:p>
        </p:txBody>
      </p:sp>
      <p:sp>
        <p:nvSpPr>
          <p:cNvPr id="3" name="Content Placeholder 2"/>
          <p:cNvSpPr>
            <a:spLocks noGrp="1"/>
          </p:cNvSpPr>
          <p:nvPr>
            <p:ph idx="1"/>
          </p:nvPr>
        </p:nvSpPr>
        <p:spPr>
          <a:xfrm>
            <a:off x="533400" y="1295400"/>
            <a:ext cx="8229600" cy="4302125"/>
          </a:xfrm>
        </p:spPr>
        <p:txBody>
          <a:bodyPr>
            <a:noAutofit/>
          </a:bodyPr>
          <a:lstStyle/>
          <a:p>
            <a:pPr>
              <a:buFont typeface="Wingdings" panose="05000000000000000000" pitchFamily="2" charset="2"/>
              <a:buChar char="v"/>
            </a:pPr>
            <a:r>
              <a:rPr lang="en-US" sz="2800" dirty="0"/>
              <a:t>Support for programming paradigms other </a:t>
            </a:r>
            <a:r>
              <a:rPr lang="en-US" sz="2800" dirty="0" smtClean="0"/>
              <a:t>than </a:t>
            </a:r>
            <a:r>
              <a:rPr lang="en-US" sz="2800" dirty="0" err="1" smtClean="0"/>
              <a:t>MapReduce</a:t>
            </a:r>
            <a:r>
              <a:rPr lang="en-US" sz="2800" dirty="0" smtClean="0"/>
              <a:t> (Multi tenancy)</a:t>
            </a:r>
            <a:endParaRPr lang="en-US" sz="2800" dirty="0"/>
          </a:p>
          <a:p>
            <a:pPr lvl="1">
              <a:buFont typeface="Wingdings" panose="05000000000000000000" pitchFamily="2" charset="2"/>
              <a:buChar char="v"/>
            </a:pPr>
            <a:r>
              <a:rPr lang="en-US" sz="2800" dirty="0" err="1" smtClean="0"/>
              <a:t>Tez</a:t>
            </a:r>
            <a:r>
              <a:rPr lang="en-US" sz="2800" dirty="0" smtClean="0"/>
              <a:t> </a:t>
            </a:r>
            <a:r>
              <a:rPr lang="en-US" sz="2800" dirty="0"/>
              <a:t>– Generic framework to run a complex DAG</a:t>
            </a:r>
          </a:p>
          <a:p>
            <a:pPr lvl="1">
              <a:buFont typeface="Wingdings" panose="05000000000000000000" pitchFamily="2" charset="2"/>
              <a:buChar char="v"/>
            </a:pPr>
            <a:r>
              <a:rPr lang="en-US" sz="2800" dirty="0" err="1" smtClean="0"/>
              <a:t>HBase</a:t>
            </a:r>
            <a:r>
              <a:rPr lang="en-US" sz="2800" dirty="0" smtClean="0"/>
              <a:t> on YARN(HOYA)</a:t>
            </a:r>
            <a:endParaRPr lang="en-US" sz="2800" dirty="0"/>
          </a:p>
          <a:p>
            <a:pPr lvl="1">
              <a:buFont typeface="Wingdings" panose="05000000000000000000" pitchFamily="2" charset="2"/>
              <a:buChar char="v"/>
            </a:pPr>
            <a:r>
              <a:rPr lang="en-US" sz="2800" dirty="0" smtClean="0"/>
              <a:t>Machine </a:t>
            </a:r>
            <a:r>
              <a:rPr lang="en-US" sz="2800" dirty="0"/>
              <a:t>Learning: Spark</a:t>
            </a:r>
          </a:p>
          <a:p>
            <a:pPr lvl="1">
              <a:buFont typeface="Wingdings" panose="05000000000000000000" pitchFamily="2" charset="2"/>
              <a:buChar char="v"/>
            </a:pPr>
            <a:r>
              <a:rPr lang="en-US" sz="2800" dirty="0" smtClean="0"/>
              <a:t>Graph </a:t>
            </a:r>
            <a:r>
              <a:rPr lang="en-US" sz="2800" dirty="0"/>
              <a:t>processing: </a:t>
            </a:r>
            <a:r>
              <a:rPr lang="en-US" sz="2800" dirty="0" err="1" smtClean="0"/>
              <a:t>Giraph</a:t>
            </a:r>
            <a:endParaRPr lang="en-US" sz="2800" dirty="0" smtClean="0"/>
          </a:p>
          <a:p>
            <a:pPr lvl="1">
              <a:buFont typeface="Wingdings" panose="05000000000000000000" pitchFamily="2" charset="2"/>
              <a:buChar char="v"/>
            </a:pPr>
            <a:r>
              <a:rPr lang="en-US" sz="2800" dirty="0" smtClean="0"/>
              <a:t>Real-time processing: Storm</a:t>
            </a:r>
            <a:endParaRPr lang="en-US" sz="2800" dirty="0"/>
          </a:p>
          <a:p>
            <a:pPr lvl="1">
              <a:buFont typeface="Wingdings" panose="05000000000000000000" pitchFamily="2" charset="2"/>
              <a:buChar char="v"/>
            </a:pPr>
            <a:r>
              <a:rPr lang="en-US" sz="2800" dirty="0" smtClean="0"/>
              <a:t>Enabled </a:t>
            </a:r>
            <a:r>
              <a:rPr lang="en-US" sz="2800" dirty="0"/>
              <a:t>by allowing the use of paradigm-specific </a:t>
            </a:r>
            <a:r>
              <a:rPr lang="en-US" sz="2800" dirty="0" smtClean="0"/>
              <a:t>application master</a:t>
            </a:r>
            <a:endParaRPr lang="en-US" sz="2800" dirty="0"/>
          </a:p>
          <a:p>
            <a:pPr lvl="1">
              <a:buFont typeface="Wingdings" panose="05000000000000000000" pitchFamily="2" charset="2"/>
              <a:buChar char="v"/>
            </a:pPr>
            <a:r>
              <a:rPr lang="en-US" sz="2800" i="1" dirty="0" smtClean="0"/>
              <a:t>Run </a:t>
            </a:r>
            <a:r>
              <a:rPr lang="en-US" sz="2800" i="1" dirty="0"/>
              <a:t>all on the same </a:t>
            </a:r>
            <a:r>
              <a:rPr lang="en-US" sz="2800" i="1" dirty="0" err="1"/>
              <a:t>Hadoop</a:t>
            </a:r>
            <a:r>
              <a:rPr lang="en-US" sz="2800" i="1" dirty="0"/>
              <a:t> cluster!</a:t>
            </a:r>
            <a:endParaRPr lang="en-US" sz="28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69</a:t>
            </a:fld>
            <a:endParaRPr lang="en-US"/>
          </a:p>
        </p:txBody>
      </p:sp>
    </p:spTree>
    <p:extLst>
      <p:ext uri="{BB962C8B-B14F-4D97-AF65-F5344CB8AC3E}">
        <p14:creationId xmlns:p14="http://schemas.microsoft.com/office/powerpoint/2010/main" val="39975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8" y="522923"/>
            <a:ext cx="7355205" cy="5896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532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on YARN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600" dirty="0" smtClean="0"/>
              <a:t>Motivations</a:t>
            </a:r>
          </a:p>
          <a:p>
            <a:pPr lvl="1">
              <a:buFont typeface="Wingdings" panose="05000000000000000000" pitchFamily="2" charset="2"/>
              <a:buChar char="v"/>
            </a:pPr>
            <a:r>
              <a:rPr lang="en-US" sz="3400" dirty="0" smtClean="0"/>
              <a:t>Collocating </a:t>
            </a:r>
            <a:r>
              <a:rPr lang="en-US" sz="3400" dirty="0"/>
              <a:t>real-time processing with batch </a:t>
            </a:r>
            <a:r>
              <a:rPr lang="en-US" sz="3400" dirty="0" smtClean="0"/>
              <a:t>processing</a:t>
            </a:r>
            <a:endParaRPr lang="en-US" sz="3400" dirty="0"/>
          </a:p>
          <a:p>
            <a:pPr lvl="1">
              <a:buFont typeface="Wingdings" panose="05000000000000000000" pitchFamily="2" charset="2"/>
              <a:buChar char="v"/>
            </a:pPr>
            <a:r>
              <a:rPr lang="en-US" sz="3400" dirty="0"/>
              <a:t>P</a:t>
            </a:r>
            <a:r>
              <a:rPr lang="en-US" sz="3400" dirty="0" smtClean="0"/>
              <a:t>rovides </a:t>
            </a:r>
            <a:r>
              <a:rPr lang="en-US" sz="3400" dirty="0"/>
              <a:t>a huge potential for elasticity. </a:t>
            </a:r>
            <a:endParaRPr lang="en-US" sz="3400" dirty="0" smtClean="0"/>
          </a:p>
          <a:p>
            <a:pPr lvl="1">
              <a:buFont typeface="Wingdings" panose="05000000000000000000" pitchFamily="2" charset="2"/>
              <a:buChar char="v"/>
            </a:pPr>
            <a:r>
              <a:rPr lang="en-US" sz="3400" dirty="0" smtClean="0"/>
              <a:t>Reduces network transfer rates by moving storm closer to </a:t>
            </a:r>
            <a:r>
              <a:rPr lang="en-US" sz="3400" dirty="0" err="1" smtClean="0"/>
              <a:t>Mapreduce</a:t>
            </a:r>
            <a:r>
              <a:rPr lang="en-US" sz="3400" dirty="0" smtClean="0"/>
              <a:t>.</a:t>
            </a:r>
            <a:endParaRPr lang="en-US" sz="3400" dirty="0"/>
          </a:p>
          <a:p>
            <a:endParaRPr lang="en-US" sz="36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70</a:t>
            </a:fld>
            <a:endParaRPr lang="en-US"/>
          </a:p>
        </p:txBody>
      </p:sp>
    </p:spTree>
    <p:extLst>
      <p:ext uri="{BB962C8B-B14F-4D97-AF65-F5344CB8AC3E}">
        <p14:creationId xmlns:p14="http://schemas.microsoft.com/office/powerpoint/2010/main" val="18593016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on YARN @Yahoo</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1497" y="1851025"/>
            <a:ext cx="4286250" cy="4013200"/>
          </a:xfrm>
        </p:spPr>
      </p:pic>
      <p:sp>
        <p:nvSpPr>
          <p:cNvPr id="3" name="Slide Number Placeholder 2"/>
          <p:cNvSpPr>
            <a:spLocks noGrp="1"/>
          </p:cNvSpPr>
          <p:nvPr>
            <p:ph type="sldNum" sz="quarter" idx="4"/>
          </p:nvPr>
        </p:nvSpPr>
        <p:spPr/>
        <p:txBody>
          <a:bodyPr/>
          <a:lstStyle/>
          <a:p>
            <a:pPr>
              <a:defRPr/>
            </a:pPr>
            <a:fld id="{B23465E9-4D8E-4E49-B651-73C5E169EA4C}" type="slidenum">
              <a:rPr lang="en-US" smtClean="0"/>
              <a:pPr>
                <a:defRPr/>
              </a:pPr>
              <a:t>71</a:t>
            </a:fld>
            <a:endParaRPr lang="en-US"/>
          </a:p>
        </p:txBody>
      </p:sp>
    </p:spTree>
    <p:extLst>
      <p:ext uri="{BB962C8B-B14F-4D97-AF65-F5344CB8AC3E}">
        <p14:creationId xmlns:p14="http://schemas.microsoft.com/office/powerpoint/2010/main" val="21657187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on YARN @Yahoo</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3000" dirty="0" smtClean="0"/>
              <a:t>Yahoo enhanced </a:t>
            </a:r>
            <a:r>
              <a:rPr lang="en-US" sz="3000" dirty="0"/>
              <a:t>Storm to support </a:t>
            </a:r>
            <a:r>
              <a:rPr lang="en-US" sz="3000" dirty="0" err="1"/>
              <a:t>Hadoop</a:t>
            </a:r>
            <a:r>
              <a:rPr lang="en-US" sz="3000" dirty="0"/>
              <a:t> style security mechanisms </a:t>
            </a:r>
            <a:endParaRPr lang="en-US" sz="3000" dirty="0" smtClean="0"/>
          </a:p>
          <a:p>
            <a:pPr>
              <a:buFont typeface="Wingdings" panose="05000000000000000000" pitchFamily="2" charset="2"/>
              <a:buChar char="v"/>
            </a:pPr>
            <a:r>
              <a:rPr lang="en-US" sz="3000" dirty="0" smtClean="0"/>
              <a:t>Storm </a:t>
            </a:r>
            <a:r>
              <a:rPr lang="en-US" sz="3000" dirty="0"/>
              <a:t>is being integrated into </a:t>
            </a:r>
            <a:r>
              <a:rPr lang="en-US" sz="3000" dirty="0" err="1"/>
              <a:t>Hadoop</a:t>
            </a:r>
            <a:r>
              <a:rPr lang="en-US" sz="3000" dirty="0"/>
              <a:t> YARN for resource management. </a:t>
            </a:r>
            <a:endParaRPr lang="en-US" sz="3000" dirty="0" smtClean="0"/>
          </a:p>
          <a:p>
            <a:pPr>
              <a:buFont typeface="Wingdings" panose="05000000000000000000" pitchFamily="2" charset="2"/>
              <a:buChar char="v"/>
            </a:pPr>
            <a:r>
              <a:rPr lang="en-US" sz="3000" dirty="0" smtClean="0"/>
              <a:t>Storm-on-YARN </a:t>
            </a:r>
            <a:r>
              <a:rPr lang="en-US" sz="3000" dirty="0"/>
              <a:t>enables Storm applications to utilize the computational resources in our tens of thousands of </a:t>
            </a:r>
            <a:r>
              <a:rPr lang="en-US" sz="3000" dirty="0" err="1"/>
              <a:t>Hadoop</a:t>
            </a:r>
            <a:r>
              <a:rPr lang="en-US" sz="3000" dirty="0"/>
              <a:t> computation nodes. </a:t>
            </a:r>
            <a:endParaRPr lang="en-US" sz="3000" dirty="0" smtClean="0"/>
          </a:p>
          <a:p>
            <a:pPr>
              <a:buFont typeface="Wingdings" panose="05000000000000000000" pitchFamily="2" charset="2"/>
              <a:buChar char="v"/>
            </a:pPr>
            <a:r>
              <a:rPr lang="en-US" sz="3000" dirty="0" smtClean="0"/>
              <a:t>YARN </a:t>
            </a:r>
            <a:r>
              <a:rPr lang="en-US" sz="3000" dirty="0"/>
              <a:t>is used to launch the Storm</a:t>
            </a:r>
            <a:br>
              <a:rPr lang="en-US" sz="3000" dirty="0"/>
            </a:br>
            <a:r>
              <a:rPr lang="en-US" sz="3000" dirty="0"/>
              <a:t>application master (Nimbus) on demand, and enables Nimbus to request resources for Storm application slaves (Supervisors).</a:t>
            </a:r>
          </a:p>
          <a:p>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72</a:t>
            </a:fld>
            <a:endParaRPr lang="en-US"/>
          </a:p>
        </p:txBody>
      </p:sp>
    </p:spTree>
    <p:extLst>
      <p:ext uri="{BB962C8B-B14F-4D97-AF65-F5344CB8AC3E}">
        <p14:creationId xmlns:p14="http://schemas.microsoft.com/office/powerpoint/2010/main" val="1505828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925"/>
            <a:ext cx="8229600" cy="1143000"/>
          </a:xfrm>
        </p:spPr>
        <p:txBody>
          <a:bodyPr/>
          <a:lstStyle/>
          <a:p>
            <a:r>
              <a:rPr lang="en-US" dirty="0" err="1" smtClean="0"/>
              <a:t>Tez</a:t>
            </a:r>
            <a:r>
              <a:rPr lang="en-US" dirty="0" smtClean="0"/>
              <a:t> on YARN</a:t>
            </a:r>
            <a:endParaRPr lang="en-US" dirty="0"/>
          </a:p>
        </p:txBody>
      </p:sp>
      <p:sp>
        <p:nvSpPr>
          <p:cNvPr id="3" name="Content Placeholder 2"/>
          <p:cNvSpPr>
            <a:spLocks noGrp="1"/>
          </p:cNvSpPr>
          <p:nvPr>
            <p:ph idx="1"/>
          </p:nvPr>
        </p:nvSpPr>
        <p:spPr>
          <a:xfrm>
            <a:off x="457200" y="1260475"/>
            <a:ext cx="8229600" cy="4302125"/>
          </a:xfrm>
        </p:spPr>
        <p:txBody>
          <a:bodyPr>
            <a:noAutofit/>
          </a:bodyPr>
          <a:lstStyle/>
          <a:p>
            <a:pPr>
              <a:buFont typeface="Wingdings" panose="05000000000000000000" pitchFamily="2" charset="2"/>
              <a:buChar char="v"/>
            </a:pPr>
            <a:r>
              <a:rPr lang="en-US" sz="2600" dirty="0" smtClean="0"/>
              <a:t>Hindi for speed</a:t>
            </a:r>
          </a:p>
          <a:p>
            <a:pPr>
              <a:buFont typeface="Wingdings" panose="05000000000000000000" pitchFamily="2" charset="2"/>
              <a:buChar char="v"/>
            </a:pPr>
            <a:r>
              <a:rPr lang="en-US" sz="2600" dirty="0" smtClean="0"/>
              <a:t>Currently in development</a:t>
            </a:r>
          </a:p>
          <a:p>
            <a:pPr>
              <a:buFont typeface="Wingdings" panose="05000000000000000000" pitchFamily="2" charset="2"/>
              <a:buChar char="v"/>
            </a:pPr>
            <a:r>
              <a:rPr lang="en-US" sz="2600" dirty="0"/>
              <a:t>P</a:t>
            </a:r>
            <a:r>
              <a:rPr lang="en-US" sz="2600" dirty="0" smtClean="0"/>
              <a:t>rovides </a:t>
            </a:r>
            <a:r>
              <a:rPr lang="en-US" sz="2600" dirty="0"/>
              <a:t>a general-purpose, highly customizable framework that creates simplifies data-processing tasks across both small scale (low-latency) and large-scale (high throughput) workloads in </a:t>
            </a:r>
            <a:r>
              <a:rPr lang="en-US" sz="2600" dirty="0" err="1"/>
              <a:t>Hadoop</a:t>
            </a:r>
            <a:r>
              <a:rPr lang="en-US" sz="2600" dirty="0" smtClean="0"/>
              <a:t>.</a:t>
            </a:r>
          </a:p>
          <a:p>
            <a:pPr>
              <a:buFont typeface="Wingdings" panose="05000000000000000000" pitchFamily="2" charset="2"/>
              <a:buChar char="v"/>
            </a:pPr>
            <a:r>
              <a:rPr lang="en-US" sz="2600" dirty="0"/>
              <a:t>G</a:t>
            </a:r>
            <a:r>
              <a:rPr lang="en-US" sz="2600" dirty="0" smtClean="0"/>
              <a:t>eneralizes </a:t>
            </a:r>
            <a:r>
              <a:rPr lang="en-US" sz="2600" dirty="0"/>
              <a:t>the </a:t>
            </a:r>
            <a:r>
              <a:rPr lang="en-US" sz="2600" dirty="0" err="1" smtClean="0"/>
              <a:t>MapReduce</a:t>
            </a:r>
            <a:r>
              <a:rPr lang="en-US" sz="2600" dirty="0" smtClean="0"/>
              <a:t> paradigm</a:t>
            </a:r>
            <a:r>
              <a:rPr lang="en-US" sz="2600" dirty="0"/>
              <a:t> to a more powerful framework by providing the ability to execute a complex DAG </a:t>
            </a:r>
            <a:endParaRPr lang="en-US" sz="2600" dirty="0" smtClean="0"/>
          </a:p>
          <a:p>
            <a:pPr>
              <a:buFont typeface="Wingdings" panose="05000000000000000000" pitchFamily="2" charset="2"/>
              <a:buChar char="v"/>
            </a:pPr>
            <a:r>
              <a:rPr lang="en-US" sz="2600" dirty="0" smtClean="0"/>
              <a:t>Enables </a:t>
            </a:r>
            <a:r>
              <a:rPr lang="en-US" sz="2600" dirty="0"/>
              <a:t> Apache Hive, Apache Pig and Cascading can meet requirements for human-interactive response times and extreme throughput at petabyte scale</a:t>
            </a:r>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73</a:t>
            </a:fld>
            <a:endParaRPr lang="en-US"/>
          </a:p>
        </p:txBody>
      </p:sp>
    </p:spTree>
    <p:extLst>
      <p:ext uri="{BB962C8B-B14F-4D97-AF65-F5344CB8AC3E}">
        <p14:creationId xmlns:p14="http://schemas.microsoft.com/office/powerpoint/2010/main" val="9689675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Tez</a:t>
            </a:r>
            <a:r>
              <a:rPr lang="en-US" dirty="0" smtClean="0"/>
              <a:t> on YARN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400" y="1846264"/>
            <a:ext cx="5824444" cy="4022725"/>
          </a:xfrm>
        </p:spPr>
      </p:pic>
      <p:sp>
        <p:nvSpPr>
          <p:cNvPr id="3" name="Slide Number Placeholder 2"/>
          <p:cNvSpPr>
            <a:spLocks noGrp="1"/>
          </p:cNvSpPr>
          <p:nvPr>
            <p:ph type="sldNum" sz="quarter" idx="4"/>
          </p:nvPr>
        </p:nvSpPr>
        <p:spPr/>
        <p:txBody>
          <a:bodyPr/>
          <a:lstStyle/>
          <a:p>
            <a:pPr>
              <a:defRPr/>
            </a:pPr>
            <a:fld id="{B23465E9-4D8E-4E49-B651-73C5E169EA4C}" type="slidenum">
              <a:rPr lang="en-US" smtClean="0"/>
              <a:pPr>
                <a:defRPr/>
              </a:pPr>
              <a:t>74</a:t>
            </a:fld>
            <a:endParaRPr lang="en-US"/>
          </a:p>
        </p:txBody>
      </p:sp>
    </p:spTree>
    <p:extLst>
      <p:ext uri="{BB962C8B-B14F-4D97-AF65-F5344CB8AC3E}">
        <p14:creationId xmlns:p14="http://schemas.microsoft.com/office/powerpoint/2010/main" val="2595901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Tez</a:t>
            </a:r>
            <a:r>
              <a:rPr lang="en-US" dirty="0" smtClean="0"/>
              <a:t> on YARN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3200" dirty="0" smtClean="0"/>
              <a:t>Performance gains over </a:t>
            </a:r>
            <a:r>
              <a:rPr lang="en-US" sz="3200" dirty="0" err="1" smtClean="0"/>
              <a:t>Mapreduce</a:t>
            </a:r>
            <a:endParaRPr lang="en-US" sz="3200" dirty="0" smtClean="0"/>
          </a:p>
          <a:p>
            <a:pPr lvl="1">
              <a:buFont typeface="Wingdings" panose="05000000000000000000" pitchFamily="2" charset="2"/>
              <a:buChar char="v"/>
            </a:pPr>
            <a:r>
              <a:rPr lang="en-US" sz="3200" dirty="0" smtClean="0"/>
              <a:t>Eliminates replicated write barrier between successive computations</a:t>
            </a:r>
          </a:p>
          <a:p>
            <a:pPr lvl="1">
              <a:buFont typeface="Wingdings" panose="05000000000000000000" pitchFamily="2" charset="2"/>
              <a:buChar char="v"/>
            </a:pPr>
            <a:r>
              <a:rPr lang="en-US" sz="3200" dirty="0" smtClean="0"/>
              <a:t>Eliminates job launch overhead of workflow jobs</a:t>
            </a:r>
          </a:p>
          <a:p>
            <a:pPr lvl="1">
              <a:buFont typeface="Wingdings" panose="05000000000000000000" pitchFamily="2" charset="2"/>
              <a:buChar char="v"/>
            </a:pPr>
            <a:r>
              <a:rPr lang="en-US" sz="3200" dirty="0" smtClean="0"/>
              <a:t>Eliminates extra stage of map reads in every workflow job</a:t>
            </a:r>
          </a:p>
          <a:p>
            <a:pPr lvl="1">
              <a:buFont typeface="Wingdings" panose="05000000000000000000" pitchFamily="2" charset="2"/>
              <a:buChar char="v"/>
            </a:pPr>
            <a:r>
              <a:rPr lang="en-US" sz="3200" dirty="0" smtClean="0"/>
              <a:t>Eliminates queue and resource contention suffered by workflow jobs that are started after a predecessor job completes</a:t>
            </a:r>
          </a:p>
          <a:p>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75</a:t>
            </a:fld>
            <a:endParaRPr lang="en-US"/>
          </a:p>
        </p:txBody>
      </p:sp>
    </p:spTree>
    <p:extLst>
      <p:ext uri="{BB962C8B-B14F-4D97-AF65-F5344CB8AC3E}">
        <p14:creationId xmlns:p14="http://schemas.microsoft.com/office/powerpoint/2010/main" val="502972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Tez</a:t>
            </a:r>
            <a:r>
              <a:rPr lang="en-US" dirty="0" smtClean="0"/>
              <a:t> on YARN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600" dirty="0" smtClean="0"/>
              <a:t>Is part of the Stinger Initiative</a:t>
            </a:r>
          </a:p>
          <a:p>
            <a:pPr>
              <a:buFont typeface="Wingdings" panose="05000000000000000000" pitchFamily="2" charset="2"/>
              <a:buChar char="v"/>
            </a:pPr>
            <a:r>
              <a:rPr lang="en-US" sz="3600" dirty="0" smtClean="0"/>
              <a:t>Should be deployed as part of Phase 2</a:t>
            </a:r>
            <a:endParaRPr lang="en-US" sz="36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76</a:t>
            </a:fld>
            <a:endParaRPr lang="en-US"/>
          </a:p>
        </p:txBody>
      </p:sp>
    </p:spTree>
    <p:extLst>
      <p:ext uri="{BB962C8B-B14F-4D97-AF65-F5344CB8AC3E}">
        <p14:creationId xmlns:p14="http://schemas.microsoft.com/office/powerpoint/2010/main" val="2495198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on YARN(HOYA)</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sz="2800" dirty="0" smtClean="0"/>
              <a:t>Currently in prototype</a:t>
            </a:r>
          </a:p>
          <a:p>
            <a:pPr fontAlgn="base">
              <a:buFont typeface="Wingdings" panose="05000000000000000000" pitchFamily="2" charset="2"/>
              <a:buChar char="v"/>
            </a:pPr>
            <a:r>
              <a:rPr lang="en-US" sz="2800" dirty="0"/>
              <a:t>Be able to create on-demand </a:t>
            </a:r>
            <a:r>
              <a:rPr lang="en-US" sz="2800" dirty="0" err="1"/>
              <a:t>HBase</a:t>
            </a:r>
            <a:r>
              <a:rPr lang="en-US" sz="2800" dirty="0"/>
              <a:t> clusters easily -by and or in apps</a:t>
            </a:r>
          </a:p>
          <a:p>
            <a:pPr lvl="1" fontAlgn="base">
              <a:buFont typeface="Wingdings" panose="05000000000000000000" pitchFamily="2" charset="2"/>
              <a:buChar char="v"/>
            </a:pPr>
            <a:r>
              <a:rPr lang="en-US" sz="2800" dirty="0"/>
              <a:t>With different versions of </a:t>
            </a:r>
            <a:r>
              <a:rPr lang="en-US" sz="2800" dirty="0" err="1"/>
              <a:t>HBase</a:t>
            </a:r>
            <a:r>
              <a:rPr lang="en-US" sz="2800" dirty="0"/>
              <a:t> potentially (for testing etc.)</a:t>
            </a:r>
          </a:p>
          <a:p>
            <a:pPr fontAlgn="base">
              <a:buFont typeface="Wingdings" panose="05000000000000000000" pitchFamily="2" charset="2"/>
              <a:buChar char="v"/>
            </a:pPr>
            <a:r>
              <a:rPr lang="en-US" sz="2800" dirty="0"/>
              <a:t>Be able to configure different </a:t>
            </a:r>
            <a:r>
              <a:rPr lang="en-US" sz="2800" dirty="0" err="1" smtClean="0"/>
              <a:t>HBase</a:t>
            </a:r>
            <a:r>
              <a:rPr lang="en-US" sz="2800" dirty="0" smtClean="0"/>
              <a:t> </a:t>
            </a:r>
            <a:r>
              <a:rPr lang="en-US" sz="2800" dirty="0"/>
              <a:t>instances differently</a:t>
            </a:r>
          </a:p>
          <a:p>
            <a:pPr lvl="1" fontAlgn="base">
              <a:buFont typeface="Wingdings" panose="05000000000000000000" pitchFamily="2" charset="2"/>
              <a:buChar char="v"/>
            </a:pPr>
            <a:r>
              <a:rPr lang="en-US" sz="2800" dirty="0"/>
              <a:t>For example, different </a:t>
            </a:r>
            <a:r>
              <a:rPr lang="en-US" sz="2800" dirty="0" err="1"/>
              <a:t>configs</a:t>
            </a:r>
            <a:r>
              <a:rPr lang="en-US" sz="2800" dirty="0"/>
              <a:t> for read/write workload instances</a:t>
            </a:r>
          </a:p>
          <a:p>
            <a:pPr fontAlgn="base">
              <a:buFont typeface="Wingdings" panose="05000000000000000000" pitchFamily="2" charset="2"/>
              <a:buChar char="v"/>
            </a:pPr>
            <a:r>
              <a:rPr lang="en-US" sz="2800" dirty="0"/>
              <a:t>Better isolation</a:t>
            </a:r>
          </a:p>
          <a:p>
            <a:pPr lvl="1" fontAlgn="base">
              <a:buFont typeface="Wingdings" panose="05000000000000000000" pitchFamily="2" charset="2"/>
              <a:buChar char="v"/>
            </a:pPr>
            <a:r>
              <a:rPr lang="en-US" sz="2800" dirty="0"/>
              <a:t>Run arbitrary co-processors in user’s private cluster</a:t>
            </a:r>
          </a:p>
          <a:p>
            <a:pPr lvl="1" fontAlgn="base">
              <a:buFont typeface="Wingdings" panose="05000000000000000000" pitchFamily="2" charset="2"/>
              <a:buChar char="v"/>
            </a:pPr>
            <a:r>
              <a:rPr lang="en-US" sz="2800" dirty="0"/>
              <a:t>User will own the data that the </a:t>
            </a:r>
            <a:r>
              <a:rPr lang="en-US" sz="2800" dirty="0" err="1" smtClean="0"/>
              <a:t>HBase</a:t>
            </a:r>
            <a:r>
              <a:rPr lang="en-US" sz="2800" dirty="0" smtClean="0"/>
              <a:t> </a:t>
            </a:r>
            <a:r>
              <a:rPr lang="en-US" sz="2800" dirty="0"/>
              <a:t>daemons create</a:t>
            </a:r>
          </a:p>
          <a:p>
            <a:pPr>
              <a:buFont typeface="Wingdings" panose="05000000000000000000" pitchFamily="2" charset="2"/>
              <a:buChar char="v"/>
            </a:pP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77</a:t>
            </a:fld>
            <a:endParaRPr lang="en-US"/>
          </a:p>
        </p:txBody>
      </p:sp>
    </p:spTree>
    <p:extLst>
      <p:ext uri="{BB962C8B-B14F-4D97-AF65-F5344CB8AC3E}">
        <p14:creationId xmlns:p14="http://schemas.microsoft.com/office/powerpoint/2010/main" val="12202806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125"/>
            <a:ext cx="8229600" cy="1143000"/>
          </a:xfrm>
        </p:spPr>
        <p:txBody>
          <a:bodyPr/>
          <a:lstStyle/>
          <a:p>
            <a:r>
              <a:rPr lang="en-US" dirty="0" err="1" smtClean="0"/>
              <a:t>HBase</a:t>
            </a:r>
            <a:r>
              <a:rPr lang="en-US" dirty="0" smtClean="0"/>
              <a:t> on YARN(HOYA)</a:t>
            </a:r>
            <a:endParaRPr lang="en-US" dirty="0"/>
          </a:p>
        </p:txBody>
      </p:sp>
      <p:sp>
        <p:nvSpPr>
          <p:cNvPr id="3" name="Content Placeholder 2"/>
          <p:cNvSpPr>
            <a:spLocks noGrp="1"/>
          </p:cNvSpPr>
          <p:nvPr>
            <p:ph idx="1"/>
          </p:nvPr>
        </p:nvSpPr>
        <p:spPr>
          <a:xfrm>
            <a:off x="457200" y="1184275"/>
            <a:ext cx="8229600" cy="4302125"/>
          </a:xfrm>
        </p:spPr>
        <p:txBody>
          <a:bodyPr>
            <a:normAutofit fontScale="92500" lnSpcReduction="20000"/>
          </a:bodyPr>
          <a:lstStyle/>
          <a:p>
            <a:pPr fontAlgn="base">
              <a:buFont typeface="Wingdings" panose="05000000000000000000" pitchFamily="2" charset="2"/>
              <a:buChar char="v"/>
            </a:pPr>
            <a:r>
              <a:rPr lang="en-US" sz="2800" dirty="0"/>
              <a:t>MR jobs should find it simple to create (transient) </a:t>
            </a:r>
            <a:r>
              <a:rPr lang="en-US" sz="2800" dirty="0" err="1"/>
              <a:t>HBase</a:t>
            </a:r>
            <a:r>
              <a:rPr lang="en-US" sz="2800" dirty="0"/>
              <a:t> clusters</a:t>
            </a:r>
          </a:p>
          <a:p>
            <a:pPr lvl="1" fontAlgn="base">
              <a:buFont typeface="Wingdings" panose="05000000000000000000" pitchFamily="2" charset="2"/>
              <a:buChar char="v"/>
            </a:pPr>
            <a:r>
              <a:rPr lang="en-US" sz="2800" dirty="0"/>
              <a:t>For Map-side joins where table data is all in </a:t>
            </a:r>
            <a:r>
              <a:rPr lang="en-US" sz="2800" dirty="0" err="1"/>
              <a:t>HBase</a:t>
            </a:r>
            <a:r>
              <a:rPr lang="en-US" sz="2800" dirty="0"/>
              <a:t>, for example</a:t>
            </a:r>
          </a:p>
          <a:p>
            <a:pPr fontAlgn="base">
              <a:buFont typeface="Wingdings" panose="05000000000000000000" pitchFamily="2" charset="2"/>
              <a:buChar char="v"/>
            </a:pPr>
            <a:r>
              <a:rPr lang="en-US" sz="2800" dirty="0"/>
              <a:t>Elasticity of clusters for analytic / batch workload processing</a:t>
            </a:r>
          </a:p>
          <a:p>
            <a:pPr lvl="1" fontAlgn="base">
              <a:buFont typeface="Wingdings" panose="05000000000000000000" pitchFamily="2" charset="2"/>
              <a:buChar char="v"/>
            </a:pPr>
            <a:r>
              <a:rPr lang="en-US" sz="2800" dirty="0"/>
              <a:t>Stop / Suspend / Resume clusters as needed</a:t>
            </a:r>
          </a:p>
          <a:p>
            <a:pPr lvl="1" fontAlgn="base">
              <a:buFont typeface="Wingdings" panose="05000000000000000000" pitchFamily="2" charset="2"/>
              <a:buChar char="v"/>
            </a:pPr>
            <a:r>
              <a:rPr lang="en-US" sz="2800" dirty="0"/>
              <a:t>Expand / shrink clusters as needed</a:t>
            </a:r>
          </a:p>
          <a:p>
            <a:pPr fontAlgn="base">
              <a:buFont typeface="Wingdings" panose="05000000000000000000" pitchFamily="2" charset="2"/>
              <a:buChar char="v"/>
            </a:pPr>
            <a:r>
              <a:rPr lang="en-US" sz="2800" dirty="0"/>
              <a:t>Be able to utilize cluster resources better</a:t>
            </a:r>
          </a:p>
          <a:p>
            <a:pPr lvl="1" fontAlgn="base">
              <a:buFont typeface="Wingdings" panose="05000000000000000000" pitchFamily="2" charset="2"/>
              <a:buChar char="v"/>
            </a:pPr>
            <a:r>
              <a:rPr lang="en-US" sz="2800" dirty="0"/>
              <a:t>Run MR jobs while maintaining </a:t>
            </a:r>
            <a:r>
              <a:rPr lang="en-US" sz="2800" dirty="0" err="1"/>
              <a:t>HBase’s</a:t>
            </a:r>
            <a:r>
              <a:rPr lang="en-US" sz="2800" dirty="0"/>
              <a:t> low latency SLAs</a:t>
            </a:r>
          </a:p>
          <a:p>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78</a:t>
            </a:fld>
            <a:endParaRPr lang="en-US"/>
          </a:p>
        </p:txBody>
      </p:sp>
    </p:spTree>
    <p:extLst>
      <p:ext uri="{BB962C8B-B14F-4D97-AF65-F5344CB8AC3E}">
        <p14:creationId xmlns:p14="http://schemas.microsoft.com/office/powerpoint/2010/main" val="2274267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a:t>
            </a:r>
            <a:r>
              <a:rPr lang="en-US" dirty="0" err="1" smtClean="0"/>
              <a:t>MapReduce</a:t>
            </a:r>
            <a:r>
              <a:rPr lang="en-US" dirty="0" smtClean="0"/>
              <a:t> vs. YARN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3200" dirty="0" smtClean="0"/>
              <a:t>Multi-tenancy, being able to run multiple paradigms simultaneously is a big plus.</a:t>
            </a:r>
          </a:p>
          <a:p>
            <a:pPr>
              <a:buFont typeface="Wingdings" panose="05000000000000000000" pitchFamily="2" charset="2"/>
              <a:buChar char="v"/>
            </a:pPr>
            <a:endParaRPr lang="en-US"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79</a:t>
            </a:fld>
            <a:endParaRPr lang="en-US"/>
          </a:p>
        </p:txBody>
      </p:sp>
    </p:spTree>
    <p:extLst>
      <p:ext uri="{BB962C8B-B14F-4D97-AF65-F5344CB8AC3E}">
        <p14:creationId xmlns:p14="http://schemas.microsoft.com/office/powerpoint/2010/main" val="93720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GB" smtClean="0"/>
              <a:t>GFS: Assumptions</a:t>
            </a:r>
          </a:p>
        </p:txBody>
      </p:sp>
      <p:sp>
        <p:nvSpPr>
          <p:cNvPr id="33795" name="Rectangle 2"/>
          <p:cNvSpPr>
            <a:spLocks noGrp="1" noChangeArrowheads="1"/>
          </p:cNvSpPr>
          <p:nvPr>
            <p:ph idx="1"/>
          </p:nvPr>
        </p:nvSpPr>
        <p:spPr/>
        <p:txBody>
          <a:bodyPr/>
          <a:lstStyle/>
          <a:p>
            <a:r>
              <a:rPr lang="en-GB" sz="2400" dirty="0" smtClean="0"/>
              <a:t>Commodity hardware over “exotic” hardware</a:t>
            </a:r>
          </a:p>
          <a:p>
            <a:pPr lvl="1"/>
            <a:r>
              <a:rPr lang="en-GB" sz="2000" dirty="0" smtClean="0"/>
              <a:t>Scale “out”, not “up”</a:t>
            </a:r>
          </a:p>
          <a:p>
            <a:r>
              <a:rPr lang="en-GB" sz="2400" dirty="0" smtClean="0"/>
              <a:t>High component failure rates</a:t>
            </a:r>
          </a:p>
          <a:p>
            <a:pPr lvl="1"/>
            <a:r>
              <a:rPr lang="en-GB" sz="2000" dirty="0" smtClean="0"/>
              <a:t>Inexpensive commodity components fail all the time</a:t>
            </a:r>
          </a:p>
          <a:p>
            <a:r>
              <a:rPr lang="en-GB" sz="2400" dirty="0" smtClean="0"/>
              <a:t>“Modest” number of huge files</a:t>
            </a:r>
          </a:p>
          <a:p>
            <a:pPr lvl="1"/>
            <a:r>
              <a:rPr lang="en-GB" sz="2000" dirty="0" smtClean="0"/>
              <a:t>Multi-gigabyte files are common, if not encouraged</a:t>
            </a:r>
          </a:p>
          <a:p>
            <a:r>
              <a:rPr lang="en-GB" sz="2400" dirty="0" smtClean="0"/>
              <a:t>Files are write-once, mostly appended to</a:t>
            </a:r>
          </a:p>
          <a:p>
            <a:pPr lvl="1"/>
            <a:r>
              <a:rPr lang="en-GB" sz="2000" dirty="0" smtClean="0"/>
              <a:t>Perhaps concurrently</a:t>
            </a:r>
          </a:p>
          <a:p>
            <a:r>
              <a:rPr lang="en-GB" sz="2400" dirty="0" smtClean="0"/>
              <a:t>Large streaming reads over random access</a:t>
            </a:r>
          </a:p>
          <a:p>
            <a:pPr lvl="1"/>
            <a:r>
              <a:rPr lang="en-GB" sz="2000" dirty="0" smtClean="0"/>
              <a:t>High sustained throughput over low latency</a:t>
            </a:r>
          </a:p>
        </p:txBody>
      </p:sp>
      <p:sp>
        <p:nvSpPr>
          <p:cNvPr id="33796" name="Text Box 16"/>
          <p:cNvSpPr txBox="1">
            <a:spLocks noChangeArrowheads="1"/>
          </p:cNvSpPr>
          <p:nvPr/>
        </p:nvSpPr>
        <p:spPr bwMode="auto">
          <a:xfrm>
            <a:off x="0" y="6611779"/>
            <a:ext cx="7483475" cy="246221"/>
          </a:xfrm>
          <a:prstGeom prst="rect">
            <a:avLst/>
          </a:prstGeom>
          <a:noFill/>
          <a:ln w="9525">
            <a:noFill/>
            <a:miter lim="800000"/>
            <a:headEnd/>
            <a:tailEnd/>
          </a:ln>
        </p:spPr>
        <p:txBody>
          <a:bodyPr>
            <a:spAutoFit/>
          </a:bodyPr>
          <a:lstStyle/>
          <a:p>
            <a:r>
              <a:rPr lang="en-US" sz="1000" b="0" dirty="0">
                <a:solidFill>
                  <a:schemeClr val="bg1"/>
                </a:solidFill>
              </a:rPr>
              <a:t>GFS slides adapted from material by </a:t>
            </a:r>
            <a:r>
              <a:rPr lang="da-DK" sz="1000" b="0" dirty="0" smtClean="0">
                <a:solidFill>
                  <a:schemeClr val="bg1"/>
                </a:solidFill>
              </a:rPr>
              <a:t>(Ghemawat et al., SOSP 2003)</a:t>
            </a: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8</a:t>
            </a:fld>
            <a:endParaRPr lang="en-US"/>
          </a:p>
        </p:txBody>
      </p:sp>
    </p:spTree>
    <p:extLst>
      <p:ext uri="{BB962C8B-B14F-4D97-AF65-F5344CB8AC3E}">
        <p14:creationId xmlns:p14="http://schemas.microsoft.com/office/powerpoint/2010/main" val="17158486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2.0</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200" dirty="0" smtClean="0"/>
              <a:t>So </a:t>
            </a:r>
            <a:r>
              <a:rPr lang="en-US" sz="3200" dirty="0" err="1" smtClean="0"/>
              <a:t>Hadoop</a:t>
            </a:r>
            <a:r>
              <a:rPr lang="en-US" sz="3200" dirty="0" smtClean="0"/>
              <a:t> 2.0 includes YARN, High Availability and Federation</a:t>
            </a:r>
          </a:p>
          <a:p>
            <a:pPr>
              <a:buFont typeface="Wingdings" panose="05000000000000000000" pitchFamily="2" charset="2"/>
              <a:buChar char="v"/>
            </a:pPr>
            <a:r>
              <a:rPr lang="en-US" sz="3200" dirty="0" smtClean="0"/>
              <a:t>High Availability takes away the Single Point of failure from </a:t>
            </a:r>
            <a:r>
              <a:rPr lang="en-US" sz="3200" dirty="0" err="1" smtClean="0"/>
              <a:t>namenode</a:t>
            </a:r>
            <a:r>
              <a:rPr lang="en-US" sz="3200" dirty="0" smtClean="0"/>
              <a:t> and introduces the concept of the </a:t>
            </a:r>
            <a:r>
              <a:rPr lang="en-US" sz="3200" dirty="0" err="1" smtClean="0"/>
              <a:t>QuorumJournalNodes</a:t>
            </a:r>
            <a:r>
              <a:rPr lang="en-US" sz="3200" dirty="0" smtClean="0"/>
              <a:t> to sync edit logs between active and standby </a:t>
            </a:r>
            <a:r>
              <a:rPr lang="en-US" sz="3200" dirty="0" err="1" smtClean="0"/>
              <a:t>namenodes</a:t>
            </a:r>
            <a:endParaRPr lang="en-US" sz="3200" dirty="0" smtClean="0"/>
          </a:p>
          <a:p>
            <a:pPr>
              <a:buFont typeface="Wingdings" panose="05000000000000000000" pitchFamily="2" charset="2"/>
              <a:buChar char="v"/>
            </a:pPr>
            <a:r>
              <a:rPr lang="en-US" sz="3200" dirty="0" smtClean="0"/>
              <a:t>Federation allows multiple independent namespaces(private namespaces, or </a:t>
            </a:r>
            <a:r>
              <a:rPr lang="en-US" sz="3200" dirty="0" err="1" smtClean="0"/>
              <a:t>hadoop</a:t>
            </a:r>
            <a:r>
              <a:rPr lang="en-US" sz="3200" dirty="0" smtClean="0"/>
              <a:t> as a service)</a:t>
            </a:r>
            <a:endParaRPr lang="en-US" sz="3200" dirty="0"/>
          </a:p>
        </p:txBody>
      </p:sp>
      <p:sp>
        <p:nvSpPr>
          <p:cNvPr id="4" name="Slide Number Placeholder 3"/>
          <p:cNvSpPr>
            <a:spLocks noGrp="1"/>
          </p:cNvSpPr>
          <p:nvPr>
            <p:ph type="sldNum" sz="quarter" idx="4"/>
          </p:nvPr>
        </p:nvSpPr>
        <p:spPr/>
        <p:txBody>
          <a:bodyPr/>
          <a:lstStyle/>
          <a:p>
            <a:pPr>
              <a:defRPr/>
            </a:pPr>
            <a:fld id="{B23465E9-4D8E-4E49-B651-73C5E169EA4C}" type="slidenum">
              <a:rPr lang="en-US" smtClean="0"/>
              <a:pPr>
                <a:defRPr/>
              </a:pPr>
              <a:t>80</a:t>
            </a:fld>
            <a:endParaRPr lang="en-US"/>
          </a:p>
        </p:txBody>
      </p:sp>
    </p:spTree>
    <p:extLst>
      <p:ext uri="{BB962C8B-B14F-4D97-AF65-F5344CB8AC3E}">
        <p14:creationId xmlns:p14="http://schemas.microsoft.com/office/powerpoint/2010/main" val="41290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r>
              <a:rPr lang="en-GB" smtClean="0"/>
              <a:t>GFS: Design Decisions</a:t>
            </a:r>
          </a:p>
        </p:txBody>
      </p:sp>
      <p:sp>
        <p:nvSpPr>
          <p:cNvPr id="34819" name="Rectangle 2"/>
          <p:cNvSpPr>
            <a:spLocks noGrp="1" noChangeArrowheads="1"/>
          </p:cNvSpPr>
          <p:nvPr>
            <p:ph idx="1"/>
          </p:nvPr>
        </p:nvSpPr>
        <p:spPr/>
        <p:txBody>
          <a:bodyPr/>
          <a:lstStyle/>
          <a:p>
            <a:r>
              <a:rPr lang="en-GB" sz="2400" dirty="0" smtClean="0"/>
              <a:t>Files stored as chunks</a:t>
            </a:r>
          </a:p>
          <a:p>
            <a:pPr lvl="1"/>
            <a:r>
              <a:rPr lang="en-GB" sz="2000" dirty="0" smtClean="0"/>
              <a:t>Fixed size (64MB)</a:t>
            </a:r>
          </a:p>
          <a:p>
            <a:r>
              <a:rPr lang="en-GB" sz="2400" dirty="0" smtClean="0"/>
              <a:t>Reliability through replication</a:t>
            </a:r>
          </a:p>
          <a:p>
            <a:pPr lvl="1"/>
            <a:r>
              <a:rPr lang="en-GB" sz="2000" dirty="0" smtClean="0"/>
              <a:t>Each chunk replicated across 3+ </a:t>
            </a:r>
            <a:r>
              <a:rPr lang="en-GB" sz="2000" dirty="0" err="1" smtClean="0"/>
              <a:t>chunkservers</a:t>
            </a:r>
            <a:endParaRPr lang="en-GB" sz="2000" dirty="0" smtClean="0"/>
          </a:p>
          <a:p>
            <a:r>
              <a:rPr lang="en-GB" sz="2400" dirty="0" smtClean="0"/>
              <a:t>Single master to coordinate access, keep metadata</a:t>
            </a:r>
          </a:p>
          <a:p>
            <a:pPr lvl="1"/>
            <a:r>
              <a:rPr lang="en-GB" sz="2000" dirty="0" smtClean="0"/>
              <a:t>Simple centralized management</a:t>
            </a:r>
          </a:p>
          <a:p>
            <a:r>
              <a:rPr lang="en-GB" sz="2400" dirty="0" smtClean="0"/>
              <a:t>No data caching</a:t>
            </a:r>
          </a:p>
          <a:p>
            <a:pPr lvl="1"/>
            <a:r>
              <a:rPr lang="en-GB" sz="2000" dirty="0" smtClean="0"/>
              <a:t>Little benefit due to large datasets, streaming reads</a:t>
            </a:r>
          </a:p>
          <a:p>
            <a:r>
              <a:rPr lang="en-GB" sz="2400" dirty="0" smtClean="0"/>
              <a:t>Simplify the API</a:t>
            </a:r>
          </a:p>
          <a:p>
            <a:pPr lvl="1"/>
            <a:r>
              <a:rPr lang="en-GB" sz="2000" dirty="0" smtClean="0"/>
              <a:t>Push some of the issues onto the client (e.g., data layout)</a:t>
            </a:r>
          </a:p>
        </p:txBody>
      </p:sp>
      <p:sp>
        <p:nvSpPr>
          <p:cNvPr id="4" name="TextBox 3"/>
          <p:cNvSpPr txBox="1">
            <a:spLocks noChangeArrowheads="1"/>
          </p:cNvSpPr>
          <p:nvPr/>
        </p:nvSpPr>
        <p:spPr bwMode="auto">
          <a:xfrm>
            <a:off x="609600" y="5877580"/>
            <a:ext cx="5715026" cy="461665"/>
          </a:xfrm>
          <a:prstGeom prst="rect">
            <a:avLst/>
          </a:prstGeom>
          <a:noFill/>
          <a:ln w="9525">
            <a:noFill/>
            <a:miter lim="800000"/>
            <a:headEnd/>
            <a:tailEnd/>
          </a:ln>
        </p:spPr>
        <p:txBody>
          <a:bodyPr wrap="none">
            <a:spAutoFit/>
          </a:bodyPr>
          <a:lstStyle/>
          <a:p>
            <a:r>
              <a:rPr lang="en-US" sz="2400" dirty="0" smtClean="0">
                <a:solidFill>
                  <a:srgbClr val="FF0000"/>
                </a:solidFill>
              </a:rPr>
              <a:t>HDFS = GFS clone (same basic ideas)</a:t>
            </a:r>
            <a:endParaRPr lang="en-US" sz="1400" dirty="0">
              <a:solidFill>
                <a:srgbClr val="FF0000"/>
              </a:solidFill>
            </a:endParaRPr>
          </a:p>
        </p:txBody>
      </p:sp>
      <p:sp>
        <p:nvSpPr>
          <p:cNvPr id="2" name="Slide Number Placeholder 1"/>
          <p:cNvSpPr>
            <a:spLocks noGrp="1"/>
          </p:cNvSpPr>
          <p:nvPr>
            <p:ph type="sldNum" sz="quarter" idx="4"/>
          </p:nvPr>
        </p:nvSpPr>
        <p:spPr/>
        <p:txBody>
          <a:bodyPr/>
          <a:lstStyle/>
          <a:p>
            <a:pPr>
              <a:defRPr/>
            </a:pPr>
            <a:fld id="{B23465E9-4D8E-4E49-B651-73C5E169EA4C}" type="slidenum">
              <a:rPr lang="en-US" smtClean="0"/>
              <a:pPr>
                <a:defRPr/>
              </a:pPr>
              <a:t>9</a:t>
            </a:fld>
            <a:endParaRPr lang="en-US"/>
          </a:p>
        </p:txBody>
      </p:sp>
    </p:spTree>
    <p:extLst>
      <p:ext uri="{BB962C8B-B14F-4D97-AF65-F5344CB8AC3E}">
        <p14:creationId xmlns:p14="http://schemas.microsoft.com/office/powerpoint/2010/main" val="3816632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
        <a:cs typeface="Arial"/>
      </a:majorFont>
      <a:minorFont>
        <a:latin typeface="Palatino Linotyp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2_Virtualization Techniques</Template>
  <TotalTime>44135</TotalTime>
  <Words>4627</Words>
  <Application>Microsoft Office PowerPoint</Application>
  <PresentationFormat>On-screen Show (4:3)</PresentationFormat>
  <Paragraphs>883</Paragraphs>
  <Slides>80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DejaVu Sans</vt:lpstr>
      <vt:lpstr>ＭＳ Ｐゴシック</vt:lpstr>
      <vt:lpstr>Arial</vt:lpstr>
      <vt:lpstr>Calibri</vt:lpstr>
      <vt:lpstr>Palatino Linotype</vt:lpstr>
      <vt:lpstr>Times New Roman</vt:lpstr>
      <vt:lpstr>Wingdings</vt:lpstr>
      <vt:lpstr>2_Default Design</vt:lpstr>
      <vt:lpstr>Introduction of Storage Services, Hadoop &amp; Mapreduce</vt:lpstr>
      <vt:lpstr>Agenda</vt:lpstr>
      <vt:lpstr>Storage Services</vt:lpstr>
      <vt:lpstr>Introduction</vt:lpstr>
      <vt:lpstr>File System Level</vt:lpstr>
      <vt:lpstr>What To Be Virtualized</vt:lpstr>
      <vt:lpstr>PowerPoint Presentation</vt:lpstr>
      <vt:lpstr>GFS: Assumptions</vt:lpstr>
      <vt:lpstr>GFS: Design Decisions</vt:lpstr>
      <vt:lpstr>From GFS to HDFS</vt:lpstr>
      <vt:lpstr>HDFS Architecture</vt:lpstr>
      <vt:lpstr>Namenode Responsibilities</vt:lpstr>
      <vt:lpstr>Putting everything together…</vt:lpstr>
      <vt:lpstr>Ceph Design Goals</vt:lpstr>
      <vt:lpstr>Object Based Storage: Separate the File System</vt:lpstr>
      <vt:lpstr>Object Based Storage: Create MetaData</vt:lpstr>
      <vt:lpstr>System Overview</vt:lpstr>
      <vt:lpstr>Key Features</vt:lpstr>
      <vt:lpstr>Client Operation</vt:lpstr>
      <vt:lpstr>Client Access Example</vt:lpstr>
      <vt:lpstr>Synchronization</vt:lpstr>
      <vt:lpstr>Distributed Metadata</vt:lpstr>
      <vt:lpstr>Distributed Object Storage</vt:lpstr>
      <vt:lpstr>Separating Data and Metadata</vt:lpstr>
      <vt:lpstr>CRUSH</vt:lpstr>
      <vt:lpstr>Dynamic Distributed Metadata Management</vt:lpstr>
      <vt:lpstr>Replication</vt:lpstr>
      <vt:lpstr>Failure Detection and Recovery</vt:lpstr>
      <vt:lpstr>Related Links for Ceph</vt:lpstr>
      <vt:lpstr>Acronyms of Ceph</vt:lpstr>
      <vt:lpstr>Hadoop Terminology</vt:lpstr>
      <vt:lpstr>Mapreduce</vt:lpstr>
      <vt:lpstr>What is MapReduce?</vt:lpstr>
      <vt:lpstr>Utility Computing</vt:lpstr>
      <vt:lpstr>Cloud Resources</vt:lpstr>
      <vt:lpstr>PowerPoint Presentation</vt:lpstr>
      <vt:lpstr>Divide and Conquer</vt:lpstr>
      <vt:lpstr>Parallelization Challenges</vt:lpstr>
      <vt:lpstr>Common Theme?</vt:lpstr>
      <vt:lpstr>Managing Multiple Workers</vt:lpstr>
      <vt:lpstr>Current Tools</vt:lpstr>
      <vt:lpstr>Where the rubber meets the road</vt:lpstr>
      <vt:lpstr>What’s the point?</vt:lpstr>
      <vt:lpstr>“Big Ideas”</vt:lpstr>
      <vt:lpstr>MapReduce</vt:lpstr>
      <vt:lpstr>Typical Large-Data Problem</vt:lpstr>
      <vt:lpstr>Roots in Functional Programming</vt:lpstr>
      <vt:lpstr>MapReduce</vt:lpstr>
      <vt:lpstr>PowerPoint Presentation</vt:lpstr>
      <vt:lpstr>MapReduce</vt:lpstr>
      <vt:lpstr>MapReduce “Runtime”</vt:lpstr>
      <vt:lpstr>MapReduce</vt:lpstr>
      <vt:lpstr>PowerPoint Presentation</vt:lpstr>
      <vt:lpstr>Two more details…</vt:lpstr>
      <vt:lpstr>“Hello World”: Word Count</vt:lpstr>
      <vt:lpstr>MapReduce can refer to…</vt:lpstr>
      <vt:lpstr>MapReduce Implementations</vt:lpstr>
      <vt:lpstr>PowerPoint Presentation</vt:lpstr>
      <vt:lpstr>How do we get data to the workers?</vt:lpstr>
      <vt:lpstr>Distributed File System</vt:lpstr>
      <vt:lpstr>Recap</vt:lpstr>
      <vt:lpstr>Hadoop 2.0 and YARN</vt:lpstr>
      <vt:lpstr>YARN</vt:lpstr>
      <vt:lpstr>PowerPoint Presentation</vt:lpstr>
      <vt:lpstr>MapReduce Limitations</vt:lpstr>
      <vt:lpstr>YARN</vt:lpstr>
      <vt:lpstr>PowerPoint Presentation</vt:lpstr>
      <vt:lpstr>Classic MapReduce vs. YARN</vt:lpstr>
      <vt:lpstr>Classic MapReduce vs. YARN</vt:lpstr>
      <vt:lpstr>Storm on YARN</vt:lpstr>
      <vt:lpstr>Storm on YARN @Yahoo</vt:lpstr>
      <vt:lpstr>Storm on YARN @Yahoo</vt:lpstr>
      <vt:lpstr>Tez on YARN</vt:lpstr>
      <vt:lpstr>Tez on YARN</vt:lpstr>
      <vt:lpstr>Tez on YARN</vt:lpstr>
      <vt:lpstr>Tez on YARN</vt:lpstr>
      <vt:lpstr>HBase on YARN(HOYA)</vt:lpstr>
      <vt:lpstr>HBase on YARN(HOYA)</vt:lpstr>
      <vt:lpstr>Classic MapReduce vs. YARN</vt:lpstr>
      <vt:lpstr>Hadoop 2.0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Program Design Including Data Structures</dc:title>
  <dc:subject>Chapter Sixteen</dc:subject>
  <dc:creator>Wei Tek Tsai</dc:creator>
  <cp:lastModifiedBy>doit</cp:lastModifiedBy>
  <cp:revision>842</cp:revision>
  <dcterms:created xsi:type="dcterms:W3CDTF">2002-09-27T23:29:22Z</dcterms:created>
  <dcterms:modified xsi:type="dcterms:W3CDTF">2017-10-10T18:25:07Z</dcterms:modified>
</cp:coreProperties>
</file>