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1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0" d="100"/>
          <a:sy n="70" d="100"/>
        </p:scale>
        <p:origin x="-1166" y="-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DF444-6EED-40F3-9B52-7048DEA6FF60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F4FFC-E8C1-4024-8079-CEAA2A9A5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01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F4FFC-E8C1-4024-8079-CEAA2A9A5A4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34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1676400"/>
            <a:ext cx="12192000" cy="1902346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882776"/>
            <a:ext cx="103632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3434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553200"/>
            <a:ext cx="32512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96401" y="6553201"/>
            <a:ext cx="2681817" cy="27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2"/>
          </p:nvPr>
        </p:nvSpPr>
        <p:spPr>
          <a:xfrm>
            <a:off x="575733" y="65532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2D1E2E80-643F-4799-8B0E-5D196ACE4590}" type="datetime1">
              <a:rPr lang="en-US" smtClean="0"/>
              <a:t>11/3/2015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986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9296401" y="6553201"/>
            <a:ext cx="2681817" cy="27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553200"/>
            <a:ext cx="32512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1"/>
          </p:nvPr>
        </p:nvSpPr>
        <p:spPr>
          <a:xfrm>
            <a:off x="575733" y="65532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fld id="{182621BB-3FFC-4E59-B9C1-6CB0DA83D9D1}" type="datetime1">
              <a:rPr lang="en-US" smtClean="0"/>
              <a:t>11/3/2015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66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066800"/>
            <a:ext cx="5386917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066800"/>
            <a:ext cx="5389033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9296401" y="6553201"/>
            <a:ext cx="2681817" cy="27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553200"/>
            <a:ext cx="32512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1"/>
          </p:nvPr>
        </p:nvSpPr>
        <p:spPr>
          <a:xfrm>
            <a:off x="575733" y="65532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fld id="{C8F7615C-3A69-4708-B79C-54C1EC0DD8CF}" type="datetime1">
              <a:rPr lang="en-US" smtClean="0"/>
              <a:t>11/3/2015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82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981200"/>
            <a:ext cx="10972800" cy="41148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6EFE6006-DB92-47EA-B290-8AA943BC1C33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587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114800"/>
            <a:ext cx="53848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EBB4EA40-BC11-40D3-A6C2-3CCC455D9725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606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F6E2D78-E293-4DCE-BBEF-10AC2B8ED579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597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033FA3-CE58-437A-A6B5-F237DD748EB5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96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334000"/>
          </a:xfrm>
        </p:spPr>
        <p:txBody>
          <a:bodyPr/>
          <a:lstStyle>
            <a:lvl1pPr>
              <a:defRPr sz="3100">
                <a:solidFill>
                  <a:schemeClr val="tx1"/>
                </a:solidFill>
              </a:defRPr>
            </a:lvl1pPr>
            <a:lvl2pPr>
              <a:defRPr sz="2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96401" y="6553201"/>
            <a:ext cx="2681817" cy="27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553200"/>
            <a:ext cx="32512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2"/>
          </p:nvPr>
        </p:nvSpPr>
        <p:spPr>
          <a:xfrm>
            <a:off x="575733" y="65532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F4FC8448-DC7C-4A3C-9020-711E3695C361}" type="datetime1">
              <a:rPr lang="en-US" smtClean="0"/>
              <a:t>11/3/2015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92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96401" y="6553201"/>
            <a:ext cx="2681817" cy="27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553200"/>
            <a:ext cx="32512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575733" y="65532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244FF24F-C97E-4DA4-98C5-DF3B5BABB24D}" type="datetime1">
              <a:rPr lang="en-US" smtClean="0"/>
              <a:t>11/3/2015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629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2"/>
          </p:nvPr>
        </p:nvSpPr>
        <p:spPr>
          <a:xfrm>
            <a:off x="575733" y="65532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C1619718-8875-420B-A234-FBF20F1B735A}" type="datetime1">
              <a:rPr lang="en-US" smtClean="0"/>
              <a:t>11/3/2015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50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066800"/>
            <a:ext cx="5386917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066800"/>
            <a:ext cx="5389033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9296401" y="6553201"/>
            <a:ext cx="2681817" cy="27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553200"/>
            <a:ext cx="32512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1"/>
          </p:nvPr>
        </p:nvSpPr>
        <p:spPr>
          <a:xfrm>
            <a:off x="575733" y="65532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fld id="{EAF4BAE2-AB55-479B-B2DB-5267D4094834}" type="datetime1">
              <a:rPr lang="en-US" smtClean="0"/>
              <a:t>11/3/2015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54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7" y="228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885950"/>
            <a:ext cx="5350933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163734" y="1885950"/>
            <a:ext cx="5350933" cy="4171950"/>
          </a:xfrm>
        </p:spPr>
        <p:txBody>
          <a:bodyPr/>
          <a:lstStyle/>
          <a:p>
            <a:r>
              <a:rPr lang="en-US" smtClean="0"/>
              <a:t>Click icon to add online image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9296401" y="6553201"/>
            <a:ext cx="2681817" cy="27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553200"/>
            <a:ext cx="32512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1"/>
          </p:nvPr>
        </p:nvSpPr>
        <p:spPr>
          <a:xfrm>
            <a:off x="575733" y="65532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fld id="{81B80FB8-ABEC-40FF-9479-E7F9F4E455DA}" type="datetime1">
              <a:rPr lang="en-US" smtClean="0"/>
              <a:t>11/3/2015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08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9296401" y="6553201"/>
            <a:ext cx="2681817" cy="27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553200"/>
            <a:ext cx="32512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1"/>
          </p:nvPr>
        </p:nvSpPr>
        <p:spPr>
          <a:xfrm>
            <a:off x="575733" y="65532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fld id="{611EF62B-54D3-44E1-94CB-549B8236F92B}" type="datetime1">
              <a:rPr lang="en-US" smtClean="0"/>
              <a:t>11/3/2015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565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9296401" y="6553201"/>
            <a:ext cx="2681817" cy="27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553200"/>
            <a:ext cx="32512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1"/>
          </p:nvPr>
        </p:nvSpPr>
        <p:spPr>
          <a:xfrm>
            <a:off x="575733" y="65532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fld id="{DE641F76-4F2C-4338-B4AC-CCB048D9C7D7}" type="datetime1">
              <a:rPr lang="en-US" smtClean="0"/>
              <a:t>11/3/2015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30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066800"/>
            <a:ext cx="5386917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066800"/>
            <a:ext cx="5389033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9296401" y="6553201"/>
            <a:ext cx="2681817" cy="27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553200"/>
            <a:ext cx="32512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1"/>
          </p:nvPr>
        </p:nvSpPr>
        <p:spPr>
          <a:xfrm>
            <a:off x="575733" y="65532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fld id="{6596AEB3-231A-4CAA-82AF-16091EC77CE7}" type="datetime1">
              <a:rPr lang="en-US" smtClean="0"/>
              <a:t>11/3/2015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2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12192000" cy="865697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0056"/>
            <a:ext cx="109728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66800"/>
            <a:ext cx="10972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553200"/>
            <a:ext cx="32512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96401" y="6553201"/>
            <a:ext cx="2681817" cy="27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2"/>
          </p:nvPr>
        </p:nvSpPr>
        <p:spPr>
          <a:xfrm>
            <a:off x="575733" y="65532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000D6471-68B1-4295-AC46-FB171EA8513A}" type="datetime1">
              <a:rPr lang="en-US" smtClean="0"/>
              <a:t>11/3/2015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93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Palatino Linotype" pitchFamily="18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Palatino Linotype" pitchFamily="18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Palatino Linotype" pitchFamily="18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Palatino Linotype" pitchFamily="18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Palatino Linotype" pitchFamily="18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Palatino Linotype" pitchFamily="18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Palatino Linotype" pitchFamily="18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Palatino Linotype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B050"/>
        </a:buClr>
        <a:buChar char="•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o"/>
        <a:defRPr sz="2000">
          <a:solidFill>
            <a:srgbClr val="000000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000000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00000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Hatman</a:t>
            </a:r>
            <a:r>
              <a:rPr lang="en-US" dirty="0" smtClean="0"/>
              <a:t>: Intra-cloud Trust Management for Hadoop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Safwan</a:t>
            </a:r>
            <a:r>
              <a:rPr lang="en-US" dirty="0" smtClean="0"/>
              <a:t> Mahmud Khan &amp; Kevin W. </a:t>
            </a:r>
            <a:r>
              <a:rPr lang="en-US" dirty="0" err="1" smtClean="0"/>
              <a:t>Hamlen</a:t>
            </a:r>
            <a:endParaRPr lang="en-US" dirty="0" smtClean="0"/>
          </a:p>
          <a:p>
            <a:endParaRPr lang="en-US" dirty="0" smtClean="0"/>
          </a:p>
          <a:p>
            <a:r>
              <a:rPr lang="en-US" sz="2000" dirty="0"/>
              <a:t>2012 IEEE Fifth International Conference on Cloud Computing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9480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Trust Matrix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dirty="0" smtClean="0"/>
                  <a:t>Due to the fact that most Hadoop jobs tend to be stateless, when nodes are reliable, replica groups yield identical results.</a:t>
                </a:r>
              </a:p>
              <a:p>
                <a:pPr lvl="1"/>
                <a:r>
                  <a:rPr lang="en-US" dirty="0" smtClean="0"/>
                  <a:t>When nodes are malicious or unreliable, the </a:t>
                </a:r>
                <a:r>
                  <a:rPr lang="en-US" dirty="0" err="1" smtClean="0"/>
                  <a:t>NameNode</a:t>
                </a:r>
                <a:r>
                  <a:rPr lang="en-US" dirty="0" smtClean="0"/>
                  <a:t> must choose which result should be delivered to the user (based on reputations of members)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en-US" dirty="0" smtClean="0"/>
                  <a:t>, measure the trust between agent </a:t>
                </a:r>
                <a:r>
                  <a:rPr lang="en-US" i="1" dirty="0" smtClean="0"/>
                  <a:t>I</a:t>
                </a:r>
                <a:r>
                  <a:rPr lang="en-US" dirty="0" smtClean="0"/>
                  <a:t> towards agent </a:t>
                </a:r>
                <a:r>
                  <a:rPr lang="en-US" i="1" dirty="0" smtClean="0"/>
                  <a:t>j</a:t>
                </a:r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measures </a:t>
                </a:r>
                <a:r>
                  <a:rPr lang="en-US" i="1" dirty="0" smtClean="0"/>
                  <a:t>i</a:t>
                </a:r>
                <a:r>
                  <a:rPr lang="en-US" dirty="0" smtClean="0"/>
                  <a:t>’s relative confidence in his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Confidence values are relative to each other.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en-US" dirty="0" smtClean="0"/>
                  <a:t>, where N is the number of agents.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515" r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41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Trust Matrix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1514" y="870857"/>
                <a:ext cx="12050486" cy="5453743"/>
              </a:xfrm>
            </p:spPr>
            <p:txBody>
              <a:bodyPr/>
              <a:lstStyle/>
              <a:p>
                <a:pPr lvl="1"/>
                <a:r>
                  <a:rPr lang="en-US" dirty="0" smtClean="0"/>
                  <a:t>In </a:t>
                </a:r>
                <a:r>
                  <a:rPr lang="en-US" dirty="0" err="1" smtClean="0"/>
                  <a:t>Hatman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DataNode</a:t>
                </a:r>
                <a:r>
                  <a:rPr lang="en-US" dirty="0" smtClean="0"/>
                  <a:t> </a:t>
                </a:r>
                <a:r>
                  <a:rPr lang="en-US" i="1" dirty="0" err="1" smtClean="0"/>
                  <a:t>i</a:t>
                </a:r>
                <a:r>
                  <a:rPr lang="en-US" dirty="0" smtClean="0"/>
                  <a:t> trusts </a:t>
                </a:r>
                <a:r>
                  <a:rPr lang="en-US" dirty="0" err="1" smtClean="0"/>
                  <a:t>DataNode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j</a:t>
                </a:r>
                <a:r>
                  <a:rPr lang="en-US" dirty="0" smtClean="0"/>
                  <a:t> proportional to the percentage of jobs shared by </a:t>
                </a:r>
                <a:r>
                  <a:rPr lang="en-US" i="1" dirty="0" err="1" smtClean="0"/>
                  <a:t>i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and </a:t>
                </a:r>
                <a:r>
                  <a:rPr lang="en-US" i="1" dirty="0" smtClean="0"/>
                  <a:t>j</a:t>
                </a:r>
                <a:r>
                  <a:rPr lang="en-US" dirty="0" smtClean="0"/>
                  <a:t> on which </a:t>
                </a:r>
                <a:r>
                  <a:rPr lang="en-US" i="1" dirty="0" smtClean="0"/>
                  <a:t>i</a:t>
                </a:r>
                <a:r>
                  <a:rPr lang="en-US" dirty="0" smtClean="0"/>
                  <a:t>‘s group agreed with </a:t>
                </a:r>
                <a:r>
                  <a:rPr lang="en-US" i="1" dirty="0" smtClean="0"/>
                  <a:t>j</a:t>
                </a:r>
                <a:r>
                  <a:rPr lang="en-US" dirty="0" smtClean="0"/>
                  <a:t>’s group.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 smtClean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is the number of jobs shared by </a:t>
                </a:r>
                <a:r>
                  <a:rPr lang="en-US" i="1" dirty="0" err="1" smtClean="0"/>
                  <a:t>i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j</a:t>
                </a:r>
                <a:endParaRPr lang="en-US" dirty="0" smtClean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is the number of jobs on which their groups’ answers agreed</a:t>
                </a:r>
              </a:p>
              <a:p>
                <a:pPr lvl="1"/>
                <a:r>
                  <a:rPr lang="en-US" dirty="0" err="1" smtClean="0"/>
                  <a:t>DataNode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i’s</a:t>
                </a:r>
                <a:r>
                  <a:rPr lang="en-US" dirty="0" smtClean="0"/>
                  <a:t> relative confidence is the percentage of assessments of </a:t>
                </a:r>
                <a:r>
                  <a:rPr lang="en-US" i="1" dirty="0" smtClean="0"/>
                  <a:t>j</a:t>
                </a:r>
                <a:r>
                  <a:rPr lang="en-US" dirty="0" smtClean="0"/>
                  <a:t> that have been voiced by </a:t>
                </a:r>
                <a:r>
                  <a:rPr lang="en-US" i="1" dirty="0" smtClean="0"/>
                  <a:t>i</a:t>
                </a:r>
                <a:r>
                  <a:rPr lang="en-US" dirty="0" smtClean="0"/>
                  <a:t>:</a:t>
                </a:r>
              </a:p>
              <a:p>
                <a:pPr lvl="2"/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b="0" dirty="0" smtClean="0"/>
                  <a:t> </a:t>
                </a:r>
              </a:p>
              <a:p>
                <a:pPr lvl="2"/>
                <a:r>
                  <a:rPr lang="en-US" dirty="0" smtClean="0"/>
                  <a:t>Considering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previous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equation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 smtClean="0"/>
                  <a:t>thus provides 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Equation (2) is used in the algorithm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𝑡𝑚𝑎𝑡𝑟𝑖𝑥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When </a:t>
                </a:r>
                <a:r>
                  <a:rPr lang="en-US" i="1" dirty="0" smtClean="0"/>
                  <a:t>j</a:t>
                </a:r>
                <a:r>
                  <a:rPr lang="en-US" dirty="0" smtClean="0"/>
                  <a:t> has not yet received any shared jobs, all </a:t>
                </a:r>
                <a:r>
                  <a:rPr lang="en-US" dirty="0" err="1" smtClean="0"/>
                  <a:t>DataNodes</a:t>
                </a:r>
                <a:r>
                  <a:rPr lang="en-US" dirty="0" smtClean="0"/>
                  <a:t> trust </a:t>
                </a:r>
                <a:r>
                  <a:rPr lang="en-US" i="1" dirty="0" smtClean="0"/>
                  <a:t>j</a:t>
                </a:r>
              </a:p>
              <a:p>
                <a:pPr lvl="2"/>
                <a:r>
                  <a:rPr lang="en-US" dirty="0" smtClean="0"/>
                  <a:t>Contrasts against </a:t>
                </a:r>
                <a:r>
                  <a:rPr lang="en-US" dirty="0" err="1" smtClean="0"/>
                  <a:t>EigenTrust</a:t>
                </a:r>
                <a:r>
                  <a:rPr lang="en-US" dirty="0" smtClean="0"/>
                  <a:t> wherein they distrust to begin with.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514" y="870857"/>
                <a:ext cx="12050486" cy="5453743"/>
              </a:xfrm>
              <a:blipFill rotWithShape="0">
                <a:blip r:embed="rId2"/>
                <a:stretch>
                  <a:fillRect t="-1899" r="-708" b="-6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EigenTrust</a:t>
            </a:r>
            <a:r>
              <a:rPr lang="en-US" dirty="0" smtClean="0"/>
              <a:t> </a:t>
            </a:r>
            <a:r>
              <a:rPr lang="en-US" dirty="0" err="1" smtClean="0"/>
              <a:t>Evalution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6443" y="1360714"/>
                <a:ext cx="11419114" cy="5334000"/>
              </a:xfrm>
            </p:spPr>
            <p:txBody>
              <a:bodyPr/>
              <a:lstStyle/>
              <a:p>
                <a:pPr lvl="1"/>
                <a:r>
                  <a:rPr lang="en-US" sz="2800" dirty="0" smtClean="0"/>
                  <a:t>Reputation vector </a:t>
                </a:r>
                <a:r>
                  <a:rPr lang="en-US" sz="2800" i="1" dirty="0" smtClean="0"/>
                  <a:t>t</a:t>
                </a:r>
                <a:r>
                  <a:rPr lang="en-US" sz="2800" dirty="0" smtClean="0"/>
                  <a:t> is used as a basis for evaluating the trustworthiness of each group’s response</a:t>
                </a:r>
              </a:p>
              <a:p>
                <a:pPr lvl="2"/>
                <a:r>
                  <a:rPr lang="en-US" b="0" dirty="0" smtClean="0"/>
                  <a:t>(3)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𝑒𝑣𝑎𝑙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+(1−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⋃"/>
                        <m:limLoc m:val="subSup"/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b="0" dirty="0" smtClean="0">
                    <a:ea typeface="Cambria Math" panose="02040503050406030204" pitchFamily="18" charset="0"/>
                  </a:rPr>
                  <a:t>, the complete set of </a:t>
                </a:r>
                <a:r>
                  <a:rPr lang="en-US" b="0" dirty="0" err="1" smtClean="0">
                    <a:ea typeface="Cambria Math" panose="02040503050406030204" pitchFamily="18" charset="0"/>
                  </a:rPr>
                  <a:t>DataNodes</a:t>
                </a:r>
                <a:r>
                  <a:rPr lang="en-US" b="0" dirty="0" smtClean="0">
                    <a:ea typeface="Cambria Math" panose="02040503050406030204" pitchFamily="18" charset="0"/>
                  </a:rPr>
                  <a:t> involved in the activity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b="0" dirty="0" smtClean="0">
                    <a:ea typeface="Cambria Math" panose="02040503050406030204" pitchFamily="18" charset="0"/>
                  </a:rPr>
                  <a:t>, describes the weight or relative importance of group size versus group collective reputation in assessing trustworthiness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lang="en-US" sz="2000" b="0" dirty="0" smtClean="0">
                    <a:ea typeface="Cambria Math" panose="02040503050406030204" pitchFamily="18" charset="0"/>
                  </a:rPr>
                  <a:t>, indicated that it was 4 times more effective than simple majority</a:t>
                </a:r>
              </a:p>
              <a:p>
                <a:pPr lvl="3"/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443" y="1360714"/>
                <a:ext cx="11419114" cy="5334000"/>
              </a:xfrm>
              <a:blipFill rotWithShape="0">
                <a:blip r:embed="rId2"/>
                <a:stretch>
                  <a:fillRect t="-2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599"/>
            <a:ext cx="11419114" cy="5595257"/>
          </a:xfrm>
        </p:spPr>
        <p:txBody>
          <a:bodyPr/>
          <a:lstStyle/>
          <a:p>
            <a:pPr lvl="1" algn="just"/>
            <a:r>
              <a:rPr lang="en-US" sz="2800" dirty="0" smtClean="0"/>
              <a:t>An </a:t>
            </a:r>
            <a:r>
              <a:rPr lang="en-US" sz="2800" i="1" dirty="0" smtClean="0"/>
              <a:t>activity</a:t>
            </a:r>
            <a:r>
              <a:rPr lang="en-US" sz="2800" dirty="0" smtClean="0"/>
              <a:t> is a tree of sub-jobs whose root is a job </a:t>
            </a:r>
            <a:r>
              <a:rPr lang="en-US" sz="2800" i="1" dirty="0" smtClean="0"/>
              <a:t>J</a:t>
            </a:r>
            <a:r>
              <a:rPr lang="en-US" sz="2800" dirty="0" smtClean="0"/>
              <a:t> submitted to Algorithm 1.</a:t>
            </a:r>
          </a:p>
          <a:p>
            <a:pPr lvl="2" algn="just"/>
            <a:r>
              <a:rPr lang="en-US" sz="2400" i="1" dirty="0" smtClean="0"/>
              <a:t>User-submitted Activity</a:t>
            </a:r>
            <a:r>
              <a:rPr lang="en-US" sz="2400" dirty="0" smtClean="0"/>
              <a:t>: Jobs submitted by the customer with values of </a:t>
            </a:r>
            <a:r>
              <a:rPr lang="en-US" sz="2400" i="1" dirty="0" smtClean="0"/>
              <a:t>n</a:t>
            </a:r>
            <a:r>
              <a:rPr lang="en-US" sz="2400" dirty="0" smtClean="0"/>
              <a:t> and </a:t>
            </a:r>
            <a:r>
              <a:rPr lang="en-US" sz="2400" i="1" dirty="0" smtClean="0"/>
              <a:t>k</a:t>
            </a:r>
            <a:r>
              <a:rPr lang="en-US" sz="2400" dirty="0" smtClean="0"/>
              <a:t>, take the highest priority and may be most costly</a:t>
            </a:r>
          </a:p>
          <a:p>
            <a:pPr lvl="2" algn="just"/>
            <a:r>
              <a:rPr lang="en-US" sz="2400" i="1" dirty="0" smtClean="0"/>
              <a:t>Bookkeeping Activity</a:t>
            </a:r>
            <a:r>
              <a:rPr lang="en-US" sz="2400" dirty="0" smtClean="0"/>
              <a:t>: Jobs that are the result comparisons and trust matrix computations jobs used in conjunction of Algorithm 1.</a:t>
            </a:r>
          </a:p>
          <a:p>
            <a:pPr lvl="2" algn="just"/>
            <a:r>
              <a:rPr lang="en-US" sz="2400" i="1" dirty="0" smtClean="0"/>
              <a:t>Police Activity</a:t>
            </a:r>
            <a:r>
              <a:rPr lang="en-US" sz="2400" dirty="0" smtClean="0"/>
              <a:t>: dummy jobs to exercise the system.</a:t>
            </a:r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64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Attacker Model and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In the paper’s attack model they indicate</a:t>
            </a:r>
          </a:p>
          <a:p>
            <a:pPr lvl="2"/>
            <a:r>
              <a:rPr lang="en-US" dirty="0" err="1" smtClean="0"/>
              <a:t>DataNodes</a:t>
            </a:r>
            <a:r>
              <a:rPr lang="en-US" dirty="0" smtClean="0"/>
              <a:t> can (and will ) submit malicious content and are assumed corruptible</a:t>
            </a:r>
          </a:p>
          <a:p>
            <a:pPr lvl="2"/>
            <a:r>
              <a:rPr lang="en-US" dirty="0" err="1" smtClean="0"/>
              <a:t>NameNodes</a:t>
            </a:r>
            <a:r>
              <a:rPr lang="en-US" dirty="0" smtClean="0"/>
              <a:t> are trusted and not comprisable</a:t>
            </a:r>
          </a:p>
          <a:p>
            <a:pPr lvl="2"/>
            <a:r>
              <a:rPr lang="en-US" dirty="0" smtClean="0"/>
              <a:t>Man-in-the-middle is concerned not possible due to cryptographic communication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15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" y="902813"/>
            <a:ext cx="6142044" cy="4023360"/>
          </a:xfrm>
        </p:spPr>
        <p:txBody>
          <a:bodyPr/>
          <a:lstStyle/>
          <a:p>
            <a:pPr lvl="1"/>
            <a:r>
              <a:rPr lang="en-US" dirty="0" smtClean="0"/>
              <a:t>Written in Java</a:t>
            </a:r>
          </a:p>
          <a:p>
            <a:pPr lvl="1"/>
            <a:r>
              <a:rPr lang="en-US" dirty="0" smtClean="0"/>
              <a:t>11000 lines of code</a:t>
            </a:r>
          </a:p>
          <a:p>
            <a:pPr lvl="1"/>
            <a:r>
              <a:rPr lang="en-US" dirty="0" smtClean="0"/>
              <a:t>Changes </a:t>
            </a:r>
            <a:r>
              <a:rPr lang="en-US" dirty="0" err="1" smtClean="0"/>
              <a:t>NetworkTopology</a:t>
            </a:r>
            <a:r>
              <a:rPr lang="en-US" dirty="0" smtClean="0"/>
              <a:t>, </a:t>
            </a:r>
            <a:r>
              <a:rPr lang="en-US" dirty="0" err="1" smtClean="0"/>
              <a:t>JobTracker</a:t>
            </a:r>
            <a:r>
              <a:rPr lang="en-US" dirty="0" smtClean="0"/>
              <a:t>, Map, and Reduce from Hadoop</a:t>
            </a:r>
          </a:p>
          <a:p>
            <a:pPr lvl="1"/>
            <a:r>
              <a:rPr lang="en-US" dirty="0" smtClean="0"/>
              <a:t>Police Activities (generated from </a:t>
            </a:r>
            <a:r>
              <a:rPr lang="en-US" dirty="0" err="1" smtClean="0"/>
              <a:t>ActivityGen</a:t>
            </a:r>
            <a:r>
              <a:rPr lang="en-US" dirty="0" smtClean="0"/>
              <a:t>) are used to demonstrate and maximize effectiveness of the system</a:t>
            </a:r>
          </a:p>
          <a:p>
            <a:pPr lvl="2"/>
            <a:r>
              <a:rPr lang="en-US" i="1" dirty="0" smtClean="0"/>
              <a:t>n</a:t>
            </a:r>
            <a:r>
              <a:rPr lang="en-US" dirty="0" smtClean="0"/>
              <a:t>=1</a:t>
            </a:r>
            <a:r>
              <a:rPr lang="en-US" i="1" dirty="0" smtClean="0"/>
              <a:t>, k</a:t>
            </a:r>
            <a:r>
              <a:rPr lang="en-US" dirty="0" smtClean="0"/>
              <a:t>=3</a:t>
            </a:r>
          </a:p>
          <a:p>
            <a:pPr lvl="2"/>
            <a:r>
              <a:rPr lang="en-US" dirty="0" smtClean="0"/>
              <a:t>10,000 data points</a:t>
            </a:r>
          </a:p>
          <a:p>
            <a:pPr lvl="2"/>
            <a:r>
              <a:rPr lang="en-US" dirty="0" smtClean="0"/>
              <a:t>Hadoop cluster, 8 </a:t>
            </a:r>
            <a:r>
              <a:rPr lang="en-US" dirty="0" err="1" smtClean="0"/>
              <a:t>DataNodes</a:t>
            </a:r>
            <a:r>
              <a:rPr lang="en-US" dirty="0" smtClean="0"/>
              <a:t>, 1 </a:t>
            </a:r>
            <a:r>
              <a:rPr lang="en-US" dirty="0" err="1" smtClean="0"/>
              <a:t>NameNode</a:t>
            </a:r>
            <a:endParaRPr lang="en-US" dirty="0" smtClean="0"/>
          </a:p>
          <a:p>
            <a:pPr lvl="2"/>
            <a:r>
              <a:rPr lang="en-US" dirty="0" smtClean="0"/>
              <a:t>2/8 nodes malicious (submitting wrong values randomly)</a:t>
            </a:r>
          </a:p>
          <a:p>
            <a:pPr lvl="2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324" y="957943"/>
            <a:ext cx="5366333" cy="573677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12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3544" y="931334"/>
            <a:ext cx="7064829" cy="4023360"/>
          </a:xfrm>
        </p:spPr>
        <p:txBody>
          <a:bodyPr/>
          <a:lstStyle/>
          <a:p>
            <a:pPr lvl="1"/>
            <a:r>
              <a:rPr lang="en-US" dirty="0" smtClean="0"/>
              <a:t>In Equation 3, weights are set  to .2 for group size (.8 conversely for group reputation)</a:t>
            </a:r>
          </a:p>
          <a:p>
            <a:pPr lvl="1"/>
            <a:r>
              <a:rPr lang="en-US" dirty="0" smtClean="0"/>
              <a:t>Police jobs are set to 30% of total load level</a:t>
            </a:r>
          </a:p>
          <a:p>
            <a:pPr lvl="1"/>
            <a:r>
              <a:rPr lang="en-US" dirty="0" smtClean="0"/>
              <a:t>Figure 2 illustrates </a:t>
            </a:r>
            <a:r>
              <a:rPr lang="en-US" dirty="0" err="1" smtClean="0"/>
              <a:t>Hatman’s</a:t>
            </a:r>
            <a:r>
              <a:rPr lang="en-US" dirty="0" smtClean="0"/>
              <a:t> success rate of selecting correct job outputs with a 25% </a:t>
            </a:r>
            <a:r>
              <a:rPr lang="en-US" dirty="0" err="1" smtClean="0"/>
              <a:t>maliscious</a:t>
            </a:r>
            <a:r>
              <a:rPr lang="en-US" dirty="0" smtClean="0"/>
              <a:t> node </a:t>
            </a:r>
            <a:r>
              <a:rPr lang="en-US" dirty="0" err="1" smtClean="0"/>
              <a:t>enivonrment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Initially, because of lack of history, success rate is 80%</a:t>
            </a:r>
          </a:p>
          <a:p>
            <a:pPr lvl="1"/>
            <a:r>
              <a:rPr lang="en-US" dirty="0" smtClean="0"/>
              <a:t>By the 8</a:t>
            </a:r>
            <a:r>
              <a:rPr lang="en-US" baseline="30000" dirty="0" smtClean="0"/>
              <a:t>th</a:t>
            </a:r>
            <a:r>
              <a:rPr lang="en-US" dirty="0" smtClean="0"/>
              <a:t> frame, success rate is 100% (even under the presence of 25% malicious users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467" y="2013859"/>
            <a:ext cx="5513482" cy="463900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24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Analysis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0764" y="1072848"/>
            <a:ext cx="6558835" cy="5632752"/>
          </a:xfrm>
        </p:spPr>
        <p:txBody>
          <a:bodyPr/>
          <a:lstStyle/>
          <a:p>
            <a:pPr lvl="1"/>
            <a:r>
              <a:rPr lang="en-US" dirty="0" smtClean="0"/>
              <a:t>Figure 3 considers the same experiment as Figure 2, however broke into 2 halves of 100 activities</a:t>
            </a:r>
          </a:p>
          <a:p>
            <a:pPr lvl="1"/>
            <a:r>
              <a:rPr lang="en-US" i="1" dirty="0" smtClean="0"/>
              <a:t>k </a:t>
            </a:r>
            <a:r>
              <a:rPr lang="en-US" dirty="0" smtClean="0"/>
              <a:t>is the replication factor used</a:t>
            </a:r>
            <a:endParaRPr lang="en-US" i="1" dirty="0" smtClean="0"/>
          </a:p>
          <a:p>
            <a:pPr lvl="1"/>
            <a:r>
              <a:rPr lang="en-US" dirty="0"/>
              <a:t>R</a:t>
            </a:r>
            <a:r>
              <a:rPr lang="en-US" dirty="0" smtClean="0"/>
              <a:t>esults are roughly equal even when segmented.</a:t>
            </a:r>
          </a:p>
          <a:p>
            <a:pPr lvl="1"/>
            <a:r>
              <a:rPr lang="en-US" dirty="0" smtClean="0"/>
              <a:t>As </a:t>
            </a:r>
            <a:r>
              <a:rPr lang="en-US" i="1" dirty="0" smtClean="0"/>
              <a:t>k</a:t>
            </a:r>
            <a:r>
              <a:rPr lang="en-US" dirty="0" smtClean="0"/>
              <a:t> is increased results have very little improvement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Initially from 96.33% to 100% (with a </a:t>
            </a:r>
            <a:r>
              <a:rPr lang="en-US" i="1" dirty="0" smtClean="0">
                <a:sym typeface="Wingdings" panose="05000000000000000000" pitchFamily="2" charset="2"/>
              </a:rPr>
              <a:t>k</a:t>
            </a:r>
            <a:r>
              <a:rPr lang="en-US" dirty="0" smtClean="0">
                <a:sym typeface="Wingdings" panose="05000000000000000000" pitchFamily="2" charset="2"/>
              </a:rPr>
              <a:t> of 7)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20" y="1536337"/>
            <a:ext cx="5445425" cy="377129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83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Analysis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17171"/>
            <a:ext cx="6999514" cy="4878494"/>
          </a:xfrm>
        </p:spPr>
        <p:txBody>
          <a:bodyPr/>
          <a:lstStyle/>
          <a:p>
            <a:pPr lvl="1"/>
            <a:r>
              <a:rPr lang="en-US" dirty="0" smtClean="0"/>
              <a:t>Figure 4 shows the impact on</a:t>
            </a:r>
            <a:r>
              <a:rPr lang="en-US" i="1" dirty="0"/>
              <a:t> </a:t>
            </a:r>
            <a:r>
              <a:rPr lang="en-US" dirty="0" smtClean="0"/>
              <a:t>changing </a:t>
            </a:r>
            <a:r>
              <a:rPr lang="en-US" i="1" dirty="0" smtClean="0"/>
              <a:t>n </a:t>
            </a:r>
            <a:r>
              <a:rPr lang="en-US" dirty="0" smtClean="0"/>
              <a:t>(group size) and </a:t>
            </a:r>
            <a:r>
              <a:rPr lang="en-US" i="1" dirty="0" smtClean="0"/>
              <a:t>k</a:t>
            </a:r>
            <a:r>
              <a:rPr lang="en-US" dirty="0" smtClean="0"/>
              <a:t> (replication factor)</a:t>
            </a:r>
            <a:r>
              <a:rPr lang="en-US" i="1" dirty="0" smtClean="0"/>
              <a:t>, </a:t>
            </a:r>
            <a:r>
              <a:rPr lang="en-US" dirty="0" smtClean="0"/>
              <a:t>and its impact on the success on the system. </a:t>
            </a:r>
            <a:endParaRPr lang="en-US" dirty="0"/>
          </a:p>
          <a:p>
            <a:pPr lvl="1"/>
            <a:r>
              <a:rPr lang="en-US" dirty="0" smtClean="0"/>
              <a:t>As described by the author, it shows that increasing the replication factor can substantially increase the success rate for any given frame on average</a:t>
            </a:r>
          </a:p>
          <a:p>
            <a:pPr lvl="1"/>
            <a:r>
              <a:rPr lang="en-US" dirty="0" smtClean="0"/>
              <a:t>When </a:t>
            </a:r>
            <a:r>
              <a:rPr lang="en-US" i="1" dirty="0" smtClean="0"/>
              <a:t>n</a:t>
            </a:r>
            <a:r>
              <a:rPr lang="en-US" dirty="0" smtClean="0"/>
              <a:t> is small (small group sizes), and </a:t>
            </a:r>
            <a:r>
              <a:rPr lang="en-US" i="1" dirty="0" smtClean="0"/>
              <a:t>k</a:t>
            </a:r>
            <a:r>
              <a:rPr lang="en-US" dirty="0" smtClean="0"/>
              <a:t> is large (higher replication factor). Success rate, can be pushed to 100%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734" y="1878392"/>
            <a:ext cx="4862574" cy="330717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47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Analysis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1117" y="1475619"/>
            <a:ext cx="6277086" cy="4023360"/>
          </a:xfrm>
        </p:spPr>
        <p:txBody>
          <a:bodyPr/>
          <a:lstStyle/>
          <a:p>
            <a:pPr lvl="1"/>
            <a:r>
              <a:rPr lang="en-US" dirty="0" smtClean="0"/>
              <a:t>Figure 5 demonstrates the high scalability of the approach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As </a:t>
            </a:r>
            <a:r>
              <a:rPr lang="en-US" i="1" dirty="0" smtClean="0"/>
              <a:t>k</a:t>
            </a:r>
            <a:r>
              <a:rPr lang="en-US" dirty="0" smtClean="0"/>
              <a:t> (the replication factor) increases the amount of time the activity takes remains consistent.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(no need for larger replication for better speed)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5734"/>
            <a:ext cx="5691117" cy="39994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03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Overview of Hadoop Architecture</a:t>
            </a:r>
          </a:p>
          <a:p>
            <a:pPr lvl="1"/>
            <a:r>
              <a:rPr lang="en-US" dirty="0" err="1" smtClean="0"/>
              <a:t>Hatman</a:t>
            </a:r>
            <a:r>
              <a:rPr lang="en-US" dirty="0" smtClean="0"/>
              <a:t> Architecture</a:t>
            </a:r>
          </a:p>
          <a:p>
            <a:pPr lvl="1"/>
            <a:r>
              <a:rPr lang="en-US" dirty="0" smtClean="0"/>
              <a:t>Activity Types</a:t>
            </a:r>
          </a:p>
          <a:p>
            <a:pPr lvl="1"/>
            <a:r>
              <a:rPr lang="en-US" dirty="0" smtClean="0"/>
              <a:t>Attacker Model and Assumptions</a:t>
            </a:r>
          </a:p>
          <a:p>
            <a:pPr lvl="1"/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Results and Analysis</a:t>
            </a:r>
          </a:p>
          <a:p>
            <a:pPr lvl="1"/>
            <a:r>
              <a:rPr lang="en-US" dirty="0" smtClean="0"/>
              <a:t>Related work</a:t>
            </a:r>
          </a:p>
          <a:p>
            <a:pPr lvl="1"/>
            <a:r>
              <a:rPr lang="en-US" dirty="0" smtClean="0"/>
              <a:t>Conclusion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41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4171" y="70056"/>
            <a:ext cx="12442371" cy="723900"/>
          </a:xfrm>
        </p:spPr>
        <p:txBody>
          <a:bodyPr/>
          <a:lstStyle/>
          <a:p>
            <a:r>
              <a:rPr lang="en-US" dirty="0" smtClean="0"/>
              <a:t>Results and Analysis (</a:t>
            </a:r>
            <a:r>
              <a:rPr lang="en-US" dirty="0" err="1" smtClean="0"/>
              <a:t>cont</a:t>
            </a:r>
            <a:r>
              <a:rPr lang="en-US" dirty="0" smtClean="0"/>
              <a:t>) – Major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43" y="1284514"/>
            <a:ext cx="11146971" cy="4648200"/>
          </a:xfrm>
        </p:spPr>
        <p:txBody>
          <a:bodyPr/>
          <a:lstStyle/>
          <a:p>
            <a:pPr lvl="1"/>
            <a:r>
              <a:rPr lang="en-US" dirty="0" smtClean="0"/>
              <a:t>Author believes that the </a:t>
            </a:r>
            <a:r>
              <a:rPr lang="en-US" dirty="0" err="1" smtClean="0"/>
              <a:t>Hatman</a:t>
            </a:r>
            <a:r>
              <a:rPr lang="en-US" dirty="0" smtClean="0"/>
              <a:t> solution will scale well to larger Hadoop Clusters with larger number of data nodes</a:t>
            </a:r>
          </a:p>
          <a:p>
            <a:pPr lvl="1"/>
            <a:r>
              <a:rPr lang="en-US" dirty="0" smtClean="0"/>
              <a:t>As cluster and node sizes grow so does the trust matrix, and since “the cloud” is also responsible for maintaining the trust matrix no additional performance penalty is incurred.</a:t>
            </a:r>
          </a:p>
          <a:p>
            <a:pPr lvl="1"/>
            <a:r>
              <a:rPr lang="en-US" dirty="0" smtClean="0"/>
              <a:t>This agrees with prior experimental work showing that </a:t>
            </a:r>
            <a:r>
              <a:rPr lang="en-US" dirty="0" err="1" smtClean="0"/>
              <a:t>EigenTrust</a:t>
            </a:r>
            <a:r>
              <a:rPr lang="en-US" dirty="0" smtClean="0"/>
              <a:t> and other similar distributed reputation-management systems will scale well to larger networks.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67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43" y="70056"/>
            <a:ext cx="11462657" cy="723900"/>
          </a:xfrm>
        </p:spPr>
        <p:txBody>
          <a:bodyPr/>
          <a:lstStyle/>
          <a:p>
            <a:r>
              <a:rPr lang="en-US" sz="3200" dirty="0" smtClean="0"/>
              <a:t>Related Work in Integrity Verification and </a:t>
            </a:r>
            <a:br>
              <a:rPr lang="en-US" sz="3200" dirty="0" smtClean="0"/>
            </a:br>
            <a:r>
              <a:rPr lang="en-US" sz="3200" dirty="0" smtClean="0"/>
              <a:t>Hadoop Trust Systems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6571" y="968829"/>
            <a:ext cx="12518571" cy="5660571"/>
          </a:xfrm>
        </p:spPr>
        <p:txBody>
          <a:bodyPr/>
          <a:lstStyle/>
          <a:p>
            <a:pPr lvl="1"/>
            <a:r>
              <a:rPr lang="en-US" dirty="0" err="1" smtClean="0"/>
              <a:t>AdapTest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RunTest</a:t>
            </a:r>
            <a:endParaRPr lang="en-US" dirty="0" smtClean="0"/>
          </a:p>
          <a:p>
            <a:pPr lvl="2"/>
            <a:r>
              <a:rPr lang="en-US" dirty="0" smtClean="0"/>
              <a:t>Using attestation graphs “always-agreeing” nodes form cliques quickly exposing malicious collectives</a:t>
            </a:r>
          </a:p>
          <a:p>
            <a:pPr lvl="1"/>
            <a:r>
              <a:rPr lang="en-US" dirty="0" err="1" smtClean="0"/>
              <a:t>EigenTrust</a:t>
            </a:r>
            <a:r>
              <a:rPr lang="en-US" dirty="0" smtClean="0"/>
              <a:t>, NICE, and DCRC/CORC</a:t>
            </a:r>
          </a:p>
          <a:p>
            <a:pPr lvl="2"/>
            <a:r>
              <a:rPr lang="en-US" dirty="0" smtClean="0"/>
              <a:t>Assess trust based on reputation gathered through personal or indirect agent experiences and feedback. </a:t>
            </a:r>
          </a:p>
          <a:p>
            <a:pPr lvl="2"/>
            <a:r>
              <a:rPr lang="en-US" dirty="0" err="1" smtClean="0"/>
              <a:t>Hatman</a:t>
            </a:r>
            <a:r>
              <a:rPr lang="en-US" dirty="0" smtClean="0"/>
              <a:t> is most similar to these strategies (however it pushes the management to the cloud … special sauce??) </a:t>
            </a:r>
          </a:p>
          <a:p>
            <a:pPr lvl="3"/>
            <a:r>
              <a:rPr lang="en-US" dirty="0" smtClean="0"/>
              <a:t>Some similar works have been proposed that tries to scale </a:t>
            </a:r>
            <a:r>
              <a:rPr lang="en-US" dirty="0" err="1" smtClean="0"/>
              <a:t>NameNodes</a:t>
            </a:r>
            <a:r>
              <a:rPr lang="en-US" dirty="0" smtClean="0"/>
              <a:t> in addition to data nodes.</a:t>
            </a:r>
          </a:p>
          <a:p>
            <a:pPr lvl="1"/>
            <a:r>
              <a:rPr lang="en-US" dirty="0" smtClean="0"/>
              <a:t>Opera</a:t>
            </a:r>
          </a:p>
          <a:p>
            <a:pPr lvl="2"/>
            <a:r>
              <a:rPr lang="en-US" dirty="0" smtClean="0"/>
              <a:t>Another Hadoop reputation based trust management system, specializing reducing downtime and failure frequency. Integrity is not concerned in this system.</a:t>
            </a:r>
          </a:p>
          <a:p>
            <a:pPr lvl="1"/>
            <a:r>
              <a:rPr lang="en-US" sz="2400" dirty="0"/>
              <a:t>Policy-based trust management provide a means to intelligently select reliable cloud resource and provide accountability but requires re-architecting the cloud APIs in order to expose more internal resources to users in order to make logical </a:t>
            </a:r>
            <a:r>
              <a:rPr lang="en-US" sz="2400" dirty="0" smtClean="0"/>
              <a:t>decisions</a:t>
            </a:r>
            <a:r>
              <a:rPr lang="en-US" sz="2400" dirty="0"/>
              <a:t> 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44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97971" y="892629"/>
            <a:ext cx="12289971" cy="5431971"/>
          </a:xfrm>
        </p:spPr>
        <p:txBody>
          <a:bodyPr/>
          <a:lstStyle/>
          <a:p>
            <a:pPr lvl="1"/>
            <a:r>
              <a:rPr lang="en-US" sz="2400" dirty="0" err="1" smtClean="0"/>
              <a:t>Hatman</a:t>
            </a:r>
            <a:r>
              <a:rPr lang="en-US" sz="2400" dirty="0" smtClean="0"/>
              <a:t> extends Hadoop clouds with reputation-based trust management of slave data nodes based on </a:t>
            </a:r>
            <a:r>
              <a:rPr lang="en-US" sz="2400" dirty="0" err="1" smtClean="0"/>
              <a:t>EigenTrust</a:t>
            </a:r>
            <a:endParaRPr lang="en-US" sz="2400" dirty="0" smtClean="0"/>
          </a:p>
          <a:p>
            <a:pPr lvl="1"/>
            <a:r>
              <a:rPr lang="en-US" sz="2400" dirty="0" smtClean="0"/>
              <a:t>All trust management computations are just more jobs on the Hadoop network, author claims this provides high scalability.</a:t>
            </a:r>
            <a:endParaRPr lang="en-US" sz="2400" dirty="0"/>
          </a:p>
          <a:p>
            <a:pPr lvl="1"/>
            <a:r>
              <a:rPr lang="en-US" sz="2400" dirty="0" smtClean="0"/>
              <a:t>90% reliability is achieved on 100 jobs even when 25% of the network is malicious</a:t>
            </a:r>
          </a:p>
          <a:p>
            <a:pPr lvl="1"/>
            <a:r>
              <a:rPr lang="en-US" sz="2400" dirty="0" smtClean="0"/>
              <a:t>Looking forward:</a:t>
            </a:r>
          </a:p>
          <a:p>
            <a:pPr lvl="2"/>
            <a:r>
              <a:rPr lang="en-US" dirty="0" smtClean="0"/>
              <a:t>More sophisticated data integrity attacks against larger clouds</a:t>
            </a:r>
          </a:p>
          <a:p>
            <a:pPr lvl="2"/>
            <a:r>
              <a:rPr lang="en-US" dirty="0" smtClean="0"/>
              <a:t>Investigate the impact of job non-</a:t>
            </a:r>
            <a:r>
              <a:rPr lang="en-US" dirty="0" err="1" smtClean="0"/>
              <a:t>determinancy</a:t>
            </a:r>
            <a:r>
              <a:rPr lang="en-US" dirty="0" smtClean="0"/>
              <a:t> on integrity attestations based on </a:t>
            </a:r>
            <a:r>
              <a:rPr lang="en-US" dirty="0" smtClean="0"/>
              <a:t>consistency-checking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33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3" y="990600"/>
            <a:ext cx="11364686" cy="5334000"/>
          </a:xfrm>
        </p:spPr>
        <p:txBody>
          <a:bodyPr/>
          <a:lstStyle/>
          <a:p>
            <a:pPr lvl="1"/>
            <a:r>
              <a:rPr lang="en-US" dirty="0" smtClean="0"/>
              <a:t>Data and computation integrity and security are major concerns of users of cloud computing facilities. Many production-level clouds optimistically assume that all cloud nodes are equally trustworthy when dispatching jobs; jobs are dispatched based on node load, not reputation.</a:t>
            </a:r>
          </a:p>
          <a:p>
            <a:pPr lvl="2"/>
            <a:r>
              <a:rPr lang="en-US" dirty="0" smtClean="0"/>
              <a:t>If you can’t trust the infrastructure of distributed computing, then dis-trusting the resources causes an ultimate bottleneck for any transactions</a:t>
            </a:r>
          </a:p>
          <a:p>
            <a:pPr lvl="1"/>
            <a:r>
              <a:rPr lang="en-US" dirty="0" smtClean="0"/>
              <a:t>Unlike sensor networks where most of the data integrity is determined and validated against other data, computation integrity doesn’t provide much flexibility and a single malicious node can have dramatic effects on the outcome of the entire cloud processing.</a:t>
            </a:r>
          </a:p>
          <a:p>
            <a:pPr lvl="1"/>
            <a:r>
              <a:rPr lang="en-US" dirty="0" smtClean="0"/>
              <a:t>This paper presents a project “</a:t>
            </a:r>
            <a:r>
              <a:rPr lang="en-US" dirty="0" err="1" smtClean="0"/>
              <a:t>Hatman</a:t>
            </a:r>
            <a:r>
              <a:rPr lang="en-US" dirty="0" smtClean="0"/>
              <a:t>” that promises a full scale, data-centric, reputation-based trust management system for Hadoop Clouds with a 90% accuracy when there is 25% malicious node count.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18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Environmental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Current Hadoop research focuses on protecting nodes from being compromised in the first place.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Many Virtualization Products exist in aiding “trusted” execution of what was being provided from the Hadoop 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3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Hatman</a:t>
            </a:r>
            <a:r>
              <a:rPr lang="en-US" dirty="0" smtClean="0"/>
              <a:t>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543" y="990599"/>
            <a:ext cx="11364686" cy="5606143"/>
          </a:xfrm>
        </p:spPr>
        <p:txBody>
          <a:bodyPr/>
          <a:lstStyle/>
          <a:p>
            <a:pPr lvl="1"/>
            <a:r>
              <a:rPr lang="en-US" dirty="0" err="1" smtClean="0"/>
              <a:t>Hatman</a:t>
            </a:r>
            <a:r>
              <a:rPr lang="en-US" dirty="0" smtClean="0"/>
              <a:t> </a:t>
            </a:r>
            <a:r>
              <a:rPr lang="en-US" dirty="0"/>
              <a:t>introduced as second line of defense – “post execution”</a:t>
            </a:r>
          </a:p>
          <a:p>
            <a:pPr lvl="1"/>
            <a:r>
              <a:rPr lang="en-US" dirty="0"/>
              <a:t>Uses “behavior reputation” of the nodes as a means of filtering on future behavior – specifically using “</a:t>
            </a:r>
            <a:r>
              <a:rPr lang="en-US" dirty="0" err="1"/>
              <a:t>EigenTrust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Specifically they duplicate jobs on the untrusted network to create a discrepancy/trust matrix whose eigenvector encodes the global reputations of all nodes in the </a:t>
            </a:r>
            <a:r>
              <a:rPr lang="en-US" dirty="0" smtClean="0"/>
              <a:t>cloud</a:t>
            </a:r>
            <a:endParaRPr lang="en-US" dirty="0"/>
          </a:p>
          <a:p>
            <a:pPr lvl="1"/>
            <a:r>
              <a:rPr lang="en-US" dirty="0" smtClean="0"/>
              <a:t>Goal(s) of </a:t>
            </a:r>
            <a:r>
              <a:rPr lang="en-US" dirty="0" err="1" smtClean="0"/>
              <a:t>Hatman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To implement and evaluate intra-cloud trust management for a real-world cloud architecture</a:t>
            </a:r>
          </a:p>
          <a:p>
            <a:pPr lvl="2"/>
            <a:r>
              <a:rPr lang="en-US" dirty="0" smtClean="0"/>
              <a:t>Adopt a data-centric approach that recognizes job replica disagreements (rather than merely node downtimes or denial-of-service) as malicious</a:t>
            </a:r>
          </a:p>
          <a:p>
            <a:pPr lvl="2"/>
            <a:r>
              <a:rPr lang="en-US" dirty="0" smtClean="0"/>
              <a:t>Show how a </a:t>
            </a:r>
            <a:r>
              <a:rPr lang="en-US" dirty="0" err="1" smtClean="0"/>
              <a:t>MapReduce</a:t>
            </a:r>
            <a:r>
              <a:rPr lang="en-US" dirty="0" smtClean="0"/>
              <a:t>–style distributed computing can be leveraged to achieve purely passive, full-time, yet scalable attestation and reputation-tracking in the cloud.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3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Architecture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HDFS (Hadoop Distributed File System), a master/slave architecture that regulates file access through:</a:t>
            </a:r>
          </a:p>
          <a:p>
            <a:pPr lvl="2"/>
            <a:r>
              <a:rPr lang="en-US" dirty="0" err="1" smtClean="0"/>
              <a:t>NameNodes</a:t>
            </a:r>
            <a:r>
              <a:rPr lang="en-US" dirty="0" smtClean="0"/>
              <a:t> ( a single named HDFS node that is responsible for the overarching regulation of the cluster)</a:t>
            </a:r>
          </a:p>
          <a:p>
            <a:pPr lvl="2"/>
            <a:r>
              <a:rPr lang="en-US" dirty="0" err="1" smtClean="0"/>
              <a:t>DataNodes</a:t>
            </a:r>
            <a:r>
              <a:rPr lang="en-US" dirty="0"/>
              <a:t> </a:t>
            </a:r>
            <a:r>
              <a:rPr lang="en-US" dirty="0" smtClean="0"/>
              <a:t>(usually a single node responsible for physical mediums associated with the cluster)</a:t>
            </a:r>
            <a:endParaRPr lang="en-US" dirty="0"/>
          </a:p>
          <a:p>
            <a:pPr lvl="1"/>
            <a:r>
              <a:rPr lang="en-US" dirty="0" err="1" smtClean="0"/>
              <a:t>MapReduce</a:t>
            </a:r>
            <a:r>
              <a:rPr lang="en-US" dirty="0" smtClean="0"/>
              <a:t>, a popular programming paradigm is used to issue jobs (which is referenced as Hadoop’s </a:t>
            </a:r>
            <a:r>
              <a:rPr lang="en-US" dirty="0" err="1" smtClean="0"/>
              <a:t>JobTracker</a:t>
            </a:r>
            <a:r>
              <a:rPr lang="en-US" dirty="0" smtClean="0"/>
              <a:t>). Utilized by two different phases, Map and Reduce</a:t>
            </a:r>
          </a:p>
          <a:p>
            <a:pPr lvl="2"/>
            <a:r>
              <a:rPr lang="en-US" dirty="0" smtClean="0"/>
              <a:t>Map phase “maps” input key-value pairs to a set of intermediate key-value pairs</a:t>
            </a:r>
          </a:p>
          <a:p>
            <a:pPr lvl="2"/>
            <a:r>
              <a:rPr lang="en-US" dirty="0" smtClean="0"/>
              <a:t>Reduce phase “reduces” the set of intermediate key-value pairs that share a key to a smaller set of key-value pairs </a:t>
            </a:r>
            <a:r>
              <a:rPr lang="en-US" dirty="0" err="1" smtClean="0"/>
              <a:t>traversabe</a:t>
            </a:r>
            <a:r>
              <a:rPr lang="en-US" dirty="0" smtClean="0"/>
              <a:t> by an iterator</a:t>
            </a:r>
          </a:p>
          <a:p>
            <a:pPr lvl="1"/>
            <a:r>
              <a:rPr lang="en-US" dirty="0" smtClean="0"/>
              <a:t>When a </a:t>
            </a:r>
            <a:r>
              <a:rPr lang="en-US" dirty="0" err="1" smtClean="0"/>
              <a:t>JobTracker</a:t>
            </a:r>
            <a:r>
              <a:rPr lang="en-US" dirty="0" smtClean="0"/>
              <a:t> issues a job, it tries to place the Map processes near the input data where it currently exists to reduce communication cost.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77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Hatman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Hatman</a:t>
            </a:r>
            <a:r>
              <a:rPr lang="en-US" dirty="0" smtClean="0"/>
              <a:t> (Hadoop Trust </a:t>
            </a:r>
            <a:r>
              <a:rPr lang="en-US" dirty="0" err="1" smtClean="0"/>
              <a:t>MANager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Augments the </a:t>
            </a:r>
            <a:r>
              <a:rPr lang="en-US" dirty="0" err="1" smtClean="0"/>
              <a:t>NameNodes</a:t>
            </a:r>
            <a:r>
              <a:rPr lang="en-US" dirty="0" smtClean="0"/>
              <a:t> with a reputation-based trust management of their slave </a:t>
            </a:r>
            <a:r>
              <a:rPr lang="en-US" dirty="0" err="1" smtClean="0"/>
              <a:t>DataNodes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NameNodes</a:t>
            </a:r>
            <a:r>
              <a:rPr lang="en-US" dirty="0" smtClean="0"/>
              <a:t> maintain trust / reputation information, primarily and solely responsible for “book-keeping” operations regarding issuing jobs to </a:t>
            </a:r>
            <a:r>
              <a:rPr lang="en-US" dirty="0" err="1" smtClean="0"/>
              <a:t>DataNodes</a:t>
            </a:r>
            <a:endParaRPr lang="en-US" dirty="0" smtClean="0"/>
          </a:p>
          <a:p>
            <a:pPr lvl="1"/>
            <a:r>
              <a:rPr lang="en-US" dirty="0" smtClean="0"/>
              <a:t>Restricting the book-keeping to only the named nodes reduces the attack surface in regards to the entire HDFS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43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Hatman</a:t>
            </a:r>
            <a:r>
              <a:rPr lang="en-US" dirty="0" smtClean="0"/>
              <a:t> Job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186542"/>
            <a:ext cx="7543801" cy="5399315"/>
          </a:xfrm>
        </p:spPr>
        <p:txBody>
          <a:bodyPr/>
          <a:lstStyle/>
          <a:p>
            <a:pPr lvl="1"/>
            <a:r>
              <a:rPr lang="en-US" sz="2000" dirty="0" smtClean="0"/>
              <a:t>Jobs(</a:t>
            </a:r>
            <a:r>
              <a:rPr lang="en-US" sz="2000" i="1" dirty="0" smtClean="0"/>
              <a:t>J</a:t>
            </a:r>
            <a:r>
              <a:rPr lang="en-US" sz="2000" dirty="0" smtClean="0"/>
              <a:t>) are submitted with 2 additional fields than a standard </a:t>
            </a:r>
            <a:r>
              <a:rPr lang="en-US" sz="2000" dirty="0" err="1" smtClean="0"/>
              <a:t>MapReduce</a:t>
            </a:r>
            <a:r>
              <a:rPr lang="en-US" sz="2000" dirty="0" smtClean="0"/>
              <a:t> job</a:t>
            </a:r>
          </a:p>
          <a:p>
            <a:pPr lvl="2"/>
            <a:r>
              <a:rPr lang="en-US" dirty="0" smtClean="0"/>
              <a:t>A </a:t>
            </a:r>
            <a:r>
              <a:rPr lang="en-US" i="1" dirty="0" smtClean="0"/>
              <a:t>group size – n</a:t>
            </a:r>
          </a:p>
          <a:p>
            <a:pPr lvl="2"/>
            <a:r>
              <a:rPr lang="en-US" dirty="0" smtClean="0"/>
              <a:t>A </a:t>
            </a:r>
            <a:r>
              <a:rPr lang="en-US" i="1" dirty="0" smtClean="0"/>
              <a:t>replication factor – k</a:t>
            </a:r>
          </a:p>
          <a:p>
            <a:pPr lvl="1"/>
            <a:r>
              <a:rPr lang="en-US" sz="2000" dirty="0" smtClean="0"/>
              <a:t>Each job (</a:t>
            </a:r>
            <a:r>
              <a:rPr lang="en-US" sz="2000" i="1" dirty="0" smtClean="0"/>
              <a:t>J</a:t>
            </a:r>
            <a:r>
              <a:rPr lang="en-US" sz="2000" dirty="0" smtClean="0"/>
              <a:t>) is replicated across the entire group that it was assigned too </a:t>
            </a:r>
            <a:r>
              <a:rPr lang="en-US" sz="2000" i="1" dirty="0" smtClean="0"/>
              <a:t>n</a:t>
            </a:r>
            <a:r>
              <a:rPr lang="en-US" sz="2000" dirty="0" smtClean="0"/>
              <a:t> times.</a:t>
            </a:r>
          </a:p>
          <a:p>
            <a:pPr lvl="1"/>
            <a:r>
              <a:rPr lang="en-US" sz="2000" dirty="0" smtClean="0"/>
              <a:t>Different groups may have common </a:t>
            </a:r>
            <a:r>
              <a:rPr lang="en-US" sz="2000" dirty="0" err="1" smtClean="0"/>
              <a:t>DataNodes</a:t>
            </a:r>
            <a:r>
              <a:rPr lang="en-US" sz="2000" dirty="0" smtClean="0"/>
              <a:t> (however is uncommon in a small </a:t>
            </a:r>
            <a:r>
              <a:rPr lang="en-US" sz="2000" i="1" dirty="0" err="1" smtClean="0"/>
              <a:t>kn</a:t>
            </a:r>
            <a:r>
              <a:rPr lang="en-US" sz="2000" dirty="0" smtClean="0"/>
              <a:t> set) and each group must be unique.</a:t>
            </a:r>
          </a:p>
          <a:p>
            <a:pPr lvl="1"/>
            <a:r>
              <a:rPr lang="en-US" sz="2000" dirty="0" smtClean="0"/>
              <a:t>Increasing </a:t>
            </a:r>
            <a:r>
              <a:rPr lang="en-US" sz="2000" i="1" dirty="0" smtClean="0"/>
              <a:t>n</a:t>
            </a:r>
            <a:r>
              <a:rPr lang="en-US" sz="2000" dirty="0" smtClean="0"/>
              <a:t>, increases parallelism and increased performance</a:t>
            </a:r>
          </a:p>
          <a:p>
            <a:pPr lvl="1"/>
            <a:r>
              <a:rPr lang="en-US" sz="2000" dirty="0" smtClean="0"/>
              <a:t>Increasing </a:t>
            </a:r>
            <a:r>
              <a:rPr lang="en-US" sz="2000" i="1" dirty="0" smtClean="0"/>
              <a:t>k</a:t>
            </a:r>
            <a:r>
              <a:rPr lang="en-US" sz="2000" dirty="0"/>
              <a:t> </a:t>
            </a:r>
            <a:r>
              <a:rPr lang="en-US" sz="2000" dirty="0" smtClean="0"/>
              <a:t>yields higher replication and increased security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457" y="1186542"/>
            <a:ext cx="4789714" cy="530134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5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Hatman</a:t>
            </a:r>
            <a:r>
              <a:rPr lang="en-US" dirty="0" smtClean="0"/>
              <a:t> Job Processing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7971" y="1060729"/>
                <a:ext cx="7293429" cy="5693228"/>
              </a:xfrm>
            </p:spPr>
            <p:txBody>
              <a:bodyPr>
                <a:normAutofit fontScale="77500" lnSpcReduction="20000"/>
              </a:bodyPr>
              <a:lstStyle/>
              <a:p>
                <a:pPr lvl="1"/>
                <a:r>
                  <a:rPr lang="en-US" dirty="0" smtClean="0"/>
                  <a:t>In the provided algorithm @line 3, each of the jobs (</a:t>
                </a:r>
                <a:r>
                  <a:rPr lang="en-US" i="1" dirty="0" smtClean="0"/>
                  <a:t>J</a:t>
                </a:r>
                <a:r>
                  <a:rPr lang="en-US" dirty="0" smtClean="0"/>
                  <a:t>) are released to a unique group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 smtClean="0"/>
                  <a:t>) to get back a result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 smtClean="0"/>
                  <a:t>) using the </a:t>
                </a:r>
                <a:r>
                  <a:rPr lang="en-US" dirty="0" err="1" smtClean="0"/>
                  <a:t>HadoopDispatch</a:t>
                </a:r>
                <a:r>
                  <a:rPr lang="en-US" dirty="0" smtClean="0"/>
                  <a:t> API</a:t>
                </a:r>
              </a:p>
              <a:p>
                <a:pPr lvl="1"/>
                <a:r>
                  <a:rPr lang="en-US" dirty="0"/>
                  <a:t>Collected results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  <a:r>
                  <a:rPr lang="en-US" dirty="0" smtClean="0"/>
                  <a:t>are compared against their matched groups results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Determine if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 smtClean="0"/>
                  <a:t>) and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)  </a:t>
                </a:r>
                <a:r>
                  <a:rPr lang="en-US" dirty="0" smtClean="0"/>
                  <a:t>are equal. (If too large to do locally, partition the result into smaller results and submit new Hadoop jobs to determine if each partition is equal)</a:t>
                </a:r>
              </a:p>
              <a:p>
                <a:pPr lvl="1"/>
                <a:r>
                  <a:rPr lang="en-US" dirty="0" smtClean="0"/>
                  <a:t>Summate all Agreements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), and all Disagreements/Agreements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Depending on if update frequency has elapsed, perform the </a:t>
                </a:r>
                <a:r>
                  <a:rPr lang="en-US" dirty="0" err="1" smtClean="0"/>
                  <a:t>tmatrix</a:t>
                </a:r>
                <a:r>
                  <a:rPr lang="en-US" dirty="0" smtClean="0"/>
                  <a:t> algorithm on A and C. And then with the result of the previous Hadoop operation(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), perform another Hadoop operation to determine the </a:t>
                </a:r>
                <a:r>
                  <a:rPr lang="en-US" dirty="0" err="1" smtClean="0"/>
                  <a:t>EigenTrust</a:t>
                </a:r>
                <a:r>
                  <a:rPr lang="en-US" dirty="0"/>
                  <a:t> </a:t>
                </a:r>
                <a:r>
                  <a:rPr lang="en-US" dirty="0" smtClean="0"/>
                  <a:t>in order to provide the global trust vector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Finally, with the global trust vector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determine the most trustworthy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deliver the corresponding result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to the user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971" y="1060729"/>
                <a:ext cx="7293429" cy="5693228"/>
              </a:xfrm>
              <a:blipFill rotWithShape="0">
                <a:blip r:embed="rId2"/>
                <a:stretch>
                  <a:fillRect t="-2248" r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1060729"/>
            <a:ext cx="4800600" cy="565237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Palatino Linotype"/>
        <a:ea typeface=""/>
        <a:cs typeface="Arial"/>
      </a:majorFont>
      <a:minorFont>
        <a:latin typeface="Palatino Linotype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2_Virtualization Techniques</Template>
  <TotalTime>2403</TotalTime>
  <Words>2059</Words>
  <Application>Microsoft Office PowerPoint</Application>
  <PresentationFormat>Custom</PresentationFormat>
  <Paragraphs>166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2_Default Design</vt:lpstr>
      <vt:lpstr>Hatman: Intra-cloud Trust Management for Hadoop</vt:lpstr>
      <vt:lpstr>Outline</vt:lpstr>
      <vt:lpstr>Introduction</vt:lpstr>
      <vt:lpstr>Hadoop Environmental Factors</vt:lpstr>
      <vt:lpstr>Hatman Introduction</vt:lpstr>
      <vt:lpstr>Hadoop Architecture Overview</vt:lpstr>
      <vt:lpstr>Hatman Architecture</vt:lpstr>
      <vt:lpstr>Hatman Job Replication</vt:lpstr>
      <vt:lpstr>Hatman Job Processing Algorithm</vt:lpstr>
      <vt:lpstr>Local Trust Matrix</vt:lpstr>
      <vt:lpstr>Global Trust Matrix</vt:lpstr>
      <vt:lpstr>EigenTrust Evalution</vt:lpstr>
      <vt:lpstr>Activity Types</vt:lpstr>
      <vt:lpstr>Attacker Model and Assumptions</vt:lpstr>
      <vt:lpstr>Implementation</vt:lpstr>
      <vt:lpstr>Results and Analysis</vt:lpstr>
      <vt:lpstr>Results and Analysis (cont)</vt:lpstr>
      <vt:lpstr>Results and Analysis (cont)</vt:lpstr>
      <vt:lpstr>Results and Analysis (cont)</vt:lpstr>
      <vt:lpstr>Results and Analysis (cont) – Major Takeaways</vt:lpstr>
      <vt:lpstr>Related Work in Integrity Verification and  Hadoop Trust Systems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Hatman: Intra-cloud Trust Management for Hadoop</dc:title>
  <dc:creator>bj weikel</dc:creator>
  <cp:lastModifiedBy>Tian, Yun</cp:lastModifiedBy>
  <cp:revision>85</cp:revision>
  <dcterms:created xsi:type="dcterms:W3CDTF">2014-02-16T20:45:10Z</dcterms:created>
  <dcterms:modified xsi:type="dcterms:W3CDTF">2015-11-04T01:10:48Z</dcterms:modified>
</cp:coreProperties>
</file>