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558" r:id="rId2"/>
    <p:sldId id="413" r:id="rId3"/>
    <p:sldId id="414" r:id="rId4"/>
    <p:sldId id="385" r:id="rId5"/>
    <p:sldId id="273" r:id="rId6"/>
    <p:sldId id="419" r:id="rId7"/>
    <p:sldId id="420" r:id="rId8"/>
    <p:sldId id="421" r:id="rId9"/>
    <p:sldId id="434" r:id="rId10"/>
    <p:sldId id="274" r:id="rId11"/>
    <p:sldId id="276" r:id="rId12"/>
    <p:sldId id="279" r:id="rId13"/>
    <p:sldId id="278" r:id="rId14"/>
    <p:sldId id="283" r:id="rId15"/>
    <p:sldId id="288" r:id="rId16"/>
    <p:sldId id="340" r:id="rId17"/>
    <p:sldId id="406" r:id="rId18"/>
    <p:sldId id="294" r:id="rId19"/>
    <p:sldId id="297" r:id="rId20"/>
    <p:sldId id="312" r:id="rId21"/>
    <p:sldId id="350" r:id="rId22"/>
    <p:sldId id="343" r:id="rId23"/>
    <p:sldId id="342" r:id="rId24"/>
    <p:sldId id="387" r:id="rId25"/>
    <p:sldId id="344" r:id="rId26"/>
    <p:sldId id="407" r:id="rId27"/>
    <p:sldId id="408" r:id="rId28"/>
    <p:sldId id="445" r:id="rId29"/>
    <p:sldId id="494" r:id="rId30"/>
    <p:sldId id="345" r:id="rId31"/>
    <p:sldId id="346" r:id="rId32"/>
    <p:sldId id="411" r:id="rId33"/>
    <p:sldId id="347" r:id="rId34"/>
    <p:sldId id="382" r:id="rId35"/>
    <p:sldId id="393" r:id="rId36"/>
    <p:sldId id="357" r:id="rId37"/>
    <p:sldId id="358" r:id="rId38"/>
    <p:sldId id="363" r:id="rId39"/>
    <p:sldId id="365" r:id="rId40"/>
    <p:sldId id="366" r:id="rId41"/>
    <p:sldId id="367" r:id="rId42"/>
    <p:sldId id="368" r:id="rId43"/>
    <p:sldId id="384" r:id="rId44"/>
    <p:sldId id="369" r:id="rId45"/>
    <p:sldId id="444" r:id="rId46"/>
    <p:sldId id="447" r:id="rId47"/>
    <p:sldId id="448"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157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E9E36-BD28-4A9D-A080-9625B7BEA8A3}"/>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7E0A6749-F088-4768-919E-D39BF9682483}"/>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2C7CE630-7F47-4EEF-9997-7E1BBB4C6944}" type="datetime1">
              <a:rPr lang="en-US" altLang="en-US"/>
              <a:pPr>
                <a:defRPr/>
              </a:pPr>
              <a:t>11/30/2017</a:t>
            </a:fld>
            <a:endParaRPr lang="en-US" altLang="en-US"/>
          </a:p>
        </p:txBody>
      </p:sp>
      <p:sp>
        <p:nvSpPr>
          <p:cNvPr id="4" name="Slide Image Placeholder 3">
            <a:extLst>
              <a:ext uri="{FF2B5EF4-FFF2-40B4-BE49-F238E27FC236}">
                <a16:creationId xmlns:a16="http://schemas.microsoft.com/office/drawing/2014/main" id="{EC770A21-D180-4175-97C4-A13EE90C8FA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1BFA3083-FF79-4114-AE33-79B5ABE6FC9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A83732-8934-492A-B99D-A6FDE456F86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4AEBA6DC-93B3-43E0-A81A-9FF8E2C2D88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1C236C7-017B-453B-9369-10256E5457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54647F5-E734-42AE-BD73-EBF8501CCA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DE7C2BB-E157-47E7-83A8-B654DBDEDA7F}" type="slidenum">
              <a:rPr lang="en-US" altLang="en-US" smtClean="0"/>
              <a:pPr>
                <a:spcBef>
                  <a:spcPct val="0"/>
                </a:spcBef>
              </a:pPr>
              <a:t>6</a:t>
            </a:fld>
            <a:endParaRPr lang="en-US" altLang="en-US"/>
          </a:p>
        </p:txBody>
      </p:sp>
      <p:sp>
        <p:nvSpPr>
          <p:cNvPr id="10243" name="Rectangle 7">
            <a:extLst>
              <a:ext uri="{FF2B5EF4-FFF2-40B4-BE49-F238E27FC236}">
                <a16:creationId xmlns:a16="http://schemas.microsoft.com/office/drawing/2014/main" id="{C4FCB96C-7827-4AAA-ACCF-2BAB3846C3C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28A641A1-40CC-4F90-AB19-4C4254FE8A48}"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
        <p:nvSpPr>
          <p:cNvPr id="10244" name="Rectangle 2">
            <a:extLst>
              <a:ext uri="{FF2B5EF4-FFF2-40B4-BE49-F238E27FC236}">
                <a16:creationId xmlns:a16="http://schemas.microsoft.com/office/drawing/2014/main" id="{FDB4A5FC-84B5-481A-9011-240CD9509EA6}"/>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3">
            <a:extLst>
              <a:ext uri="{FF2B5EF4-FFF2-40B4-BE49-F238E27FC236}">
                <a16:creationId xmlns:a16="http://schemas.microsoft.com/office/drawing/2014/main" id="{325F8B81-A3CF-4074-A2E7-44BA36CA95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Data mobility: the ability to share data between cloud services</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Where does data reside?</a:t>
            </a:r>
          </a:p>
          <a:p>
            <a:pPr eaLnBrk="1" hangingPunct="1"/>
            <a:r>
              <a:rPr lang="en-US" altLang="en-US">
                <a:ea typeface="ＭＳ Ｐゴシック" panose="020B0600070205080204" pitchFamily="34" charset="-128"/>
              </a:rPr>
              <a:t> - out-of-state, out-of-country issues</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Security Concerns for government in particular</a:t>
            </a:r>
          </a:p>
          <a:p>
            <a:pPr eaLnBrk="1" hangingPunct="1">
              <a:buFontTx/>
              <a:buChar char="-"/>
            </a:pPr>
            <a:r>
              <a:rPr lang="en-US" altLang="en-US">
                <a:ea typeface="ＭＳ Ｐゴシック" panose="020B0600070205080204" pitchFamily="34" charset="-128"/>
              </a:rPr>
              <a:t>FISMA</a:t>
            </a:r>
          </a:p>
          <a:p>
            <a:pPr eaLnBrk="1" hangingPunct="1">
              <a:buFontTx/>
              <a:buChar char="-"/>
            </a:pPr>
            <a:r>
              <a:rPr lang="en-US" altLang="en-US">
                <a:ea typeface="ＭＳ Ｐゴシック" panose="020B0600070205080204" pitchFamily="34" charset="-128"/>
              </a:rPr>
              <a:t>How to certify and accredit cloud computing providers under FISMA</a:t>
            </a:r>
          </a:p>
          <a:p>
            <a:pPr eaLnBrk="1" hangingPunct="1"/>
            <a:r>
              <a:rPr lang="en-US" altLang="en-US">
                <a:ea typeface="ＭＳ Ｐゴシック" panose="020B0600070205080204" pitchFamily="34" charset="-128"/>
              </a:rPr>
              <a:t>   (e.g. ISO 27001)</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F15476D-7CE5-4959-BC85-509E9210CB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FC7D52AD-688E-4D0C-AB78-F23729BB79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ea typeface="ＭＳ Ｐゴシック" panose="020B0600070205080204" pitchFamily="34" charset="-128"/>
            </a:endParaRPr>
          </a:p>
        </p:txBody>
      </p:sp>
      <p:sp>
        <p:nvSpPr>
          <p:cNvPr id="47108" name="Slide Number Placeholder 3">
            <a:extLst>
              <a:ext uri="{FF2B5EF4-FFF2-40B4-BE49-F238E27FC236}">
                <a16:creationId xmlns:a16="http://schemas.microsoft.com/office/drawing/2014/main" id="{B37E00E2-CCDC-4F22-B7AD-A86B28B8AE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C12870E-E978-47BB-A5AA-66EC26D65EAB}" type="slidenum">
              <a:rPr lang="en-US" altLang="en-US" smtClean="0"/>
              <a:pPr>
                <a:spcBef>
                  <a:spcPct val="0"/>
                </a:spcBef>
              </a:pPr>
              <a:t>33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05E154D-22AE-48FC-B5AE-97A90922C7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ECDA21CC-46E0-48F5-B173-B07A3756C5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50180" name="Slide Number Placeholder 3">
            <a:extLst>
              <a:ext uri="{FF2B5EF4-FFF2-40B4-BE49-F238E27FC236}">
                <a16:creationId xmlns:a16="http://schemas.microsoft.com/office/drawing/2014/main" id="{42F547EF-71D4-45C5-9DD2-0BA17BA73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CFDCB68-3935-471C-AA6A-6A61C1562F27}" type="slidenum">
              <a:rPr lang="en-US" altLang="en-US" smtClean="0"/>
              <a:pPr>
                <a:spcBef>
                  <a:spcPct val="0"/>
                </a:spcBef>
              </a:pPr>
              <a:t>35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183E7751-E46E-4016-B6AC-BD8AEE9484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572E091B-2816-441B-9A97-A6146D26CB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57348" name="Slide Number Placeholder 3">
            <a:extLst>
              <a:ext uri="{FF2B5EF4-FFF2-40B4-BE49-F238E27FC236}">
                <a16:creationId xmlns:a16="http://schemas.microsoft.com/office/drawing/2014/main" id="{D93F885F-F71A-4F8E-B0E7-F271A77706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430E8EC-FD76-42DB-985D-795F681C6FFB}" type="slidenum">
              <a:rPr lang="en-US" altLang="en-US" smtClean="0"/>
              <a:pPr>
                <a:spcBef>
                  <a:spcPct val="0"/>
                </a:spcBef>
              </a:pPr>
              <a:t>41</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910AC34A-FBE9-4DA5-826E-7CDED8AF2B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E2660E-5AF9-4CCC-A129-7A10AB70B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61444" name="Slide Number Placeholder 3">
            <a:extLst>
              <a:ext uri="{FF2B5EF4-FFF2-40B4-BE49-F238E27FC236}">
                <a16:creationId xmlns:a16="http://schemas.microsoft.com/office/drawing/2014/main" id="{8A9B6153-E688-4594-8E7F-CBED1889A6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82CB794-87D1-4961-92D0-F5597F216BD0}" type="slidenum">
              <a:rPr lang="en-US" altLang="en-US" smtClean="0"/>
              <a:pPr>
                <a:spcBef>
                  <a:spcPct val="0"/>
                </a:spcBef>
              </a:pPr>
              <a:t>44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E4647B1-353B-4223-93F1-B5BE417670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8985FF0D-69A9-4EB1-A0E9-34532878D0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64516" name="Slide Number Placeholder 3">
            <a:extLst>
              <a:ext uri="{FF2B5EF4-FFF2-40B4-BE49-F238E27FC236}">
                <a16:creationId xmlns:a16="http://schemas.microsoft.com/office/drawing/2014/main" id="{0284EACF-567F-4CDD-BD98-8EE53B9989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1C282B-CA1E-41E0-AA12-C3C9B3E3E8B9}" type="slidenum">
              <a:rPr lang="en-US" altLang="en-US" smtClean="0">
                <a:latin typeface="Calibri" panose="020F0502020204030204" pitchFamily="34" charset="0"/>
              </a:rPr>
              <a:pPr/>
              <a:t>46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AEA9E9D-BD1C-4943-9C51-3121DFED4A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9D04A91-8BDF-4C80-9C71-D9010CFB0372}" type="slidenum">
              <a:rPr lang="en-US" altLang="en-US" smtClean="0"/>
              <a:pPr>
                <a:spcBef>
                  <a:spcPct val="0"/>
                </a:spcBef>
              </a:pPr>
              <a:t>8</a:t>
            </a:fld>
            <a:endParaRPr lang="en-US" altLang="en-US"/>
          </a:p>
        </p:txBody>
      </p:sp>
      <p:sp>
        <p:nvSpPr>
          <p:cNvPr id="13315" name="Rectangle 2">
            <a:extLst>
              <a:ext uri="{FF2B5EF4-FFF2-40B4-BE49-F238E27FC236}">
                <a16:creationId xmlns:a16="http://schemas.microsoft.com/office/drawing/2014/main" id="{B78915E3-737E-4A5E-9BE6-73D749D463C4}"/>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a:extLst>
              <a:ext uri="{FF2B5EF4-FFF2-40B4-BE49-F238E27FC236}">
                <a16:creationId xmlns:a16="http://schemas.microsoft.com/office/drawing/2014/main" id="{A17DA478-449F-4E9B-A5BF-3D516BEA4E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Chiles and McMakin (1996) define trust as increasing one’s vulnerability to the risk of opportunistic behavior of another whose behavior is not under one’s control in a situation in which the costs of violating the trust are greater than the benefits of upholding the trust.</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Trust here means mostly lack of accountability and verifiability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08B1E7F-A57B-430F-9331-9D738F90EE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C46F664-FD66-4711-95D1-23BBBC38D0F8}" type="slidenum">
              <a:rPr lang="en-US" altLang="en-US" smtClean="0"/>
              <a:pPr>
                <a:spcBef>
                  <a:spcPct val="0"/>
                </a:spcBef>
              </a:pPr>
              <a:t>9</a:t>
            </a:fld>
            <a:endParaRPr lang="en-US" altLang="en-US"/>
          </a:p>
        </p:txBody>
      </p:sp>
      <p:sp>
        <p:nvSpPr>
          <p:cNvPr id="15363" name="Rectangle 2">
            <a:extLst>
              <a:ext uri="{FF2B5EF4-FFF2-40B4-BE49-F238E27FC236}">
                <a16:creationId xmlns:a16="http://schemas.microsoft.com/office/drawing/2014/main" id="{BEF1B08D-A650-4FBD-9CE6-B9B693CB147C}"/>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096F7D97-E875-4455-B603-F8F3109B0D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Who are my neighbors? What is their objective? They present another facet of risk and trust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4EEA25BA-7B44-4816-9318-89321D674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71A57CC8-15A4-4CF4-B727-80DDF1610A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id="{7C534836-0B12-4F4E-88ED-BBCD1C0E36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E3F9B7B-FF05-427B-8782-DC80892F1519}" type="slidenum">
              <a:rPr lang="en-US" altLang="en-US" smtClean="0"/>
              <a:pPr>
                <a:spcBef>
                  <a:spcPct val="0"/>
                </a:spcBef>
              </a:pPr>
              <a:t>18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1CFB623-C1F2-49FC-9862-BD41AAAC7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5C4E4D1-30C2-4274-AB4F-A6A8FE15B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endParaRPr lang="en-US" altLang="en-US">
              <a:ea typeface="ＭＳ Ｐゴシック" panose="020B0600070205080204" pitchFamily="34" charset="-128"/>
            </a:endParaRPr>
          </a:p>
        </p:txBody>
      </p:sp>
      <p:sp>
        <p:nvSpPr>
          <p:cNvPr id="33796" name="Slide Number Placeholder 3">
            <a:extLst>
              <a:ext uri="{FF2B5EF4-FFF2-40B4-BE49-F238E27FC236}">
                <a16:creationId xmlns:a16="http://schemas.microsoft.com/office/drawing/2014/main" id="{B608F4B4-79CB-4707-8C90-E29826345B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C92A99F-C43B-48EB-9D25-C1B58266B39E}" type="slidenum">
              <a:rPr lang="en-US" altLang="en-US" smtClean="0"/>
              <a:pPr>
                <a:spcBef>
                  <a:spcPct val="0"/>
                </a:spcBef>
              </a:pPr>
              <a:t>25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745EAE5D-5A05-440A-9916-6ED9A2EB82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2A41DE09-B720-4227-B370-9586DA2A23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36868" name="Slide Number Placeholder 3">
            <a:extLst>
              <a:ext uri="{FF2B5EF4-FFF2-40B4-BE49-F238E27FC236}">
                <a16:creationId xmlns:a16="http://schemas.microsoft.com/office/drawing/2014/main" id="{6AFF2C08-058B-4573-911A-3FF20A6D5E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742C75C-EB81-4666-B1A6-BD3D2B924FAD}" type="slidenum">
              <a:rPr lang="en-US" altLang="en-US" smtClean="0"/>
              <a:pPr>
                <a:spcBef>
                  <a:spcPct val="0"/>
                </a:spcBef>
              </a:pPr>
              <a:t>27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915FA8F-159B-4612-BF44-79550F75CE9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41F4EA-D664-4C33-889E-F726D031D362}" type="slidenum">
              <a:rPr lang="en-US" altLang="en-US" smtClean="0"/>
              <a:pPr>
                <a:spcBef>
                  <a:spcPct val="0"/>
                </a:spcBef>
              </a:pPr>
              <a:t>28</a:t>
            </a:fld>
            <a:endParaRPr lang="en-US" altLang="en-US"/>
          </a:p>
        </p:txBody>
      </p:sp>
      <p:sp>
        <p:nvSpPr>
          <p:cNvPr id="38915" name="Rectangle 2">
            <a:extLst>
              <a:ext uri="{FF2B5EF4-FFF2-40B4-BE49-F238E27FC236}">
                <a16:creationId xmlns:a16="http://schemas.microsoft.com/office/drawing/2014/main" id="{207F975B-ED58-4E3C-9754-63148A4CDD0F}"/>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725FF724-1459-47D8-A07E-0538D4D93D60}"/>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defRPr/>
            </a:pPr>
            <a:r>
              <a:rPr lang="en-US" altLang="en-US">
                <a:ea typeface="ＭＳ Ｐゴシック" panose="020B0600070205080204" pitchFamily="34" charset="-128"/>
              </a:rPr>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defRPr/>
            </a:pPr>
            <a:r>
              <a:rPr lang="en-US" altLang="en-US">
                <a:ea typeface="ＭＳ Ｐゴシック" panose="020B0600070205080204" pitchFamily="34" charset="-128"/>
              </a:rPr>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defRPr/>
            </a:pPr>
            <a:endParaRPr lang="en-US" altLang="en-US">
              <a:ea typeface="ＭＳ Ｐゴシック" panose="020B0600070205080204" pitchFamily="34" charset="-128"/>
            </a:endParaRPr>
          </a:p>
          <a:p>
            <a:pPr eaLnBrk="1" hangingPunct="1">
              <a:defRPr/>
            </a:pPr>
            <a:endParaRPr lang="en-US" altLang="en-US">
              <a:ea typeface="ＭＳ Ｐゴシック" panose="020B0600070205080204" pitchFamily="34" charset="-128"/>
            </a:endParaRPr>
          </a:p>
          <a:p>
            <a:pPr eaLnBrk="1" hangingPunct="1">
              <a:defRPr/>
            </a:pPr>
            <a:r>
              <a:rPr lang="en-US" altLang="en-US">
                <a:ea typeface="ＭＳ Ｐゴシック" panose="020B0600070205080204" pitchFamily="34" charset="-128"/>
              </a:rPr>
              <a:t>Users connect to the cloud from their local host machines.</a:t>
            </a:r>
          </a:p>
          <a:p>
            <a:pPr eaLnBrk="1" hangingPunct="1">
              <a:defRPr/>
            </a:pPr>
            <a:r>
              <a:rPr lang="en-US" altLang="en-US">
                <a:ea typeface="ＭＳ Ｐゴシック" panose="020B0600070205080204" pitchFamily="34" charset="-128"/>
              </a:rPr>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defRPr/>
            </a:pPr>
            <a:r>
              <a:rPr lang="en-US" altLang="en-US">
                <a:ea typeface="ＭＳ Ｐゴシック" panose="020B0600070205080204" pitchFamily="34" charset="-128"/>
              </a:rPr>
              <a:t>For example, a user’s computer can be a zombie that can be used to attack the cloud. Or it can contain malicious code that damages provider-side resources, affecting not only the provider, but all its other consumers as well. </a:t>
            </a:r>
          </a:p>
          <a:p>
            <a:pPr eaLnBrk="1" hangingPunct="1">
              <a:defRPr/>
            </a:pPr>
            <a:r>
              <a:rPr lang="en-US" altLang="en-US">
                <a:ea typeface="ＭＳ Ｐゴシック" panose="020B0600070205080204" pitchFamily="34" charset="-128"/>
              </a:rPr>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defRPr/>
            </a:pPr>
            <a:endParaRPr lang="en-US" altLang="en-US">
              <a:ea typeface="ＭＳ Ｐゴシック" panose="020B0600070205080204" pitchFamily="34" charset="-128"/>
            </a:endParaRPr>
          </a:p>
          <a:p>
            <a:pPr eaLnBrk="1" hangingPunct="1">
              <a:defRPr/>
            </a:pPr>
            <a:r>
              <a:rPr lang="en-US" altLang="en-US">
                <a:ea typeface="ＭＳ Ｐゴシック" panose="020B0600070205080204" pitchFamily="34" charset="-128"/>
              </a:rPr>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2C44D5CF-68FD-4158-8663-1D5773507D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D9B1D7B3-E19C-4A44-8150-BF738E150A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41988" name="Slide Number Placeholder 3">
            <a:extLst>
              <a:ext uri="{FF2B5EF4-FFF2-40B4-BE49-F238E27FC236}">
                <a16:creationId xmlns:a16="http://schemas.microsoft.com/office/drawing/2014/main" id="{6A012937-BD81-47E9-B2C3-DBD36EEE98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0472939-3433-462C-AA33-9E4D1D205216}" type="slidenum">
              <a:rPr lang="en-US" altLang="en-US" smtClean="0"/>
              <a:pPr>
                <a:spcBef>
                  <a:spcPct val="0"/>
                </a:spcBef>
              </a:pPr>
              <a:t>30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3D19950-9178-47B5-84C8-1D69925194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C9A3E20-E84A-4536-86FE-A345D5A68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2" eaLnBrk="1" hangingPunct="1">
              <a:spcBef>
                <a:spcPct val="0"/>
              </a:spcBef>
            </a:pPr>
            <a:endParaRPr lang="en-US" altLang="en-US">
              <a:ea typeface="ＭＳ Ｐゴシック" panose="020B0600070205080204" pitchFamily="34" charset="-128"/>
            </a:endParaRPr>
          </a:p>
          <a:p>
            <a:pPr eaLnBrk="1" hangingPunct="1">
              <a:spcBef>
                <a:spcPct val="0"/>
              </a:spcBef>
            </a:pPr>
            <a:endParaRPr lang="en-US" altLang="en-US">
              <a:ea typeface="ＭＳ Ｐゴシック" panose="020B0600070205080204" pitchFamily="34" charset="-128"/>
            </a:endParaRPr>
          </a:p>
        </p:txBody>
      </p:sp>
      <p:sp>
        <p:nvSpPr>
          <p:cNvPr id="45060" name="Slide Number Placeholder 3">
            <a:extLst>
              <a:ext uri="{FF2B5EF4-FFF2-40B4-BE49-F238E27FC236}">
                <a16:creationId xmlns:a16="http://schemas.microsoft.com/office/drawing/2014/main" id="{DE5B4FFF-9C07-4D4D-8C8B-DEE22E525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B90949B-A243-4604-8023-4596299B506F}" type="slidenum">
              <a:rPr lang="en-US" altLang="en-US" smtClean="0"/>
              <a:pPr>
                <a:spcBef>
                  <a:spcPct val="0"/>
                </a:spcBef>
              </a:pPr>
              <a:t>32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7A60E21-8B99-43EC-A82A-C8418E61F838}"/>
              </a:ext>
            </a:extLst>
          </p:cNvPr>
          <p:cNvSpPr>
            <a:spLocks noChangeArrowheads="1"/>
          </p:cNvSpPr>
          <p:nvPr/>
        </p:nvSpPr>
        <p:spPr bwMode="auto">
          <a:xfrm>
            <a:off x="0" y="1676400"/>
            <a:ext cx="9144000" cy="1901825"/>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eaLnBrk="1" hangingPunct="1">
              <a:defRPr/>
            </a:pPr>
            <a:endParaRPr lang="en-US"/>
          </a:p>
        </p:txBody>
      </p:sp>
      <p:pic>
        <p:nvPicPr>
          <p:cNvPr id="5" name="Picture 17" descr="lwm2_white">
            <a:extLst>
              <a:ext uri="{FF2B5EF4-FFF2-40B4-BE49-F238E27FC236}">
                <a16:creationId xmlns:a16="http://schemas.microsoft.com/office/drawing/2014/main" id="{84BE6C42-C030-4817-977F-D824733C3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55320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685800" y="1882775"/>
            <a:ext cx="7772400" cy="1470025"/>
          </a:xfrm>
        </p:spPr>
        <p:txBody>
          <a:bodyPr/>
          <a:lstStyle>
            <a:lvl1pPr>
              <a:defRPr sz="4000"/>
            </a:lvl1pPr>
          </a:lstStyle>
          <a:p>
            <a:r>
              <a:rPr lang="en-US" dirty="0"/>
              <a:t>Click to edit Master title style</a:t>
            </a:r>
          </a:p>
        </p:txBody>
      </p:sp>
      <p:sp>
        <p:nvSpPr>
          <p:cNvPr id="6147" name="Rectangle 3"/>
          <p:cNvSpPr>
            <a:spLocks noGrp="1" noChangeArrowheads="1"/>
          </p:cNvSpPr>
          <p:nvPr>
            <p:ph type="subTitle" idx="1"/>
          </p:nvPr>
        </p:nvSpPr>
        <p:spPr>
          <a:xfrm>
            <a:off x="1371600" y="4343400"/>
            <a:ext cx="6400800" cy="1752600"/>
          </a:xfrm>
        </p:spPr>
        <p:txBody>
          <a:bodyPr/>
          <a:lstStyle>
            <a:lvl1pPr marL="0" indent="0" algn="ctr">
              <a:buFont typeface="Wingdings" pitchFamily="2" charset="2"/>
              <a:buNone/>
              <a:defRPr sz="2800"/>
            </a:lvl1pPr>
          </a:lstStyle>
          <a:p>
            <a:r>
              <a:rPr lang="en-US"/>
              <a:t>Click to edit Master subtitle style</a:t>
            </a:r>
            <a:endParaRPr lang="en-US" dirty="0"/>
          </a:p>
        </p:txBody>
      </p:sp>
      <p:sp>
        <p:nvSpPr>
          <p:cNvPr id="6" name="Footer Placeholder 5">
            <a:extLst>
              <a:ext uri="{FF2B5EF4-FFF2-40B4-BE49-F238E27FC236}">
                <a16:creationId xmlns:a16="http://schemas.microsoft.com/office/drawing/2014/main" id="{07EA2AD7-76E4-4E03-ADA7-314E5E58321D}"/>
              </a:ext>
            </a:extLst>
          </p:cNvPr>
          <p:cNvSpPr>
            <a:spLocks noGrp="1" noChangeArrowheads="1"/>
          </p:cNvSpPr>
          <p:nvPr>
            <p:ph type="ftr" sz="quarter" idx="10"/>
          </p:nvPr>
        </p:nvSpPr>
        <p:spPr/>
        <p:txBody>
          <a:bodyPr/>
          <a:lstStyle>
            <a:lvl1pPr algn="ctr">
              <a:defRPr sz="1400">
                <a:solidFill>
                  <a:schemeClr val="tx1"/>
                </a:solidFill>
                <a:latin typeface="+mn-lt"/>
              </a:defRPr>
            </a:lvl1pPr>
          </a:lstStyle>
          <a:p>
            <a:pPr>
              <a:defRPr/>
            </a:pPr>
            <a:r>
              <a:rPr lang="en-US"/>
              <a:t>Java Programming: Program Design Including Data Structures</a:t>
            </a:r>
          </a:p>
        </p:txBody>
      </p:sp>
      <p:sp>
        <p:nvSpPr>
          <p:cNvPr id="7" name="Slide Number Placeholder 6">
            <a:extLst>
              <a:ext uri="{FF2B5EF4-FFF2-40B4-BE49-F238E27FC236}">
                <a16:creationId xmlns:a16="http://schemas.microsoft.com/office/drawing/2014/main" id="{28DAD27C-9014-4FFD-9AA5-3C9F79AD8239}"/>
              </a:ext>
            </a:extLst>
          </p:cNvPr>
          <p:cNvSpPr>
            <a:spLocks noGrp="1" noChangeArrowheads="1"/>
          </p:cNvSpPr>
          <p:nvPr>
            <p:ph type="sldNum" sz="quarter" idx="11"/>
          </p:nvPr>
        </p:nvSpPr>
        <p:spPr/>
        <p:txBody>
          <a:bodyPr/>
          <a:lstStyle>
            <a:lvl1pPr>
              <a:defRPr/>
            </a:lvl1pPr>
          </a:lstStyle>
          <a:p>
            <a:pPr>
              <a:defRPr/>
            </a:pPr>
            <a:fld id="{9696754C-69AF-4027-837D-90D98C12A4F1}" type="slidenum">
              <a:rPr lang="en-US" altLang="en-US"/>
              <a:pPr>
                <a:defRPr/>
              </a:pPr>
              <a:t>‹#›</a:t>
            </a:fld>
            <a:endParaRPr lang="en-US" altLang="en-US"/>
          </a:p>
        </p:txBody>
      </p:sp>
      <p:sp>
        <p:nvSpPr>
          <p:cNvPr id="8" name="Date Placeholder 4">
            <a:extLst>
              <a:ext uri="{FF2B5EF4-FFF2-40B4-BE49-F238E27FC236}">
                <a16:creationId xmlns:a16="http://schemas.microsoft.com/office/drawing/2014/main" id="{0A0016FC-3B9A-4AAE-AC9C-CDC690EFB47C}"/>
              </a:ext>
            </a:extLst>
          </p:cNvPr>
          <p:cNvSpPr>
            <a:spLocks noGrp="1"/>
          </p:cNvSpPr>
          <p:nvPr>
            <p:ph type="dt" sz="half" idx="12"/>
          </p:nvPr>
        </p:nvSpPr>
        <p:spPr/>
        <p:txBody>
          <a:bodyPr/>
          <a:lstStyle>
            <a:lvl1pPr>
              <a:defRPr sz="1400"/>
            </a:lvl1pPr>
          </a:lstStyle>
          <a:p>
            <a:pPr>
              <a:defRPr/>
            </a:pPr>
            <a:endParaRPr lang="en-US"/>
          </a:p>
        </p:txBody>
      </p:sp>
    </p:spTree>
    <p:extLst>
      <p:ext uri="{BB962C8B-B14F-4D97-AF65-F5344CB8AC3E}">
        <p14:creationId xmlns:p14="http://schemas.microsoft.com/office/powerpoint/2010/main" val="376879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a:extLst>
              <a:ext uri="{FF2B5EF4-FFF2-40B4-BE49-F238E27FC236}">
                <a16:creationId xmlns:a16="http://schemas.microsoft.com/office/drawing/2014/main" id="{FD4F257B-E216-4621-A9D4-C1F58FAAF529}"/>
              </a:ext>
            </a:extLst>
          </p:cNvPr>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6">
            <a:extLst>
              <a:ext uri="{FF2B5EF4-FFF2-40B4-BE49-F238E27FC236}">
                <a16:creationId xmlns:a16="http://schemas.microsoft.com/office/drawing/2014/main" id="{1747A34D-2034-40B6-8FC3-BF42A4AC70C5}"/>
              </a:ext>
            </a:extLst>
          </p:cNvPr>
          <p:cNvSpPr>
            <a:spLocks noGrp="1" noChangeArrowheads="1"/>
          </p:cNvSpPr>
          <p:nvPr>
            <p:ph type="sldNum" sz="quarter" idx="11"/>
          </p:nvPr>
        </p:nvSpPr>
        <p:spPr>
          <a:ln/>
        </p:spPr>
        <p:txBody>
          <a:bodyPr/>
          <a:lstStyle>
            <a:lvl1pPr>
              <a:defRPr/>
            </a:lvl1pPr>
          </a:lstStyle>
          <a:p>
            <a:pPr>
              <a:defRPr/>
            </a:pPr>
            <a:fld id="{D855801A-7993-4186-8702-96092A1CBF14}" type="slidenum">
              <a:rPr lang="en-US" altLang="en-US"/>
              <a:pPr>
                <a:defRPr/>
              </a:pPr>
              <a:t>‹#›</a:t>
            </a:fld>
            <a:endParaRPr lang="en-US" altLang="en-US"/>
          </a:p>
        </p:txBody>
      </p:sp>
      <p:sp>
        <p:nvSpPr>
          <p:cNvPr id="6" name="Date Placeholder 4">
            <a:extLst>
              <a:ext uri="{FF2B5EF4-FFF2-40B4-BE49-F238E27FC236}">
                <a16:creationId xmlns:a16="http://schemas.microsoft.com/office/drawing/2014/main" id="{7229C256-D504-4BE4-B5B0-0BC9D6EAE054}"/>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26403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1EDCB17-27FC-4686-9F6E-688B029EA76D}"/>
              </a:ext>
            </a:extLst>
          </p:cNvPr>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3" name="Rectangle 6">
            <a:extLst>
              <a:ext uri="{FF2B5EF4-FFF2-40B4-BE49-F238E27FC236}">
                <a16:creationId xmlns:a16="http://schemas.microsoft.com/office/drawing/2014/main" id="{FD0A231C-91C0-4450-8877-4EE01D5CC1AC}"/>
              </a:ext>
            </a:extLst>
          </p:cNvPr>
          <p:cNvSpPr>
            <a:spLocks noGrp="1" noChangeArrowheads="1"/>
          </p:cNvSpPr>
          <p:nvPr>
            <p:ph type="sldNum" sz="quarter" idx="11"/>
          </p:nvPr>
        </p:nvSpPr>
        <p:spPr>
          <a:ln/>
        </p:spPr>
        <p:txBody>
          <a:bodyPr/>
          <a:lstStyle>
            <a:lvl1pPr>
              <a:defRPr/>
            </a:lvl1pPr>
          </a:lstStyle>
          <a:p>
            <a:pPr>
              <a:defRPr/>
            </a:pPr>
            <a:fld id="{95A53A09-6B2A-4BCD-8FCB-2912CD474CA5}" type="slidenum">
              <a:rPr lang="en-US" altLang="en-US"/>
              <a:pPr>
                <a:defRPr/>
              </a:pPr>
              <a:t>‹#›</a:t>
            </a:fld>
            <a:endParaRPr lang="en-US" altLang="en-US"/>
          </a:p>
        </p:txBody>
      </p:sp>
      <p:sp>
        <p:nvSpPr>
          <p:cNvPr id="4" name="Date Placeholder 4">
            <a:extLst>
              <a:ext uri="{FF2B5EF4-FFF2-40B4-BE49-F238E27FC236}">
                <a16:creationId xmlns:a16="http://schemas.microsoft.com/office/drawing/2014/main" id="{BA79FC8C-16FD-454E-8CB7-BF0B76DC6E51}"/>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44978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F44D57D6-E159-4FE1-913A-78C42550AACA}"/>
              </a:ext>
            </a:extLst>
          </p:cNvPr>
          <p:cNvSpPr>
            <a:spLocks noChangeArrowheads="1"/>
          </p:cNvSpPr>
          <p:nvPr/>
        </p:nvSpPr>
        <p:spPr bwMode="auto">
          <a:xfrm>
            <a:off x="0" y="0"/>
            <a:ext cx="9144000" cy="865188"/>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eaLnBrk="1" hangingPunct="1">
              <a:defRPr/>
            </a:pPr>
            <a:endParaRPr lang="en-US"/>
          </a:p>
        </p:txBody>
      </p:sp>
      <p:sp>
        <p:nvSpPr>
          <p:cNvPr id="1027" name="Rectangle 2">
            <a:extLst>
              <a:ext uri="{FF2B5EF4-FFF2-40B4-BE49-F238E27FC236}">
                <a16:creationId xmlns:a16="http://schemas.microsoft.com/office/drawing/2014/main" id="{1C307CF9-23B8-41DD-BF61-619202F2CE68}"/>
              </a:ext>
            </a:extLst>
          </p:cNvPr>
          <p:cNvSpPr>
            <a:spLocks noGrp="1" noChangeArrowheads="1"/>
          </p:cNvSpPr>
          <p:nvPr>
            <p:ph type="title"/>
          </p:nvPr>
        </p:nvSpPr>
        <p:spPr bwMode="auto">
          <a:xfrm>
            <a:off x="457200" y="69850"/>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C5437EDF-9085-4509-837F-2C55670E364C}"/>
              </a:ext>
            </a:extLst>
          </p:cNvPr>
          <p:cNvSpPr>
            <a:spLocks noGrp="1" noChangeArrowheads="1"/>
          </p:cNvSpPr>
          <p:nvPr>
            <p:ph type="body" idx="1"/>
          </p:nvPr>
        </p:nvSpPr>
        <p:spPr bwMode="auto">
          <a:xfrm>
            <a:off x="457200" y="10668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8852AE1-CD05-4A91-9856-1CD267285877}"/>
              </a:ext>
            </a:extLst>
          </p:cNvPr>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mn-lt"/>
                <a:cs typeface="Arial" panose="020B0604020202020204" pitchFamily="34" charset="0"/>
              </a:defRPr>
            </a:lvl1pPr>
          </a:lstStyle>
          <a:p>
            <a:pPr>
              <a:defRPr/>
            </a:pPr>
            <a:r>
              <a:rPr lang="en-US"/>
              <a:t>Java Programming: Program Design Including Data Structures</a:t>
            </a:r>
          </a:p>
        </p:txBody>
      </p:sp>
      <p:sp>
        <p:nvSpPr>
          <p:cNvPr id="1030" name="Rectangle 6">
            <a:extLst>
              <a:ext uri="{FF2B5EF4-FFF2-40B4-BE49-F238E27FC236}">
                <a16:creationId xmlns:a16="http://schemas.microsoft.com/office/drawing/2014/main" id="{2196AAE4-9D72-43EE-A2D0-A973F3C2BA08}"/>
              </a:ext>
            </a:extLst>
          </p:cNvPr>
          <p:cNvSpPr>
            <a:spLocks noGrp="1" noChangeArrowheads="1"/>
          </p:cNvSpPr>
          <p:nvPr>
            <p:ph type="sldNum" sz="quarter" idx="4"/>
          </p:nvPr>
        </p:nvSpPr>
        <p:spPr bwMode="auto">
          <a:xfrm>
            <a:off x="6972300" y="6553200"/>
            <a:ext cx="2011363" cy="277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Palatino Linotype" pitchFamily="18" charset="0"/>
              </a:defRPr>
            </a:lvl1pPr>
          </a:lstStyle>
          <a:p>
            <a:pPr>
              <a:defRPr/>
            </a:pPr>
            <a:fld id="{8B9ECC44-BAA7-4360-A9A9-6474F447337C}" type="slidenum">
              <a:rPr lang="en-US" altLang="en-US"/>
              <a:pPr>
                <a:defRPr/>
              </a:pPr>
              <a:t>‹#›</a:t>
            </a:fld>
            <a:endParaRPr lang="en-US" altLang="en-US"/>
          </a:p>
        </p:txBody>
      </p:sp>
      <p:sp>
        <p:nvSpPr>
          <p:cNvPr id="8" name="Date Placeholder 4">
            <a:extLst>
              <a:ext uri="{FF2B5EF4-FFF2-40B4-BE49-F238E27FC236}">
                <a16:creationId xmlns:a16="http://schemas.microsoft.com/office/drawing/2014/main" id="{950C401B-A563-49FE-9019-3E803AA30ACE}"/>
              </a:ext>
            </a:extLst>
          </p:cNvPr>
          <p:cNvSpPr>
            <a:spLocks noGrp="1"/>
          </p:cNvSpPr>
          <p:nvPr>
            <p:ph type="dt" sz="half" idx="2"/>
          </p:nvPr>
        </p:nvSpPr>
        <p:spPr>
          <a:xfrm>
            <a:off x="431800" y="6553200"/>
            <a:ext cx="1905000" cy="457200"/>
          </a:xfrm>
          <a:prstGeom prst="rect">
            <a:avLst/>
          </a:prstGeom>
        </p:spPr>
        <p:txBody>
          <a:bodyPr/>
          <a:lstStyle>
            <a:lvl1pPr eaLnBrk="1" hangingPunct="1">
              <a:defRPr sz="1400">
                <a:latin typeface="Arial" panose="020B0604020202020204" pitchFamily="34" charset="0"/>
                <a:cs typeface="Arial" panose="020B0604020202020204"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7" r:id="rId1"/>
    <p:sldLayoutId id="2147483685" r:id="rId2"/>
    <p:sldLayoutId id="2147483686" r:id="rId3"/>
  </p:sldLayoutIdLst>
  <p:hf hdr="0" ft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Palatino Linotype" pitchFamily="18" charset="0"/>
          <a:cs typeface="Arial" charset="0"/>
        </a:defRPr>
      </a:lvl2pPr>
      <a:lvl3pPr algn="ctr" rtl="0" eaLnBrk="0" fontAlgn="base" hangingPunct="0">
        <a:spcBef>
          <a:spcPct val="0"/>
        </a:spcBef>
        <a:spcAft>
          <a:spcPct val="0"/>
        </a:spcAft>
        <a:defRPr sz="3600">
          <a:solidFill>
            <a:schemeClr val="bg1"/>
          </a:solidFill>
          <a:latin typeface="Palatino Linotype" pitchFamily="18" charset="0"/>
          <a:cs typeface="Arial" charset="0"/>
        </a:defRPr>
      </a:lvl3pPr>
      <a:lvl4pPr algn="ctr" rtl="0" eaLnBrk="0" fontAlgn="base" hangingPunct="0">
        <a:spcBef>
          <a:spcPct val="0"/>
        </a:spcBef>
        <a:spcAft>
          <a:spcPct val="0"/>
        </a:spcAft>
        <a:defRPr sz="3600">
          <a:solidFill>
            <a:schemeClr val="bg1"/>
          </a:solidFill>
          <a:latin typeface="Palatino Linotype" pitchFamily="18" charset="0"/>
          <a:cs typeface="Arial" charset="0"/>
        </a:defRPr>
      </a:lvl4pPr>
      <a:lvl5pPr algn="ctr" rtl="0" eaLnBrk="0" fontAlgn="base" hangingPunct="0">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B050"/>
        </a:buClr>
        <a:buChar char="•"/>
        <a:defRPr sz="2800">
          <a:solidFill>
            <a:srgbClr val="000000"/>
          </a:solidFill>
          <a:latin typeface="+mn-lt"/>
          <a:cs typeface="+mn-cs"/>
        </a:defRPr>
      </a:lvl2pPr>
      <a:lvl3pPr marL="1143000" indent="-228600" algn="l" rtl="0" eaLnBrk="0" fontAlgn="base" hangingPunct="0">
        <a:spcBef>
          <a:spcPct val="20000"/>
        </a:spcBef>
        <a:spcAft>
          <a:spcPct val="0"/>
        </a:spcAft>
        <a:buChar char="o"/>
        <a:defRPr sz="2000">
          <a:solidFill>
            <a:srgbClr val="000000"/>
          </a:solidFill>
          <a:latin typeface="+mn-lt"/>
          <a:cs typeface="+mn-cs"/>
        </a:defRPr>
      </a:lvl3pPr>
      <a:lvl4pPr marL="1600200" indent="-228600" algn="l" rtl="0" eaLnBrk="0" fontAlgn="base" hangingPunct="0">
        <a:spcBef>
          <a:spcPct val="20000"/>
        </a:spcBef>
        <a:spcAft>
          <a:spcPct val="0"/>
        </a:spcAft>
        <a:buChar char="–"/>
        <a:defRPr>
          <a:solidFill>
            <a:srgbClr val="000000"/>
          </a:solidFill>
          <a:latin typeface="+mn-lt"/>
          <a:cs typeface="+mn-cs"/>
        </a:defRPr>
      </a:lvl4pPr>
      <a:lvl5pPr marL="2057400" indent="-228600" algn="l" rtl="0" eaLnBrk="0" fontAlgn="base" hangingPunct="0">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exforsys.com/tutorials/cloud-computing/cloud-computing-security.html" TargetMode="External"/><Relationship Id="rId3" Type="http://schemas.openxmlformats.org/officeDocument/2006/relationships/hyperlink" Target="http://www.infoworld.com/d/cloud-computing/afraid-outside-cloud-attacks-youre-missing-real-threat-894" TargetMode="External"/><Relationship Id="rId7" Type="http://schemas.openxmlformats.org/officeDocument/2006/relationships/hyperlink" Target="http://blogs.technet.com/b/rhalbheer/archive/2010/01/30/cloud-security-paper-looking-for-feedback.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cs.sunysb.edu/~sion/research/sion2009mitTR.pdf" TargetMode="External"/><Relationship Id="rId5" Type="http://schemas.openxmlformats.org/officeDocument/2006/relationships/hyperlink" Target="http://www.cio.com/article/506136/Targeted_Attacks_Possible_in_the_Cloud_Researchers_Warn" TargetMode="External"/><Relationship Id="rId4" Type="http://schemas.openxmlformats.org/officeDocument/2006/relationships/hyperlink" Target="http://www.computerworld.com/s/article/9140074/Amazon_downplays_report_highlighting_vulnerabilities_in_its_cloud_service" TargetMode="External"/><Relationship Id="rId9" Type="http://schemas.openxmlformats.org/officeDocument/2006/relationships/hyperlink" Target="http://www.centernetworks.com/amazon-s3-downtime-updat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aws.amazon.com/cloudwatch/"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4" Type="http://schemas.openxmlformats.org/officeDocument/2006/relationships/hyperlink" Target="http://iperf.sourceforge.n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4FA082A-94C3-4AED-B5E0-0807A683A8E2}"/>
              </a:ext>
            </a:extLst>
          </p:cNvPr>
          <p:cNvSpPr>
            <a:spLocks noGrp="1" noChangeArrowheads="1"/>
          </p:cNvSpPr>
          <p:nvPr>
            <p:ph type="ctrTitle"/>
          </p:nvPr>
        </p:nvSpPr>
        <p:spPr>
          <a:xfrm>
            <a:off x="-152400" y="1882775"/>
            <a:ext cx="9448800" cy="1470025"/>
          </a:xfrm>
        </p:spPr>
        <p:txBody>
          <a:bodyPr/>
          <a:lstStyle/>
          <a:p>
            <a:pPr eaLnBrk="1" hangingPunct="1"/>
            <a:r>
              <a:rPr lang="en-US" altLang="en-US" sz="3600"/>
              <a:t>Research in Cloud Security and Privacy</a:t>
            </a:r>
            <a:br>
              <a:rPr lang="en-US" altLang="en-US" sz="3200"/>
            </a:br>
            <a:r>
              <a:rPr lang="en-US" altLang="en-US" sz="2800"/>
              <a:t>--Security and Privacy Issues in Cloud Computing</a:t>
            </a:r>
          </a:p>
        </p:txBody>
      </p:sp>
      <p:sp>
        <p:nvSpPr>
          <p:cNvPr id="5" name="Rectangle 3">
            <a:extLst>
              <a:ext uri="{FF2B5EF4-FFF2-40B4-BE49-F238E27FC236}">
                <a16:creationId xmlns:a16="http://schemas.microsoft.com/office/drawing/2014/main" id="{0B0989DA-4396-413D-B56F-453A18385B58}"/>
              </a:ext>
            </a:extLst>
          </p:cNvPr>
          <p:cNvSpPr txBox="1">
            <a:spLocks noChangeArrowheads="1"/>
          </p:cNvSpPr>
          <p:nvPr/>
        </p:nvSpPr>
        <p:spPr bwMode="auto">
          <a:xfrm>
            <a:off x="152400" y="4114800"/>
            <a:ext cx="853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Clr>
                <a:schemeClr val="accent2"/>
              </a:buClr>
              <a:buFont typeface="Wingdings" pitchFamily="2" charset="2"/>
              <a:buNone/>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B050"/>
              </a:buClr>
              <a:buChar char="•"/>
              <a:defRPr sz="2800">
                <a:solidFill>
                  <a:srgbClr val="000000"/>
                </a:solidFill>
                <a:latin typeface="+mn-lt"/>
                <a:cs typeface="+mn-cs"/>
              </a:defRPr>
            </a:lvl2pPr>
            <a:lvl3pPr marL="1143000" indent="-228600" algn="l" rtl="0" eaLnBrk="1" fontAlgn="base" hangingPunct="1">
              <a:spcBef>
                <a:spcPct val="20000"/>
              </a:spcBef>
              <a:spcAft>
                <a:spcPct val="0"/>
              </a:spcAft>
              <a:buChar char="o"/>
              <a:defRPr sz="2000">
                <a:solidFill>
                  <a:srgbClr val="000000"/>
                </a:solidFill>
                <a:latin typeface="+mn-lt"/>
                <a:cs typeface="+mn-cs"/>
              </a:defRPr>
            </a:lvl3pPr>
            <a:lvl4pPr marL="1600200" indent="-228600" algn="l" rtl="0" eaLnBrk="1" fontAlgn="base" hangingPunct="1">
              <a:spcBef>
                <a:spcPct val="20000"/>
              </a:spcBef>
              <a:spcAft>
                <a:spcPct val="0"/>
              </a:spcAft>
              <a:buChar char="–"/>
              <a:defRPr>
                <a:solidFill>
                  <a:srgbClr val="000000"/>
                </a:solidFill>
                <a:latin typeface="+mn-lt"/>
                <a:cs typeface="+mn-cs"/>
              </a:defRPr>
            </a:lvl4pPr>
            <a:lvl5pPr marL="2057400" indent="-228600" algn="l" rtl="0" eaLnBrk="1" fontAlgn="base" hangingPunct="1">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a:defRPr/>
            </a:pPr>
            <a:r>
              <a:rPr lang="en-US" sz="2400" kern="0" dirty="0"/>
              <a:t> Portions of this PPT draw from PPTs authored by </a:t>
            </a:r>
            <a:r>
              <a:rPr lang="en-US" altLang="en-US" sz="2400" kern="0" dirty="0"/>
              <a:t> </a:t>
            </a:r>
          </a:p>
          <a:p>
            <a:pPr>
              <a:defRPr/>
            </a:pPr>
            <a:r>
              <a:rPr lang="en-US" altLang="en-US" sz="2400" kern="0" dirty="0"/>
              <a:t>Bharat Bhargava, Anya Kim and </a:t>
            </a:r>
            <a:r>
              <a:rPr lang="en-US" sz="2400" kern="0" dirty="0" err="1"/>
              <a:t>YounSun</a:t>
            </a:r>
            <a:r>
              <a:rPr lang="en-US" sz="2400" kern="0" dirty="0"/>
              <a:t> Cho</a:t>
            </a:r>
          </a:p>
          <a:p>
            <a:pPr>
              <a:defRPr/>
            </a:pPr>
            <a:endParaRPr lang="en-US" altLang="en-US" sz="2400" kern="0" dirty="0"/>
          </a:p>
          <a:p>
            <a:pPr>
              <a:defRPr/>
            </a:pPr>
            <a:endParaRPr lang="en-US" altLang="en-US" sz="2400" dirty="0">
              <a:solidFill>
                <a:srgbClr val="898989"/>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75DB58C-5880-4792-B47F-1BF1EDC97F94}"/>
              </a:ext>
            </a:extLst>
          </p:cNvPr>
          <p:cNvSpPr>
            <a:spLocks noGrp="1"/>
          </p:cNvSpPr>
          <p:nvPr>
            <p:ph type="title"/>
          </p:nvPr>
        </p:nvSpPr>
        <p:spPr/>
        <p:txBody>
          <a:bodyPr/>
          <a:lstStyle/>
          <a:p>
            <a:pPr eaLnBrk="1" hangingPunct="1"/>
            <a:r>
              <a:rPr lang="en-US" altLang="en-US">
                <a:ea typeface="ＭＳ Ｐゴシック" panose="020B0600070205080204" pitchFamily="34" charset="-128"/>
              </a:rPr>
              <a:t>Taxonomy of Fear</a:t>
            </a:r>
          </a:p>
        </p:txBody>
      </p:sp>
      <p:sp>
        <p:nvSpPr>
          <p:cNvPr id="16387" name="Content Placeholder 2">
            <a:extLst>
              <a:ext uri="{FF2B5EF4-FFF2-40B4-BE49-F238E27FC236}">
                <a16:creationId xmlns:a16="http://schemas.microsoft.com/office/drawing/2014/main" id="{1E7D553D-A50A-4897-A472-3E2B9C47BF44}"/>
              </a:ext>
            </a:extLst>
          </p:cNvPr>
          <p:cNvSpPr>
            <a:spLocks noGrp="1"/>
          </p:cNvSpPr>
          <p:nvPr>
            <p:ph idx="1"/>
          </p:nvPr>
        </p:nvSpPr>
        <p:spPr/>
        <p:txBody>
          <a:bodyPr/>
          <a:lstStyle/>
          <a:p>
            <a:pPr eaLnBrk="1" hangingPunct="1">
              <a:lnSpc>
                <a:spcPct val="90000"/>
              </a:lnSpc>
            </a:pPr>
            <a:r>
              <a:rPr lang="en-US" altLang="en-US">
                <a:solidFill>
                  <a:srgbClr val="1E1C11"/>
                </a:solidFill>
                <a:ea typeface="ＭＳ Ｐゴシック" panose="020B0600070205080204" pitchFamily="34" charset="-128"/>
              </a:rPr>
              <a:t>Confidentiality</a:t>
            </a:r>
          </a:p>
          <a:p>
            <a:pPr lvl="1" eaLnBrk="1" hangingPunct="1">
              <a:lnSpc>
                <a:spcPct val="90000"/>
              </a:lnSpc>
            </a:pPr>
            <a:r>
              <a:rPr lang="en-US" altLang="en-US">
                <a:solidFill>
                  <a:srgbClr val="1E1C11"/>
                </a:solidFill>
                <a:ea typeface="ＭＳ Ｐゴシック" panose="020B0600070205080204" pitchFamily="34" charset="-128"/>
              </a:rPr>
              <a:t>Fear of loss of control over data</a:t>
            </a:r>
          </a:p>
          <a:p>
            <a:pPr lvl="2" eaLnBrk="1" hangingPunct="1">
              <a:lnSpc>
                <a:spcPct val="90000"/>
              </a:lnSpc>
            </a:pPr>
            <a:r>
              <a:rPr lang="en-US" altLang="en-US">
                <a:solidFill>
                  <a:srgbClr val="1E1C11"/>
                </a:solidFill>
                <a:ea typeface="ＭＳ Ｐゴシック" panose="020B0600070205080204" pitchFamily="34" charset="-128"/>
              </a:rPr>
              <a:t>Will the sensitive data stored on a cloud remain confidential? </a:t>
            </a:r>
          </a:p>
          <a:p>
            <a:pPr lvl="2" eaLnBrk="1" hangingPunct="1">
              <a:lnSpc>
                <a:spcPct val="90000"/>
              </a:lnSpc>
            </a:pPr>
            <a:r>
              <a:rPr lang="en-US" altLang="en-US">
                <a:solidFill>
                  <a:srgbClr val="1E1C11"/>
                </a:solidFill>
                <a:ea typeface="ＭＳ Ｐゴシック" panose="020B0600070205080204" pitchFamily="34" charset="-128"/>
              </a:rPr>
              <a:t>Will cloud compromises leak confidential client data </a:t>
            </a:r>
          </a:p>
          <a:p>
            <a:pPr lvl="1" eaLnBrk="1" hangingPunct="1">
              <a:lnSpc>
                <a:spcPct val="90000"/>
              </a:lnSpc>
            </a:pPr>
            <a:r>
              <a:rPr lang="en-US" altLang="en-US">
                <a:solidFill>
                  <a:srgbClr val="1E1C11"/>
                </a:solidFill>
                <a:ea typeface="ＭＳ Ｐゴシック" panose="020B0600070205080204" pitchFamily="34" charset="-128"/>
              </a:rPr>
              <a:t>Will the cloud provider itself be honest and won’t peek into the data?</a:t>
            </a:r>
          </a:p>
          <a:p>
            <a:pPr eaLnBrk="1" hangingPunct="1">
              <a:lnSpc>
                <a:spcPct val="90000"/>
              </a:lnSpc>
            </a:pPr>
            <a:r>
              <a:rPr lang="en-US" altLang="en-US">
                <a:solidFill>
                  <a:srgbClr val="1E1C11"/>
                </a:solidFill>
                <a:ea typeface="ＭＳ Ｐゴシック" panose="020B0600070205080204" pitchFamily="34" charset="-128"/>
              </a:rPr>
              <a:t>Integrity</a:t>
            </a:r>
          </a:p>
          <a:p>
            <a:pPr lvl="1" eaLnBrk="1" hangingPunct="1">
              <a:lnSpc>
                <a:spcPct val="90000"/>
              </a:lnSpc>
            </a:pPr>
            <a:r>
              <a:rPr lang="en-US" altLang="en-US">
                <a:solidFill>
                  <a:srgbClr val="1E1C11"/>
                </a:solidFill>
                <a:ea typeface="ＭＳ Ｐゴシック" panose="020B0600070205080204" pitchFamily="34" charset="-128"/>
              </a:rPr>
              <a:t>How do I know that the cloud provider is doing the computations correctly?</a:t>
            </a:r>
          </a:p>
          <a:p>
            <a:pPr lvl="1" eaLnBrk="1" hangingPunct="1">
              <a:lnSpc>
                <a:spcPct val="90000"/>
              </a:lnSpc>
            </a:pPr>
            <a:r>
              <a:rPr lang="en-US" altLang="en-US">
                <a:solidFill>
                  <a:srgbClr val="1E1C11"/>
                </a:solidFill>
                <a:ea typeface="ＭＳ Ｐゴシック" panose="020B0600070205080204" pitchFamily="34" charset="-128"/>
              </a:rPr>
              <a:t>How do I ensure that the cloud provider really stored my data without tampering with it?</a:t>
            </a:r>
          </a:p>
          <a:p>
            <a:pPr lvl="1" eaLnBrk="1" hangingPunct="1">
              <a:lnSpc>
                <a:spcPct val="90000"/>
              </a:lnSpc>
            </a:pPr>
            <a:endParaRPr lang="en-US" altLang="en-US">
              <a:solidFill>
                <a:srgbClr val="1E1C11"/>
              </a:solidFill>
              <a:ea typeface="ＭＳ Ｐゴシック" panose="020B0600070205080204" pitchFamily="34" charset="-128"/>
            </a:endParaRPr>
          </a:p>
        </p:txBody>
      </p:sp>
      <p:sp>
        <p:nvSpPr>
          <p:cNvPr id="16388" name="Slide Number Placeholder 5">
            <a:extLst>
              <a:ext uri="{FF2B5EF4-FFF2-40B4-BE49-F238E27FC236}">
                <a16:creationId xmlns:a16="http://schemas.microsoft.com/office/drawing/2014/main" id="{B35988F9-9DEB-48D2-86A6-DE69467754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89183E0-B548-488C-B0BF-5A4F33323505}" type="slidenum">
              <a:rPr lang="en-US" altLang="en-US" sz="1200" smtClean="0">
                <a:solidFill>
                  <a:srgbClr val="898989"/>
                </a:solidFill>
                <a:latin typeface="Calibri" panose="020F0502020204030204" pitchFamily="34" charset="0"/>
              </a:rPr>
              <a:pPr>
                <a:spcBef>
                  <a:spcPct val="0"/>
                </a:spcBef>
                <a:buClrTx/>
                <a:buFontTx/>
                <a:buNone/>
              </a:pPr>
              <a:t>10</a:t>
            </a:fld>
            <a:endParaRPr lang="en-US" altLang="en-US" sz="1200">
              <a:solidFill>
                <a:srgbClr val="898989"/>
              </a:solidFill>
              <a:latin typeface="Calibri" panose="020F0502020204030204" pitchFamily="34" charset="0"/>
            </a:endParaRPr>
          </a:p>
        </p:txBody>
      </p:sp>
      <p:sp>
        <p:nvSpPr>
          <p:cNvPr id="16389" name="Rectangle 4">
            <a:extLst>
              <a:ext uri="{FF2B5EF4-FFF2-40B4-BE49-F238E27FC236}">
                <a16:creationId xmlns:a16="http://schemas.microsoft.com/office/drawing/2014/main" id="{C3EB0792-E033-400C-9883-3EF1F827639D}"/>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BD5345C-8210-4617-864C-289425186EA4}"/>
              </a:ext>
            </a:extLst>
          </p:cNvPr>
          <p:cNvSpPr>
            <a:spLocks noGrp="1"/>
          </p:cNvSpPr>
          <p:nvPr>
            <p:ph type="title"/>
          </p:nvPr>
        </p:nvSpPr>
        <p:spPr/>
        <p:txBody>
          <a:bodyPr/>
          <a:lstStyle/>
          <a:p>
            <a:pPr eaLnBrk="1" hangingPunct="1"/>
            <a:r>
              <a:rPr lang="en-US" altLang="en-US">
                <a:ea typeface="ＭＳ Ｐゴシック" panose="020B0600070205080204" pitchFamily="34" charset="-128"/>
              </a:rPr>
              <a:t>Taxonomy of Fear (cont.)</a:t>
            </a:r>
          </a:p>
        </p:txBody>
      </p:sp>
      <p:sp>
        <p:nvSpPr>
          <p:cNvPr id="17411" name="Content Placeholder 2">
            <a:extLst>
              <a:ext uri="{FF2B5EF4-FFF2-40B4-BE49-F238E27FC236}">
                <a16:creationId xmlns:a16="http://schemas.microsoft.com/office/drawing/2014/main" id="{B0340450-B1AA-4DB8-B89A-4F838780F452}"/>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Availability</a:t>
            </a:r>
          </a:p>
          <a:p>
            <a:pPr lvl="1" eaLnBrk="1" hangingPunct="1"/>
            <a:r>
              <a:rPr lang="en-US" altLang="en-US">
                <a:solidFill>
                  <a:srgbClr val="1E1C11"/>
                </a:solidFill>
                <a:ea typeface="ＭＳ Ｐゴシック" panose="020B0600070205080204" pitchFamily="34" charset="-128"/>
              </a:rPr>
              <a:t>Will critical systems go down at the client, if the provider is attacked in a Denial of Service attack?</a:t>
            </a:r>
          </a:p>
          <a:p>
            <a:pPr lvl="1" eaLnBrk="1" hangingPunct="1"/>
            <a:r>
              <a:rPr lang="en-US" altLang="en-US">
                <a:solidFill>
                  <a:srgbClr val="1E1C11"/>
                </a:solidFill>
                <a:ea typeface="ＭＳ Ｐゴシック" panose="020B0600070205080204" pitchFamily="34" charset="-128"/>
              </a:rPr>
              <a:t>What happens if cloud provider goes out of business?</a:t>
            </a:r>
          </a:p>
          <a:p>
            <a:pPr lvl="1" eaLnBrk="1" hangingPunct="1"/>
            <a:r>
              <a:rPr lang="en-US" altLang="en-US">
                <a:solidFill>
                  <a:srgbClr val="1E1C11"/>
                </a:solidFill>
                <a:ea typeface="ＭＳ Ｐゴシック" panose="020B0600070205080204" pitchFamily="34" charset="-128"/>
              </a:rPr>
              <a:t>Would cloud scale well-enough?</a:t>
            </a:r>
          </a:p>
          <a:p>
            <a:pPr lvl="1" eaLnBrk="1" hangingPunct="1"/>
            <a:r>
              <a:rPr lang="en-US" altLang="en-US">
                <a:solidFill>
                  <a:srgbClr val="1E1C11"/>
                </a:solidFill>
                <a:ea typeface="ＭＳ Ｐゴシック" panose="020B0600070205080204" pitchFamily="34" charset="-128"/>
              </a:rPr>
              <a:t>Often-voiced concern</a:t>
            </a:r>
          </a:p>
          <a:p>
            <a:pPr lvl="2" eaLnBrk="1" hangingPunct="1"/>
            <a:r>
              <a:rPr lang="en-US" altLang="en-US">
                <a:solidFill>
                  <a:srgbClr val="1E1C11"/>
                </a:solidFill>
                <a:ea typeface="ＭＳ Ｐゴシック" panose="020B0600070205080204" pitchFamily="34" charset="-128"/>
              </a:rPr>
              <a:t>Although cloud providers argue their downtime compares well with cloud user’s own data centers</a:t>
            </a:r>
          </a:p>
        </p:txBody>
      </p:sp>
      <p:sp>
        <p:nvSpPr>
          <p:cNvPr id="17412" name="Slide Number Placeholder 5">
            <a:extLst>
              <a:ext uri="{FF2B5EF4-FFF2-40B4-BE49-F238E27FC236}">
                <a16:creationId xmlns:a16="http://schemas.microsoft.com/office/drawing/2014/main" id="{9E9D6A34-B342-432D-BB4D-8A8042199E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33A0E931-F8B6-47D0-8726-A5E9E806E64E}" type="slidenum">
              <a:rPr lang="en-US" altLang="en-US" sz="1200" smtClean="0">
                <a:solidFill>
                  <a:srgbClr val="898989"/>
                </a:solidFill>
                <a:latin typeface="Calibri" panose="020F0502020204030204" pitchFamily="34" charset="0"/>
              </a:rPr>
              <a:pPr>
                <a:spcBef>
                  <a:spcPct val="0"/>
                </a:spcBef>
                <a:buClrTx/>
                <a:buFontTx/>
                <a:buNone/>
              </a:pPr>
              <a:t>11</a:t>
            </a:fld>
            <a:endParaRPr lang="en-US" altLang="en-US" sz="1200">
              <a:solidFill>
                <a:srgbClr val="898989"/>
              </a:solidFill>
              <a:latin typeface="Calibri" panose="020F0502020204030204" pitchFamily="34" charset="0"/>
            </a:endParaRPr>
          </a:p>
        </p:txBody>
      </p:sp>
      <p:sp>
        <p:nvSpPr>
          <p:cNvPr id="17413" name="Rectangle 4">
            <a:extLst>
              <a:ext uri="{FF2B5EF4-FFF2-40B4-BE49-F238E27FC236}">
                <a16:creationId xmlns:a16="http://schemas.microsoft.com/office/drawing/2014/main" id="{78FACF2F-C42D-4592-B143-2C6DEE222B06}"/>
              </a:ext>
            </a:extLst>
          </p:cNvPr>
          <p:cNvSpPr>
            <a:spLocks noChangeArrowheads="1"/>
          </p:cNvSpPr>
          <p:nvPr/>
        </p:nvSpPr>
        <p:spPr bwMode="auto">
          <a:xfrm>
            <a:off x="5410200" y="6096000"/>
            <a:ext cx="349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D4852A-74BC-4DE7-92A5-00BE63A5FADF}"/>
              </a:ext>
            </a:extLst>
          </p:cNvPr>
          <p:cNvSpPr>
            <a:spLocks noGrp="1"/>
          </p:cNvSpPr>
          <p:nvPr>
            <p:ph type="title"/>
          </p:nvPr>
        </p:nvSpPr>
        <p:spPr/>
        <p:txBody>
          <a:bodyPr/>
          <a:lstStyle/>
          <a:p>
            <a:pPr eaLnBrk="1" hangingPunct="1"/>
            <a:r>
              <a:rPr lang="en-US" altLang="en-US">
                <a:ea typeface="ＭＳ Ｐゴシック" panose="020B0600070205080204" pitchFamily="34" charset="-128"/>
              </a:rPr>
              <a:t>Taxonomy of Fear (cont.)</a:t>
            </a:r>
          </a:p>
        </p:txBody>
      </p:sp>
      <p:sp>
        <p:nvSpPr>
          <p:cNvPr id="3" name="Content Placeholder 2">
            <a:extLst>
              <a:ext uri="{FF2B5EF4-FFF2-40B4-BE49-F238E27FC236}">
                <a16:creationId xmlns:a16="http://schemas.microsoft.com/office/drawing/2014/main" id="{F6E64F87-7DE0-44D2-AC94-A9077EF7ACB6}"/>
              </a:ext>
            </a:extLst>
          </p:cNvPr>
          <p:cNvSpPr>
            <a:spLocks noGrp="1"/>
          </p:cNvSpPr>
          <p:nvPr>
            <p:ph idx="1"/>
          </p:nvPr>
        </p:nvSpPr>
        <p:spPr/>
        <p:txBody>
          <a:bodyPr rtlCol="0">
            <a:normAutofit/>
          </a:bodyPr>
          <a:lstStyle/>
          <a:p>
            <a:pPr eaLnBrk="1" fontAlgn="auto" hangingPunct="1">
              <a:spcAft>
                <a:spcPts val="0"/>
              </a:spcAft>
              <a:defRPr/>
            </a:pPr>
            <a:r>
              <a:rPr lang="en-US" dirty="0"/>
              <a:t>Privacy issues raised via massive data mining</a:t>
            </a:r>
          </a:p>
          <a:p>
            <a:pPr lvl="1" eaLnBrk="1" fontAlgn="auto" hangingPunct="1">
              <a:spcAft>
                <a:spcPts val="0"/>
              </a:spcAft>
              <a:defRPr/>
            </a:pPr>
            <a:r>
              <a:rPr lang="en-US" dirty="0">
                <a:ea typeface="+mn-ea"/>
              </a:rPr>
              <a:t>Cloud now stores data from a lot of clients, and can run data mining algorithms to get large amounts of information on clients</a:t>
            </a:r>
          </a:p>
          <a:p>
            <a:pPr eaLnBrk="1" fontAlgn="auto" hangingPunct="1">
              <a:spcAft>
                <a:spcPts val="0"/>
              </a:spcAft>
              <a:defRPr/>
            </a:pPr>
            <a:r>
              <a:rPr lang="en-US" dirty="0"/>
              <a:t>Increased</a:t>
            </a:r>
            <a:r>
              <a:rPr lang="en-US" b="1" dirty="0"/>
              <a:t> </a:t>
            </a:r>
            <a:r>
              <a:rPr lang="en-US" dirty="0"/>
              <a:t>attack surface</a:t>
            </a:r>
          </a:p>
          <a:p>
            <a:pPr lvl="1" eaLnBrk="1" fontAlgn="auto" hangingPunct="1">
              <a:spcAft>
                <a:spcPts val="0"/>
              </a:spcAft>
              <a:defRPr/>
            </a:pPr>
            <a:r>
              <a:rPr lang="en-US" dirty="0">
                <a:ea typeface="+mn-ea"/>
              </a:rPr>
              <a:t>Entity outside the organization now stores and computes data, and so</a:t>
            </a:r>
          </a:p>
          <a:p>
            <a:pPr lvl="1" eaLnBrk="1" fontAlgn="auto" hangingPunct="1">
              <a:spcAft>
                <a:spcPts val="0"/>
              </a:spcAft>
              <a:defRPr/>
            </a:pPr>
            <a:r>
              <a:rPr lang="en-US" dirty="0">
                <a:ea typeface="+mn-ea"/>
              </a:rPr>
              <a:t>Attackers can now target the communication link between cloud provider and client</a:t>
            </a:r>
          </a:p>
          <a:p>
            <a:pPr lvl="1" eaLnBrk="1" fontAlgn="auto" hangingPunct="1">
              <a:spcAft>
                <a:spcPts val="0"/>
              </a:spcAft>
              <a:defRPr/>
            </a:pPr>
            <a:r>
              <a:rPr lang="en-US" dirty="0">
                <a:ea typeface="+mn-ea"/>
              </a:rPr>
              <a:t>Cloud provider employees can be phished</a:t>
            </a:r>
          </a:p>
        </p:txBody>
      </p:sp>
      <p:sp>
        <p:nvSpPr>
          <p:cNvPr id="18436" name="Slide Number Placeholder 5">
            <a:extLst>
              <a:ext uri="{FF2B5EF4-FFF2-40B4-BE49-F238E27FC236}">
                <a16:creationId xmlns:a16="http://schemas.microsoft.com/office/drawing/2014/main" id="{5C6F0A15-971A-4024-BDDA-30540B8AB6F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378CB3F4-55AB-4FF8-B14E-90B415E28B5D}" type="slidenum">
              <a:rPr lang="en-US" altLang="en-US" sz="1200" smtClean="0">
                <a:solidFill>
                  <a:srgbClr val="898989"/>
                </a:solidFill>
                <a:latin typeface="Calibri" panose="020F0502020204030204" pitchFamily="34" charset="0"/>
              </a:rPr>
              <a:pPr>
                <a:spcBef>
                  <a:spcPct val="0"/>
                </a:spcBef>
                <a:buClrTx/>
                <a:buFontTx/>
                <a:buNone/>
              </a:pPr>
              <a:t>12</a:t>
            </a:fld>
            <a:endParaRPr lang="en-US" altLang="en-US" sz="1200">
              <a:solidFill>
                <a:srgbClr val="898989"/>
              </a:solidFill>
              <a:latin typeface="Calibri" panose="020F0502020204030204" pitchFamily="34" charset="0"/>
            </a:endParaRPr>
          </a:p>
        </p:txBody>
      </p:sp>
      <p:sp>
        <p:nvSpPr>
          <p:cNvPr id="18437" name="Rectangle 4">
            <a:extLst>
              <a:ext uri="{FF2B5EF4-FFF2-40B4-BE49-F238E27FC236}">
                <a16:creationId xmlns:a16="http://schemas.microsoft.com/office/drawing/2014/main" id="{E3B8E85F-95DC-47CD-9601-D5F1C938FD5E}"/>
              </a:ext>
            </a:extLst>
          </p:cNvPr>
          <p:cNvSpPr>
            <a:spLocks noChangeArrowheads="1"/>
          </p:cNvSpPr>
          <p:nvPr/>
        </p:nvSpPr>
        <p:spPr bwMode="auto">
          <a:xfrm>
            <a:off x="5410200" y="6096000"/>
            <a:ext cx="3448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28FC36B-CFD2-4491-BEEF-4E29614C86BC}"/>
              </a:ext>
            </a:extLst>
          </p:cNvPr>
          <p:cNvSpPr>
            <a:spLocks noGrp="1"/>
          </p:cNvSpPr>
          <p:nvPr>
            <p:ph type="title"/>
          </p:nvPr>
        </p:nvSpPr>
        <p:spPr/>
        <p:txBody>
          <a:bodyPr/>
          <a:lstStyle/>
          <a:p>
            <a:pPr eaLnBrk="1" hangingPunct="1"/>
            <a:r>
              <a:rPr lang="en-US" altLang="en-US">
                <a:ea typeface="ＭＳ Ｐゴシック" panose="020B0600070205080204" pitchFamily="34" charset="-128"/>
              </a:rPr>
              <a:t>Taxonomy of Fear (cont.)</a:t>
            </a:r>
          </a:p>
        </p:txBody>
      </p:sp>
      <p:sp>
        <p:nvSpPr>
          <p:cNvPr id="19459" name="Content Placeholder 2">
            <a:extLst>
              <a:ext uri="{FF2B5EF4-FFF2-40B4-BE49-F238E27FC236}">
                <a16:creationId xmlns:a16="http://schemas.microsoft.com/office/drawing/2014/main" id="{5A3FA416-06FA-46BA-829A-B15C430DE210}"/>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Auditability and forensics (out of control of data)</a:t>
            </a:r>
          </a:p>
          <a:p>
            <a:pPr lvl="1" eaLnBrk="1" hangingPunct="1"/>
            <a:r>
              <a:rPr lang="en-US" altLang="en-US">
                <a:solidFill>
                  <a:srgbClr val="1E1C11"/>
                </a:solidFill>
                <a:ea typeface="ＭＳ Ｐゴシック" panose="020B0600070205080204" pitchFamily="34" charset="-128"/>
              </a:rPr>
              <a:t>Difficult to audit data held outside organization in a cloud</a:t>
            </a:r>
          </a:p>
          <a:p>
            <a:pPr lvl="1" eaLnBrk="1" hangingPunct="1"/>
            <a:r>
              <a:rPr lang="en-US" altLang="en-US">
                <a:solidFill>
                  <a:srgbClr val="1E1C11"/>
                </a:solidFill>
                <a:ea typeface="ＭＳ Ｐゴシック" panose="020B0600070205080204" pitchFamily="34" charset="-128"/>
              </a:rPr>
              <a:t>Forensics also made difficult since now clients don’t maintain data locally</a:t>
            </a:r>
          </a:p>
          <a:p>
            <a:pPr eaLnBrk="1" hangingPunct="1"/>
            <a:r>
              <a:rPr lang="en-US" altLang="en-US">
                <a:solidFill>
                  <a:srgbClr val="1E1C11"/>
                </a:solidFill>
                <a:ea typeface="ＭＳ Ｐゴシック" panose="020B0600070205080204" pitchFamily="34" charset="-128"/>
              </a:rPr>
              <a:t>Legal quagmire and transitive trust issues</a:t>
            </a:r>
          </a:p>
          <a:p>
            <a:pPr lvl="1" eaLnBrk="1" hangingPunct="1"/>
            <a:r>
              <a:rPr lang="en-US" altLang="en-US">
                <a:solidFill>
                  <a:srgbClr val="1E1C11"/>
                </a:solidFill>
                <a:ea typeface="ＭＳ Ｐゴシック" panose="020B0600070205080204" pitchFamily="34" charset="-128"/>
              </a:rPr>
              <a:t>Who is responsible for complying with regulations?</a:t>
            </a:r>
          </a:p>
          <a:p>
            <a:pPr lvl="2" eaLnBrk="1" hangingPunct="1"/>
            <a:r>
              <a:rPr lang="en-US" altLang="en-US">
                <a:solidFill>
                  <a:srgbClr val="1E1C11"/>
                </a:solidFill>
                <a:ea typeface="ＭＳ Ｐゴシック" panose="020B0600070205080204" pitchFamily="34" charset="-128"/>
              </a:rPr>
              <a:t>e.g., SOX, HIPAA, GLBA ?</a:t>
            </a:r>
          </a:p>
          <a:p>
            <a:pPr lvl="1" eaLnBrk="1" hangingPunct="1"/>
            <a:r>
              <a:rPr lang="en-US" altLang="en-US">
                <a:solidFill>
                  <a:srgbClr val="1E1C11"/>
                </a:solidFill>
                <a:ea typeface="ＭＳ Ｐゴシック" panose="020B0600070205080204" pitchFamily="34" charset="-128"/>
              </a:rPr>
              <a:t>If cloud provider subcontracts to third party clouds, will the data still be secure?</a:t>
            </a:r>
          </a:p>
        </p:txBody>
      </p:sp>
      <p:sp>
        <p:nvSpPr>
          <p:cNvPr id="19460" name="Slide Number Placeholder 5">
            <a:extLst>
              <a:ext uri="{FF2B5EF4-FFF2-40B4-BE49-F238E27FC236}">
                <a16:creationId xmlns:a16="http://schemas.microsoft.com/office/drawing/2014/main" id="{046CDEC0-EE5B-4707-B45C-BCE8A5CF8B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2D245598-AC8E-4FAC-8A03-D014DA9886BE}" type="slidenum">
              <a:rPr lang="en-US" altLang="en-US" sz="1200" smtClean="0">
                <a:solidFill>
                  <a:srgbClr val="898989"/>
                </a:solidFill>
                <a:latin typeface="Calibri" panose="020F0502020204030204" pitchFamily="34" charset="0"/>
              </a:rPr>
              <a:pPr>
                <a:spcBef>
                  <a:spcPct val="0"/>
                </a:spcBef>
                <a:buClrTx/>
                <a:buFontTx/>
                <a:buNone/>
              </a:pPr>
              <a:t>13</a:t>
            </a:fld>
            <a:endParaRPr lang="en-US" altLang="en-US" sz="1200">
              <a:solidFill>
                <a:srgbClr val="898989"/>
              </a:solidFill>
              <a:latin typeface="Calibri" panose="020F0502020204030204" pitchFamily="34" charset="0"/>
            </a:endParaRPr>
          </a:p>
        </p:txBody>
      </p:sp>
      <p:sp>
        <p:nvSpPr>
          <p:cNvPr id="19461" name="Rectangle 4">
            <a:extLst>
              <a:ext uri="{FF2B5EF4-FFF2-40B4-BE49-F238E27FC236}">
                <a16:creationId xmlns:a16="http://schemas.microsoft.com/office/drawing/2014/main" id="{40D6728D-5C45-4EA2-B50A-253028330F1C}"/>
              </a:ext>
            </a:extLst>
          </p:cNvPr>
          <p:cNvSpPr>
            <a:spLocks noChangeArrowheads="1"/>
          </p:cNvSpPr>
          <p:nvPr/>
        </p:nvSpPr>
        <p:spPr bwMode="auto">
          <a:xfrm>
            <a:off x="4724400" y="6518275"/>
            <a:ext cx="3448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8A7EF05-F85D-4118-9593-EBABDA4A97EF}"/>
              </a:ext>
            </a:extLst>
          </p:cNvPr>
          <p:cNvSpPr>
            <a:spLocks noGrp="1"/>
          </p:cNvSpPr>
          <p:nvPr>
            <p:ph type="title"/>
          </p:nvPr>
        </p:nvSpPr>
        <p:spPr>
          <a:xfrm>
            <a:off x="457200" y="0"/>
            <a:ext cx="8229600" cy="1143000"/>
          </a:xfrm>
        </p:spPr>
        <p:txBody>
          <a:bodyPr/>
          <a:lstStyle/>
          <a:p>
            <a:pPr eaLnBrk="1" hangingPunct="1"/>
            <a:r>
              <a:rPr lang="en-US" altLang="en-US">
                <a:ea typeface="ＭＳ Ｐゴシック" panose="020B0600070205080204" pitchFamily="34" charset="-128"/>
              </a:rPr>
              <a:t>Taxonomy of Fear (cont.) </a:t>
            </a:r>
          </a:p>
        </p:txBody>
      </p:sp>
      <p:sp>
        <p:nvSpPr>
          <p:cNvPr id="20483" name="Content Placeholder 2">
            <a:extLst>
              <a:ext uri="{FF2B5EF4-FFF2-40B4-BE49-F238E27FC236}">
                <a16:creationId xmlns:a16="http://schemas.microsoft.com/office/drawing/2014/main" id="{E8164D59-6B51-4105-A678-765857143595}"/>
              </a:ext>
            </a:extLst>
          </p:cNvPr>
          <p:cNvSpPr>
            <a:spLocks noGrp="1"/>
          </p:cNvSpPr>
          <p:nvPr>
            <p:ph idx="1"/>
          </p:nvPr>
        </p:nvSpPr>
        <p:spPr>
          <a:xfrm>
            <a:off x="152400" y="3352800"/>
            <a:ext cx="8763000" cy="3200400"/>
          </a:xfrm>
        </p:spPr>
        <p:txBody>
          <a:bodyPr/>
          <a:lstStyle/>
          <a:p>
            <a:pPr eaLnBrk="1" hangingPunct="1"/>
            <a:r>
              <a:rPr lang="en-US" altLang="en-US">
                <a:solidFill>
                  <a:srgbClr val="1E1C11"/>
                </a:solidFill>
                <a:ea typeface="ＭＳ Ｐゴシック" panose="020B0600070205080204" pitchFamily="34" charset="-128"/>
              </a:rPr>
              <a:t>Security is one of the most difficult task to implement in cloud computing. </a:t>
            </a:r>
          </a:p>
          <a:p>
            <a:pPr lvl="1" eaLnBrk="1" hangingPunct="1"/>
            <a:r>
              <a:rPr lang="en-US" altLang="en-US">
                <a:solidFill>
                  <a:srgbClr val="1E1C11"/>
                </a:solidFill>
                <a:ea typeface="ＭＳ Ｐゴシック" panose="020B0600070205080204" pitchFamily="34" charset="-128"/>
              </a:rPr>
              <a:t>Different forms of attacks in the application side and in the hardware components </a:t>
            </a:r>
          </a:p>
          <a:p>
            <a:pPr eaLnBrk="1" hangingPunct="1"/>
            <a:r>
              <a:rPr lang="en-US" altLang="en-US">
                <a:solidFill>
                  <a:srgbClr val="1E1C11"/>
                </a:solidFill>
                <a:ea typeface="ＭＳ Ｐゴシック" panose="020B0600070205080204" pitchFamily="34" charset="-128"/>
              </a:rPr>
              <a:t>Attacks with catastrophic effects only needs one security flaw </a:t>
            </a:r>
          </a:p>
          <a:p>
            <a:pPr eaLnBrk="1" hangingPunct="1">
              <a:buFont typeface="Arial" panose="020B0604020202020204" pitchFamily="34" charset="0"/>
              <a:buNone/>
            </a:pPr>
            <a:endParaRPr lang="en-US" altLang="en-US" sz="1200">
              <a:solidFill>
                <a:srgbClr val="1E1C11"/>
              </a:solidFill>
              <a:ea typeface="ＭＳ Ｐゴシック" panose="020B0600070205080204" pitchFamily="34" charset="-128"/>
            </a:endParaRPr>
          </a:p>
          <a:p>
            <a:pPr eaLnBrk="1" hangingPunct="1">
              <a:buFont typeface="Arial" panose="020B0604020202020204" pitchFamily="34" charset="0"/>
              <a:buNone/>
            </a:pPr>
            <a:r>
              <a:rPr lang="en-US" altLang="en-US" sz="1200">
                <a:solidFill>
                  <a:srgbClr val="1E1C11"/>
                </a:solidFill>
                <a:ea typeface="ＭＳ Ｐゴシック" panose="020B0600070205080204" pitchFamily="34" charset="-128"/>
              </a:rPr>
              <a:t>			(http://www.exforsys.com/tutorials/cloud-computing/cloud-computing-security.html)</a:t>
            </a:r>
          </a:p>
        </p:txBody>
      </p:sp>
      <p:sp>
        <p:nvSpPr>
          <p:cNvPr id="20484" name="Slide Number Placeholder 5">
            <a:extLst>
              <a:ext uri="{FF2B5EF4-FFF2-40B4-BE49-F238E27FC236}">
                <a16:creationId xmlns:a16="http://schemas.microsoft.com/office/drawing/2014/main" id="{9F63504C-8B11-4939-BA9C-6AB748B74B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40F9F8CE-7072-41AE-996F-7B043BF0FF57}" type="slidenum">
              <a:rPr lang="en-US" altLang="en-US" sz="1200" smtClean="0">
                <a:solidFill>
                  <a:srgbClr val="898989"/>
                </a:solidFill>
                <a:latin typeface="Calibri" panose="020F0502020204030204" pitchFamily="34" charset="0"/>
              </a:rPr>
              <a:pPr>
                <a:spcBef>
                  <a:spcPct val="0"/>
                </a:spcBef>
                <a:buClrTx/>
                <a:buFontTx/>
                <a:buNone/>
              </a:pPr>
              <a:t>14</a:t>
            </a:fld>
            <a:endParaRPr lang="en-US" altLang="en-US" sz="1200">
              <a:solidFill>
                <a:srgbClr val="898989"/>
              </a:solidFill>
              <a:latin typeface="Calibri" panose="020F0502020204030204" pitchFamily="34" charset="0"/>
            </a:endParaRPr>
          </a:p>
        </p:txBody>
      </p:sp>
      <p:pic>
        <p:nvPicPr>
          <p:cNvPr id="20485" name="Picture 2">
            <a:extLst>
              <a:ext uri="{FF2B5EF4-FFF2-40B4-BE49-F238E27FC236}">
                <a16:creationId xmlns:a16="http://schemas.microsoft.com/office/drawing/2014/main" id="{07B0D1E5-CC0D-472C-9E7B-F0E1EE29E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2588"/>
            <a:ext cx="990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
            <a:extLst>
              <a:ext uri="{FF2B5EF4-FFF2-40B4-BE49-F238E27FC236}">
                <a16:creationId xmlns:a16="http://schemas.microsoft.com/office/drawing/2014/main" id="{C458A5D9-527F-4387-90F5-4BB704171560}"/>
              </a:ext>
            </a:extLst>
          </p:cNvPr>
          <p:cNvPicPr>
            <a:picLocks noChangeAspect="1" noChangeArrowheads="1"/>
          </p:cNvPicPr>
          <p:nvPr/>
        </p:nvPicPr>
        <p:blipFill>
          <a:blip r:embed="rId3">
            <a:lum bright="22000" contrast="-46000"/>
            <a:extLst>
              <a:ext uri="{28A0092B-C50C-407E-A947-70E740481C1C}">
                <a14:useLocalDpi xmlns:a14="http://schemas.microsoft.com/office/drawing/2010/main" val="0"/>
              </a:ext>
            </a:extLst>
          </a:blip>
          <a:srcRect/>
          <a:stretch>
            <a:fillRect/>
          </a:stretch>
        </p:blipFill>
        <p:spPr bwMode="auto">
          <a:xfrm>
            <a:off x="6858000" y="1676400"/>
            <a:ext cx="10668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a:extLst>
              <a:ext uri="{FF2B5EF4-FFF2-40B4-BE49-F238E27FC236}">
                <a16:creationId xmlns:a16="http://schemas.microsoft.com/office/drawing/2014/main" id="{0B59A40A-C37B-46DB-9304-7067FCF19AD1}"/>
              </a:ext>
            </a:extLst>
          </p:cNvPr>
          <p:cNvSpPr/>
          <p:nvPr/>
        </p:nvSpPr>
        <p:spPr>
          <a:xfrm>
            <a:off x="2590800" y="1196975"/>
            <a:ext cx="2667000" cy="1447800"/>
          </a:xfrm>
          <a:prstGeom prst="wedgeRoundRectCallout">
            <a:avLst>
              <a:gd name="adj1" fmla="val -77506"/>
              <a:gd name="adj2" fmla="val 14500"/>
              <a:gd name="adj3" fmla="val 16667"/>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0488" name="Rectangle 10">
            <a:extLst>
              <a:ext uri="{FF2B5EF4-FFF2-40B4-BE49-F238E27FC236}">
                <a16:creationId xmlns:a16="http://schemas.microsoft.com/office/drawing/2014/main" id="{61F20F50-48AC-4C0B-93AD-1B731FD081C3}"/>
              </a:ext>
            </a:extLst>
          </p:cNvPr>
          <p:cNvSpPr>
            <a:spLocks noChangeArrowheads="1"/>
          </p:cNvSpPr>
          <p:nvPr/>
        </p:nvSpPr>
        <p:spPr bwMode="auto">
          <a:xfrm>
            <a:off x="2667000" y="1273175"/>
            <a:ext cx="2743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400">
                <a:solidFill>
                  <a:schemeClr val="tx1"/>
                </a:solidFill>
                <a:latin typeface="Calibri" panose="020F0502020204030204" pitchFamily="34" charset="0"/>
              </a:rPr>
              <a:t>Cloud Computing is </a:t>
            </a:r>
            <a:r>
              <a:rPr lang="en-US" altLang="en-US" sz="1400" b="1">
                <a:solidFill>
                  <a:schemeClr val="tx1"/>
                </a:solidFill>
                <a:latin typeface="Calibri" panose="020F0502020204030204" pitchFamily="34" charset="0"/>
              </a:rPr>
              <a:t>a security nightmare</a:t>
            </a:r>
            <a:r>
              <a:rPr lang="en-US" altLang="en-US" sz="1400">
                <a:solidFill>
                  <a:schemeClr val="tx1"/>
                </a:solidFill>
                <a:latin typeface="Calibri" panose="020F0502020204030204" pitchFamily="34" charset="0"/>
              </a:rPr>
              <a:t> and it can't be handled in traditional ways.</a:t>
            </a:r>
          </a:p>
          <a:p>
            <a:pPr eaLnBrk="1" hangingPunct="1">
              <a:spcBef>
                <a:spcPct val="0"/>
              </a:spcBef>
              <a:buClrTx/>
              <a:buFontTx/>
              <a:buNone/>
            </a:pPr>
            <a:r>
              <a:rPr lang="en-US" altLang="en-US" sz="1400">
                <a:solidFill>
                  <a:schemeClr val="tx1"/>
                </a:solidFill>
                <a:latin typeface="Calibri" panose="020F0502020204030204" pitchFamily="34" charset="0"/>
              </a:rPr>
              <a:t>John Chambers</a:t>
            </a:r>
          </a:p>
          <a:p>
            <a:pPr eaLnBrk="1" hangingPunct="1">
              <a:spcBef>
                <a:spcPct val="0"/>
              </a:spcBef>
              <a:buClrTx/>
              <a:buFontTx/>
              <a:buNone/>
            </a:pPr>
            <a:r>
              <a:rPr lang="en-US" altLang="en-US" sz="1400">
                <a:solidFill>
                  <a:schemeClr val="tx1"/>
                </a:solidFill>
                <a:latin typeface="Calibri" panose="020F0502020204030204" pitchFamily="34" charset="0"/>
              </a:rPr>
              <a:t>CISCO CEO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CA6D9E9-1EE5-4684-83E5-3A8B13A865DD}"/>
              </a:ext>
            </a:extLst>
          </p:cNvPr>
          <p:cNvSpPr>
            <a:spLocks noGrp="1"/>
          </p:cNvSpPr>
          <p:nvPr>
            <p:ph type="title"/>
          </p:nvPr>
        </p:nvSpPr>
        <p:spPr/>
        <p:txBody>
          <a:bodyPr/>
          <a:lstStyle/>
          <a:p>
            <a:pPr eaLnBrk="1" hangingPunct="1"/>
            <a:r>
              <a:rPr lang="en-US" altLang="en-US">
                <a:ea typeface="ＭＳ Ｐゴシック" panose="020B0600070205080204" pitchFamily="34" charset="-128"/>
              </a:rPr>
              <a:t>Threat Model</a:t>
            </a:r>
          </a:p>
        </p:txBody>
      </p:sp>
      <p:sp>
        <p:nvSpPr>
          <p:cNvPr id="21507" name="Content Placeholder 2">
            <a:extLst>
              <a:ext uri="{FF2B5EF4-FFF2-40B4-BE49-F238E27FC236}">
                <a16:creationId xmlns:a16="http://schemas.microsoft.com/office/drawing/2014/main" id="{A0E28107-175C-4C0B-864D-42FA3741F165}"/>
              </a:ext>
            </a:extLst>
          </p:cNvPr>
          <p:cNvSpPr>
            <a:spLocks noGrp="1"/>
          </p:cNvSpPr>
          <p:nvPr>
            <p:ph idx="1"/>
          </p:nvPr>
        </p:nvSpPr>
        <p:spPr>
          <a:xfrm>
            <a:off x="457200" y="1524000"/>
            <a:ext cx="8458200" cy="4754563"/>
          </a:xfrm>
        </p:spPr>
        <p:txBody>
          <a:bodyPr/>
          <a:lstStyle/>
          <a:p>
            <a:pPr marL="0" indent="0" eaLnBrk="1" hangingPunct="1"/>
            <a:r>
              <a:rPr lang="en-US" altLang="en-US">
                <a:solidFill>
                  <a:srgbClr val="1E1C11"/>
                </a:solidFill>
                <a:ea typeface="ＭＳ Ｐゴシック" panose="020B0600070205080204" pitchFamily="34" charset="-128"/>
              </a:rPr>
              <a:t> A threat model helps in analyzing a security problem, design mitigation strategies, and evaluate solutions</a:t>
            </a:r>
          </a:p>
          <a:p>
            <a:pPr marL="0" indent="0" eaLnBrk="1" hangingPunct="1"/>
            <a:r>
              <a:rPr lang="en-US" altLang="en-US">
                <a:solidFill>
                  <a:srgbClr val="1E1C11"/>
                </a:solidFill>
                <a:ea typeface="ＭＳ Ｐゴシック" panose="020B0600070205080204" pitchFamily="34" charset="-128"/>
              </a:rPr>
              <a:t>Steps:</a:t>
            </a:r>
          </a:p>
          <a:p>
            <a:pPr lvl="1" eaLnBrk="1" hangingPunct="1"/>
            <a:r>
              <a:rPr lang="en-US" altLang="en-US">
                <a:solidFill>
                  <a:srgbClr val="1E1C11"/>
                </a:solidFill>
                <a:ea typeface="ＭＳ Ｐゴシック" panose="020B0600070205080204" pitchFamily="34" charset="-128"/>
              </a:rPr>
              <a:t>Identify attackers, assets, threats and other components</a:t>
            </a:r>
          </a:p>
          <a:p>
            <a:pPr lvl="1" eaLnBrk="1" hangingPunct="1"/>
            <a:r>
              <a:rPr lang="en-US" altLang="en-US">
                <a:solidFill>
                  <a:srgbClr val="1E1C11"/>
                </a:solidFill>
                <a:ea typeface="ＭＳ Ｐゴシック" panose="020B0600070205080204" pitchFamily="34" charset="-128"/>
              </a:rPr>
              <a:t>Rank the threats</a:t>
            </a:r>
          </a:p>
          <a:p>
            <a:pPr lvl="1" eaLnBrk="1" hangingPunct="1"/>
            <a:r>
              <a:rPr lang="en-US" altLang="en-US">
                <a:solidFill>
                  <a:srgbClr val="1E1C11"/>
                </a:solidFill>
                <a:ea typeface="ＭＳ Ｐゴシック" panose="020B0600070205080204" pitchFamily="34" charset="-128"/>
              </a:rPr>
              <a:t>Choose mitigation strategies</a:t>
            </a:r>
          </a:p>
          <a:p>
            <a:pPr lvl="1" eaLnBrk="1" hangingPunct="1"/>
            <a:r>
              <a:rPr lang="en-US" altLang="en-US">
                <a:solidFill>
                  <a:srgbClr val="1E1C11"/>
                </a:solidFill>
                <a:ea typeface="ＭＳ Ｐゴシック" panose="020B0600070205080204" pitchFamily="34" charset="-128"/>
              </a:rPr>
              <a:t>Build solutions based on the strategies</a:t>
            </a:r>
          </a:p>
          <a:p>
            <a:pPr marL="0" indent="0" eaLnBrk="1" hangingPunct="1"/>
            <a:endParaRPr lang="en-US" altLang="en-US">
              <a:solidFill>
                <a:srgbClr val="1E1C11"/>
              </a:solidFill>
              <a:ea typeface="ＭＳ Ｐゴシック" panose="020B0600070205080204" pitchFamily="34" charset="-128"/>
            </a:endParaRPr>
          </a:p>
          <a:p>
            <a:pPr lvl="1" eaLnBrk="1" hangingPunct="1"/>
            <a:endParaRPr lang="en-US" altLang="en-US">
              <a:solidFill>
                <a:srgbClr val="1E1C11"/>
              </a:solidFill>
              <a:ea typeface="ＭＳ Ｐゴシック" panose="020B0600070205080204" pitchFamily="34" charset="-128"/>
            </a:endParaRPr>
          </a:p>
          <a:p>
            <a:pPr lvl="1" eaLnBrk="1" hangingPunct="1"/>
            <a:endParaRPr lang="en-US" altLang="en-US">
              <a:solidFill>
                <a:srgbClr val="1E1C11"/>
              </a:solidFill>
              <a:ea typeface="ＭＳ Ｐゴシック" panose="020B0600070205080204" pitchFamily="34" charset="-128"/>
            </a:endParaRPr>
          </a:p>
          <a:p>
            <a:pPr lvl="1" eaLnBrk="1" hangingPunct="1"/>
            <a:endParaRPr lang="en-US" altLang="en-US">
              <a:solidFill>
                <a:srgbClr val="1E1C11"/>
              </a:solidFill>
              <a:ea typeface="ＭＳ Ｐゴシック" panose="020B0600070205080204" pitchFamily="34" charset="-128"/>
            </a:endParaRPr>
          </a:p>
        </p:txBody>
      </p:sp>
      <p:sp>
        <p:nvSpPr>
          <p:cNvPr id="21508" name="Slide Number Placeholder 5">
            <a:extLst>
              <a:ext uri="{FF2B5EF4-FFF2-40B4-BE49-F238E27FC236}">
                <a16:creationId xmlns:a16="http://schemas.microsoft.com/office/drawing/2014/main" id="{1B67DCF5-33F3-4704-8D42-9A6DA3C0EA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A4197DA4-1906-4A8F-BBC3-1A091EDE207F}" type="slidenum">
              <a:rPr lang="en-US" altLang="en-US" sz="1200" smtClean="0">
                <a:solidFill>
                  <a:srgbClr val="898989"/>
                </a:solidFill>
                <a:latin typeface="Calibri" panose="020F0502020204030204" pitchFamily="34" charset="0"/>
              </a:rPr>
              <a:pPr>
                <a:spcBef>
                  <a:spcPct val="0"/>
                </a:spcBef>
                <a:buClrTx/>
                <a:buFontTx/>
                <a:buNone/>
              </a:pPr>
              <a:t>15</a:t>
            </a:fld>
            <a:endParaRPr lang="en-US" altLang="en-US" sz="1200">
              <a:solidFill>
                <a:srgbClr val="898989"/>
              </a:solidFill>
              <a:latin typeface="Calibri" panose="020F0502020204030204" pitchFamily="34" charset="0"/>
            </a:endParaRPr>
          </a:p>
        </p:txBody>
      </p:sp>
      <p:sp>
        <p:nvSpPr>
          <p:cNvPr id="21509" name="Rectangle 4">
            <a:extLst>
              <a:ext uri="{FF2B5EF4-FFF2-40B4-BE49-F238E27FC236}">
                <a16:creationId xmlns:a16="http://schemas.microsoft.com/office/drawing/2014/main" id="{48EE2FCB-778C-4428-A6AB-C0E16E51F7C0}"/>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B8ED3FA-E3A6-47D1-916D-3FACD4F8AE42}"/>
              </a:ext>
            </a:extLst>
          </p:cNvPr>
          <p:cNvSpPr>
            <a:spLocks noGrp="1"/>
          </p:cNvSpPr>
          <p:nvPr>
            <p:ph type="title"/>
          </p:nvPr>
        </p:nvSpPr>
        <p:spPr/>
        <p:txBody>
          <a:bodyPr/>
          <a:lstStyle/>
          <a:p>
            <a:pPr eaLnBrk="1" hangingPunct="1"/>
            <a:r>
              <a:rPr lang="en-US" altLang="en-US">
                <a:ea typeface="ＭＳ Ｐゴシック" panose="020B0600070205080204" pitchFamily="34" charset="-128"/>
              </a:rPr>
              <a:t>Threat Model</a:t>
            </a:r>
          </a:p>
        </p:txBody>
      </p:sp>
      <p:sp>
        <p:nvSpPr>
          <p:cNvPr id="22531" name="Content Placeholder 2">
            <a:extLst>
              <a:ext uri="{FF2B5EF4-FFF2-40B4-BE49-F238E27FC236}">
                <a16:creationId xmlns:a16="http://schemas.microsoft.com/office/drawing/2014/main" id="{CF79EFD6-5B3F-4D54-AD9E-12C255C0CE47}"/>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Basic components </a:t>
            </a:r>
          </a:p>
          <a:p>
            <a:pPr lvl="1" eaLnBrk="1" hangingPunct="1"/>
            <a:r>
              <a:rPr lang="en-US" altLang="en-US">
                <a:solidFill>
                  <a:srgbClr val="1E1C11"/>
                </a:solidFill>
                <a:ea typeface="ＭＳ Ｐゴシック" panose="020B0600070205080204" pitchFamily="34" charset="-128"/>
              </a:rPr>
              <a:t>Attacker modeling</a:t>
            </a:r>
          </a:p>
          <a:p>
            <a:pPr lvl="2" eaLnBrk="1" hangingPunct="1"/>
            <a:r>
              <a:rPr lang="en-US" altLang="en-US">
                <a:solidFill>
                  <a:srgbClr val="1E1C11"/>
                </a:solidFill>
                <a:ea typeface="ＭＳ Ｐゴシック" panose="020B0600070205080204" pitchFamily="34" charset="-128"/>
              </a:rPr>
              <a:t>Choose what attacker to consider</a:t>
            </a:r>
          </a:p>
          <a:p>
            <a:pPr lvl="3" eaLnBrk="1" hangingPunct="1"/>
            <a:r>
              <a:rPr lang="en-US" altLang="en-US">
                <a:solidFill>
                  <a:srgbClr val="1E1C11"/>
                </a:solidFill>
                <a:ea typeface="ＭＳ Ｐゴシック" panose="020B0600070205080204" pitchFamily="34" charset="-128"/>
              </a:rPr>
              <a:t>insider vs. outsider?</a:t>
            </a:r>
          </a:p>
          <a:p>
            <a:pPr lvl="3" eaLnBrk="1" hangingPunct="1"/>
            <a:r>
              <a:rPr lang="en-US" altLang="en-US">
                <a:solidFill>
                  <a:srgbClr val="1E1C11"/>
                </a:solidFill>
                <a:ea typeface="ＭＳ Ｐゴシック" panose="020B0600070205080204" pitchFamily="34" charset="-128"/>
              </a:rPr>
              <a:t>single vs. collaborator?</a:t>
            </a:r>
          </a:p>
          <a:p>
            <a:pPr lvl="2" eaLnBrk="1" hangingPunct="1"/>
            <a:r>
              <a:rPr lang="en-US" altLang="en-US">
                <a:solidFill>
                  <a:srgbClr val="1E1C11"/>
                </a:solidFill>
                <a:ea typeface="ＭＳ Ｐゴシック" panose="020B0600070205080204" pitchFamily="34" charset="-128"/>
              </a:rPr>
              <a:t>Attacker motivation and capabilities</a:t>
            </a:r>
          </a:p>
          <a:p>
            <a:pPr lvl="1" eaLnBrk="1" hangingPunct="1"/>
            <a:r>
              <a:rPr lang="en-US" altLang="en-US">
                <a:solidFill>
                  <a:srgbClr val="1E1C11"/>
                </a:solidFill>
                <a:ea typeface="ＭＳ Ｐゴシック" panose="020B0600070205080204" pitchFamily="34" charset="-128"/>
              </a:rPr>
              <a:t>Attacker goals</a:t>
            </a:r>
          </a:p>
          <a:p>
            <a:pPr lvl="1" eaLnBrk="1" hangingPunct="1"/>
            <a:r>
              <a:rPr lang="en-US" altLang="en-US">
                <a:solidFill>
                  <a:srgbClr val="1E1C11"/>
                </a:solidFill>
                <a:ea typeface="ＭＳ Ｐゴシック" panose="020B0600070205080204" pitchFamily="34" charset="-128"/>
              </a:rPr>
              <a:t>Vulnerabilities / threats</a:t>
            </a:r>
          </a:p>
          <a:p>
            <a:pPr eaLnBrk="1" hangingPunct="1"/>
            <a:endParaRPr lang="en-US" altLang="en-US">
              <a:solidFill>
                <a:srgbClr val="1E1C11"/>
              </a:solidFill>
              <a:ea typeface="ＭＳ Ｐゴシック" panose="020B0600070205080204" pitchFamily="34" charset="-128"/>
            </a:endParaRPr>
          </a:p>
        </p:txBody>
      </p:sp>
      <p:sp>
        <p:nvSpPr>
          <p:cNvPr id="22532" name="Slide Number Placeholder 3">
            <a:extLst>
              <a:ext uri="{FF2B5EF4-FFF2-40B4-BE49-F238E27FC236}">
                <a16:creationId xmlns:a16="http://schemas.microsoft.com/office/drawing/2014/main" id="{06C695E1-1F33-46F4-B9A0-C066C5119C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A8489084-3D7B-417D-AAC2-1F4A4534E86A}" type="slidenum">
              <a:rPr lang="en-US" altLang="en-US" sz="1200" smtClean="0">
                <a:solidFill>
                  <a:srgbClr val="898989"/>
                </a:solidFill>
                <a:latin typeface="Calibri" panose="020F0502020204030204" pitchFamily="34" charset="0"/>
              </a:rPr>
              <a:pPr>
                <a:spcBef>
                  <a:spcPct val="0"/>
                </a:spcBef>
                <a:buClrTx/>
                <a:buFontTx/>
                <a:buNone/>
              </a:pPr>
              <a:t>16</a:t>
            </a:fld>
            <a:endParaRPr lang="en-US" altLang="en-US" sz="1200">
              <a:solidFill>
                <a:srgbClr val="898989"/>
              </a:solidFill>
              <a:latin typeface="Calibri" panose="020F0502020204030204" pitchFamily="34" charset="0"/>
            </a:endParaRPr>
          </a:p>
        </p:txBody>
      </p:sp>
      <p:sp>
        <p:nvSpPr>
          <p:cNvPr id="22533" name="Rectangle 4">
            <a:extLst>
              <a:ext uri="{FF2B5EF4-FFF2-40B4-BE49-F238E27FC236}">
                <a16:creationId xmlns:a16="http://schemas.microsoft.com/office/drawing/2014/main" id="{E791BA28-E363-4A6D-8C37-B43EA799DB61}"/>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E9BB746-12A5-459B-9885-0D6411B5C334}"/>
              </a:ext>
            </a:extLst>
          </p:cNvPr>
          <p:cNvSpPr>
            <a:spLocks noGrp="1"/>
          </p:cNvSpPr>
          <p:nvPr>
            <p:ph type="title"/>
          </p:nvPr>
        </p:nvSpPr>
        <p:spPr/>
        <p:txBody>
          <a:bodyPr/>
          <a:lstStyle/>
          <a:p>
            <a:pPr eaLnBrk="1" hangingPunct="1"/>
            <a:r>
              <a:rPr lang="en-US" altLang="en-US">
                <a:ea typeface="ＭＳ Ｐゴシック" panose="020B0600070205080204" pitchFamily="34" charset="-128"/>
              </a:rPr>
              <a:t>What is the issue?</a:t>
            </a:r>
          </a:p>
        </p:txBody>
      </p:sp>
      <p:sp>
        <p:nvSpPr>
          <p:cNvPr id="23555" name="Content Placeholder 2">
            <a:extLst>
              <a:ext uri="{FF2B5EF4-FFF2-40B4-BE49-F238E27FC236}">
                <a16:creationId xmlns:a16="http://schemas.microsoft.com/office/drawing/2014/main" id="{EDA5852E-D7C3-4921-AFFB-8C0BF8DA578A}"/>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The core issue here is the levels of trust </a:t>
            </a:r>
          </a:p>
          <a:p>
            <a:pPr lvl="1" eaLnBrk="1" hangingPunct="1"/>
            <a:r>
              <a:rPr lang="en-US" altLang="en-US">
                <a:solidFill>
                  <a:srgbClr val="1E1C11"/>
                </a:solidFill>
                <a:ea typeface="ＭＳ Ｐゴシック" panose="020B0600070205080204" pitchFamily="34" charset="-128"/>
              </a:rPr>
              <a:t>Many cloud computing providers trust their customers</a:t>
            </a:r>
          </a:p>
          <a:p>
            <a:pPr lvl="1" eaLnBrk="1" hangingPunct="1"/>
            <a:r>
              <a:rPr lang="en-US" altLang="en-US">
                <a:solidFill>
                  <a:srgbClr val="1E1C11"/>
                </a:solidFill>
                <a:ea typeface="ＭＳ Ｐゴシック" panose="020B0600070205080204" pitchFamily="34" charset="-128"/>
              </a:rPr>
              <a:t>Each customer is physically commingling its data with data from anybody else using the cloud while logically and virtually you have your own space  </a:t>
            </a:r>
          </a:p>
          <a:p>
            <a:pPr lvl="1" eaLnBrk="1" hangingPunct="1"/>
            <a:r>
              <a:rPr lang="en-US" altLang="en-US">
                <a:solidFill>
                  <a:srgbClr val="1E1C11"/>
                </a:solidFill>
                <a:ea typeface="ＭＳ Ｐゴシック" panose="020B0600070205080204" pitchFamily="34" charset="-128"/>
              </a:rPr>
              <a:t> The way that the cloud provider implements security is typically focused on the fact that those outside of their cloud are evil, and those inside are good. </a:t>
            </a:r>
          </a:p>
          <a:p>
            <a:pPr eaLnBrk="1" hangingPunct="1"/>
            <a:r>
              <a:rPr lang="en-US" altLang="en-US">
                <a:solidFill>
                  <a:srgbClr val="1E1C11"/>
                </a:solidFill>
                <a:ea typeface="ＭＳ Ｐゴシック" panose="020B0600070205080204" pitchFamily="34" charset="-128"/>
              </a:rPr>
              <a:t>But what if those inside are also evil?</a:t>
            </a:r>
          </a:p>
        </p:txBody>
      </p:sp>
      <p:sp>
        <p:nvSpPr>
          <p:cNvPr id="23556" name="Slide Number Placeholder 3">
            <a:extLst>
              <a:ext uri="{FF2B5EF4-FFF2-40B4-BE49-F238E27FC236}">
                <a16:creationId xmlns:a16="http://schemas.microsoft.com/office/drawing/2014/main" id="{7785208F-FB53-47C5-A75F-AE3BFED1E8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348DD947-8F7D-4101-ACBD-CA3FA0D6B3F5}" type="slidenum">
              <a:rPr lang="en-US" altLang="en-US" sz="1200" smtClean="0">
                <a:solidFill>
                  <a:srgbClr val="898989"/>
                </a:solidFill>
                <a:latin typeface="Calibri" panose="020F0502020204030204" pitchFamily="34" charset="0"/>
              </a:rPr>
              <a:pPr>
                <a:spcBef>
                  <a:spcPct val="0"/>
                </a:spcBef>
                <a:buClrTx/>
                <a:buFontTx/>
                <a:buNone/>
              </a:pPr>
              <a:t>17</a:t>
            </a:fld>
            <a:endParaRPr lang="en-US" altLang="en-US" sz="1200">
              <a:solidFill>
                <a:srgbClr val="898989"/>
              </a:solidFill>
              <a:latin typeface="Calibri" panose="020F0502020204030204" pitchFamily="34" charset="0"/>
            </a:endParaRPr>
          </a:p>
        </p:txBody>
      </p:sp>
      <p:sp>
        <p:nvSpPr>
          <p:cNvPr id="23557" name="Rectangle 4">
            <a:extLst>
              <a:ext uri="{FF2B5EF4-FFF2-40B4-BE49-F238E27FC236}">
                <a16:creationId xmlns:a16="http://schemas.microsoft.com/office/drawing/2014/main" id="{15FC9937-381B-4F4B-9B37-BE79D84753B9}"/>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19EB965-EAE3-4C8D-B61A-9B54555329B7}"/>
              </a:ext>
            </a:extLst>
          </p:cNvPr>
          <p:cNvSpPr>
            <a:spLocks noGrp="1"/>
          </p:cNvSpPr>
          <p:nvPr>
            <p:ph type="title"/>
          </p:nvPr>
        </p:nvSpPr>
        <p:spPr>
          <a:xfrm>
            <a:off x="228600" y="-152400"/>
            <a:ext cx="9067800" cy="1143000"/>
          </a:xfrm>
        </p:spPr>
        <p:txBody>
          <a:bodyPr/>
          <a:lstStyle/>
          <a:p>
            <a:pPr eaLnBrk="1" hangingPunct="1"/>
            <a:r>
              <a:rPr lang="en-US" altLang="en-US">
                <a:ea typeface="ＭＳ Ｐゴシック" panose="020B0600070205080204" pitchFamily="34" charset="-128"/>
              </a:rPr>
              <a:t>Attacker Capability: Malicious Insiders</a:t>
            </a:r>
          </a:p>
        </p:txBody>
      </p:sp>
      <p:sp>
        <p:nvSpPr>
          <p:cNvPr id="24579" name="Content Placeholder 2">
            <a:extLst>
              <a:ext uri="{FF2B5EF4-FFF2-40B4-BE49-F238E27FC236}">
                <a16:creationId xmlns:a16="http://schemas.microsoft.com/office/drawing/2014/main" id="{A0F6F5F4-3B7F-4EB0-81F8-B94F54DCE534}"/>
              </a:ext>
            </a:extLst>
          </p:cNvPr>
          <p:cNvSpPr>
            <a:spLocks noGrp="1"/>
          </p:cNvSpPr>
          <p:nvPr>
            <p:ph idx="1"/>
          </p:nvPr>
        </p:nvSpPr>
        <p:spPr/>
        <p:txBody>
          <a:bodyPr/>
          <a:lstStyle/>
          <a:p>
            <a:pPr eaLnBrk="1" hangingPunct="1">
              <a:lnSpc>
                <a:spcPct val="80000"/>
              </a:lnSpc>
            </a:pPr>
            <a:r>
              <a:rPr lang="en-US" altLang="en-US" sz="2200">
                <a:solidFill>
                  <a:srgbClr val="1E1C11"/>
                </a:solidFill>
                <a:ea typeface="ＭＳ Ｐゴシック" panose="020B0600070205080204" pitchFamily="34" charset="-128"/>
              </a:rPr>
              <a:t>At client</a:t>
            </a:r>
          </a:p>
          <a:p>
            <a:pPr lvl="1" eaLnBrk="1" hangingPunct="1">
              <a:lnSpc>
                <a:spcPct val="80000"/>
              </a:lnSpc>
            </a:pPr>
            <a:r>
              <a:rPr lang="en-US" altLang="en-US" sz="2200">
                <a:solidFill>
                  <a:srgbClr val="1E1C11"/>
                </a:solidFill>
                <a:ea typeface="ＭＳ Ｐゴシック" panose="020B0600070205080204" pitchFamily="34" charset="-128"/>
              </a:rPr>
              <a:t>Learn passwords/authentication information</a:t>
            </a:r>
          </a:p>
          <a:p>
            <a:pPr lvl="1" eaLnBrk="1" hangingPunct="1">
              <a:lnSpc>
                <a:spcPct val="80000"/>
              </a:lnSpc>
            </a:pPr>
            <a:r>
              <a:rPr lang="en-US" altLang="en-US" sz="2200">
                <a:solidFill>
                  <a:srgbClr val="1E1C11"/>
                </a:solidFill>
                <a:ea typeface="ＭＳ Ｐゴシック" panose="020B0600070205080204" pitchFamily="34" charset="-128"/>
              </a:rPr>
              <a:t>Gain control of the VMs</a:t>
            </a:r>
          </a:p>
          <a:p>
            <a:pPr eaLnBrk="1" hangingPunct="1">
              <a:lnSpc>
                <a:spcPct val="80000"/>
              </a:lnSpc>
            </a:pPr>
            <a:r>
              <a:rPr lang="en-US" altLang="en-US" sz="2200">
                <a:solidFill>
                  <a:srgbClr val="1E1C11"/>
                </a:solidFill>
                <a:ea typeface="ＭＳ Ｐゴシック" panose="020B0600070205080204" pitchFamily="34" charset="-128"/>
              </a:rPr>
              <a:t>At cloud provider</a:t>
            </a:r>
          </a:p>
          <a:p>
            <a:pPr lvl="1" eaLnBrk="1" hangingPunct="1">
              <a:lnSpc>
                <a:spcPct val="80000"/>
              </a:lnSpc>
            </a:pPr>
            <a:r>
              <a:rPr lang="en-US" altLang="en-US" sz="2200">
                <a:solidFill>
                  <a:srgbClr val="1E1C11"/>
                </a:solidFill>
                <a:ea typeface="ＭＳ Ｐゴシック" panose="020B0600070205080204" pitchFamily="34" charset="-128"/>
              </a:rPr>
              <a:t>Log client communication</a:t>
            </a:r>
          </a:p>
          <a:p>
            <a:pPr lvl="1" eaLnBrk="1" hangingPunct="1">
              <a:lnSpc>
                <a:spcPct val="80000"/>
              </a:lnSpc>
            </a:pPr>
            <a:r>
              <a:rPr lang="en-US" altLang="en-US" sz="2200">
                <a:solidFill>
                  <a:srgbClr val="1E1C11"/>
                </a:solidFill>
                <a:ea typeface="ＭＳ Ｐゴシック" panose="020B0600070205080204" pitchFamily="34" charset="-128"/>
              </a:rPr>
              <a:t>Can read unencrypted data</a:t>
            </a:r>
          </a:p>
          <a:p>
            <a:pPr lvl="1" eaLnBrk="1" hangingPunct="1">
              <a:lnSpc>
                <a:spcPct val="80000"/>
              </a:lnSpc>
            </a:pPr>
            <a:r>
              <a:rPr lang="en-US" altLang="en-US" sz="2200">
                <a:solidFill>
                  <a:srgbClr val="1E1C11"/>
                </a:solidFill>
                <a:ea typeface="ＭＳ Ｐゴシック" panose="020B0600070205080204" pitchFamily="34" charset="-128"/>
              </a:rPr>
              <a:t>Can possibly peek into VMs, or make copies of VMs</a:t>
            </a:r>
          </a:p>
          <a:p>
            <a:pPr lvl="1" eaLnBrk="1" hangingPunct="1">
              <a:lnSpc>
                <a:spcPct val="80000"/>
              </a:lnSpc>
            </a:pPr>
            <a:r>
              <a:rPr lang="en-US" altLang="en-US" sz="2200">
                <a:solidFill>
                  <a:srgbClr val="1E1C11"/>
                </a:solidFill>
                <a:ea typeface="ＭＳ Ｐゴシック" panose="020B0600070205080204" pitchFamily="34" charset="-128"/>
              </a:rPr>
              <a:t>Can monitor network communication, application patterns</a:t>
            </a:r>
          </a:p>
          <a:p>
            <a:pPr lvl="1" eaLnBrk="1" hangingPunct="1">
              <a:lnSpc>
                <a:spcPct val="80000"/>
              </a:lnSpc>
            </a:pPr>
            <a:r>
              <a:rPr lang="en-US" altLang="en-US" sz="2200">
                <a:solidFill>
                  <a:srgbClr val="1E1C11"/>
                </a:solidFill>
                <a:ea typeface="ＭＳ Ｐゴシック" panose="020B0600070205080204" pitchFamily="34" charset="-128"/>
              </a:rPr>
              <a:t>Why?</a:t>
            </a:r>
          </a:p>
          <a:p>
            <a:pPr lvl="2" eaLnBrk="1" hangingPunct="1">
              <a:lnSpc>
                <a:spcPct val="80000"/>
              </a:lnSpc>
            </a:pPr>
            <a:r>
              <a:rPr lang="en-US" altLang="en-US" sz="1900">
                <a:solidFill>
                  <a:srgbClr val="1E1C11"/>
                </a:solidFill>
                <a:ea typeface="ＭＳ Ｐゴシック" panose="020B0600070205080204" pitchFamily="34" charset="-128"/>
              </a:rPr>
              <a:t>Gain information about client data</a:t>
            </a:r>
          </a:p>
          <a:p>
            <a:pPr lvl="2" eaLnBrk="1" hangingPunct="1">
              <a:lnSpc>
                <a:spcPct val="80000"/>
              </a:lnSpc>
            </a:pPr>
            <a:r>
              <a:rPr lang="en-US" altLang="en-US" sz="1900">
                <a:solidFill>
                  <a:srgbClr val="1E1C11"/>
                </a:solidFill>
                <a:ea typeface="ＭＳ Ｐゴシック" panose="020B0600070205080204" pitchFamily="34" charset="-128"/>
              </a:rPr>
              <a:t>Gain information on client behavior</a:t>
            </a:r>
          </a:p>
          <a:p>
            <a:pPr lvl="2" eaLnBrk="1" hangingPunct="1">
              <a:lnSpc>
                <a:spcPct val="80000"/>
              </a:lnSpc>
            </a:pPr>
            <a:r>
              <a:rPr lang="en-US" altLang="en-US" sz="1900">
                <a:solidFill>
                  <a:srgbClr val="1E1C11"/>
                </a:solidFill>
                <a:ea typeface="ＭＳ Ｐゴシック" panose="020B0600070205080204" pitchFamily="34" charset="-128"/>
              </a:rPr>
              <a:t>Sell the information or use itself</a:t>
            </a:r>
          </a:p>
          <a:p>
            <a:pPr eaLnBrk="1" hangingPunct="1">
              <a:lnSpc>
                <a:spcPct val="80000"/>
              </a:lnSpc>
            </a:pPr>
            <a:endParaRPr lang="en-US" altLang="en-US" sz="2200">
              <a:solidFill>
                <a:srgbClr val="1E1C11"/>
              </a:solidFill>
              <a:ea typeface="ＭＳ Ｐゴシック" panose="020B0600070205080204" pitchFamily="34" charset="-128"/>
            </a:endParaRPr>
          </a:p>
          <a:p>
            <a:pPr lvl="1" eaLnBrk="1" hangingPunct="1">
              <a:lnSpc>
                <a:spcPct val="80000"/>
              </a:lnSpc>
            </a:pPr>
            <a:endParaRPr lang="en-US" altLang="en-US" sz="2200">
              <a:solidFill>
                <a:srgbClr val="1E1C11"/>
              </a:solidFill>
              <a:ea typeface="ＭＳ Ｐゴシック" panose="020B0600070205080204" pitchFamily="34" charset="-128"/>
            </a:endParaRPr>
          </a:p>
          <a:p>
            <a:pPr lvl="1" eaLnBrk="1" hangingPunct="1">
              <a:lnSpc>
                <a:spcPct val="80000"/>
              </a:lnSpc>
            </a:pPr>
            <a:endParaRPr lang="en-US" altLang="en-US" sz="2200">
              <a:solidFill>
                <a:srgbClr val="1E1C11"/>
              </a:solidFill>
              <a:ea typeface="ＭＳ Ｐゴシック" panose="020B0600070205080204" pitchFamily="34" charset="-128"/>
            </a:endParaRPr>
          </a:p>
        </p:txBody>
      </p:sp>
      <p:sp>
        <p:nvSpPr>
          <p:cNvPr id="24580" name="Slide Number Placeholder 5">
            <a:extLst>
              <a:ext uri="{FF2B5EF4-FFF2-40B4-BE49-F238E27FC236}">
                <a16:creationId xmlns:a16="http://schemas.microsoft.com/office/drawing/2014/main" id="{1630126D-01BE-4D1E-B7C3-9212EA87AE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A362F087-C54A-4970-89B2-975C7E3DDAC0}" type="slidenum">
              <a:rPr lang="en-US" altLang="en-US" sz="1200" smtClean="0">
                <a:solidFill>
                  <a:srgbClr val="898989"/>
                </a:solidFill>
                <a:latin typeface="Calibri" panose="020F0502020204030204" pitchFamily="34" charset="0"/>
              </a:rPr>
              <a:pPr>
                <a:spcBef>
                  <a:spcPct val="0"/>
                </a:spcBef>
                <a:buClrTx/>
                <a:buFontTx/>
                <a:buNone/>
              </a:pPr>
              <a:t>18</a:t>
            </a:fld>
            <a:endParaRPr lang="en-US" altLang="en-US" sz="1200">
              <a:solidFill>
                <a:srgbClr val="898989"/>
              </a:solidFill>
              <a:latin typeface="Calibri" panose="020F0502020204030204" pitchFamily="34" charset="0"/>
            </a:endParaRPr>
          </a:p>
        </p:txBody>
      </p:sp>
      <p:sp>
        <p:nvSpPr>
          <p:cNvPr id="24581" name="Rectangle 4">
            <a:extLst>
              <a:ext uri="{FF2B5EF4-FFF2-40B4-BE49-F238E27FC236}">
                <a16:creationId xmlns:a16="http://schemas.microsoft.com/office/drawing/2014/main" id="{71DE3716-BFFA-418D-882A-4659BBB14205}"/>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BD538CE-5E8F-48B5-B029-0F3F2300BA46}"/>
              </a:ext>
            </a:extLst>
          </p:cNvPr>
          <p:cNvSpPr>
            <a:spLocks noGrp="1"/>
          </p:cNvSpPr>
          <p:nvPr>
            <p:ph type="title"/>
          </p:nvPr>
        </p:nvSpPr>
        <p:spPr>
          <a:xfrm>
            <a:off x="-609600" y="-133350"/>
            <a:ext cx="10439400" cy="1143000"/>
          </a:xfrm>
        </p:spPr>
        <p:txBody>
          <a:bodyPr/>
          <a:lstStyle/>
          <a:p>
            <a:pPr eaLnBrk="1" hangingPunct="1"/>
            <a:r>
              <a:rPr lang="en-US" altLang="en-US">
                <a:ea typeface="ＭＳ Ｐゴシック" panose="020B0600070205080204" pitchFamily="34" charset="-128"/>
              </a:rPr>
              <a:t>Attacker Capability: Outside attacker</a:t>
            </a:r>
          </a:p>
        </p:txBody>
      </p:sp>
      <p:sp>
        <p:nvSpPr>
          <p:cNvPr id="26627" name="Content Placeholder 2">
            <a:extLst>
              <a:ext uri="{FF2B5EF4-FFF2-40B4-BE49-F238E27FC236}">
                <a16:creationId xmlns:a16="http://schemas.microsoft.com/office/drawing/2014/main" id="{DCDEF40F-C5D6-4594-86C0-0D030711D70C}"/>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What?</a:t>
            </a:r>
          </a:p>
          <a:p>
            <a:pPr lvl="1" eaLnBrk="1" hangingPunct="1"/>
            <a:r>
              <a:rPr lang="en-US" altLang="en-US">
                <a:solidFill>
                  <a:srgbClr val="1E1C11"/>
                </a:solidFill>
                <a:ea typeface="ＭＳ Ｐゴシック" panose="020B0600070205080204" pitchFamily="34" charset="-128"/>
              </a:rPr>
              <a:t>Listen to network traffic (passive)</a:t>
            </a:r>
          </a:p>
          <a:p>
            <a:pPr lvl="1" eaLnBrk="1" hangingPunct="1"/>
            <a:r>
              <a:rPr lang="en-US" altLang="en-US">
                <a:solidFill>
                  <a:srgbClr val="1E1C11"/>
                </a:solidFill>
                <a:ea typeface="ＭＳ Ｐゴシック" panose="020B0600070205080204" pitchFamily="34" charset="-128"/>
              </a:rPr>
              <a:t>Insert malicious traffic (active)</a:t>
            </a:r>
          </a:p>
          <a:p>
            <a:pPr lvl="1" eaLnBrk="1" hangingPunct="1"/>
            <a:r>
              <a:rPr lang="en-US" altLang="en-US">
                <a:solidFill>
                  <a:srgbClr val="1E1C11"/>
                </a:solidFill>
                <a:ea typeface="ＭＳ Ｐゴシック" panose="020B0600070205080204" pitchFamily="34" charset="-128"/>
              </a:rPr>
              <a:t>Probe cloud structure (active)</a:t>
            </a:r>
          </a:p>
          <a:p>
            <a:pPr lvl="1" eaLnBrk="1" hangingPunct="1"/>
            <a:r>
              <a:rPr lang="en-US" altLang="en-US">
                <a:solidFill>
                  <a:srgbClr val="1E1C11"/>
                </a:solidFill>
                <a:ea typeface="ＭＳ Ｐゴシック" panose="020B0600070205080204" pitchFamily="34" charset="-128"/>
              </a:rPr>
              <a:t>Launch DoS </a:t>
            </a:r>
          </a:p>
          <a:p>
            <a:pPr eaLnBrk="1" hangingPunct="1"/>
            <a:r>
              <a:rPr lang="en-US" altLang="en-US">
                <a:solidFill>
                  <a:srgbClr val="1E1C11"/>
                </a:solidFill>
                <a:ea typeface="ＭＳ Ｐゴシック" panose="020B0600070205080204" pitchFamily="34" charset="-128"/>
              </a:rPr>
              <a:t>Goal?</a:t>
            </a:r>
          </a:p>
          <a:p>
            <a:pPr lvl="1" eaLnBrk="1" hangingPunct="1"/>
            <a:r>
              <a:rPr lang="en-US" altLang="en-US">
                <a:solidFill>
                  <a:srgbClr val="1E1C11"/>
                </a:solidFill>
                <a:ea typeface="ＭＳ Ｐゴシック" panose="020B0600070205080204" pitchFamily="34" charset="-128"/>
              </a:rPr>
              <a:t>Intrusion</a:t>
            </a:r>
          </a:p>
          <a:p>
            <a:pPr lvl="1" eaLnBrk="1" hangingPunct="1"/>
            <a:r>
              <a:rPr lang="en-US" altLang="en-US">
                <a:solidFill>
                  <a:srgbClr val="1E1C11"/>
                </a:solidFill>
                <a:ea typeface="ＭＳ Ｐゴシック" panose="020B0600070205080204" pitchFamily="34" charset="-128"/>
              </a:rPr>
              <a:t>Network analysis</a:t>
            </a:r>
          </a:p>
          <a:p>
            <a:pPr lvl="1" eaLnBrk="1" hangingPunct="1"/>
            <a:r>
              <a:rPr lang="en-US" altLang="en-US">
                <a:solidFill>
                  <a:srgbClr val="1E1C11"/>
                </a:solidFill>
                <a:ea typeface="ＭＳ Ｐゴシック" panose="020B0600070205080204" pitchFamily="34" charset="-128"/>
              </a:rPr>
              <a:t>Man in the middle</a:t>
            </a:r>
          </a:p>
          <a:p>
            <a:pPr lvl="1" eaLnBrk="1" hangingPunct="1"/>
            <a:r>
              <a:rPr lang="en-US" altLang="en-US">
                <a:solidFill>
                  <a:srgbClr val="1E1C11"/>
                </a:solidFill>
                <a:ea typeface="ＭＳ Ｐゴシック" panose="020B0600070205080204" pitchFamily="34" charset="-128"/>
              </a:rPr>
              <a:t>Cartography</a:t>
            </a:r>
          </a:p>
          <a:p>
            <a:pPr lvl="1" eaLnBrk="1" hangingPunct="1"/>
            <a:endParaRPr lang="en-US" altLang="en-US">
              <a:solidFill>
                <a:srgbClr val="1E1C11"/>
              </a:solidFill>
              <a:ea typeface="ＭＳ Ｐゴシック" panose="020B0600070205080204" pitchFamily="34" charset="-128"/>
            </a:endParaRPr>
          </a:p>
          <a:p>
            <a:pPr eaLnBrk="1" hangingPunct="1"/>
            <a:endParaRPr lang="en-US" altLang="en-US">
              <a:solidFill>
                <a:srgbClr val="1E1C11"/>
              </a:solidFill>
              <a:ea typeface="ＭＳ Ｐゴシック" panose="020B0600070205080204" pitchFamily="34" charset="-128"/>
            </a:endParaRPr>
          </a:p>
        </p:txBody>
      </p:sp>
      <p:sp>
        <p:nvSpPr>
          <p:cNvPr id="26628" name="Slide Number Placeholder 5">
            <a:extLst>
              <a:ext uri="{FF2B5EF4-FFF2-40B4-BE49-F238E27FC236}">
                <a16:creationId xmlns:a16="http://schemas.microsoft.com/office/drawing/2014/main" id="{C77FEE23-F0FA-415B-8D77-60A4B307C5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F63D2696-244B-45D5-ACE2-175814AFE0B6}" type="slidenum">
              <a:rPr lang="en-US" altLang="en-US" sz="1200" smtClean="0">
                <a:solidFill>
                  <a:srgbClr val="898989"/>
                </a:solidFill>
                <a:latin typeface="Calibri" panose="020F0502020204030204" pitchFamily="34" charset="0"/>
              </a:rPr>
              <a:pPr>
                <a:spcBef>
                  <a:spcPct val="0"/>
                </a:spcBef>
                <a:buClrTx/>
                <a:buFontTx/>
                <a:buNone/>
              </a:pPr>
              <a:t>19</a:t>
            </a:fld>
            <a:endParaRPr lang="en-US" altLang="en-US" sz="1200">
              <a:solidFill>
                <a:srgbClr val="898989"/>
              </a:solidFill>
              <a:latin typeface="Calibri" panose="020F0502020204030204" pitchFamily="34" charset="0"/>
            </a:endParaRPr>
          </a:p>
        </p:txBody>
      </p:sp>
      <p:sp>
        <p:nvSpPr>
          <p:cNvPr id="26629" name="Rectangle 4">
            <a:extLst>
              <a:ext uri="{FF2B5EF4-FFF2-40B4-BE49-F238E27FC236}">
                <a16:creationId xmlns:a16="http://schemas.microsoft.com/office/drawing/2014/main" id="{EDB034CC-B31E-4223-8267-5479A2C19D06}"/>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744DAFE-41D6-4D90-99DD-0369D57F516B}"/>
              </a:ext>
            </a:extLst>
          </p:cNvPr>
          <p:cNvSpPr>
            <a:spLocks noGrp="1"/>
          </p:cNvSpPr>
          <p:nvPr>
            <p:ph type="title"/>
          </p:nvPr>
        </p:nvSpPr>
        <p:spPr/>
        <p:txBody>
          <a:bodyPr/>
          <a:lstStyle/>
          <a:p>
            <a:pPr eaLnBrk="1" hangingPunct="1"/>
            <a:r>
              <a:rPr lang="en-US" altLang="en-US">
                <a:ea typeface="ＭＳ Ｐゴシック" panose="020B0600070205080204" pitchFamily="34" charset="-128"/>
              </a:rPr>
              <a:t>Outline</a:t>
            </a:r>
          </a:p>
        </p:txBody>
      </p:sp>
      <p:sp>
        <p:nvSpPr>
          <p:cNvPr id="5123" name="Content Placeholder 2">
            <a:extLst>
              <a:ext uri="{FF2B5EF4-FFF2-40B4-BE49-F238E27FC236}">
                <a16:creationId xmlns:a16="http://schemas.microsoft.com/office/drawing/2014/main" id="{8F7A63FD-857B-4CB8-8570-19248BB6C152}"/>
              </a:ext>
            </a:extLst>
          </p:cNvPr>
          <p:cNvSpPr>
            <a:spLocks noGrp="1"/>
          </p:cNvSpPr>
          <p:nvPr>
            <p:ph idx="1"/>
          </p:nvPr>
        </p:nvSpPr>
        <p:spPr/>
        <p:txBody>
          <a:bodyPr/>
          <a:lstStyle/>
          <a:p>
            <a:pPr eaLnBrk="1" hangingPunct="1"/>
            <a:r>
              <a:rPr lang="en-US" altLang="en-US" sz="2000">
                <a:solidFill>
                  <a:srgbClr val="1E1C11"/>
                </a:solidFill>
                <a:ea typeface="ＭＳ Ｐゴシック" panose="020B0600070205080204" pitchFamily="34" charset="-128"/>
              </a:rPr>
              <a:t>Part I: Introduction</a:t>
            </a:r>
          </a:p>
          <a:p>
            <a:pPr eaLnBrk="1" hangingPunct="1"/>
            <a:r>
              <a:rPr lang="en-US" altLang="en-US" sz="2000">
                <a:solidFill>
                  <a:srgbClr val="1E1C11"/>
                </a:solidFill>
                <a:ea typeface="ＭＳ Ｐゴシック" panose="020B0600070205080204" pitchFamily="34" charset="-128"/>
              </a:rPr>
              <a:t>Part II. Security and Privacy Issues in Cloud Computing </a:t>
            </a:r>
          </a:p>
        </p:txBody>
      </p:sp>
      <p:sp>
        <p:nvSpPr>
          <p:cNvPr id="5124" name="Slide Number Placeholder 3">
            <a:extLst>
              <a:ext uri="{FF2B5EF4-FFF2-40B4-BE49-F238E27FC236}">
                <a16:creationId xmlns:a16="http://schemas.microsoft.com/office/drawing/2014/main" id="{F6514402-952E-4186-876D-C0AB338903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77DCCFBB-2A25-4796-8DF7-32D53A8F9D50}" type="slidenum">
              <a:rPr lang="en-US" altLang="en-US" sz="1200" smtClean="0">
                <a:solidFill>
                  <a:srgbClr val="898989"/>
                </a:solidFill>
                <a:latin typeface="Calibri" panose="020F0502020204030204" pitchFamily="34" charset="0"/>
              </a:rPr>
              <a:pPr>
                <a:spcBef>
                  <a:spcPct val="0"/>
                </a:spcBef>
                <a:buClrTx/>
                <a:buFontTx/>
                <a:buNone/>
              </a:pPr>
              <a:t>2</a:t>
            </a:fld>
            <a:endParaRPr lang="en-US" altLang="en-US" sz="1200">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B2B407C-5562-4A84-82ED-3317F866E9F7}"/>
              </a:ext>
            </a:extLst>
          </p:cNvPr>
          <p:cNvSpPr>
            <a:spLocks noGrp="1"/>
          </p:cNvSpPr>
          <p:nvPr>
            <p:ph type="title"/>
          </p:nvPr>
        </p:nvSpPr>
        <p:spPr/>
        <p:txBody>
          <a:bodyPr/>
          <a:lstStyle/>
          <a:p>
            <a:pPr eaLnBrk="1" hangingPunct="1"/>
            <a:r>
              <a:rPr lang="en-US" altLang="en-US">
                <a:ea typeface="ＭＳ Ｐゴシック" panose="020B0600070205080204" pitchFamily="34" charset="-128"/>
              </a:rPr>
              <a:t>Challenges for the attacker</a:t>
            </a:r>
          </a:p>
        </p:txBody>
      </p:sp>
      <p:sp>
        <p:nvSpPr>
          <p:cNvPr id="27651" name="Content Placeholder 2">
            <a:extLst>
              <a:ext uri="{FF2B5EF4-FFF2-40B4-BE49-F238E27FC236}">
                <a16:creationId xmlns:a16="http://schemas.microsoft.com/office/drawing/2014/main" id="{1E9B5D38-12CB-49F4-A377-719558BEBCE5}"/>
              </a:ext>
            </a:extLst>
          </p:cNvPr>
          <p:cNvSpPr>
            <a:spLocks noGrp="1"/>
          </p:cNvSpPr>
          <p:nvPr>
            <p:ph idx="1"/>
          </p:nvPr>
        </p:nvSpPr>
        <p:spPr>
          <a:xfrm>
            <a:off x="533400" y="1600200"/>
            <a:ext cx="8229600" cy="4525963"/>
          </a:xfrm>
        </p:spPr>
        <p:txBody>
          <a:bodyPr/>
          <a:lstStyle/>
          <a:p>
            <a:pPr eaLnBrk="1" hangingPunct="1"/>
            <a:r>
              <a:rPr lang="en-US" altLang="en-US">
                <a:solidFill>
                  <a:srgbClr val="1E1C11"/>
                </a:solidFill>
                <a:ea typeface="ＭＳ Ｐゴシック" panose="020B0600070205080204" pitchFamily="34" charset="-128"/>
              </a:rPr>
              <a:t>How to find out where the target is located?</a:t>
            </a:r>
          </a:p>
          <a:p>
            <a:pPr eaLnBrk="1" hangingPunct="1"/>
            <a:r>
              <a:rPr lang="en-US" altLang="en-US">
                <a:solidFill>
                  <a:srgbClr val="1E1C11"/>
                </a:solidFill>
                <a:ea typeface="ＭＳ Ｐゴシック" panose="020B0600070205080204" pitchFamily="34" charset="-128"/>
              </a:rPr>
              <a:t>How to be co-located with the target in the same (physical) machine?</a:t>
            </a:r>
          </a:p>
          <a:p>
            <a:pPr eaLnBrk="1" hangingPunct="1"/>
            <a:r>
              <a:rPr lang="en-US" altLang="en-US">
                <a:solidFill>
                  <a:srgbClr val="1E1C11"/>
                </a:solidFill>
                <a:ea typeface="ＭＳ Ｐゴシック" panose="020B0600070205080204" pitchFamily="34" charset="-128"/>
              </a:rPr>
              <a:t>How to gather information about the target?</a:t>
            </a:r>
          </a:p>
        </p:txBody>
      </p:sp>
      <p:sp>
        <p:nvSpPr>
          <p:cNvPr id="27652" name="Slide Number Placeholder 5">
            <a:extLst>
              <a:ext uri="{FF2B5EF4-FFF2-40B4-BE49-F238E27FC236}">
                <a16:creationId xmlns:a16="http://schemas.microsoft.com/office/drawing/2014/main" id="{69433FDD-C00D-4EFE-9D89-1C5268CB8B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AA034EAB-2716-4FFB-A31F-B3B84277BB8E}" type="slidenum">
              <a:rPr lang="en-US" altLang="en-US" sz="1200" smtClean="0">
                <a:solidFill>
                  <a:srgbClr val="898989"/>
                </a:solidFill>
                <a:latin typeface="Calibri" panose="020F0502020204030204" pitchFamily="34" charset="0"/>
              </a:rPr>
              <a:pPr>
                <a:spcBef>
                  <a:spcPct val="0"/>
                </a:spcBef>
                <a:buClrTx/>
                <a:buFontTx/>
                <a:buNone/>
              </a:pPr>
              <a:t>20</a:t>
            </a:fld>
            <a:endParaRPr lang="en-US" altLang="en-US" sz="1200">
              <a:solidFill>
                <a:srgbClr val="898989"/>
              </a:solidFill>
              <a:latin typeface="Calibri" panose="020F0502020204030204" pitchFamily="34" charset="0"/>
            </a:endParaRPr>
          </a:p>
        </p:txBody>
      </p:sp>
      <p:sp>
        <p:nvSpPr>
          <p:cNvPr id="27653" name="Rectangle 4">
            <a:extLst>
              <a:ext uri="{FF2B5EF4-FFF2-40B4-BE49-F238E27FC236}">
                <a16:creationId xmlns:a16="http://schemas.microsoft.com/office/drawing/2014/main" id="{939F5F42-323D-4742-9E02-21141F4F342A}"/>
              </a:ext>
            </a:extLst>
          </p:cNvPr>
          <p:cNvSpPr>
            <a:spLocks noChangeArrowheads="1"/>
          </p:cNvSpPr>
          <p:nvPr/>
        </p:nvSpPr>
        <p:spPr bwMode="auto">
          <a:xfrm>
            <a:off x="5410200" y="6096000"/>
            <a:ext cx="3402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[5] www.cs.jhu.edu/~ragib/sp10/cs412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987ACB5-8712-42FE-84C3-ADD6B6CF12C3}"/>
              </a:ext>
            </a:extLst>
          </p:cNvPr>
          <p:cNvSpPr>
            <a:spLocks noGrp="1"/>
          </p:cNvSpPr>
          <p:nvPr>
            <p:ph type="title"/>
          </p:nvPr>
        </p:nvSpPr>
        <p:spPr/>
        <p:txBody>
          <a:bodyPr/>
          <a:lstStyle/>
          <a:p>
            <a:pPr eaLnBrk="1" hangingPunct="1"/>
            <a:r>
              <a:rPr lang="en-US" altLang="en-US" sz="2800">
                <a:ea typeface="ＭＳ Ｐゴシック" panose="020B0600070205080204" pitchFamily="34" charset="-128"/>
              </a:rPr>
              <a:t>Part II: Security and Privacy Issues </a:t>
            </a:r>
            <a:br>
              <a:rPr lang="en-US" altLang="en-US" sz="2800">
                <a:ea typeface="ＭＳ Ｐゴシック" panose="020B0600070205080204" pitchFamily="34" charset="-128"/>
              </a:rPr>
            </a:br>
            <a:r>
              <a:rPr lang="en-US" altLang="en-US" sz="2800">
                <a:ea typeface="ＭＳ Ｐゴシック" panose="020B0600070205080204" pitchFamily="34" charset="-128"/>
              </a:rPr>
              <a:t>in Cloud Computing - Big Picture</a:t>
            </a:r>
          </a:p>
        </p:txBody>
      </p:sp>
      <p:sp>
        <p:nvSpPr>
          <p:cNvPr id="28675" name="Content Placeholder 2">
            <a:extLst>
              <a:ext uri="{FF2B5EF4-FFF2-40B4-BE49-F238E27FC236}">
                <a16:creationId xmlns:a16="http://schemas.microsoft.com/office/drawing/2014/main" id="{215105F3-9F51-47B3-81C3-59A34C350F15}"/>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Infrastructure Security</a:t>
            </a:r>
          </a:p>
          <a:p>
            <a:pPr eaLnBrk="1" hangingPunct="1"/>
            <a:r>
              <a:rPr lang="en-US" altLang="en-US">
                <a:solidFill>
                  <a:srgbClr val="1E1C11"/>
                </a:solidFill>
                <a:ea typeface="ＭＳ Ｐゴシック" panose="020B0600070205080204" pitchFamily="34" charset="-128"/>
              </a:rPr>
              <a:t>Data Security and Storage</a:t>
            </a:r>
          </a:p>
          <a:p>
            <a:pPr eaLnBrk="1" hangingPunct="1"/>
            <a:r>
              <a:rPr lang="en-US" altLang="en-US">
                <a:solidFill>
                  <a:srgbClr val="1E1C11"/>
                </a:solidFill>
                <a:ea typeface="ＭＳ Ｐゴシック" panose="020B0600070205080204" pitchFamily="34" charset="-128"/>
              </a:rPr>
              <a:t>Identity and Access Management (IAM)</a:t>
            </a:r>
          </a:p>
          <a:p>
            <a:pPr eaLnBrk="1" hangingPunct="1"/>
            <a:r>
              <a:rPr lang="en-US" altLang="en-US">
                <a:solidFill>
                  <a:srgbClr val="1E1C11"/>
                </a:solidFill>
                <a:ea typeface="ＭＳ Ｐゴシック" panose="020B0600070205080204" pitchFamily="34" charset="-128"/>
              </a:rPr>
              <a:t>Privacy</a:t>
            </a:r>
          </a:p>
          <a:p>
            <a:pPr eaLnBrk="1" hangingPunct="1"/>
            <a:endParaRPr lang="en-US" altLang="en-US">
              <a:solidFill>
                <a:srgbClr val="1E1C11"/>
              </a:solidFill>
              <a:ea typeface="ＭＳ Ｐゴシック" panose="020B0600070205080204" pitchFamily="34" charset="-128"/>
            </a:endParaRPr>
          </a:p>
          <a:p>
            <a:pPr eaLnBrk="1" hangingPunct="1"/>
            <a:r>
              <a:rPr lang="en-US" altLang="en-US">
                <a:solidFill>
                  <a:srgbClr val="7F7F7F"/>
                </a:solidFill>
                <a:ea typeface="ＭＳ Ｐゴシック" panose="020B0600070205080204" pitchFamily="34" charset="-128"/>
              </a:rPr>
              <a:t>And more…</a:t>
            </a:r>
          </a:p>
        </p:txBody>
      </p:sp>
      <p:sp>
        <p:nvSpPr>
          <p:cNvPr id="28676" name="Slide Number Placeholder 3">
            <a:extLst>
              <a:ext uri="{FF2B5EF4-FFF2-40B4-BE49-F238E27FC236}">
                <a16:creationId xmlns:a16="http://schemas.microsoft.com/office/drawing/2014/main" id="{269681F0-70AB-41E5-8BA0-037E9E93C09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4A13A281-854C-499C-ABD5-94EE408122A3}" type="slidenum">
              <a:rPr lang="en-US" altLang="en-US" sz="1200" smtClean="0">
                <a:solidFill>
                  <a:srgbClr val="898989"/>
                </a:solidFill>
                <a:latin typeface="Calibri" panose="020F0502020204030204" pitchFamily="34" charset="0"/>
              </a:rPr>
              <a:pPr>
                <a:spcBef>
                  <a:spcPct val="0"/>
                </a:spcBef>
                <a:buClrTx/>
                <a:buFontTx/>
                <a:buNone/>
              </a:pPr>
              <a:t>21</a:t>
            </a:fld>
            <a:endParaRPr lang="en-US" altLang="en-US" sz="1200">
              <a:solidFill>
                <a:srgbClr val="898989"/>
              </a:solidFill>
              <a:latin typeface="Calibri" panose="020F0502020204030204" pitchFamily="34" charset="0"/>
            </a:endParaRPr>
          </a:p>
        </p:txBody>
      </p:sp>
      <p:sp>
        <p:nvSpPr>
          <p:cNvPr id="28677" name="Rectangle 4">
            <a:extLst>
              <a:ext uri="{FF2B5EF4-FFF2-40B4-BE49-F238E27FC236}">
                <a16:creationId xmlns:a16="http://schemas.microsoft.com/office/drawing/2014/main" id="{EBE9470E-921F-4B08-A623-610E63EA195F}"/>
              </a:ext>
            </a:extLst>
          </p:cNvPr>
          <p:cNvSpPr>
            <a:spLocks noChangeArrowheads="1"/>
          </p:cNvSpPr>
          <p:nvPr/>
        </p:nvSpPr>
        <p:spPr bwMode="auto">
          <a:xfrm>
            <a:off x="3657600" y="59436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708EA30-BE51-476E-B3C9-A5705AE1E61A}"/>
              </a:ext>
            </a:extLst>
          </p:cNvPr>
          <p:cNvSpPr>
            <a:spLocks noGrp="1"/>
          </p:cNvSpPr>
          <p:nvPr>
            <p:ph type="title"/>
          </p:nvPr>
        </p:nvSpPr>
        <p:spPr/>
        <p:txBody>
          <a:bodyPr/>
          <a:lstStyle/>
          <a:p>
            <a:pPr eaLnBrk="1" hangingPunct="1"/>
            <a:r>
              <a:rPr lang="en-US" altLang="en-US">
                <a:ea typeface="ＭＳ Ｐゴシック" panose="020B0600070205080204" pitchFamily="34" charset="-128"/>
              </a:rPr>
              <a:t>Infrastructure Security</a:t>
            </a:r>
          </a:p>
        </p:txBody>
      </p:sp>
      <p:sp>
        <p:nvSpPr>
          <p:cNvPr id="29699" name="Content Placeholder 2">
            <a:extLst>
              <a:ext uri="{FF2B5EF4-FFF2-40B4-BE49-F238E27FC236}">
                <a16:creationId xmlns:a16="http://schemas.microsoft.com/office/drawing/2014/main" id="{2FC7BDBF-0E86-44C2-871D-C63D45274325}"/>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Network Level</a:t>
            </a:r>
          </a:p>
          <a:p>
            <a:pPr eaLnBrk="1" hangingPunct="1"/>
            <a:r>
              <a:rPr lang="en-US" altLang="en-US">
                <a:solidFill>
                  <a:srgbClr val="1E1C11"/>
                </a:solidFill>
                <a:ea typeface="ＭＳ Ｐゴシック" panose="020B0600070205080204" pitchFamily="34" charset="-128"/>
              </a:rPr>
              <a:t>Host Level</a:t>
            </a:r>
          </a:p>
          <a:p>
            <a:pPr eaLnBrk="1" hangingPunct="1"/>
            <a:r>
              <a:rPr lang="en-US" altLang="en-US">
                <a:solidFill>
                  <a:srgbClr val="1E1C11"/>
                </a:solidFill>
                <a:ea typeface="ＭＳ Ｐゴシック" panose="020B0600070205080204" pitchFamily="34" charset="-128"/>
              </a:rPr>
              <a:t>Application Level</a:t>
            </a:r>
          </a:p>
        </p:txBody>
      </p:sp>
      <p:sp>
        <p:nvSpPr>
          <p:cNvPr id="29700" name="Slide Number Placeholder 3">
            <a:extLst>
              <a:ext uri="{FF2B5EF4-FFF2-40B4-BE49-F238E27FC236}">
                <a16:creationId xmlns:a16="http://schemas.microsoft.com/office/drawing/2014/main" id="{FA8E23FC-0A19-40A2-92EA-21BA917E133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E6D08980-54E7-4605-B634-A07B48B4CDE4}" type="slidenum">
              <a:rPr lang="en-US" altLang="en-US" sz="1200" smtClean="0">
                <a:solidFill>
                  <a:srgbClr val="898989"/>
                </a:solidFill>
                <a:latin typeface="Calibri" panose="020F0502020204030204" pitchFamily="34" charset="0"/>
              </a:rPr>
              <a:pPr>
                <a:spcBef>
                  <a:spcPct val="0"/>
                </a:spcBef>
                <a:buClrTx/>
                <a:buFontTx/>
                <a:buNone/>
              </a:pPr>
              <a:t>22</a:t>
            </a:fld>
            <a:endParaRPr lang="en-US" altLang="en-US" sz="1200">
              <a:solidFill>
                <a:srgbClr val="898989"/>
              </a:solidFill>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B8BA9CE-F56B-4BE1-AAF9-8E33B152249A}"/>
              </a:ext>
            </a:extLst>
          </p:cNvPr>
          <p:cNvSpPr>
            <a:spLocks noGrp="1"/>
          </p:cNvSpPr>
          <p:nvPr>
            <p:ph type="title"/>
          </p:nvPr>
        </p:nvSpPr>
        <p:spPr/>
        <p:txBody>
          <a:bodyPr/>
          <a:lstStyle/>
          <a:p>
            <a:pPr eaLnBrk="1" hangingPunct="1"/>
            <a:r>
              <a:rPr lang="en-US" altLang="en-US"/>
              <a:t>The Network Level</a:t>
            </a:r>
          </a:p>
        </p:txBody>
      </p:sp>
      <p:sp>
        <p:nvSpPr>
          <p:cNvPr id="30723" name="Content Placeholder 2">
            <a:extLst>
              <a:ext uri="{FF2B5EF4-FFF2-40B4-BE49-F238E27FC236}">
                <a16:creationId xmlns:a16="http://schemas.microsoft.com/office/drawing/2014/main" id="{291740C8-55FC-47DA-8392-4AFA1D62B434}"/>
              </a:ext>
            </a:extLst>
          </p:cNvPr>
          <p:cNvSpPr>
            <a:spLocks noGrp="1"/>
          </p:cNvSpPr>
          <p:nvPr>
            <p:ph idx="1"/>
          </p:nvPr>
        </p:nvSpPr>
        <p:spPr>
          <a:xfrm>
            <a:off x="152400" y="885825"/>
            <a:ext cx="8610600" cy="5334000"/>
          </a:xfrm>
        </p:spPr>
        <p:txBody>
          <a:bodyPr/>
          <a:lstStyle/>
          <a:p>
            <a:pPr eaLnBrk="1" hangingPunct="1">
              <a:lnSpc>
                <a:spcPct val="90000"/>
              </a:lnSpc>
            </a:pPr>
            <a:r>
              <a:rPr lang="en-US" altLang="en-US" sz="2800">
                <a:solidFill>
                  <a:srgbClr val="1E1C11"/>
                </a:solidFill>
                <a:ea typeface="ＭＳ Ｐゴシック" panose="020B0600070205080204" pitchFamily="34" charset="-128"/>
              </a:rPr>
              <a:t>Ensuring confidentiality and integrity of your organization’s data-in-transit to and from your public cloud provider</a:t>
            </a:r>
          </a:p>
          <a:p>
            <a:pPr eaLnBrk="1" hangingPunct="1">
              <a:lnSpc>
                <a:spcPct val="90000"/>
              </a:lnSpc>
            </a:pPr>
            <a:r>
              <a:rPr lang="en-US" altLang="en-US" sz="2800">
                <a:solidFill>
                  <a:srgbClr val="1E1C11"/>
                </a:solidFill>
                <a:ea typeface="ＭＳ Ｐゴシック" panose="020B0600070205080204" pitchFamily="34" charset="-128"/>
              </a:rPr>
              <a:t>Ensuring proper access control (authentication, authorization, and auditing) to whatever resources you are using at your public cloud provider</a:t>
            </a:r>
          </a:p>
          <a:p>
            <a:pPr eaLnBrk="1" hangingPunct="1">
              <a:lnSpc>
                <a:spcPct val="90000"/>
              </a:lnSpc>
            </a:pPr>
            <a:r>
              <a:rPr lang="en-US" altLang="en-US" sz="2800">
                <a:solidFill>
                  <a:srgbClr val="1E1C11"/>
                </a:solidFill>
                <a:ea typeface="ＭＳ Ｐゴシック" panose="020B0600070205080204" pitchFamily="34" charset="-128"/>
              </a:rPr>
              <a:t>Ensuring availability of the Internet-facing resources in a public cloud that are being used by your organization, or have been assigned to your organization by your public cloud providers</a:t>
            </a:r>
          </a:p>
          <a:p>
            <a:pPr eaLnBrk="1" hangingPunct="1">
              <a:lnSpc>
                <a:spcPct val="90000"/>
              </a:lnSpc>
            </a:pPr>
            <a:r>
              <a:rPr lang="en-US" altLang="en-US" sz="2800">
                <a:solidFill>
                  <a:srgbClr val="1E1C11"/>
                </a:solidFill>
                <a:ea typeface="ＭＳ Ｐゴシック" panose="020B0600070205080204" pitchFamily="34" charset="-128"/>
              </a:rPr>
              <a:t>Replacing the established model of network zones and tiers with domains</a:t>
            </a:r>
          </a:p>
        </p:txBody>
      </p:sp>
      <p:sp>
        <p:nvSpPr>
          <p:cNvPr id="30724" name="Slide Number Placeholder 3">
            <a:extLst>
              <a:ext uri="{FF2B5EF4-FFF2-40B4-BE49-F238E27FC236}">
                <a16:creationId xmlns:a16="http://schemas.microsoft.com/office/drawing/2014/main" id="{6F14A459-BB05-4346-8450-D4C5D8C1B3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2B297A26-93FA-4AB3-A105-C5885D39F6BD}" type="slidenum">
              <a:rPr lang="en-US" altLang="en-US" sz="1200" smtClean="0">
                <a:solidFill>
                  <a:srgbClr val="898989"/>
                </a:solidFill>
                <a:latin typeface="Calibri" panose="020F0502020204030204" pitchFamily="34" charset="0"/>
              </a:rPr>
              <a:pPr>
                <a:spcBef>
                  <a:spcPct val="0"/>
                </a:spcBef>
                <a:buClrTx/>
                <a:buFontTx/>
                <a:buNone/>
              </a:pPr>
              <a:t>23</a:t>
            </a:fld>
            <a:endParaRPr lang="en-US" altLang="en-US" sz="1200">
              <a:solidFill>
                <a:srgbClr val="898989"/>
              </a:solidFill>
              <a:latin typeface="Calibri" panose="020F0502020204030204" pitchFamily="34" charset="0"/>
            </a:endParaRPr>
          </a:p>
        </p:txBody>
      </p:sp>
      <p:sp>
        <p:nvSpPr>
          <p:cNvPr id="30725" name="Rectangle 4">
            <a:extLst>
              <a:ext uri="{FF2B5EF4-FFF2-40B4-BE49-F238E27FC236}">
                <a16:creationId xmlns:a16="http://schemas.microsoft.com/office/drawing/2014/main" id="{70C7C5EB-77AB-4EE9-B9A2-19D525762600}"/>
              </a:ext>
            </a:extLst>
          </p:cNvPr>
          <p:cNvSpPr>
            <a:spLocks noChangeArrowheads="1"/>
          </p:cNvSpPr>
          <p:nvPr/>
        </p:nvSpPr>
        <p:spPr bwMode="auto">
          <a:xfrm>
            <a:off x="3657600" y="59436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A574311-E641-4D8B-86DF-B6E09F8829D0}"/>
              </a:ext>
            </a:extLst>
          </p:cNvPr>
          <p:cNvSpPr>
            <a:spLocks noGrp="1"/>
          </p:cNvSpPr>
          <p:nvPr>
            <p:ph type="title"/>
          </p:nvPr>
        </p:nvSpPr>
        <p:spPr/>
        <p:txBody>
          <a:bodyPr/>
          <a:lstStyle/>
          <a:p>
            <a:pPr eaLnBrk="1" hangingPunct="1"/>
            <a:r>
              <a:rPr lang="en-US" altLang="en-US">
                <a:ea typeface="ＭＳ Ｐゴシック" panose="020B0600070205080204" pitchFamily="34" charset="-128"/>
              </a:rPr>
              <a:t>The Network Level - Mitigation</a:t>
            </a:r>
          </a:p>
        </p:txBody>
      </p:sp>
      <p:sp>
        <p:nvSpPr>
          <p:cNvPr id="31747" name="Content Placeholder 2">
            <a:extLst>
              <a:ext uri="{FF2B5EF4-FFF2-40B4-BE49-F238E27FC236}">
                <a16:creationId xmlns:a16="http://schemas.microsoft.com/office/drawing/2014/main" id="{EC42CD05-807A-4881-B17F-79803F93AF2E}"/>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Note that network-level risks exist regardless of what aspects of “cloud computing” services are being used </a:t>
            </a:r>
          </a:p>
          <a:p>
            <a:pPr eaLnBrk="1" hangingPunct="1"/>
            <a:r>
              <a:rPr lang="en-US" altLang="en-US">
                <a:solidFill>
                  <a:srgbClr val="1E1C11"/>
                </a:solidFill>
                <a:ea typeface="ＭＳ Ｐゴシック" panose="020B0600070205080204" pitchFamily="34" charset="-128"/>
              </a:rPr>
              <a:t>The primary determination of risk level is therefore not which *aaS is being used, </a:t>
            </a:r>
          </a:p>
          <a:p>
            <a:pPr eaLnBrk="1" hangingPunct="1"/>
            <a:r>
              <a:rPr lang="en-US" altLang="en-US">
                <a:solidFill>
                  <a:srgbClr val="1E1C11"/>
                </a:solidFill>
                <a:ea typeface="ＭＳ Ｐゴシック" panose="020B0600070205080204" pitchFamily="34" charset="-128"/>
              </a:rPr>
              <a:t>But rather whether your organization intends to use or is using a public, private, or hybrid cloud. </a:t>
            </a:r>
          </a:p>
        </p:txBody>
      </p:sp>
      <p:sp>
        <p:nvSpPr>
          <p:cNvPr id="31748" name="Slide Number Placeholder 3">
            <a:extLst>
              <a:ext uri="{FF2B5EF4-FFF2-40B4-BE49-F238E27FC236}">
                <a16:creationId xmlns:a16="http://schemas.microsoft.com/office/drawing/2014/main" id="{CAE3792A-2AFF-4CF0-93ED-D90C2E920B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32B415B-9A9A-4D67-9EA7-1FD93F955D07}" type="slidenum">
              <a:rPr lang="en-US" altLang="en-US" sz="1200" smtClean="0">
                <a:solidFill>
                  <a:srgbClr val="898989"/>
                </a:solidFill>
                <a:latin typeface="Calibri" panose="020F0502020204030204" pitchFamily="34" charset="0"/>
              </a:rPr>
              <a:pPr>
                <a:spcBef>
                  <a:spcPct val="0"/>
                </a:spcBef>
                <a:buClrTx/>
                <a:buFontTx/>
                <a:buNone/>
              </a:pPr>
              <a:t>24</a:t>
            </a:fld>
            <a:endParaRPr lang="en-US" altLang="en-US" sz="1200">
              <a:solidFill>
                <a:srgbClr val="898989"/>
              </a:solidFill>
              <a:latin typeface="Calibri" panose="020F0502020204030204" pitchFamily="34" charset="0"/>
            </a:endParaRPr>
          </a:p>
        </p:txBody>
      </p:sp>
      <p:sp>
        <p:nvSpPr>
          <p:cNvPr id="31749" name="Rectangle 4">
            <a:extLst>
              <a:ext uri="{FF2B5EF4-FFF2-40B4-BE49-F238E27FC236}">
                <a16:creationId xmlns:a16="http://schemas.microsoft.com/office/drawing/2014/main" id="{07FB3B91-E150-451B-9E49-9F8C5FE9B703}"/>
              </a:ext>
            </a:extLst>
          </p:cNvPr>
          <p:cNvSpPr>
            <a:spLocks noChangeArrowheads="1"/>
          </p:cNvSpPr>
          <p:nvPr/>
        </p:nvSpPr>
        <p:spPr bwMode="auto">
          <a:xfrm>
            <a:off x="3657600" y="59436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29290A8-E35E-45E7-B903-84924D1D14BE}"/>
              </a:ext>
            </a:extLst>
          </p:cNvPr>
          <p:cNvSpPr>
            <a:spLocks noGrp="1"/>
          </p:cNvSpPr>
          <p:nvPr>
            <p:ph type="title"/>
          </p:nvPr>
        </p:nvSpPr>
        <p:spPr/>
        <p:txBody>
          <a:bodyPr/>
          <a:lstStyle/>
          <a:p>
            <a:pPr eaLnBrk="1" hangingPunct="1"/>
            <a:r>
              <a:rPr lang="en-US" altLang="en-US">
                <a:ea typeface="ＭＳ Ｐゴシック" panose="020B0600070205080204" pitchFamily="34" charset="-128"/>
              </a:rPr>
              <a:t>The Host Level</a:t>
            </a:r>
          </a:p>
        </p:txBody>
      </p:sp>
      <p:sp>
        <p:nvSpPr>
          <p:cNvPr id="3" name="Content Placeholder 2">
            <a:extLst>
              <a:ext uri="{FF2B5EF4-FFF2-40B4-BE49-F238E27FC236}">
                <a16:creationId xmlns:a16="http://schemas.microsoft.com/office/drawing/2014/main" id="{131A1818-A573-4F59-BB16-B2F57716A177}"/>
              </a:ext>
            </a:extLst>
          </p:cNvPr>
          <p:cNvSpPr>
            <a:spLocks noGrp="1"/>
          </p:cNvSpPr>
          <p:nvPr>
            <p:ph idx="1"/>
          </p:nvPr>
        </p:nvSpPr>
        <p:spPr/>
        <p:txBody>
          <a:bodyPr rtlCol="0">
            <a:normAutofit/>
          </a:bodyPr>
          <a:lstStyle/>
          <a:p>
            <a:pPr eaLnBrk="1" fontAlgn="auto" hangingPunct="1">
              <a:spcAft>
                <a:spcPts val="0"/>
              </a:spcAft>
              <a:defRPr/>
            </a:pPr>
            <a:r>
              <a:rPr lang="en-US" dirty="0"/>
              <a:t>SaaS/PaaS</a:t>
            </a:r>
          </a:p>
          <a:p>
            <a:pPr lvl="1" eaLnBrk="1" fontAlgn="auto" hangingPunct="1">
              <a:spcAft>
                <a:spcPts val="0"/>
              </a:spcAft>
              <a:defRPr/>
            </a:pPr>
            <a:r>
              <a:rPr lang="en-US" dirty="0">
                <a:ea typeface="+mn-ea"/>
              </a:rPr>
              <a:t>Both the PaaS and SaaS platforms abstract and hide the host OS from end users</a:t>
            </a:r>
          </a:p>
          <a:p>
            <a:pPr lvl="1" eaLnBrk="1" fontAlgn="auto" hangingPunct="1">
              <a:spcAft>
                <a:spcPts val="0"/>
              </a:spcAft>
              <a:defRPr/>
            </a:pPr>
            <a:r>
              <a:rPr lang="en-US" dirty="0">
                <a:ea typeface="+mn-ea"/>
              </a:rPr>
              <a:t>Host security responsibilities are transferred to the CSP (Cloud Service Provider)</a:t>
            </a:r>
          </a:p>
          <a:p>
            <a:pPr lvl="2" eaLnBrk="1" fontAlgn="auto" hangingPunct="1">
              <a:spcAft>
                <a:spcPts val="0"/>
              </a:spcAft>
              <a:defRPr/>
            </a:pPr>
            <a:r>
              <a:rPr lang="en-US" dirty="0">
                <a:ea typeface="+mn-ea"/>
              </a:rPr>
              <a:t>You do not have to worry about protecting hosts</a:t>
            </a:r>
          </a:p>
          <a:p>
            <a:pPr lvl="1" eaLnBrk="1" fontAlgn="auto" hangingPunct="1">
              <a:spcAft>
                <a:spcPts val="0"/>
              </a:spcAft>
              <a:defRPr/>
            </a:pPr>
            <a:r>
              <a:rPr lang="en-US" dirty="0">
                <a:ea typeface="+mn-ea"/>
              </a:rPr>
              <a:t>However, as a customer, you still own the risk of managing information hosted in the cloud services. </a:t>
            </a:r>
          </a:p>
        </p:txBody>
      </p:sp>
      <p:sp>
        <p:nvSpPr>
          <p:cNvPr id="32772" name="Slide Number Placeholder 3">
            <a:extLst>
              <a:ext uri="{FF2B5EF4-FFF2-40B4-BE49-F238E27FC236}">
                <a16:creationId xmlns:a16="http://schemas.microsoft.com/office/drawing/2014/main" id="{3C81B0E6-ED19-49BF-86CC-E52787E1D5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97B20C4F-DF2E-4176-8E87-A4E47D1480F5}" type="slidenum">
              <a:rPr lang="en-US" altLang="en-US" sz="1200" smtClean="0">
                <a:solidFill>
                  <a:srgbClr val="898989"/>
                </a:solidFill>
                <a:latin typeface="Calibri" panose="020F0502020204030204" pitchFamily="34" charset="0"/>
              </a:rPr>
              <a:pPr>
                <a:spcBef>
                  <a:spcPct val="0"/>
                </a:spcBef>
                <a:buClrTx/>
                <a:buFontTx/>
                <a:buNone/>
              </a:pPr>
              <a:t>25</a:t>
            </a:fld>
            <a:endParaRPr lang="en-US" altLang="en-US" sz="1200">
              <a:solidFill>
                <a:srgbClr val="898989"/>
              </a:solidFill>
              <a:latin typeface="Calibri" panose="020F0502020204030204" pitchFamily="34" charset="0"/>
            </a:endParaRPr>
          </a:p>
        </p:txBody>
      </p:sp>
      <p:sp>
        <p:nvSpPr>
          <p:cNvPr id="32773" name="Rectangle 4">
            <a:extLst>
              <a:ext uri="{FF2B5EF4-FFF2-40B4-BE49-F238E27FC236}">
                <a16:creationId xmlns:a16="http://schemas.microsoft.com/office/drawing/2014/main" id="{FFE33C3C-51ED-4FD3-A128-943CE82FA5BB}"/>
              </a:ext>
            </a:extLst>
          </p:cNvPr>
          <p:cNvSpPr>
            <a:spLocks noChangeArrowheads="1"/>
          </p:cNvSpPr>
          <p:nvPr/>
        </p:nvSpPr>
        <p:spPr bwMode="auto">
          <a:xfrm>
            <a:off x="3657600" y="59436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28E8E7F-E490-41D6-95CD-31033BCDB56B}"/>
              </a:ext>
            </a:extLst>
          </p:cNvPr>
          <p:cNvSpPr>
            <a:spLocks noGrp="1"/>
          </p:cNvSpPr>
          <p:nvPr>
            <p:ph type="title"/>
          </p:nvPr>
        </p:nvSpPr>
        <p:spPr/>
        <p:txBody>
          <a:bodyPr/>
          <a:lstStyle/>
          <a:p>
            <a:pPr eaLnBrk="1" hangingPunct="1"/>
            <a:r>
              <a:rPr lang="en-US" altLang="en-US">
                <a:ea typeface="ＭＳ Ｐゴシック" panose="020B0600070205080204" pitchFamily="34" charset="-128"/>
              </a:rPr>
              <a:t>The Host Level (cont.)</a:t>
            </a:r>
          </a:p>
        </p:txBody>
      </p:sp>
      <p:sp>
        <p:nvSpPr>
          <p:cNvPr id="34819" name="Content Placeholder 2">
            <a:extLst>
              <a:ext uri="{FF2B5EF4-FFF2-40B4-BE49-F238E27FC236}">
                <a16:creationId xmlns:a16="http://schemas.microsoft.com/office/drawing/2014/main" id="{94071448-7D05-4989-A0F7-6FF70093402E}"/>
              </a:ext>
            </a:extLst>
          </p:cNvPr>
          <p:cNvSpPr>
            <a:spLocks noGrp="1"/>
          </p:cNvSpPr>
          <p:nvPr>
            <p:ph idx="1"/>
          </p:nvPr>
        </p:nvSpPr>
        <p:spPr/>
        <p:txBody>
          <a:bodyPr/>
          <a:lstStyle/>
          <a:p>
            <a:pPr eaLnBrk="1" hangingPunct="1">
              <a:lnSpc>
                <a:spcPct val="90000"/>
              </a:lnSpc>
            </a:pPr>
            <a:r>
              <a:rPr lang="en-US" altLang="en-US" sz="2000">
                <a:solidFill>
                  <a:srgbClr val="1E1C11"/>
                </a:solidFill>
                <a:ea typeface="ＭＳ Ｐゴシック" panose="020B0600070205080204" pitchFamily="34" charset="-128"/>
              </a:rPr>
              <a:t>IaaS Host Security</a:t>
            </a:r>
          </a:p>
          <a:p>
            <a:pPr lvl="1" eaLnBrk="1" hangingPunct="1">
              <a:lnSpc>
                <a:spcPct val="90000"/>
              </a:lnSpc>
            </a:pPr>
            <a:r>
              <a:rPr lang="en-US" altLang="en-US" sz="2000">
                <a:solidFill>
                  <a:srgbClr val="1E1C11"/>
                </a:solidFill>
                <a:ea typeface="ＭＳ Ｐゴシック" panose="020B0600070205080204" pitchFamily="34" charset="-128"/>
              </a:rPr>
              <a:t>Virtualization Software Security</a:t>
            </a:r>
          </a:p>
          <a:p>
            <a:pPr lvl="2" eaLnBrk="1" hangingPunct="1">
              <a:lnSpc>
                <a:spcPct val="90000"/>
              </a:lnSpc>
            </a:pPr>
            <a:r>
              <a:rPr lang="en-US" altLang="en-US" sz="1700">
                <a:solidFill>
                  <a:srgbClr val="1E1C11"/>
                </a:solidFill>
                <a:ea typeface="ＭＳ Ｐゴシック" panose="020B0600070205080204" pitchFamily="34" charset="-128"/>
              </a:rPr>
              <a:t>Hypervisor (also called Virtual Machine Manager (VMM)) security is a key</a:t>
            </a:r>
          </a:p>
          <a:p>
            <a:pPr lvl="3" eaLnBrk="1" hangingPunct="1">
              <a:lnSpc>
                <a:spcPct val="90000"/>
              </a:lnSpc>
            </a:pPr>
            <a:r>
              <a:rPr lang="en-US" altLang="en-US" sz="1700">
                <a:solidFill>
                  <a:srgbClr val="1E1C11"/>
                </a:solidFill>
                <a:ea typeface="ＭＳ Ｐゴシック" panose="020B0600070205080204" pitchFamily="34" charset="-128"/>
              </a:rPr>
              <a:t>a small application that runs on top of the physical machine H/W layer</a:t>
            </a:r>
          </a:p>
          <a:p>
            <a:pPr lvl="3" eaLnBrk="1" hangingPunct="1">
              <a:lnSpc>
                <a:spcPct val="90000"/>
              </a:lnSpc>
            </a:pPr>
            <a:r>
              <a:rPr lang="en-US" altLang="en-US" sz="1700">
                <a:solidFill>
                  <a:srgbClr val="1E1C11"/>
                </a:solidFill>
                <a:ea typeface="ＭＳ Ｐゴシック" panose="020B0600070205080204" pitchFamily="34" charset="-128"/>
              </a:rPr>
              <a:t>implements and manages the virtual CPU, virtual memory, event channels, and memory shared by the resident VMs</a:t>
            </a:r>
          </a:p>
          <a:p>
            <a:pPr lvl="3" eaLnBrk="1" hangingPunct="1">
              <a:lnSpc>
                <a:spcPct val="90000"/>
              </a:lnSpc>
            </a:pPr>
            <a:r>
              <a:rPr lang="en-US" altLang="en-US" sz="1700">
                <a:solidFill>
                  <a:srgbClr val="1E1C11"/>
                </a:solidFill>
                <a:ea typeface="ＭＳ Ｐゴシック" panose="020B0600070205080204" pitchFamily="34" charset="-128"/>
              </a:rPr>
              <a:t>Also controls I/O and memory access to devices.</a:t>
            </a:r>
          </a:p>
          <a:p>
            <a:pPr lvl="2" eaLnBrk="1" hangingPunct="1">
              <a:lnSpc>
                <a:spcPct val="90000"/>
              </a:lnSpc>
            </a:pPr>
            <a:r>
              <a:rPr lang="en-US" altLang="en-US" sz="1700">
                <a:solidFill>
                  <a:srgbClr val="1E1C11"/>
                </a:solidFill>
                <a:ea typeface="ＭＳ Ｐゴシック" panose="020B0600070205080204" pitchFamily="34" charset="-128"/>
              </a:rPr>
              <a:t>Bigger problem in multitenant architectures</a:t>
            </a:r>
          </a:p>
          <a:p>
            <a:pPr lvl="1" eaLnBrk="1" hangingPunct="1">
              <a:lnSpc>
                <a:spcPct val="90000"/>
              </a:lnSpc>
            </a:pPr>
            <a:r>
              <a:rPr lang="en-US" altLang="en-US" sz="2000">
                <a:solidFill>
                  <a:srgbClr val="1E1C11"/>
                </a:solidFill>
                <a:ea typeface="ＭＳ Ｐゴシック" panose="020B0600070205080204" pitchFamily="34" charset="-128"/>
              </a:rPr>
              <a:t>Customer guest OS or Virtual Server Security</a:t>
            </a:r>
          </a:p>
          <a:p>
            <a:pPr lvl="2" eaLnBrk="1" hangingPunct="1">
              <a:lnSpc>
                <a:spcPct val="90000"/>
              </a:lnSpc>
            </a:pPr>
            <a:r>
              <a:rPr lang="en-US" altLang="en-US" sz="1700">
                <a:solidFill>
                  <a:srgbClr val="1E1C11"/>
                </a:solidFill>
                <a:ea typeface="ＭＳ Ｐゴシック" panose="020B0600070205080204" pitchFamily="34" charset="-128"/>
              </a:rPr>
              <a:t>The virtual instance of an OS </a:t>
            </a:r>
          </a:p>
          <a:p>
            <a:pPr lvl="2" eaLnBrk="1" hangingPunct="1">
              <a:lnSpc>
                <a:spcPct val="90000"/>
              </a:lnSpc>
            </a:pPr>
            <a:r>
              <a:rPr lang="en-US" altLang="en-US" sz="1700">
                <a:solidFill>
                  <a:srgbClr val="1E1C11"/>
                </a:solidFill>
                <a:ea typeface="ＭＳ Ｐゴシック" panose="020B0600070205080204" pitchFamily="34" charset="-128"/>
              </a:rPr>
              <a:t>Vulnerabilities have appeared in virtual instance of an OS </a:t>
            </a:r>
          </a:p>
          <a:p>
            <a:pPr lvl="2" eaLnBrk="1" hangingPunct="1">
              <a:lnSpc>
                <a:spcPct val="90000"/>
              </a:lnSpc>
            </a:pPr>
            <a:r>
              <a:rPr lang="en-US" altLang="en-US" sz="1700">
                <a:solidFill>
                  <a:srgbClr val="1E1C11"/>
                </a:solidFill>
                <a:ea typeface="ＭＳ Ｐゴシック" panose="020B0600070205080204" pitchFamily="34" charset="-128"/>
              </a:rPr>
              <a:t>e.g., VMWare, Xen, and Microsoft’s Virtual PC and Virtual Server</a:t>
            </a:r>
          </a:p>
          <a:p>
            <a:pPr lvl="2" eaLnBrk="1" hangingPunct="1">
              <a:lnSpc>
                <a:spcPct val="90000"/>
              </a:lnSpc>
            </a:pPr>
            <a:r>
              <a:rPr lang="en-US" altLang="en-US" sz="1700">
                <a:solidFill>
                  <a:srgbClr val="1E1C11"/>
                </a:solidFill>
                <a:ea typeface="ＭＳ Ｐゴシック" panose="020B0600070205080204" pitchFamily="34" charset="-128"/>
              </a:rPr>
              <a:t>Customers have full access to virtual servers.</a:t>
            </a:r>
          </a:p>
          <a:p>
            <a:pPr lvl="2" eaLnBrk="1" hangingPunct="1">
              <a:lnSpc>
                <a:spcPct val="90000"/>
              </a:lnSpc>
            </a:pPr>
            <a:endParaRPr lang="en-US" altLang="en-US" sz="1700">
              <a:solidFill>
                <a:srgbClr val="1E1C11"/>
              </a:solidFill>
              <a:ea typeface="ＭＳ Ｐゴシック" panose="020B0600070205080204" pitchFamily="34" charset="-128"/>
            </a:endParaRPr>
          </a:p>
          <a:p>
            <a:pPr eaLnBrk="1" hangingPunct="1">
              <a:lnSpc>
                <a:spcPct val="90000"/>
              </a:lnSpc>
            </a:pPr>
            <a:endParaRPr lang="en-US" altLang="en-US" sz="2000">
              <a:solidFill>
                <a:srgbClr val="1E1C11"/>
              </a:solidFill>
              <a:ea typeface="ＭＳ Ｐゴシック" panose="020B0600070205080204" pitchFamily="34" charset="-128"/>
            </a:endParaRPr>
          </a:p>
        </p:txBody>
      </p:sp>
      <p:sp>
        <p:nvSpPr>
          <p:cNvPr id="34820" name="Slide Number Placeholder 3">
            <a:extLst>
              <a:ext uri="{FF2B5EF4-FFF2-40B4-BE49-F238E27FC236}">
                <a16:creationId xmlns:a16="http://schemas.microsoft.com/office/drawing/2014/main" id="{14C45D47-7C64-4EB6-B285-BE3A54935D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CD6C862A-61D5-4B36-A1B4-CFE6484148A8}" type="slidenum">
              <a:rPr lang="en-US" altLang="en-US" sz="1200" smtClean="0">
                <a:solidFill>
                  <a:srgbClr val="898989"/>
                </a:solidFill>
                <a:latin typeface="Calibri" panose="020F0502020204030204" pitchFamily="34" charset="0"/>
              </a:rPr>
              <a:pPr>
                <a:spcBef>
                  <a:spcPct val="0"/>
                </a:spcBef>
                <a:buClrTx/>
                <a:buFontTx/>
                <a:buNone/>
              </a:pPr>
              <a:t>26</a:t>
            </a:fld>
            <a:endParaRPr lang="en-US" altLang="en-US" sz="1200">
              <a:solidFill>
                <a:srgbClr val="898989"/>
              </a:solidFill>
              <a:latin typeface="Calibri" panose="020F0502020204030204" pitchFamily="34" charset="0"/>
            </a:endParaRPr>
          </a:p>
        </p:txBody>
      </p:sp>
      <p:pic>
        <p:nvPicPr>
          <p:cNvPr id="5" name="Picture 4" descr="hypervisor2.PNG">
            <a:extLst>
              <a:ext uri="{FF2B5EF4-FFF2-40B4-BE49-F238E27FC236}">
                <a16:creationId xmlns:a16="http://schemas.microsoft.com/office/drawing/2014/main" id="{EF5071A2-0D11-48F4-AFF0-BF843516D0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06450"/>
            <a:ext cx="8001000" cy="595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a:extLst>
              <a:ext uri="{FF2B5EF4-FFF2-40B4-BE49-F238E27FC236}">
                <a16:creationId xmlns:a16="http://schemas.microsoft.com/office/drawing/2014/main" id="{9F55009E-5909-48BA-BB44-2FF0A0C063BA}"/>
              </a:ext>
            </a:extLst>
          </p:cNvPr>
          <p:cNvSpPr>
            <a:spLocks noChangeArrowheads="1"/>
          </p:cNvSpPr>
          <p:nvPr/>
        </p:nvSpPr>
        <p:spPr bwMode="auto">
          <a:xfrm>
            <a:off x="3657600" y="65532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EAC2B32-BB1C-41F6-8FF1-0E85B6710253}"/>
              </a:ext>
            </a:extLst>
          </p:cNvPr>
          <p:cNvSpPr>
            <a:spLocks noGrp="1"/>
          </p:cNvSpPr>
          <p:nvPr>
            <p:ph type="title"/>
          </p:nvPr>
        </p:nvSpPr>
        <p:spPr>
          <a:xfrm>
            <a:off x="12700" y="50800"/>
            <a:ext cx="8991600" cy="723900"/>
          </a:xfrm>
        </p:spPr>
        <p:txBody>
          <a:bodyPr/>
          <a:lstStyle/>
          <a:p>
            <a:pPr eaLnBrk="1" hangingPunct="1"/>
            <a:r>
              <a:rPr lang="en-US" altLang="en-US">
                <a:solidFill>
                  <a:srgbClr val="1E1C11"/>
                </a:solidFill>
                <a:ea typeface="ＭＳ Ｐゴシック" panose="020B0600070205080204" pitchFamily="34" charset="-128"/>
              </a:rPr>
              <a:t> </a:t>
            </a:r>
            <a:r>
              <a:rPr lang="en-US" altLang="en-US">
                <a:ea typeface="ＭＳ Ｐゴシック" panose="020B0600070205080204" pitchFamily="34" charset="-128"/>
              </a:rPr>
              <a:t>Case study: Amazon's EC2 infrastructure </a:t>
            </a:r>
          </a:p>
        </p:txBody>
      </p:sp>
      <p:sp>
        <p:nvSpPr>
          <p:cNvPr id="35843" name="Content Placeholder 2">
            <a:extLst>
              <a:ext uri="{FF2B5EF4-FFF2-40B4-BE49-F238E27FC236}">
                <a16:creationId xmlns:a16="http://schemas.microsoft.com/office/drawing/2014/main" id="{7B673D79-3381-427C-B6A6-463CB5E7F6C6}"/>
              </a:ext>
            </a:extLst>
          </p:cNvPr>
          <p:cNvSpPr>
            <a:spLocks noGrp="1"/>
          </p:cNvSpPr>
          <p:nvPr>
            <p:ph idx="1"/>
          </p:nvPr>
        </p:nvSpPr>
        <p:spPr>
          <a:xfrm>
            <a:off x="152400" y="990600"/>
            <a:ext cx="8534400" cy="5334000"/>
          </a:xfrm>
        </p:spPr>
        <p:txBody>
          <a:bodyPr/>
          <a:lstStyle/>
          <a:p>
            <a:pPr eaLnBrk="1" hangingPunct="1">
              <a:lnSpc>
                <a:spcPct val="80000"/>
              </a:lnSpc>
            </a:pPr>
            <a:r>
              <a:rPr lang="en-US" altLang="en-US" sz="2400">
                <a:solidFill>
                  <a:srgbClr val="1E1C11"/>
                </a:solidFill>
                <a:ea typeface="ＭＳ Ｐゴシック" panose="020B0600070205080204" pitchFamily="34" charset="-128"/>
              </a:rPr>
              <a:t>“Hey, You, Get Off of My Cloud: Exploring Information Leakage in Third-Party Compute Clouds” </a:t>
            </a:r>
          </a:p>
          <a:p>
            <a:pPr lvl="1" eaLnBrk="1" hangingPunct="1">
              <a:lnSpc>
                <a:spcPct val="80000"/>
              </a:lnSpc>
            </a:pPr>
            <a:r>
              <a:rPr lang="en-US" altLang="en-US" sz="2000">
                <a:solidFill>
                  <a:srgbClr val="1E1C11"/>
                </a:solidFill>
                <a:ea typeface="ＭＳ Ｐゴシック" panose="020B0600070205080204" pitchFamily="34" charset="-128"/>
              </a:rPr>
              <a:t>Multiple VMs of different organizations with virtual boundaries separating each VM can run within one physical server</a:t>
            </a:r>
          </a:p>
          <a:p>
            <a:pPr lvl="1" eaLnBrk="1" hangingPunct="1">
              <a:lnSpc>
                <a:spcPct val="80000"/>
              </a:lnSpc>
            </a:pPr>
            <a:r>
              <a:rPr lang="en-US" altLang="en-US" sz="2000">
                <a:solidFill>
                  <a:srgbClr val="1E1C11"/>
                </a:solidFill>
                <a:ea typeface="ＭＳ Ｐゴシック" panose="020B0600070205080204" pitchFamily="34" charset="-128"/>
              </a:rPr>
              <a:t>"virtual machines" still have internet protocol, or IP, addresses, visible to anyone within the cloud. </a:t>
            </a:r>
          </a:p>
          <a:p>
            <a:pPr lvl="1" eaLnBrk="1" hangingPunct="1">
              <a:lnSpc>
                <a:spcPct val="80000"/>
              </a:lnSpc>
            </a:pPr>
            <a:r>
              <a:rPr lang="en-US" altLang="en-US" sz="2000">
                <a:solidFill>
                  <a:srgbClr val="1E1C11"/>
                </a:solidFill>
                <a:ea typeface="ＭＳ Ｐゴシック" panose="020B0600070205080204" pitchFamily="34" charset="-128"/>
              </a:rPr>
              <a:t>VMs located on the same physical server tend to have IP addresses that are close to each other and are assigned at the same time </a:t>
            </a:r>
          </a:p>
          <a:p>
            <a:pPr lvl="1" eaLnBrk="1" hangingPunct="1">
              <a:lnSpc>
                <a:spcPct val="80000"/>
              </a:lnSpc>
            </a:pPr>
            <a:r>
              <a:rPr lang="en-US" altLang="en-US" sz="2000">
                <a:solidFill>
                  <a:srgbClr val="1E1C11"/>
                </a:solidFill>
                <a:ea typeface="ＭＳ Ｐゴシック" panose="020B0600070205080204" pitchFamily="34" charset="-128"/>
              </a:rPr>
              <a:t>An attacker can set up lots of his own virtual machines, look at their IP addresses, and figure out which one shares the same physical resources as an intended target</a:t>
            </a:r>
          </a:p>
          <a:p>
            <a:pPr lvl="1" eaLnBrk="1" hangingPunct="1">
              <a:lnSpc>
                <a:spcPct val="80000"/>
              </a:lnSpc>
            </a:pPr>
            <a:r>
              <a:rPr lang="en-US" altLang="en-US" sz="2000">
                <a:solidFill>
                  <a:srgbClr val="1E1C11"/>
                </a:solidFill>
                <a:ea typeface="ＭＳ Ｐゴシック" panose="020B0600070205080204" pitchFamily="34" charset="-128"/>
              </a:rPr>
              <a:t>Once the malicious virtual machine is placed on the same server as its target, it is possible to carefully monitor how access to resources fluctuates and thereby potentially glean sensitive information about the victim</a:t>
            </a:r>
          </a:p>
          <a:p>
            <a:pPr lvl="1" eaLnBrk="1" hangingPunct="1">
              <a:lnSpc>
                <a:spcPct val="80000"/>
              </a:lnSpc>
            </a:pPr>
            <a:endParaRPr lang="en-US" altLang="en-US" sz="1900">
              <a:solidFill>
                <a:srgbClr val="1E1C11"/>
              </a:solidFill>
              <a:ea typeface="ＭＳ Ｐゴシック" panose="020B0600070205080204" pitchFamily="34" charset="-128"/>
            </a:endParaRPr>
          </a:p>
          <a:p>
            <a:pPr eaLnBrk="1" hangingPunct="1">
              <a:lnSpc>
                <a:spcPct val="80000"/>
              </a:lnSpc>
            </a:pPr>
            <a:endParaRPr lang="en-US" altLang="en-US" sz="1900">
              <a:solidFill>
                <a:srgbClr val="1E1C11"/>
              </a:solidFill>
              <a:ea typeface="ＭＳ Ｐゴシック" panose="020B0600070205080204" pitchFamily="34" charset="-128"/>
            </a:endParaRPr>
          </a:p>
          <a:p>
            <a:pPr eaLnBrk="1" hangingPunct="1">
              <a:lnSpc>
                <a:spcPct val="80000"/>
              </a:lnSpc>
            </a:pPr>
            <a:endParaRPr lang="en-US" altLang="en-US" sz="1900">
              <a:solidFill>
                <a:srgbClr val="1E1C11"/>
              </a:solidFill>
              <a:ea typeface="ＭＳ Ｐゴシック" panose="020B0600070205080204" pitchFamily="34" charset="-128"/>
            </a:endParaRPr>
          </a:p>
        </p:txBody>
      </p:sp>
      <p:sp>
        <p:nvSpPr>
          <p:cNvPr id="35844" name="Slide Number Placeholder 3">
            <a:extLst>
              <a:ext uri="{FF2B5EF4-FFF2-40B4-BE49-F238E27FC236}">
                <a16:creationId xmlns:a16="http://schemas.microsoft.com/office/drawing/2014/main" id="{A731BD61-AE71-429F-8473-C35FCE5828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70C89E10-79EB-4222-96D8-C8E32CD04D3A}" type="slidenum">
              <a:rPr lang="en-US" altLang="en-US" sz="1200" smtClean="0">
                <a:solidFill>
                  <a:srgbClr val="898989"/>
                </a:solidFill>
                <a:latin typeface="Calibri" panose="020F0502020204030204" pitchFamily="34" charset="0"/>
              </a:rPr>
              <a:pPr>
                <a:spcBef>
                  <a:spcPct val="0"/>
                </a:spcBef>
                <a:buClrTx/>
                <a:buFontTx/>
                <a:buNone/>
              </a:pPr>
              <a:t>27</a:t>
            </a:fld>
            <a:endParaRPr lang="en-US" altLang="en-US" sz="1200">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BB5EADF-08AE-4CCE-BBD7-1AC72A43CE25}"/>
              </a:ext>
            </a:extLst>
          </p:cNvPr>
          <p:cNvSpPr>
            <a:spLocks noGrp="1" noChangeArrowheads="1"/>
          </p:cNvSpPr>
          <p:nvPr>
            <p:ph type="title"/>
          </p:nvPr>
        </p:nvSpPr>
        <p:spPr/>
        <p:txBody>
          <a:bodyPr/>
          <a:lstStyle/>
          <a:p>
            <a:pPr eaLnBrk="1" hangingPunct="1"/>
            <a:r>
              <a:rPr lang="en-US" altLang="en-US"/>
              <a:t>Local Host Security</a:t>
            </a:r>
          </a:p>
        </p:txBody>
      </p:sp>
      <p:sp>
        <p:nvSpPr>
          <p:cNvPr id="37891" name="Rectangle 3">
            <a:extLst>
              <a:ext uri="{FF2B5EF4-FFF2-40B4-BE49-F238E27FC236}">
                <a16:creationId xmlns:a16="http://schemas.microsoft.com/office/drawing/2014/main" id="{66410B04-FAD7-45D3-9B44-BD1306A1FE6E}"/>
              </a:ext>
            </a:extLst>
          </p:cNvPr>
          <p:cNvSpPr>
            <a:spLocks noGrp="1" noChangeArrowheads="1"/>
          </p:cNvSpPr>
          <p:nvPr>
            <p:ph idx="1"/>
          </p:nvPr>
        </p:nvSpPr>
        <p:spPr>
          <a:xfrm>
            <a:off x="457200" y="1219200"/>
            <a:ext cx="8229600" cy="5334000"/>
          </a:xfrm>
        </p:spPr>
        <p:txBody>
          <a:bodyPr/>
          <a:lstStyle/>
          <a:p>
            <a:pPr eaLnBrk="1" hangingPunct="1">
              <a:lnSpc>
                <a:spcPct val="80000"/>
              </a:lnSpc>
            </a:pPr>
            <a:r>
              <a:rPr lang="en-US" altLang="en-US" sz="2400">
                <a:solidFill>
                  <a:srgbClr val="1E1C11"/>
                </a:solidFill>
                <a:ea typeface="ＭＳ Ｐゴシック" panose="020B0600070205080204" pitchFamily="34" charset="-128"/>
              </a:rPr>
              <a:t>Are local host machines part of the cloud infrastructure? </a:t>
            </a:r>
          </a:p>
          <a:p>
            <a:pPr lvl="1" eaLnBrk="1" hangingPunct="1">
              <a:lnSpc>
                <a:spcPct val="80000"/>
              </a:lnSpc>
            </a:pPr>
            <a:r>
              <a:rPr lang="en-US" altLang="en-US" sz="2400">
                <a:solidFill>
                  <a:srgbClr val="1E1C11"/>
                </a:solidFill>
                <a:ea typeface="ＭＳ Ｐゴシック" panose="020B0600070205080204" pitchFamily="34" charset="-128"/>
              </a:rPr>
              <a:t>Outside the security perimeter</a:t>
            </a:r>
          </a:p>
          <a:p>
            <a:pPr lvl="1" eaLnBrk="1" hangingPunct="1">
              <a:lnSpc>
                <a:spcPct val="80000"/>
              </a:lnSpc>
            </a:pPr>
            <a:r>
              <a:rPr lang="en-US" altLang="en-US" sz="2400">
                <a:solidFill>
                  <a:srgbClr val="1E1C11"/>
                </a:solidFill>
                <a:ea typeface="ＭＳ Ｐゴシック" panose="020B0600070205080204" pitchFamily="34" charset="-128"/>
              </a:rPr>
              <a:t>While cloud consumers worry about the security on the cloud provider’s site, they may easily forget to harden their own machines </a:t>
            </a:r>
          </a:p>
          <a:p>
            <a:pPr lvl="1" eaLnBrk="1" hangingPunct="1">
              <a:lnSpc>
                <a:spcPct val="80000"/>
              </a:lnSpc>
            </a:pPr>
            <a:endParaRPr lang="en-US" altLang="en-US" sz="2400">
              <a:solidFill>
                <a:srgbClr val="1E1C11"/>
              </a:solidFill>
              <a:ea typeface="ＭＳ Ｐゴシック" panose="020B0600070205080204" pitchFamily="34" charset="-128"/>
            </a:endParaRPr>
          </a:p>
          <a:p>
            <a:pPr eaLnBrk="1" hangingPunct="1">
              <a:lnSpc>
                <a:spcPct val="80000"/>
              </a:lnSpc>
            </a:pPr>
            <a:r>
              <a:rPr lang="en-US" altLang="en-US" sz="2400">
                <a:solidFill>
                  <a:srgbClr val="1E1C11"/>
                </a:solidFill>
                <a:ea typeface="ＭＳ Ｐゴシック" panose="020B0600070205080204" pitchFamily="34" charset="-128"/>
              </a:rPr>
              <a:t>The lack of security of local devices can </a:t>
            </a:r>
          </a:p>
          <a:p>
            <a:pPr lvl="1" eaLnBrk="1" hangingPunct="1">
              <a:lnSpc>
                <a:spcPct val="80000"/>
              </a:lnSpc>
            </a:pPr>
            <a:r>
              <a:rPr lang="en-US" altLang="en-US" sz="2400">
                <a:solidFill>
                  <a:srgbClr val="1E1C11"/>
                </a:solidFill>
                <a:ea typeface="ＭＳ Ｐゴシック" panose="020B0600070205080204" pitchFamily="34" charset="-128"/>
              </a:rPr>
              <a:t>Provide a way for malicious services on the cloud to attack local networks through these terminal devices </a:t>
            </a:r>
          </a:p>
          <a:p>
            <a:pPr lvl="1" eaLnBrk="1" hangingPunct="1">
              <a:lnSpc>
                <a:spcPct val="80000"/>
              </a:lnSpc>
            </a:pPr>
            <a:r>
              <a:rPr lang="en-US" altLang="en-US" sz="2400">
                <a:solidFill>
                  <a:srgbClr val="1E1C11"/>
                </a:solidFill>
                <a:ea typeface="ＭＳ Ｐゴシック" panose="020B0600070205080204" pitchFamily="34" charset="-128"/>
              </a:rPr>
              <a:t>Compromise the cloud and its resources for other users </a:t>
            </a:r>
          </a:p>
          <a:p>
            <a:pPr eaLnBrk="1" hangingPunct="1">
              <a:lnSpc>
                <a:spcPct val="80000"/>
              </a:lnSpc>
            </a:pPr>
            <a:endParaRPr lang="en-US" altLang="en-US" sz="1400">
              <a:solidFill>
                <a:srgbClr val="1E1C11"/>
              </a:solidFill>
              <a:ea typeface="ＭＳ Ｐゴシック" panose="020B0600070205080204" pitchFamily="34" charset="-128"/>
            </a:endParaRPr>
          </a:p>
        </p:txBody>
      </p:sp>
      <p:sp>
        <p:nvSpPr>
          <p:cNvPr id="37892" name="Slide Number Placeholder 1">
            <a:extLst>
              <a:ext uri="{FF2B5EF4-FFF2-40B4-BE49-F238E27FC236}">
                <a16:creationId xmlns:a16="http://schemas.microsoft.com/office/drawing/2014/main" id="{5A3CA0F1-D8BA-4966-9996-8FF97A697F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FF9E65D-E95F-4566-80CB-996A62F7740B}" type="slidenum">
              <a:rPr lang="en-US" altLang="en-US" sz="1400" smtClean="0">
                <a:solidFill>
                  <a:schemeClr val="tx1"/>
                </a:solidFill>
              </a:rPr>
              <a:pPr>
                <a:spcBef>
                  <a:spcPct val="0"/>
                </a:spcBef>
                <a:buClrTx/>
                <a:buFontTx/>
                <a:buNone/>
              </a:pPr>
              <a:t>28</a:t>
            </a:fld>
            <a:endParaRPr lang="en-US" altLang="en-US" sz="140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75D8CE0-AFE6-4A49-8F34-70A6DD6E14B6}"/>
              </a:ext>
            </a:extLst>
          </p:cNvPr>
          <p:cNvSpPr>
            <a:spLocks noGrp="1"/>
          </p:cNvSpPr>
          <p:nvPr>
            <p:ph type="title"/>
          </p:nvPr>
        </p:nvSpPr>
        <p:spPr/>
        <p:txBody>
          <a:bodyPr/>
          <a:lstStyle/>
          <a:p>
            <a:pPr eaLnBrk="1" hangingPunct="1"/>
            <a:r>
              <a:rPr lang="en-US" altLang="en-US">
                <a:ea typeface="ＭＳ Ｐゴシック" panose="020B0600070205080204" pitchFamily="34" charset="-128"/>
              </a:rPr>
              <a:t>Local Host Security (Cont.)</a:t>
            </a:r>
          </a:p>
        </p:txBody>
      </p:sp>
      <p:sp>
        <p:nvSpPr>
          <p:cNvPr id="39939" name="Content Placeholder 2">
            <a:extLst>
              <a:ext uri="{FF2B5EF4-FFF2-40B4-BE49-F238E27FC236}">
                <a16:creationId xmlns:a16="http://schemas.microsoft.com/office/drawing/2014/main" id="{91B236C1-312D-4C4C-85D8-497FCE118E9E}"/>
              </a:ext>
            </a:extLst>
          </p:cNvPr>
          <p:cNvSpPr>
            <a:spLocks noGrp="1"/>
          </p:cNvSpPr>
          <p:nvPr>
            <p:ph idx="1"/>
          </p:nvPr>
        </p:nvSpPr>
        <p:spPr>
          <a:xfrm>
            <a:off x="342900" y="914400"/>
            <a:ext cx="8458200" cy="5334000"/>
          </a:xfrm>
        </p:spPr>
        <p:txBody>
          <a:bodyPr/>
          <a:lstStyle/>
          <a:p>
            <a:pPr eaLnBrk="1" hangingPunct="1">
              <a:lnSpc>
                <a:spcPct val="80000"/>
              </a:lnSpc>
            </a:pPr>
            <a:r>
              <a:rPr lang="en-US" altLang="en-US" sz="2400">
                <a:solidFill>
                  <a:srgbClr val="1E1C11"/>
                </a:solidFill>
                <a:ea typeface="ＭＳ Ｐゴシック" panose="020B0600070205080204" pitchFamily="34" charset="-128"/>
              </a:rPr>
              <a:t>With mobile devices, the threat may be even stronger</a:t>
            </a:r>
          </a:p>
          <a:p>
            <a:pPr lvl="1" eaLnBrk="1" hangingPunct="1">
              <a:lnSpc>
                <a:spcPct val="80000"/>
              </a:lnSpc>
            </a:pPr>
            <a:r>
              <a:rPr lang="en-US" altLang="en-US" sz="2400">
                <a:solidFill>
                  <a:srgbClr val="1E1C11"/>
                </a:solidFill>
                <a:ea typeface="ＭＳ Ｐゴシック" panose="020B0600070205080204" pitchFamily="34" charset="-128"/>
              </a:rPr>
              <a:t>Users misplace or have the device stolen from them </a:t>
            </a:r>
          </a:p>
          <a:p>
            <a:pPr lvl="1" eaLnBrk="1" hangingPunct="1">
              <a:lnSpc>
                <a:spcPct val="80000"/>
              </a:lnSpc>
            </a:pPr>
            <a:r>
              <a:rPr lang="en-US" altLang="en-US" sz="2400">
                <a:solidFill>
                  <a:srgbClr val="1E1C11"/>
                </a:solidFill>
                <a:ea typeface="ＭＳ Ｐゴシック" panose="020B0600070205080204" pitchFamily="34" charset="-128"/>
              </a:rPr>
              <a:t>Security mechanisms on handheld gadgets are often times insufficient compared to say, a desktop computer </a:t>
            </a:r>
          </a:p>
          <a:p>
            <a:pPr lvl="1" eaLnBrk="1" hangingPunct="1">
              <a:lnSpc>
                <a:spcPct val="80000"/>
              </a:lnSpc>
            </a:pPr>
            <a:r>
              <a:rPr lang="en-US" altLang="en-US" sz="2400">
                <a:solidFill>
                  <a:srgbClr val="1E1C11"/>
                </a:solidFill>
                <a:ea typeface="ＭＳ Ｐゴシック" panose="020B0600070205080204" pitchFamily="34" charset="-128"/>
              </a:rPr>
              <a:t>Provides a potential attacker an easy avenue into a cloud system. </a:t>
            </a:r>
          </a:p>
          <a:p>
            <a:pPr lvl="1" eaLnBrk="1" hangingPunct="1">
              <a:lnSpc>
                <a:spcPct val="80000"/>
              </a:lnSpc>
            </a:pPr>
            <a:r>
              <a:rPr lang="en-US" altLang="en-US" sz="2400">
                <a:solidFill>
                  <a:srgbClr val="1E1C11"/>
                </a:solidFill>
                <a:ea typeface="ＭＳ Ｐゴシック" panose="020B0600070205080204" pitchFamily="34" charset="-128"/>
              </a:rPr>
              <a:t>If a user relies mainly on a mobile device to access cloud data, the threat to availability is also increased as mobile devices malfunction or are lost </a:t>
            </a:r>
          </a:p>
          <a:p>
            <a:pPr eaLnBrk="1" hangingPunct="1">
              <a:lnSpc>
                <a:spcPct val="80000"/>
              </a:lnSpc>
            </a:pPr>
            <a:r>
              <a:rPr lang="en-US" altLang="en-US" sz="2400">
                <a:solidFill>
                  <a:srgbClr val="1E1C11"/>
                </a:solidFill>
                <a:ea typeface="ＭＳ Ｐゴシック" panose="020B0600070205080204" pitchFamily="34" charset="-128"/>
              </a:rPr>
              <a:t>Devices that access the cloud should have </a:t>
            </a:r>
          </a:p>
          <a:p>
            <a:pPr lvl="1" eaLnBrk="1" hangingPunct="1">
              <a:lnSpc>
                <a:spcPct val="80000"/>
              </a:lnSpc>
            </a:pPr>
            <a:r>
              <a:rPr lang="en-US" altLang="en-US" sz="2400">
                <a:solidFill>
                  <a:srgbClr val="1E1C11"/>
                </a:solidFill>
                <a:ea typeface="ＭＳ Ｐゴシック" panose="020B0600070205080204" pitchFamily="34" charset="-128"/>
              </a:rPr>
              <a:t>Strong authentication mechanisms </a:t>
            </a:r>
          </a:p>
          <a:p>
            <a:pPr lvl="1" eaLnBrk="1" hangingPunct="1">
              <a:lnSpc>
                <a:spcPct val="80000"/>
              </a:lnSpc>
            </a:pPr>
            <a:r>
              <a:rPr lang="en-US" altLang="en-US" sz="2400">
                <a:solidFill>
                  <a:srgbClr val="1E1C11"/>
                </a:solidFill>
                <a:ea typeface="ＭＳ Ｐゴシック" panose="020B0600070205080204" pitchFamily="34" charset="-128"/>
              </a:rPr>
              <a:t>Tamper-resistant mechanisms</a:t>
            </a:r>
          </a:p>
          <a:p>
            <a:pPr lvl="1" eaLnBrk="1" hangingPunct="1">
              <a:lnSpc>
                <a:spcPct val="80000"/>
              </a:lnSpc>
            </a:pPr>
            <a:r>
              <a:rPr lang="en-US" altLang="en-US" sz="2400">
                <a:solidFill>
                  <a:srgbClr val="1E1C11"/>
                </a:solidFill>
                <a:ea typeface="ＭＳ Ｐゴシック" panose="020B0600070205080204" pitchFamily="34" charset="-128"/>
              </a:rPr>
              <a:t>Strong isolation between applications </a:t>
            </a:r>
          </a:p>
          <a:p>
            <a:pPr lvl="1" eaLnBrk="1" hangingPunct="1">
              <a:lnSpc>
                <a:spcPct val="80000"/>
              </a:lnSpc>
            </a:pPr>
            <a:r>
              <a:rPr lang="en-US" altLang="en-US" sz="2400">
                <a:solidFill>
                  <a:srgbClr val="1E1C11"/>
                </a:solidFill>
                <a:ea typeface="ＭＳ Ｐゴシック" panose="020B0600070205080204" pitchFamily="34" charset="-128"/>
              </a:rPr>
              <a:t>Methods to trust the OS</a:t>
            </a:r>
          </a:p>
          <a:p>
            <a:pPr lvl="1" eaLnBrk="1" hangingPunct="1">
              <a:lnSpc>
                <a:spcPct val="80000"/>
              </a:lnSpc>
            </a:pPr>
            <a:r>
              <a:rPr lang="en-US" altLang="en-US" sz="2400">
                <a:solidFill>
                  <a:srgbClr val="1E1C11"/>
                </a:solidFill>
                <a:ea typeface="ＭＳ Ｐゴシック" panose="020B0600070205080204" pitchFamily="34" charset="-128"/>
              </a:rPr>
              <a:t>Cryptographic functionality when traffic confidentiality is required </a:t>
            </a:r>
          </a:p>
          <a:p>
            <a:pPr eaLnBrk="1" hangingPunct="1"/>
            <a:endParaRPr lang="en-US" altLang="en-US">
              <a:solidFill>
                <a:srgbClr val="1E1C11"/>
              </a:solidFill>
              <a:ea typeface="ＭＳ Ｐゴシック" panose="020B0600070205080204" pitchFamily="34" charset="-128"/>
            </a:endParaRPr>
          </a:p>
        </p:txBody>
      </p:sp>
      <p:sp>
        <p:nvSpPr>
          <p:cNvPr id="39940" name="Slide Number Placeholder 3">
            <a:extLst>
              <a:ext uri="{FF2B5EF4-FFF2-40B4-BE49-F238E27FC236}">
                <a16:creationId xmlns:a16="http://schemas.microsoft.com/office/drawing/2014/main" id="{3743E80B-1A31-4278-ACCB-48E4F09F4A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500ACAA-B23A-4EB7-82ED-2F5E30B279D6}" type="slidenum">
              <a:rPr lang="en-US" altLang="en-US" sz="1200" smtClean="0">
                <a:solidFill>
                  <a:srgbClr val="898989"/>
                </a:solidFill>
                <a:latin typeface="Calibri" panose="020F0502020204030204" pitchFamily="34" charset="0"/>
              </a:rPr>
              <a:pPr>
                <a:spcBef>
                  <a:spcPct val="0"/>
                </a:spcBef>
                <a:buClrTx/>
                <a:buFontTx/>
                <a:buNone/>
              </a:pPr>
              <a:t>29</a:t>
            </a:fld>
            <a:endParaRPr lang="en-US" altLang="en-US" sz="1200">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5DF6D8B-4EC9-4858-9E81-B2C75071369E}"/>
              </a:ext>
            </a:extLst>
          </p:cNvPr>
          <p:cNvSpPr>
            <a:spLocks noGrp="1"/>
          </p:cNvSpPr>
          <p:nvPr>
            <p:ph type="title"/>
          </p:nvPr>
        </p:nvSpPr>
        <p:spPr/>
        <p:txBody>
          <a:bodyPr/>
          <a:lstStyle/>
          <a:p>
            <a:pPr eaLnBrk="1" hangingPunct="1"/>
            <a:r>
              <a:rPr lang="en-US" altLang="en-US">
                <a:ea typeface="ＭＳ Ｐゴシック" panose="020B0600070205080204" pitchFamily="34" charset="-128"/>
              </a:rPr>
              <a:t>Part I. Introduction</a:t>
            </a:r>
          </a:p>
        </p:txBody>
      </p:sp>
      <p:sp>
        <p:nvSpPr>
          <p:cNvPr id="6147" name="Content Placeholder 2">
            <a:extLst>
              <a:ext uri="{FF2B5EF4-FFF2-40B4-BE49-F238E27FC236}">
                <a16:creationId xmlns:a16="http://schemas.microsoft.com/office/drawing/2014/main" id="{336221DE-C796-481D-84F4-C8F705DC9A6C}"/>
              </a:ext>
            </a:extLst>
          </p:cNvPr>
          <p:cNvSpPr>
            <a:spLocks noGrp="1"/>
          </p:cNvSpPr>
          <p:nvPr>
            <p:ph idx="1"/>
          </p:nvPr>
        </p:nvSpPr>
        <p:spPr/>
        <p:txBody>
          <a:bodyPr/>
          <a:lstStyle/>
          <a:p>
            <a:pPr eaLnBrk="1" hangingPunct="1"/>
            <a:r>
              <a:rPr lang="en-US" altLang="en-US"/>
              <a:t>Why do you still hesitate to use cloud computing?</a:t>
            </a:r>
          </a:p>
          <a:p>
            <a:pPr eaLnBrk="1" hangingPunct="1"/>
            <a:r>
              <a:rPr lang="en-US" altLang="en-US"/>
              <a:t>Causes of Problems Associated with Cloud Computing</a:t>
            </a:r>
          </a:p>
          <a:p>
            <a:pPr eaLnBrk="1" hangingPunct="1"/>
            <a:r>
              <a:rPr lang="en-US" altLang="en-US"/>
              <a:t>Taxonomy of Fear</a:t>
            </a:r>
          </a:p>
          <a:p>
            <a:pPr eaLnBrk="1" hangingPunct="1"/>
            <a:r>
              <a:rPr lang="en-US" altLang="en-US"/>
              <a:t>Threat Model</a:t>
            </a:r>
          </a:p>
        </p:txBody>
      </p:sp>
      <p:sp>
        <p:nvSpPr>
          <p:cNvPr id="6148" name="Slide Number Placeholder 3">
            <a:extLst>
              <a:ext uri="{FF2B5EF4-FFF2-40B4-BE49-F238E27FC236}">
                <a16:creationId xmlns:a16="http://schemas.microsoft.com/office/drawing/2014/main" id="{B6F187F4-C720-42C7-938F-D9447C1C8C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CACABC5-B79A-44A9-B5E8-FE9D8CA1D47D}" type="slidenum">
              <a:rPr lang="en-US" altLang="en-US" sz="1200" smtClean="0">
                <a:solidFill>
                  <a:srgbClr val="898989"/>
                </a:solidFill>
                <a:latin typeface="Calibri" panose="020F0502020204030204" pitchFamily="34" charset="0"/>
              </a:rPr>
              <a:pPr>
                <a:spcBef>
                  <a:spcPct val="0"/>
                </a:spcBef>
                <a:buClrTx/>
                <a:buFontTx/>
                <a:buNone/>
              </a:pPr>
              <a:t>3</a:t>
            </a:fld>
            <a:endParaRPr lang="en-US" altLang="en-US" sz="1200">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016E3B-FA38-4B7C-BB64-A54F320E597D}"/>
              </a:ext>
            </a:extLst>
          </p:cNvPr>
          <p:cNvSpPr>
            <a:spLocks noGrp="1"/>
          </p:cNvSpPr>
          <p:nvPr>
            <p:ph type="title"/>
          </p:nvPr>
        </p:nvSpPr>
        <p:spPr/>
        <p:txBody>
          <a:bodyPr/>
          <a:lstStyle/>
          <a:p>
            <a:pPr eaLnBrk="1" hangingPunct="1"/>
            <a:r>
              <a:rPr lang="en-US" altLang="en-US">
                <a:ea typeface="ＭＳ Ｐゴシック" panose="020B0600070205080204" pitchFamily="34" charset="-128"/>
              </a:rPr>
              <a:t>The Application Level</a:t>
            </a:r>
          </a:p>
        </p:txBody>
      </p:sp>
      <p:sp>
        <p:nvSpPr>
          <p:cNvPr id="40963" name="Content Placeholder 2">
            <a:extLst>
              <a:ext uri="{FF2B5EF4-FFF2-40B4-BE49-F238E27FC236}">
                <a16:creationId xmlns:a16="http://schemas.microsoft.com/office/drawing/2014/main" id="{72D43164-B633-470F-B6D5-44FD63A42B92}"/>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DoS</a:t>
            </a:r>
          </a:p>
          <a:p>
            <a:pPr eaLnBrk="1" hangingPunct="1"/>
            <a:r>
              <a:rPr lang="en-US" altLang="en-US">
                <a:solidFill>
                  <a:srgbClr val="1E1C11"/>
                </a:solidFill>
                <a:ea typeface="ＭＳ Ｐゴシック" panose="020B0600070205080204" pitchFamily="34" charset="-128"/>
              </a:rPr>
              <a:t>EDoS(Economic Denial of Sustainability)</a:t>
            </a:r>
          </a:p>
          <a:p>
            <a:pPr lvl="1" eaLnBrk="1" hangingPunct="1"/>
            <a:r>
              <a:rPr lang="en-US" altLang="en-US">
                <a:solidFill>
                  <a:srgbClr val="1E1C11"/>
                </a:solidFill>
                <a:ea typeface="ＭＳ Ｐゴシック" panose="020B0600070205080204" pitchFamily="34" charset="-128"/>
              </a:rPr>
              <a:t>An attack against the billing model that underlies the cost of providing a service with the goal of bankrupting the service itself. </a:t>
            </a:r>
          </a:p>
          <a:p>
            <a:pPr eaLnBrk="1" hangingPunct="1"/>
            <a:r>
              <a:rPr lang="en-US" altLang="en-US">
                <a:solidFill>
                  <a:srgbClr val="1E1C11"/>
                </a:solidFill>
                <a:ea typeface="ＭＳ Ｐゴシック" panose="020B0600070205080204" pitchFamily="34" charset="-128"/>
              </a:rPr>
              <a:t>End user security</a:t>
            </a:r>
          </a:p>
          <a:p>
            <a:pPr eaLnBrk="1" hangingPunct="1"/>
            <a:r>
              <a:rPr lang="en-US" altLang="en-US">
                <a:solidFill>
                  <a:srgbClr val="1E1C11"/>
                </a:solidFill>
                <a:ea typeface="ＭＳ Ｐゴシック" panose="020B0600070205080204" pitchFamily="34" charset="-128"/>
              </a:rPr>
              <a:t>Who is responsible for Web application security in the cloud?</a:t>
            </a:r>
          </a:p>
          <a:p>
            <a:pPr eaLnBrk="1" hangingPunct="1"/>
            <a:r>
              <a:rPr lang="en-US" altLang="en-US">
                <a:solidFill>
                  <a:srgbClr val="1E1C11"/>
                </a:solidFill>
                <a:ea typeface="ＭＳ Ｐゴシック" panose="020B0600070205080204" pitchFamily="34" charset="-128"/>
              </a:rPr>
              <a:t>SaaS/PaaS/IaaS application security</a:t>
            </a:r>
          </a:p>
          <a:p>
            <a:pPr eaLnBrk="1" hangingPunct="1"/>
            <a:r>
              <a:rPr lang="en-US" altLang="en-US">
                <a:solidFill>
                  <a:srgbClr val="1E1C11"/>
                </a:solidFill>
                <a:ea typeface="ＭＳ Ｐゴシック" panose="020B0600070205080204" pitchFamily="34" charset="-128"/>
              </a:rPr>
              <a:t>Customer-deployed application security</a:t>
            </a:r>
          </a:p>
          <a:p>
            <a:pPr eaLnBrk="1" hangingPunct="1"/>
            <a:endParaRPr lang="en-US" altLang="en-US">
              <a:solidFill>
                <a:srgbClr val="1E1C11"/>
              </a:solidFill>
              <a:ea typeface="ＭＳ Ｐゴシック" panose="020B0600070205080204" pitchFamily="34" charset="-128"/>
            </a:endParaRPr>
          </a:p>
        </p:txBody>
      </p:sp>
      <p:sp>
        <p:nvSpPr>
          <p:cNvPr id="40964" name="Slide Number Placeholder 3">
            <a:extLst>
              <a:ext uri="{FF2B5EF4-FFF2-40B4-BE49-F238E27FC236}">
                <a16:creationId xmlns:a16="http://schemas.microsoft.com/office/drawing/2014/main" id="{F67EFE4A-E8A1-4146-8325-E995CFAD8B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F21D2DF3-7F25-4B38-BBFE-D58B7A581905}" type="slidenum">
              <a:rPr lang="en-US" altLang="en-US" sz="1200" smtClean="0">
                <a:solidFill>
                  <a:srgbClr val="898989"/>
                </a:solidFill>
                <a:latin typeface="Calibri" panose="020F0502020204030204" pitchFamily="34" charset="0"/>
              </a:rPr>
              <a:pPr>
                <a:spcBef>
                  <a:spcPct val="0"/>
                </a:spcBef>
                <a:buClrTx/>
                <a:buFontTx/>
                <a:buNone/>
              </a:pPr>
              <a:t>30</a:t>
            </a:fld>
            <a:endParaRPr lang="en-US" altLang="en-US" sz="1200">
              <a:solidFill>
                <a:srgbClr val="898989"/>
              </a:solidFill>
              <a:latin typeface="Calibri" panose="020F0502020204030204" pitchFamily="34" charset="0"/>
            </a:endParaRPr>
          </a:p>
        </p:txBody>
      </p:sp>
      <p:sp>
        <p:nvSpPr>
          <p:cNvPr id="40965" name="Rectangle 4">
            <a:extLst>
              <a:ext uri="{FF2B5EF4-FFF2-40B4-BE49-F238E27FC236}">
                <a16:creationId xmlns:a16="http://schemas.microsoft.com/office/drawing/2014/main" id="{E8F25D6B-5ACE-42AC-937E-97256C32C910}"/>
              </a:ext>
            </a:extLst>
          </p:cNvPr>
          <p:cNvSpPr>
            <a:spLocks noChangeArrowheads="1"/>
          </p:cNvSpPr>
          <p:nvPr/>
        </p:nvSpPr>
        <p:spPr bwMode="auto">
          <a:xfrm>
            <a:off x="3657600" y="6415088"/>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D920FB5-A0E5-4430-B607-36A9FFEDCC84}"/>
              </a:ext>
            </a:extLst>
          </p:cNvPr>
          <p:cNvSpPr>
            <a:spLocks noGrp="1"/>
          </p:cNvSpPr>
          <p:nvPr>
            <p:ph type="title"/>
          </p:nvPr>
        </p:nvSpPr>
        <p:spPr/>
        <p:txBody>
          <a:bodyPr/>
          <a:lstStyle/>
          <a:p>
            <a:pPr eaLnBrk="1" hangingPunct="1"/>
            <a:r>
              <a:rPr lang="en-US" altLang="en-US">
                <a:ea typeface="ＭＳ Ｐゴシック" panose="020B0600070205080204" pitchFamily="34" charset="-128"/>
              </a:rPr>
              <a:t>Data Security and Storage</a:t>
            </a:r>
          </a:p>
        </p:txBody>
      </p:sp>
      <p:sp>
        <p:nvSpPr>
          <p:cNvPr id="43011" name="Content Placeholder 2">
            <a:extLst>
              <a:ext uri="{FF2B5EF4-FFF2-40B4-BE49-F238E27FC236}">
                <a16:creationId xmlns:a16="http://schemas.microsoft.com/office/drawing/2014/main" id="{27126E13-A604-4553-9BD0-AD5B5C6BBD4D}"/>
              </a:ext>
            </a:extLst>
          </p:cNvPr>
          <p:cNvSpPr>
            <a:spLocks noGrp="1"/>
          </p:cNvSpPr>
          <p:nvPr>
            <p:ph idx="1"/>
          </p:nvPr>
        </p:nvSpPr>
        <p:spPr/>
        <p:txBody>
          <a:bodyPr/>
          <a:lstStyle/>
          <a:p>
            <a:pPr eaLnBrk="1" hangingPunct="1">
              <a:lnSpc>
                <a:spcPct val="90000"/>
              </a:lnSpc>
            </a:pPr>
            <a:r>
              <a:rPr lang="en-US" altLang="en-US">
                <a:solidFill>
                  <a:srgbClr val="1E1C11"/>
                </a:solidFill>
                <a:ea typeface="ＭＳ Ｐゴシック" panose="020B0600070205080204" pitchFamily="34" charset="-128"/>
              </a:rPr>
              <a:t>Several aspects of data security, including:</a:t>
            </a:r>
          </a:p>
          <a:p>
            <a:pPr lvl="1" eaLnBrk="1" hangingPunct="1">
              <a:lnSpc>
                <a:spcPct val="90000"/>
              </a:lnSpc>
            </a:pPr>
            <a:r>
              <a:rPr lang="en-US" altLang="en-US">
                <a:solidFill>
                  <a:srgbClr val="1E1C11"/>
                </a:solidFill>
                <a:ea typeface="ＭＳ Ｐゴシック" panose="020B0600070205080204" pitchFamily="34" charset="-128"/>
              </a:rPr>
              <a:t>Data-in-transit</a:t>
            </a:r>
          </a:p>
          <a:p>
            <a:pPr lvl="2" eaLnBrk="1" hangingPunct="1">
              <a:lnSpc>
                <a:spcPct val="90000"/>
              </a:lnSpc>
            </a:pPr>
            <a:r>
              <a:rPr lang="en-US" altLang="en-US">
                <a:solidFill>
                  <a:srgbClr val="1E1C11"/>
                </a:solidFill>
                <a:ea typeface="ＭＳ Ｐゴシック" panose="020B0600070205080204" pitchFamily="34" charset="-128"/>
              </a:rPr>
              <a:t>Confidentiality + integrity using secured protocol</a:t>
            </a:r>
          </a:p>
          <a:p>
            <a:pPr lvl="2" eaLnBrk="1" hangingPunct="1">
              <a:lnSpc>
                <a:spcPct val="90000"/>
              </a:lnSpc>
            </a:pPr>
            <a:r>
              <a:rPr lang="en-US" altLang="en-US">
                <a:solidFill>
                  <a:srgbClr val="1E1C11"/>
                </a:solidFill>
                <a:ea typeface="ＭＳ Ｐゴシック" panose="020B0600070205080204" pitchFamily="34" charset="-128"/>
              </a:rPr>
              <a:t>Confidentiality with non-secured protocol and encryption</a:t>
            </a:r>
          </a:p>
          <a:p>
            <a:pPr lvl="1" eaLnBrk="1" hangingPunct="1">
              <a:lnSpc>
                <a:spcPct val="90000"/>
              </a:lnSpc>
            </a:pPr>
            <a:r>
              <a:rPr lang="en-US" altLang="en-US">
                <a:solidFill>
                  <a:srgbClr val="1E1C11"/>
                </a:solidFill>
                <a:ea typeface="ＭＳ Ｐゴシック" panose="020B0600070205080204" pitchFamily="34" charset="-128"/>
              </a:rPr>
              <a:t>Data-at-rest</a:t>
            </a:r>
          </a:p>
          <a:p>
            <a:pPr lvl="2" eaLnBrk="1" hangingPunct="1">
              <a:lnSpc>
                <a:spcPct val="90000"/>
              </a:lnSpc>
            </a:pPr>
            <a:r>
              <a:rPr lang="en-US" altLang="en-US">
                <a:solidFill>
                  <a:srgbClr val="1E1C11"/>
                </a:solidFill>
                <a:ea typeface="ＭＳ Ｐゴシック" panose="020B0600070205080204" pitchFamily="34" charset="-128"/>
              </a:rPr>
              <a:t>Generally, not encrypted , since data is commingled with other users’ data</a:t>
            </a:r>
          </a:p>
          <a:p>
            <a:pPr lvl="2" eaLnBrk="1" hangingPunct="1">
              <a:lnSpc>
                <a:spcPct val="90000"/>
              </a:lnSpc>
            </a:pPr>
            <a:r>
              <a:rPr lang="en-US" altLang="en-US">
                <a:solidFill>
                  <a:srgbClr val="1E1C11"/>
                </a:solidFill>
                <a:ea typeface="ＭＳ Ｐゴシック" panose="020B0600070205080204" pitchFamily="34" charset="-128"/>
              </a:rPr>
              <a:t>Encryption if it is not associated with applications?</a:t>
            </a:r>
          </a:p>
          <a:p>
            <a:pPr lvl="3" eaLnBrk="1" hangingPunct="1">
              <a:lnSpc>
                <a:spcPct val="90000"/>
              </a:lnSpc>
            </a:pPr>
            <a:r>
              <a:rPr lang="en-US" altLang="en-US">
                <a:solidFill>
                  <a:srgbClr val="1E1C11"/>
                </a:solidFill>
                <a:ea typeface="ＭＳ Ｐゴシック" panose="020B0600070205080204" pitchFamily="34" charset="-128"/>
              </a:rPr>
              <a:t>But how about indexing and searching?</a:t>
            </a:r>
          </a:p>
          <a:p>
            <a:pPr lvl="3" eaLnBrk="1" hangingPunct="1">
              <a:lnSpc>
                <a:spcPct val="90000"/>
              </a:lnSpc>
            </a:pPr>
            <a:r>
              <a:rPr lang="en-US" altLang="en-US">
                <a:solidFill>
                  <a:srgbClr val="1E1C11"/>
                </a:solidFill>
                <a:ea typeface="ＭＳ Ｐゴシック" panose="020B0600070205080204" pitchFamily="34" charset="-128"/>
              </a:rPr>
              <a:t>Then homomorphic encryption vs. predicate encryption?</a:t>
            </a:r>
          </a:p>
          <a:p>
            <a:pPr lvl="1" eaLnBrk="1" hangingPunct="1">
              <a:lnSpc>
                <a:spcPct val="90000"/>
              </a:lnSpc>
            </a:pPr>
            <a:r>
              <a:rPr lang="en-US" altLang="en-US">
                <a:solidFill>
                  <a:srgbClr val="1E1C11"/>
                </a:solidFill>
                <a:ea typeface="ＭＳ Ｐゴシック" panose="020B0600070205080204" pitchFamily="34" charset="-128"/>
              </a:rPr>
              <a:t>Processing of data, including multitenancy</a:t>
            </a:r>
          </a:p>
          <a:p>
            <a:pPr lvl="2" eaLnBrk="1" hangingPunct="1">
              <a:lnSpc>
                <a:spcPct val="90000"/>
              </a:lnSpc>
            </a:pPr>
            <a:r>
              <a:rPr lang="en-US" altLang="en-US">
                <a:solidFill>
                  <a:srgbClr val="1E1C11"/>
                </a:solidFill>
                <a:ea typeface="ＭＳ Ｐゴシック" panose="020B0600070205080204" pitchFamily="34" charset="-128"/>
              </a:rPr>
              <a:t>For any application to process data, not encrypted</a:t>
            </a:r>
          </a:p>
          <a:p>
            <a:pPr eaLnBrk="1" hangingPunct="1">
              <a:lnSpc>
                <a:spcPct val="90000"/>
              </a:lnSpc>
            </a:pPr>
            <a:endParaRPr lang="en-US" altLang="en-US">
              <a:solidFill>
                <a:srgbClr val="1E1C11"/>
              </a:solidFill>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878DA370-5FA9-4E90-B0AD-85AF01ACAA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379A5591-3825-4814-9D60-185BB33EB18F}" type="slidenum">
              <a:rPr lang="en-US" altLang="en-US" sz="1200" smtClean="0">
                <a:solidFill>
                  <a:srgbClr val="898989"/>
                </a:solidFill>
                <a:latin typeface="Calibri" panose="020F0502020204030204" pitchFamily="34" charset="0"/>
              </a:rPr>
              <a:pPr>
                <a:spcBef>
                  <a:spcPct val="0"/>
                </a:spcBef>
                <a:buClrTx/>
                <a:buFontTx/>
                <a:buNone/>
              </a:pPr>
              <a:t>31</a:t>
            </a:fld>
            <a:endParaRPr lang="en-US" altLang="en-US" sz="1200">
              <a:solidFill>
                <a:srgbClr val="898989"/>
              </a:solidFill>
              <a:latin typeface="Calibri" panose="020F0502020204030204" pitchFamily="34" charset="0"/>
            </a:endParaRPr>
          </a:p>
        </p:txBody>
      </p:sp>
      <p:sp>
        <p:nvSpPr>
          <p:cNvPr id="43013" name="Rectangle 4">
            <a:extLst>
              <a:ext uri="{FF2B5EF4-FFF2-40B4-BE49-F238E27FC236}">
                <a16:creationId xmlns:a16="http://schemas.microsoft.com/office/drawing/2014/main" id="{8C556A54-15BE-4A40-9720-A32F3CD2BC44}"/>
              </a:ext>
            </a:extLst>
          </p:cNvPr>
          <p:cNvSpPr>
            <a:spLocks noChangeArrowheads="1"/>
          </p:cNvSpPr>
          <p:nvPr/>
        </p:nvSpPr>
        <p:spPr bwMode="auto">
          <a:xfrm>
            <a:off x="3657600" y="62007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264DD1A-94ED-41F5-81D1-243EBBB9E04E}"/>
              </a:ext>
            </a:extLst>
          </p:cNvPr>
          <p:cNvSpPr>
            <a:spLocks noGrp="1"/>
          </p:cNvSpPr>
          <p:nvPr>
            <p:ph type="title"/>
          </p:nvPr>
        </p:nvSpPr>
        <p:spPr/>
        <p:txBody>
          <a:bodyPr/>
          <a:lstStyle/>
          <a:p>
            <a:pPr eaLnBrk="1" hangingPunct="1"/>
            <a:r>
              <a:rPr lang="en-US" altLang="en-US">
                <a:ea typeface="ＭＳ Ｐゴシック" panose="020B0600070205080204" pitchFamily="34" charset="-128"/>
              </a:rPr>
              <a:t>Data Security and Storage (cont.)</a:t>
            </a:r>
          </a:p>
        </p:txBody>
      </p:sp>
      <p:sp>
        <p:nvSpPr>
          <p:cNvPr id="44035" name="Content Placeholder 2">
            <a:extLst>
              <a:ext uri="{FF2B5EF4-FFF2-40B4-BE49-F238E27FC236}">
                <a16:creationId xmlns:a16="http://schemas.microsoft.com/office/drawing/2014/main" id="{0DBFD943-008C-4E9E-A735-E48EC67E9F31}"/>
              </a:ext>
            </a:extLst>
          </p:cNvPr>
          <p:cNvSpPr>
            <a:spLocks noGrp="1"/>
          </p:cNvSpPr>
          <p:nvPr>
            <p:ph idx="1"/>
          </p:nvPr>
        </p:nvSpPr>
        <p:spPr>
          <a:xfrm>
            <a:off x="381000" y="1417638"/>
            <a:ext cx="8229600" cy="4525962"/>
          </a:xfrm>
        </p:spPr>
        <p:txBody>
          <a:bodyPr/>
          <a:lstStyle/>
          <a:p>
            <a:pPr lvl="1" eaLnBrk="1" hangingPunct="1">
              <a:lnSpc>
                <a:spcPct val="90000"/>
              </a:lnSpc>
            </a:pPr>
            <a:r>
              <a:rPr lang="en-US" altLang="en-US">
                <a:solidFill>
                  <a:srgbClr val="1E1C11"/>
                </a:solidFill>
                <a:ea typeface="ＭＳ Ｐゴシック" panose="020B0600070205080204" pitchFamily="34" charset="-128"/>
              </a:rPr>
              <a:t>Data lineage</a:t>
            </a:r>
          </a:p>
          <a:p>
            <a:pPr lvl="2" eaLnBrk="1" hangingPunct="1">
              <a:lnSpc>
                <a:spcPct val="90000"/>
              </a:lnSpc>
            </a:pPr>
            <a:r>
              <a:rPr lang="en-US" altLang="en-US">
                <a:solidFill>
                  <a:srgbClr val="1E1C11"/>
                </a:solidFill>
                <a:ea typeface="ＭＳ Ｐゴシック" panose="020B0600070205080204" pitchFamily="34" charset="-128"/>
              </a:rPr>
              <a:t>Knowing when and where the data was located w/i cloud is important for audit/compliance purposes</a:t>
            </a:r>
          </a:p>
          <a:p>
            <a:pPr lvl="2" eaLnBrk="1" hangingPunct="1">
              <a:lnSpc>
                <a:spcPct val="90000"/>
              </a:lnSpc>
            </a:pPr>
            <a:r>
              <a:rPr lang="en-US" altLang="en-US">
                <a:solidFill>
                  <a:srgbClr val="1E1C11"/>
                </a:solidFill>
                <a:ea typeface="ＭＳ Ｐゴシック" panose="020B0600070205080204" pitchFamily="34" charset="-128"/>
              </a:rPr>
              <a:t>e.g., Amazon AWS </a:t>
            </a:r>
          </a:p>
          <a:p>
            <a:pPr lvl="3" eaLnBrk="1" hangingPunct="1">
              <a:lnSpc>
                <a:spcPct val="90000"/>
              </a:lnSpc>
            </a:pPr>
            <a:r>
              <a:rPr lang="en-US" altLang="en-US">
                <a:solidFill>
                  <a:srgbClr val="1E1C11"/>
                </a:solidFill>
                <a:ea typeface="ＭＳ Ｐゴシック" panose="020B0600070205080204" pitchFamily="34" charset="-128"/>
              </a:rPr>
              <a:t>Store 	&lt;d1, t1, ex1.s3.amazonaws.com&gt; </a:t>
            </a:r>
          </a:p>
          <a:p>
            <a:pPr lvl="3" eaLnBrk="1" hangingPunct="1">
              <a:lnSpc>
                <a:spcPct val="90000"/>
              </a:lnSpc>
            </a:pPr>
            <a:r>
              <a:rPr lang="en-US" altLang="en-US">
                <a:solidFill>
                  <a:srgbClr val="1E1C11"/>
                </a:solidFill>
                <a:ea typeface="ＭＳ Ｐゴシック" panose="020B0600070205080204" pitchFamily="34" charset="-128"/>
              </a:rPr>
              <a:t>Process 	&lt;d2, t2, ec2.compute2.amazonaws.com&gt;</a:t>
            </a:r>
          </a:p>
          <a:p>
            <a:pPr lvl="3" eaLnBrk="1" hangingPunct="1">
              <a:lnSpc>
                <a:spcPct val="90000"/>
              </a:lnSpc>
            </a:pPr>
            <a:r>
              <a:rPr lang="en-US" altLang="en-US">
                <a:solidFill>
                  <a:srgbClr val="1E1C11"/>
                </a:solidFill>
                <a:ea typeface="ＭＳ Ｐゴシック" panose="020B0600070205080204" pitchFamily="34" charset="-128"/>
              </a:rPr>
              <a:t>Restore 	&lt;d3, t3, ex2.s3.amazonaws.com&gt;</a:t>
            </a:r>
          </a:p>
          <a:p>
            <a:pPr lvl="1" eaLnBrk="1" hangingPunct="1">
              <a:lnSpc>
                <a:spcPct val="90000"/>
              </a:lnSpc>
            </a:pPr>
            <a:r>
              <a:rPr lang="en-US" altLang="en-US">
                <a:solidFill>
                  <a:srgbClr val="1E1C11"/>
                </a:solidFill>
                <a:ea typeface="ＭＳ Ｐゴシック" panose="020B0600070205080204" pitchFamily="34" charset="-128"/>
              </a:rPr>
              <a:t>Data provenance</a:t>
            </a:r>
          </a:p>
          <a:p>
            <a:pPr lvl="2" eaLnBrk="1" hangingPunct="1">
              <a:lnSpc>
                <a:spcPct val="90000"/>
              </a:lnSpc>
            </a:pPr>
            <a:r>
              <a:rPr lang="en-US" altLang="en-US">
                <a:solidFill>
                  <a:srgbClr val="1E1C11"/>
                </a:solidFill>
                <a:ea typeface="ＭＳ Ｐゴシック" panose="020B0600070205080204" pitchFamily="34" charset="-128"/>
              </a:rPr>
              <a:t>Computational accuracy (as well as data integrity)</a:t>
            </a:r>
          </a:p>
          <a:p>
            <a:pPr lvl="2" eaLnBrk="1" hangingPunct="1">
              <a:lnSpc>
                <a:spcPct val="90000"/>
              </a:lnSpc>
            </a:pPr>
            <a:r>
              <a:rPr lang="en-US" altLang="en-US">
                <a:solidFill>
                  <a:srgbClr val="1E1C11"/>
                </a:solidFill>
                <a:ea typeface="ＭＳ Ｐゴシック" panose="020B0600070205080204" pitchFamily="34" charset="-128"/>
              </a:rPr>
              <a:t>E.g., financial calculation: sum ((((2*3)*4)/6) -2) = </a:t>
            </a:r>
            <a:r>
              <a:rPr lang="en-US" altLang="en-US" b="1">
                <a:solidFill>
                  <a:srgbClr val="1E1C11"/>
                </a:solidFill>
                <a:ea typeface="ＭＳ Ｐゴシック" panose="020B0600070205080204" pitchFamily="34" charset="-128"/>
              </a:rPr>
              <a:t>$</a:t>
            </a:r>
            <a:r>
              <a:rPr lang="en-US" altLang="en-US">
                <a:solidFill>
                  <a:srgbClr val="1E1C11"/>
                </a:solidFill>
                <a:ea typeface="ＭＳ Ｐゴシック" panose="020B0600070205080204" pitchFamily="34" charset="-128"/>
              </a:rPr>
              <a:t>2.00 ?</a:t>
            </a:r>
          </a:p>
          <a:p>
            <a:pPr lvl="3" eaLnBrk="1" hangingPunct="1">
              <a:lnSpc>
                <a:spcPct val="90000"/>
              </a:lnSpc>
            </a:pPr>
            <a:r>
              <a:rPr lang="en-US" altLang="en-US">
                <a:solidFill>
                  <a:srgbClr val="1E1C11"/>
                </a:solidFill>
                <a:ea typeface="ＭＳ Ｐゴシック" panose="020B0600070205080204" pitchFamily="34" charset="-128"/>
              </a:rPr>
              <a:t>Correct : assuming US dollar</a:t>
            </a:r>
          </a:p>
          <a:p>
            <a:pPr lvl="3" eaLnBrk="1" hangingPunct="1">
              <a:lnSpc>
                <a:spcPct val="90000"/>
              </a:lnSpc>
            </a:pPr>
            <a:r>
              <a:rPr lang="en-US" altLang="en-US">
                <a:solidFill>
                  <a:srgbClr val="1E1C11"/>
                </a:solidFill>
                <a:ea typeface="ＭＳ Ｐゴシック" panose="020B0600070205080204" pitchFamily="34" charset="-128"/>
              </a:rPr>
              <a:t>How about dollars of different countries? </a:t>
            </a:r>
          </a:p>
          <a:p>
            <a:pPr lvl="3" eaLnBrk="1" hangingPunct="1">
              <a:lnSpc>
                <a:spcPct val="90000"/>
              </a:lnSpc>
            </a:pPr>
            <a:r>
              <a:rPr lang="en-US" altLang="en-US">
                <a:solidFill>
                  <a:srgbClr val="1E1C11"/>
                </a:solidFill>
                <a:ea typeface="ＭＳ Ｐゴシック" panose="020B0600070205080204" pitchFamily="34" charset="-128"/>
              </a:rPr>
              <a:t>Correct exchange rate?</a:t>
            </a:r>
          </a:p>
          <a:p>
            <a:pPr lvl="2" eaLnBrk="1" hangingPunct="1">
              <a:lnSpc>
                <a:spcPct val="90000"/>
              </a:lnSpc>
              <a:buFontTx/>
              <a:buNone/>
            </a:pPr>
            <a:endParaRPr lang="en-US" altLang="en-US">
              <a:solidFill>
                <a:srgbClr val="1E1C11"/>
              </a:solidFill>
              <a:ea typeface="ＭＳ Ｐゴシック" panose="020B0600070205080204" pitchFamily="34" charset="-128"/>
            </a:endParaRPr>
          </a:p>
          <a:p>
            <a:pPr lvl="2" eaLnBrk="1" hangingPunct="1">
              <a:lnSpc>
                <a:spcPct val="90000"/>
              </a:lnSpc>
              <a:buFontTx/>
              <a:buNone/>
            </a:pPr>
            <a:endParaRPr lang="en-US" altLang="en-US">
              <a:solidFill>
                <a:srgbClr val="1E1C11"/>
              </a:solidFill>
              <a:ea typeface="ＭＳ Ｐゴシック" panose="020B0600070205080204" pitchFamily="34" charset="-128"/>
            </a:endParaRPr>
          </a:p>
          <a:p>
            <a:pPr lvl="2" eaLnBrk="1" hangingPunct="1">
              <a:lnSpc>
                <a:spcPct val="90000"/>
              </a:lnSpc>
              <a:buFontTx/>
              <a:buNone/>
            </a:pPr>
            <a:endParaRPr lang="en-US" altLang="en-US">
              <a:solidFill>
                <a:srgbClr val="1E1C11"/>
              </a:solidFill>
              <a:ea typeface="ＭＳ Ｐゴシック" panose="020B0600070205080204" pitchFamily="34" charset="-128"/>
            </a:endParaRPr>
          </a:p>
          <a:p>
            <a:pPr eaLnBrk="1" hangingPunct="1">
              <a:lnSpc>
                <a:spcPct val="90000"/>
              </a:lnSpc>
            </a:pPr>
            <a:endParaRPr lang="en-US" altLang="en-US">
              <a:solidFill>
                <a:srgbClr val="1E1C11"/>
              </a:solidFill>
              <a:ea typeface="ＭＳ Ｐゴシック" panose="020B0600070205080204" pitchFamily="34" charset="-128"/>
            </a:endParaRPr>
          </a:p>
        </p:txBody>
      </p:sp>
      <p:sp>
        <p:nvSpPr>
          <p:cNvPr id="44036" name="Slide Number Placeholder 3">
            <a:extLst>
              <a:ext uri="{FF2B5EF4-FFF2-40B4-BE49-F238E27FC236}">
                <a16:creationId xmlns:a16="http://schemas.microsoft.com/office/drawing/2014/main" id="{DB0264D1-7A99-4FB9-9CA8-E7C787EB63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747D0428-CC1B-4EB6-B24F-7C180D270FE4}" type="slidenum">
              <a:rPr lang="en-US" altLang="en-US" sz="1200" smtClean="0">
                <a:solidFill>
                  <a:srgbClr val="898989"/>
                </a:solidFill>
                <a:latin typeface="Calibri" panose="020F0502020204030204" pitchFamily="34" charset="0"/>
              </a:rPr>
              <a:pPr>
                <a:spcBef>
                  <a:spcPct val="0"/>
                </a:spcBef>
                <a:buClrTx/>
                <a:buFontTx/>
                <a:buNone/>
              </a:pPr>
              <a:t>32</a:t>
            </a:fld>
            <a:endParaRPr lang="en-US" altLang="en-US" sz="1200">
              <a:solidFill>
                <a:srgbClr val="898989"/>
              </a:solidFill>
              <a:latin typeface="Calibri" panose="020F0502020204030204" pitchFamily="34" charset="0"/>
            </a:endParaRPr>
          </a:p>
        </p:txBody>
      </p:sp>
      <p:grpSp>
        <p:nvGrpSpPr>
          <p:cNvPr id="3" name="Group 8">
            <a:extLst>
              <a:ext uri="{FF2B5EF4-FFF2-40B4-BE49-F238E27FC236}">
                <a16:creationId xmlns:a16="http://schemas.microsoft.com/office/drawing/2014/main" id="{F7420266-1D89-46C2-BDFF-941722154D8A}"/>
              </a:ext>
            </a:extLst>
          </p:cNvPr>
          <p:cNvGrpSpPr>
            <a:grpSpLocks/>
          </p:cNvGrpSpPr>
          <p:nvPr/>
        </p:nvGrpSpPr>
        <p:grpSpPr bwMode="auto">
          <a:xfrm>
            <a:off x="3200400" y="1524000"/>
            <a:ext cx="4419600" cy="1219200"/>
            <a:chOff x="6934200" y="2286000"/>
            <a:chExt cx="4419600" cy="1219200"/>
          </a:xfrm>
        </p:grpSpPr>
        <p:sp>
          <p:nvSpPr>
            <p:cNvPr id="7" name="Cloud Callout 6">
              <a:extLst>
                <a:ext uri="{FF2B5EF4-FFF2-40B4-BE49-F238E27FC236}">
                  <a16:creationId xmlns:a16="http://schemas.microsoft.com/office/drawing/2014/main" id="{12A94B5A-1A0F-4164-925E-85C3AC6BF4EF}"/>
                </a:ext>
              </a:extLst>
            </p:cNvPr>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44040" name="TextBox 5">
              <a:extLst>
                <a:ext uri="{FF2B5EF4-FFF2-40B4-BE49-F238E27FC236}">
                  <a16:creationId xmlns:a16="http://schemas.microsoft.com/office/drawing/2014/main" id="{3D479D23-2E9E-450B-8F69-E7BCA219C77D}"/>
                </a:ext>
              </a:extLst>
            </p:cNvPr>
            <p:cNvSpPr txBox="1">
              <a:spLocks noChangeArrowheads="1"/>
            </p:cNvSpPr>
            <p:nvPr/>
          </p:nvSpPr>
          <p:spPr bwMode="auto">
            <a:xfrm>
              <a:off x="7435644" y="2446988"/>
              <a:ext cx="3886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400" b="1">
                  <a:solidFill>
                    <a:srgbClr val="FFFF00"/>
                  </a:solidFill>
                  <a:latin typeface="Calibri" panose="020F0502020204030204" pitchFamily="34" charset="0"/>
                </a:rPr>
                <a:t>Where is (or was) that system located?</a:t>
              </a:r>
            </a:p>
            <a:p>
              <a:pPr eaLnBrk="1" hangingPunct="1">
                <a:spcBef>
                  <a:spcPct val="0"/>
                </a:spcBef>
                <a:buClrTx/>
                <a:buFontTx/>
                <a:buNone/>
              </a:pPr>
              <a:r>
                <a:rPr lang="en-US" altLang="en-US" sz="1400" b="1">
                  <a:solidFill>
                    <a:srgbClr val="FFFF00"/>
                  </a:solidFill>
                  <a:latin typeface="Calibri" panose="020F0502020204030204" pitchFamily="34" charset="0"/>
                </a:rPr>
                <a:t>What was the state of that physical system?</a:t>
              </a:r>
            </a:p>
            <a:p>
              <a:pPr eaLnBrk="1" hangingPunct="1">
                <a:spcBef>
                  <a:spcPct val="0"/>
                </a:spcBef>
                <a:buClrTx/>
                <a:buFontTx/>
                <a:buNone/>
              </a:pPr>
              <a:r>
                <a:rPr lang="en-US" altLang="en-US" sz="1400" b="1">
                  <a:solidFill>
                    <a:srgbClr val="FFFF00"/>
                  </a:solidFill>
                  <a:latin typeface="Calibri" panose="020F0502020204030204" pitchFamily="34" charset="0"/>
                </a:rPr>
                <a:t>How would a customer or auditor verify that info?</a:t>
              </a:r>
            </a:p>
          </p:txBody>
        </p:sp>
      </p:grpSp>
      <p:sp>
        <p:nvSpPr>
          <p:cNvPr id="44038" name="Rectangle 7">
            <a:extLst>
              <a:ext uri="{FF2B5EF4-FFF2-40B4-BE49-F238E27FC236}">
                <a16:creationId xmlns:a16="http://schemas.microsoft.com/office/drawing/2014/main" id="{851169A2-7AC6-406F-B5BC-A04EE18B1E48}"/>
              </a:ext>
            </a:extLst>
          </p:cNvPr>
          <p:cNvSpPr>
            <a:spLocks noChangeArrowheads="1"/>
          </p:cNvSpPr>
          <p:nvPr/>
        </p:nvSpPr>
        <p:spPr bwMode="auto">
          <a:xfrm>
            <a:off x="3657600" y="62007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ED173B4-B090-40E5-9EDD-AAEAA1D1546C}"/>
              </a:ext>
            </a:extLst>
          </p:cNvPr>
          <p:cNvSpPr>
            <a:spLocks noGrp="1"/>
          </p:cNvSpPr>
          <p:nvPr>
            <p:ph type="title"/>
          </p:nvPr>
        </p:nvSpPr>
        <p:spPr/>
        <p:txBody>
          <a:bodyPr/>
          <a:lstStyle/>
          <a:p>
            <a:pPr eaLnBrk="1" hangingPunct="1"/>
            <a:r>
              <a:rPr lang="en-US" altLang="en-US">
                <a:ea typeface="ＭＳ Ｐゴシック" panose="020B0600070205080204" pitchFamily="34" charset="-128"/>
              </a:rPr>
              <a:t>Data Security and Storage</a:t>
            </a:r>
          </a:p>
        </p:txBody>
      </p:sp>
      <p:sp>
        <p:nvSpPr>
          <p:cNvPr id="46083" name="Content Placeholder 2">
            <a:extLst>
              <a:ext uri="{FF2B5EF4-FFF2-40B4-BE49-F238E27FC236}">
                <a16:creationId xmlns:a16="http://schemas.microsoft.com/office/drawing/2014/main" id="{2B0B14A5-1728-4457-A565-D3F78C1B9443}"/>
              </a:ext>
            </a:extLst>
          </p:cNvPr>
          <p:cNvSpPr>
            <a:spLocks noGrp="1"/>
          </p:cNvSpPr>
          <p:nvPr>
            <p:ph idx="1"/>
          </p:nvPr>
        </p:nvSpPr>
        <p:spPr/>
        <p:txBody>
          <a:bodyPr/>
          <a:lstStyle/>
          <a:p>
            <a:pPr marL="342900" lvl="1" indent="-342900" eaLnBrk="1" hangingPunct="1">
              <a:lnSpc>
                <a:spcPct val="90000"/>
              </a:lnSpc>
            </a:pPr>
            <a:r>
              <a:rPr lang="en-US" altLang="en-US" sz="2200">
                <a:solidFill>
                  <a:srgbClr val="1E1C11"/>
                </a:solidFill>
                <a:ea typeface="ＭＳ Ｐゴシック" panose="020B0600070205080204" pitchFamily="34" charset="-128"/>
              </a:rPr>
              <a:t>Data remanence</a:t>
            </a:r>
          </a:p>
          <a:p>
            <a:pPr marL="342900" lvl="1" indent="-342900" eaLnBrk="1" hangingPunct="1">
              <a:lnSpc>
                <a:spcPct val="90000"/>
              </a:lnSpc>
            </a:pPr>
            <a:r>
              <a:rPr lang="en-US" altLang="en-US" sz="2200">
                <a:solidFill>
                  <a:srgbClr val="1E1C11"/>
                </a:solidFill>
                <a:ea typeface="ＭＳ Ｐゴシック" panose="020B0600070205080204" pitchFamily="34" charset="-128"/>
              </a:rPr>
              <a:t>Inadvertent disclosure of sensitive information is possible</a:t>
            </a:r>
          </a:p>
          <a:p>
            <a:pPr eaLnBrk="1" hangingPunct="1">
              <a:lnSpc>
                <a:spcPct val="90000"/>
              </a:lnSpc>
            </a:pPr>
            <a:r>
              <a:rPr lang="en-US" altLang="en-US" sz="2200">
                <a:solidFill>
                  <a:srgbClr val="1E1C11"/>
                </a:solidFill>
                <a:ea typeface="ＭＳ Ｐゴシック" panose="020B0600070205080204" pitchFamily="34" charset="-128"/>
              </a:rPr>
              <a:t>Data security mitigation?</a:t>
            </a:r>
          </a:p>
          <a:p>
            <a:pPr marL="342900" lvl="1" indent="-342900" eaLnBrk="1" hangingPunct="1">
              <a:lnSpc>
                <a:spcPct val="90000"/>
              </a:lnSpc>
            </a:pPr>
            <a:r>
              <a:rPr lang="en-US" altLang="en-US" sz="2200">
                <a:solidFill>
                  <a:srgbClr val="1E1C11"/>
                </a:solidFill>
                <a:ea typeface="ＭＳ Ｐゴシック" panose="020B0600070205080204" pitchFamily="34" charset="-128"/>
              </a:rPr>
              <a:t>Do not place any sensitive data in a public cloud</a:t>
            </a:r>
          </a:p>
          <a:p>
            <a:pPr marL="342900" lvl="1" indent="-342900" eaLnBrk="1" hangingPunct="1">
              <a:lnSpc>
                <a:spcPct val="90000"/>
              </a:lnSpc>
            </a:pPr>
            <a:r>
              <a:rPr lang="en-US" altLang="en-US" sz="2200">
                <a:solidFill>
                  <a:srgbClr val="1E1C11"/>
                </a:solidFill>
                <a:ea typeface="ＭＳ Ｐゴシック" panose="020B0600070205080204" pitchFamily="34" charset="-128"/>
              </a:rPr>
              <a:t>Encrypted data is placed into the cloud?</a:t>
            </a:r>
          </a:p>
          <a:p>
            <a:pPr eaLnBrk="1" hangingPunct="1">
              <a:lnSpc>
                <a:spcPct val="90000"/>
              </a:lnSpc>
            </a:pPr>
            <a:r>
              <a:rPr lang="en-US" altLang="en-US" sz="2200">
                <a:solidFill>
                  <a:srgbClr val="1E1C11"/>
                </a:solidFill>
                <a:ea typeface="ＭＳ Ｐゴシック" panose="020B0600070205080204" pitchFamily="34" charset="-128"/>
              </a:rPr>
              <a:t>Provider data and its security: storage</a:t>
            </a:r>
          </a:p>
          <a:p>
            <a:pPr marL="342900" lvl="1" indent="-342900" eaLnBrk="1" hangingPunct="1">
              <a:lnSpc>
                <a:spcPct val="90000"/>
              </a:lnSpc>
            </a:pPr>
            <a:r>
              <a:rPr lang="en-GB" altLang="en-US" sz="2200">
                <a:solidFill>
                  <a:srgbClr val="1E1C11"/>
                </a:solidFill>
                <a:ea typeface="ＭＳ Ｐゴシック" panose="020B0600070205080204" pitchFamily="34" charset="-128"/>
              </a:rPr>
              <a:t>To the extent that quantities of data from many companies are centralized, this collection can become an attractive target for criminals  </a:t>
            </a:r>
          </a:p>
          <a:p>
            <a:pPr marL="342900" lvl="1" indent="-342900" eaLnBrk="1" hangingPunct="1">
              <a:lnSpc>
                <a:spcPct val="90000"/>
              </a:lnSpc>
            </a:pPr>
            <a:r>
              <a:rPr lang="en-GB" altLang="en-US" sz="2200">
                <a:solidFill>
                  <a:srgbClr val="1E1C11"/>
                </a:solidFill>
                <a:ea typeface="ＭＳ Ｐゴシック" panose="020B0600070205080204" pitchFamily="34" charset="-128"/>
              </a:rPr>
              <a:t>Moreover, the physical security of the data center and the trustworthiness of system administrators take on new importance.</a:t>
            </a:r>
          </a:p>
          <a:p>
            <a:pPr eaLnBrk="1" hangingPunct="1">
              <a:lnSpc>
                <a:spcPct val="90000"/>
              </a:lnSpc>
              <a:buFont typeface="Arial" panose="020B0604020202020204" pitchFamily="34" charset="0"/>
              <a:buNone/>
            </a:pPr>
            <a:endParaRPr lang="en-US" altLang="en-US" sz="2200">
              <a:solidFill>
                <a:srgbClr val="1E1C11"/>
              </a:solidFill>
              <a:ea typeface="ＭＳ Ｐゴシック" panose="020B0600070205080204" pitchFamily="34" charset="-128"/>
            </a:endParaRPr>
          </a:p>
        </p:txBody>
      </p:sp>
      <p:sp>
        <p:nvSpPr>
          <p:cNvPr id="46084" name="Slide Number Placeholder 3">
            <a:extLst>
              <a:ext uri="{FF2B5EF4-FFF2-40B4-BE49-F238E27FC236}">
                <a16:creationId xmlns:a16="http://schemas.microsoft.com/office/drawing/2014/main" id="{9CD29ADE-BDC3-4A3B-9598-B52944AED9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27EEB1CE-12B8-4746-98DC-817948084DB6}" type="slidenum">
              <a:rPr lang="en-US" altLang="en-US" sz="1200" smtClean="0">
                <a:solidFill>
                  <a:srgbClr val="898989"/>
                </a:solidFill>
                <a:latin typeface="Calibri" panose="020F0502020204030204" pitchFamily="34" charset="0"/>
              </a:rPr>
              <a:pPr>
                <a:spcBef>
                  <a:spcPct val="0"/>
                </a:spcBef>
                <a:buClrTx/>
                <a:buFontTx/>
                <a:buNone/>
              </a:pPr>
              <a:t>33</a:t>
            </a:fld>
            <a:endParaRPr lang="en-US" altLang="en-US" sz="1200">
              <a:solidFill>
                <a:srgbClr val="898989"/>
              </a:solidFill>
              <a:latin typeface="Calibri" panose="020F0502020204030204" pitchFamily="34" charset="0"/>
            </a:endParaRPr>
          </a:p>
        </p:txBody>
      </p:sp>
      <p:sp>
        <p:nvSpPr>
          <p:cNvPr id="46085" name="Rectangle 4">
            <a:extLst>
              <a:ext uri="{FF2B5EF4-FFF2-40B4-BE49-F238E27FC236}">
                <a16:creationId xmlns:a16="http://schemas.microsoft.com/office/drawing/2014/main" id="{CA0C7058-B4D5-497E-8AD4-159C0ECA9C73}"/>
              </a:ext>
            </a:extLst>
          </p:cNvPr>
          <p:cNvSpPr>
            <a:spLocks noChangeArrowheads="1"/>
          </p:cNvSpPr>
          <p:nvPr/>
        </p:nvSpPr>
        <p:spPr bwMode="auto">
          <a:xfrm>
            <a:off x="3657600" y="62007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BEF0E12-3B21-4DC4-91D9-0EC2D074326F}"/>
              </a:ext>
            </a:extLst>
          </p:cNvPr>
          <p:cNvSpPr>
            <a:spLocks noGrp="1"/>
          </p:cNvSpPr>
          <p:nvPr>
            <p:ph type="title"/>
          </p:nvPr>
        </p:nvSpPr>
        <p:spPr/>
        <p:txBody>
          <a:bodyPr/>
          <a:lstStyle/>
          <a:p>
            <a:pPr eaLnBrk="1" hangingPunct="1"/>
            <a:r>
              <a:rPr lang="en-US" altLang="en-US"/>
              <a:t>Why IAM?</a:t>
            </a:r>
          </a:p>
        </p:txBody>
      </p:sp>
      <p:sp>
        <p:nvSpPr>
          <p:cNvPr id="48131" name="Content Placeholder 2">
            <a:extLst>
              <a:ext uri="{FF2B5EF4-FFF2-40B4-BE49-F238E27FC236}">
                <a16:creationId xmlns:a16="http://schemas.microsoft.com/office/drawing/2014/main" id="{8C77F71D-3953-4A2A-B279-F2F42522075F}"/>
              </a:ext>
            </a:extLst>
          </p:cNvPr>
          <p:cNvSpPr>
            <a:spLocks noGrp="1"/>
          </p:cNvSpPr>
          <p:nvPr>
            <p:ph idx="1"/>
          </p:nvPr>
        </p:nvSpPr>
        <p:spPr>
          <a:xfrm>
            <a:off x="182563" y="928688"/>
            <a:ext cx="8534400" cy="5334000"/>
          </a:xfrm>
        </p:spPr>
        <p:txBody>
          <a:bodyPr/>
          <a:lstStyle/>
          <a:p>
            <a:pPr eaLnBrk="1" hangingPunct="1">
              <a:lnSpc>
                <a:spcPct val="90000"/>
              </a:lnSpc>
            </a:pPr>
            <a:r>
              <a:rPr lang="en-US" altLang="en-US" sz="2400">
                <a:solidFill>
                  <a:srgbClr val="1E1C11"/>
                </a:solidFill>
                <a:ea typeface="ＭＳ Ｐゴシック" panose="020B0600070205080204" pitchFamily="34" charset="-128"/>
              </a:rPr>
              <a:t>Organization’s trust boundary will become dynamic and will move beyond the control and will extend into the service provider domain. </a:t>
            </a:r>
          </a:p>
          <a:p>
            <a:pPr eaLnBrk="1" hangingPunct="1">
              <a:lnSpc>
                <a:spcPct val="90000"/>
              </a:lnSpc>
            </a:pPr>
            <a:r>
              <a:rPr lang="en-US" altLang="en-US" sz="2400">
                <a:solidFill>
                  <a:srgbClr val="1E1C11"/>
                </a:solidFill>
                <a:ea typeface="ＭＳ Ｐゴシック" panose="020B0600070205080204" pitchFamily="34" charset="-128"/>
              </a:rPr>
              <a:t>Managing access for diverse user populations (employees, contractors, partners, etc.) </a:t>
            </a:r>
          </a:p>
          <a:p>
            <a:pPr eaLnBrk="1" hangingPunct="1">
              <a:lnSpc>
                <a:spcPct val="90000"/>
              </a:lnSpc>
            </a:pPr>
            <a:r>
              <a:rPr lang="en-US" altLang="en-US" sz="2400">
                <a:solidFill>
                  <a:srgbClr val="1E1C11"/>
                </a:solidFill>
                <a:ea typeface="ＭＳ Ｐゴシック" panose="020B0600070205080204" pitchFamily="34" charset="-128"/>
              </a:rPr>
              <a:t>Increased demand for authentication</a:t>
            </a:r>
          </a:p>
          <a:p>
            <a:pPr lvl="1" eaLnBrk="1" hangingPunct="1">
              <a:lnSpc>
                <a:spcPct val="90000"/>
              </a:lnSpc>
            </a:pPr>
            <a:r>
              <a:rPr lang="en-US" altLang="en-US" sz="2400">
                <a:solidFill>
                  <a:srgbClr val="1E1C11"/>
                </a:solidFill>
                <a:ea typeface="ＭＳ Ｐゴシック" panose="020B0600070205080204" pitchFamily="34" charset="-128"/>
              </a:rPr>
              <a:t>personal, financial, medical data will now be hosted in the cloud</a:t>
            </a:r>
          </a:p>
          <a:p>
            <a:pPr lvl="1" eaLnBrk="1" hangingPunct="1">
              <a:lnSpc>
                <a:spcPct val="90000"/>
              </a:lnSpc>
            </a:pPr>
            <a:r>
              <a:rPr lang="en-US" altLang="en-US" sz="2400">
                <a:solidFill>
                  <a:srgbClr val="1E1C11"/>
                </a:solidFill>
                <a:ea typeface="ＭＳ Ｐゴシック" panose="020B0600070205080204" pitchFamily="34" charset="-128"/>
              </a:rPr>
              <a:t>S/W applications hosted in the cloud requires access control</a:t>
            </a:r>
          </a:p>
          <a:p>
            <a:pPr eaLnBrk="1" hangingPunct="1">
              <a:lnSpc>
                <a:spcPct val="90000"/>
              </a:lnSpc>
            </a:pPr>
            <a:r>
              <a:rPr lang="en-US" altLang="en-US" sz="2400">
                <a:solidFill>
                  <a:srgbClr val="1E1C11"/>
                </a:solidFill>
                <a:ea typeface="ＭＳ Ｐゴシック" panose="020B0600070205080204" pitchFamily="34" charset="-128"/>
              </a:rPr>
              <a:t>Need for higher-assurance authentication</a:t>
            </a:r>
          </a:p>
          <a:p>
            <a:pPr lvl="1" eaLnBrk="1" hangingPunct="1">
              <a:lnSpc>
                <a:spcPct val="90000"/>
              </a:lnSpc>
            </a:pPr>
            <a:r>
              <a:rPr lang="en-US" altLang="en-US" sz="2400">
                <a:solidFill>
                  <a:srgbClr val="1E1C11"/>
                </a:solidFill>
                <a:ea typeface="ＭＳ Ｐゴシック" panose="020B0600070205080204" pitchFamily="34" charset="-128"/>
              </a:rPr>
              <a:t>authentication in the cloud may mean authentication outside F/W</a:t>
            </a:r>
          </a:p>
          <a:p>
            <a:pPr lvl="1" eaLnBrk="1" hangingPunct="1">
              <a:lnSpc>
                <a:spcPct val="90000"/>
              </a:lnSpc>
            </a:pPr>
            <a:r>
              <a:rPr lang="en-US" altLang="en-US" sz="2400">
                <a:solidFill>
                  <a:srgbClr val="1E1C11"/>
                </a:solidFill>
                <a:ea typeface="ＭＳ Ｐゴシック" panose="020B0600070205080204" pitchFamily="34" charset="-128"/>
              </a:rPr>
              <a:t> Limits of password authentication</a:t>
            </a:r>
          </a:p>
          <a:p>
            <a:pPr eaLnBrk="1" hangingPunct="1">
              <a:lnSpc>
                <a:spcPct val="90000"/>
              </a:lnSpc>
            </a:pPr>
            <a:r>
              <a:rPr lang="en-US" altLang="en-US" sz="2400">
                <a:solidFill>
                  <a:srgbClr val="1E1C11"/>
                </a:solidFill>
                <a:ea typeface="ＭＳ Ｐゴシック" panose="020B0600070205080204" pitchFamily="34" charset="-128"/>
              </a:rPr>
              <a:t>Need for authentication from mobile devices</a:t>
            </a:r>
          </a:p>
          <a:p>
            <a:pPr eaLnBrk="1" hangingPunct="1">
              <a:lnSpc>
                <a:spcPct val="90000"/>
              </a:lnSpc>
            </a:pPr>
            <a:endParaRPr lang="en-US" altLang="en-US" sz="2000">
              <a:solidFill>
                <a:srgbClr val="1E1C11"/>
              </a:solidFill>
              <a:ea typeface="ＭＳ Ｐゴシック" panose="020B0600070205080204" pitchFamily="34" charset="-128"/>
            </a:endParaRPr>
          </a:p>
          <a:p>
            <a:pPr eaLnBrk="1" hangingPunct="1">
              <a:lnSpc>
                <a:spcPct val="90000"/>
              </a:lnSpc>
            </a:pPr>
            <a:endParaRPr lang="en-US" altLang="en-US" sz="2000">
              <a:solidFill>
                <a:srgbClr val="1E1C11"/>
              </a:solidFill>
              <a:ea typeface="ＭＳ Ｐゴシック" panose="020B0600070205080204" pitchFamily="34" charset="-128"/>
            </a:endParaRPr>
          </a:p>
        </p:txBody>
      </p:sp>
      <p:sp>
        <p:nvSpPr>
          <p:cNvPr id="48132" name="Slide Number Placeholder 3">
            <a:extLst>
              <a:ext uri="{FF2B5EF4-FFF2-40B4-BE49-F238E27FC236}">
                <a16:creationId xmlns:a16="http://schemas.microsoft.com/office/drawing/2014/main" id="{55E5647D-321F-4A24-9C1E-B8D5663D11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0543D37-97FB-4F50-AADC-B265FCDF7C6D}" type="slidenum">
              <a:rPr lang="en-US" altLang="en-US" sz="1200" smtClean="0">
                <a:solidFill>
                  <a:srgbClr val="898989"/>
                </a:solidFill>
                <a:latin typeface="Calibri" panose="020F0502020204030204" pitchFamily="34" charset="0"/>
              </a:rPr>
              <a:pPr>
                <a:spcBef>
                  <a:spcPct val="0"/>
                </a:spcBef>
                <a:buClrTx/>
                <a:buFontTx/>
                <a:buNone/>
              </a:pPr>
              <a:t>34</a:t>
            </a:fld>
            <a:endParaRPr lang="en-US" altLang="en-US" sz="1200">
              <a:solidFill>
                <a:srgbClr val="898989"/>
              </a:solidFill>
              <a:latin typeface="Calibri" panose="020F0502020204030204" pitchFamily="34" charset="0"/>
            </a:endParaRPr>
          </a:p>
        </p:txBody>
      </p:sp>
      <p:sp>
        <p:nvSpPr>
          <p:cNvPr id="48133" name="Rectangle 4">
            <a:extLst>
              <a:ext uri="{FF2B5EF4-FFF2-40B4-BE49-F238E27FC236}">
                <a16:creationId xmlns:a16="http://schemas.microsoft.com/office/drawing/2014/main" id="{0CBB08C8-F3FE-4C72-8C6F-2D6807583202}"/>
              </a:ext>
            </a:extLst>
          </p:cNvPr>
          <p:cNvSpPr>
            <a:spLocks noChangeArrowheads="1"/>
          </p:cNvSpPr>
          <p:nvPr/>
        </p:nvSpPr>
        <p:spPr bwMode="auto">
          <a:xfrm>
            <a:off x="3352800" y="6553200"/>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9E84CBB-F28E-4968-AB0C-394CF6CFAB9D}"/>
              </a:ext>
            </a:extLst>
          </p:cNvPr>
          <p:cNvSpPr>
            <a:spLocks noGrp="1"/>
          </p:cNvSpPr>
          <p:nvPr>
            <p:ph type="title"/>
          </p:nvPr>
        </p:nvSpPr>
        <p:spPr/>
        <p:txBody>
          <a:bodyPr/>
          <a:lstStyle/>
          <a:p>
            <a:pPr eaLnBrk="1" hangingPunct="1"/>
            <a:r>
              <a:rPr lang="en-US" altLang="en-US">
                <a:ea typeface="ＭＳ Ｐゴシック" panose="020B0600070205080204" pitchFamily="34" charset="-128"/>
              </a:rPr>
              <a:t>IAM considerations </a:t>
            </a:r>
          </a:p>
        </p:txBody>
      </p:sp>
      <p:sp>
        <p:nvSpPr>
          <p:cNvPr id="49155" name="Content Placeholder 2">
            <a:extLst>
              <a:ext uri="{FF2B5EF4-FFF2-40B4-BE49-F238E27FC236}">
                <a16:creationId xmlns:a16="http://schemas.microsoft.com/office/drawing/2014/main" id="{742CF3EA-DB44-4B4C-B6DB-F04C9C666DBC}"/>
              </a:ext>
            </a:extLst>
          </p:cNvPr>
          <p:cNvSpPr>
            <a:spLocks noGrp="1"/>
          </p:cNvSpPr>
          <p:nvPr>
            <p:ph idx="1"/>
          </p:nvPr>
        </p:nvSpPr>
        <p:spPr/>
        <p:txBody>
          <a:bodyPr/>
          <a:lstStyle/>
          <a:p>
            <a:pPr eaLnBrk="1" hangingPunct="1"/>
            <a:r>
              <a:rPr lang="en-GB" altLang="en-US" sz="2200">
                <a:solidFill>
                  <a:srgbClr val="1E1C11"/>
                </a:solidFill>
                <a:ea typeface="ＭＳ Ｐゴシック" panose="020B0600070205080204" pitchFamily="34" charset="-128"/>
              </a:rPr>
              <a:t>The strength of authentication system should be reasonably balanced with the need to protect the privacy of the users of the system </a:t>
            </a:r>
          </a:p>
          <a:p>
            <a:pPr lvl="1" eaLnBrk="1" hangingPunct="1"/>
            <a:r>
              <a:rPr lang="en-GB" altLang="en-US" sz="2200">
                <a:solidFill>
                  <a:srgbClr val="1E1C11"/>
                </a:solidFill>
                <a:ea typeface="ＭＳ Ｐゴシック" panose="020B0600070205080204" pitchFamily="34" charset="-128"/>
              </a:rPr>
              <a:t>The system should allow strong claims to be transmitted and verified w/o revealing more information than is necessary for any given transaction or connection within the service</a:t>
            </a:r>
          </a:p>
          <a:p>
            <a:pPr eaLnBrk="1" hangingPunct="1"/>
            <a:r>
              <a:rPr lang="en-US" altLang="en-US" sz="2200">
                <a:solidFill>
                  <a:srgbClr val="1E1C11"/>
                </a:solidFill>
                <a:ea typeface="ＭＳ Ｐゴシック" panose="020B0600070205080204" pitchFamily="34" charset="-128"/>
              </a:rPr>
              <a:t>Case Study: S3 outage</a:t>
            </a:r>
          </a:p>
          <a:p>
            <a:pPr lvl="1" eaLnBrk="1" hangingPunct="1"/>
            <a:r>
              <a:rPr lang="en-US" altLang="en-US" sz="2200">
                <a:solidFill>
                  <a:srgbClr val="1E1C11"/>
                </a:solidFill>
                <a:ea typeface="ＭＳ Ｐゴシック" panose="020B0600070205080204" pitchFamily="34" charset="-128"/>
              </a:rPr>
              <a:t>authentication service overload leading to unavailability</a:t>
            </a:r>
          </a:p>
          <a:p>
            <a:pPr lvl="2" eaLnBrk="1" hangingPunct="1"/>
            <a:r>
              <a:rPr lang="en-US" altLang="en-US" sz="1900">
                <a:solidFill>
                  <a:srgbClr val="1E1C11"/>
                </a:solidFill>
                <a:ea typeface="ＭＳ Ｐゴシック" panose="020B0600070205080204" pitchFamily="34" charset="-128"/>
              </a:rPr>
              <a:t>2 hours 2/15/08</a:t>
            </a:r>
          </a:p>
          <a:p>
            <a:pPr lvl="2" eaLnBrk="1" hangingPunct="1"/>
            <a:r>
              <a:rPr lang="en-US" altLang="en-US" sz="1900">
                <a:solidFill>
                  <a:srgbClr val="1E1C11"/>
                </a:solidFill>
                <a:ea typeface="ＭＳ Ｐゴシック" panose="020B0600070205080204" pitchFamily="34" charset="-128"/>
              </a:rPr>
              <a:t>http://www.centernetworks.com/amazon-s3-downtime-update</a:t>
            </a:r>
          </a:p>
          <a:p>
            <a:pPr lvl="1" eaLnBrk="1" hangingPunct="1"/>
            <a:endParaRPr lang="en-US" altLang="en-US" sz="2200">
              <a:solidFill>
                <a:srgbClr val="1E1C11"/>
              </a:solidFill>
              <a:ea typeface="ＭＳ Ｐゴシック" panose="020B0600070205080204" pitchFamily="34" charset="-128"/>
            </a:endParaRPr>
          </a:p>
          <a:p>
            <a:pPr eaLnBrk="1" hangingPunct="1"/>
            <a:endParaRPr lang="en-US" altLang="en-US" sz="2200">
              <a:solidFill>
                <a:srgbClr val="1E1C11"/>
              </a:solidFill>
              <a:ea typeface="ＭＳ Ｐゴシック" panose="020B0600070205080204" pitchFamily="34" charset="-128"/>
            </a:endParaRPr>
          </a:p>
          <a:p>
            <a:pPr eaLnBrk="1" hangingPunct="1"/>
            <a:endParaRPr lang="en-US" altLang="en-US" sz="2200">
              <a:solidFill>
                <a:srgbClr val="1E1C11"/>
              </a:solidFill>
              <a:ea typeface="ＭＳ Ｐゴシック" panose="020B0600070205080204" pitchFamily="34" charset="-128"/>
            </a:endParaRPr>
          </a:p>
        </p:txBody>
      </p:sp>
      <p:sp>
        <p:nvSpPr>
          <p:cNvPr id="49156" name="Slide Number Placeholder 3">
            <a:extLst>
              <a:ext uri="{FF2B5EF4-FFF2-40B4-BE49-F238E27FC236}">
                <a16:creationId xmlns:a16="http://schemas.microsoft.com/office/drawing/2014/main" id="{216C80D5-7817-42D5-9C9A-E74119364E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E652EFC1-7214-450B-BEAB-446C2575425B}" type="slidenum">
              <a:rPr lang="en-US" altLang="en-US" sz="1200" smtClean="0">
                <a:solidFill>
                  <a:srgbClr val="898989"/>
                </a:solidFill>
                <a:latin typeface="Calibri" panose="020F0502020204030204" pitchFamily="34" charset="0"/>
              </a:rPr>
              <a:pPr>
                <a:spcBef>
                  <a:spcPct val="0"/>
                </a:spcBef>
                <a:buClrTx/>
                <a:buFontTx/>
                <a:buNone/>
              </a:pPr>
              <a:t>35</a:t>
            </a:fld>
            <a:endParaRPr lang="en-US" altLang="en-US" sz="1200">
              <a:solidFill>
                <a:srgbClr val="898989"/>
              </a:solidFill>
              <a:latin typeface="Calibri" panose="020F0502020204030204" pitchFamily="34" charset="0"/>
            </a:endParaRPr>
          </a:p>
        </p:txBody>
      </p:sp>
      <p:pic>
        <p:nvPicPr>
          <p:cNvPr id="5" name="Picture 4">
            <a:extLst>
              <a:ext uri="{FF2B5EF4-FFF2-40B4-BE49-F238E27FC236}">
                <a16:creationId xmlns:a16="http://schemas.microsoft.com/office/drawing/2014/main" id="{F3AB3980-5FBA-4BC6-8DBB-3F5DC5E1E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90600"/>
            <a:ext cx="8180387"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A6C5F39-1516-42FC-A9EB-A1042A5148BD}"/>
              </a:ext>
            </a:extLst>
          </p:cNvPr>
          <p:cNvSpPr>
            <a:spLocks noGrp="1"/>
          </p:cNvSpPr>
          <p:nvPr>
            <p:ph type="title"/>
          </p:nvPr>
        </p:nvSpPr>
        <p:spPr/>
        <p:txBody>
          <a:bodyPr/>
          <a:lstStyle/>
          <a:p>
            <a:pPr eaLnBrk="1" hangingPunct="1"/>
            <a:r>
              <a:rPr lang="en-US" altLang="en-US">
                <a:ea typeface="ＭＳ Ｐゴシック" panose="020B0600070205080204" pitchFamily="34" charset="-128"/>
              </a:rPr>
              <a:t>What is Privacy?</a:t>
            </a:r>
          </a:p>
        </p:txBody>
      </p:sp>
      <p:sp>
        <p:nvSpPr>
          <p:cNvPr id="51203" name="Content Placeholder 2">
            <a:extLst>
              <a:ext uri="{FF2B5EF4-FFF2-40B4-BE49-F238E27FC236}">
                <a16:creationId xmlns:a16="http://schemas.microsoft.com/office/drawing/2014/main" id="{9FD2C499-BDE4-4264-BF5B-8B0C9336404E}"/>
              </a:ext>
            </a:extLst>
          </p:cNvPr>
          <p:cNvSpPr>
            <a:spLocks noGrp="1"/>
          </p:cNvSpPr>
          <p:nvPr>
            <p:ph idx="1"/>
          </p:nvPr>
        </p:nvSpPr>
        <p:spPr/>
        <p:txBody>
          <a:bodyPr/>
          <a:lstStyle/>
          <a:p>
            <a:pPr eaLnBrk="1" hangingPunct="1"/>
            <a:r>
              <a:rPr lang="en-US" altLang="en-US" sz="2200">
                <a:solidFill>
                  <a:srgbClr val="1E1C11"/>
                </a:solidFill>
                <a:ea typeface="ＭＳ Ｐゴシック" panose="020B0600070205080204" pitchFamily="34" charset="-128"/>
              </a:rPr>
              <a:t>The concept of privacy varies widely among (and sometimes within) countries, cultures, and jurisdictions. </a:t>
            </a:r>
          </a:p>
          <a:p>
            <a:pPr eaLnBrk="1" hangingPunct="1"/>
            <a:r>
              <a:rPr lang="en-US" altLang="en-US" sz="2200">
                <a:solidFill>
                  <a:srgbClr val="1E1C11"/>
                </a:solidFill>
                <a:ea typeface="ＭＳ Ｐゴシック" panose="020B0600070205080204" pitchFamily="34" charset="-128"/>
              </a:rPr>
              <a:t>It is shaped by public expectations and legal interpretations; as such, a concise definition is elusive if not impossible. </a:t>
            </a:r>
          </a:p>
          <a:p>
            <a:pPr eaLnBrk="1" hangingPunct="1"/>
            <a:r>
              <a:rPr lang="en-US" altLang="en-US" sz="2200">
                <a:solidFill>
                  <a:srgbClr val="1E1C11"/>
                </a:solidFill>
                <a:ea typeface="ＭＳ Ｐゴシック" panose="020B0600070205080204" pitchFamily="34" charset="-128"/>
              </a:rPr>
              <a:t>Privacy rights or obligations are related to the collection, use, disclosure, storage, and destruction of personal data (or Personally Identifiable Information—PII). </a:t>
            </a:r>
          </a:p>
          <a:p>
            <a:pPr eaLnBrk="1" hangingPunct="1"/>
            <a:r>
              <a:rPr lang="en-US" altLang="en-US" sz="2200">
                <a:solidFill>
                  <a:srgbClr val="1E1C11"/>
                </a:solidFill>
                <a:ea typeface="ＭＳ Ｐゴシック" panose="020B0600070205080204" pitchFamily="34" charset="-128"/>
              </a:rPr>
              <a:t>At the end of the day, privacy is about the accountability of organizations to data subjects, as well as the transparency to an organization’s practice around personal information.</a:t>
            </a:r>
          </a:p>
          <a:p>
            <a:pPr eaLnBrk="1" hangingPunct="1"/>
            <a:endParaRPr lang="en-US" altLang="en-US" sz="2200">
              <a:solidFill>
                <a:srgbClr val="1E1C11"/>
              </a:solidFill>
              <a:ea typeface="ＭＳ Ｐゴシック" panose="020B0600070205080204" pitchFamily="34" charset="-128"/>
            </a:endParaRPr>
          </a:p>
        </p:txBody>
      </p:sp>
      <p:sp>
        <p:nvSpPr>
          <p:cNvPr id="51204" name="Slide Number Placeholder 3">
            <a:extLst>
              <a:ext uri="{FF2B5EF4-FFF2-40B4-BE49-F238E27FC236}">
                <a16:creationId xmlns:a16="http://schemas.microsoft.com/office/drawing/2014/main" id="{D6DE2D0D-F13B-45A4-946C-8C0FB53416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7E69404-AF8D-421A-97B9-E4A8D093FD7C}" type="slidenum">
              <a:rPr lang="en-US" altLang="en-US" sz="1200" smtClean="0">
                <a:solidFill>
                  <a:srgbClr val="898989"/>
                </a:solidFill>
                <a:latin typeface="Calibri" panose="020F0502020204030204" pitchFamily="34" charset="0"/>
              </a:rPr>
              <a:pPr>
                <a:spcBef>
                  <a:spcPct val="0"/>
                </a:spcBef>
                <a:buClrTx/>
                <a:buFontTx/>
                <a:buNone/>
              </a:pPr>
              <a:t>36</a:t>
            </a:fld>
            <a:endParaRPr lang="en-US" altLang="en-US" sz="1200">
              <a:solidFill>
                <a:srgbClr val="898989"/>
              </a:solidFill>
              <a:latin typeface="Calibri" panose="020F0502020204030204" pitchFamily="34" charset="0"/>
            </a:endParaRPr>
          </a:p>
        </p:txBody>
      </p:sp>
      <p:sp>
        <p:nvSpPr>
          <p:cNvPr id="51205" name="Rectangle 4">
            <a:extLst>
              <a:ext uri="{FF2B5EF4-FFF2-40B4-BE49-F238E27FC236}">
                <a16:creationId xmlns:a16="http://schemas.microsoft.com/office/drawing/2014/main" id="{E314903C-2C72-4F63-B8C5-2C4B74B2C4A4}"/>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3499075-416C-46AE-9644-9B99307A26BD}"/>
              </a:ext>
            </a:extLst>
          </p:cNvPr>
          <p:cNvSpPr>
            <a:spLocks noGrp="1"/>
          </p:cNvSpPr>
          <p:nvPr>
            <p:ph type="title"/>
          </p:nvPr>
        </p:nvSpPr>
        <p:spPr/>
        <p:txBody>
          <a:bodyPr/>
          <a:lstStyle/>
          <a:p>
            <a:pPr eaLnBrk="1" hangingPunct="1"/>
            <a:r>
              <a:rPr lang="en-US" altLang="en-US">
                <a:ea typeface="ＭＳ Ｐゴシック" panose="020B0600070205080204" pitchFamily="34" charset="-128"/>
              </a:rPr>
              <a:t>What is the data life cycle?</a:t>
            </a:r>
          </a:p>
        </p:txBody>
      </p:sp>
      <p:pic>
        <p:nvPicPr>
          <p:cNvPr id="52227" name="Content Placeholder 4" descr="dataLifeCycle.PNG">
            <a:extLst>
              <a:ext uri="{FF2B5EF4-FFF2-40B4-BE49-F238E27FC236}">
                <a16:creationId xmlns:a16="http://schemas.microsoft.com/office/drawing/2014/main" id="{175D8B5C-DEF7-4519-BFD9-BB56C94068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143000"/>
            <a:ext cx="8075613" cy="5075238"/>
          </a:xfrm>
        </p:spPr>
      </p:pic>
      <p:sp>
        <p:nvSpPr>
          <p:cNvPr id="52228" name="Slide Number Placeholder 3">
            <a:extLst>
              <a:ext uri="{FF2B5EF4-FFF2-40B4-BE49-F238E27FC236}">
                <a16:creationId xmlns:a16="http://schemas.microsoft.com/office/drawing/2014/main" id="{56DB1110-8DFB-4124-BAFB-0710402B80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D37D1F78-AA28-45CE-B7F9-99274ADCA9ED}" type="slidenum">
              <a:rPr lang="en-US" altLang="en-US" sz="1200" smtClean="0">
                <a:solidFill>
                  <a:srgbClr val="898989"/>
                </a:solidFill>
                <a:latin typeface="Calibri" panose="020F0502020204030204" pitchFamily="34" charset="0"/>
              </a:rPr>
              <a:pPr>
                <a:spcBef>
                  <a:spcPct val="0"/>
                </a:spcBef>
                <a:buClrTx/>
                <a:buFontTx/>
                <a:buNone/>
              </a:pPr>
              <a:t>37</a:t>
            </a:fld>
            <a:endParaRPr lang="en-US" altLang="en-US" sz="1200">
              <a:solidFill>
                <a:srgbClr val="898989"/>
              </a:solidFill>
              <a:latin typeface="Calibri" panose="020F0502020204030204" pitchFamily="34" charset="0"/>
            </a:endParaRPr>
          </a:p>
        </p:txBody>
      </p:sp>
      <p:sp>
        <p:nvSpPr>
          <p:cNvPr id="52229" name="Rectangle 5">
            <a:extLst>
              <a:ext uri="{FF2B5EF4-FFF2-40B4-BE49-F238E27FC236}">
                <a16:creationId xmlns:a16="http://schemas.microsoft.com/office/drawing/2014/main" id="{8BE861FB-3EB1-41D4-9239-F6DC9E5AE5C6}"/>
              </a:ext>
            </a:extLst>
          </p:cNvPr>
          <p:cNvSpPr>
            <a:spLocks noChangeArrowheads="1"/>
          </p:cNvSpPr>
          <p:nvPr/>
        </p:nvSpPr>
        <p:spPr bwMode="auto">
          <a:xfrm>
            <a:off x="2286000" y="4416425"/>
            <a:ext cx="4572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Clr>
                <a:schemeClr val="accent2"/>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alatino Linotype" panose="02040502050505030304" pitchFamily="18" charset="0"/>
                <a:cs typeface="Arial" panose="020B0604020202020204" pitchFamily="34" charset="0"/>
              </a:defRPr>
            </a:lvl9pPr>
          </a:lstStyle>
          <a:p>
            <a:pPr eaLnBrk="1" hangingPunct="1">
              <a:spcBef>
                <a:spcPts val="600"/>
              </a:spcBef>
              <a:buClr>
                <a:srgbClr val="1E1C11"/>
              </a:buClr>
              <a:buFont typeface="Arial" panose="020B0604020202020204" pitchFamily="34" charset="0"/>
              <a:buChar char="•"/>
            </a:pPr>
            <a:r>
              <a:rPr lang="en-US" altLang="en-US" sz="1800">
                <a:solidFill>
                  <a:srgbClr val="1E1C11"/>
                </a:solidFill>
                <a:latin typeface="Comic Sans MS" panose="030F0702030302020204" pitchFamily="66" charset="0"/>
              </a:rPr>
              <a:t>Personal information should be managed as part of the data used by the organization</a:t>
            </a:r>
          </a:p>
          <a:p>
            <a:pPr eaLnBrk="1" hangingPunct="1">
              <a:spcBef>
                <a:spcPts val="600"/>
              </a:spcBef>
              <a:buClr>
                <a:srgbClr val="1E1C11"/>
              </a:buClr>
              <a:buFont typeface="Arial" panose="020B0604020202020204" pitchFamily="34" charset="0"/>
              <a:buChar char="•"/>
            </a:pPr>
            <a:r>
              <a:rPr lang="en-US" altLang="en-US" sz="1800">
                <a:solidFill>
                  <a:srgbClr val="1E1C11"/>
                </a:solidFill>
                <a:latin typeface="Comic Sans MS" panose="030F0702030302020204" pitchFamily="66" charset="0"/>
              </a:rPr>
              <a:t>Protection of personal information should consider the impact of the cloud on each phase</a:t>
            </a:r>
          </a:p>
        </p:txBody>
      </p:sp>
      <p:sp>
        <p:nvSpPr>
          <p:cNvPr id="52230" name="Rectangle 5">
            <a:extLst>
              <a:ext uri="{FF2B5EF4-FFF2-40B4-BE49-F238E27FC236}">
                <a16:creationId xmlns:a16="http://schemas.microsoft.com/office/drawing/2014/main" id="{AC0ECB90-9FD7-4D8D-9152-6471842D6E60}"/>
              </a:ext>
            </a:extLst>
          </p:cNvPr>
          <p:cNvSpPr>
            <a:spLocks noChangeArrowheads="1"/>
          </p:cNvSpPr>
          <p:nvPr/>
        </p:nvSpPr>
        <p:spPr bwMode="auto">
          <a:xfrm>
            <a:off x="3657600" y="64293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CD69CF6-5A3B-48F4-B873-0E00FCFFB0B2}"/>
              </a:ext>
            </a:extLst>
          </p:cNvPr>
          <p:cNvSpPr>
            <a:spLocks noGrp="1"/>
          </p:cNvSpPr>
          <p:nvPr>
            <p:ph type="title"/>
          </p:nvPr>
        </p:nvSpPr>
        <p:spPr/>
        <p:txBody>
          <a:bodyPr/>
          <a:lstStyle/>
          <a:p>
            <a:pPr eaLnBrk="1" hangingPunct="1"/>
            <a:r>
              <a:rPr lang="en-US" altLang="en-US">
                <a:ea typeface="ＭＳ Ｐゴシック" panose="020B0600070205080204" pitchFamily="34" charset="-128"/>
              </a:rPr>
              <a:t>What Are the Key Privacy Concerns?</a:t>
            </a:r>
          </a:p>
        </p:txBody>
      </p:sp>
      <p:sp>
        <p:nvSpPr>
          <p:cNvPr id="53251" name="Content Placeholder 2">
            <a:extLst>
              <a:ext uri="{FF2B5EF4-FFF2-40B4-BE49-F238E27FC236}">
                <a16:creationId xmlns:a16="http://schemas.microsoft.com/office/drawing/2014/main" id="{0A00E248-AA83-40C1-9D08-DF666B7FFA87}"/>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Typically mix security and privacy</a:t>
            </a:r>
          </a:p>
          <a:p>
            <a:pPr eaLnBrk="1" hangingPunct="1"/>
            <a:r>
              <a:rPr lang="en-US" altLang="en-US">
                <a:solidFill>
                  <a:srgbClr val="1E1C11"/>
                </a:solidFill>
                <a:ea typeface="ＭＳ Ｐゴシック" panose="020B0600070205080204" pitchFamily="34" charset="-128"/>
              </a:rPr>
              <a:t>Some considerations to be aware of:</a:t>
            </a:r>
          </a:p>
          <a:p>
            <a:pPr lvl="1" eaLnBrk="1" hangingPunct="1"/>
            <a:r>
              <a:rPr lang="en-US" altLang="en-US">
                <a:solidFill>
                  <a:srgbClr val="1E1C11"/>
                </a:solidFill>
                <a:ea typeface="ＭＳ Ｐゴシック" panose="020B0600070205080204" pitchFamily="34" charset="-128"/>
              </a:rPr>
              <a:t>Storage</a:t>
            </a:r>
          </a:p>
          <a:p>
            <a:pPr lvl="1" eaLnBrk="1" hangingPunct="1"/>
            <a:r>
              <a:rPr lang="en-US" altLang="en-US">
                <a:solidFill>
                  <a:srgbClr val="1E1C11"/>
                </a:solidFill>
                <a:ea typeface="ＭＳ Ｐゴシック" panose="020B0600070205080204" pitchFamily="34" charset="-128"/>
              </a:rPr>
              <a:t>Retention</a:t>
            </a:r>
          </a:p>
          <a:p>
            <a:pPr lvl="1" eaLnBrk="1" hangingPunct="1"/>
            <a:r>
              <a:rPr lang="en-US" altLang="en-US">
                <a:solidFill>
                  <a:srgbClr val="1E1C11"/>
                </a:solidFill>
                <a:ea typeface="ＭＳ Ｐゴシック" panose="020B0600070205080204" pitchFamily="34" charset="-128"/>
              </a:rPr>
              <a:t>Destruction</a:t>
            </a:r>
          </a:p>
          <a:p>
            <a:pPr lvl="1" eaLnBrk="1" hangingPunct="1"/>
            <a:r>
              <a:rPr lang="en-US" altLang="en-US">
                <a:solidFill>
                  <a:srgbClr val="1E1C11"/>
                </a:solidFill>
                <a:ea typeface="ＭＳ Ｐゴシック" panose="020B0600070205080204" pitchFamily="34" charset="-128"/>
              </a:rPr>
              <a:t>Auditing, monitoring and risk management</a:t>
            </a:r>
          </a:p>
          <a:p>
            <a:pPr lvl="1" eaLnBrk="1" hangingPunct="1"/>
            <a:r>
              <a:rPr lang="en-US" altLang="en-US">
                <a:solidFill>
                  <a:srgbClr val="1E1C11"/>
                </a:solidFill>
                <a:ea typeface="ＭＳ Ｐゴシック" panose="020B0600070205080204" pitchFamily="34" charset="-128"/>
              </a:rPr>
              <a:t>Privacy breaches</a:t>
            </a:r>
          </a:p>
          <a:p>
            <a:pPr lvl="1" eaLnBrk="1" hangingPunct="1"/>
            <a:r>
              <a:rPr lang="en-US" altLang="en-US">
                <a:solidFill>
                  <a:srgbClr val="1E1C11"/>
                </a:solidFill>
                <a:ea typeface="ＭＳ Ｐゴシック" panose="020B0600070205080204" pitchFamily="34" charset="-128"/>
              </a:rPr>
              <a:t>Who is responsible for protecting privacy?</a:t>
            </a:r>
          </a:p>
          <a:p>
            <a:pPr lvl="1" eaLnBrk="1" hangingPunct="1"/>
            <a:endParaRPr lang="en-US" altLang="en-US">
              <a:solidFill>
                <a:srgbClr val="1E1C11"/>
              </a:solidFill>
              <a:ea typeface="ＭＳ Ｐゴシック" panose="020B0600070205080204" pitchFamily="34" charset="-128"/>
            </a:endParaRPr>
          </a:p>
        </p:txBody>
      </p:sp>
      <p:sp>
        <p:nvSpPr>
          <p:cNvPr id="53252" name="Slide Number Placeholder 3">
            <a:extLst>
              <a:ext uri="{FF2B5EF4-FFF2-40B4-BE49-F238E27FC236}">
                <a16:creationId xmlns:a16="http://schemas.microsoft.com/office/drawing/2014/main" id="{411EECFD-C145-43AD-B161-4565FFC356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9736D16-4471-448B-8A87-C2735DCE6AE4}" type="slidenum">
              <a:rPr lang="en-US" altLang="en-US" sz="1200" smtClean="0">
                <a:solidFill>
                  <a:srgbClr val="898989"/>
                </a:solidFill>
                <a:latin typeface="Calibri" panose="020F0502020204030204" pitchFamily="34" charset="0"/>
              </a:rPr>
              <a:pPr>
                <a:spcBef>
                  <a:spcPct val="0"/>
                </a:spcBef>
                <a:buClrTx/>
                <a:buFontTx/>
                <a:buNone/>
              </a:pPr>
              <a:t>38</a:t>
            </a:fld>
            <a:endParaRPr lang="en-US" altLang="en-US" sz="1200">
              <a:solidFill>
                <a:srgbClr val="898989"/>
              </a:solidFill>
              <a:latin typeface="Calibri" panose="020F0502020204030204" pitchFamily="34" charset="0"/>
            </a:endParaRPr>
          </a:p>
        </p:txBody>
      </p:sp>
      <p:sp>
        <p:nvSpPr>
          <p:cNvPr id="53253" name="Rectangle 4">
            <a:extLst>
              <a:ext uri="{FF2B5EF4-FFF2-40B4-BE49-F238E27FC236}">
                <a16:creationId xmlns:a16="http://schemas.microsoft.com/office/drawing/2014/main" id="{0D3508D1-05A7-4066-9FCF-33257D127938}"/>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983F299-1583-44FD-8CB9-AB7B692DA358}"/>
              </a:ext>
            </a:extLst>
          </p:cNvPr>
          <p:cNvSpPr>
            <a:spLocks noGrp="1"/>
          </p:cNvSpPr>
          <p:nvPr>
            <p:ph type="title"/>
          </p:nvPr>
        </p:nvSpPr>
        <p:spPr/>
        <p:txBody>
          <a:bodyPr/>
          <a:lstStyle/>
          <a:p>
            <a:pPr eaLnBrk="1" hangingPunct="1"/>
            <a:r>
              <a:rPr lang="en-US" altLang="en-US">
                <a:ea typeface="ＭＳ Ｐゴシック" panose="020B0600070205080204" pitchFamily="34" charset="-128"/>
              </a:rPr>
              <a:t>Storage</a:t>
            </a:r>
          </a:p>
        </p:txBody>
      </p:sp>
      <p:sp>
        <p:nvSpPr>
          <p:cNvPr id="54275" name="Content Placeholder 2">
            <a:extLst>
              <a:ext uri="{FF2B5EF4-FFF2-40B4-BE49-F238E27FC236}">
                <a16:creationId xmlns:a16="http://schemas.microsoft.com/office/drawing/2014/main" id="{6C87F01A-803D-4C7F-83A8-D19CBF445CA5}"/>
              </a:ext>
            </a:extLst>
          </p:cNvPr>
          <p:cNvSpPr>
            <a:spLocks noGrp="1"/>
          </p:cNvSpPr>
          <p:nvPr>
            <p:ph idx="1"/>
          </p:nvPr>
        </p:nvSpPr>
        <p:spPr/>
        <p:txBody>
          <a:bodyPr/>
          <a:lstStyle/>
          <a:p>
            <a:pPr eaLnBrk="1" hangingPunct="1"/>
            <a:r>
              <a:rPr lang="en-US" altLang="en-US" sz="2400">
                <a:solidFill>
                  <a:srgbClr val="1E1C11"/>
                </a:solidFill>
                <a:ea typeface="ＭＳ Ｐゴシック" panose="020B0600070205080204" pitchFamily="34" charset="-128"/>
              </a:rPr>
              <a:t>Is it commingled with information from other organizations that use the same CSP? </a:t>
            </a:r>
          </a:p>
          <a:p>
            <a:pPr eaLnBrk="1" hangingPunct="1"/>
            <a:r>
              <a:rPr lang="en-GB" altLang="en-US" sz="2400">
                <a:solidFill>
                  <a:srgbClr val="1E1C11"/>
                </a:solidFill>
                <a:ea typeface="ＭＳ Ｐゴシック" panose="020B0600070205080204" pitchFamily="34" charset="-128"/>
              </a:rPr>
              <a:t>The aggregation of data raises new privacy issues</a:t>
            </a:r>
          </a:p>
          <a:p>
            <a:pPr lvl="1" eaLnBrk="1" hangingPunct="1"/>
            <a:r>
              <a:rPr lang="en-GB" altLang="en-US" sz="2400">
                <a:solidFill>
                  <a:srgbClr val="1E1C11"/>
                </a:solidFill>
                <a:ea typeface="ＭＳ Ｐゴシック" panose="020B0600070205080204" pitchFamily="34" charset="-128"/>
              </a:rPr>
              <a:t>Some governments may decide to search through data without necessarily notifying the data owner, depending on where the data resides </a:t>
            </a:r>
          </a:p>
          <a:p>
            <a:pPr eaLnBrk="1" hangingPunct="1"/>
            <a:r>
              <a:rPr lang="en-GB" altLang="en-US" sz="2400">
                <a:solidFill>
                  <a:srgbClr val="1E1C11"/>
                </a:solidFill>
                <a:ea typeface="ＭＳ Ｐゴシック" panose="020B0600070205080204" pitchFamily="34" charset="-128"/>
              </a:rPr>
              <a:t>Whether the cloud provider itself has any right to see and access customer data?</a:t>
            </a:r>
          </a:p>
          <a:p>
            <a:pPr eaLnBrk="1" hangingPunct="1"/>
            <a:r>
              <a:rPr lang="en-GB" altLang="en-US" sz="2400">
                <a:solidFill>
                  <a:srgbClr val="1E1C11"/>
                </a:solidFill>
                <a:ea typeface="ＭＳ Ｐゴシック" panose="020B0600070205080204" pitchFamily="34" charset="-128"/>
              </a:rPr>
              <a:t>Some services today track user behaviour for a range of purposes, from sending targeted advertising to improving services   </a:t>
            </a:r>
            <a:endParaRPr lang="en-US" altLang="en-US" sz="2400">
              <a:solidFill>
                <a:srgbClr val="1E1C11"/>
              </a:solidFill>
              <a:ea typeface="ＭＳ Ｐゴシック" panose="020B0600070205080204" pitchFamily="34" charset="-128"/>
            </a:endParaRPr>
          </a:p>
          <a:p>
            <a:pPr eaLnBrk="1" hangingPunct="1"/>
            <a:endParaRPr lang="en-US" altLang="en-US" sz="2400">
              <a:solidFill>
                <a:srgbClr val="1E1C11"/>
              </a:solidFill>
              <a:ea typeface="ＭＳ Ｐゴシック" panose="020B0600070205080204" pitchFamily="34" charset="-128"/>
            </a:endParaRPr>
          </a:p>
          <a:p>
            <a:pPr eaLnBrk="1" hangingPunct="1"/>
            <a:endParaRPr lang="en-US" altLang="en-US" sz="2400">
              <a:solidFill>
                <a:srgbClr val="FF0000"/>
              </a:solidFill>
              <a:ea typeface="ＭＳ Ｐゴシック" panose="020B0600070205080204" pitchFamily="34" charset="-128"/>
            </a:endParaRPr>
          </a:p>
          <a:p>
            <a:pPr eaLnBrk="1" hangingPunct="1"/>
            <a:endParaRPr lang="en-US" altLang="en-US" sz="2400">
              <a:solidFill>
                <a:srgbClr val="1E1C11"/>
              </a:solidFill>
              <a:ea typeface="ＭＳ Ｐゴシック" panose="020B0600070205080204" pitchFamily="34" charset="-128"/>
            </a:endParaRPr>
          </a:p>
        </p:txBody>
      </p:sp>
      <p:sp>
        <p:nvSpPr>
          <p:cNvPr id="54276" name="Slide Number Placeholder 3">
            <a:extLst>
              <a:ext uri="{FF2B5EF4-FFF2-40B4-BE49-F238E27FC236}">
                <a16:creationId xmlns:a16="http://schemas.microsoft.com/office/drawing/2014/main" id="{790593EC-0558-440C-BEF0-AB6949332D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18B58442-4767-4F9B-A7A4-26D6B6F6BE24}" type="slidenum">
              <a:rPr lang="en-US" altLang="en-US" sz="1200" smtClean="0">
                <a:solidFill>
                  <a:srgbClr val="898989"/>
                </a:solidFill>
                <a:latin typeface="Calibri" panose="020F0502020204030204" pitchFamily="34" charset="0"/>
              </a:rPr>
              <a:pPr>
                <a:spcBef>
                  <a:spcPct val="0"/>
                </a:spcBef>
                <a:buClrTx/>
                <a:buFontTx/>
                <a:buNone/>
              </a:pPr>
              <a:t>39</a:t>
            </a:fld>
            <a:endParaRPr lang="en-US" altLang="en-US" sz="1200">
              <a:solidFill>
                <a:srgbClr val="898989"/>
              </a:solidFill>
              <a:latin typeface="Calibri" panose="020F0502020204030204" pitchFamily="34" charset="0"/>
            </a:endParaRPr>
          </a:p>
        </p:txBody>
      </p:sp>
      <p:sp>
        <p:nvSpPr>
          <p:cNvPr id="54277" name="Rectangle 4">
            <a:extLst>
              <a:ext uri="{FF2B5EF4-FFF2-40B4-BE49-F238E27FC236}">
                <a16:creationId xmlns:a16="http://schemas.microsoft.com/office/drawing/2014/main" id="{AF2C7173-7A09-4D1A-A210-CCA4A49ADC1C}"/>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9B7D74E-1848-4A6C-933B-EB923090D7AB}"/>
              </a:ext>
            </a:extLst>
          </p:cNvPr>
          <p:cNvSpPr>
            <a:spLocks noGrp="1"/>
          </p:cNvSpPr>
          <p:nvPr>
            <p:ph type="title"/>
          </p:nvPr>
        </p:nvSpPr>
        <p:spPr>
          <a:xfrm>
            <a:off x="457200" y="69850"/>
            <a:ext cx="8839200" cy="723900"/>
          </a:xfrm>
        </p:spPr>
        <p:txBody>
          <a:bodyPr/>
          <a:lstStyle/>
          <a:p>
            <a:pPr eaLnBrk="1" hangingPunct="1"/>
            <a:r>
              <a:rPr lang="en-US" altLang="en-US" sz="2800">
                <a:ea typeface="ＭＳ Ｐゴシック" panose="020B0600070205080204" pitchFamily="34" charset="-128"/>
              </a:rPr>
              <a:t>Cloud computing is great, </a:t>
            </a:r>
            <a:br>
              <a:rPr lang="en-US" altLang="en-US" sz="2800">
                <a:ea typeface="ＭＳ Ｐゴシック" panose="020B0600070205080204" pitchFamily="34" charset="-128"/>
              </a:rPr>
            </a:br>
            <a:r>
              <a:rPr lang="en-US" altLang="en-US" sz="2800">
                <a:ea typeface="ＭＳ Ｐゴシック" panose="020B0600070205080204" pitchFamily="34" charset="-128"/>
              </a:rPr>
              <a:t>why isn’t everyone doing it?</a:t>
            </a:r>
          </a:p>
        </p:txBody>
      </p:sp>
      <p:sp>
        <p:nvSpPr>
          <p:cNvPr id="7171" name="Content Placeholder 2">
            <a:extLst>
              <a:ext uri="{FF2B5EF4-FFF2-40B4-BE49-F238E27FC236}">
                <a16:creationId xmlns:a16="http://schemas.microsoft.com/office/drawing/2014/main" id="{E4913AFB-E84A-40EB-A6C0-6589BA455A7F}"/>
              </a:ext>
            </a:extLst>
          </p:cNvPr>
          <p:cNvSpPr>
            <a:spLocks noGrp="1"/>
          </p:cNvSpPr>
          <p:nvPr>
            <p:ph idx="1"/>
          </p:nvPr>
        </p:nvSpPr>
        <p:spPr/>
        <p:txBody>
          <a:bodyPr/>
          <a:lstStyle/>
          <a:p>
            <a:pPr eaLnBrk="1" hangingPunct="1"/>
            <a:r>
              <a:rPr lang="en-US" altLang="en-US" sz="2800">
                <a:solidFill>
                  <a:srgbClr val="1E1C11"/>
                </a:solidFill>
                <a:ea typeface="ＭＳ Ｐゴシック" panose="020B0600070205080204" pitchFamily="34" charset="-128"/>
              </a:rPr>
              <a:t>The cloud acts as a big black box, nothing inside the cloud is visible to the clients</a:t>
            </a:r>
          </a:p>
          <a:p>
            <a:pPr eaLnBrk="1" hangingPunct="1"/>
            <a:r>
              <a:rPr lang="en-US" altLang="en-US" sz="2800">
                <a:solidFill>
                  <a:srgbClr val="1E1C11"/>
                </a:solidFill>
                <a:ea typeface="ＭＳ Ｐゴシック" panose="020B0600070205080204" pitchFamily="34" charset="-128"/>
              </a:rPr>
              <a:t>Clients have no idea or control over what happens inside a cloud</a:t>
            </a:r>
          </a:p>
          <a:p>
            <a:pPr eaLnBrk="1" hangingPunct="1"/>
            <a:r>
              <a:rPr lang="en-US" altLang="en-US" sz="2800">
                <a:solidFill>
                  <a:srgbClr val="1E1C11"/>
                </a:solidFill>
                <a:ea typeface="ＭＳ Ｐゴシック" panose="020B0600070205080204" pitchFamily="34" charset="-128"/>
              </a:rPr>
              <a:t>Even if the cloud provider is honest, it can have malicious system admins who can tamper with the VMs and violate confidentiality and integrity</a:t>
            </a:r>
          </a:p>
          <a:p>
            <a:pPr eaLnBrk="1" hangingPunct="1"/>
            <a:r>
              <a:rPr lang="en-US" altLang="en-US" sz="2800">
                <a:solidFill>
                  <a:srgbClr val="1E1C11"/>
                </a:solidFill>
                <a:ea typeface="ＭＳ Ｐゴシック" panose="020B0600070205080204" pitchFamily="34" charset="-128"/>
              </a:rPr>
              <a:t>Clouds are still subject to traditional data confidentiality, integrity, availability, and privacy issues, plus some additional attacks</a:t>
            </a:r>
          </a:p>
          <a:p>
            <a:pPr eaLnBrk="1" hangingPunct="1"/>
            <a:endParaRPr lang="en-US" altLang="en-US">
              <a:solidFill>
                <a:srgbClr val="1E1C11"/>
              </a:solidFill>
              <a:ea typeface="ＭＳ Ｐゴシック" panose="020B0600070205080204" pitchFamily="34" charset="-128"/>
            </a:endParaRPr>
          </a:p>
          <a:p>
            <a:pPr eaLnBrk="1" hangingPunct="1"/>
            <a:endParaRPr lang="en-US" altLang="en-US">
              <a:solidFill>
                <a:srgbClr val="1E1C11"/>
              </a:solidFill>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9A9BA3B6-C36F-403B-9956-5F140B9B58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1D245B9-79B0-458C-886A-8638B2B076B3}" type="slidenum">
              <a:rPr lang="en-US" altLang="en-US" sz="1200" smtClean="0">
                <a:solidFill>
                  <a:srgbClr val="898989"/>
                </a:solidFill>
                <a:latin typeface="Calibri" panose="020F0502020204030204" pitchFamily="34" charset="0"/>
              </a:rPr>
              <a:pPr>
                <a:spcBef>
                  <a:spcPct val="0"/>
                </a:spcBef>
                <a:buClrTx/>
                <a:buFontTx/>
                <a:buNone/>
              </a:pPr>
              <a:t>4</a:t>
            </a:fld>
            <a:endParaRPr lang="en-US" altLang="en-US" sz="1200">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0505460-5B07-420C-9298-5779941B648B}"/>
              </a:ext>
            </a:extLst>
          </p:cNvPr>
          <p:cNvSpPr>
            <a:spLocks noGrp="1"/>
          </p:cNvSpPr>
          <p:nvPr>
            <p:ph type="title"/>
          </p:nvPr>
        </p:nvSpPr>
        <p:spPr/>
        <p:txBody>
          <a:bodyPr/>
          <a:lstStyle/>
          <a:p>
            <a:pPr eaLnBrk="1" hangingPunct="1"/>
            <a:r>
              <a:rPr lang="en-US" altLang="en-US">
                <a:ea typeface="ＭＳ Ｐゴシック" panose="020B0600070205080204" pitchFamily="34" charset="-128"/>
              </a:rPr>
              <a:t>Retention</a:t>
            </a:r>
          </a:p>
        </p:txBody>
      </p:sp>
      <p:sp>
        <p:nvSpPr>
          <p:cNvPr id="55299" name="Content Placeholder 2">
            <a:extLst>
              <a:ext uri="{FF2B5EF4-FFF2-40B4-BE49-F238E27FC236}">
                <a16:creationId xmlns:a16="http://schemas.microsoft.com/office/drawing/2014/main" id="{1810D908-2C46-42CF-8982-2F8B6245D8C6}"/>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How long is personal information (that is transferred to the cloud) retained?</a:t>
            </a:r>
          </a:p>
          <a:p>
            <a:pPr eaLnBrk="1" hangingPunct="1"/>
            <a:r>
              <a:rPr lang="en-US" altLang="en-US">
                <a:solidFill>
                  <a:srgbClr val="1E1C11"/>
                </a:solidFill>
                <a:ea typeface="ＭＳ Ｐゴシック" panose="020B0600070205080204" pitchFamily="34" charset="-128"/>
              </a:rPr>
              <a:t>Which retention policy governs the data? </a:t>
            </a:r>
          </a:p>
          <a:p>
            <a:pPr eaLnBrk="1" hangingPunct="1"/>
            <a:r>
              <a:rPr lang="en-US" altLang="en-US">
                <a:solidFill>
                  <a:srgbClr val="1E1C11"/>
                </a:solidFill>
                <a:ea typeface="ＭＳ Ｐゴシック" panose="020B0600070205080204" pitchFamily="34" charset="-128"/>
              </a:rPr>
              <a:t>Does the organization own the data, or the CSP? </a:t>
            </a:r>
          </a:p>
          <a:p>
            <a:pPr eaLnBrk="1" hangingPunct="1"/>
            <a:r>
              <a:rPr lang="en-US" altLang="en-US">
                <a:solidFill>
                  <a:srgbClr val="1E1C11"/>
                </a:solidFill>
                <a:ea typeface="ＭＳ Ｐゴシック" panose="020B0600070205080204" pitchFamily="34" charset="-128"/>
              </a:rPr>
              <a:t>Who enforces the retention policy in the cloud, and how are exceptions to this policy (such as litigation holds) managed?</a:t>
            </a:r>
          </a:p>
          <a:p>
            <a:pPr eaLnBrk="1" hangingPunct="1"/>
            <a:endParaRPr lang="en-US" altLang="en-US">
              <a:solidFill>
                <a:srgbClr val="1E1C11"/>
              </a:solidFill>
              <a:ea typeface="ＭＳ Ｐゴシック" panose="020B0600070205080204" pitchFamily="34" charset="-128"/>
            </a:endParaRPr>
          </a:p>
        </p:txBody>
      </p:sp>
      <p:sp>
        <p:nvSpPr>
          <p:cNvPr id="55300" name="Slide Number Placeholder 3">
            <a:extLst>
              <a:ext uri="{FF2B5EF4-FFF2-40B4-BE49-F238E27FC236}">
                <a16:creationId xmlns:a16="http://schemas.microsoft.com/office/drawing/2014/main" id="{0F1A0691-01B1-4D24-85B3-69DD155C91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D0CE519-5029-4AF6-BDEB-739079BA12DA}" type="slidenum">
              <a:rPr lang="en-US" altLang="en-US" sz="1200" smtClean="0">
                <a:solidFill>
                  <a:srgbClr val="898989"/>
                </a:solidFill>
                <a:latin typeface="Calibri" panose="020F0502020204030204" pitchFamily="34" charset="0"/>
              </a:rPr>
              <a:pPr>
                <a:spcBef>
                  <a:spcPct val="0"/>
                </a:spcBef>
                <a:buClrTx/>
                <a:buFontTx/>
                <a:buNone/>
              </a:pPr>
              <a:t>40</a:t>
            </a:fld>
            <a:endParaRPr lang="en-US" altLang="en-US" sz="1200">
              <a:solidFill>
                <a:srgbClr val="898989"/>
              </a:solidFill>
              <a:latin typeface="Calibri" panose="020F0502020204030204" pitchFamily="34" charset="0"/>
            </a:endParaRPr>
          </a:p>
        </p:txBody>
      </p:sp>
      <p:sp>
        <p:nvSpPr>
          <p:cNvPr id="55301" name="Rectangle 4">
            <a:extLst>
              <a:ext uri="{FF2B5EF4-FFF2-40B4-BE49-F238E27FC236}">
                <a16:creationId xmlns:a16="http://schemas.microsoft.com/office/drawing/2014/main" id="{77892B97-A71A-4EC7-A6B8-4F8E7D5EAE57}"/>
              </a:ext>
            </a:extLst>
          </p:cNvPr>
          <p:cNvSpPr>
            <a:spLocks noChangeArrowheads="1"/>
          </p:cNvSpPr>
          <p:nvPr/>
        </p:nvSpPr>
        <p:spPr bwMode="auto">
          <a:xfrm>
            <a:off x="3657600" y="62769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D2F09E7-422A-45F3-9C28-9EEB2C84343D}"/>
              </a:ext>
            </a:extLst>
          </p:cNvPr>
          <p:cNvSpPr>
            <a:spLocks noGrp="1"/>
          </p:cNvSpPr>
          <p:nvPr>
            <p:ph type="title"/>
          </p:nvPr>
        </p:nvSpPr>
        <p:spPr/>
        <p:txBody>
          <a:bodyPr/>
          <a:lstStyle/>
          <a:p>
            <a:pPr eaLnBrk="1" hangingPunct="1"/>
            <a:r>
              <a:rPr lang="en-US" altLang="en-US">
                <a:ea typeface="ＭＳ Ｐゴシック" panose="020B0600070205080204" pitchFamily="34" charset="-128"/>
              </a:rPr>
              <a:t>Destruction</a:t>
            </a:r>
          </a:p>
        </p:txBody>
      </p:sp>
      <p:sp>
        <p:nvSpPr>
          <p:cNvPr id="56323" name="Content Placeholder 2">
            <a:extLst>
              <a:ext uri="{FF2B5EF4-FFF2-40B4-BE49-F238E27FC236}">
                <a16:creationId xmlns:a16="http://schemas.microsoft.com/office/drawing/2014/main" id="{FDD60154-A593-4296-AFC7-74DF9B54EF33}"/>
              </a:ext>
            </a:extLst>
          </p:cNvPr>
          <p:cNvSpPr>
            <a:spLocks noGrp="1"/>
          </p:cNvSpPr>
          <p:nvPr>
            <p:ph idx="1"/>
          </p:nvPr>
        </p:nvSpPr>
        <p:spPr>
          <a:xfrm>
            <a:off x="228600" y="1189038"/>
            <a:ext cx="8610600" cy="5211762"/>
          </a:xfrm>
        </p:spPr>
        <p:txBody>
          <a:bodyPr/>
          <a:lstStyle/>
          <a:p>
            <a:pPr eaLnBrk="1" hangingPunct="1"/>
            <a:r>
              <a:rPr lang="en-US" altLang="en-US" sz="2200">
                <a:solidFill>
                  <a:srgbClr val="1E1C11"/>
                </a:solidFill>
                <a:ea typeface="ＭＳ Ｐゴシック" panose="020B0600070205080204" pitchFamily="34" charset="-128"/>
              </a:rPr>
              <a:t>How does the cloud provider destroy PII at the end of the retention period? </a:t>
            </a:r>
          </a:p>
          <a:p>
            <a:pPr eaLnBrk="1" hangingPunct="1"/>
            <a:r>
              <a:rPr lang="en-US" altLang="en-US" sz="2200">
                <a:solidFill>
                  <a:srgbClr val="1E1C11"/>
                </a:solidFill>
                <a:ea typeface="ＭＳ Ｐゴシック" panose="020B0600070205080204" pitchFamily="34" charset="-128"/>
              </a:rPr>
              <a:t>How do organizations ensure that their PII is destroyed by the CSP at the right point and is not available to other cloud users? </a:t>
            </a:r>
          </a:p>
          <a:p>
            <a:pPr eaLnBrk="1" hangingPunct="1"/>
            <a:r>
              <a:rPr lang="en-US" altLang="en-US" sz="2200">
                <a:solidFill>
                  <a:srgbClr val="1E1C11"/>
                </a:solidFill>
                <a:ea typeface="ＭＳ Ｐゴシック" panose="020B0600070205080204" pitchFamily="34" charset="-128"/>
              </a:rPr>
              <a:t>Cloud storage providers usually replicate the data across multiple systems and sites—increased availability is one of the benefits they provide. </a:t>
            </a:r>
          </a:p>
          <a:p>
            <a:pPr lvl="1" eaLnBrk="1" hangingPunct="1"/>
            <a:r>
              <a:rPr lang="en-US" altLang="en-US" sz="2200">
                <a:solidFill>
                  <a:srgbClr val="1E1C11"/>
                </a:solidFill>
                <a:ea typeface="ＭＳ Ｐゴシック" panose="020B0600070205080204" pitchFamily="34" charset="-128"/>
              </a:rPr>
              <a:t>How do you know that the CSP didn’t retain additional copies? </a:t>
            </a:r>
          </a:p>
          <a:p>
            <a:pPr lvl="1" eaLnBrk="1" hangingPunct="1"/>
            <a:r>
              <a:rPr lang="en-US" altLang="en-US" sz="2200">
                <a:solidFill>
                  <a:srgbClr val="1E1C11"/>
                </a:solidFill>
                <a:ea typeface="ＭＳ Ｐゴシック" panose="020B0600070205080204" pitchFamily="34" charset="-128"/>
              </a:rPr>
              <a:t>Did the CSP really destroy the data, or just make it inaccessible to the organization? </a:t>
            </a:r>
          </a:p>
          <a:p>
            <a:pPr lvl="1" eaLnBrk="1" hangingPunct="1"/>
            <a:r>
              <a:rPr lang="en-US" altLang="en-US" sz="2200">
                <a:solidFill>
                  <a:srgbClr val="1E1C11"/>
                </a:solidFill>
                <a:ea typeface="ＭＳ Ｐゴシック" panose="020B0600070205080204" pitchFamily="34" charset="-128"/>
              </a:rPr>
              <a:t>Is the CSP keeping the information longer than necessary so that it can mine the data for its own use?</a:t>
            </a:r>
          </a:p>
        </p:txBody>
      </p:sp>
      <p:sp>
        <p:nvSpPr>
          <p:cNvPr id="56324" name="Slide Number Placeholder 3">
            <a:extLst>
              <a:ext uri="{FF2B5EF4-FFF2-40B4-BE49-F238E27FC236}">
                <a16:creationId xmlns:a16="http://schemas.microsoft.com/office/drawing/2014/main" id="{622064FF-BC6D-45B9-AF69-8F7CFE5F82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68F90754-69B5-441A-BC90-AA8328F44A23}" type="slidenum">
              <a:rPr lang="en-US" altLang="en-US" sz="1200" smtClean="0">
                <a:solidFill>
                  <a:srgbClr val="898989"/>
                </a:solidFill>
                <a:latin typeface="Calibri" panose="020F0502020204030204" pitchFamily="34" charset="0"/>
              </a:rPr>
              <a:pPr>
                <a:spcBef>
                  <a:spcPct val="0"/>
                </a:spcBef>
                <a:buClrTx/>
                <a:buFontTx/>
                <a:buNone/>
              </a:pPr>
              <a:t>41</a:t>
            </a:fld>
            <a:endParaRPr lang="en-US" altLang="en-US" sz="1200">
              <a:solidFill>
                <a:srgbClr val="898989"/>
              </a:solidFill>
              <a:latin typeface="Calibri" panose="020F0502020204030204" pitchFamily="34" charset="0"/>
            </a:endParaRPr>
          </a:p>
        </p:txBody>
      </p:sp>
      <p:sp>
        <p:nvSpPr>
          <p:cNvPr id="56325" name="Rectangle 4">
            <a:extLst>
              <a:ext uri="{FF2B5EF4-FFF2-40B4-BE49-F238E27FC236}">
                <a16:creationId xmlns:a16="http://schemas.microsoft.com/office/drawing/2014/main" id="{94CD2961-04DA-469A-8714-EAF6AF39F512}"/>
              </a:ext>
            </a:extLst>
          </p:cNvPr>
          <p:cNvSpPr>
            <a:spLocks noChangeArrowheads="1"/>
          </p:cNvSpPr>
          <p:nvPr/>
        </p:nvSpPr>
        <p:spPr bwMode="auto">
          <a:xfrm>
            <a:off x="3657600" y="64293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B1D81C9-C66F-4CB2-A653-8BFE3261E530}"/>
              </a:ext>
            </a:extLst>
          </p:cNvPr>
          <p:cNvSpPr>
            <a:spLocks noGrp="1"/>
          </p:cNvSpPr>
          <p:nvPr>
            <p:ph type="title"/>
          </p:nvPr>
        </p:nvSpPr>
        <p:spPr>
          <a:xfrm>
            <a:off x="0" y="69850"/>
            <a:ext cx="9144000" cy="723900"/>
          </a:xfrm>
        </p:spPr>
        <p:txBody>
          <a:bodyPr/>
          <a:lstStyle/>
          <a:p>
            <a:pPr eaLnBrk="1" hangingPunct="1"/>
            <a:r>
              <a:rPr lang="en-US" altLang="en-US">
                <a:ea typeface="ＭＳ Ｐゴシック" panose="020B0600070205080204" pitchFamily="34" charset="-128"/>
              </a:rPr>
              <a:t>Auditing, monitoring and risk management</a:t>
            </a:r>
          </a:p>
        </p:txBody>
      </p:sp>
      <p:sp>
        <p:nvSpPr>
          <p:cNvPr id="58371" name="Content Placeholder 2">
            <a:extLst>
              <a:ext uri="{FF2B5EF4-FFF2-40B4-BE49-F238E27FC236}">
                <a16:creationId xmlns:a16="http://schemas.microsoft.com/office/drawing/2014/main" id="{024141D9-D1B8-4CD9-9D4A-7852D20FF944}"/>
              </a:ext>
            </a:extLst>
          </p:cNvPr>
          <p:cNvSpPr>
            <a:spLocks noGrp="1"/>
          </p:cNvSpPr>
          <p:nvPr>
            <p:ph idx="1"/>
          </p:nvPr>
        </p:nvSpPr>
        <p:spPr/>
        <p:txBody>
          <a:bodyPr/>
          <a:lstStyle/>
          <a:p>
            <a:pPr eaLnBrk="1" hangingPunct="1">
              <a:lnSpc>
                <a:spcPct val="90000"/>
              </a:lnSpc>
            </a:pPr>
            <a:r>
              <a:rPr lang="en-US" altLang="en-US" sz="2400">
                <a:solidFill>
                  <a:srgbClr val="1E1C11"/>
                </a:solidFill>
                <a:ea typeface="ＭＳ Ｐゴシック" panose="020B0600070205080204" pitchFamily="34" charset="-128"/>
              </a:rPr>
              <a:t>How can organizations monitor their CSP and provide assurance to relevant stakeholders that privacy requirements are met when their PII is in the cloud?</a:t>
            </a:r>
          </a:p>
          <a:p>
            <a:pPr eaLnBrk="1" hangingPunct="1">
              <a:lnSpc>
                <a:spcPct val="90000"/>
              </a:lnSpc>
            </a:pPr>
            <a:r>
              <a:rPr lang="en-GB" altLang="en-US" sz="2400">
                <a:solidFill>
                  <a:srgbClr val="1E1C11"/>
                </a:solidFill>
                <a:ea typeface="ＭＳ Ｐゴシック" panose="020B0600070205080204" pitchFamily="34" charset="-128"/>
              </a:rPr>
              <a:t>Are they regularly audited?  </a:t>
            </a:r>
          </a:p>
          <a:p>
            <a:pPr eaLnBrk="1" hangingPunct="1">
              <a:lnSpc>
                <a:spcPct val="90000"/>
              </a:lnSpc>
            </a:pPr>
            <a:r>
              <a:rPr lang="en-GB" altLang="en-US" sz="2400">
                <a:solidFill>
                  <a:srgbClr val="1E1C11"/>
                </a:solidFill>
                <a:ea typeface="ＭＳ Ｐゴシック" panose="020B0600070205080204" pitchFamily="34" charset="-128"/>
              </a:rPr>
              <a:t>What happens in the event of an incident?</a:t>
            </a:r>
          </a:p>
          <a:p>
            <a:pPr eaLnBrk="1" hangingPunct="1">
              <a:lnSpc>
                <a:spcPct val="90000"/>
              </a:lnSpc>
            </a:pPr>
            <a:r>
              <a:rPr lang="en-GB" altLang="en-US" sz="2400">
                <a:solidFill>
                  <a:srgbClr val="1E1C11"/>
                </a:solidFill>
                <a:ea typeface="ＭＳ Ｐゴシック" panose="020B0600070205080204" pitchFamily="34" charset="-128"/>
              </a:rPr>
              <a:t>If business-critical processes are migrated to a cloud computing model, internal security processes need to evolve to allow multiple cloud providers to participate in those processes, as needed. </a:t>
            </a:r>
          </a:p>
          <a:p>
            <a:pPr lvl="1" eaLnBrk="1" hangingPunct="1">
              <a:lnSpc>
                <a:spcPct val="90000"/>
              </a:lnSpc>
            </a:pPr>
            <a:r>
              <a:rPr lang="en-GB" altLang="en-US" sz="2400">
                <a:solidFill>
                  <a:srgbClr val="1E1C11"/>
                </a:solidFill>
                <a:ea typeface="ＭＳ Ｐゴシック" panose="020B0600070205080204" pitchFamily="34" charset="-128"/>
              </a:rPr>
              <a:t>These include processes such as security monitoring, auditing, forensics, incident response, and business continuity</a:t>
            </a:r>
          </a:p>
          <a:p>
            <a:pPr eaLnBrk="1" hangingPunct="1">
              <a:lnSpc>
                <a:spcPct val="90000"/>
              </a:lnSpc>
            </a:pPr>
            <a:endParaRPr lang="en-US" altLang="en-US" sz="2400">
              <a:solidFill>
                <a:srgbClr val="1E1C11"/>
              </a:solidFill>
              <a:ea typeface="ＭＳ Ｐゴシック" panose="020B0600070205080204" pitchFamily="34" charset="-128"/>
            </a:endParaRPr>
          </a:p>
          <a:p>
            <a:pPr eaLnBrk="1" hangingPunct="1">
              <a:lnSpc>
                <a:spcPct val="90000"/>
              </a:lnSpc>
            </a:pPr>
            <a:endParaRPr lang="en-US" altLang="en-US" sz="2400">
              <a:solidFill>
                <a:srgbClr val="1E1C11"/>
              </a:solidFill>
              <a:ea typeface="ＭＳ Ｐゴシック" panose="020B0600070205080204" pitchFamily="34" charset="-128"/>
            </a:endParaRPr>
          </a:p>
          <a:p>
            <a:pPr eaLnBrk="1" hangingPunct="1">
              <a:lnSpc>
                <a:spcPct val="90000"/>
              </a:lnSpc>
            </a:pPr>
            <a:endParaRPr lang="en-US" altLang="en-US" sz="2400">
              <a:solidFill>
                <a:srgbClr val="1E1C11"/>
              </a:solidFill>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id="{F90D017C-536C-49F7-8790-2B9949B8E1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C8DF396A-AC2B-4B64-A42E-762C673AB09A}" type="slidenum">
              <a:rPr lang="en-US" altLang="en-US" sz="1200" smtClean="0">
                <a:solidFill>
                  <a:srgbClr val="898989"/>
                </a:solidFill>
                <a:latin typeface="Calibri" panose="020F0502020204030204" pitchFamily="34" charset="0"/>
              </a:rPr>
              <a:pPr>
                <a:spcBef>
                  <a:spcPct val="0"/>
                </a:spcBef>
                <a:buClrTx/>
                <a:buFontTx/>
                <a:buNone/>
              </a:pPr>
              <a:t>42</a:t>
            </a:fld>
            <a:endParaRPr lang="en-US" altLang="en-US" sz="1200">
              <a:solidFill>
                <a:srgbClr val="898989"/>
              </a:solidFill>
              <a:latin typeface="Calibri" panose="020F0502020204030204" pitchFamily="34" charset="0"/>
            </a:endParaRPr>
          </a:p>
        </p:txBody>
      </p:sp>
      <p:sp>
        <p:nvSpPr>
          <p:cNvPr id="58373" name="Rectangle 4">
            <a:extLst>
              <a:ext uri="{FF2B5EF4-FFF2-40B4-BE49-F238E27FC236}">
                <a16:creationId xmlns:a16="http://schemas.microsoft.com/office/drawing/2014/main" id="{0BB996F7-64CC-412F-B937-FB1411903D4B}"/>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19B3B9E-3CC7-433B-A652-F04E188DBDB0}"/>
              </a:ext>
            </a:extLst>
          </p:cNvPr>
          <p:cNvSpPr>
            <a:spLocks noGrp="1"/>
          </p:cNvSpPr>
          <p:nvPr>
            <p:ph type="title"/>
          </p:nvPr>
        </p:nvSpPr>
        <p:spPr/>
        <p:txBody>
          <a:bodyPr/>
          <a:lstStyle/>
          <a:p>
            <a:pPr eaLnBrk="1" hangingPunct="1"/>
            <a:r>
              <a:rPr lang="en-US" altLang="en-US">
                <a:ea typeface="ＭＳ Ｐゴシック" panose="020B0600070205080204" pitchFamily="34" charset="-128"/>
              </a:rPr>
              <a:t>Privacy breaches</a:t>
            </a:r>
          </a:p>
        </p:txBody>
      </p:sp>
      <p:sp>
        <p:nvSpPr>
          <p:cNvPr id="59395" name="Content Placeholder 2">
            <a:extLst>
              <a:ext uri="{FF2B5EF4-FFF2-40B4-BE49-F238E27FC236}">
                <a16:creationId xmlns:a16="http://schemas.microsoft.com/office/drawing/2014/main" id="{48DFD162-7B21-4474-971F-C7974F339158}"/>
              </a:ext>
            </a:extLst>
          </p:cNvPr>
          <p:cNvSpPr>
            <a:spLocks noGrp="1"/>
          </p:cNvSpPr>
          <p:nvPr>
            <p:ph idx="1"/>
          </p:nvPr>
        </p:nvSpPr>
        <p:spPr>
          <a:xfrm>
            <a:off x="228600" y="1219200"/>
            <a:ext cx="8229600" cy="5334000"/>
          </a:xfrm>
        </p:spPr>
        <p:txBody>
          <a:bodyPr/>
          <a:lstStyle/>
          <a:p>
            <a:pPr eaLnBrk="1" hangingPunct="1"/>
            <a:r>
              <a:rPr lang="en-US" altLang="en-US" sz="2400">
                <a:solidFill>
                  <a:srgbClr val="1E1C11"/>
                </a:solidFill>
                <a:ea typeface="ＭＳ Ｐゴシック" panose="020B0600070205080204" pitchFamily="34" charset="-128"/>
              </a:rPr>
              <a:t>How do you know that a breach has occurred?</a:t>
            </a:r>
          </a:p>
          <a:p>
            <a:pPr eaLnBrk="1" hangingPunct="1"/>
            <a:r>
              <a:rPr lang="en-US" altLang="en-US" sz="2400">
                <a:solidFill>
                  <a:srgbClr val="1E1C11"/>
                </a:solidFill>
                <a:ea typeface="ＭＳ Ｐゴシック" panose="020B0600070205080204" pitchFamily="34" charset="-128"/>
              </a:rPr>
              <a:t>How do you ensure that the CSP notifies you when a breach occurs?</a:t>
            </a:r>
          </a:p>
          <a:p>
            <a:pPr eaLnBrk="1" hangingPunct="1"/>
            <a:r>
              <a:rPr lang="en-US" altLang="en-US" sz="2400">
                <a:solidFill>
                  <a:srgbClr val="1E1C11"/>
                </a:solidFill>
                <a:ea typeface="ＭＳ Ｐゴシック" panose="020B0600070205080204" pitchFamily="34" charset="-128"/>
              </a:rPr>
              <a:t>Who is responsible for managing the breach notification process (and costs associated with the process)?</a:t>
            </a:r>
          </a:p>
          <a:p>
            <a:pPr eaLnBrk="1" hangingPunct="1"/>
            <a:r>
              <a:rPr lang="en-US" altLang="en-US" sz="2400">
                <a:solidFill>
                  <a:srgbClr val="1E1C11"/>
                </a:solidFill>
                <a:ea typeface="ＭＳ Ｐゴシック" panose="020B0600070205080204" pitchFamily="34" charset="-128"/>
              </a:rPr>
              <a:t> If contracts include liability for breaches resulting from negligence of the CSP?</a:t>
            </a:r>
          </a:p>
          <a:p>
            <a:pPr lvl="1" eaLnBrk="1" hangingPunct="1"/>
            <a:r>
              <a:rPr lang="en-US" altLang="en-US" sz="2400">
                <a:solidFill>
                  <a:srgbClr val="1E1C11"/>
                </a:solidFill>
                <a:ea typeface="ＭＳ Ｐゴシック" panose="020B0600070205080204" pitchFamily="34" charset="-128"/>
              </a:rPr>
              <a:t>How is the contract enforced?</a:t>
            </a:r>
          </a:p>
          <a:p>
            <a:pPr lvl="1" eaLnBrk="1" hangingPunct="1"/>
            <a:r>
              <a:rPr lang="en-US" altLang="en-US" sz="2400">
                <a:solidFill>
                  <a:srgbClr val="1E1C11"/>
                </a:solidFill>
                <a:ea typeface="ＭＳ Ｐゴシック" panose="020B0600070205080204" pitchFamily="34" charset="-128"/>
              </a:rPr>
              <a:t>How is it determined who is at fault?</a:t>
            </a:r>
          </a:p>
          <a:p>
            <a:pPr eaLnBrk="1" hangingPunct="1"/>
            <a:endParaRPr lang="en-US" altLang="en-US">
              <a:solidFill>
                <a:srgbClr val="1E1C11"/>
              </a:solidFill>
              <a:ea typeface="ＭＳ Ｐゴシック" panose="020B0600070205080204" pitchFamily="34" charset="-128"/>
            </a:endParaRPr>
          </a:p>
        </p:txBody>
      </p:sp>
      <p:sp>
        <p:nvSpPr>
          <p:cNvPr id="59396" name="Slide Number Placeholder 3">
            <a:extLst>
              <a:ext uri="{FF2B5EF4-FFF2-40B4-BE49-F238E27FC236}">
                <a16:creationId xmlns:a16="http://schemas.microsoft.com/office/drawing/2014/main" id="{A02DDFFB-6FFF-4064-8A70-CFA16B8CB8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2041DBEB-7147-42F3-9B1A-D7045ACC41CB}" type="slidenum">
              <a:rPr lang="en-US" altLang="en-US" sz="1200" smtClean="0">
                <a:solidFill>
                  <a:srgbClr val="898989"/>
                </a:solidFill>
                <a:latin typeface="Calibri" panose="020F0502020204030204" pitchFamily="34" charset="0"/>
              </a:rPr>
              <a:pPr>
                <a:spcBef>
                  <a:spcPct val="0"/>
                </a:spcBef>
                <a:buClrTx/>
                <a:buFontTx/>
                <a:buNone/>
              </a:pPr>
              <a:t>43</a:t>
            </a:fld>
            <a:endParaRPr lang="en-US" altLang="en-US" sz="1200">
              <a:solidFill>
                <a:srgbClr val="898989"/>
              </a:solidFill>
              <a:latin typeface="Calibri" panose="020F0502020204030204" pitchFamily="34" charset="0"/>
            </a:endParaRPr>
          </a:p>
        </p:txBody>
      </p:sp>
      <p:sp>
        <p:nvSpPr>
          <p:cNvPr id="59397" name="Rectangle 4">
            <a:extLst>
              <a:ext uri="{FF2B5EF4-FFF2-40B4-BE49-F238E27FC236}">
                <a16:creationId xmlns:a16="http://schemas.microsoft.com/office/drawing/2014/main" id="{BB3DD8F0-ED32-4421-B955-D690897EAF94}"/>
              </a:ext>
            </a:extLst>
          </p:cNvPr>
          <p:cNvSpPr>
            <a:spLocks noChangeArrowheads="1"/>
          </p:cNvSpPr>
          <p:nvPr/>
        </p:nvSpPr>
        <p:spPr bwMode="auto">
          <a:xfrm>
            <a:off x="37338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39099DEA-345D-4D22-96F9-093514E423B2}"/>
              </a:ext>
            </a:extLst>
          </p:cNvPr>
          <p:cNvSpPr>
            <a:spLocks noGrp="1"/>
          </p:cNvSpPr>
          <p:nvPr>
            <p:ph type="title"/>
          </p:nvPr>
        </p:nvSpPr>
        <p:spPr>
          <a:xfrm>
            <a:off x="0" y="-146050"/>
            <a:ext cx="9144000" cy="1143000"/>
          </a:xfrm>
        </p:spPr>
        <p:txBody>
          <a:bodyPr/>
          <a:lstStyle/>
          <a:p>
            <a:pPr eaLnBrk="1" hangingPunct="1"/>
            <a:r>
              <a:rPr lang="en-US" altLang="en-US">
                <a:ea typeface="ＭＳ Ｐゴシック" panose="020B0600070205080204" pitchFamily="34" charset="-128"/>
              </a:rPr>
              <a:t>Who is responsible for protecting privacy?</a:t>
            </a:r>
          </a:p>
        </p:txBody>
      </p:sp>
      <p:sp>
        <p:nvSpPr>
          <p:cNvPr id="60419" name="Content Placeholder 2">
            <a:extLst>
              <a:ext uri="{FF2B5EF4-FFF2-40B4-BE49-F238E27FC236}">
                <a16:creationId xmlns:a16="http://schemas.microsoft.com/office/drawing/2014/main" id="{0E959E34-8F70-4291-9E07-49DA57E293A4}"/>
              </a:ext>
            </a:extLst>
          </p:cNvPr>
          <p:cNvSpPr>
            <a:spLocks noGrp="1"/>
          </p:cNvSpPr>
          <p:nvPr>
            <p:ph idx="1"/>
          </p:nvPr>
        </p:nvSpPr>
        <p:spPr>
          <a:xfrm>
            <a:off x="457200" y="1127125"/>
            <a:ext cx="8229600" cy="5334000"/>
          </a:xfrm>
        </p:spPr>
        <p:txBody>
          <a:bodyPr/>
          <a:lstStyle/>
          <a:p>
            <a:pPr eaLnBrk="1" hangingPunct="1">
              <a:lnSpc>
                <a:spcPct val="90000"/>
              </a:lnSpc>
            </a:pPr>
            <a:r>
              <a:rPr lang="en-US" altLang="en-US" sz="2400">
                <a:solidFill>
                  <a:srgbClr val="1E1C11"/>
                </a:solidFill>
                <a:ea typeface="ＭＳ Ｐゴシック" panose="020B0600070205080204" pitchFamily="34" charset="-128"/>
              </a:rPr>
              <a:t>Data breaches have a cascading effect</a:t>
            </a:r>
          </a:p>
          <a:p>
            <a:pPr eaLnBrk="1" hangingPunct="1">
              <a:lnSpc>
                <a:spcPct val="90000"/>
              </a:lnSpc>
            </a:pPr>
            <a:r>
              <a:rPr lang="en-US" altLang="en-US" sz="2400">
                <a:solidFill>
                  <a:srgbClr val="1E1C11"/>
                </a:solidFill>
                <a:ea typeface="ＭＳ Ｐゴシック" panose="020B0600070205080204" pitchFamily="34" charset="-128"/>
              </a:rPr>
              <a:t>Full reliance on a third party to protect personal data?</a:t>
            </a:r>
          </a:p>
          <a:p>
            <a:pPr eaLnBrk="1" hangingPunct="1">
              <a:lnSpc>
                <a:spcPct val="90000"/>
              </a:lnSpc>
            </a:pPr>
            <a:r>
              <a:rPr lang="en-US" altLang="en-US" sz="2400">
                <a:solidFill>
                  <a:srgbClr val="1E1C11"/>
                </a:solidFill>
                <a:ea typeface="ＭＳ Ｐゴシック" panose="020B0600070205080204" pitchFamily="34" charset="-128"/>
              </a:rPr>
              <a:t>In-depth understanding of responsible data stewardship</a:t>
            </a:r>
          </a:p>
          <a:p>
            <a:pPr eaLnBrk="1" hangingPunct="1">
              <a:lnSpc>
                <a:spcPct val="90000"/>
              </a:lnSpc>
            </a:pPr>
            <a:r>
              <a:rPr lang="en-US" altLang="en-US" sz="2400">
                <a:solidFill>
                  <a:srgbClr val="1E1C11"/>
                </a:solidFill>
                <a:ea typeface="ＭＳ Ｐゴシック" panose="020B0600070205080204" pitchFamily="34" charset="-128"/>
              </a:rPr>
              <a:t>Organizations can transfer liability, but not accountability</a:t>
            </a:r>
          </a:p>
          <a:p>
            <a:pPr eaLnBrk="1" hangingPunct="1">
              <a:lnSpc>
                <a:spcPct val="90000"/>
              </a:lnSpc>
            </a:pPr>
            <a:r>
              <a:rPr lang="en-US" altLang="en-US" sz="2400">
                <a:solidFill>
                  <a:srgbClr val="1E1C11"/>
                </a:solidFill>
                <a:ea typeface="ＭＳ Ｐゴシック" panose="020B0600070205080204" pitchFamily="34" charset="-128"/>
              </a:rPr>
              <a:t>Risk assessment and mitigation throughout the data life cycle is critical.</a:t>
            </a:r>
          </a:p>
          <a:p>
            <a:pPr eaLnBrk="1" hangingPunct="1">
              <a:lnSpc>
                <a:spcPct val="90000"/>
              </a:lnSpc>
            </a:pPr>
            <a:r>
              <a:rPr lang="en-US" altLang="en-US" sz="2400">
                <a:solidFill>
                  <a:srgbClr val="1E1C11"/>
                </a:solidFill>
                <a:ea typeface="ＭＳ Ｐゴシック" panose="020B0600070205080204" pitchFamily="34" charset="-128"/>
              </a:rPr>
              <a:t>Many new risks and unknowns</a:t>
            </a:r>
          </a:p>
          <a:p>
            <a:pPr lvl="1" eaLnBrk="1" hangingPunct="1">
              <a:lnSpc>
                <a:spcPct val="90000"/>
              </a:lnSpc>
            </a:pPr>
            <a:r>
              <a:rPr lang="en-US" altLang="en-US" sz="2400">
                <a:solidFill>
                  <a:srgbClr val="1E1C11"/>
                </a:solidFill>
                <a:ea typeface="ＭＳ Ｐゴシック" panose="020B0600070205080204" pitchFamily="34" charset="-128"/>
              </a:rPr>
              <a:t>The overall complexity of privacy protection in the cloud represents a bigger challenge.</a:t>
            </a:r>
          </a:p>
          <a:p>
            <a:pPr eaLnBrk="1" hangingPunct="1">
              <a:lnSpc>
                <a:spcPct val="90000"/>
              </a:lnSpc>
            </a:pPr>
            <a:endParaRPr lang="en-US" altLang="en-US" sz="2400">
              <a:solidFill>
                <a:srgbClr val="1E1C11"/>
              </a:solidFill>
              <a:ea typeface="ＭＳ Ｐゴシック" panose="020B0600070205080204" pitchFamily="34" charset="-128"/>
            </a:endParaRPr>
          </a:p>
          <a:p>
            <a:pPr eaLnBrk="1" hangingPunct="1">
              <a:lnSpc>
                <a:spcPct val="90000"/>
              </a:lnSpc>
            </a:pPr>
            <a:endParaRPr lang="en-US" altLang="en-US" sz="2400">
              <a:solidFill>
                <a:srgbClr val="1E1C11"/>
              </a:solidFill>
              <a:ea typeface="ＭＳ Ｐゴシック" panose="020B0600070205080204" pitchFamily="34" charset="-128"/>
            </a:endParaRPr>
          </a:p>
          <a:p>
            <a:pPr eaLnBrk="1" hangingPunct="1">
              <a:lnSpc>
                <a:spcPct val="90000"/>
              </a:lnSpc>
            </a:pPr>
            <a:endParaRPr lang="en-US" altLang="en-US" sz="2400">
              <a:solidFill>
                <a:srgbClr val="1E1C11"/>
              </a:solidFill>
              <a:ea typeface="ＭＳ Ｐゴシック" panose="020B0600070205080204" pitchFamily="34" charset="-128"/>
            </a:endParaRPr>
          </a:p>
        </p:txBody>
      </p:sp>
      <p:sp>
        <p:nvSpPr>
          <p:cNvPr id="60420" name="Slide Number Placeholder 3">
            <a:extLst>
              <a:ext uri="{FF2B5EF4-FFF2-40B4-BE49-F238E27FC236}">
                <a16:creationId xmlns:a16="http://schemas.microsoft.com/office/drawing/2014/main" id="{B24F3E2C-974B-4C58-9AE9-984B90A6E7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F2FA2BB-7D6B-49D4-BD88-4976DA5DF331}" type="slidenum">
              <a:rPr lang="en-US" altLang="en-US" sz="1200" smtClean="0">
                <a:solidFill>
                  <a:srgbClr val="898989"/>
                </a:solidFill>
                <a:latin typeface="Calibri" panose="020F0502020204030204" pitchFamily="34" charset="0"/>
              </a:rPr>
              <a:pPr>
                <a:spcBef>
                  <a:spcPct val="0"/>
                </a:spcBef>
                <a:buClrTx/>
                <a:buFontTx/>
                <a:buNone/>
              </a:pPr>
              <a:t>44</a:t>
            </a:fld>
            <a:endParaRPr lang="en-US" altLang="en-US" sz="1200">
              <a:solidFill>
                <a:srgbClr val="898989"/>
              </a:solidFill>
              <a:latin typeface="Calibri" panose="020F0502020204030204" pitchFamily="34" charset="0"/>
            </a:endParaRPr>
          </a:p>
        </p:txBody>
      </p:sp>
      <p:grpSp>
        <p:nvGrpSpPr>
          <p:cNvPr id="3" name="Group 5">
            <a:extLst>
              <a:ext uri="{FF2B5EF4-FFF2-40B4-BE49-F238E27FC236}">
                <a16:creationId xmlns:a16="http://schemas.microsoft.com/office/drawing/2014/main" id="{941CA79E-22FD-4D01-9B17-AD45CE53FF86}"/>
              </a:ext>
            </a:extLst>
          </p:cNvPr>
          <p:cNvGrpSpPr>
            <a:grpSpLocks/>
          </p:cNvGrpSpPr>
          <p:nvPr/>
        </p:nvGrpSpPr>
        <p:grpSpPr bwMode="auto">
          <a:xfrm>
            <a:off x="609600" y="1395413"/>
            <a:ext cx="7696200" cy="2590800"/>
            <a:chOff x="6934200" y="2286000"/>
            <a:chExt cx="4419600" cy="1219200"/>
          </a:xfrm>
        </p:grpSpPr>
        <p:sp>
          <p:nvSpPr>
            <p:cNvPr id="7" name="Cloud Callout 6">
              <a:extLst>
                <a:ext uri="{FF2B5EF4-FFF2-40B4-BE49-F238E27FC236}">
                  <a16:creationId xmlns:a16="http://schemas.microsoft.com/office/drawing/2014/main" id="{E111ED1C-3894-43F8-B77F-DAF5F5BEE646}"/>
                </a:ext>
              </a:extLst>
            </p:cNvPr>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0424" name="TextBox 7">
              <a:extLst>
                <a:ext uri="{FF2B5EF4-FFF2-40B4-BE49-F238E27FC236}">
                  <a16:creationId xmlns:a16="http://schemas.microsoft.com/office/drawing/2014/main" id="{1BE28537-7EB7-45FB-A2A2-3B2882F224E2}"/>
                </a:ext>
              </a:extLst>
            </p:cNvPr>
            <p:cNvSpPr txBox="1">
              <a:spLocks noChangeArrowheads="1"/>
            </p:cNvSpPr>
            <p:nvPr/>
          </p:nvSpPr>
          <p:spPr bwMode="auto">
            <a:xfrm>
              <a:off x="7435644" y="2446988"/>
              <a:ext cx="3886200" cy="95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GB" altLang="en-US" sz="1400" b="1">
                  <a:solidFill>
                    <a:srgbClr val="FFFF00"/>
                  </a:solidFill>
                  <a:latin typeface="Calibri" panose="020F0502020204030204" pitchFamily="34" charset="0"/>
                </a:rPr>
                <a:t>e.g., Suppose a hacker breaks into Cloud Provider A and steals data from Company X.  </a:t>
              </a:r>
            </a:p>
            <a:p>
              <a:pPr eaLnBrk="1" hangingPunct="1">
                <a:spcBef>
                  <a:spcPct val="0"/>
                </a:spcBef>
                <a:buClrTx/>
                <a:buFontTx/>
                <a:buNone/>
              </a:pPr>
              <a:r>
                <a:rPr lang="en-GB" altLang="en-US" sz="1400" b="1">
                  <a:solidFill>
                    <a:srgbClr val="FFFF00"/>
                  </a:solidFill>
                  <a:latin typeface="Calibri" panose="020F0502020204030204" pitchFamily="34" charset="0"/>
                </a:rPr>
                <a:t>Assume that the compromised server also contained data from Companies Y and Z.</a:t>
              </a:r>
            </a:p>
            <a:p>
              <a:pPr eaLnBrk="1" hangingPunct="1">
                <a:spcBef>
                  <a:spcPct val="0"/>
                </a:spcBef>
                <a:buClrTx/>
                <a:buFontTx/>
                <a:buNone/>
              </a:pPr>
              <a:r>
                <a:rPr lang="en-GB" altLang="en-US" sz="1400" b="1">
                  <a:solidFill>
                    <a:srgbClr val="FFFF00"/>
                  </a:solidFill>
                  <a:latin typeface="Calibri" panose="020F0502020204030204" pitchFamily="34" charset="0"/>
                </a:rPr>
                <a:t>  </a:t>
              </a:r>
            </a:p>
            <a:p>
              <a:pPr eaLnBrk="1" hangingPunct="1">
                <a:spcBef>
                  <a:spcPct val="0"/>
                </a:spcBef>
                <a:buClrTx/>
                <a:buFont typeface="Arial" panose="020B0604020202020204" pitchFamily="34" charset="0"/>
                <a:buChar char="•"/>
              </a:pPr>
              <a:r>
                <a:rPr lang="en-GB" altLang="en-US" sz="1400" b="1">
                  <a:solidFill>
                    <a:srgbClr val="FFFF00"/>
                  </a:solidFill>
                  <a:latin typeface="Calibri" panose="020F0502020204030204" pitchFamily="34" charset="0"/>
                </a:rPr>
                <a:t> Who investigates this crime?  </a:t>
              </a:r>
            </a:p>
            <a:p>
              <a:pPr eaLnBrk="1" hangingPunct="1">
                <a:spcBef>
                  <a:spcPct val="0"/>
                </a:spcBef>
                <a:buClrTx/>
                <a:buFont typeface="Arial" panose="020B0604020202020204" pitchFamily="34" charset="0"/>
                <a:buChar char="•"/>
              </a:pPr>
              <a:r>
                <a:rPr lang="en-GB" altLang="en-US" sz="1400" b="1">
                  <a:solidFill>
                    <a:srgbClr val="FFFF00"/>
                  </a:solidFill>
                  <a:latin typeface="Calibri" panose="020F0502020204030204" pitchFamily="34" charset="0"/>
                </a:rPr>
                <a:t> Is it the Cloud Provider, even though Company X may fear that </a:t>
              </a:r>
            </a:p>
            <a:p>
              <a:pPr eaLnBrk="1" hangingPunct="1">
                <a:spcBef>
                  <a:spcPct val="0"/>
                </a:spcBef>
                <a:buClrTx/>
                <a:buFontTx/>
                <a:buNone/>
              </a:pPr>
              <a:r>
                <a:rPr lang="en-GB" altLang="en-US" sz="1400" b="1">
                  <a:solidFill>
                    <a:srgbClr val="FFFF00"/>
                  </a:solidFill>
                  <a:latin typeface="Calibri" panose="020F0502020204030204" pitchFamily="34" charset="0"/>
                </a:rPr>
                <a:t>   the provider will try to absolve itself from responsibility?  </a:t>
              </a:r>
            </a:p>
            <a:p>
              <a:pPr eaLnBrk="1" hangingPunct="1">
                <a:spcBef>
                  <a:spcPct val="0"/>
                </a:spcBef>
                <a:buClrTx/>
                <a:buFont typeface="Arial" panose="020B0604020202020204" pitchFamily="34" charset="0"/>
                <a:buChar char="•"/>
              </a:pPr>
              <a:r>
                <a:rPr lang="en-GB" altLang="en-US" sz="1400" b="1">
                  <a:solidFill>
                    <a:srgbClr val="FFFF00"/>
                  </a:solidFill>
                  <a:latin typeface="Calibri" panose="020F0502020204030204" pitchFamily="34" charset="0"/>
                </a:rPr>
                <a:t> Is it Company X and, if so, does it have the right to see other data on that server, </a:t>
              </a:r>
            </a:p>
            <a:p>
              <a:pPr eaLnBrk="1" hangingPunct="1">
                <a:spcBef>
                  <a:spcPct val="0"/>
                </a:spcBef>
                <a:buClrTx/>
                <a:buFontTx/>
                <a:buNone/>
              </a:pPr>
              <a:r>
                <a:rPr lang="en-GB" altLang="en-US" sz="1400" b="1">
                  <a:solidFill>
                    <a:srgbClr val="FFFF00"/>
                  </a:solidFill>
                  <a:latin typeface="Calibri" panose="020F0502020204030204" pitchFamily="34" charset="0"/>
                </a:rPr>
                <a:t>   including logs that may show access to the data of Companies Y and Z?</a:t>
              </a:r>
              <a:endParaRPr lang="en-US" altLang="en-US" sz="1400" b="1">
                <a:solidFill>
                  <a:srgbClr val="FFFF00"/>
                </a:solidFill>
                <a:latin typeface="Calibri" panose="020F0502020204030204" pitchFamily="34" charset="0"/>
              </a:endParaRPr>
            </a:p>
            <a:p>
              <a:pPr eaLnBrk="1" hangingPunct="1">
                <a:spcBef>
                  <a:spcPct val="0"/>
                </a:spcBef>
                <a:buClrTx/>
                <a:buFontTx/>
                <a:buNone/>
              </a:pPr>
              <a:endParaRPr lang="en-US" altLang="en-US" sz="1400">
                <a:solidFill>
                  <a:schemeClr val="tx1"/>
                </a:solidFill>
                <a:latin typeface="Calibri" panose="020F0502020204030204" pitchFamily="34" charset="0"/>
              </a:endParaRPr>
            </a:p>
          </p:txBody>
        </p:sp>
      </p:grpSp>
      <p:sp>
        <p:nvSpPr>
          <p:cNvPr id="60422" name="Rectangle 7">
            <a:extLst>
              <a:ext uri="{FF2B5EF4-FFF2-40B4-BE49-F238E27FC236}">
                <a16:creationId xmlns:a16="http://schemas.microsoft.com/office/drawing/2014/main" id="{7B9B3B0C-19CC-42CA-9CE1-D163822E0C90}"/>
              </a:ext>
            </a:extLst>
          </p:cNvPr>
          <p:cNvSpPr>
            <a:spLocks noChangeArrowheads="1"/>
          </p:cNvSpPr>
          <p:nvPr/>
        </p:nvSpPr>
        <p:spPr bwMode="auto">
          <a:xfrm>
            <a:off x="3657600" y="6353175"/>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200">
                <a:solidFill>
                  <a:schemeClr val="tx1"/>
                </a:solidFill>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0B428B7-986B-43F7-B77B-C6499B5DC503}"/>
              </a:ext>
            </a:extLst>
          </p:cNvPr>
          <p:cNvSpPr>
            <a:spLocks noGrp="1"/>
          </p:cNvSpPr>
          <p:nvPr>
            <p:ph type="title"/>
          </p:nvPr>
        </p:nvSpPr>
        <p:spPr/>
        <p:txBody>
          <a:bodyPr/>
          <a:lstStyle/>
          <a:p>
            <a:pPr eaLnBrk="1" hangingPunct="1"/>
            <a:r>
              <a:rPr lang="en-US" altLang="en-US">
                <a:ea typeface="ＭＳ Ｐゴシック" panose="020B0600070205080204" pitchFamily="34" charset="-128"/>
              </a:rPr>
              <a:t>Part III. Possible Solutions</a:t>
            </a:r>
          </a:p>
        </p:txBody>
      </p:sp>
      <p:sp>
        <p:nvSpPr>
          <p:cNvPr id="62467" name="Content Placeholder 2">
            <a:extLst>
              <a:ext uri="{FF2B5EF4-FFF2-40B4-BE49-F238E27FC236}">
                <a16:creationId xmlns:a16="http://schemas.microsoft.com/office/drawing/2014/main" id="{C90889D9-33C0-4DC1-B94C-CA2DE511233F}"/>
              </a:ext>
            </a:extLst>
          </p:cNvPr>
          <p:cNvSpPr>
            <a:spLocks noGrp="1"/>
          </p:cNvSpPr>
          <p:nvPr>
            <p:ph idx="1"/>
          </p:nvPr>
        </p:nvSpPr>
        <p:spPr/>
        <p:txBody>
          <a:bodyPr/>
          <a:lstStyle/>
          <a:p>
            <a:pPr eaLnBrk="1" hangingPunct="1"/>
            <a:r>
              <a:rPr lang="en-US" altLang="en-US">
                <a:solidFill>
                  <a:srgbClr val="1E1C11"/>
                </a:solidFill>
                <a:ea typeface="ＭＳ Ｐゴシック" panose="020B0600070205080204" pitchFamily="34" charset="-128"/>
              </a:rPr>
              <a:t>Minimize Lack of Trust</a:t>
            </a:r>
          </a:p>
          <a:p>
            <a:pPr lvl="1" eaLnBrk="1" hangingPunct="1"/>
            <a:r>
              <a:rPr lang="en-US" altLang="en-US">
                <a:solidFill>
                  <a:srgbClr val="1E1C11"/>
                </a:solidFill>
                <a:ea typeface="ＭＳ Ｐゴシック" panose="020B0600070205080204" pitchFamily="34" charset="-128"/>
              </a:rPr>
              <a:t>Policy Language</a:t>
            </a:r>
          </a:p>
          <a:p>
            <a:pPr lvl="1" eaLnBrk="1" hangingPunct="1"/>
            <a:r>
              <a:rPr lang="en-US" altLang="en-US">
                <a:solidFill>
                  <a:srgbClr val="1E1C11"/>
                </a:solidFill>
                <a:ea typeface="ＭＳ Ｐゴシック" panose="020B0600070205080204" pitchFamily="34" charset="-128"/>
              </a:rPr>
              <a:t>Certification</a:t>
            </a:r>
          </a:p>
          <a:p>
            <a:pPr eaLnBrk="1" hangingPunct="1"/>
            <a:r>
              <a:rPr lang="en-US" altLang="en-US">
                <a:solidFill>
                  <a:srgbClr val="1E1C11"/>
                </a:solidFill>
                <a:ea typeface="ＭＳ Ｐゴシック" panose="020B0600070205080204" pitchFamily="34" charset="-128"/>
              </a:rPr>
              <a:t>Minimize Loss of Control </a:t>
            </a:r>
          </a:p>
          <a:p>
            <a:pPr lvl="1" eaLnBrk="1" hangingPunct="1"/>
            <a:r>
              <a:rPr lang="en-US" altLang="en-US">
                <a:solidFill>
                  <a:srgbClr val="1E1C11"/>
                </a:solidFill>
                <a:ea typeface="ＭＳ Ｐゴシック" panose="020B0600070205080204" pitchFamily="34" charset="-128"/>
              </a:rPr>
              <a:t>Monitoring</a:t>
            </a:r>
          </a:p>
          <a:p>
            <a:pPr lvl="1" eaLnBrk="1" hangingPunct="1"/>
            <a:r>
              <a:rPr lang="en-US" altLang="en-US">
                <a:solidFill>
                  <a:srgbClr val="1E1C11"/>
                </a:solidFill>
                <a:ea typeface="ＭＳ Ｐゴシック" panose="020B0600070205080204" pitchFamily="34" charset="-128"/>
              </a:rPr>
              <a:t>Utilizing different clouds</a:t>
            </a:r>
          </a:p>
          <a:p>
            <a:pPr lvl="1" eaLnBrk="1" hangingPunct="1"/>
            <a:r>
              <a:rPr lang="en-US" altLang="en-US">
                <a:solidFill>
                  <a:srgbClr val="1E1C11"/>
                </a:solidFill>
                <a:ea typeface="ＭＳ Ｐゴシック" panose="020B0600070205080204" pitchFamily="34" charset="-128"/>
              </a:rPr>
              <a:t>Access control management</a:t>
            </a:r>
          </a:p>
          <a:p>
            <a:pPr lvl="1" eaLnBrk="1" hangingPunct="1"/>
            <a:r>
              <a:rPr lang="en-US" altLang="en-US">
                <a:solidFill>
                  <a:srgbClr val="1E1C11"/>
                </a:solidFill>
                <a:ea typeface="ＭＳ Ｐゴシック" panose="020B0600070205080204" pitchFamily="34" charset="-128"/>
              </a:rPr>
              <a:t>Identity Management (IDM)</a:t>
            </a:r>
          </a:p>
          <a:p>
            <a:pPr eaLnBrk="1" hangingPunct="1"/>
            <a:r>
              <a:rPr lang="en-US" altLang="en-US">
                <a:solidFill>
                  <a:srgbClr val="1E1C11"/>
                </a:solidFill>
                <a:ea typeface="ＭＳ Ｐゴシック" panose="020B0600070205080204" pitchFamily="34" charset="-128"/>
              </a:rPr>
              <a:t>Minimize Multi-tenancy</a:t>
            </a:r>
          </a:p>
          <a:p>
            <a:pPr eaLnBrk="1" hangingPunct="1"/>
            <a:endParaRPr lang="en-US" altLang="en-US">
              <a:solidFill>
                <a:srgbClr val="1E1C11"/>
              </a:solidFill>
              <a:ea typeface="ＭＳ Ｐゴシック" panose="020B0600070205080204" pitchFamily="34" charset="-128"/>
            </a:endParaRPr>
          </a:p>
        </p:txBody>
      </p:sp>
      <p:sp>
        <p:nvSpPr>
          <p:cNvPr id="62468" name="Slide Number Placeholder 3">
            <a:extLst>
              <a:ext uri="{FF2B5EF4-FFF2-40B4-BE49-F238E27FC236}">
                <a16:creationId xmlns:a16="http://schemas.microsoft.com/office/drawing/2014/main" id="{205ABB17-C5D3-4FC3-ADBB-16231C6E3D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E6F36EB-B826-441D-9010-E7E254462ABC}" type="slidenum">
              <a:rPr lang="en-US" altLang="en-US" sz="1200" smtClean="0">
                <a:solidFill>
                  <a:srgbClr val="898989"/>
                </a:solidFill>
                <a:latin typeface="Calibri" panose="020F0502020204030204" pitchFamily="34" charset="0"/>
              </a:rPr>
              <a:pPr>
                <a:spcBef>
                  <a:spcPct val="0"/>
                </a:spcBef>
                <a:buClrTx/>
                <a:buFontTx/>
                <a:buNone/>
              </a:pPr>
              <a:t>45</a:t>
            </a:fld>
            <a:endParaRPr lang="en-US" altLang="en-US" sz="1200">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4F9A4D2-3CA0-4DC1-8AE0-EB209CB48FC5}"/>
              </a:ext>
            </a:extLst>
          </p:cNvPr>
          <p:cNvSpPr>
            <a:spLocks noGrp="1" noChangeArrowheads="1"/>
          </p:cNvSpPr>
          <p:nvPr>
            <p:ph type="title"/>
          </p:nvPr>
        </p:nvSpPr>
        <p:spPr>
          <a:xfrm>
            <a:off x="457200" y="274638"/>
            <a:ext cx="8229600" cy="334962"/>
          </a:xfrm>
        </p:spPr>
        <p:txBody>
          <a:bodyPr/>
          <a:lstStyle/>
          <a:p>
            <a:pPr eaLnBrk="1" hangingPunct="1"/>
            <a:r>
              <a:rPr lang="en-US" altLang="en-US"/>
              <a:t>References</a:t>
            </a:r>
          </a:p>
        </p:txBody>
      </p:sp>
      <p:sp>
        <p:nvSpPr>
          <p:cNvPr id="63491" name="Rectangle 3">
            <a:extLst>
              <a:ext uri="{FF2B5EF4-FFF2-40B4-BE49-F238E27FC236}">
                <a16:creationId xmlns:a16="http://schemas.microsoft.com/office/drawing/2014/main" id="{0BBAD8A4-FED6-4421-8CE5-4ED08D62CFEC}"/>
              </a:ext>
            </a:extLst>
          </p:cNvPr>
          <p:cNvSpPr>
            <a:spLocks noGrp="1" noChangeArrowheads="1"/>
          </p:cNvSpPr>
          <p:nvPr>
            <p:ph idx="1"/>
          </p:nvPr>
        </p:nvSpPr>
        <p:spPr>
          <a:xfrm>
            <a:off x="457200" y="884238"/>
            <a:ext cx="8229600" cy="5592762"/>
          </a:xfrm>
        </p:spPr>
        <p:txBody>
          <a:bodyPr/>
          <a:lstStyle/>
          <a:p>
            <a:pPr marL="609600" indent="-609600" eaLnBrk="1" hangingPunct="1">
              <a:lnSpc>
                <a:spcPct val="80000"/>
              </a:lnSpc>
              <a:buFont typeface="Calibri" panose="020F0502020204030204" pitchFamily="34" charset="0"/>
              <a:buAutoNum type="arabicPeriod"/>
            </a:pPr>
            <a:r>
              <a:rPr lang="en-US" altLang="en-US" sz="1000">
                <a:solidFill>
                  <a:srgbClr val="1E1C11"/>
                </a:solidFill>
                <a:ea typeface="ＭＳ Ｐゴシック" panose="020B0600070205080204" pitchFamily="34" charset="-128"/>
              </a:rPr>
              <a:t>NIST (Authors: P. Mell and T. Grance), "The NIST Definition of Cloud Computing (ver. 15)," National Institute of Standards and Technology, Information Technology Laboratory (October 7 2009).</a:t>
            </a:r>
          </a:p>
          <a:p>
            <a:pPr marL="609600" indent="-609600" eaLnBrk="1" hangingPunct="1">
              <a:lnSpc>
                <a:spcPct val="80000"/>
              </a:lnSpc>
              <a:buFontTx/>
              <a:buAutoNum type="arabicPeriod"/>
            </a:pPr>
            <a:r>
              <a:rPr lang="en-US" altLang="en-US" sz="1000">
                <a:solidFill>
                  <a:srgbClr val="1E1C11"/>
                </a:solidFill>
                <a:ea typeface="ＭＳ Ｐゴシック" panose="020B0600070205080204" pitchFamily="34" charset="-128"/>
              </a:rPr>
              <a:t>J. McDermott, (2009) "Security Requirements for Virtualization in Cloud Computing," presented at the ACSAC Cloud Security Workshop, Honolulu, Hawaii, USA, 2009.</a:t>
            </a:r>
          </a:p>
          <a:p>
            <a:pPr marL="609600" indent="-609600" eaLnBrk="1" hangingPunct="1">
              <a:lnSpc>
                <a:spcPct val="80000"/>
              </a:lnSpc>
              <a:buFontTx/>
              <a:buAutoNum type="arabicPeriod"/>
            </a:pPr>
            <a:r>
              <a:rPr lang="en-US" altLang="en-US" sz="1000">
                <a:solidFill>
                  <a:srgbClr val="1E1C11"/>
                </a:solidFill>
                <a:ea typeface="ＭＳ Ｐゴシック" panose="020B0600070205080204" pitchFamily="34" charset="-128"/>
              </a:rPr>
              <a:t>J. Camp. (2001), “Trust and Risk in Internet Commerce,” MIT Press</a:t>
            </a:r>
          </a:p>
          <a:p>
            <a:pPr marL="609600" indent="-609600" eaLnBrk="1" hangingPunct="1">
              <a:lnSpc>
                <a:spcPct val="80000"/>
              </a:lnSpc>
              <a:buFontTx/>
              <a:buAutoNum type="arabicPeriod"/>
            </a:pPr>
            <a:r>
              <a:rPr lang="en-US" altLang="en-US" sz="1000">
                <a:solidFill>
                  <a:srgbClr val="1E1C11"/>
                </a:solidFill>
                <a:ea typeface="ＭＳ Ｐゴシック" panose="020B0600070205080204" pitchFamily="34" charset="-128"/>
              </a:rPr>
              <a:t>T. Ristenpart et al. (2009) “Hey You Get Off My Cloud,” Proceedings of the 16th ACM conference on Computer and communications security, Chicago, Illinois, USA</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Security and Privacy in Cloud Computing, Dept. of CS at Johns Hopkins University.  	 www.cs.jhu.edu/~ragib/sp10/cs412                                                 </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Cloud Security and Privacy: An Enterprise Perspective on Risks and Compliance  by Tim Mather and Subra Kumaraswamy</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Afraid of outside cloud attacks? You're missing the real threat. </a:t>
            </a:r>
            <a:r>
              <a:rPr lang="en-US" altLang="en-US" sz="1000">
                <a:solidFill>
                  <a:srgbClr val="1E1C11"/>
                </a:solidFill>
                <a:ea typeface="ＭＳ Ｐゴシック" panose="020B0600070205080204" pitchFamily="34" charset="-128"/>
                <a:hlinkClick r:id="rId3"/>
              </a:rPr>
              <a:t>http://www.infoworld.com/d/cloud-computing/afraid-outside-cloud-attacks-youre-missing-real-threat-894</a:t>
            </a:r>
            <a:endParaRPr lang="en-US" altLang="en-US" sz="1000">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Amazon downplays report highlighting vulnerabilities in its cloud service. </a:t>
            </a:r>
            <a:r>
              <a:rPr lang="en-US" altLang="en-US" sz="1000" b="1">
                <a:solidFill>
                  <a:srgbClr val="1E1C11"/>
                </a:solidFill>
                <a:ea typeface="ＭＳ Ｐゴシック" panose="020B0600070205080204" pitchFamily="34" charset="-128"/>
                <a:hlinkClick r:id="rId4"/>
              </a:rPr>
              <a:t>http://www.computerworld.com/s/article/9140074/Amazon_downplays_report_highlighting_vulnerabilities_in_its_cloud_service</a:t>
            </a:r>
            <a:endParaRPr lang="en-US" altLang="en-US" sz="1000" b="1">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Targeted Attacks Possible in the Cloud, Researchers Warn. </a:t>
            </a:r>
            <a:r>
              <a:rPr lang="en-US" altLang="en-US" sz="1000" b="1">
                <a:solidFill>
                  <a:srgbClr val="1E1C11"/>
                </a:solidFill>
                <a:ea typeface="ＭＳ Ｐゴシック" panose="020B0600070205080204" pitchFamily="34" charset="-128"/>
                <a:hlinkClick r:id="rId5"/>
              </a:rPr>
              <a:t>http://www.cio.com/article/506136/Targeted_Attacks_Possible_in_the_Cloud_Researchers_Warn</a:t>
            </a:r>
            <a:endParaRPr lang="en-US" altLang="en-US" sz="1000" b="1">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Vulnerability Seen in Amazon's Cloud-Computing by David Talbot. </a:t>
            </a:r>
            <a:r>
              <a:rPr lang="en-US" altLang="en-US" sz="1000" b="1">
                <a:solidFill>
                  <a:srgbClr val="1E1C11"/>
                </a:solidFill>
                <a:ea typeface="ＭＳ Ｐゴシック" panose="020B0600070205080204" pitchFamily="34" charset="-128"/>
                <a:hlinkClick r:id="rId6"/>
              </a:rPr>
              <a:t>http://www.cs.sunysb.edu/~sion/research/sion2009mitTR.pdf</a:t>
            </a:r>
            <a:endParaRPr lang="en-US" altLang="en-US" sz="1000" b="1">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Cloud Computing Security Considerations by Roger Halbheer and Doug Cavit. January 2010. </a:t>
            </a:r>
            <a:r>
              <a:rPr lang="en-US" altLang="en-US" sz="1000" b="1">
                <a:solidFill>
                  <a:srgbClr val="1E1C11"/>
                </a:solidFill>
                <a:ea typeface="ＭＳ Ｐゴシック" panose="020B0600070205080204" pitchFamily="34" charset="-128"/>
                <a:hlinkClick r:id="rId7"/>
              </a:rPr>
              <a:t>http://blogs.technet.com/b/rhalbheer/archive/2010/01/30/cloud-security-paper-looking-for-feedback.aspx</a:t>
            </a:r>
            <a:endParaRPr lang="en-US" altLang="en-US" sz="1000" b="1">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Security in Cloud Computing Overview.http://www.halbheer.info/security/2010/01/30/cloud-security-paper-looking-for-feedback</a:t>
            </a: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Hey, You, Get Off of My Cloud: Exploring Information Leakage in Third-Party Compute Clouds by T. Ristenpart, E. Tromer, H. Shacham and Stefan Savage. CCS’09</a:t>
            </a: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Cloud Computing Security. </a:t>
            </a:r>
            <a:r>
              <a:rPr lang="en-US" altLang="en-US" sz="1000" b="1">
                <a:solidFill>
                  <a:srgbClr val="1E1C11"/>
                </a:solidFill>
                <a:ea typeface="ＭＳ Ｐゴシック" panose="020B0600070205080204" pitchFamily="34" charset="-128"/>
                <a:hlinkClick r:id="rId8"/>
              </a:rPr>
              <a:t>http://www.exforsys.com/tutorials/cloud-computing/cloud-computing-security.html</a:t>
            </a:r>
            <a:endParaRPr lang="en-US" altLang="en-US" sz="1000" b="1">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r>
              <a:rPr lang="en-US" altLang="en-US" sz="1000" b="1">
                <a:solidFill>
                  <a:srgbClr val="1E1C11"/>
                </a:solidFill>
                <a:ea typeface="ＭＳ Ｐゴシック" panose="020B0600070205080204" pitchFamily="34" charset="-128"/>
              </a:rPr>
              <a:t>Update From Amazon Regarding Friday’s S3 Downtime by Allen Stern. Feb. 16,  2008. </a:t>
            </a:r>
            <a:r>
              <a:rPr lang="en-US" altLang="en-US" sz="1000" b="1">
                <a:solidFill>
                  <a:srgbClr val="1E1C11"/>
                </a:solidFill>
                <a:ea typeface="ＭＳ Ｐゴシック" panose="020B0600070205080204" pitchFamily="34" charset="-128"/>
                <a:hlinkClick r:id="rId9"/>
              </a:rPr>
              <a:t>http://www.centernetworks.com/amazon-s3-downtime-update</a:t>
            </a:r>
            <a:r>
              <a:rPr lang="en-US" altLang="en-US" sz="1000" b="1">
                <a:solidFill>
                  <a:srgbClr val="1E1C11"/>
                </a:solidFill>
                <a:ea typeface="ＭＳ Ｐゴシック" panose="020B0600070205080204" pitchFamily="34" charset="-128"/>
              </a:rPr>
              <a:t> </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R. Ranchal, B. Bhargava, L.B. Othmane, L. Lilien, A. Kim, M. Kang, “Protection of Identity Information in Cloud Computing without Trusted Third Party,“ Third International Workshop on Dependable Network Computing and Mobile Systems (DNCMS) in conjunction with 29th IEEE Symposium on Reliable Distributed System (SRDS)  2010 </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P. Angin, B. Bhargava, R. Ranchal, N. Singh, L. Lilien, L.B. Othmane, “A User-Centric Approach for Privacy and Identity Management in Cloud Computing,” 29th IEEE Symposium on Reliable Distributed System (SRDS) 2010 </a:t>
            </a:r>
          </a:p>
          <a:p>
            <a:pPr marL="609600" indent="-609600" eaLnBrk="1" hangingPunct="1">
              <a:buFont typeface="Calibri" panose="020F0502020204030204" pitchFamily="34" charset="0"/>
              <a:buAutoNum type="arabicPeriod"/>
            </a:pPr>
            <a:r>
              <a:rPr lang="en-US" altLang="en-US" sz="1000">
                <a:solidFill>
                  <a:srgbClr val="1E1C11"/>
                </a:solidFill>
                <a:ea typeface="ＭＳ Ｐゴシック" panose="020B0600070205080204" pitchFamily="34" charset="-128"/>
              </a:rPr>
              <a:t>H. Khandelwal</a:t>
            </a:r>
            <a:r>
              <a:rPr lang="en-US" altLang="en-US" sz="1000" i="1">
                <a:solidFill>
                  <a:srgbClr val="1E1C11"/>
                </a:solidFill>
                <a:ea typeface="ＭＳ Ｐゴシック" panose="020B0600070205080204" pitchFamily="34" charset="-128"/>
              </a:rPr>
              <a:t>, et al.</a:t>
            </a:r>
            <a:r>
              <a:rPr lang="en-US" altLang="en-US" sz="1000">
                <a:solidFill>
                  <a:srgbClr val="1E1C11"/>
                </a:solidFill>
                <a:ea typeface="ＭＳ Ｐゴシック" panose="020B0600070205080204" pitchFamily="34" charset="-128"/>
              </a:rPr>
              <a:t>, "Cloud Monitoring Framework,” Purdue University. Dec 2010.</a:t>
            </a:r>
          </a:p>
          <a:p>
            <a:pPr marL="609600" indent="-609600" eaLnBrk="1" hangingPunct="1">
              <a:buFont typeface="Calibri" panose="020F0502020204030204" pitchFamily="34" charset="0"/>
              <a:buAutoNum type="arabicPeriod"/>
            </a:pPr>
            <a:endParaRPr lang="en-US" altLang="en-US" sz="1000">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endParaRPr lang="en-US" altLang="en-US" sz="1000">
              <a:solidFill>
                <a:srgbClr val="1E1C11"/>
              </a:solidFill>
              <a:ea typeface="ＭＳ Ｐゴシック" panose="020B0600070205080204" pitchFamily="34" charset="-128"/>
            </a:endParaRPr>
          </a:p>
          <a:p>
            <a:pPr marL="609600" indent="-609600" eaLnBrk="1" hangingPunct="1">
              <a:buFont typeface="Calibri" panose="020F0502020204030204" pitchFamily="34" charset="0"/>
              <a:buAutoNum type="arabicPeriod"/>
            </a:pPr>
            <a:endParaRPr lang="en-US" altLang="en-US" sz="1000" b="1">
              <a:solidFill>
                <a:srgbClr val="1E1C11"/>
              </a:solidFill>
              <a:ea typeface="ＭＳ Ｐゴシック" panose="020B0600070205080204" pitchFamily="34" charset="-128"/>
            </a:endParaRPr>
          </a:p>
          <a:p>
            <a:pPr marL="609600" indent="-609600" eaLnBrk="1" hangingPunct="1">
              <a:lnSpc>
                <a:spcPct val="80000"/>
              </a:lnSpc>
              <a:buFontTx/>
              <a:buAutoNum type="arabicPeriod"/>
            </a:pPr>
            <a:endParaRPr lang="en-US" altLang="en-US" sz="1000">
              <a:solidFill>
                <a:srgbClr val="1E1C11"/>
              </a:solidFill>
              <a:ea typeface="ＭＳ Ｐゴシック" panose="020B0600070205080204" pitchFamily="34" charset="-128"/>
            </a:endParaRPr>
          </a:p>
        </p:txBody>
      </p:sp>
      <p:sp>
        <p:nvSpPr>
          <p:cNvPr id="63492" name="Slide Number Placeholder 1">
            <a:extLst>
              <a:ext uri="{FF2B5EF4-FFF2-40B4-BE49-F238E27FC236}">
                <a16:creationId xmlns:a16="http://schemas.microsoft.com/office/drawing/2014/main" id="{9265C4D4-3E03-43E8-952F-AAABB41B13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1993C161-9532-4B95-AFC0-5A472F07CD07}" type="slidenum">
              <a:rPr lang="en-US" altLang="en-US" sz="1400" smtClean="0">
                <a:solidFill>
                  <a:schemeClr val="tx1"/>
                </a:solidFill>
              </a:rPr>
              <a:pPr>
                <a:spcBef>
                  <a:spcPct val="0"/>
                </a:spcBef>
                <a:buClrTx/>
                <a:buFontTx/>
                <a:buNone/>
              </a:pPr>
              <a:t>46</a:t>
            </a:fld>
            <a:endParaRPr lang="en-US" altLang="en-US" sz="140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8D19190-1C90-4DEA-8BC9-8DB17C63B0C0}"/>
              </a:ext>
            </a:extLst>
          </p:cNvPr>
          <p:cNvSpPr>
            <a:spLocks noGrp="1" noChangeArrowheads="1"/>
          </p:cNvSpPr>
          <p:nvPr>
            <p:ph type="title"/>
          </p:nvPr>
        </p:nvSpPr>
        <p:spPr/>
        <p:txBody>
          <a:bodyPr/>
          <a:lstStyle/>
          <a:p>
            <a:pPr eaLnBrk="1" hangingPunct="1"/>
            <a:r>
              <a:rPr lang="en-US" altLang="en-US"/>
              <a:t>Other References</a:t>
            </a:r>
          </a:p>
        </p:txBody>
      </p:sp>
      <p:sp>
        <p:nvSpPr>
          <p:cNvPr id="65539" name="Rectangle 3">
            <a:extLst>
              <a:ext uri="{FF2B5EF4-FFF2-40B4-BE49-F238E27FC236}">
                <a16:creationId xmlns:a16="http://schemas.microsoft.com/office/drawing/2014/main" id="{9A8616FB-E194-4F94-B3B2-D85B902F1FE2}"/>
              </a:ext>
            </a:extLst>
          </p:cNvPr>
          <p:cNvSpPr>
            <a:spLocks noGrp="1" noChangeArrowheads="1"/>
          </p:cNvSpPr>
          <p:nvPr>
            <p:ph idx="1"/>
          </p:nvPr>
        </p:nvSpPr>
        <p:spPr/>
        <p:txBody>
          <a:bodyPr/>
          <a:lstStyle/>
          <a:p>
            <a:pPr eaLnBrk="1" hangingPunct="1">
              <a:lnSpc>
                <a:spcPct val="80000"/>
              </a:lnSpc>
            </a:pPr>
            <a:r>
              <a:rPr lang="en-US" altLang="en-US" sz="1400">
                <a:solidFill>
                  <a:srgbClr val="1E1C11"/>
                </a:solidFill>
                <a:ea typeface="ＭＳ Ｐゴシック" panose="020B0600070205080204" pitchFamily="34" charset="-128"/>
              </a:rPr>
              <a:t>M. Armbrust</a:t>
            </a:r>
            <a:r>
              <a:rPr lang="en-US" altLang="en-US" sz="1400" i="1">
                <a:solidFill>
                  <a:srgbClr val="1E1C11"/>
                </a:solidFill>
                <a:ea typeface="ＭＳ Ｐゴシック" panose="020B0600070205080204" pitchFamily="34" charset="-128"/>
              </a:rPr>
              <a:t>, et al.</a:t>
            </a:r>
            <a:r>
              <a:rPr lang="en-US" altLang="en-US" sz="1400">
                <a:solidFill>
                  <a:srgbClr val="1E1C11"/>
                </a:solidFill>
                <a:ea typeface="ＭＳ Ｐゴシック" panose="020B0600070205080204" pitchFamily="34" charset="-128"/>
              </a:rPr>
              <a:t>, "Above the Clouds: A Berkeley View of Cloud Computing," UC Berkeley Reliable Adaptive Distributed Systems LaboratoryFebruary 10 2009.</a:t>
            </a:r>
          </a:p>
          <a:p>
            <a:pPr eaLnBrk="1" hangingPunct="1">
              <a:lnSpc>
                <a:spcPct val="80000"/>
              </a:lnSpc>
            </a:pPr>
            <a:r>
              <a:rPr lang="en-US" altLang="en-US" sz="1400">
                <a:solidFill>
                  <a:srgbClr val="1E1C11"/>
                </a:solidFill>
                <a:ea typeface="ＭＳ Ｐゴシック" panose="020B0600070205080204" pitchFamily="34" charset="-128"/>
              </a:rPr>
              <a:t>Cloud Security Alliance, "Security Guidance for Critical Areas of Focus in Cloud Computing, ver. 2.1," 2009.</a:t>
            </a:r>
          </a:p>
          <a:p>
            <a:pPr eaLnBrk="1" hangingPunct="1">
              <a:lnSpc>
                <a:spcPct val="80000"/>
              </a:lnSpc>
            </a:pPr>
            <a:r>
              <a:rPr lang="en-US" altLang="en-US" sz="1400">
                <a:solidFill>
                  <a:srgbClr val="1E1C11"/>
                </a:solidFill>
                <a:ea typeface="ＭＳ Ｐゴシック" panose="020B0600070205080204" pitchFamily="34" charset="-128"/>
              </a:rPr>
              <a:t>M. Jensen</a:t>
            </a:r>
            <a:r>
              <a:rPr lang="en-US" altLang="en-US" sz="1400" i="1">
                <a:solidFill>
                  <a:srgbClr val="1E1C11"/>
                </a:solidFill>
                <a:ea typeface="ＭＳ Ｐゴシック" panose="020B0600070205080204" pitchFamily="34" charset="-128"/>
              </a:rPr>
              <a:t>, et al.</a:t>
            </a:r>
            <a:r>
              <a:rPr lang="en-US" altLang="en-US" sz="1400">
                <a:solidFill>
                  <a:srgbClr val="1E1C11"/>
                </a:solidFill>
                <a:ea typeface="ＭＳ Ｐゴシック" panose="020B0600070205080204" pitchFamily="34" charset="-128"/>
              </a:rPr>
              <a:t>, "On Technical Security Issues in Cloud Computing," presented at the 2009 IEEE International Conference on Cloud Computing, Bangalore, India 2009.</a:t>
            </a:r>
          </a:p>
          <a:p>
            <a:pPr eaLnBrk="1" hangingPunct="1">
              <a:lnSpc>
                <a:spcPct val="80000"/>
              </a:lnSpc>
            </a:pPr>
            <a:r>
              <a:rPr lang="en-US" altLang="en-US" sz="1400">
                <a:solidFill>
                  <a:srgbClr val="1E1C11"/>
                </a:solidFill>
                <a:ea typeface="ＭＳ Ｐゴシック" panose="020B0600070205080204" pitchFamily="34" charset="-128"/>
              </a:rPr>
              <a:t>P. Mell and T. Grance, "Effectively and Securely Using the Cloud Computing Paradigm," ed: National Institute of Standards and Technology, Information Technology Laboratory, 2009.</a:t>
            </a:r>
          </a:p>
          <a:p>
            <a:pPr eaLnBrk="1" hangingPunct="1">
              <a:lnSpc>
                <a:spcPct val="80000"/>
              </a:lnSpc>
            </a:pPr>
            <a:r>
              <a:rPr lang="en-US" altLang="en-US" sz="1400">
                <a:solidFill>
                  <a:srgbClr val="1E1C11"/>
                </a:solidFill>
                <a:ea typeface="ＭＳ Ｐゴシック" panose="020B0600070205080204" pitchFamily="34" charset="-128"/>
              </a:rPr>
              <a:t>N. Santos</a:t>
            </a:r>
            <a:r>
              <a:rPr lang="en-US" altLang="en-US" sz="1400" i="1">
                <a:solidFill>
                  <a:srgbClr val="1E1C11"/>
                </a:solidFill>
                <a:ea typeface="ＭＳ Ｐゴシック" panose="020B0600070205080204" pitchFamily="34" charset="-128"/>
              </a:rPr>
              <a:t>, et al.</a:t>
            </a:r>
            <a:r>
              <a:rPr lang="en-US" altLang="en-US" sz="1400">
                <a:solidFill>
                  <a:srgbClr val="1E1C11"/>
                </a:solidFill>
                <a:ea typeface="ＭＳ Ｐゴシック" panose="020B0600070205080204" pitchFamily="34" charset="-128"/>
              </a:rPr>
              <a:t>, "Towards Trusted Cloud Computing," in </a:t>
            </a:r>
            <a:r>
              <a:rPr lang="en-US" altLang="en-US" sz="1400" i="1">
                <a:solidFill>
                  <a:srgbClr val="1E1C11"/>
                </a:solidFill>
                <a:ea typeface="ＭＳ Ｐゴシック" panose="020B0600070205080204" pitchFamily="34" charset="-128"/>
              </a:rPr>
              <a:t>Usenix 09 Hot Cloud Workshop</a:t>
            </a:r>
            <a:r>
              <a:rPr lang="en-US" altLang="en-US" sz="1400">
                <a:solidFill>
                  <a:srgbClr val="1E1C11"/>
                </a:solidFill>
                <a:ea typeface="ＭＳ Ｐゴシック" panose="020B0600070205080204" pitchFamily="34" charset="-128"/>
              </a:rPr>
              <a:t>, San Diego, CA, 2009.</a:t>
            </a:r>
          </a:p>
          <a:p>
            <a:pPr eaLnBrk="1" hangingPunct="1">
              <a:lnSpc>
                <a:spcPct val="80000"/>
              </a:lnSpc>
            </a:pPr>
            <a:r>
              <a:rPr lang="en-US" altLang="en-US" sz="1400">
                <a:solidFill>
                  <a:srgbClr val="1E1C11"/>
                </a:solidFill>
                <a:ea typeface="ＭＳ Ｐゴシック" panose="020B0600070205080204" pitchFamily="34" charset="-128"/>
              </a:rPr>
              <a:t>R. G. Lennon</a:t>
            </a:r>
            <a:r>
              <a:rPr lang="en-US" altLang="en-US" sz="1400" i="1">
                <a:solidFill>
                  <a:srgbClr val="1E1C11"/>
                </a:solidFill>
                <a:ea typeface="ＭＳ Ｐゴシック" panose="020B0600070205080204" pitchFamily="34" charset="-128"/>
              </a:rPr>
              <a:t>, et al.</a:t>
            </a:r>
            <a:r>
              <a:rPr lang="en-US" altLang="en-US" sz="1400">
                <a:solidFill>
                  <a:srgbClr val="1E1C11"/>
                </a:solidFill>
                <a:ea typeface="ＭＳ Ｐゴシック" panose="020B0600070205080204" pitchFamily="34" charset="-128"/>
              </a:rPr>
              <a:t>, "Best practices in cloud computing: designing for the cloud," presented at the Proceeding of the 24th ACM SIGPLAN conference companion on Object oriented programming systems languages and applications, Orlando, Florida, USA, 2009.</a:t>
            </a:r>
          </a:p>
          <a:p>
            <a:pPr eaLnBrk="1" hangingPunct="1">
              <a:lnSpc>
                <a:spcPct val="80000"/>
              </a:lnSpc>
            </a:pPr>
            <a:r>
              <a:rPr lang="en-US" altLang="en-US" sz="1400">
                <a:solidFill>
                  <a:srgbClr val="1E1C11"/>
                </a:solidFill>
                <a:ea typeface="ＭＳ Ｐゴシック" panose="020B0600070205080204" pitchFamily="34" charset="-128"/>
              </a:rPr>
              <a:t>P. Mell and T. Grance, "The NIST Definition of Cloud Computing (ver. 15)," National Institute of Standards and Technology, Information Technology LaboratoryOctober 7 2009.</a:t>
            </a:r>
          </a:p>
          <a:p>
            <a:pPr eaLnBrk="1" hangingPunct="1">
              <a:lnSpc>
                <a:spcPct val="80000"/>
              </a:lnSpc>
            </a:pPr>
            <a:r>
              <a:rPr lang="en-US" altLang="en-US" sz="1400">
                <a:solidFill>
                  <a:srgbClr val="1E1C11"/>
                </a:solidFill>
                <a:ea typeface="ＭＳ Ｐゴシック" panose="020B0600070205080204" pitchFamily="34" charset="-128"/>
              </a:rPr>
              <a:t>C. Cachin</a:t>
            </a:r>
            <a:r>
              <a:rPr lang="en-US" altLang="en-US" sz="1400" i="1">
                <a:solidFill>
                  <a:srgbClr val="1E1C11"/>
                </a:solidFill>
                <a:ea typeface="ＭＳ Ｐゴシック" panose="020B0600070205080204" pitchFamily="34" charset="-128"/>
              </a:rPr>
              <a:t>, et al.</a:t>
            </a:r>
            <a:r>
              <a:rPr lang="en-US" altLang="en-US" sz="1400">
                <a:solidFill>
                  <a:srgbClr val="1E1C11"/>
                </a:solidFill>
                <a:ea typeface="ＭＳ Ｐゴシック" panose="020B0600070205080204" pitchFamily="34" charset="-128"/>
              </a:rPr>
              <a:t>, "Trusting the cloud," </a:t>
            </a:r>
            <a:r>
              <a:rPr lang="en-US" altLang="en-US" sz="1400" i="1">
                <a:solidFill>
                  <a:srgbClr val="1E1C11"/>
                </a:solidFill>
                <a:ea typeface="ＭＳ Ｐゴシック" panose="020B0600070205080204" pitchFamily="34" charset="-128"/>
              </a:rPr>
              <a:t>SIGACT News, </a:t>
            </a:r>
            <a:r>
              <a:rPr lang="en-US" altLang="en-US" sz="1400">
                <a:solidFill>
                  <a:srgbClr val="1E1C11"/>
                </a:solidFill>
                <a:ea typeface="ＭＳ Ｐゴシック" panose="020B0600070205080204" pitchFamily="34" charset="-128"/>
              </a:rPr>
              <a:t>vol. 40, pp. 81-86, 2009.</a:t>
            </a:r>
          </a:p>
          <a:p>
            <a:pPr eaLnBrk="1" hangingPunct="1">
              <a:lnSpc>
                <a:spcPct val="80000"/>
              </a:lnSpc>
            </a:pPr>
            <a:r>
              <a:rPr lang="en-US" altLang="en-US" sz="1400">
                <a:solidFill>
                  <a:srgbClr val="1E1C11"/>
                </a:solidFill>
                <a:ea typeface="ＭＳ Ｐゴシック" panose="020B0600070205080204" pitchFamily="34" charset="-128"/>
              </a:rPr>
              <a:t>J. Heiser and M. Nicolett, "Assessing the Security Risks of Cloud Computing," Gartner 2008.</a:t>
            </a:r>
          </a:p>
          <a:p>
            <a:pPr eaLnBrk="1" hangingPunct="1">
              <a:lnSpc>
                <a:spcPct val="80000"/>
              </a:lnSpc>
            </a:pPr>
            <a:r>
              <a:rPr lang="en-US" altLang="en-US" sz="1400">
                <a:solidFill>
                  <a:srgbClr val="1E1C11"/>
                </a:solidFill>
                <a:ea typeface="ＭＳ Ｐゴシック" panose="020B0600070205080204" pitchFamily="34" charset="-128"/>
              </a:rPr>
              <a:t>A. Joch. (2009, June 18) Cloud Computing: Is It Secure Enough? </a:t>
            </a:r>
            <a:r>
              <a:rPr lang="en-US" altLang="en-US" sz="1400" i="1">
                <a:solidFill>
                  <a:srgbClr val="1E1C11"/>
                </a:solidFill>
                <a:ea typeface="ＭＳ Ｐゴシック" panose="020B0600070205080204" pitchFamily="34" charset="-128"/>
              </a:rPr>
              <a:t>Federal Computer Week</a:t>
            </a:r>
            <a:r>
              <a:rPr lang="en-US" altLang="en-US" sz="1400">
                <a:solidFill>
                  <a:srgbClr val="1E1C11"/>
                </a:solidFill>
                <a:ea typeface="ＭＳ Ｐゴシック" panose="020B0600070205080204" pitchFamily="34" charset="-128"/>
              </a:rPr>
              <a:t>. </a:t>
            </a:r>
          </a:p>
          <a:p>
            <a:pPr eaLnBrk="1" hangingPunct="1">
              <a:lnSpc>
                <a:spcPct val="80000"/>
              </a:lnSpc>
            </a:pPr>
            <a:r>
              <a:rPr lang="en-US" altLang="en-US" sz="1400">
                <a:solidFill>
                  <a:srgbClr val="1E1C11"/>
                </a:solidFill>
                <a:ea typeface="ＭＳ Ｐゴシック" panose="020B0600070205080204" pitchFamily="34" charset="-128"/>
              </a:rPr>
              <a:t>AWS Amazon EC2: </a:t>
            </a:r>
            <a:r>
              <a:rPr lang="en-US" altLang="en-US" sz="1400">
                <a:solidFill>
                  <a:srgbClr val="1E1C11"/>
                </a:solidFill>
                <a:ea typeface="ＭＳ Ｐゴシック" panose="020B0600070205080204" pitchFamily="34" charset="-128"/>
                <a:hlinkClick r:id="rId2"/>
              </a:rPr>
              <a:t>http://aws.amazon.com/ec2/</a:t>
            </a:r>
            <a:endParaRPr lang="en-US" altLang="en-US" sz="1400">
              <a:solidFill>
                <a:srgbClr val="1E1C11"/>
              </a:solidFill>
              <a:ea typeface="ＭＳ Ｐゴシック" panose="020B0600070205080204" pitchFamily="34" charset="-128"/>
            </a:endParaRPr>
          </a:p>
          <a:p>
            <a:pPr eaLnBrk="1" hangingPunct="1">
              <a:lnSpc>
                <a:spcPct val="80000"/>
              </a:lnSpc>
            </a:pPr>
            <a:r>
              <a:rPr lang="en-US" altLang="en-US" sz="1400">
                <a:solidFill>
                  <a:srgbClr val="1E1C11"/>
                </a:solidFill>
                <a:ea typeface="ＭＳ Ｐゴシック" panose="020B0600070205080204" pitchFamily="34" charset="-128"/>
              </a:rPr>
              <a:t>Amazon CloudWatch: </a:t>
            </a:r>
            <a:r>
              <a:rPr lang="en-US" altLang="en-US" sz="1400">
                <a:solidFill>
                  <a:srgbClr val="1E1C11"/>
                </a:solidFill>
                <a:ea typeface="ＭＳ Ｐゴシック" panose="020B0600070205080204" pitchFamily="34" charset="-128"/>
                <a:hlinkClick r:id="rId3"/>
              </a:rPr>
              <a:t>http://aws.amazon.com/cloudwatch/</a:t>
            </a:r>
            <a:endParaRPr lang="en-US" altLang="en-US" sz="1400">
              <a:solidFill>
                <a:srgbClr val="1E1C11"/>
              </a:solidFill>
              <a:ea typeface="ＭＳ Ｐゴシック" panose="020B0600070205080204" pitchFamily="34" charset="-128"/>
            </a:endParaRPr>
          </a:p>
          <a:p>
            <a:pPr eaLnBrk="1" hangingPunct="1">
              <a:lnSpc>
                <a:spcPct val="80000"/>
              </a:lnSpc>
            </a:pPr>
            <a:r>
              <a:rPr lang="en-US" altLang="en-US" sz="1400">
                <a:solidFill>
                  <a:srgbClr val="1E1C11"/>
                </a:solidFill>
                <a:ea typeface="ＭＳ Ｐゴシック" panose="020B0600070205080204" pitchFamily="34" charset="-128"/>
              </a:rPr>
              <a:t>Iperf: </a:t>
            </a:r>
            <a:r>
              <a:rPr lang="en-US" altLang="en-US" sz="1400">
                <a:solidFill>
                  <a:srgbClr val="1E1C11"/>
                </a:solidFill>
                <a:ea typeface="ＭＳ Ｐゴシック" panose="020B0600070205080204" pitchFamily="34" charset="-128"/>
                <a:hlinkClick r:id="rId4"/>
              </a:rPr>
              <a:t>http://iperf.sourceforge.net/</a:t>
            </a:r>
            <a:endParaRPr lang="en-US" altLang="en-US" sz="1400">
              <a:solidFill>
                <a:srgbClr val="1E1C11"/>
              </a:solidFill>
              <a:ea typeface="ＭＳ Ｐゴシック" panose="020B0600070205080204" pitchFamily="34" charset="-128"/>
            </a:endParaRPr>
          </a:p>
          <a:p>
            <a:pPr eaLnBrk="1" hangingPunct="1">
              <a:lnSpc>
                <a:spcPct val="80000"/>
              </a:lnSpc>
            </a:pPr>
            <a:endParaRPr lang="en-US" altLang="en-US" sz="1400">
              <a:solidFill>
                <a:srgbClr val="1E1C11"/>
              </a:solidFill>
              <a:ea typeface="ＭＳ Ｐゴシック" panose="020B0600070205080204" pitchFamily="34" charset="-128"/>
            </a:endParaRPr>
          </a:p>
          <a:p>
            <a:pPr eaLnBrk="1" hangingPunct="1">
              <a:lnSpc>
                <a:spcPct val="80000"/>
              </a:lnSpc>
            </a:pPr>
            <a:endParaRPr lang="en-US" altLang="en-US" sz="1400">
              <a:solidFill>
                <a:srgbClr val="1E1C11"/>
              </a:solidFill>
              <a:ea typeface="ＭＳ Ｐゴシック" panose="020B0600070205080204" pitchFamily="34" charset="-128"/>
            </a:endParaRPr>
          </a:p>
        </p:txBody>
      </p:sp>
      <p:sp>
        <p:nvSpPr>
          <p:cNvPr id="65540" name="Slide Number Placeholder 1">
            <a:extLst>
              <a:ext uri="{FF2B5EF4-FFF2-40B4-BE49-F238E27FC236}">
                <a16:creationId xmlns:a16="http://schemas.microsoft.com/office/drawing/2014/main" id="{7A7D2A19-FD31-4D5B-BB24-1DC1E70618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D7E4E95B-0D12-4BC4-8FC0-7AC9D36CE229}" type="slidenum">
              <a:rPr lang="en-US" altLang="en-US" sz="1400" smtClean="0">
                <a:solidFill>
                  <a:schemeClr val="tx1"/>
                </a:solidFill>
              </a:rPr>
              <a:pPr>
                <a:spcBef>
                  <a:spcPct val="0"/>
                </a:spcBef>
                <a:buClrTx/>
                <a:buFontTx/>
                <a:buNone/>
              </a:pPr>
              <a:t>47</a:t>
            </a:fld>
            <a:endParaRPr lang="en-US" altLang="en-US" sz="1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20E9E0D-6E11-47A4-B314-E87D9F47A456}"/>
              </a:ext>
            </a:extLst>
          </p:cNvPr>
          <p:cNvSpPr>
            <a:spLocks noGrp="1"/>
          </p:cNvSpPr>
          <p:nvPr>
            <p:ph type="title"/>
          </p:nvPr>
        </p:nvSpPr>
        <p:spPr>
          <a:xfrm>
            <a:off x="457200" y="0"/>
            <a:ext cx="8229600" cy="1143000"/>
          </a:xfrm>
        </p:spPr>
        <p:txBody>
          <a:bodyPr/>
          <a:lstStyle/>
          <a:p>
            <a:pPr eaLnBrk="1" hangingPunct="1"/>
            <a:r>
              <a:rPr lang="en-US" altLang="en-US" sz="3200">
                <a:ea typeface="ＭＳ Ｐゴシック" panose="020B0600070205080204" pitchFamily="34" charset="-128"/>
              </a:rPr>
              <a:t>Companies are still afraid to use clouds</a:t>
            </a:r>
          </a:p>
        </p:txBody>
      </p:sp>
      <p:sp>
        <p:nvSpPr>
          <p:cNvPr id="8195" name="Slide Number Placeholder 5">
            <a:extLst>
              <a:ext uri="{FF2B5EF4-FFF2-40B4-BE49-F238E27FC236}">
                <a16:creationId xmlns:a16="http://schemas.microsoft.com/office/drawing/2014/main" id="{6AEDB723-AAE2-42DF-B403-45C3E0DFBD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ADE3A0BA-6403-40E9-BDFE-8C9DBC870E40}" type="slidenum">
              <a:rPr lang="en-US" altLang="en-US" sz="1200" smtClean="0">
                <a:solidFill>
                  <a:srgbClr val="898989"/>
                </a:solidFill>
                <a:latin typeface="Calibri" panose="020F0502020204030204" pitchFamily="34" charset="0"/>
              </a:rPr>
              <a:pPr>
                <a:spcBef>
                  <a:spcPct val="0"/>
                </a:spcBef>
                <a:buClrTx/>
                <a:buFontTx/>
                <a:buNone/>
              </a:pPr>
              <a:t>5</a:t>
            </a:fld>
            <a:endParaRPr lang="en-US" altLang="en-US" sz="1200">
              <a:solidFill>
                <a:srgbClr val="898989"/>
              </a:solidFill>
              <a:latin typeface="Calibri" panose="020F0502020204030204" pitchFamily="34" charset="0"/>
            </a:endParaRPr>
          </a:p>
        </p:txBody>
      </p:sp>
      <p:pic>
        <p:nvPicPr>
          <p:cNvPr id="8196" name="Picture 3">
            <a:extLst>
              <a:ext uri="{FF2B5EF4-FFF2-40B4-BE49-F238E27FC236}">
                <a16:creationId xmlns:a16="http://schemas.microsoft.com/office/drawing/2014/main" id="{9E1C839A-5C0D-41BA-B9CE-702355C58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16280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8">
            <a:extLst>
              <a:ext uri="{FF2B5EF4-FFF2-40B4-BE49-F238E27FC236}">
                <a16:creationId xmlns:a16="http://schemas.microsoft.com/office/drawing/2014/main" id="{7C459E34-4347-4992-B0A0-C3E6A4B92C40}"/>
              </a:ext>
            </a:extLst>
          </p:cNvPr>
          <p:cNvSpPr txBox="1">
            <a:spLocks noChangeArrowheads="1"/>
          </p:cNvSpPr>
          <p:nvPr/>
        </p:nvSpPr>
        <p:spPr bwMode="auto">
          <a:xfrm>
            <a:off x="7391400" y="6019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37931725" indent="-37474525">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800">
                <a:solidFill>
                  <a:schemeClr val="tx1"/>
                </a:solidFill>
                <a:latin typeface="Calibri" panose="020F0502020204030204" pitchFamily="34" charset="0"/>
              </a:rPr>
              <a:t>[</a:t>
            </a:r>
            <a:r>
              <a:rPr lang="en-US" altLang="en-US" sz="1800" b="1">
                <a:solidFill>
                  <a:schemeClr val="tx1"/>
                </a:solidFill>
                <a:latin typeface="Calibri" panose="020F0502020204030204" pitchFamily="34" charset="0"/>
              </a:rPr>
              <a:t>Chow09ccsw</a:t>
            </a:r>
            <a:r>
              <a:rPr lang="en-US" altLang="en-US" sz="1800">
                <a:solidFill>
                  <a:schemeClr val="tx1"/>
                </a:solidFill>
                <a:latin typeface="Calibri" panose="020F050202020403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79D114E-2D74-4DCD-95B4-CEEB3E537BE0}"/>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Causes of Problems Associated </a:t>
            </a:r>
            <a:br>
              <a:rPr lang="en-US" altLang="en-US">
                <a:ea typeface="ＭＳ Ｐゴシック" panose="020B0600070205080204" pitchFamily="34" charset="-128"/>
              </a:rPr>
            </a:br>
            <a:r>
              <a:rPr lang="en-US" altLang="en-US">
                <a:ea typeface="ＭＳ Ｐゴシック" panose="020B0600070205080204" pitchFamily="34" charset="-128"/>
              </a:rPr>
              <a:t>with Cloud Computing</a:t>
            </a:r>
          </a:p>
        </p:txBody>
      </p:sp>
      <p:sp>
        <p:nvSpPr>
          <p:cNvPr id="9219" name="Rectangle 3">
            <a:extLst>
              <a:ext uri="{FF2B5EF4-FFF2-40B4-BE49-F238E27FC236}">
                <a16:creationId xmlns:a16="http://schemas.microsoft.com/office/drawing/2014/main" id="{C4FDCB8B-5EF4-4FB0-BFB9-0A4ADD3D43CB}"/>
              </a:ext>
            </a:extLst>
          </p:cNvPr>
          <p:cNvSpPr>
            <a:spLocks noGrp="1" noChangeArrowheads="1"/>
          </p:cNvSpPr>
          <p:nvPr>
            <p:ph type="body" idx="4294967295"/>
          </p:nvPr>
        </p:nvSpPr>
        <p:spPr>
          <a:xfrm>
            <a:off x="685800" y="1524000"/>
            <a:ext cx="8229600" cy="4525963"/>
          </a:xfrm>
        </p:spPr>
        <p:txBody>
          <a:bodyPr/>
          <a:lstStyle/>
          <a:p>
            <a:pPr eaLnBrk="1" hangingPunct="1"/>
            <a:r>
              <a:rPr lang="en-US" altLang="en-US" sz="2800">
                <a:ea typeface="ＭＳ Ｐゴシック" panose="020B0600070205080204" pitchFamily="34" charset="-128"/>
              </a:rPr>
              <a:t>Most security problems stem from:</a:t>
            </a:r>
          </a:p>
          <a:p>
            <a:pPr lvl="1" eaLnBrk="1" hangingPunct="1"/>
            <a:r>
              <a:rPr lang="en-US" altLang="en-US">
                <a:ea typeface="ＭＳ Ｐゴシック" panose="020B0600070205080204" pitchFamily="34" charset="-128"/>
              </a:rPr>
              <a:t>Loss of control</a:t>
            </a:r>
          </a:p>
          <a:p>
            <a:pPr lvl="1" eaLnBrk="1" hangingPunct="1"/>
            <a:r>
              <a:rPr lang="en-US" altLang="en-US">
                <a:ea typeface="ＭＳ Ｐゴシック" panose="020B0600070205080204" pitchFamily="34" charset="-128"/>
              </a:rPr>
              <a:t>Lack of trust (mechanisms)</a:t>
            </a:r>
          </a:p>
          <a:p>
            <a:pPr lvl="1" eaLnBrk="1" hangingPunct="1"/>
            <a:r>
              <a:rPr lang="en-US" altLang="en-US">
                <a:ea typeface="ＭＳ Ｐゴシック" panose="020B0600070205080204" pitchFamily="34" charset="-128"/>
              </a:rPr>
              <a:t>Multi-tenancy</a:t>
            </a:r>
          </a:p>
          <a:p>
            <a:pPr eaLnBrk="1" hangingPunct="1"/>
            <a:r>
              <a:rPr lang="en-US" altLang="en-US" sz="2800">
                <a:ea typeface="ＭＳ Ｐゴシック" panose="020B0600070205080204" pitchFamily="34" charset="-128"/>
              </a:rPr>
              <a:t>These problems exist mainly in 3</a:t>
            </a:r>
            <a:r>
              <a:rPr lang="en-US" altLang="en-US" sz="2800" baseline="30000">
                <a:ea typeface="ＭＳ Ｐゴシック" panose="020B0600070205080204" pitchFamily="34" charset="-128"/>
              </a:rPr>
              <a:t>rd</a:t>
            </a:r>
            <a:r>
              <a:rPr lang="en-US" altLang="en-US" sz="2800">
                <a:ea typeface="ＭＳ Ｐゴシック" panose="020B0600070205080204" pitchFamily="34" charset="-128"/>
              </a:rPr>
              <a:t> party management models</a:t>
            </a:r>
          </a:p>
          <a:p>
            <a:pPr lvl="1" eaLnBrk="1" hangingPunct="1"/>
            <a:r>
              <a:rPr lang="en-US" altLang="en-US">
                <a:ea typeface="ＭＳ Ｐゴシック" panose="020B0600070205080204" pitchFamily="34" charset="-128"/>
              </a:rPr>
              <a:t>Self-managed clouds still have security issues, but not related to above</a:t>
            </a:r>
          </a:p>
          <a:p>
            <a:pPr lvl="1" eaLnBrk="1" hangingPunct="1">
              <a:buFontTx/>
              <a:buNone/>
            </a:pPr>
            <a:endParaRPr lang="en-US" altLang="en-US">
              <a:ea typeface="ＭＳ Ｐゴシック" panose="020B0600070205080204" pitchFamily="34" charset="-128"/>
            </a:endParaRPr>
          </a:p>
        </p:txBody>
      </p:sp>
      <p:sp>
        <p:nvSpPr>
          <p:cNvPr id="9220" name="Slide Number Placeholder 1">
            <a:extLst>
              <a:ext uri="{FF2B5EF4-FFF2-40B4-BE49-F238E27FC236}">
                <a16:creationId xmlns:a16="http://schemas.microsoft.com/office/drawing/2014/main" id="{1D940CF9-5425-40F1-AE26-8BDFFDD5EA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03FF1C9F-33AA-444D-8FCE-69CAEBD52915}" type="slidenum">
              <a:rPr lang="en-US" altLang="en-US" sz="1400" smtClean="0">
                <a:solidFill>
                  <a:schemeClr val="tx1"/>
                </a:solidFill>
              </a:rPr>
              <a:pPr>
                <a:spcBef>
                  <a:spcPct val="0"/>
                </a:spcBef>
                <a:buClrTx/>
                <a:buFontTx/>
                <a:buNone/>
              </a:pPr>
              <a:t>6</a:t>
            </a:fld>
            <a:endParaRPr lang="en-US" altLang="en-US" sz="14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ECEDB11-BC73-4D84-9D35-E98E35DB95AF}"/>
              </a:ext>
            </a:extLst>
          </p:cNvPr>
          <p:cNvSpPr>
            <a:spLocks noGrp="1" noChangeArrowheads="1"/>
          </p:cNvSpPr>
          <p:nvPr>
            <p:ph type="title"/>
          </p:nvPr>
        </p:nvSpPr>
        <p:spPr/>
        <p:txBody>
          <a:bodyPr/>
          <a:lstStyle/>
          <a:p>
            <a:pPr eaLnBrk="1" hangingPunct="1"/>
            <a:r>
              <a:rPr lang="en-US" altLang="en-US"/>
              <a:t>Loss of Control in the Cloud</a:t>
            </a:r>
          </a:p>
        </p:txBody>
      </p:sp>
      <p:sp>
        <p:nvSpPr>
          <p:cNvPr id="11267" name="Rectangle 3">
            <a:extLst>
              <a:ext uri="{FF2B5EF4-FFF2-40B4-BE49-F238E27FC236}">
                <a16:creationId xmlns:a16="http://schemas.microsoft.com/office/drawing/2014/main" id="{E729AE33-8179-41C8-8280-56D1CA7CDB3E}"/>
              </a:ext>
            </a:extLst>
          </p:cNvPr>
          <p:cNvSpPr>
            <a:spLocks noGrp="1" noChangeArrowheads="1"/>
          </p:cNvSpPr>
          <p:nvPr>
            <p:ph idx="1"/>
          </p:nvPr>
        </p:nvSpPr>
        <p:spPr/>
        <p:txBody>
          <a:bodyPr/>
          <a:lstStyle/>
          <a:p>
            <a:pPr eaLnBrk="1" hangingPunct="1"/>
            <a:r>
              <a:rPr lang="en-US" altLang="en-US" sz="2800">
                <a:solidFill>
                  <a:srgbClr val="1E1C11"/>
                </a:solidFill>
                <a:ea typeface="ＭＳ Ｐゴシック" panose="020B0600070205080204" pitchFamily="34" charset="-128"/>
              </a:rPr>
              <a:t>Consumer’s loss of control</a:t>
            </a:r>
          </a:p>
          <a:p>
            <a:pPr lvl="1" eaLnBrk="1" hangingPunct="1"/>
            <a:r>
              <a:rPr lang="en-US" altLang="en-US">
                <a:solidFill>
                  <a:srgbClr val="1E1C11"/>
                </a:solidFill>
                <a:ea typeface="ＭＳ Ｐゴシック" panose="020B0600070205080204" pitchFamily="34" charset="-128"/>
              </a:rPr>
              <a:t>Data, applications, resources are located with provider</a:t>
            </a:r>
          </a:p>
          <a:p>
            <a:pPr lvl="1" eaLnBrk="1" hangingPunct="1"/>
            <a:r>
              <a:rPr lang="en-US" altLang="en-US">
                <a:solidFill>
                  <a:srgbClr val="1E1C11"/>
                </a:solidFill>
                <a:ea typeface="ＭＳ Ｐゴシック" panose="020B0600070205080204" pitchFamily="34" charset="-128"/>
              </a:rPr>
              <a:t>User identity management is handled by the cloud</a:t>
            </a:r>
          </a:p>
          <a:p>
            <a:pPr lvl="1" eaLnBrk="1" hangingPunct="1"/>
            <a:r>
              <a:rPr lang="en-US" altLang="en-US">
                <a:solidFill>
                  <a:srgbClr val="1E1C11"/>
                </a:solidFill>
                <a:ea typeface="ＭＳ Ｐゴシック" panose="020B0600070205080204" pitchFamily="34" charset="-128"/>
              </a:rPr>
              <a:t>User access control rules, security policies and enforcement are managed by the cloud provider</a:t>
            </a:r>
          </a:p>
          <a:p>
            <a:pPr lvl="1" eaLnBrk="1" hangingPunct="1"/>
            <a:r>
              <a:rPr lang="en-US" altLang="en-US">
                <a:solidFill>
                  <a:srgbClr val="1E1C11"/>
                </a:solidFill>
                <a:ea typeface="ＭＳ Ｐゴシック" panose="020B0600070205080204" pitchFamily="34" charset="-128"/>
              </a:rPr>
              <a:t>Consumer relies on provider to ensure</a:t>
            </a:r>
          </a:p>
          <a:p>
            <a:pPr lvl="2" eaLnBrk="1" hangingPunct="1"/>
            <a:r>
              <a:rPr lang="en-US" altLang="en-US">
                <a:solidFill>
                  <a:srgbClr val="1E1C11"/>
                </a:solidFill>
                <a:ea typeface="ＭＳ Ｐゴシック" panose="020B0600070205080204" pitchFamily="34" charset="-128"/>
              </a:rPr>
              <a:t>Data security and privacy</a:t>
            </a:r>
          </a:p>
          <a:p>
            <a:pPr lvl="2" eaLnBrk="1" hangingPunct="1"/>
            <a:r>
              <a:rPr lang="en-US" altLang="en-US">
                <a:solidFill>
                  <a:srgbClr val="1E1C11"/>
                </a:solidFill>
                <a:ea typeface="ＭＳ Ｐゴシック" panose="020B0600070205080204" pitchFamily="34" charset="-128"/>
              </a:rPr>
              <a:t>Resource availability</a:t>
            </a:r>
          </a:p>
          <a:p>
            <a:pPr lvl="2" eaLnBrk="1" hangingPunct="1"/>
            <a:r>
              <a:rPr lang="en-US" altLang="en-US">
                <a:solidFill>
                  <a:srgbClr val="1E1C11"/>
                </a:solidFill>
                <a:ea typeface="ＭＳ Ｐゴシック" panose="020B0600070205080204" pitchFamily="34" charset="-128"/>
              </a:rPr>
              <a:t>Monitoring and repairing of services/resources</a:t>
            </a:r>
          </a:p>
          <a:p>
            <a:pPr eaLnBrk="1" hangingPunct="1"/>
            <a:endParaRPr lang="en-US" altLang="en-US" sz="2800">
              <a:solidFill>
                <a:srgbClr val="1E1C11"/>
              </a:solidFill>
              <a:ea typeface="ＭＳ Ｐゴシック" panose="020B0600070205080204" pitchFamily="34" charset="-128"/>
            </a:endParaRPr>
          </a:p>
        </p:txBody>
      </p:sp>
      <p:sp>
        <p:nvSpPr>
          <p:cNvPr id="11268" name="Slide Number Placeholder 1">
            <a:extLst>
              <a:ext uri="{FF2B5EF4-FFF2-40B4-BE49-F238E27FC236}">
                <a16:creationId xmlns:a16="http://schemas.microsoft.com/office/drawing/2014/main" id="{0F2E4058-5A0C-4F51-BC8F-8A59B3964D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55ECC10F-934C-4C72-B268-84428C974611}" type="slidenum">
              <a:rPr lang="en-US" altLang="en-US" sz="1400" smtClean="0">
                <a:solidFill>
                  <a:schemeClr val="tx1"/>
                </a:solidFill>
              </a:rPr>
              <a:pPr>
                <a:spcBef>
                  <a:spcPct val="0"/>
                </a:spcBef>
                <a:buClrTx/>
                <a:buFontTx/>
                <a:buNone/>
              </a:pPr>
              <a:t>7</a:t>
            </a:fld>
            <a:endParaRPr lang="en-US" altLang="en-US" sz="1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328DC1-8408-41E0-8753-1E1A008375FD}"/>
              </a:ext>
            </a:extLst>
          </p:cNvPr>
          <p:cNvSpPr>
            <a:spLocks noGrp="1" noChangeArrowheads="1"/>
          </p:cNvSpPr>
          <p:nvPr>
            <p:ph type="title"/>
          </p:nvPr>
        </p:nvSpPr>
        <p:spPr/>
        <p:txBody>
          <a:bodyPr/>
          <a:lstStyle/>
          <a:p>
            <a:pPr eaLnBrk="1" hangingPunct="1"/>
            <a:r>
              <a:rPr lang="en-US" altLang="en-US"/>
              <a:t>Lack of Trust in the Cloud</a:t>
            </a:r>
          </a:p>
        </p:txBody>
      </p:sp>
      <p:sp>
        <p:nvSpPr>
          <p:cNvPr id="12291" name="Rectangle 3">
            <a:extLst>
              <a:ext uri="{FF2B5EF4-FFF2-40B4-BE49-F238E27FC236}">
                <a16:creationId xmlns:a16="http://schemas.microsoft.com/office/drawing/2014/main" id="{B081AAFF-5840-4C15-9D7C-D54684C7D57C}"/>
              </a:ext>
            </a:extLst>
          </p:cNvPr>
          <p:cNvSpPr>
            <a:spLocks noGrp="1" noChangeArrowheads="1"/>
          </p:cNvSpPr>
          <p:nvPr>
            <p:ph idx="1"/>
          </p:nvPr>
        </p:nvSpPr>
        <p:spPr/>
        <p:txBody>
          <a:bodyPr/>
          <a:lstStyle/>
          <a:p>
            <a:pPr eaLnBrk="1" hangingPunct="1">
              <a:lnSpc>
                <a:spcPct val="80000"/>
              </a:lnSpc>
            </a:pPr>
            <a:r>
              <a:rPr lang="en-US" altLang="en-US" sz="2800">
                <a:solidFill>
                  <a:srgbClr val="1E1C11"/>
                </a:solidFill>
                <a:ea typeface="ＭＳ Ｐゴシック" panose="020B0600070205080204" pitchFamily="34" charset="-128"/>
              </a:rPr>
              <a:t>A brief deviation from the talk</a:t>
            </a:r>
          </a:p>
          <a:p>
            <a:pPr lvl="1" eaLnBrk="1" hangingPunct="1">
              <a:lnSpc>
                <a:spcPct val="80000"/>
              </a:lnSpc>
            </a:pPr>
            <a:r>
              <a:rPr lang="en-US" altLang="en-US">
                <a:solidFill>
                  <a:srgbClr val="1E1C11"/>
                </a:solidFill>
                <a:ea typeface="ＭＳ Ｐゴシック" panose="020B0600070205080204" pitchFamily="34" charset="-128"/>
              </a:rPr>
              <a:t>(But still related)</a:t>
            </a:r>
          </a:p>
          <a:p>
            <a:pPr lvl="1" eaLnBrk="1" hangingPunct="1">
              <a:lnSpc>
                <a:spcPct val="80000"/>
              </a:lnSpc>
            </a:pPr>
            <a:r>
              <a:rPr lang="en-US" altLang="en-US">
                <a:solidFill>
                  <a:srgbClr val="1E1C11"/>
                </a:solidFill>
                <a:ea typeface="ＭＳ Ｐゴシック" panose="020B0600070205080204" pitchFamily="34" charset="-128"/>
              </a:rPr>
              <a:t>Trusting a third party requires taking risks</a:t>
            </a:r>
          </a:p>
          <a:p>
            <a:pPr eaLnBrk="1" hangingPunct="1">
              <a:lnSpc>
                <a:spcPct val="80000"/>
              </a:lnSpc>
            </a:pPr>
            <a:r>
              <a:rPr lang="en-US" altLang="en-US" sz="2800">
                <a:solidFill>
                  <a:srgbClr val="1E1C11"/>
                </a:solidFill>
                <a:ea typeface="ＭＳ Ｐゴシック" panose="020B0600070205080204" pitchFamily="34" charset="-128"/>
              </a:rPr>
              <a:t>Defining trust and risk</a:t>
            </a:r>
          </a:p>
          <a:p>
            <a:pPr lvl="1" eaLnBrk="1" hangingPunct="1">
              <a:lnSpc>
                <a:spcPct val="80000"/>
              </a:lnSpc>
            </a:pPr>
            <a:r>
              <a:rPr lang="en-US" altLang="en-US">
                <a:solidFill>
                  <a:srgbClr val="1E1C11"/>
                </a:solidFill>
                <a:ea typeface="ＭＳ Ｐゴシック" panose="020B0600070205080204" pitchFamily="34" charset="-128"/>
              </a:rPr>
              <a:t>Opposite sides of the same coin (J. Camp)</a:t>
            </a:r>
          </a:p>
          <a:p>
            <a:pPr lvl="1" eaLnBrk="1" hangingPunct="1">
              <a:lnSpc>
                <a:spcPct val="80000"/>
              </a:lnSpc>
            </a:pPr>
            <a:r>
              <a:rPr lang="en-US" altLang="en-US">
                <a:solidFill>
                  <a:srgbClr val="1E1C11"/>
                </a:solidFill>
                <a:ea typeface="ＭＳ Ｐゴシック" panose="020B0600070205080204" pitchFamily="34" charset="-128"/>
              </a:rPr>
              <a:t>People only trust when it pays (Economist’s view)</a:t>
            </a:r>
          </a:p>
          <a:p>
            <a:pPr lvl="1" eaLnBrk="1" hangingPunct="1">
              <a:lnSpc>
                <a:spcPct val="80000"/>
              </a:lnSpc>
            </a:pPr>
            <a:r>
              <a:rPr lang="en-US" altLang="en-US">
                <a:solidFill>
                  <a:srgbClr val="1E1C11"/>
                </a:solidFill>
                <a:ea typeface="ＭＳ Ｐゴシック" panose="020B0600070205080204" pitchFamily="34" charset="-128"/>
              </a:rPr>
              <a:t>Need for trust arises only in risky situations </a:t>
            </a:r>
          </a:p>
          <a:p>
            <a:pPr eaLnBrk="1" hangingPunct="1">
              <a:lnSpc>
                <a:spcPct val="80000"/>
              </a:lnSpc>
            </a:pPr>
            <a:r>
              <a:rPr lang="en-US" altLang="en-US" sz="2800">
                <a:solidFill>
                  <a:srgbClr val="1E1C11"/>
                </a:solidFill>
                <a:ea typeface="ＭＳ Ｐゴシック" panose="020B0600070205080204" pitchFamily="34" charset="-128"/>
              </a:rPr>
              <a:t>Defunct third party management schemes</a:t>
            </a:r>
          </a:p>
          <a:p>
            <a:pPr lvl="1" eaLnBrk="1" hangingPunct="1">
              <a:lnSpc>
                <a:spcPct val="80000"/>
              </a:lnSpc>
            </a:pPr>
            <a:r>
              <a:rPr lang="en-US" altLang="en-US">
                <a:solidFill>
                  <a:srgbClr val="1E1C11"/>
                </a:solidFill>
                <a:ea typeface="ＭＳ Ｐゴシック" panose="020B0600070205080204" pitchFamily="34" charset="-128"/>
              </a:rPr>
              <a:t>Hard to balance trust and risk</a:t>
            </a:r>
          </a:p>
          <a:p>
            <a:pPr lvl="1" eaLnBrk="1" hangingPunct="1">
              <a:lnSpc>
                <a:spcPct val="80000"/>
              </a:lnSpc>
            </a:pPr>
            <a:r>
              <a:rPr lang="en-US" altLang="en-US">
                <a:solidFill>
                  <a:srgbClr val="1E1C11"/>
                </a:solidFill>
                <a:ea typeface="ＭＳ Ｐゴシック" panose="020B0600070205080204" pitchFamily="34" charset="-128"/>
              </a:rPr>
              <a:t>e.g. Key Escrow (Clipper chip)</a:t>
            </a:r>
          </a:p>
          <a:p>
            <a:pPr lvl="1" eaLnBrk="1" hangingPunct="1">
              <a:lnSpc>
                <a:spcPct val="80000"/>
              </a:lnSpc>
            </a:pPr>
            <a:r>
              <a:rPr lang="en-US" altLang="en-US">
                <a:solidFill>
                  <a:srgbClr val="1E1C11"/>
                </a:solidFill>
                <a:ea typeface="ＭＳ Ｐゴシック" panose="020B0600070205080204" pitchFamily="34" charset="-128"/>
              </a:rPr>
              <a:t>Is the cloud headed toward the same path?</a:t>
            </a:r>
          </a:p>
        </p:txBody>
      </p:sp>
      <p:sp>
        <p:nvSpPr>
          <p:cNvPr id="12292" name="Slide Number Placeholder 1">
            <a:extLst>
              <a:ext uri="{FF2B5EF4-FFF2-40B4-BE49-F238E27FC236}">
                <a16:creationId xmlns:a16="http://schemas.microsoft.com/office/drawing/2014/main" id="{34734A5F-6FF1-4123-A9F6-43ED2D60D8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9281653C-0716-4F19-AF6A-E8D43B82BAD9}" type="slidenum">
              <a:rPr lang="en-US" altLang="en-US" sz="1400" smtClean="0">
                <a:solidFill>
                  <a:schemeClr val="tx1"/>
                </a:solidFill>
              </a:rPr>
              <a:pPr>
                <a:spcBef>
                  <a:spcPct val="0"/>
                </a:spcBef>
                <a:buClrTx/>
                <a:buFontTx/>
                <a:buNone/>
              </a:pPr>
              <a:t>8</a:t>
            </a:fld>
            <a:endParaRPr lang="en-US" altLang="en-US" sz="14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9134ECC-C633-4A4B-9671-CC5C362DD185}"/>
              </a:ext>
            </a:extLst>
          </p:cNvPr>
          <p:cNvSpPr>
            <a:spLocks noGrp="1" noChangeArrowheads="1"/>
          </p:cNvSpPr>
          <p:nvPr>
            <p:ph type="title"/>
          </p:nvPr>
        </p:nvSpPr>
        <p:spPr/>
        <p:txBody>
          <a:bodyPr/>
          <a:lstStyle/>
          <a:p>
            <a:pPr eaLnBrk="1" hangingPunct="1"/>
            <a:r>
              <a:rPr lang="en-US" altLang="en-US"/>
              <a:t>Multi-tenancy Issues in the Cloud</a:t>
            </a:r>
          </a:p>
        </p:txBody>
      </p:sp>
      <p:sp>
        <p:nvSpPr>
          <p:cNvPr id="14339" name="Rectangle 3">
            <a:extLst>
              <a:ext uri="{FF2B5EF4-FFF2-40B4-BE49-F238E27FC236}">
                <a16:creationId xmlns:a16="http://schemas.microsoft.com/office/drawing/2014/main" id="{600BD235-1DE5-4D5B-9155-5FC5B022E11E}"/>
              </a:ext>
            </a:extLst>
          </p:cNvPr>
          <p:cNvSpPr>
            <a:spLocks noGrp="1" noChangeArrowheads="1"/>
          </p:cNvSpPr>
          <p:nvPr>
            <p:ph idx="1"/>
          </p:nvPr>
        </p:nvSpPr>
        <p:spPr/>
        <p:txBody>
          <a:bodyPr/>
          <a:lstStyle/>
          <a:p>
            <a:pPr eaLnBrk="1" hangingPunct="1"/>
            <a:r>
              <a:rPr lang="en-US" altLang="en-US" sz="2400">
                <a:solidFill>
                  <a:srgbClr val="1E1C11"/>
                </a:solidFill>
                <a:ea typeface="ＭＳ Ｐゴシック" panose="020B0600070205080204" pitchFamily="34" charset="-128"/>
              </a:rPr>
              <a:t>Conflict between tenants’ opposing goals</a:t>
            </a:r>
          </a:p>
          <a:p>
            <a:pPr lvl="1" eaLnBrk="1" hangingPunct="1"/>
            <a:r>
              <a:rPr lang="en-US" altLang="en-US" sz="2400">
                <a:solidFill>
                  <a:srgbClr val="1E1C11"/>
                </a:solidFill>
                <a:ea typeface="ＭＳ Ｐゴシック" panose="020B0600070205080204" pitchFamily="34" charset="-128"/>
              </a:rPr>
              <a:t>Tenants share a pool of resources and have opposing goals</a:t>
            </a:r>
          </a:p>
          <a:p>
            <a:pPr eaLnBrk="1" hangingPunct="1"/>
            <a:r>
              <a:rPr lang="en-US" altLang="en-US" sz="2400">
                <a:solidFill>
                  <a:srgbClr val="1E1C11"/>
                </a:solidFill>
                <a:ea typeface="ＭＳ Ｐゴシック" panose="020B0600070205080204" pitchFamily="34" charset="-128"/>
              </a:rPr>
              <a:t>How does multi-tenancy deal with conflict of interest?</a:t>
            </a:r>
          </a:p>
          <a:p>
            <a:pPr lvl="1" eaLnBrk="1" hangingPunct="1"/>
            <a:r>
              <a:rPr lang="en-US" altLang="en-US" sz="2400">
                <a:solidFill>
                  <a:srgbClr val="1E1C11"/>
                </a:solidFill>
                <a:ea typeface="ＭＳ Ｐゴシック" panose="020B0600070205080204" pitchFamily="34" charset="-128"/>
              </a:rPr>
              <a:t>Can tenants get along together and ‘play nicely’ ?</a:t>
            </a:r>
          </a:p>
          <a:p>
            <a:pPr lvl="1" eaLnBrk="1" hangingPunct="1"/>
            <a:r>
              <a:rPr lang="en-US" altLang="en-US" sz="2400">
                <a:solidFill>
                  <a:srgbClr val="1E1C11"/>
                </a:solidFill>
                <a:ea typeface="ＭＳ Ｐゴシック" panose="020B0600070205080204" pitchFamily="34" charset="-128"/>
              </a:rPr>
              <a:t>If they can’t, can we isolate them?</a:t>
            </a:r>
          </a:p>
          <a:p>
            <a:pPr eaLnBrk="1" hangingPunct="1"/>
            <a:r>
              <a:rPr lang="en-US" altLang="en-US" sz="2400">
                <a:solidFill>
                  <a:srgbClr val="1E1C11"/>
                </a:solidFill>
                <a:ea typeface="ＭＳ Ｐゴシック" panose="020B0600070205080204" pitchFamily="34" charset="-128"/>
              </a:rPr>
              <a:t>How to provide separation between tenants?</a:t>
            </a:r>
          </a:p>
          <a:p>
            <a:pPr eaLnBrk="1" hangingPunct="1"/>
            <a:endParaRPr lang="en-US" altLang="en-US" sz="2400">
              <a:solidFill>
                <a:srgbClr val="1E1C11"/>
              </a:solidFill>
              <a:ea typeface="ＭＳ Ｐゴシック" panose="020B0600070205080204" pitchFamily="34" charset="-128"/>
            </a:endParaRPr>
          </a:p>
          <a:p>
            <a:pPr eaLnBrk="1" hangingPunct="1"/>
            <a:r>
              <a:rPr lang="en-US" altLang="en-US" sz="2400">
                <a:solidFill>
                  <a:srgbClr val="1E1C11"/>
                </a:solidFill>
                <a:ea typeface="ＭＳ Ｐゴシック" panose="020B0600070205080204" pitchFamily="34" charset="-128"/>
              </a:rPr>
              <a:t>Cloud Computing brings new threats</a:t>
            </a:r>
          </a:p>
          <a:p>
            <a:pPr lvl="1" eaLnBrk="1" hangingPunct="1"/>
            <a:r>
              <a:rPr lang="en-US" altLang="en-US" sz="2400">
                <a:solidFill>
                  <a:srgbClr val="1E1C11"/>
                </a:solidFill>
                <a:ea typeface="ＭＳ Ｐゴシック" panose="020B0600070205080204" pitchFamily="34" charset="-128"/>
              </a:rPr>
              <a:t>Multiple independent users share the same physical infrastructure</a:t>
            </a:r>
          </a:p>
          <a:p>
            <a:pPr lvl="1" eaLnBrk="1" hangingPunct="1"/>
            <a:r>
              <a:rPr lang="en-US" altLang="en-US" sz="2400">
                <a:solidFill>
                  <a:srgbClr val="1E1C11"/>
                </a:solidFill>
                <a:ea typeface="ＭＳ Ｐゴシック" panose="020B0600070205080204" pitchFamily="34" charset="-128"/>
              </a:rPr>
              <a:t> Thus an attacker can legitimately be in the same physical machine as the target</a:t>
            </a:r>
          </a:p>
          <a:p>
            <a:pPr eaLnBrk="1" hangingPunct="1"/>
            <a:endParaRPr lang="en-US" altLang="en-US" sz="2000">
              <a:solidFill>
                <a:srgbClr val="1E1C11"/>
              </a:solidFill>
              <a:ea typeface="ＭＳ Ｐゴシック" panose="020B0600070205080204" pitchFamily="34" charset="-128"/>
            </a:endParaRPr>
          </a:p>
          <a:p>
            <a:pPr eaLnBrk="1" hangingPunct="1"/>
            <a:endParaRPr lang="en-US" altLang="en-US" sz="2000">
              <a:solidFill>
                <a:srgbClr val="1E1C11"/>
              </a:solidFill>
              <a:ea typeface="ＭＳ Ｐゴシック" panose="020B0600070205080204" pitchFamily="34" charset="-128"/>
            </a:endParaRPr>
          </a:p>
          <a:p>
            <a:pPr lvl="1" eaLnBrk="1" hangingPunct="1">
              <a:buFontTx/>
              <a:buNone/>
            </a:pPr>
            <a:endParaRPr lang="en-US" altLang="en-US">
              <a:solidFill>
                <a:srgbClr val="1E1C11"/>
              </a:solidFill>
              <a:ea typeface="ＭＳ Ｐゴシック" panose="020B0600070205080204" pitchFamily="34" charset="-128"/>
            </a:endParaRPr>
          </a:p>
        </p:txBody>
      </p:sp>
      <p:sp>
        <p:nvSpPr>
          <p:cNvPr id="14340" name="Slide Number Placeholder 1">
            <a:extLst>
              <a:ext uri="{FF2B5EF4-FFF2-40B4-BE49-F238E27FC236}">
                <a16:creationId xmlns:a16="http://schemas.microsoft.com/office/drawing/2014/main" id="{C29F0CDB-2535-4F31-B348-A80674E73D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a:spcBef>
                <a:spcPct val="0"/>
              </a:spcBef>
              <a:buClrTx/>
              <a:buFontTx/>
              <a:buNone/>
            </a:pPr>
            <a:fld id="{BF5E722F-DEA6-44B7-A616-2F6BD67DB67E}" type="slidenum">
              <a:rPr lang="en-US" altLang="en-US" sz="1400" smtClean="0">
                <a:solidFill>
                  <a:schemeClr val="tx1"/>
                </a:solidFill>
              </a:rPr>
              <a:pPr>
                <a:spcBef>
                  <a:spcPct val="0"/>
                </a:spcBef>
                <a:buClrTx/>
                <a:buFontTx/>
                <a:buNone/>
              </a:pPr>
              <a:t>9</a:t>
            </a:fld>
            <a:endParaRPr lang="en-US" altLang="en-US" sz="1400">
              <a:solidFill>
                <a:schemeClr val="tx1"/>
              </a:solidFill>
            </a:endParaRPr>
          </a:p>
        </p:txBody>
      </p:sp>
    </p:spTree>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10_Open vSwith and Cloud</Template>
  <TotalTime>4212</TotalTime>
  <Words>4437</Words>
  <Application>Microsoft Office PowerPoint</Application>
  <PresentationFormat>On-screen Show (4:3)</PresentationFormat>
  <Paragraphs>508</Paragraphs>
  <Slides>47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Palatino Linotype</vt:lpstr>
      <vt:lpstr>Wingdings</vt:lpstr>
      <vt:lpstr>Calibri</vt:lpstr>
      <vt:lpstr>ＭＳ Ｐゴシック</vt:lpstr>
      <vt:lpstr>Comic Sans MS</vt:lpstr>
      <vt:lpstr>2_Default Design</vt:lpstr>
      <vt:lpstr>Research in Cloud Security and Privacy --Security and Privacy Issues in Cloud Computing</vt:lpstr>
      <vt:lpstr>Outline</vt:lpstr>
      <vt:lpstr>Part I. Introduction</vt:lpstr>
      <vt:lpstr>Cloud computing is great,  why isn’t everyone doing it?</vt:lpstr>
      <vt:lpstr>Companies are still afraid to use clouds</vt:lpstr>
      <vt:lpstr>Causes of Problems Associated  with Cloud Computing</vt:lpstr>
      <vt:lpstr>Loss of Control in the Cloud</vt:lpstr>
      <vt:lpstr>Lack of Trust in the Cloud</vt:lpstr>
      <vt:lpstr>Multi-tenancy Issues in the Cloud</vt:lpstr>
      <vt:lpstr>Taxonomy of Fear</vt:lpstr>
      <vt:lpstr>Taxonomy of Fear (cont.)</vt:lpstr>
      <vt:lpstr>Taxonomy of Fear (cont.)</vt:lpstr>
      <vt:lpstr>Taxonomy of Fear (cont.)</vt:lpstr>
      <vt:lpstr>Taxonomy of Fear (cont.) </vt:lpstr>
      <vt:lpstr>Threat Model</vt:lpstr>
      <vt:lpstr>Threat Model</vt:lpstr>
      <vt:lpstr>What is the issue?</vt:lpstr>
      <vt:lpstr>Attacker Capability: Malicious Insiders</vt:lpstr>
      <vt:lpstr>Attacker Capability: Outside attacker</vt:lpstr>
      <vt:lpstr>Challenges for the attacker</vt:lpstr>
      <vt:lpstr>Part II: Security and Privacy Issues  in Cloud Computing - Big Picture</vt:lpstr>
      <vt:lpstr>Infrastructure Security</vt:lpstr>
      <vt:lpstr>The Network Level</vt:lpstr>
      <vt:lpstr>The Network Level - Mitigation</vt:lpstr>
      <vt:lpstr>The Host Level</vt:lpstr>
      <vt:lpstr>The Host Level (cont.)</vt:lpstr>
      <vt:lpstr> Case study: Amazon's EC2 infrastructure </vt:lpstr>
      <vt:lpstr>Local Host Security</vt:lpstr>
      <vt:lpstr>Local Host Security (Cont.)</vt:lpstr>
      <vt:lpstr>The Application Level</vt:lpstr>
      <vt:lpstr>Data Security and Storage</vt:lpstr>
      <vt:lpstr>Data Security and Storage (cont.)</vt:lpstr>
      <vt:lpstr>Data Security and Storage</vt:lpstr>
      <vt:lpstr>Why IAM?</vt:lpstr>
      <vt:lpstr>IAM considerations </vt:lpstr>
      <vt:lpstr>What is Privacy?</vt:lpstr>
      <vt:lpstr>What is the data life cycle?</vt:lpstr>
      <vt:lpstr>What Are the Key Privacy Concerns?</vt:lpstr>
      <vt:lpstr>Storage</vt:lpstr>
      <vt:lpstr>Retention</vt:lpstr>
      <vt:lpstr>Destruction</vt:lpstr>
      <vt:lpstr>Auditing, monitoring and risk management</vt:lpstr>
      <vt:lpstr>Privacy breaches</vt:lpstr>
      <vt:lpstr>Who is responsible for protecting privacy?</vt:lpstr>
      <vt:lpstr>Part III. Possible Solutions</vt:lpstr>
      <vt:lpstr>References</vt:lpstr>
      <vt:lpstr>Other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in Cloud Computing</dc:title>
  <dc:creator>doit</dc:creator>
  <cp:lastModifiedBy>Tejas Ghalsasi</cp:lastModifiedBy>
  <cp:revision>900</cp:revision>
  <dcterms:created xsi:type="dcterms:W3CDTF">2011-05-16T20:04:15Z</dcterms:created>
  <dcterms:modified xsi:type="dcterms:W3CDTF">2017-11-30T22:44:54Z</dcterms:modified>
</cp:coreProperties>
</file>