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433" r:id="rId1"/>
  </p:sldMasterIdLst>
  <p:notesMasterIdLst>
    <p:notesMasterId r:id="rId31"/>
  </p:notesMasterIdLst>
  <p:handoutMasterIdLst>
    <p:handoutMasterId r:id="rId32"/>
  </p:handoutMasterIdLst>
  <p:sldIdLst>
    <p:sldId id="531" r:id="rId2"/>
    <p:sldId id="490" r:id="rId3"/>
    <p:sldId id="403" r:id="rId4"/>
    <p:sldId id="491" r:id="rId5"/>
    <p:sldId id="543" r:id="rId6"/>
    <p:sldId id="547" r:id="rId7"/>
    <p:sldId id="548" r:id="rId8"/>
    <p:sldId id="546" r:id="rId9"/>
    <p:sldId id="542" r:id="rId10"/>
    <p:sldId id="516" r:id="rId11"/>
    <p:sldId id="550" r:id="rId12"/>
    <p:sldId id="515" r:id="rId13"/>
    <p:sldId id="330" r:id="rId14"/>
    <p:sldId id="360" r:id="rId15"/>
    <p:sldId id="408" r:id="rId16"/>
    <p:sldId id="461" r:id="rId17"/>
    <p:sldId id="459" r:id="rId18"/>
    <p:sldId id="549" r:id="rId19"/>
    <p:sldId id="536" r:id="rId20"/>
    <p:sldId id="551" r:id="rId21"/>
    <p:sldId id="537" r:id="rId22"/>
    <p:sldId id="545" r:id="rId23"/>
    <p:sldId id="520" r:id="rId24"/>
    <p:sldId id="521" r:id="rId25"/>
    <p:sldId id="524" r:id="rId26"/>
    <p:sldId id="426" r:id="rId27"/>
    <p:sldId id="525" r:id="rId28"/>
    <p:sldId id="400" r:id="rId29"/>
    <p:sldId id="401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EE5B00"/>
    <a:srgbClr val="FF7E2F"/>
    <a:srgbClr val="008E40"/>
    <a:srgbClr val="9999FF"/>
    <a:srgbClr val="3333FF"/>
    <a:srgbClr val="95DD9E"/>
    <a:srgbClr val="3DA149"/>
    <a:srgbClr val="31C95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4" autoAdjust="0"/>
    <p:restoredTop sz="80336" autoAdjust="0"/>
  </p:normalViewPr>
  <p:slideViewPr>
    <p:cSldViewPr>
      <p:cViewPr>
        <p:scale>
          <a:sx n="40" d="100"/>
          <a:sy n="40" d="100"/>
        </p:scale>
        <p:origin x="-1310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14742"/>
    </p:cViewPr>
  </p:sorterViewPr>
  <p:notesViewPr>
    <p:cSldViewPr>
      <p:cViewPr varScale="1">
        <p:scale>
          <a:sx n="66" d="100"/>
          <a:sy n="66" d="100"/>
        </p:scale>
        <p:origin x="-204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799E270-5097-49B7-A4B6-DCA718AA1884}" type="datetime1">
              <a:rPr lang="zh-CN" altLang="en-US"/>
              <a:pPr>
                <a:defRPr/>
              </a:pPr>
              <a:t>2015/8/6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720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ED0A4F4-16A8-4D84-90F1-A63BB7493184}" type="datetime1">
              <a:rPr lang="zh-CN" altLang="en-US"/>
              <a:pPr>
                <a:defRPr/>
              </a:pPr>
              <a:t>2015/8/6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FD28DFC-F31D-4C22-A219-3340314E8F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57657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72529F-C4F9-4D37-A832-0F6F9E9B65E5}" type="slidenum">
              <a:rPr lang="zh-CN" altLang="en-US" smtClean="0">
                <a:latin typeface="Arial" charset="0"/>
              </a:rPr>
              <a:pPr/>
              <a:t>1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605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Security and Performance are among the top few features we care a lot, unfortunately there is always tradeoff between these two features. 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04FB1-CCBB-BD47-8216-90FCF041DC6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93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D28DFC-F31D-4C22-A219-3340314E8FB1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436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Shamir proposed the (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m, n) secret sharing scheme that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divides data 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D into n pieces in such a way that D can be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easily reconstructed from any 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m pieces. If fewer than m pieces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are disclosed, no one can reconstruct 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D the revealed pieces.</a:t>
            </a:r>
            <a:endParaRPr lang="en-US" dirty="0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EB745AC-EDF3-4120-9C02-546CA2BDD8DC}" type="slidenum">
              <a:rPr lang="zh-CN" altLang="en-US" smtClean="0">
                <a:latin typeface="Arial" charset="0"/>
              </a:rPr>
              <a:pPr/>
              <a:t>12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548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Fig. 3 A distributed storage system contains 16 storage nodes, which are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divided into 4 server-type groups (or server groups for short), i.e., 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T1, T2, T3,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and 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T4. Servers in each group have the same level of security vulnerability.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D28DFC-F31D-4C22-A219-3340314E8FB1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891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Possible insecure file fragment allocation decision made using a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hashing function (see Eq. 11 in [1]): Server set 1 handles fragment </a:t>
            </a:r>
            <a:r>
              <a:rPr lang="en-US" altLang="zh-CN" sz="1200" i="1" kern="1200" baseline="0" dirty="0" err="1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fa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, server</a:t>
            </a:r>
          </a:p>
          <a:p>
            <a:r>
              <a:rPr lang="da-DK" altLang="zh-CN" sz="1200" kern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set 2 handles fragment </a:t>
            </a:r>
            <a:r>
              <a:rPr lang="da-DK" altLang="zh-CN" sz="1200" i="1" kern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fb, and server set 3 handles fragment fc. Server set</a:t>
            </a:r>
          </a:p>
          <a:p>
            <a:r>
              <a:rPr lang="pt-BR" altLang="zh-CN" sz="1200" kern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1 contains storage nodes </a:t>
            </a:r>
            <a:r>
              <a:rPr lang="pt-BR" altLang="zh-CN" sz="1200" i="1" kern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r1, r4, r7, r10, r13, and r16; server set 2 contains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storage nodes 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r2, r5, r8, r11, and r14; and server set 3 contains storage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nodes 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r3, r6, r9, r12, and r15. It is possible that fragments </a:t>
            </a:r>
            <a:r>
              <a:rPr lang="en-US" altLang="zh-CN" sz="1200" i="1" kern="1200" baseline="0" dirty="0" err="1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fa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, </a:t>
            </a:r>
            <a:r>
              <a:rPr lang="en-US" altLang="zh-CN" sz="1200" i="1" kern="1200" baseline="0" dirty="0" err="1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fb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, and </a:t>
            </a:r>
            <a:r>
              <a:rPr lang="en-US" altLang="zh-CN" sz="1200" i="1" kern="1200" baseline="0" dirty="0" err="1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fc</a:t>
            </a:r>
            <a:endParaRPr lang="en-US" altLang="zh-CN" sz="1200" i="1" kern="1200" baseline="0" dirty="0" smtClean="0">
              <a:solidFill>
                <a:schemeClr val="tx1"/>
              </a:solidFill>
              <a:latin typeface="+mn-lt"/>
              <a:ea typeface="MS PGothic" pitchFamily="34" charset="-128"/>
              <a:cs typeface="ＭＳ Ｐゴシック" pitchFamily="-107" charset="-128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may be allocated to storage nodes that belong to the same server-type group.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For example, the three fragments are respectively stored on nodes 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r4, r8, and</a:t>
            </a:r>
          </a:p>
          <a:p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r12, which share the same vulnerability in server group T4. Rather than three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attacks, one successful attack against server group 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T4 allows unauthorized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users to access the three fragments of file 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D28DFC-F31D-4C22-A219-3340314E8FB1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0009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1. A cluster storage subsystem consists of a number of storage nodes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and a gateway. Storage nodes are divided into different server-type groups,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each of which represents a level of security vulnerability.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D28DFC-F31D-4C22-A219-3340314E8FB1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60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D28DFC-F31D-4C22-A219-3340314E8FB1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5272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D28DFC-F31D-4C22-A219-3340314E8FB1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436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D28DFC-F31D-4C22-A219-3340314E8FB1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436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D28DFC-F31D-4C22-A219-3340314E8FB1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959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Highly available cloud storage is often implemented with complex, multi-tiered distributed systems built on top of clusters of commodity servers and disk drives.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D28DFC-F31D-4C22-A219-3340314E8FB1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512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D28DFC-F31D-4C22-A219-3340314E8FB1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3625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D28DFC-F31D-4C22-A219-3340314E8FB1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3625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D28DFC-F31D-4C22-A219-3340314E8FB1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7208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D28DFC-F31D-4C22-A219-3340314E8FB1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6710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D28DFC-F31D-4C22-A219-3340314E8FB1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7171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aseline="0" dirty="0" smtClean="0"/>
              <a:t>Remote sensing data set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Financial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D28DFC-F31D-4C22-A219-3340314E8FB1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0451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1. A cluster storage subsystem consists of a number of storage nodes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and a gateway. Storage nodes are divided into different server-type groups,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7" charset="-128"/>
              </a:rPr>
              <a:t>each of which represents a level of security vulnerability.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D28DFC-F31D-4C22-A219-3340314E8FB1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6989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FF0000"/>
                </a:solidFill>
              </a:rPr>
              <a:t>: </a:t>
            </a:r>
            <a:r>
              <a:rPr lang="en-US" sz="1200" dirty="0" smtClean="0"/>
              <a:t>a secure fragmentation allocation scheme</a:t>
            </a:r>
          </a:p>
          <a:p>
            <a:endParaRPr lang="zh-CN" altLang="zh-CN" dirty="0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B0946B8-AA94-4585-838A-86D709CC9569}" type="slidenum">
              <a:rPr lang="zh-CN" altLang="en-US" smtClean="0">
                <a:latin typeface="Arial" charset="0"/>
              </a:rPr>
              <a:pPr/>
              <a:t>5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804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Warren Buffett --Put all your eggs in one basket, and then watch it </a:t>
            </a:r>
          </a:p>
          <a:p>
            <a:r>
              <a:rPr lang="en-US" dirty="0" smtClean="0"/>
              <a:t>Different storage nodes have different features, there</a:t>
            </a:r>
            <a:r>
              <a:rPr lang="en-US" baseline="0" dirty="0" smtClean="0"/>
              <a:t> are always tradeoffs among the different choices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D28DFC-F31D-4C22-A219-3340314E8FB1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2158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D28DFC-F31D-4C22-A219-3340314E8FB1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4273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D28DFC-F31D-4C22-A219-3340314E8FB1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ＭＳ Ｐゴシック" pitchFamily="-107" charset="-128"/>
              </a:rPr>
              <a:t>cases, </a:t>
            </a:r>
            <a:r>
              <a:rPr lang="en-US" sz="1200" dirty="0" smtClean="0"/>
              <a:t>where the fragments of files are duplicated. </a:t>
            </a:r>
            <a:r>
              <a:rPr lang="en-US" baseline="0" dirty="0" smtClean="0"/>
              <a:t>Security and Performance are among the top few features we care a lot, unfortunately there is always tradeoff between these two features. 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04FB1-CCBB-BD47-8216-90FCF041DC6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9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E8C8-D210-49D9-ABC6-471BB0929B95}" type="datetime1">
              <a:rPr lang="en-US" altLang="zh-CN" smtClean="0"/>
              <a:t>8/6/2015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733800" y="6324600"/>
            <a:ext cx="2057400" cy="365125"/>
          </a:xfrm>
        </p:spPr>
        <p:txBody>
          <a:bodyPr/>
          <a:lstStyle/>
          <a:p>
            <a:fld id="{2BE08CA8-1AE5-4E42-BD16-A726F065BBB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8" descr="SGCOE V 158 28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895600"/>
            <a:ext cx="3810000" cy="307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2338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A5522A-3F6F-496C-B11E-CDEE8552BE10}" type="datetime1">
              <a:rPr lang="en-US" altLang="zh-CN" smtClean="0"/>
              <a:t>8/6/2015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9006-F32C-4370-A473-0FF61546425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525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F97E3F-F8B4-4C71-96F4-B119E8E7D561}" type="datetime1">
              <a:rPr lang="en-US" altLang="zh-CN" smtClean="0"/>
              <a:t>8/6/2015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3694B-B24B-4824-B23D-B5CBC634F20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2277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solidFill>
            <a:srgbClr val="000066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44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pic>
        <p:nvPicPr>
          <p:cNvPr id="13" name="Picture 8" descr="SGCOE V 158 28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895600"/>
            <a:ext cx="3810000" cy="307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29400" y="6492240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0FACD684-7C8F-48D8-B6C2-E247530D3AA7}" type="datetime1">
              <a:rPr lang="en-US" smtClean="0"/>
              <a:t>8/6/2015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350681" cy="365125"/>
          </a:xfrm>
        </p:spPr>
        <p:txBody>
          <a:bodyPr/>
          <a:lstStyle>
            <a:lvl1pPr algn="ctr"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00200" y="6492875"/>
            <a:ext cx="365760" cy="365125"/>
          </a:xfrm>
        </p:spPr>
        <p:txBody>
          <a:bodyPr/>
          <a:lstStyle>
            <a:extLst/>
          </a:lstStyle>
          <a:p>
            <a:pPr>
              <a:defRPr/>
            </a:pPr>
            <a:fld id="{68883759-65CB-43A3-AA78-2D8CEE71D5F3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Tit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0066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44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301DE0-41ED-4B88-B9A8-9891FBAF43EA}" type="datetime1">
              <a:rPr lang="en-US" altLang="zh-CN" smtClean="0"/>
              <a:t>8/6/2015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362894-4B74-4ACB-B6A4-4D0ED0BFB1AD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492240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477EEE9D-6151-42B6-AC7B-6F7705036A2E}" type="datetime1">
              <a:rPr lang="en-US" smtClean="0"/>
              <a:t>8/6/2015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2350681" cy="365125"/>
          </a:xfrm>
        </p:spPr>
        <p:txBody>
          <a:bodyPr/>
          <a:lstStyle>
            <a:lvl1pPr algn="ctr"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34000" y="6492875"/>
            <a:ext cx="365760" cy="365125"/>
          </a:xfrm>
        </p:spPr>
        <p:txBody>
          <a:bodyPr/>
          <a:lstStyle>
            <a:extLst/>
          </a:lstStyle>
          <a:p>
            <a:pPr>
              <a:defRPr/>
            </a:pPr>
            <a:fld id="{68883759-65CB-43A3-AA78-2D8CEE71D5F3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Tit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0066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44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1B2E39A-F803-41D9-B53C-31493EDA93AE}" type="datetime1">
              <a:rPr lang="en-US" altLang="zh-CN" smtClean="0"/>
              <a:t>8/6/2015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F6A62D2-2AD6-4D19-806E-D0A40B0334D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Tit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0066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44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ADCE1A-CE52-49D6-B825-5DF6C9EAB2FD}" type="datetime1">
              <a:rPr lang="en-US" smtClean="0"/>
              <a:t>8/6/2015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356351"/>
            <a:ext cx="2057400" cy="365125"/>
          </a:xfrm>
        </p:spPr>
        <p:txBody>
          <a:bodyPr/>
          <a:lstStyle/>
          <a:p>
            <a:pPr>
              <a:defRPr/>
            </a:pPr>
            <a:fld id="{68883759-65CB-43A3-AA78-2D8CEE71D5F3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038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0E4385-3F7C-436A-A346-AAF2917F6B12}" type="datetime1">
              <a:rPr lang="en-US" altLang="zh-CN" smtClean="0"/>
              <a:t>8/6/2015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C8F770-9D16-4D83-8F02-026506D703D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641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006377-F72F-4C96-8E30-6CB186C67B55}" type="datetime1">
              <a:rPr lang="en-US" altLang="zh-CN" smtClean="0"/>
              <a:t>8/6/2015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A21A1F-4FBE-4329-A155-9C400426C9B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99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9D1119-B71A-4959-AF7C-21296CE88989}" type="datetime1">
              <a:rPr lang="en-US" altLang="zh-CN" smtClean="0"/>
              <a:t>8/6/2015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0F3EE8-D11C-43FD-B573-7DD89DFA700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685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40806E-2495-488A-B91D-943CA118DDE5}" type="datetime1">
              <a:rPr lang="en-US" altLang="zh-CN" smtClean="0"/>
              <a:t>8/6/2015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08955-D45B-47BA-93DD-E891F8F32A4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787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9366F5-9260-4BDA-9DB1-6E82F5D9F85C}" type="datetime1">
              <a:rPr lang="en-US" altLang="zh-CN" smtClean="0"/>
              <a:t>8/6/2015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362894-4B74-4ACB-B6A4-4D0ED0BFB1AD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225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FACECF-2EA0-4BB1-AB30-B780897170E8}" type="datetime1">
              <a:rPr lang="en-US" altLang="zh-CN" smtClean="0"/>
              <a:t>8/6/2015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270465-B0AE-4AE4-B564-92ABC724F5A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Title 13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000066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extrusionH="57150" prstMaterial="softEdge">
              <a:bevelT w="50800" h="50800"/>
              <a:bevelB w="107950" h="82550"/>
              <a:extrusionClr>
                <a:schemeClr val="bg1"/>
              </a:extrusionClr>
            </a:sp3d>
          </a:bodyPr>
          <a:lstStyle>
            <a:lvl1pPr>
              <a:defRPr sz="440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dist="254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dist="254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9762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4C603-C49B-4641-89C6-FB784A2EFCEE}" type="datetime1">
              <a:rPr lang="en-US" altLang="zh-CN" smtClean="0"/>
              <a:t>8/6/2015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C01A-61D4-4F1E-B3AF-FC5925FFA6F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Title 13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000066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extrusionH="57150" prstMaterial="softEdge">
              <a:bevelT w="50800" h="50800"/>
              <a:bevelB w="107950" h="82550"/>
              <a:extrusionClr>
                <a:schemeClr val="bg1"/>
              </a:extrusionClr>
            </a:sp3d>
          </a:bodyPr>
          <a:lstStyle>
            <a:lvl1pPr>
              <a:defRPr sz="440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dist="254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dist="254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5731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262F93-EA6C-45C3-903F-28F675944378}" type="datetime1">
              <a:rPr lang="en-US" altLang="zh-CN" smtClean="0"/>
              <a:t>8/6/2015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362894-4B74-4ACB-B6A4-4D0ED0BFB1AD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7" name="Picture 9" descr="SGCOE V 158 289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772400" y="5791200"/>
            <a:ext cx="1143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682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384" r:id="rId12"/>
    <p:sldLayoutId id="2147484385" r:id="rId13"/>
    <p:sldLayoutId id="2147484408" r:id="rId14"/>
    <p:sldLayoutId id="2147484395" r:id="rId15"/>
    <p:sldLayoutId id="2147484390" r:id="rId16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tian@fullerton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6.wdp"/><Relationship Id="rId3" Type="http://schemas.openxmlformats.org/officeDocument/2006/relationships/image" Target="../media/image9.png"/><Relationship Id="rId7" Type="http://schemas.microsoft.com/office/2007/relationships/hdphoto" Target="../media/hdphoto2.wdp"/><Relationship Id="rId12" Type="http://schemas.microsoft.com/office/2007/relationships/hdphoto" Target="../media/hdphoto5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microsoft.com/office/2007/relationships/hdphoto" Target="../media/hdphoto4.wdp"/><Relationship Id="rId5" Type="http://schemas.openxmlformats.org/officeDocument/2006/relationships/image" Target="../media/image10.jpeg"/><Relationship Id="rId10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microsoft.com/office/2007/relationships/hdphoto" Target="../media/hdphoto7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04800" y="685800"/>
            <a:ext cx="8555736" cy="1692000"/>
          </a:xfrm>
          <a:solidFill>
            <a:srgbClr val="000066"/>
          </a:solidFill>
        </p:spPr>
        <p:txBody>
          <a:bodyPr vert="horz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>Secure Replica Allocation in Cloud Storage</a:t>
            </a:r>
            <a:br>
              <a:rPr lang="en-US" sz="4000" b="1" dirty="0">
                <a:solidFill>
                  <a:schemeClr val="bg1"/>
                </a:solidFill>
                <a:latin typeface="+mn-lt"/>
              </a:rPr>
            </a:br>
            <a:r>
              <a:rPr lang="en-US" sz="4000" b="1" dirty="0">
                <a:solidFill>
                  <a:schemeClr val="bg1"/>
                </a:solidFill>
                <a:latin typeface="+mn-lt"/>
              </a:rPr>
              <a:t>Systems with Heterogeneous Vulnerabilities</a:t>
            </a:r>
            <a:endParaRPr lang="en-US" altLang="zh-C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14338" name="Subtitle 6"/>
          <p:cNvSpPr>
            <a:spLocks noGrp="1"/>
          </p:cNvSpPr>
          <p:nvPr>
            <p:ph type="subTitle" idx="1"/>
          </p:nvPr>
        </p:nvSpPr>
        <p:spPr>
          <a:xfrm>
            <a:off x="3657600" y="2667000"/>
            <a:ext cx="5486400" cy="3657600"/>
          </a:xfrm>
        </p:spPr>
        <p:txBody>
          <a:bodyPr rtlCol="0">
            <a:normAutofit/>
          </a:bodyPr>
          <a:lstStyle/>
          <a:p>
            <a:pPr lvl="4" algn="l">
              <a:defRPr/>
            </a:pP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cs typeface="+mj-cs"/>
              </a:rPr>
              <a:t>   	  Yun Tian</a:t>
            </a:r>
          </a:p>
          <a:p>
            <a:r>
              <a:rPr lang="en-US" sz="2000" b="1" dirty="0" smtClean="0"/>
              <a:t>California  State </a:t>
            </a:r>
            <a:r>
              <a:rPr lang="en-US" sz="2000" b="1" dirty="0"/>
              <a:t>University, Fullerton</a:t>
            </a:r>
          </a:p>
          <a:p>
            <a:r>
              <a:rPr lang="en-US" sz="2000" b="1" dirty="0" smtClean="0"/>
              <a:t>Email</a:t>
            </a:r>
            <a:r>
              <a:rPr lang="en-US" sz="2000" b="1" dirty="0"/>
              <a:t>: </a:t>
            </a:r>
            <a:r>
              <a:rPr lang="en-US" sz="2000" b="1" dirty="0" smtClean="0">
                <a:hlinkClick r:id="rId3"/>
              </a:rPr>
              <a:t>ytian@fullerton.edu</a:t>
            </a:r>
            <a:endParaRPr lang="en-US" sz="2000" b="1" dirty="0" smtClean="0"/>
          </a:p>
          <a:p>
            <a:endParaRPr lang="en-US" altLang="zh-CN" sz="2000" b="1" dirty="0" smtClean="0">
              <a:solidFill>
                <a:schemeClr val="accent1">
                  <a:lumMod val="50000"/>
                </a:schemeClr>
              </a:solidFill>
              <a:cs typeface="+mj-cs"/>
            </a:endParaRPr>
          </a:p>
          <a:p>
            <a:pPr lvl="4" algn="l">
              <a:defRPr/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cs typeface="+mj-cs"/>
              </a:rPr>
              <a:t>	 Xiao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cs typeface="+mj-cs"/>
              </a:rPr>
              <a:t>Qin</a:t>
            </a:r>
          </a:p>
          <a:p>
            <a:r>
              <a:rPr lang="en-US" sz="2000" b="1" dirty="0" smtClean="0"/>
              <a:t>Auburn University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  <a:cs typeface="+mj-cs"/>
            </a:endParaRPr>
          </a:p>
          <a:p>
            <a:pPr lvl="4" algn="l">
              <a:defRPr/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cs typeface="+mj-cs"/>
              </a:rPr>
              <a:t>	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cs typeface="+mj-cs"/>
              </a:rPr>
              <a:t>Yafei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cs typeface="+mj-cs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cs typeface="+mj-cs"/>
              </a:rPr>
              <a:t>Jia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cs typeface="+mj-cs"/>
            </a:endParaRPr>
          </a:p>
          <a:p>
            <a:r>
              <a:rPr lang="en-US" sz="2000" b="1" dirty="0"/>
              <a:t>IBM Research - China</a:t>
            </a:r>
          </a:p>
          <a:p>
            <a:pPr algn="l">
              <a:defRPr/>
            </a:pPr>
            <a:endParaRPr lang="en-US" altLang="zh-CN" sz="2000" b="1" dirty="0" smtClean="0">
              <a:solidFill>
                <a:srgbClr val="000066"/>
              </a:solidFill>
              <a:cs typeface="+mj-cs"/>
            </a:endParaRPr>
          </a:p>
          <a:p>
            <a:pPr algn="l">
              <a:spcBef>
                <a:spcPts val="0"/>
              </a:spcBef>
              <a:buClr>
                <a:srgbClr val="FF581D"/>
              </a:buClr>
              <a:defRPr/>
            </a:pPr>
            <a:endParaRPr lang="en-US" sz="2000" kern="0" dirty="0" smtClean="0">
              <a:solidFill>
                <a:srgbClr val="000681"/>
              </a:solidFill>
            </a:endParaRPr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2000" spc="250" dirty="0" smtClean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2000" dirty="0" smtClean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200400"/>
            <a:ext cx="4023604" cy="2209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61834"/>
                </a:solidFill>
              </a:rPr>
              <a:t>Heterogeneity Is Valuable</a:t>
            </a:r>
            <a:endParaRPr lang="en-US" altLang="zh-CN" dirty="0">
              <a:solidFill>
                <a:srgbClr val="061834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2800" dirty="0" smtClean="0">
                <a:latin typeface="Calibri" pitchFamily="34" charset="0"/>
              </a:rPr>
              <a:t>Diversity—Positive or Negative?</a:t>
            </a:r>
            <a:endParaRPr lang="en-US" altLang="zh-CN" sz="2800" dirty="0" smtClean="0">
              <a:latin typeface="Calibri" pitchFamily="34" charset="0"/>
              <a:ea typeface="+mj-ea"/>
              <a:cs typeface="+mj-cs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800" dirty="0" smtClean="0">
                <a:latin typeface="Calibri" pitchFamily="34" charset="0"/>
                <a:ea typeface="+mj-ea"/>
                <a:cs typeface="+mj-cs"/>
              </a:rPr>
              <a:t>Diversity in a Team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</a:rPr>
              <a:t>A team with diversity is more creative</a:t>
            </a:r>
          </a:p>
          <a:p>
            <a:pPr>
              <a:defRPr/>
            </a:pPr>
            <a:r>
              <a:rPr lang="en-US" altLang="zh-CN" sz="2800" dirty="0">
                <a:latin typeface="Calibri" pitchFamily="34" charset="0"/>
              </a:rPr>
              <a:t>Make Good Use of Heterogeneous Feature in Storage Nodes to Improve </a:t>
            </a:r>
            <a:r>
              <a:rPr lang="en-US" altLang="zh-CN" sz="2800" dirty="0" smtClean="0">
                <a:latin typeface="Calibri" pitchFamily="34" charset="0"/>
              </a:rPr>
              <a:t> </a:t>
            </a:r>
            <a:endParaRPr lang="en-US" altLang="zh-CN" sz="2800" dirty="0">
              <a:latin typeface="Calibri" pitchFamily="34" charset="0"/>
            </a:endParaRP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Performance– a lot of work </a:t>
            </a:r>
            <a:r>
              <a:rPr lang="en-US" sz="2400" dirty="0" smtClean="0">
                <a:solidFill>
                  <a:srgbClr val="C00000"/>
                </a:solidFill>
              </a:rPr>
              <a:t>done </a:t>
            </a:r>
            <a:endParaRPr lang="en-US" sz="2400" dirty="0">
              <a:solidFill>
                <a:srgbClr val="C00000"/>
              </a:solidFill>
            </a:endParaRP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Security– very little done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Reliability– very little </a:t>
            </a:r>
            <a:r>
              <a:rPr lang="en-US" sz="2400" dirty="0" smtClean="0">
                <a:solidFill>
                  <a:srgbClr val="C00000"/>
                </a:solidFill>
              </a:rPr>
              <a:t>done</a:t>
            </a:r>
          </a:p>
          <a:p>
            <a:pPr lvl="1"/>
            <a:endParaRPr lang="en-US" sz="2400" dirty="0" smtClean="0">
              <a:solidFill>
                <a:srgbClr val="C00000"/>
              </a:solidFill>
            </a:endParaRPr>
          </a:p>
          <a:p>
            <a:pPr lvl="1"/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21450"/>
            <a:ext cx="2133600" cy="365125"/>
          </a:xfrm>
        </p:spPr>
        <p:txBody>
          <a:bodyPr/>
          <a:lstStyle/>
          <a:p>
            <a:fld id="{5A0E7284-D081-4F26-A8A9-CF4583F06EAC}" type="datetime1">
              <a:rPr lang="en-US" smtClean="0"/>
              <a:t>8/6/2015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459124" y="6492875"/>
            <a:ext cx="2057400" cy="365125"/>
          </a:xfrm>
        </p:spPr>
        <p:txBody>
          <a:bodyPr/>
          <a:lstStyle/>
          <a:p>
            <a:fld id="{280DBC59-D232-EC42-A170-76F9550DE2B9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2438400" y="4495800"/>
            <a:ext cx="3124200" cy="1143000"/>
            <a:chOff x="1655" y="1700"/>
            <a:chExt cx="2404" cy="959"/>
          </a:xfrm>
        </p:grpSpPr>
        <p:grpSp>
          <p:nvGrpSpPr>
            <p:cNvPr id="6" name="Group 50"/>
            <p:cNvGrpSpPr>
              <a:grpSpLocks/>
            </p:cNvGrpSpPr>
            <p:nvPr/>
          </p:nvGrpSpPr>
          <p:grpSpPr bwMode="auto">
            <a:xfrm>
              <a:off x="1814" y="1700"/>
              <a:ext cx="235" cy="387"/>
              <a:chOff x="1814" y="1700"/>
              <a:chExt cx="235" cy="387"/>
            </a:xfrm>
          </p:grpSpPr>
          <p:grpSp>
            <p:nvGrpSpPr>
              <p:cNvPr id="8" name="Group 34"/>
              <p:cNvGrpSpPr>
                <a:grpSpLocks/>
              </p:cNvGrpSpPr>
              <p:nvPr/>
            </p:nvGrpSpPr>
            <p:grpSpPr bwMode="auto">
              <a:xfrm>
                <a:off x="1814" y="1729"/>
                <a:ext cx="204" cy="340"/>
                <a:chOff x="1814" y="1729"/>
                <a:chExt cx="204" cy="340"/>
              </a:xfrm>
            </p:grpSpPr>
            <p:sp>
              <p:nvSpPr>
                <p:cNvPr id="33" name="Oval 8"/>
                <p:cNvSpPr>
                  <a:spLocks noChangeArrowheads="1"/>
                </p:cNvSpPr>
                <p:nvPr/>
              </p:nvSpPr>
              <p:spPr bwMode="auto">
                <a:xfrm>
                  <a:off x="1814" y="1729"/>
                  <a:ext cx="204" cy="159"/>
                </a:xfrm>
                <a:prstGeom prst="ellipse">
                  <a:avLst/>
                </a:prstGeom>
                <a:solidFill>
                  <a:srgbClr val="FFFFFF"/>
                </a:solidFill>
                <a:ln w="1016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AutoShape 9"/>
                <p:cNvSpPr>
                  <a:spLocks noChangeArrowheads="1"/>
                </p:cNvSpPr>
                <p:nvPr/>
              </p:nvSpPr>
              <p:spPr bwMode="auto">
                <a:xfrm>
                  <a:off x="1814" y="1888"/>
                  <a:ext cx="204" cy="18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1016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2" name="Text Box 36"/>
              <p:cNvSpPr txBox="1">
                <a:spLocks noChangeArrowheads="1"/>
              </p:cNvSpPr>
              <p:nvPr/>
            </p:nvSpPr>
            <p:spPr bwMode="auto">
              <a:xfrm>
                <a:off x="1822" y="1700"/>
                <a:ext cx="227" cy="387"/>
              </a:xfrm>
              <a:prstGeom prst="rect">
                <a:avLst/>
              </a:prstGeom>
              <a:noFill/>
              <a:ln w="1016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CC3300"/>
                    </a:solidFill>
                    <a:ea typeface="宋体" charset="-122"/>
                  </a:rPr>
                  <a:t>P</a:t>
                </a:r>
              </a:p>
            </p:txBody>
          </p:sp>
        </p:grpSp>
        <p:grpSp>
          <p:nvGrpSpPr>
            <p:cNvPr id="9" name="Group 51"/>
            <p:cNvGrpSpPr>
              <a:grpSpLocks/>
            </p:cNvGrpSpPr>
            <p:nvPr/>
          </p:nvGrpSpPr>
          <p:grpSpPr bwMode="auto">
            <a:xfrm>
              <a:off x="1655" y="1883"/>
              <a:ext cx="2404" cy="776"/>
              <a:chOff x="1655" y="1883"/>
              <a:chExt cx="2404" cy="776"/>
            </a:xfrm>
          </p:grpSpPr>
          <p:sp>
            <p:nvSpPr>
              <p:cNvPr id="21" name="Line 32"/>
              <p:cNvSpPr>
                <a:spLocks noChangeShapeType="1"/>
              </p:cNvSpPr>
              <p:nvPr/>
            </p:nvSpPr>
            <p:spPr bwMode="auto">
              <a:xfrm>
                <a:off x="3923" y="2545"/>
                <a:ext cx="68" cy="114"/>
              </a:xfrm>
              <a:prstGeom prst="line">
                <a:avLst/>
              </a:prstGeom>
              <a:noFill/>
              <a:ln w="101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Line 11"/>
              <p:cNvSpPr>
                <a:spLocks noChangeShapeType="1"/>
              </p:cNvSpPr>
              <p:nvPr/>
            </p:nvSpPr>
            <p:spPr bwMode="auto">
              <a:xfrm>
                <a:off x="1950" y="2069"/>
                <a:ext cx="68" cy="114"/>
              </a:xfrm>
              <a:prstGeom prst="line">
                <a:avLst/>
              </a:prstGeom>
              <a:noFill/>
              <a:ln w="101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Rectangle 4"/>
              <p:cNvSpPr>
                <a:spLocks noChangeArrowheads="1"/>
              </p:cNvSpPr>
              <p:nvPr/>
            </p:nvSpPr>
            <p:spPr bwMode="auto">
              <a:xfrm rot="817257">
                <a:off x="1655" y="2341"/>
                <a:ext cx="2404" cy="114"/>
              </a:xfrm>
              <a:prstGeom prst="rect">
                <a:avLst/>
              </a:prstGeom>
              <a:solidFill>
                <a:srgbClr val="00FFFF"/>
              </a:solidFill>
              <a:ln w="1016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5"/>
              <p:cNvSpPr>
                <a:spLocks noChangeArrowheads="1"/>
              </p:cNvSpPr>
              <p:nvPr/>
            </p:nvSpPr>
            <p:spPr bwMode="auto">
              <a:xfrm>
                <a:off x="2775" y="2455"/>
                <a:ext cx="136" cy="159"/>
              </a:xfrm>
              <a:prstGeom prst="triangle">
                <a:avLst>
                  <a:gd name="adj" fmla="val 50000"/>
                </a:avLst>
              </a:prstGeom>
              <a:solidFill>
                <a:srgbClr val="00FFFF"/>
              </a:solidFill>
              <a:ln w="1016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Line 10"/>
              <p:cNvSpPr>
                <a:spLocks noChangeShapeType="1"/>
              </p:cNvSpPr>
              <p:nvPr/>
            </p:nvSpPr>
            <p:spPr bwMode="auto">
              <a:xfrm flipH="1">
                <a:off x="1791" y="2069"/>
                <a:ext cx="68" cy="114"/>
              </a:xfrm>
              <a:prstGeom prst="line">
                <a:avLst/>
              </a:prstGeom>
              <a:noFill/>
              <a:ln w="101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" name="Group 35"/>
              <p:cNvGrpSpPr>
                <a:grpSpLocks/>
              </p:cNvGrpSpPr>
              <p:nvPr/>
            </p:nvGrpSpPr>
            <p:grpSpPr bwMode="auto">
              <a:xfrm>
                <a:off x="3764" y="2198"/>
                <a:ext cx="227" cy="461"/>
                <a:chOff x="3764" y="2198"/>
                <a:chExt cx="227" cy="461"/>
              </a:xfrm>
            </p:grpSpPr>
            <p:sp>
              <p:nvSpPr>
                <p:cNvPr id="28" name="Oval 29"/>
                <p:cNvSpPr>
                  <a:spLocks noChangeArrowheads="1"/>
                </p:cNvSpPr>
                <p:nvPr/>
              </p:nvSpPr>
              <p:spPr bwMode="auto">
                <a:xfrm>
                  <a:off x="3784" y="2198"/>
                  <a:ext cx="204" cy="159"/>
                </a:xfrm>
                <a:prstGeom prst="ellipse">
                  <a:avLst/>
                </a:prstGeom>
                <a:solidFill>
                  <a:srgbClr val="FFFFFF"/>
                </a:solidFill>
                <a:ln w="1016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AutoShape 30"/>
                <p:cNvSpPr>
                  <a:spLocks noChangeArrowheads="1"/>
                </p:cNvSpPr>
                <p:nvPr/>
              </p:nvSpPr>
              <p:spPr bwMode="auto">
                <a:xfrm>
                  <a:off x="3787" y="2364"/>
                  <a:ext cx="204" cy="18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1016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3764" y="2545"/>
                  <a:ext cx="68" cy="114"/>
                </a:xfrm>
                <a:prstGeom prst="line">
                  <a:avLst/>
                </a:prstGeom>
                <a:noFill/>
                <a:ln w="1016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7" name="Text Box 37"/>
              <p:cNvSpPr txBox="1">
                <a:spLocks noChangeArrowheads="1"/>
              </p:cNvSpPr>
              <p:nvPr/>
            </p:nvSpPr>
            <p:spPr bwMode="auto">
              <a:xfrm>
                <a:off x="3766" y="1883"/>
                <a:ext cx="227" cy="387"/>
              </a:xfrm>
              <a:prstGeom prst="rect">
                <a:avLst/>
              </a:prstGeom>
              <a:noFill/>
              <a:ln w="1016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CC3300"/>
                    </a:solidFill>
                    <a:ea typeface="宋体" charset="-122"/>
                  </a:rPr>
                  <a:t>S</a:t>
                </a:r>
              </a:p>
            </p:txBody>
          </p:sp>
        </p:grpSp>
      </p:grpSp>
      <p:sp>
        <p:nvSpPr>
          <p:cNvPr id="58" name="Up Arrow 57"/>
          <p:cNvSpPr/>
          <p:nvPr/>
        </p:nvSpPr>
        <p:spPr>
          <a:xfrm flipH="1">
            <a:off x="2362200" y="5105400"/>
            <a:ext cx="121918" cy="609600"/>
          </a:xfrm>
          <a:prstGeom prst="upArrow">
            <a:avLst/>
          </a:prstGeom>
          <a:solidFill>
            <a:srgbClr val="EE5B00"/>
          </a:solidFill>
          <a:ln>
            <a:solidFill>
              <a:srgbClr val="EE5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Up Arrow 59"/>
          <p:cNvSpPr/>
          <p:nvPr/>
        </p:nvSpPr>
        <p:spPr>
          <a:xfrm flipV="1">
            <a:off x="5486400" y="4724400"/>
            <a:ext cx="118872" cy="609600"/>
          </a:xfrm>
          <a:prstGeom prst="upArrow">
            <a:avLst/>
          </a:prstGeom>
          <a:solidFill>
            <a:srgbClr val="000066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304800" y="230400"/>
            <a:ext cx="8534400" cy="988800"/>
          </a:xfrm>
          <a:prstGeom prst="rect">
            <a:avLst/>
          </a:prstGeom>
          <a:solidFill>
            <a:srgbClr val="000066"/>
          </a:solidFill>
        </p:spPr>
        <p:txBody>
          <a:bodyPr vert="horz" lIns="91440" tIns="45720" rIns="91440" bIns="45720" rtlCol="0" anchor="ctr">
            <a:normAutofit fontScale="9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MS PGothic" pitchFamily="34" charset="-128"/>
                <a:cs typeface="+mn-cs"/>
              </a:rPr>
              <a:t>Top Desired Properties: </a:t>
            </a:r>
            <a:b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MS PGothic" pitchFamily="34" charset="-128"/>
                <a:cs typeface="+mn-cs"/>
              </a:rPr>
            </a:b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MS PGothic" pitchFamily="34" charset="-128"/>
                <a:cs typeface="+mn-cs"/>
              </a:rPr>
              <a:t>Security,</a:t>
            </a:r>
            <a:r>
              <a:rPr kumimoji="0" lang="en-US" altLang="zh-CN" sz="4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MS PGothic" pitchFamily="34" charset="-128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MS PGothic" pitchFamily="34" charset="-128"/>
                <a:cs typeface="+mn-cs"/>
              </a:rPr>
              <a:t>Performance and Reliability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39898" y="4775725"/>
            <a:ext cx="436372" cy="710131"/>
            <a:chOff x="7315200" y="3609366"/>
            <a:chExt cx="436372" cy="710131"/>
          </a:xfrm>
        </p:grpSpPr>
        <p:sp>
          <p:nvSpPr>
            <p:cNvPr id="31" name="TextBox 30"/>
            <p:cNvSpPr txBox="1"/>
            <p:nvPr/>
          </p:nvSpPr>
          <p:spPr>
            <a:xfrm>
              <a:off x="7315200" y="3609366"/>
              <a:ext cx="436372" cy="469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solidFill>
                    <a:srgbClr val="CC3300"/>
                  </a:solidFill>
                  <a:ea typeface="宋体" charset="-122"/>
                </a:rPr>
                <a:t>R</a:t>
              </a:r>
            </a:p>
          </p:txBody>
        </p:sp>
        <p:sp>
          <p:nvSpPr>
            <p:cNvPr id="35" name="Oval 29"/>
            <p:cNvSpPr>
              <a:spLocks noChangeArrowheads="1"/>
            </p:cNvSpPr>
            <p:nvPr/>
          </p:nvSpPr>
          <p:spPr bwMode="auto">
            <a:xfrm>
              <a:off x="7400828" y="3999550"/>
              <a:ext cx="265116" cy="189507"/>
            </a:xfrm>
            <a:prstGeom prst="ellipse">
              <a:avLst/>
            </a:prstGeom>
            <a:solidFill>
              <a:srgbClr val="FFFFFF"/>
            </a:solidFill>
            <a:ln w="10160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 flipH="1">
              <a:off x="7391826" y="4183624"/>
              <a:ext cx="88372" cy="135873"/>
            </a:xfrm>
            <a:prstGeom prst="line">
              <a:avLst/>
            </a:prstGeom>
            <a:noFill/>
            <a:ln w="101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9" name="Line 32"/>
            <p:cNvSpPr>
              <a:spLocks noChangeShapeType="1"/>
            </p:cNvSpPr>
            <p:nvPr/>
          </p:nvSpPr>
          <p:spPr bwMode="auto">
            <a:xfrm>
              <a:off x="7653772" y="4164936"/>
              <a:ext cx="88372" cy="135873"/>
            </a:xfrm>
            <a:prstGeom prst="line">
              <a:avLst/>
            </a:prstGeom>
            <a:noFill/>
            <a:ln w="101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106286" y="4488597"/>
            <a:ext cx="436372" cy="710131"/>
            <a:chOff x="7315200" y="3609366"/>
            <a:chExt cx="436372" cy="710131"/>
          </a:xfrm>
        </p:grpSpPr>
        <p:sp>
          <p:nvSpPr>
            <p:cNvPr id="41" name="TextBox 40"/>
            <p:cNvSpPr txBox="1"/>
            <p:nvPr/>
          </p:nvSpPr>
          <p:spPr>
            <a:xfrm>
              <a:off x="7315200" y="3609366"/>
              <a:ext cx="436372" cy="469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solidFill>
                    <a:srgbClr val="CC3300"/>
                  </a:solidFill>
                  <a:ea typeface="宋体" charset="-122"/>
                </a:rPr>
                <a:t>R</a:t>
              </a:r>
            </a:p>
          </p:txBody>
        </p:sp>
        <p:sp>
          <p:nvSpPr>
            <p:cNvPr id="42" name="Oval 29"/>
            <p:cNvSpPr>
              <a:spLocks noChangeArrowheads="1"/>
            </p:cNvSpPr>
            <p:nvPr/>
          </p:nvSpPr>
          <p:spPr bwMode="auto">
            <a:xfrm>
              <a:off x="7400828" y="3999550"/>
              <a:ext cx="265116" cy="189507"/>
            </a:xfrm>
            <a:prstGeom prst="ellipse">
              <a:avLst/>
            </a:prstGeom>
            <a:solidFill>
              <a:srgbClr val="FFFFFF"/>
            </a:solidFill>
            <a:ln w="10160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Line 31"/>
            <p:cNvSpPr>
              <a:spLocks noChangeShapeType="1"/>
            </p:cNvSpPr>
            <p:nvPr/>
          </p:nvSpPr>
          <p:spPr bwMode="auto">
            <a:xfrm flipH="1">
              <a:off x="7391826" y="4183624"/>
              <a:ext cx="88372" cy="135873"/>
            </a:xfrm>
            <a:prstGeom prst="line">
              <a:avLst/>
            </a:prstGeom>
            <a:noFill/>
            <a:ln w="101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4" name="Line 32"/>
            <p:cNvSpPr>
              <a:spLocks noChangeShapeType="1"/>
            </p:cNvSpPr>
            <p:nvPr/>
          </p:nvSpPr>
          <p:spPr bwMode="auto">
            <a:xfrm>
              <a:off x="7653772" y="4164936"/>
              <a:ext cx="88372" cy="135873"/>
            </a:xfrm>
            <a:prstGeom prst="line">
              <a:avLst/>
            </a:prstGeom>
            <a:noFill/>
            <a:ln w="101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55814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 L -3.33333E-6 3.33333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0" grpId="0" animBg="1"/>
      <p:bldP spid="6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1144800"/>
          </a:xfrm>
          <a:solidFill>
            <a:srgbClr val="000066"/>
          </a:solidFill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altLang="zh-CN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rPr>
              <a:t>Objective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455949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4000" dirty="0" smtClean="0"/>
              <a:t>A storage solution for </a:t>
            </a:r>
            <a:r>
              <a:rPr lang="en-US" sz="4000" dirty="0" smtClean="0">
                <a:solidFill>
                  <a:srgbClr val="FF0000"/>
                </a:solidFill>
              </a:rPr>
              <a:t>heterogeneous</a:t>
            </a:r>
            <a:r>
              <a:rPr lang="en-US" sz="4000" dirty="0" smtClean="0"/>
              <a:t> cloud storage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4000" dirty="0" smtClean="0"/>
              <a:t>with </a:t>
            </a:r>
            <a:r>
              <a:rPr lang="en-US" sz="4000" dirty="0" smtClean="0">
                <a:solidFill>
                  <a:srgbClr val="FF0000"/>
                </a:solidFill>
              </a:rPr>
              <a:t>data replication</a:t>
            </a:r>
            <a:r>
              <a:rPr lang="en-US" sz="4000" dirty="0" smtClean="0"/>
              <a:t>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4000" dirty="0" smtClean="0"/>
              <a:t>considering </a:t>
            </a:r>
            <a:r>
              <a:rPr lang="en-US" sz="4000" dirty="0" smtClean="0">
                <a:solidFill>
                  <a:srgbClr val="FF0000"/>
                </a:solidFill>
              </a:rPr>
              <a:t>security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FF0000"/>
                </a:solidFill>
              </a:rPr>
              <a:t>performance</a:t>
            </a:r>
            <a:r>
              <a:rPr lang="en-US" sz="4000" dirty="0" smtClean="0"/>
              <a:t>. </a:t>
            </a:r>
          </a:p>
          <a:p>
            <a:pPr>
              <a:lnSpc>
                <a:spcPct val="100000"/>
              </a:lnSpc>
              <a:defRPr/>
            </a:pPr>
            <a:endParaRPr lang="en-US" sz="3600" dirty="0" smtClean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defRPr/>
            </a:pPr>
            <a:endParaRPr lang="en-US" sz="3300" dirty="0" smtClean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pPr>
              <a:defRPr/>
            </a:pPr>
            <a:fld id="{F1310E95-3D89-4739-8E02-370C871D8656}" type="datetime1">
              <a:rPr lang="en-US" smtClean="0"/>
              <a:t>8/6/2015</a:t>
            </a:fld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429000" y="6473825"/>
            <a:ext cx="2133600" cy="365125"/>
          </a:xfrm>
        </p:spPr>
        <p:txBody>
          <a:bodyPr vert="horz" lIns="91440" tIns="45720" rIns="91440" bIns="45720" rtlCol="0" anchor="ctr"/>
          <a:lstStyle/>
          <a:p>
            <a:pPr>
              <a:defRPr/>
            </a:pPr>
            <a:fld id="{68883759-65CB-43A3-AA78-2D8CEE71D5F3}" type="slidenum">
              <a:rPr lang="zh-CN" altLang="en-US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24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28600" y="228599"/>
            <a:ext cx="8610600" cy="853035"/>
          </a:xfrm>
          <a:solidFill>
            <a:srgbClr val="000066"/>
          </a:solidFill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altLang="zh-CN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rPr>
              <a:t>Fragmentation &amp; Secret </a:t>
            </a: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rPr>
              <a:t>Sharing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143000" y="1417637"/>
            <a:ext cx="6705600" cy="4830763"/>
          </a:xfrm>
        </p:spPr>
        <p:txBody>
          <a:bodyPr/>
          <a:lstStyle/>
          <a:p>
            <a:r>
              <a:rPr lang="en-US" altLang="zh-CN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(m, n)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Secret sharing - e.g., (2, 3)</a:t>
            </a:r>
          </a:p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File Fragmentation</a:t>
            </a:r>
          </a:p>
          <a:p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  <a:p>
            <a:pPr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pPr>
              <a:defRPr/>
            </a:pPr>
            <a:fld id="{4DEF1561-9C2A-4408-B6C5-8EAB2C5FEF31}" type="datetime1">
              <a:rPr lang="en-US" smtClean="0"/>
              <a:t>8/6/2015</a:t>
            </a:fld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61492" y="6473825"/>
            <a:ext cx="2133600" cy="365125"/>
          </a:xfrm>
        </p:spPr>
        <p:txBody>
          <a:bodyPr vert="horz" lIns="91440" tIns="45720" rIns="91440" bIns="45720" rtlCol="0" anchor="ctr"/>
          <a:lstStyle/>
          <a:p>
            <a:pPr>
              <a:defRPr/>
            </a:pPr>
            <a:fld id="{43F73E30-F61A-4506-A31B-FFFEBD82FBAE}" type="slidenum">
              <a:rPr lang="zh-CN" altLang="en-US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1429439" y="2554575"/>
            <a:ext cx="1161361" cy="640596"/>
          </a:xfrm>
          <a:prstGeom prst="snip1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nip Single Corner Rectangle 8"/>
          <p:cNvSpPr/>
          <p:nvPr/>
        </p:nvSpPr>
        <p:spPr>
          <a:xfrm>
            <a:off x="3198048" y="2554575"/>
            <a:ext cx="716096" cy="640596"/>
          </a:xfrm>
          <a:prstGeom prst="snip1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>
            <a:off x="4572804" y="2554575"/>
            <a:ext cx="688744" cy="640596"/>
          </a:xfrm>
          <a:prstGeom prst="snip1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Snip Single Corner Rectangle 10"/>
          <p:cNvSpPr/>
          <p:nvPr/>
        </p:nvSpPr>
        <p:spPr>
          <a:xfrm>
            <a:off x="6108481" y="2514600"/>
            <a:ext cx="682063" cy="609393"/>
          </a:xfrm>
          <a:prstGeom prst="snip1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829" y="3479881"/>
            <a:ext cx="1074145" cy="1436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nip Single Corner Rectangle 12"/>
          <p:cNvSpPr/>
          <p:nvPr/>
        </p:nvSpPr>
        <p:spPr>
          <a:xfrm>
            <a:off x="1143000" y="3835768"/>
            <a:ext cx="1360583" cy="640596"/>
          </a:xfrm>
          <a:prstGeom prst="snip1Rect">
            <a:avLst/>
          </a:prstGeom>
          <a:gradFill flip="none" rotWithShape="1">
            <a:gsLst>
              <a:gs pos="0">
                <a:srgbClr val="6699FF">
                  <a:tint val="66000"/>
                  <a:satMod val="160000"/>
                </a:srgbClr>
              </a:gs>
              <a:gs pos="50000">
                <a:srgbClr val="6699FF">
                  <a:tint val="44500"/>
                  <a:satMod val="160000"/>
                </a:srgbClr>
              </a:gs>
              <a:gs pos="100000">
                <a:srgbClr val="6699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4851" y="3479881"/>
            <a:ext cx="1074145" cy="1436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7043" y="3408704"/>
            <a:ext cx="1074145" cy="1436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455" y="3408704"/>
            <a:ext cx="1074145" cy="1436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Snip Single Corner Rectangle 17"/>
          <p:cNvSpPr/>
          <p:nvPr/>
        </p:nvSpPr>
        <p:spPr>
          <a:xfrm>
            <a:off x="5940846" y="3764591"/>
            <a:ext cx="1074145" cy="640596"/>
          </a:xfrm>
          <a:prstGeom prst="snip1Rect">
            <a:avLst/>
          </a:prstGeom>
          <a:gradFill flip="none" rotWithShape="1">
            <a:gsLst>
              <a:gs pos="0">
                <a:srgbClr val="6699FF">
                  <a:tint val="66000"/>
                  <a:satMod val="160000"/>
                </a:srgbClr>
              </a:gs>
              <a:gs pos="50000">
                <a:srgbClr val="6699FF">
                  <a:tint val="44500"/>
                  <a:satMod val="160000"/>
                </a:srgbClr>
              </a:gs>
              <a:gs pos="100000">
                <a:srgbClr val="6699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Snip Single Corner Rectangle 18"/>
          <p:cNvSpPr/>
          <p:nvPr/>
        </p:nvSpPr>
        <p:spPr>
          <a:xfrm>
            <a:off x="2933241" y="3835768"/>
            <a:ext cx="1074145" cy="640596"/>
          </a:xfrm>
          <a:prstGeom prst="snip1Rect">
            <a:avLst/>
          </a:prstGeom>
          <a:gradFill flip="none" rotWithShape="1">
            <a:gsLst>
              <a:gs pos="0">
                <a:srgbClr val="6699FF">
                  <a:tint val="66000"/>
                  <a:satMod val="160000"/>
                </a:srgbClr>
              </a:gs>
              <a:gs pos="50000">
                <a:srgbClr val="6699FF">
                  <a:tint val="44500"/>
                  <a:satMod val="160000"/>
                </a:srgbClr>
              </a:gs>
              <a:gs pos="100000">
                <a:srgbClr val="6699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Snip Single Corner Rectangle 19"/>
          <p:cNvSpPr/>
          <p:nvPr/>
        </p:nvSpPr>
        <p:spPr>
          <a:xfrm>
            <a:off x="4365434" y="3764591"/>
            <a:ext cx="1074145" cy="640596"/>
          </a:xfrm>
          <a:prstGeom prst="snip1Rect">
            <a:avLst/>
          </a:prstGeom>
          <a:gradFill flip="none" rotWithShape="1">
            <a:gsLst>
              <a:gs pos="0">
                <a:srgbClr val="6699FF">
                  <a:tint val="66000"/>
                  <a:satMod val="160000"/>
                </a:srgbClr>
              </a:gs>
              <a:gs pos="50000">
                <a:srgbClr val="6699FF">
                  <a:tint val="44500"/>
                  <a:satMod val="160000"/>
                </a:srgbClr>
              </a:gs>
              <a:gs pos="100000">
                <a:srgbClr val="6699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Down Arrow 20"/>
          <p:cNvSpPr/>
          <p:nvPr/>
        </p:nvSpPr>
        <p:spPr>
          <a:xfrm flipH="1">
            <a:off x="3441967" y="3230760"/>
            <a:ext cx="99956" cy="4982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Down Arrow 21"/>
          <p:cNvSpPr/>
          <p:nvPr/>
        </p:nvSpPr>
        <p:spPr>
          <a:xfrm flipH="1">
            <a:off x="4795092" y="3195171"/>
            <a:ext cx="99956" cy="4982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Down Arrow 22"/>
          <p:cNvSpPr/>
          <p:nvPr/>
        </p:nvSpPr>
        <p:spPr>
          <a:xfrm flipH="1">
            <a:off x="6370504" y="3171100"/>
            <a:ext cx="99956" cy="4982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Down Arrow 23"/>
          <p:cNvSpPr/>
          <p:nvPr/>
        </p:nvSpPr>
        <p:spPr>
          <a:xfrm flipH="1">
            <a:off x="1859096" y="3171100"/>
            <a:ext cx="99956" cy="4982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AutoShape 13"/>
          <p:cNvSpPr>
            <a:spLocks noChangeArrowheads="1"/>
          </p:cNvSpPr>
          <p:nvPr/>
        </p:nvSpPr>
        <p:spPr bwMode="auto">
          <a:xfrm>
            <a:off x="4651872" y="3835768"/>
            <a:ext cx="501267" cy="498242"/>
          </a:xfrm>
          <a:prstGeom prst="sun">
            <a:avLst>
              <a:gd name="adj" fmla="val 25000"/>
            </a:avLst>
          </a:prstGeom>
          <a:solidFill>
            <a:srgbClr val="CC0000"/>
          </a:solidFill>
          <a:ln w="22225" algn="ctr">
            <a:solidFill>
              <a:srgbClr val="CC0000"/>
            </a:solidFill>
            <a:miter lim="800000"/>
            <a:headEnd/>
            <a:tailEnd type="none" w="sm" len="med"/>
          </a:ln>
        </p:spPr>
        <p:txBody>
          <a:bodyPr wrap="none" anchor="ctr"/>
          <a:lstStyle/>
          <a:p>
            <a:endParaRPr lang="en-US">
              <a:latin typeface="Trebuchet MS" pitchFamily="34" charset="0"/>
              <a:cs typeface="Arial" charset="0"/>
            </a:endParaRPr>
          </a:p>
        </p:txBody>
      </p:sp>
      <p:sp>
        <p:nvSpPr>
          <p:cNvPr id="26" name="AutoShape 13"/>
          <p:cNvSpPr>
            <a:spLocks noChangeArrowheads="1"/>
          </p:cNvSpPr>
          <p:nvPr/>
        </p:nvSpPr>
        <p:spPr bwMode="auto">
          <a:xfrm>
            <a:off x="1608462" y="3897464"/>
            <a:ext cx="501267" cy="498242"/>
          </a:xfrm>
          <a:prstGeom prst="sun">
            <a:avLst>
              <a:gd name="adj" fmla="val 25000"/>
            </a:avLst>
          </a:prstGeom>
          <a:solidFill>
            <a:srgbClr val="CC0000"/>
          </a:solidFill>
          <a:ln w="22225" algn="ctr">
            <a:solidFill>
              <a:srgbClr val="CC0000"/>
            </a:solidFill>
            <a:miter lim="800000"/>
            <a:headEnd/>
            <a:tailEnd type="none" w="sm" len="med"/>
          </a:ln>
        </p:spPr>
        <p:txBody>
          <a:bodyPr wrap="none" anchor="ctr"/>
          <a:lstStyle/>
          <a:p>
            <a:endParaRPr lang="en-US">
              <a:latin typeface="Trebuchet MS" pitchFamily="34" charset="0"/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8200" y="5181600"/>
            <a:ext cx="6553200" cy="95410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  <a:latin typeface="Calibri" pitchFamily="34" charset="0"/>
              </a:rPr>
              <a:t>Motivation: </a:t>
            </a:r>
            <a:r>
              <a:rPr lang="en-US" altLang="zh-CN" sz="2800" dirty="0" smtClean="0">
                <a:solidFill>
                  <a:schemeClr val="tx1"/>
                </a:solidFill>
                <a:latin typeface="Calibri" pitchFamily="34" charset="0"/>
              </a:rPr>
              <a:t>Storage nodes in a distributed system have </a:t>
            </a:r>
            <a:r>
              <a:rPr lang="en-US" altLang="zh-CN" sz="2800" dirty="0" smtClean="0">
                <a:solidFill>
                  <a:srgbClr val="FF0000"/>
                </a:solidFill>
                <a:latin typeface="Calibri" pitchFamily="34" charset="0"/>
              </a:rPr>
              <a:t>heterogeneous</a:t>
            </a:r>
            <a:r>
              <a:rPr lang="en-US" altLang="zh-CN" sz="2800" dirty="0" smtClean="0">
                <a:solidFill>
                  <a:schemeClr val="tx1"/>
                </a:solidFill>
                <a:latin typeface="Calibri" pitchFamily="34" charset="0"/>
              </a:rPr>
              <a:t> vulnerabilities.</a:t>
            </a:r>
          </a:p>
        </p:txBody>
      </p:sp>
      <p:sp>
        <p:nvSpPr>
          <p:cNvPr id="29" name="AutoShape 13"/>
          <p:cNvSpPr>
            <a:spLocks noChangeArrowheads="1"/>
          </p:cNvSpPr>
          <p:nvPr/>
        </p:nvSpPr>
        <p:spPr bwMode="auto">
          <a:xfrm>
            <a:off x="6248400" y="3810000"/>
            <a:ext cx="501267" cy="498242"/>
          </a:xfrm>
          <a:prstGeom prst="sun">
            <a:avLst>
              <a:gd name="adj" fmla="val 25000"/>
            </a:avLst>
          </a:prstGeom>
          <a:solidFill>
            <a:srgbClr val="CC0000"/>
          </a:solidFill>
          <a:ln w="22225" algn="ctr">
            <a:solidFill>
              <a:srgbClr val="CC0000"/>
            </a:solidFill>
            <a:miter lim="800000"/>
            <a:headEnd/>
            <a:tailEnd type="none" w="sm" len="med"/>
          </a:ln>
        </p:spPr>
        <p:txBody>
          <a:bodyPr wrap="none" anchor="ctr"/>
          <a:lstStyle/>
          <a:p>
            <a:endParaRPr lang="en-US">
              <a:latin typeface="Trebuchet MS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066800"/>
          </a:xfrm>
          <a:solidFill>
            <a:srgbClr val="000066"/>
          </a:solidFill>
        </p:spPr>
        <p:txBody>
          <a:bodyPr vert="horz" lIns="91440" tIns="45720" rIns="91440" bIns="45720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rPr>
              <a:t>Considering Heterogeneity </a:t>
            </a:r>
            <a:r>
              <a:rPr lang="en-US" altLang="zh-CN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rPr>
              <a:t>Issues</a:t>
            </a:r>
            <a:br>
              <a:rPr lang="en-US" altLang="zh-CN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rPr>
            </a:br>
            <a:endParaRPr lang="en-US" altLang="zh-C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1028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57200" y="1371600"/>
            <a:ext cx="6181725" cy="4525963"/>
          </a:xfrm>
          <a:noFill/>
        </p:spPr>
      </p:pic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pPr>
              <a:defRPr/>
            </a:pPr>
            <a:fld id="{D04CE58F-CDB4-4BB3-B476-67AC8E59363C}" type="datetime1">
              <a:rPr lang="en-US" smtClean="0"/>
              <a:t>8/6/2015</a:t>
            </a:fld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492875"/>
            <a:ext cx="2133600" cy="365125"/>
          </a:xfrm>
        </p:spPr>
        <p:txBody>
          <a:bodyPr vert="horz" lIns="91440" tIns="45720" rIns="91440" bIns="45720" rtlCol="0" anchor="ctr"/>
          <a:lstStyle/>
          <a:p>
            <a:pPr>
              <a:defRPr/>
            </a:pPr>
            <a:fld id="{B5D8FB0E-6137-4517-BCD5-699250B479FC}" type="slidenum">
              <a:rPr lang="zh-CN" altLang="en-US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1030" name="TextBox 7"/>
          <p:cNvSpPr txBox="1">
            <a:spLocks noChangeArrowheads="1"/>
          </p:cNvSpPr>
          <p:nvPr/>
        </p:nvSpPr>
        <p:spPr bwMode="auto">
          <a:xfrm>
            <a:off x="7010400" y="2971801"/>
            <a:ext cx="1371600" cy="338554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Arial" pitchFamily="34" charset="0"/>
              </a:rPr>
              <a:t> Fragment a</a:t>
            </a:r>
            <a:endParaRPr lang="zh-CN" altLang="en-US" sz="1600" dirty="0">
              <a:latin typeface="Arial" pitchFamily="34" charset="0"/>
            </a:endParaRP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3784600" y="2017713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Equation" r:id="rId5" imgW="177646" imgH="228402" progId="Equation.DSMT4">
                  <p:embed/>
                </p:oleObj>
              </mc:Choice>
              <mc:Fallback>
                <p:oleObj name="Equation" r:id="rId5" imgW="177646" imgH="228402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2017713"/>
                        <a:ext cx="1778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Box 9"/>
          <p:cNvSpPr txBox="1">
            <a:spLocks noChangeArrowheads="1"/>
          </p:cNvSpPr>
          <p:nvPr/>
        </p:nvSpPr>
        <p:spPr bwMode="auto">
          <a:xfrm>
            <a:off x="7010400" y="3581400"/>
            <a:ext cx="1371600" cy="338554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Arial" pitchFamily="34" charset="0"/>
              </a:rPr>
              <a:t> Fragment b</a:t>
            </a:r>
            <a:endParaRPr lang="zh-CN" altLang="en-US" sz="1600" dirty="0">
              <a:latin typeface="Arial" pitchFamily="34" charset="0"/>
            </a:endParaRPr>
          </a:p>
        </p:txBody>
      </p:sp>
      <p:sp>
        <p:nvSpPr>
          <p:cNvPr id="1032" name="TextBox 10"/>
          <p:cNvSpPr txBox="1">
            <a:spLocks noChangeArrowheads="1"/>
          </p:cNvSpPr>
          <p:nvPr/>
        </p:nvSpPr>
        <p:spPr bwMode="auto">
          <a:xfrm>
            <a:off x="7010400" y="4114801"/>
            <a:ext cx="1371600" cy="338554"/>
          </a:xfrm>
          <a:prstGeom prst="rect">
            <a:avLst/>
          </a:prstGeom>
          <a:solidFill>
            <a:srgbClr val="FF80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600" dirty="0">
                <a:latin typeface="Arial" pitchFamily="34" charset="0"/>
              </a:rPr>
              <a:t>Fragment c</a:t>
            </a:r>
            <a:endParaRPr lang="zh-CN" altLang="en-US" sz="1600" dirty="0">
              <a:latin typeface="Arial" pitchFamily="34" charset="0"/>
            </a:endParaRPr>
          </a:p>
        </p:txBody>
      </p:sp>
      <p:sp>
        <p:nvSpPr>
          <p:cNvPr id="1033" name="TextBox 11"/>
          <p:cNvSpPr txBox="1">
            <a:spLocks noChangeArrowheads="1"/>
          </p:cNvSpPr>
          <p:nvPr/>
        </p:nvSpPr>
        <p:spPr bwMode="auto">
          <a:xfrm>
            <a:off x="6705600" y="1371600"/>
            <a:ext cx="1981200" cy="1200329"/>
          </a:xfrm>
          <a:prstGeom prst="rect">
            <a:avLst/>
          </a:prstGeom>
          <a:solidFill>
            <a:srgbClr val="58A3FE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dirty="0"/>
              <a:t>File F has 3 fragments:</a:t>
            </a:r>
          </a:p>
          <a:p>
            <a:pPr algn="ctr">
              <a:defRPr/>
            </a:pPr>
            <a:r>
              <a:rPr lang="en-US" altLang="zh-CN" dirty="0"/>
              <a:t>a, b, c </a:t>
            </a:r>
            <a:endParaRPr lang="zh-CN" altLang="en-US" dirty="0"/>
          </a:p>
        </p:txBody>
      </p:sp>
      <p:sp>
        <p:nvSpPr>
          <p:cNvPr id="15" name="Rectangle 78"/>
          <p:cNvSpPr>
            <a:spLocks noChangeArrowheads="1"/>
          </p:cNvSpPr>
          <p:nvPr/>
        </p:nvSpPr>
        <p:spPr bwMode="auto">
          <a:xfrm>
            <a:off x="2438400" y="1371600"/>
            <a:ext cx="4191000" cy="1066800"/>
          </a:xfrm>
          <a:prstGeom prst="rect">
            <a:avLst/>
          </a:prstGeom>
          <a:noFill/>
          <a:ln w="50800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78"/>
          <p:cNvSpPr>
            <a:spLocks noChangeArrowheads="1"/>
          </p:cNvSpPr>
          <p:nvPr/>
        </p:nvSpPr>
        <p:spPr bwMode="auto">
          <a:xfrm>
            <a:off x="2438400" y="2514600"/>
            <a:ext cx="4191000" cy="1066800"/>
          </a:xfrm>
          <a:prstGeom prst="rect">
            <a:avLst/>
          </a:prstGeom>
          <a:noFill/>
          <a:ln w="50800">
            <a:solidFill>
              <a:srgbClr val="99FF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78"/>
          <p:cNvSpPr>
            <a:spLocks noChangeArrowheads="1"/>
          </p:cNvSpPr>
          <p:nvPr/>
        </p:nvSpPr>
        <p:spPr bwMode="auto">
          <a:xfrm>
            <a:off x="2438400" y="3657600"/>
            <a:ext cx="4191000" cy="1066800"/>
          </a:xfrm>
          <a:prstGeom prst="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9" name="Rectangle 78"/>
          <p:cNvSpPr>
            <a:spLocks noChangeArrowheads="1"/>
          </p:cNvSpPr>
          <p:nvPr/>
        </p:nvSpPr>
        <p:spPr bwMode="auto">
          <a:xfrm>
            <a:off x="2438400" y="4876800"/>
            <a:ext cx="4191000" cy="990600"/>
          </a:xfrm>
          <a:prstGeom prst="rect">
            <a:avLst/>
          </a:prstGeom>
          <a:noFill/>
          <a:ln w="50800">
            <a:solidFill>
              <a:srgbClr val="FF99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24400" y="5917911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F(</a:t>
            </a:r>
            <a:r>
              <a:rPr lang="en-US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)= </a:t>
            </a: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 mod 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3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animBg="1"/>
      <p:bldP spid="1031" grpId="0" animBg="1"/>
      <p:bldP spid="1032" grpId="0" animBg="1"/>
      <p:bldP spid="1033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0"/>
            <a:ext cx="5791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15000"/>
          </a:xfrm>
          <a:solidFill>
            <a:srgbClr val="000066"/>
          </a:solidFill>
        </p:spPr>
        <p:txBody>
          <a:bodyPr vert="horz" lIns="91440" tIns="45720" rIns="91440" bIns="45720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altLang="zh-CN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rPr>
              <a:t>File </a:t>
            </a: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rPr>
              <a:t>Fragment </a:t>
            </a:r>
            <a:r>
              <a:rPr lang="en-US" altLang="zh-CN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rPr>
              <a:t>Allocations Issues</a:t>
            </a:r>
            <a:br>
              <a:rPr lang="en-US" altLang="zh-CN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rPr>
            </a:b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pPr>
              <a:defRPr/>
            </a:pPr>
            <a:fld id="{E9A75CFA-1C2C-4BBA-A217-998475E68AB6}" type="datetime1">
              <a:rPr lang="en-US" smtClean="0"/>
              <a:t>8/6/2015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475300" y="6492875"/>
            <a:ext cx="2134800" cy="365125"/>
          </a:xfrm>
        </p:spPr>
        <p:txBody>
          <a:bodyPr vert="horz" lIns="91440" tIns="45720" rIns="91440" bIns="45720" rtlCol="0" anchor="ctr"/>
          <a:lstStyle/>
          <a:p>
            <a:pPr>
              <a:defRPr/>
            </a:pPr>
            <a:fld id="{F05F0336-8D00-4455-99DC-F3D36D2EB072}" type="slidenum">
              <a:rPr lang="zh-CN" altLang="en-US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11" name="TextBox 10"/>
          <p:cNvSpPr txBox="1"/>
          <p:nvPr/>
        </p:nvSpPr>
        <p:spPr>
          <a:xfrm>
            <a:off x="5715000" y="2286000"/>
            <a:ext cx="228600" cy="461665"/>
          </a:xfrm>
          <a:prstGeom prst="rect">
            <a:avLst/>
          </a:prstGeom>
          <a:gradFill flip="none" rotWithShape="1">
            <a:gsLst>
              <a:gs pos="0">
                <a:srgbClr val="00CC00">
                  <a:tint val="66000"/>
                  <a:satMod val="160000"/>
                </a:srgbClr>
              </a:gs>
              <a:gs pos="50000">
                <a:srgbClr val="00CC00">
                  <a:tint val="44500"/>
                  <a:satMod val="160000"/>
                </a:srgbClr>
              </a:gs>
              <a:gs pos="100000">
                <a:srgbClr val="00CC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isometricOffAxis2Top"/>
            <a:lightRig rig="balanced" dir="t">
              <a:rot lat="0" lon="0" rev="8700000"/>
            </a:lightRig>
          </a:scene3d>
          <a:sp3d/>
        </p:spPr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00600" y="2286000"/>
            <a:ext cx="228600" cy="461665"/>
          </a:xfrm>
          <a:prstGeom prst="rect">
            <a:avLst/>
          </a:prstGeom>
          <a:gradFill flip="none" rotWithShape="1">
            <a:gsLst>
              <a:gs pos="0">
                <a:srgbClr val="00CC00">
                  <a:tint val="66000"/>
                  <a:satMod val="160000"/>
                </a:srgbClr>
              </a:gs>
              <a:gs pos="50000">
                <a:srgbClr val="00CC00">
                  <a:tint val="44500"/>
                  <a:satMod val="160000"/>
                </a:srgbClr>
              </a:gs>
              <a:gs pos="100000">
                <a:srgbClr val="00CC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isometricOffAxis2Top"/>
            <a:lightRig rig="balanced" dir="t">
              <a:rot lat="0" lon="0" rev="8700000"/>
            </a:lightRig>
          </a:scene3d>
          <a:sp3d/>
        </p:spPr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76400" y="2286000"/>
            <a:ext cx="228600" cy="461665"/>
          </a:xfrm>
          <a:prstGeom prst="rect">
            <a:avLst/>
          </a:prstGeom>
          <a:gradFill flip="none" rotWithShape="1">
            <a:gsLst>
              <a:gs pos="0">
                <a:srgbClr val="00CC00">
                  <a:tint val="66000"/>
                  <a:satMod val="160000"/>
                </a:srgbClr>
              </a:gs>
              <a:gs pos="50000">
                <a:srgbClr val="00CC00">
                  <a:tint val="44500"/>
                  <a:satMod val="160000"/>
                </a:srgbClr>
              </a:gs>
              <a:gs pos="100000">
                <a:srgbClr val="00CC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isometricOffAxis2Top"/>
            <a:lightRig rig="balanced" dir="t">
              <a:rot lat="0" lon="0" rev="8700000"/>
            </a:lightRig>
          </a:scene3d>
          <a:sp3d/>
        </p:spPr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3200" y="2286000"/>
            <a:ext cx="228600" cy="461665"/>
          </a:xfrm>
          <a:prstGeom prst="rect">
            <a:avLst/>
          </a:prstGeom>
          <a:gradFill flip="none" rotWithShape="1">
            <a:gsLst>
              <a:gs pos="0">
                <a:srgbClr val="00CC00">
                  <a:tint val="66000"/>
                  <a:satMod val="160000"/>
                </a:srgbClr>
              </a:gs>
              <a:gs pos="50000">
                <a:srgbClr val="00CC00">
                  <a:tint val="44500"/>
                  <a:satMod val="160000"/>
                </a:srgbClr>
              </a:gs>
              <a:gs pos="100000">
                <a:srgbClr val="00CC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isometricOffAxis2Top"/>
            <a:lightRig rig="balanced" dir="t">
              <a:rot lat="0" lon="0" rev="8700000"/>
            </a:lightRig>
          </a:scene3d>
          <a:sp3d/>
        </p:spPr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5800" y="2286000"/>
            <a:ext cx="228600" cy="461665"/>
          </a:xfrm>
          <a:prstGeom prst="rect">
            <a:avLst/>
          </a:prstGeom>
          <a:gradFill flip="none" rotWithShape="1">
            <a:gsLst>
              <a:gs pos="0">
                <a:srgbClr val="00CC00">
                  <a:tint val="66000"/>
                  <a:satMod val="160000"/>
                </a:srgbClr>
              </a:gs>
              <a:gs pos="50000">
                <a:srgbClr val="00CC00">
                  <a:tint val="44500"/>
                  <a:satMod val="160000"/>
                </a:srgbClr>
              </a:gs>
              <a:gs pos="100000">
                <a:srgbClr val="00CC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isometricOffAxis2Top"/>
            <a:lightRig rig="balanced" dir="t">
              <a:rot lat="0" lon="0" rev="8700000"/>
            </a:lightRig>
          </a:scene3d>
          <a:sp3d/>
        </p:spPr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38800" y="3886200"/>
            <a:ext cx="228600" cy="461665"/>
          </a:xfrm>
          <a:prstGeom prst="rect">
            <a:avLst/>
          </a:prstGeom>
          <a:solidFill>
            <a:srgbClr val="FF99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isometricOffAxis2Top"/>
            <a:lightRig rig="balanced" dir="t">
              <a:rot lat="0" lon="0" rev="8700000"/>
            </a:lightRig>
          </a:scene3d>
          <a:sp3d/>
        </p:spPr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0" y="2286000"/>
            <a:ext cx="228600" cy="461665"/>
          </a:xfrm>
          <a:prstGeom prst="rect">
            <a:avLst/>
          </a:prstGeom>
          <a:gradFill flip="none" rotWithShape="1">
            <a:gsLst>
              <a:gs pos="0">
                <a:srgbClr val="00CC00">
                  <a:tint val="66000"/>
                  <a:satMod val="160000"/>
                </a:srgbClr>
              </a:gs>
              <a:gs pos="50000">
                <a:srgbClr val="00CC00">
                  <a:tint val="44500"/>
                  <a:satMod val="160000"/>
                </a:srgbClr>
              </a:gs>
              <a:gs pos="100000">
                <a:srgbClr val="00CC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isometricOffAxis2Top"/>
            <a:lightRig rig="balanced" dir="t">
              <a:rot lat="0" lon="0" rev="8700000"/>
            </a:lightRig>
          </a:scene3d>
          <a:sp3d/>
        </p:spPr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" y="3886200"/>
            <a:ext cx="228600" cy="461665"/>
          </a:xfrm>
          <a:prstGeom prst="rect">
            <a:avLst/>
          </a:prstGeom>
          <a:solidFill>
            <a:srgbClr val="FF99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isometricOffAxis2Top"/>
            <a:lightRig rig="balanced" dir="t">
              <a:rot lat="0" lon="0" rev="8700000"/>
            </a:lightRig>
          </a:scene3d>
          <a:sp3d/>
        </p:spPr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828800" y="3886200"/>
            <a:ext cx="228600" cy="461665"/>
          </a:xfrm>
          <a:prstGeom prst="rect">
            <a:avLst/>
          </a:prstGeom>
          <a:solidFill>
            <a:srgbClr val="FF99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isometricOffAxis2Top"/>
            <a:lightRig rig="balanced" dir="t">
              <a:rot lat="0" lon="0" rev="8700000"/>
            </a:lightRig>
          </a:scene3d>
          <a:sp3d/>
        </p:spPr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048000" y="3886200"/>
            <a:ext cx="228600" cy="461665"/>
          </a:xfrm>
          <a:prstGeom prst="rect">
            <a:avLst/>
          </a:prstGeom>
          <a:solidFill>
            <a:srgbClr val="FF99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isometricOffAxis2Top"/>
            <a:lightRig rig="balanced" dir="t">
              <a:rot lat="0" lon="0" rev="8700000"/>
            </a:lightRig>
          </a:scene3d>
          <a:sp3d/>
        </p:spPr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419600" y="3886200"/>
            <a:ext cx="228600" cy="461665"/>
          </a:xfrm>
          <a:prstGeom prst="rect">
            <a:avLst/>
          </a:prstGeom>
          <a:solidFill>
            <a:srgbClr val="FF99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isometricOffAxis2Top"/>
            <a:lightRig rig="balanced" dir="t">
              <a:rot lat="0" lon="0" rev="8700000"/>
            </a:lightRig>
          </a:scene3d>
          <a:sp3d/>
        </p:spPr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419600" y="5486400"/>
            <a:ext cx="228600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isometricOffAxis2Top"/>
            <a:lightRig rig="balanced" dir="t">
              <a:rot lat="0" lon="0" rev="8700000"/>
            </a:lightRig>
          </a:scene3d>
          <a:sp3d/>
        </p:spPr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5486400"/>
            <a:ext cx="228600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isometricOffAxis2Top"/>
            <a:lightRig rig="balanced" dir="t">
              <a:rot lat="0" lon="0" rev="8700000"/>
            </a:lightRig>
          </a:scene3d>
          <a:sp3d/>
        </p:spPr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24200" y="5486400"/>
            <a:ext cx="228600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isometricOffAxis2Top"/>
            <a:lightRig rig="balanced" dir="t">
              <a:rot lat="0" lon="0" rev="8700000"/>
            </a:lightRig>
          </a:scene3d>
          <a:sp3d/>
        </p:spPr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05000" y="5486400"/>
            <a:ext cx="228600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isometricOffAxis2Top"/>
            <a:lightRig rig="balanced" dir="t">
              <a:rot lat="0" lon="0" rev="8700000"/>
            </a:lightRig>
          </a:scene3d>
          <a:sp3d/>
        </p:spPr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85800" y="5486400"/>
            <a:ext cx="228600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isometricOffAxis2Top"/>
            <a:lightRig rig="balanced" dir="t">
              <a:rot lat="0" lon="0" rev="8700000"/>
            </a:lightRig>
          </a:scene3d>
          <a:sp3d/>
        </p:spPr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39" name="Text Box 96"/>
          <p:cNvSpPr txBox="1">
            <a:spLocks noChangeArrowheads="1"/>
          </p:cNvSpPr>
          <p:nvPr/>
        </p:nvSpPr>
        <p:spPr bwMode="auto">
          <a:xfrm>
            <a:off x="6248400" y="1600200"/>
            <a:ext cx="2667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800" b="1">
              <a:solidFill>
                <a:srgbClr val="FF0000"/>
              </a:solidFill>
            </a:endParaRPr>
          </a:p>
        </p:txBody>
      </p:sp>
      <p:sp>
        <p:nvSpPr>
          <p:cNvPr id="41" name="Text Box 109"/>
          <p:cNvSpPr txBox="1">
            <a:spLocks noChangeArrowheads="1"/>
          </p:cNvSpPr>
          <p:nvPr/>
        </p:nvSpPr>
        <p:spPr bwMode="auto">
          <a:xfrm>
            <a:off x="6248400" y="1534180"/>
            <a:ext cx="1828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Problem?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150" y="1447800"/>
            <a:ext cx="933450" cy="972344"/>
          </a:xfrm>
          <a:prstGeom prst="rect">
            <a:avLst/>
          </a:prstGeom>
        </p:spPr>
      </p:pic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7010400" y="2971801"/>
            <a:ext cx="1371600" cy="338554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Arial" pitchFamily="34" charset="0"/>
              </a:rPr>
              <a:t> Fragment a</a:t>
            </a:r>
            <a:endParaRPr lang="zh-CN" altLang="en-US" sz="1600" dirty="0">
              <a:latin typeface="Arial" pitchFamily="34" charset="0"/>
            </a:endParaRPr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7010400" y="3581400"/>
            <a:ext cx="1371600" cy="338554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Arial" pitchFamily="34" charset="0"/>
              </a:rPr>
              <a:t> Fragment b</a:t>
            </a:r>
            <a:endParaRPr lang="zh-CN" altLang="en-US" sz="1600" dirty="0">
              <a:latin typeface="Arial" pitchFamily="34" charset="0"/>
            </a:endParaRPr>
          </a:p>
        </p:txBody>
      </p:sp>
      <p:sp>
        <p:nvSpPr>
          <p:cNvPr id="45" name="TextBox 10"/>
          <p:cNvSpPr txBox="1">
            <a:spLocks noChangeArrowheads="1"/>
          </p:cNvSpPr>
          <p:nvPr/>
        </p:nvSpPr>
        <p:spPr bwMode="auto">
          <a:xfrm>
            <a:off x="7010400" y="4114801"/>
            <a:ext cx="1371600" cy="338554"/>
          </a:xfrm>
          <a:prstGeom prst="rect">
            <a:avLst/>
          </a:prstGeom>
          <a:solidFill>
            <a:srgbClr val="FF80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600" dirty="0">
                <a:latin typeface="Arial" pitchFamily="34" charset="0"/>
              </a:rPr>
              <a:t>Fragment c</a:t>
            </a:r>
            <a:endParaRPr lang="zh-CN" altLang="en-US" sz="1600" dirty="0">
              <a:latin typeface="Arial" pitchFamily="34" charset="0"/>
            </a:endParaRPr>
          </a:p>
        </p:txBody>
      </p:sp>
      <p:sp>
        <p:nvSpPr>
          <p:cNvPr id="46" name="AutoShape 13"/>
          <p:cNvSpPr>
            <a:spLocks noChangeArrowheads="1"/>
          </p:cNvSpPr>
          <p:nvPr/>
        </p:nvSpPr>
        <p:spPr bwMode="auto">
          <a:xfrm>
            <a:off x="1524000" y="2286000"/>
            <a:ext cx="501267" cy="498242"/>
          </a:xfrm>
          <a:prstGeom prst="sun">
            <a:avLst>
              <a:gd name="adj" fmla="val 25000"/>
            </a:avLst>
          </a:prstGeom>
          <a:solidFill>
            <a:srgbClr val="CC0000"/>
          </a:solidFill>
          <a:ln w="22225" algn="ctr">
            <a:solidFill>
              <a:srgbClr val="CC0000"/>
            </a:solidFill>
            <a:miter lim="800000"/>
            <a:headEnd/>
            <a:tailEnd type="none" w="sm" len="med"/>
          </a:ln>
        </p:spPr>
        <p:txBody>
          <a:bodyPr wrap="none" anchor="ctr"/>
          <a:lstStyle/>
          <a:p>
            <a:endParaRPr lang="en-US">
              <a:latin typeface="Trebuchet MS" pitchFamily="34" charset="0"/>
              <a:cs typeface="Arial" charset="0"/>
            </a:endParaRPr>
          </a:p>
        </p:txBody>
      </p:sp>
      <p:sp>
        <p:nvSpPr>
          <p:cNvPr id="47" name="AutoShape 13"/>
          <p:cNvSpPr>
            <a:spLocks noChangeArrowheads="1"/>
          </p:cNvSpPr>
          <p:nvPr/>
        </p:nvSpPr>
        <p:spPr bwMode="auto">
          <a:xfrm>
            <a:off x="2971800" y="3962400"/>
            <a:ext cx="501267" cy="498242"/>
          </a:xfrm>
          <a:prstGeom prst="sun">
            <a:avLst>
              <a:gd name="adj" fmla="val 25000"/>
            </a:avLst>
          </a:prstGeom>
          <a:solidFill>
            <a:srgbClr val="CC0000"/>
          </a:solidFill>
          <a:ln w="22225" algn="ctr">
            <a:solidFill>
              <a:srgbClr val="CC0000"/>
            </a:solidFill>
            <a:miter lim="800000"/>
            <a:headEnd/>
            <a:tailEnd type="none" w="sm" len="med"/>
          </a:ln>
        </p:spPr>
        <p:txBody>
          <a:bodyPr wrap="none" anchor="ctr"/>
          <a:lstStyle/>
          <a:p>
            <a:endParaRPr lang="en-US">
              <a:latin typeface="Trebuchet MS" pitchFamily="34" charset="0"/>
              <a:cs typeface="Arial" charset="0"/>
            </a:endParaRPr>
          </a:p>
        </p:txBody>
      </p:sp>
      <p:sp>
        <p:nvSpPr>
          <p:cNvPr id="48" name="AutoShape 13"/>
          <p:cNvSpPr>
            <a:spLocks noChangeArrowheads="1"/>
          </p:cNvSpPr>
          <p:nvPr/>
        </p:nvSpPr>
        <p:spPr bwMode="auto">
          <a:xfrm>
            <a:off x="4267200" y="5486400"/>
            <a:ext cx="501267" cy="498242"/>
          </a:xfrm>
          <a:prstGeom prst="sun">
            <a:avLst>
              <a:gd name="adj" fmla="val 25000"/>
            </a:avLst>
          </a:prstGeom>
          <a:solidFill>
            <a:srgbClr val="CC0000"/>
          </a:solidFill>
          <a:ln w="22225" algn="ctr">
            <a:solidFill>
              <a:srgbClr val="CC0000"/>
            </a:solidFill>
            <a:miter lim="800000"/>
            <a:headEnd/>
            <a:tailEnd type="none" w="sm" len="med"/>
          </a:ln>
        </p:spPr>
        <p:txBody>
          <a:bodyPr wrap="none" anchor="ctr"/>
          <a:lstStyle/>
          <a:p>
            <a:endParaRPr lang="en-US">
              <a:latin typeface="Trebuchet MS" pitchFamily="34" charset="0"/>
              <a:cs typeface="Arial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6172200" y="2057400"/>
            <a:ext cx="1676400" cy="1981200"/>
            <a:chOff x="6172200" y="2133600"/>
            <a:chExt cx="1676400" cy="1981200"/>
          </a:xfrm>
        </p:grpSpPr>
        <p:sp>
          <p:nvSpPr>
            <p:cNvPr id="51" name="Rounded Rectangle 50"/>
            <p:cNvSpPr/>
            <p:nvPr/>
          </p:nvSpPr>
          <p:spPr>
            <a:xfrm>
              <a:off x="6172200" y="2133600"/>
              <a:ext cx="1676400" cy="1981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324600" y="2286000"/>
              <a:ext cx="144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+mn-lt"/>
                </a:rPr>
                <a:t>Reconstruct</a:t>
              </a:r>
              <a:endParaRPr lang="zh-CN" altLang="en-US" sz="2000" dirty="0">
                <a:latin typeface="+mn-l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477000" y="4114800"/>
            <a:ext cx="990600" cy="2250996"/>
            <a:chOff x="6477000" y="4114800"/>
            <a:chExt cx="990600" cy="2250996"/>
          </a:xfrm>
        </p:grpSpPr>
        <p:sp>
          <p:nvSpPr>
            <p:cNvPr id="40" name="Rectangle 39"/>
            <p:cNvSpPr/>
            <p:nvPr/>
          </p:nvSpPr>
          <p:spPr>
            <a:xfrm>
              <a:off x="6477000" y="5257800"/>
              <a:ext cx="990600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6600" dirty="0" smtClean="0">
                  <a:solidFill>
                    <a:srgbClr val="FF0000"/>
                  </a:solidFill>
                  <a:sym typeface="Wingdings" pitchFamily="2" charset="2"/>
                </a:rPr>
                <a:t></a:t>
              </a:r>
              <a:endParaRPr lang="en-US" sz="6600" dirty="0">
                <a:solidFill>
                  <a:srgbClr val="FF0000"/>
                </a:solidFill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6553200" y="4114800"/>
              <a:ext cx="914400" cy="871954"/>
              <a:chOff x="6553200" y="4114800"/>
              <a:chExt cx="914400" cy="871954"/>
            </a:xfrm>
          </p:grpSpPr>
          <p:sp>
            <p:nvSpPr>
              <p:cNvPr id="50" name="TextBox 11"/>
              <p:cNvSpPr txBox="1">
                <a:spLocks noChangeArrowheads="1"/>
              </p:cNvSpPr>
              <p:nvPr/>
            </p:nvSpPr>
            <p:spPr bwMode="auto">
              <a:xfrm>
                <a:off x="6553200" y="4648200"/>
                <a:ext cx="914400" cy="338554"/>
              </a:xfrm>
              <a:prstGeom prst="rect">
                <a:avLst/>
              </a:prstGeom>
              <a:solidFill>
                <a:srgbClr val="58A3FE"/>
              </a:solidFill>
              <a:ln w="9525">
                <a:noFill/>
                <a:miter lim="800000"/>
                <a:headEnd/>
                <a:tailEnd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zh-CN" sz="1600" dirty="0"/>
                  <a:t>File </a:t>
                </a:r>
                <a:r>
                  <a:rPr lang="en-US" altLang="zh-CN" sz="1600" dirty="0" smtClean="0"/>
                  <a:t>F</a:t>
                </a:r>
                <a:endParaRPr lang="zh-CN" altLang="en-US" sz="1600" dirty="0"/>
              </a:p>
            </p:txBody>
          </p:sp>
          <p:sp>
            <p:nvSpPr>
              <p:cNvPr id="54" name="Down Arrow 53"/>
              <p:cNvSpPr/>
              <p:nvPr/>
            </p:nvSpPr>
            <p:spPr>
              <a:xfrm>
                <a:off x="6858000" y="4114800"/>
                <a:ext cx="304800" cy="4572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04046E-6 L -0.475 -0.1909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0" y="-9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83237E-6 L -0.475 -0.0467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0" y="-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9711E-6 L -0.475 0.1197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0" y="6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19098 L -0.64167 -0.11329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00" y="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04671 L -0.48333 0.03099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" y="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0.1198 L -0.34166 0.1864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0" y="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96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01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50"/>
                            </p:stCondLst>
                            <p:childTnLst>
                              <p:par>
                                <p:cTn id="103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05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167 -0.11332 L -0.08334 -0.04672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00" y="330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34 0.03099 L -0.08334 -0.06891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0" y="-5000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166 0.1864 L -0.08333 -0.09112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00" y="-1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41" grpId="1"/>
      <p:bldP spid="42" grpId="0" animBg="1"/>
      <p:bldP spid="42" grpId="1" animBg="1"/>
      <p:bldP spid="42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7" grpId="0" animBg="1"/>
      <p:bldP spid="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2400" y="230400"/>
            <a:ext cx="8305200" cy="838800"/>
          </a:xfrm>
          <a:solidFill>
            <a:srgbClr val="000066"/>
          </a:solidFill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altLang="zh-CN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rPr>
              <a:t>S</a:t>
            </a:r>
            <a:r>
              <a:rPr lang="en-US" altLang="zh-CN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rPr>
              <a:t>ecRA</a:t>
            </a:r>
            <a:r>
              <a:rPr lang="en-US" altLang="zh-CN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rPr>
              <a:t> System </a:t>
            </a: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rPr>
              <a:t>Model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pPr>
              <a:defRPr/>
            </a:pPr>
            <a:fld id="{FE752C00-23ED-438C-9CFF-A9D89C372D01}" type="datetime1">
              <a:rPr lang="en-US" smtClean="0"/>
              <a:t>8/6/2015</a:t>
            </a:fld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43200" y="6492875"/>
            <a:ext cx="2133600" cy="365125"/>
          </a:xfrm>
        </p:spPr>
        <p:txBody>
          <a:bodyPr vert="horz" lIns="91440" tIns="45720" rIns="91440" bIns="45720" rtlCol="0" anchor="ctr"/>
          <a:lstStyle/>
          <a:p>
            <a:pPr>
              <a:defRPr/>
            </a:pPr>
            <a:fld id="{68883759-65CB-43A3-AA78-2D8CEE71D5F3}" type="slidenum">
              <a:rPr lang="zh-CN" altLang="en-US" smtClean="0"/>
              <a:pPr>
                <a:defRPr/>
              </a:pPr>
              <a:t>15</a:t>
            </a:fld>
            <a:endParaRPr lang="en-US" altLang="zh-CN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905000"/>
            <a:ext cx="5981217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905000"/>
            <a:ext cx="5981217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905000"/>
            <a:ext cx="5981217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905000"/>
            <a:ext cx="5981217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Oval 13"/>
          <p:cNvSpPr/>
          <p:nvPr/>
        </p:nvSpPr>
        <p:spPr>
          <a:xfrm>
            <a:off x="2286000" y="2667000"/>
            <a:ext cx="3886200" cy="2209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31999" y="2590800"/>
            <a:ext cx="4191000" cy="2606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5" name="Rectangle 14"/>
          <p:cNvSpPr/>
          <p:nvPr/>
        </p:nvSpPr>
        <p:spPr>
          <a:xfrm>
            <a:off x="1981200" y="2590800"/>
            <a:ext cx="4267200" cy="2667000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867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0.28541 -0.1791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00" y="-9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27292 -0.1680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00" y="-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0.28541 0.2208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00" y="1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3.33333E-6 L 0.2625 0.2208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00" y="1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2400" y="230400"/>
            <a:ext cx="8305200" cy="1144800"/>
          </a:xfrm>
          <a:solidFill>
            <a:srgbClr val="000066"/>
          </a:solidFill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altLang="zh-CN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rPr>
              <a:t>SecRA</a:t>
            </a:r>
            <a:r>
              <a:rPr lang="en-US" altLang="zh-CN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rPr>
              <a:t>--Outlines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pPr>
              <a:defRPr/>
            </a:pPr>
            <a:fld id="{4AE2BC79-E4E5-4ACF-A778-3FC4FC0F1F8B}" type="datetime1">
              <a:rPr lang="en-US" smtClean="0"/>
              <a:t>8/6/2015</a:t>
            </a:fld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08957" y="6511925"/>
            <a:ext cx="2133600" cy="365125"/>
          </a:xfrm>
        </p:spPr>
        <p:txBody>
          <a:bodyPr vert="horz" lIns="91440" tIns="45720" rIns="91440" bIns="45720" rtlCol="0" anchor="ctr"/>
          <a:lstStyle/>
          <a:p>
            <a:pPr>
              <a:defRPr/>
            </a:pPr>
            <a:fld id="{68883759-65CB-43A3-AA78-2D8CEE71D5F3}" type="slidenum">
              <a:rPr lang="zh-CN" altLang="en-US" smtClean="0"/>
              <a:pPr>
                <a:defRPr/>
              </a:pPr>
              <a:t>16</a:t>
            </a:fld>
            <a:endParaRPr lang="en-US" altLang="zh-CN" dirty="0"/>
          </a:p>
        </p:txBody>
      </p:sp>
      <p:grpSp>
        <p:nvGrpSpPr>
          <p:cNvPr id="6" name="Group 5"/>
          <p:cNvGrpSpPr/>
          <p:nvPr/>
        </p:nvGrpSpPr>
        <p:grpSpPr>
          <a:xfrm>
            <a:off x="381000" y="1600990"/>
            <a:ext cx="8504242" cy="4572001"/>
            <a:chOff x="381000" y="1600990"/>
            <a:chExt cx="8504242" cy="4572001"/>
          </a:xfrm>
        </p:grpSpPr>
        <p:grpSp>
          <p:nvGrpSpPr>
            <p:cNvPr id="2" name="Group 6"/>
            <p:cNvGrpSpPr>
              <a:grpSpLocks/>
            </p:cNvGrpSpPr>
            <p:nvPr/>
          </p:nvGrpSpPr>
          <p:grpSpPr bwMode="auto">
            <a:xfrm>
              <a:off x="381000" y="1600990"/>
              <a:ext cx="8504242" cy="4572001"/>
              <a:chOff x="245" y="724"/>
              <a:chExt cx="5357" cy="2880"/>
            </a:xfrm>
          </p:grpSpPr>
          <p:sp>
            <p:nvSpPr>
              <p:cNvPr id="8" name="AutoShape 3"/>
              <p:cNvSpPr>
                <a:spLocks noChangeArrowheads="1"/>
              </p:cNvSpPr>
              <p:nvPr/>
            </p:nvSpPr>
            <p:spPr bwMode="ltGray">
              <a:xfrm>
                <a:off x="245" y="724"/>
                <a:ext cx="2890" cy="2880"/>
              </a:xfrm>
              <a:custGeom>
                <a:avLst/>
                <a:gdLst>
                  <a:gd name="G0" fmla="+- 1914 0 0"/>
                  <a:gd name="G1" fmla="+- 21600 0 1914"/>
                  <a:gd name="G2" fmla="+- 21600 0 1914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914" y="10800"/>
                    </a:moveTo>
                    <a:cubicBezTo>
                      <a:pt x="1914" y="15708"/>
                      <a:pt x="5892" y="19686"/>
                      <a:pt x="10800" y="19686"/>
                    </a:cubicBezTo>
                    <a:cubicBezTo>
                      <a:pt x="15708" y="19686"/>
                      <a:pt x="19686" y="15708"/>
                      <a:pt x="19686" y="10800"/>
                    </a:cubicBezTo>
                    <a:cubicBezTo>
                      <a:pt x="19686" y="5892"/>
                      <a:pt x="15708" y="1914"/>
                      <a:pt x="10800" y="1914"/>
                    </a:cubicBezTo>
                    <a:cubicBezTo>
                      <a:pt x="5892" y="1914"/>
                      <a:pt x="1914" y="5892"/>
                      <a:pt x="1914" y="1080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gray">
              <a:xfrm>
                <a:off x="912" y="1296"/>
                <a:ext cx="2016" cy="2016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56471"/>
                      <a:invGamma/>
                    </a:schemeClr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28575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" name="AutoShape 5"/>
              <p:cNvSpPr>
                <a:spLocks noChangeArrowheads="1"/>
              </p:cNvSpPr>
              <p:nvPr/>
            </p:nvSpPr>
            <p:spPr bwMode="auto">
              <a:xfrm>
                <a:off x="2821" y="1859"/>
                <a:ext cx="2736" cy="315"/>
              </a:xfrm>
              <a:prstGeom prst="roundRect">
                <a:avLst>
                  <a:gd name="adj" fmla="val 50000"/>
                </a:avLst>
              </a:prstGeom>
              <a:ln>
                <a:headEnd/>
                <a:tailEnd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 eaLnBrk="0" hangingPunct="0"/>
                <a:r>
                  <a:rPr lang="en-US" altLang="zh-CN" b="1" dirty="0" smtClean="0">
                    <a:solidFill>
                      <a:schemeClr val="bg1">
                        <a:lumMod val="95000"/>
                      </a:schemeClr>
                    </a:solidFill>
                    <a:ea typeface="宋体" charset="-122"/>
                  </a:rPr>
                  <a:t>Fragmentation</a:t>
                </a:r>
                <a:endParaRPr lang="en-US" altLang="zh-CN" b="1" dirty="0">
                  <a:solidFill>
                    <a:schemeClr val="bg1">
                      <a:lumMod val="95000"/>
                    </a:schemeClr>
                  </a:solidFill>
                  <a:ea typeface="宋体" charset="-122"/>
                </a:endParaRPr>
              </a:p>
            </p:txBody>
          </p:sp>
          <p:sp>
            <p:nvSpPr>
              <p:cNvPr id="11" name="AutoShape 6"/>
              <p:cNvSpPr>
                <a:spLocks noChangeArrowheads="1"/>
              </p:cNvSpPr>
              <p:nvPr/>
            </p:nvSpPr>
            <p:spPr bwMode="auto">
              <a:xfrm>
                <a:off x="2866" y="2304"/>
                <a:ext cx="2664" cy="314"/>
              </a:xfrm>
              <a:prstGeom prst="roundRect">
                <a:avLst>
                  <a:gd name="adj" fmla="val 50000"/>
                </a:avLst>
              </a:prstGeom>
              <a:ln>
                <a:headEnd/>
                <a:tailEnd/>
              </a:ln>
              <a:ex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 eaLnBrk="0" hangingPunct="0"/>
                <a:r>
                  <a:rPr lang="en-US" altLang="zh-CN" b="1" dirty="0">
                    <a:solidFill>
                      <a:schemeClr val="bg1">
                        <a:lumMod val="95000"/>
                      </a:schemeClr>
                    </a:solidFill>
                    <a:ea typeface="宋体" charset="-122"/>
                  </a:rPr>
                  <a:t>Heterogeneous Natures</a:t>
                </a:r>
              </a:p>
            </p:txBody>
          </p:sp>
          <p:sp>
            <p:nvSpPr>
              <p:cNvPr id="12" name="AutoShape 7"/>
              <p:cNvSpPr>
                <a:spLocks noChangeArrowheads="1"/>
              </p:cNvSpPr>
              <p:nvPr/>
            </p:nvSpPr>
            <p:spPr bwMode="auto">
              <a:xfrm>
                <a:off x="2866" y="2751"/>
                <a:ext cx="2736" cy="315"/>
              </a:xfrm>
              <a:prstGeom prst="roundRect">
                <a:avLst>
                  <a:gd name="adj" fmla="val 50000"/>
                </a:avLst>
              </a:prstGeom>
              <a:ln>
                <a:headEnd/>
                <a:tailEnd/>
              </a:ln>
              <a:ex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 eaLnBrk="0" hangingPunct="0"/>
                <a:r>
                  <a:rPr lang="en-US" altLang="zh-CN" b="1" dirty="0">
                    <a:solidFill>
                      <a:schemeClr val="bg1"/>
                    </a:solidFill>
                    <a:ea typeface="宋体" charset="-122"/>
                  </a:rPr>
                  <a:t>Secret sharing scheme(m n)</a:t>
                </a:r>
              </a:p>
            </p:txBody>
          </p:sp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gray">
              <a:xfrm>
                <a:off x="245" y="1680"/>
                <a:ext cx="2657" cy="989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 eaLnBrk="0" hangingPunct="0"/>
                <a:r>
                  <a:rPr lang="en-US" sz="3200" dirty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rPr>
                  <a:t>T</a:t>
                </a:r>
                <a:r>
                  <a:rPr lang="en-US" sz="3200" dirty="0" smtClean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rPr>
                  <a:t>o improve</a:t>
                </a:r>
              </a:p>
              <a:p>
                <a:pPr algn="ctr" eaLnBrk="0" hangingPunct="0"/>
                <a:r>
                  <a:rPr lang="en-US" sz="3200" dirty="0" smtClean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rPr>
                  <a:t>A</a:t>
                </a:r>
                <a:r>
                  <a:rPr lang="en-US" sz="3200" dirty="0" smtClean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rPr>
                  <a:t>ssurance, Reliability </a:t>
                </a:r>
              </a:p>
              <a:p>
                <a:pPr algn="ctr" eaLnBrk="0" hangingPunct="0"/>
                <a:r>
                  <a:rPr lang="en-US" sz="3200" dirty="0" smtClean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rPr>
                  <a:t>and Performance</a:t>
                </a:r>
                <a:endParaRPr lang="en-US" altLang="zh-CN" sz="32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endParaRPr>
              </a:p>
            </p:txBody>
          </p:sp>
        </p:grpSp>
        <p:sp>
          <p:nvSpPr>
            <p:cNvPr id="13" name="AutoShape 5"/>
            <p:cNvSpPr>
              <a:spLocks noChangeArrowheads="1"/>
            </p:cNvSpPr>
            <p:nvPr/>
          </p:nvSpPr>
          <p:spPr bwMode="auto">
            <a:xfrm>
              <a:off x="4427541" y="2505860"/>
              <a:ext cx="4343401" cy="500063"/>
            </a:xfrm>
            <a:prstGeom prst="roundRect">
              <a:avLst>
                <a:gd name="adj" fmla="val 50000"/>
              </a:avLst>
            </a:prstGeom>
            <a:solidFill>
              <a:srgbClr val="FF7E2F"/>
            </a:solidFill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b="1" dirty="0" smtClean="0">
                  <a:solidFill>
                    <a:schemeClr val="bg1">
                      <a:lumMod val="95000"/>
                    </a:schemeClr>
                  </a:solidFill>
                  <a:ea typeface="宋体" charset="-122"/>
                </a:rPr>
                <a:t>Data Replication</a:t>
              </a:r>
              <a:endParaRPr lang="en-US" altLang="zh-CN" b="1" dirty="0">
                <a:solidFill>
                  <a:schemeClr val="bg1">
                    <a:lumMod val="95000"/>
                  </a:schemeClr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1144800"/>
          </a:xfrm>
          <a:solidFill>
            <a:srgbClr val="000066"/>
          </a:solidFill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altLang="zh-CN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rPr>
              <a:t>SecRA</a:t>
            </a:r>
            <a:r>
              <a:rPr lang="en-US" altLang="zh-CN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rPr>
              <a:t>--Security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455949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sz="3600" dirty="0" smtClean="0"/>
              <a:t>Classify </a:t>
            </a:r>
            <a:r>
              <a:rPr lang="en-US" sz="3600" dirty="0"/>
              <a:t>storage nodes </a:t>
            </a:r>
            <a:r>
              <a:rPr lang="en-US" sz="3600" dirty="0"/>
              <a:t>into </a:t>
            </a:r>
            <a:r>
              <a:rPr lang="en-US" sz="3600" dirty="0">
                <a:solidFill>
                  <a:srgbClr val="FF0000"/>
                </a:solidFill>
              </a:rPr>
              <a:t>multiple server-type groups </a:t>
            </a:r>
            <a:endParaRPr lang="en-US" sz="3600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defRPr/>
            </a:pPr>
            <a:endParaRPr lang="en-US" sz="3600" dirty="0"/>
          </a:p>
          <a:p>
            <a:r>
              <a:rPr lang="en-US" sz="3600" dirty="0" smtClean="0">
                <a:solidFill>
                  <a:srgbClr val="FF0000"/>
                </a:solidFill>
              </a:rPr>
              <a:t>Fragments </a:t>
            </a:r>
            <a:r>
              <a:rPr lang="en-US" sz="3600" dirty="0">
                <a:solidFill>
                  <a:srgbClr val="FF0000"/>
                </a:solidFill>
              </a:rPr>
              <a:t>of a file </a:t>
            </a:r>
            <a:r>
              <a:rPr lang="en-US" sz="3600" dirty="0" smtClean="0"/>
              <a:t>are assigned to </a:t>
            </a:r>
            <a:r>
              <a:rPr lang="en-US" sz="3600" dirty="0"/>
              <a:t>storage </a:t>
            </a:r>
            <a:r>
              <a:rPr lang="en-US" sz="3600" dirty="0" smtClean="0"/>
              <a:t>nodes from as </a:t>
            </a:r>
            <a:r>
              <a:rPr lang="en-US" sz="3600" dirty="0"/>
              <a:t>many </a:t>
            </a:r>
            <a:r>
              <a:rPr lang="en-US" sz="3600" dirty="0">
                <a:solidFill>
                  <a:srgbClr val="FF0000"/>
                </a:solidFill>
              </a:rPr>
              <a:t>different server-type </a:t>
            </a:r>
            <a:r>
              <a:rPr lang="en-US" sz="3600" dirty="0"/>
              <a:t>groups as possible.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600" dirty="0">
                <a:solidFill>
                  <a:srgbClr val="FF0000"/>
                </a:solidFill>
              </a:rPr>
              <a:t>Replicas of the same fragment </a:t>
            </a:r>
            <a:r>
              <a:rPr lang="en-US" sz="3600" dirty="0"/>
              <a:t>are assigned </a:t>
            </a:r>
            <a:r>
              <a:rPr lang="en-US" sz="3600" dirty="0" smtClean="0"/>
              <a:t>to nodes of </a:t>
            </a:r>
            <a:r>
              <a:rPr lang="en-US" sz="3600" dirty="0" smtClean="0">
                <a:solidFill>
                  <a:srgbClr val="FF0000"/>
                </a:solidFill>
              </a:rPr>
              <a:t>the </a:t>
            </a:r>
            <a:r>
              <a:rPr lang="en-US" sz="3600" dirty="0">
                <a:solidFill>
                  <a:srgbClr val="FF0000"/>
                </a:solidFill>
              </a:rPr>
              <a:t>same </a:t>
            </a:r>
            <a:r>
              <a:rPr lang="en-US" sz="3600" dirty="0" smtClean="0">
                <a:solidFill>
                  <a:srgbClr val="FF0000"/>
                </a:solidFill>
              </a:rPr>
              <a:t>server-type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pPr>
              <a:defRPr/>
            </a:pPr>
            <a:fld id="{F1310E95-3D89-4739-8E02-370C871D8656}" type="datetime1">
              <a:rPr lang="en-US" smtClean="0"/>
              <a:t>8/6/2015</a:t>
            </a:fld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429000" y="6473825"/>
            <a:ext cx="2133600" cy="365125"/>
          </a:xfrm>
        </p:spPr>
        <p:txBody>
          <a:bodyPr vert="horz" lIns="91440" tIns="45720" rIns="91440" bIns="45720" rtlCol="0" anchor="ctr"/>
          <a:lstStyle/>
          <a:p>
            <a:pPr>
              <a:defRPr/>
            </a:pPr>
            <a:fld id="{68883759-65CB-43A3-AA78-2D8CEE71D5F3}" type="slidenum">
              <a:rPr lang="zh-CN" altLang="en-US" smtClean="0"/>
              <a:pPr>
                <a:defRPr/>
              </a:pPr>
              <a:t>17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1144800"/>
          </a:xfrm>
          <a:solidFill>
            <a:srgbClr val="000066"/>
          </a:solidFill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altLang="zh-CN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rPr>
              <a:t>SecRA</a:t>
            </a:r>
            <a:r>
              <a:rPr lang="en-US" altLang="zh-CN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rPr>
              <a:t>--Performance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45594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Assigns </a:t>
            </a:r>
            <a:r>
              <a:rPr lang="en-US" sz="4000" dirty="0"/>
              <a:t>at least </a:t>
            </a:r>
            <a:r>
              <a:rPr lang="en-US" sz="4000" dirty="0">
                <a:solidFill>
                  <a:srgbClr val="FF0000"/>
                </a:solidFill>
              </a:rPr>
              <a:t>one complete replica set </a:t>
            </a:r>
            <a:r>
              <a:rPr lang="en-US" sz="4000" dirty="0"/>
              <a:t>of a </a:t>
            </a:r>
            <a:r>
              <a:rPr lang="en-US" sz="4000" dirty="0" smtClean="0"/>
              <a:t>file to </a:t>
            </a:r>
            <a:r>
              <a:rPr lang="en-US" sz="4000" dirty="0"/>
              <a:t>a </a:t>
            </a:r>
            <a:r>
              <a:rPr lang="en-US" sz="4000" dirty="0">
                <a:solidFill>
                  <a:srgbClr val="FF0000"/>
                </a:solidFill>
              </a:rPr>
              <a:t>subsystem </a:t>
            </a:r>
            <a:r>
              <a:rPr lang="en-US" sz="4000" dirty="0"/>
              <a:t>that is close to clients.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pPr>
              <a:defRPr/>
            </a:pPr>
            <a:fld id="{F1310E95-3D89-4739-8E02-370C871D8656}" type="datetime1">
              <a:rPr lang="en-US" smtClean="0"/>
              <a:t>8/6/2015</a:t>
            </a:fld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429000" y="6473825"/>
            <a:ext cx="2133600" cy="365125"/>
          </a:xfrm>
        </p:spPr>
        <p:txBody>
          <a:bodyPr vert="horz" lIns="91440" tIns="45720" rIns="91440" bIns="45720" rtlCol="0" anchor="ctr"/>
          <a:lstStyle/>
          <a:p>
            <a:pPr>
              <a:defRPr/>
            </a:pPr>
            <a:fld id="{68883759-65CB-43A3-AA78-2D8CEE71D5F3}" type="slidenum">
              <a:rPr lang="zh-CN" altLang="en-US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91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2400" y="230400"/>
            <a:ext cx="8305200" cy="838800"/>
          </a:xfrm>
          <a:solidFill>
            <a:srgbClr val="000066"/>
          </a:solidFill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altLang="zh-CN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rPr>
              <a:t>A Case Study for </a:t>
            </a:r>
            <a:r>
              <a:rPr lang="en-US" altLang="zh-CN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rPr>
              <a:t>SecRA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7927" y="1198418"/>
            <a:ext cx="4114800" cy="832104"/>
          </a:xfrm>
          <a:solidFill>
            <a:schemeClr val="tx2">
              <a:lumMod val="20000"/>
              <a:lumOff val="80000"/>
              <a:alpha val="52000"/>
            </a:schemeClr>
          </a:solidFill>
          <a:ln>
            <a:solidFill>
              <a:schemeClr val="tx2">
                <a:alpha val="63000"/>
              </a:schemeClr>
            </a:solidFill>
          </a:ln>
        </p:spPr>
        <p:txBody>
          <a:bodyPr>
            <a:no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altLang="zh-CN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</a:rPr>
              <a:t>Store fragments of a file </a:t>
            </a:r>
          </a:p>
          <a:p>
            <a:pPr marL="0">
              <a:spcBef>
                <a:spcPts val="0"/>
              </a:spcBef>
              <a:buNone/>
            </a:pPr>
            <a:r>
              <a:rPr lang="en-US" altLang="zh-CN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</a:rPr>
              <a:t>across 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</a:rPr>
              <a:t>more </a:t>
            </a:r>
            <a:r>
              <a:rPr lang="en-US" altLang="zh-CN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</a:rPr>
              <a:t>server-type groups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pPr>
              <a:defRPr/>
            </a:pPr>
            <a:fld id="{C63F02B1-0F03-475D-A464-36508E82C290}" type="datetime1">
              <a:rPr lang="en-US" smtClean="0"/>
              <a:t>8/6/2015</a:t>
            </a:fld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80400" y="6356350"/>
            <a:ext cx="2133600" cy="365125"/>
          </a:xfrm>
        </p:spPr>
        <p:txBody>
          <a:bodyPr vert="horz" lIns="91440" tIns="45720" rIns="91440" bIns="45720" rtlCol="0" anchor="ctr"/>
          <a:lstStyle/>
          <a:p>
            <a:pPr>
              <a:defRPr/>
            </a:pPr>
            <a:fld id="{68883759-65CB-43A3-AA78-2D8CEE71D5F3}" type="slidenum">
              <a:rPr lang="zh-CN" altLang="en-US" smtClean="0"/>
              <a:pPr>
                <a:defRPr/>
              </a:pPr>
              <a:t>19</a:t>
            </a:fld>
            <a:endParaRPr lang="en-US" altLang="zh-CN" dirty="0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15109" y="2267528"/>
            <a:ext cx="7239000" cy="4343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2800" y="2514600"/>
            <a:ext cx="228600" cy="461665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isometricOffAxis2Top"/>
            <a:lightRig rig="balanced" dir="t">
              <a:rot lat="0" lon="0" rev="8700000"/>
            </a:lightRig>
          </a:scene3d>
          <a:sp3d/>
        </p:spPr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2514600"/>
            <a:ext cx="228600" cy="461665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isometricOffAxis2Top"/>
            <a:lightRig rig="balanced" dir="t">
              <a:rot lat="0" lon="0" rev="8700000"/>
            </a:lightRig>
          </a:scene3d>
          <a:sp3d/>
        </p:spPr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0" y="2514600"/>
            <a:ext cx="228600" cy="461665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isometricOffAxis2Top"/>
            <a:lightRig rig="balanced" dir="t">
              <a:rot lat="0" lon="0" rev="8700000"/>
            </a:lightRig>
          </a:scene3d>
          <a:sp3d/>
        </p:spPr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52800" y="3581400"/>
            <a:ext cx="228600" cy="461665"/>
          </a:xfrm>
          <a:prstGeom prst="rect">
            <a:avLst/>
          </a:prstGeom>
          <a:solidFill>
            <a:srgbClr val="FF99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isometricOffAxis2Top"/>
            <a:lightRig rig="balanced" dir="t">
              <a:rot lat="0" lon="0" rev="8700000"/>
            </a:lightRig>
          </a:scene3d>
          <a:sp3d/>
        </p:spPr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00600" y="3581400"/>
            <a:ext cx="228600" cy="461665"/>
          </a:xfrm>
          <a:prstGeom prst="rect">
            <a:avLst/>
          </a:prstGeom>
          <a:solidFill>
            <a:srgbClr val="FF99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isometricOffAxis2Top"/>
            <a:lightRig rig="balanced" dir="t">
              <a:rot lat="0" lon="0" rev="8700000"/>
            </a:lightRig>
          </a:scene3d>
          <a:sp3d/>
        </p:spPr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3576935"/>
            <a:ext cx="228600" cy="461665"/>
          </a:xfrm>
          <a:prstGeom prst="rect">
            <a:avLst/>
          </a:prstGeom>
          <a:solidFill>
            <a:srgbClr val="FF99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isometricOffAxis2Top"/>
            <a:lightRig rig="balanced" dir="t">
              <a:rot lat="0" lon="0" rev="8700000"/>
            </a:lightRig>
          </a:scene3d>
          <a:sp3d/>
        </p:spPr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43800" y="3581400"/>
            <a:ext cx="228600" cy="461665"/>
          </a:xfrm>
          <a:prstGeom prst="rect">
            <a:avLst/>
          </a:prstGeom>
          <a:solidFill>
            <a:srgbClr val="FF99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isometricOffAxis2Top"/>
            <a:lightRig rig="balanced" dir="t">
              <a:rot lat="0" lon="0" rev="8700000"/>
            </a:lightRig>
          </a:scene3d>
          <a:sp3d/>
        </p:spPr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76600" y="5786735"/>
            <a:ext cx="228600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isometricOffAxis2Top"/>
            <a:lightRig rig="balanced" dir="t">
              <a:rot lat="0" lon="0" rev="8700000"/>
            </a:lightRig>
          </a:scene3d>
          <a:sp3d/>
        </p:spPr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48200" y="5786735"/>
            <a:ext cx="228600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isometricOffAxis2Top"/>
            <a:lightRig rig="balanced" dir="t">
              <a:rot lat="0" lon="0" rev="8700000"/>
            </a:lightRig>
          </a:scene3d>
          <a:sp3d/>
        </p:spPr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19800" y="5786735"/>
            <a:ext cx="228600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isometricOffAxis2Top"/>
            <a:lightRig rig="balanced" dir="t">
              <a:rot lat="0" lon="0" rev="8700000"/>
            </a:lightRig>
          </a:scene3d>
          <a:sp3d/>
        </p:spPr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85855" y="1182255"/>
            <a:ext cx="4114800" cy="830997"/>
          </a:xfrm>
          <a:prstGeom prst="rect">
            <a:avLst/>
          </a:prstGeom>
          <a:solidFill>
            <a:srgbClr val="95DD9E">
              <a:alpha val="29000"/>
            </a:srgbClr>
          </a:solidFill>
          <a:ln>
            <a:solidFill>
              <a:srgbClr val="008E40">
                <a:alpha val="99000"/>
              </a:srgb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</a:rPr>
              <a:t>Store replicas of a fragment </a:t>
            </a:r>
          </a:p>
          <a:p>
            <a:r>
              <a:rPr lang="en-US" altLang="zh-CN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</a:rPr>
              <a:t>across 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n-ea"/>
              </a:rPr>
              <a:t>less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en-US" altLang="zh-CN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</a:rPr>
              <a:t>server-type groups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392400" y="230400"/>
            <a:ext cx="8446800" cy="836400"/>
          </a:xfrm>
          <a:solidFill>
            <a:srgbClr val="000066"/>
          </a:solidFill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rPr>
              <a:t>Outlines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95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Introduction </a:t>
            </a:r>
          </a:p>
          <a:p>
            <a:r>
              <a:rPr lang="en-US" sz="3600" dirty="0" smtClean="0"/>
              <a:t>Background</a:t>
            </a:r>
            <a:endParaRPr lang="en-US" sz="3600" dirty="0" smtClean="0"/>
          </a:p>
          <a:p>
            <a:r>
              <a:rPr lang="en-US" sz="3600" dirty="0" err="1" smtClean="0"/>
              <a:t>SecRA</a:t>
            </a:r>
            <a:r>
              <a:rPr lang="en-US" sz="3600" dirty="0" smtClean="0"/>
              <a:t>– A Secure Replica Allocation Scheme</a:t>
            </a:r>
          </a:p>
          <a:p>
            <a:r>
              <a:rPr lang="en-US" sz="3600" dirty="0" smtClean="0"/>
              <a:t>Storage Assurance </a:t>
            </a:r>
            <a:r>
              <a:rPr lang="en-US" sz="3600" dirty="0"/>
              <a:t>M</a:t>
            </a:r>
            <a:r>
              <a:rPr lang="en-US" sz="3600" dirty="0" smtClean="0"/>
              <a:t>odel </a:t>
            </a:r>
          </a:p>
          <a:p>
            <a:r>
              <a:rPr lang="en-US" sz="3600" dirty="0" smtClean="0"/>
              <a:t>Evaluation Results</a:t>
            </a:r>
          </a:p>
          <a:p>
            <a:r>
              <a:rPr lang="en-US" sz="3600" dirty="0" smtClean="0"/>
              <a:t>Future </a:t>
            </a:r>
            <a:r>
              <a:rPr lang="en-US" sz="3600" dirty="0"/>
              <a:t>Work</a:t>
            </a:r>
          </a:p>
          <a:p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pPr>
              <a:defRPr/>
            </a:pPr>
            <a:fld id="{54D56DD4-1733-4E0A-8077-877E52E1A093}" type="datetime1">
              <a:rPr lang="en-US" smtClean="0"/>
              <a:t>8/6/2015</a:t>
            </a:fld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43200" y="6492875"/>
            <a:ext cx="2133600" cy="365125"/>
          </a:xfrm>
        </p:spPr>
        <p:txBody>
          <a:bodyPr vert="horz" lIns="91440" tIns="45720" rIns="91440" bIns="45720" rtlCol="0" anchor="ctr"/>
          <a:lstStyle/>
          <a:p>
            <a:pPr>
              <a:defRPr/>
            </a:pPr>
            <a:fld id="{F088A98F-9C00-4E7B-A8C8-E1E4F158CBBB}" type="slidenum">
              <a:rPr lang="zh-CN" altLang="en-US"/>
              <a:pPr>
                <a:defRPr/>
              </a:pPr>
              <a:t>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838200"/>
          </a:xfrm>
          <a:solidFill>
            <a:srgbClr val="000066"/>
          </a:solidFill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rPr>
              <a:t>Assurance </a:t>
            </a:r>
            <a:r>
              <a:rPr lang="en-US" altLang="zh-CN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rPr>
              <a:t>Model for </a:t>
            </a:r>
            <a:r>
              <a:rPr lang="en-US" altLang="zh-CN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rPr>
              <a:t>SecRA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pPr>
              <a:defRPr/>
            </a:pPr>
            <a:fld id="{C51801E3-AB36-458B-93C4-B63348231E44}" type="datetime1">
              <a:rPr lang="en-US" smtClean="0"/>
              <a:t>8/6/2015</a:t>
            </a:fld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39692" y="6492875"/>
            <a:ext cx="2133600" cy="365125"/>
          </a:xfrm>
        </p:spPr>
        <p:txBody>
          <a:bodyPr vert="horz" lIns="91440" tIns="45720" rIns="91440" bIns="45720" rtlCol="0" anchor="ctr"/>
          <a:lstStyle/>
          <a:p>
            <a:pPr>
              <a:defRPr/>
            </a:pPr>
            <a:fld id="{68883759-65CB-43A3-AA78-2D8CEE71D5F3}" type="slidenum">
              <a:rPr lang="zh-CN" altLang="en-US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077200" cy="4754563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endParaRPr lang="en-US" sz="3600" dirty="0" smtClean="0"/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4000" dirty="0"/>
              <a:t>M</a:t>
            </a:r>
            <a:r>
              <a:rPr lang="en-US" sz="4000" dirty="0" smtClean="0"/>
              <a:t>ultiplication Principle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sz="4000" dirty="0"/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4000" dirty="0" smtClean="0"/>
              <a:t>Conditional </a:t>
            </a:r>
            <a:r>
              <a:rPr lang="en-US" sz="4000" dirty="0"/>
              <a:t>P</a:t>
            </a:r>
            <a:r>
              <a:rPr lang="en-US" sz="4000" dirty="0" smtClean="0"/>
              <a:t>robability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sz="4000" dirty="0"/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4000" dirty="0" err="1"/>
              <a:t>C</a:t>
            </a:r>
            <a:r>
              <a:rPr lang="en-US" sz="4000" dirty="0" err="1" smtClean="0"/>
              <a:t>ombinatorics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4867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2400" y="230400"/>
            <a:ext cx="8305200" cy="838800"/>
          </a:xfrm>
          <a:solidFill>
            <a:srgbClr val="000066"/>
          </a:solidFill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rPr>
              <a:t>Assurance </a:t>
            </a:r>
            <a:r>
              <a:rPr lang="en-US" altLang="zh-CN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rPr>
              <a:t>Model for </a:t>
            </a:r>
            <a:r>
              <a:rPr lang="en-US" altLang="zh-CN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rPr>
              <a:t>SecRA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057400"/>
            <a:ext cx="85327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pPr>
              <a:defRPr/>
            </a:pPr>
            <a:fld id="{C51801E3-AB36-458B-93C4-B63348231E44}" type="datetime1">
              <a:rPr lang="en-US" smtClean="0"/>
              <a:t>8/6/2015</a:t>
            </a:fld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39692" y="6492875"/>
            <a:ext cx="2133600" cy="365125"/>
          </a:xfrm>
        </p:spPr>
        <p:txBody>
          <a:bodyPr vert="horz" lIns="91440" tIns="45720" rIns="91440" bIns="45720" rtlCol="0" anchor="ctr"/>
          <a:lstStyle/>
          <a:p>
            <a:pPr>
              <a:defRPr/>
            </a:pPr>
            <a:fld id="{68883759-65CB-43A3-AA78-2D8CEE71D5F3}" type="slidenum">
              <a:rPr lang="zh-CN" altLang="en-US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8" name="Rectangle 7"/>
          <p:cNvSpPr/>
          <p:nvPr/>
        </p:nvSpPr>
        <p:spPr>
          <a:xfrm>
            <a:off x="381000" y="1295400"/>
            <a:ext cx="32608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Static</a:t>
            </a:r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3200" dirty="0" smtClean="0"/>
              <a:t>Assurance</a:t>
            </a:r>
            <a:endParaRPr lang="en-US" sz="3200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495800"/>
            <a:ext cx="613658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2400" y="230400"/>
            <a:ext cx="8305200" cy="838800"/>
          </a:xfrm>
          <a:solidFill>
            <a:srgbClr val="000066"/>
          </a:solidFill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rPr>
              <a:t>Design of Evaluation Experiments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219200"/>
            <a:ext cx="7848600" cy="4525963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endParaRPr lang="en-US" sz="4000" dirty="0"/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4000" dirty="0" smtClean="0"/>
              <a:t>Replication Degree</a:t>
            </a:r>
            <a:endParaRPr lang="en-US" sz="4000" dirty="0"/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sz="4000" dirty="0"/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4000" dirty="0" smtClean="0"/>
              <a:t>System Size </a:t>
            </a:r>
            <a:endParaRPr lang="en-US" sz="4000" dirty="0"/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sz="4000" dirty="0"/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4000" dirty="0" smtClean="0"/>
              <a:t>Number of Fragments of a File</a:t>
            </a:r>
            <a:endParaRPr lang="en-US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pPr>
              <a:defRPr/>
            </a:pPr>
            <a:fld id="{84946BE2-8A96-47A6-A7AD-83F5BF90FAA6}" type="datetime1">
              <a:rPr lang="en-US" smtClean="0"/>
              <a:t>8/6/2015</a:t>
            </a:fld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971800" y="6492875"/>
            <a:ext cx="2133600" cy="365125"/>
          </a:xfrm>
        </p:spPr>
        <p:txBody>
          <a:bodyPr vert="horz" lIns="91440" tIns="45720" rIns="91440" bIns="45720" rtlCol="0" anchor="ctr"/>
          <a:lstStyle/>
          <a:p>
            <a:pPr>
              <a:defRPr/>
            </a:pPr>
            <a:fld id="{68883759-65CB-43A3-AA78-2D8CEE71D5F3}" type="slidenum">
              <a:rPr lang="zh-CN" altLang="en-US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159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solidFill>
            <a:srgbClr val="000066"/>
          </a:solidFill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altLang="zh-CN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rPr>
              <a:t>Preliminary Results(1)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041120" y="1825625"/>
            <a:ext cx="506176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A5593D-69CF-4A74-80C6-70D53B83FF84}" type="datetime1">
              <a:rPr lang="en-US" smtClean="0"/>
              <a:t>8/6/2015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971800" y="6492875"/>
            <a:ext cx="2133600" cy="365125"/>
          </a:xfrm>
        </p:spPr>
        <p:txBody>
          <a:bodyPr/>
          <a:lstStyle/>
          <a:p>
            <a:pPr>
              <a:defRPr/>
            </a:pPr>
            <a:fld id="{68883759-65CB-43A3-AA78-2D8CEE71D5F3}" type="slidenum">
              <a:rPr lang="zh-CN" altLang="en-US" smtClean="0"/>
              <a:pPr>
                <a:defRPr/>
              </a:pPr>
              <a:t>23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solidFill>
            <a:srgbClr val="000066"/>
          </a:solidFill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altLang="zh-CN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rPr>
              <a:t>Preliminary Results(2)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368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05000"/>
            <a:ext cx="4343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B64FED-DB8A-465B-BB15-D7968B3D32F5}" type="datetime1">
              <a:rPr lang="en-US" smtClean="0"/>
              <a:t>8/6/2015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971800" y="6454775"/>
            <a:ext cx="2133600" cy="365125"/>
          </a:xfrm>
        </p:spPr>
        <p:txBody>
          <a:bodyPr/>
          <a:lstStyle/>
          <a:p>
            <a:pPr>
              <a:defRPr/>
            </a:pPr>
            <a:fld id="{68883759-65CB-43A3-AA78-2D8CEE71D5F3}" type="slidenum">
              <a:rPr lang="zh-CN" altLang="en-US" smtClean="0"/>
              <a:pPr>
                <a:defRPr/>
              </a:pPr>
              <a:t>24</a:t>
            </a:fld>
            <a:endParaRPr lang="en-US" altLang="zh-C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909964"/>
            <a:ext cx="4267200" cy="3765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86700" cy="1325563"/>
          </a:xfrm>
          <a:solidFill>
            <a:srgbClr val="000066"/>
          </a:solidFill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altLang="zh-CN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rPr>
              <a:t>Preliminary Results(3)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24000"/>
            <a:ext cx="7162800" cy="50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D39484-2019-4928-B204-57A486D11A65}" type="datetime1">
              <a:rPr lang="en-US" smtClean="0"/>
              <a:t>8/6/2015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438400" y="6473825"/>
            <a:ext cx="2133600" cy="365125"/>
          </a:xfrm>
        </p:spPr>
        <p:txBody>
          <a:bodyPr/>
          <a:lstStyle/>
          <a:p>
            <a:pPr>
              <a:defRPr/>
            </a:pPr>
            <a:fld id="{68883759-65CB-43A3-AA78-2D8CEE71D5F3}" type="slidenum">
              <a:rPr lang="zh-CN" altLang="en-US" smtClean="0"/>
              <a:pPr>
                <a:defRPr/>
              </a:pPr>
              <a:t>25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2400" y="230400"/>
            <a:ext cx="8305200" cy="838800"/>
          </a:xfrm>
          <a:solidFill>
            <a:srgbClr val="000066"/>
          </a:solidFill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altLang="zh-CN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rPr>
              <a:t>Future Work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77200" cy="4754563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3600" dirty="0"/>
              <a:t>Dynamic replica reallocation </a:t>
            </a:r>
            <a:r>
              <a:rPr lang="en-US" sz="3600" dirty="0" smtClean="0"/>
              <a:t>scheme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sz="3600" dirty="0"/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3600" dirty="0"/>
              <a:t>I</a:t>
            </a:r>
            <a:r>
              <a:rPr lang="en-US" sz="3600" dirty="0" smtClean="0"/>
              <a:t>mplement the scheme in a </a:t>
            </a:r>
            <a:r>
              <a:rPr lang="en-US" sz="3600" dirty="0"/>
              <a:t>cloud storage system </a:t>
            </a:r>
            <a:endParaRPr lang="en-US" sz="3600" dirty="0" smtClean="0"/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sz="3600" dirty="0"/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3600" dirty="0" smtClean="0"/>
              <a:t>Evaluate </a:t>
            </a:r>
            <a:r>
              <a:rPr lang="en-US" sz="3600" dirty="0" err="1" smtClean="0"/>
              <a:t>SecRa</a:t>
            </a:r>
            <a:r>
              <a:rPr lang="en-US" sz="3600" dirty="0" smtClean="0"/>
              <a:t> by real world trace</a:t>
            </a: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pPr>
              <a:defRPr/>
            </a:pPr>
            <a:fld id="{7A18D497-1331-4AEF-AE95-0181FAFC8E91}" type="datetime1">
              <a:rPr lang="en-US" smtClean="0"/>
              <a:t>8/6/2015</a:t>
            </a:fld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971800" y="6492875"/>
            <a:ext cx="2133600" cy="365125"/>
          </a:xfrm>
        </p:spPr>
        <p:txBody>
          <a:bodyPr vert="horz" lIns="91440" tIns="45720" rIns="91440" bIns="45720" rtlCol="0" anchor="ctr"/>
          <a:lstStyle/>
          <a:p>
            <a:pPr>
              <a:defRPr/>
            </a:pPr>
            <a:fld id="{68883759-65CB-43A3-AA78-2D8CEE71D5F3}" type="slidenum">
              <a:rPr lang="zh-CN" altLang="en-US" smtClean="0"/>
              <a:pPr>
                <a:defRPr/>
              </a:pPr>
              <a:t>26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840600"/>
          </a:xfrm>
          <a:solidFill>
            <a:srgbClr val="000066"/>
          </a:solidFill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altLang="zh-CN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rPr>
              <a:t>Summary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447800"/>
            <a:ext cx="8305800" cy="4678363"/>
          </a:xfrm>
        </p:spPr>
        <p:txBody>
          <a:bodyPr>
            <a:normAutofit/>
          </a:bodyPr>
          <a:lstStyle/>
          <a:p>
            <a:r>
              <a:rPr lang="en-US" sz="3600" dirty="0"/>
              <a:t>Introduction </a:t>
            </a:r>
          </a:p>
          <a:p>
            <a:r>
              <a:rPr lang="en-US" sz="3600" dirty="0"/>
              <a:t>Background</a:t>
            </a:r>
          </a:p>
          <a:p>
            <a:r>
              <a:rPr lang="en-US" sz="3600" dirty="0" err="1"/>
              <a:t>SecRA</a:t>
            </a:r>
            <a:r>
              <a:rPr lang="en-US" sz="3600" dirty="0"/>
              <a:t>– A Secure Replica Allocation Scheme</a:t>
            </a:r>
          </a:p>
          <a:p>
            <a:r>
              <a:rPr lang="en-US" sz="3600" dirty="0"/>
              <a:t>Storage Assurance Model </a:t>
            </a:r>
          </a:p>
          <a:p>
            <a:r>
              <a:rPr lang="en-US" sz="3600" dirty="0"/>
              <a:t>Evaluation Results</a:t>
            </a:r>
          </a:p>
          <a:p>
            <a:r>
              <a:rPr lang="en-US" sz="3600" dirty="0"/>
              <a:t>Future Work</a:t>
            </a: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pPr>
              <a:defRPr/>
            </a:pPr>
            <a:fld id="{C2FD7792-FE20-4594-9629-C1DBE5098B6D}" type="datetime1">
              <a:rPr lang="en-US" smtClean="0"/>
              <a:t>8/6/2015</a:t>
            </a:fld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590800" y="6454775"/>
            <a:ext cx="2133600" cy="365125"/>
          </a:xfrm>
        </p:spPr>
        <p:txBody>
          <a:bodyPr vert="horz" lIns="91440" tIns="45720" rIns="91440" bIns="45720" rtlCol="0" anchor="ctr"/>
          <a:lstStyle/>
          <a:p>
            <a:pPr>
              <a:defRPr/>
            </a:pPr>
            <a:fld id="{68883759-65CB-43A3-AA78-2D8CEE71D5F3}" type="slidenum">
              <a:rPr lang="zh-CN" altLang="en-US" smtClean="0"/>
              <a:pPr>
                <a:defRPr/>
              </a:pPr>
              <a:t>27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pPr>
              <a:defRPr/>
            </a:pPr>
            <a:fld id="{A728134F-E85C-4447-8705-381396AB2479}" type="datetime1">
              <a:rPr lang="en-US" smtClean="0"/>
              <a:t>8/6/2015</a:t>
            </a:fld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250" y="6374979"/>
            <a:ext cx="2133600" cy="365125"/>
          </a:xfrm>
        </p:spPr>
        <p:txBody>
          <a:bodyPr vert="horz" lIns="91440" tIns="45720" rIns="91440" bIns="45720" rtlCol="0" anchor="ctr"/>
          <a:lstStyle/>
          <a:p>
            <a:pPr>
              <a:defRPr/>
            </a:pPr>
            <a:fld id="{68883759-65CB-43A3-AA78-2D8CEE71D5F3}" type="slidenum">
              <a:rPr lang="zh-CN" altLang="en-US" smtClean="0"/>
              <a:pPr>
                <a:defRPr/>
              </a:pPr>
              <a:t>28</a:t>
            </a:fld>
            <a:endParaRPr lang="en-US" altLang="zh-CN" dirty="0" smtClean="0"/>
          </a:p>
        </p:txBody>
      </p:sp>
      <p:sp>
        <p:nvSpPr>
          <p:cNvPr id="9" name="Rectangle 8"/>
          <p:cNvSpPr/>
          <p:nvPr/>
        </p:nvSpPr>
        <p:spPr>
          <a:xfrm>
            <a:off x="609600" y="1958370"/>
            <a:ext cx="7391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zh-CN" sz="8000" b="1" dirty="0" smtClean="0">
                <a:ln w="1905"/>
                <a:solidFill>
                  <a:srgbClr val="0033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zh-CN" sz="6000" b="1" dirty="0" smtClean="0">
                <a:ln w="1905"/>
                <a:solidFill>
                  <a:srgbClr val="0033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Suggestions &amp; Questions?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pPr>
              <a:defRPr/>
            </a:pPr>
            <a:fld id="{1C66C6C0-E62E-42D3-AEBB-1ADE7841FCC2}" type="datetime1">
              <a:rPr lang="en-US" smtClean="0"/>
              <a:t>8/6/2015</a:t>
            </a:fld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971800" y="6492875"/>
            <a:ext cx="2133600" cy="365125"/>
          </a:xfrm>
        </p:spPr>
        <p:txBody>
          <a:bodyPr/>
          <a:lstStyle/>
          <a:p>
            <a:pPr>
              <a:defRPr/>
            </a:pPr>
            <a:fld id="{68883759-65CB-43A3-AA78-2D8CEE71D5F3}" type="slidenum">
              <a:rPr lang="zh-CN" altLang="en-US" smtClean="0"/>
              <a:pPr>
                <a:defRPr/>
              </a:pPr>
              <a:t>29</a:t>
            </a:fld>
            <a:endParaRPr lang="en-US" altLang="zh-CN" dirty="0"/>
          </a:p>
        </p:txBody>
      </p:sp>
      <p:pic>
        <p:nvPicPr>
          <p:cNvPr id="7" name="Picture 4" descr="question-mark8a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1752600"/>
            <a:ext cx="4866101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180980"/>
          </a:xfrm>
        </p:spPr>
        <p:txBody>
          <a:bodyPr>
            <a:noAutofit/>
          </a:bodyPr>
          <a:lstStyle/>
          <a:p>
            <a:r>
              <a:rPr lang="en-US" sz="3200" dirty="0" smtClean="0"/>
              <a:t>Large-scale data processing</a:t>
            </a:r>
          </a:p>
          <a:p>
            <a:r>
              <a:rPr lang="en-US" sz="3200" dirty="0" smtClean="0"/>
              <a:t>Scalability,  availability, performance, security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pPr>
              <a:defRPr/>
            </a:pPr>
            <a:fld id="{D486C05E-78DE-4E9B-9F18-23A2785DF89B}" type="datetime1">
              <a:rPr lang="en-US" smtClean="0"/>
              <a:t>8/6/2015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95600" y="6454775"/>
            <a:ext cx="2134800" cy="365125"/>
          </a:xfrm>
        </p:spPr>
        <p:txBody>
          <a:bodyPr vert="horz" lIns="91440" tIns="45720" rIns="91440" bIns="45720" rtlCol="0" anchor="ctr"/>
          <a:lstStyle/>
          <a:p>
            <a:pPr>
              <a:defRPr/>
            </a:pPr>
            <a:fld id="{68883759-65CB-43A3-AA78-2D8CEE71D5F3}" type="slidenum">
              <a:rPr lang="zh-CN" altLang="en-US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2400" y="228600"/>
            <a:ext cx="8305200" cy="838200"/>
          </a:xfrm>
          <a:prstGeom prst="rect">
            <a:avLst/>
          </a:prstGeom>
          <a:solidFill>
            <a:srgbClr val="000066"/>
          </a:solidFill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ctr" fontAlgn="auto">
              <a:spcAft>
                <a:spcPts val="0"/>
              </a:spcAft>
            </a:pPr>
            <a:r>
              <a:rPr lang="en-US" altLang="zh-CN" sz="4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Cloud Storage Systems</a:t>
            </a:r>
          </a:p>
        </p:txBody>
      </p:sp>
      <p:pic>
        <p:nvPicPr>
          <p:cNvPr id="16" name="Picture 15" descr="weather-forecast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2361558"/>
            <a:ext cx="4937991" cy="3879850"/>
          </a:xfrm>
          <a:prstGeom prst="rect">
            <a:avLst/>
          </a:prstGeom>
        </p:spPr>
      </p:pic>
      <p:pic>
        <p:nvPicPr>
          <p:cNvPr id="17" name="Picture 16" descr="DNA_hir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2361558"/>
            <a:ext cx="5046960" cy="3879850"/>
          </a:xfrm>
          <a:prstGeom prst="rect">
            <a:avLst/>
          </a:prstGeom>
        </p:spPr>
      </p:pic>
      <p:pic>
        <p:nvPicPr>
          <p:cNvPr id="18" name="Picture 17" descr="stocks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2361559"/>
            <a:ext cx="5048033" cy="3879850"/>
          </a:xfrm>
          <a:prstGeom prst="rect">
            <a:avLst/>
          </a:prstGeom>
        </p:spPr>
      </p:pic>
      <p:pic>
        <p:nvPicPr>
          <p:cNvPr id="19" name="Picture 18" descr="social network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2361559"/>
            <a:ext cx="5046960" cy="3879850"/>
          </a:xfrm>
          <a:prstGeom prst="rect">
            <a:avLst/>
          </a:prstGeom>
        </p:spPr>
      </p:pic>
      <p:pic>
        <p:nvPicPr>
          <p:cNvPr id="20" name="Picture 19" descr="serach-engin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09544" y="2793029"/>
            <a:ext cx="4056972" cy="30169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464 0.04001 L -0.34097 -0.1047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25" y="-72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4 0.07335 L -0.0502 -0.10481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8" y="-89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4 0.04026 L 0.25482 -0.10481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93" y="-72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4 0.01273 L -0.34219 0.20708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66" y="9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1718E-6 -4.52568E-6 L -0.05228 0.20732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" y="10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3741" y="224266"/>
            <a:ext cx="8856518" cy="838800"/>
          </a:xfrm>
          <a:solidFill>
            <a:srgbClr val="000066"/>
          </a:solidFill>
        </p:spPr>
        <p:txBody>
          <a:bodyPr vert="horz" lIns="91440" tIns="45720" rIns="91440" bIns="45720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ctr" fontAlgn="auto">
              <a:spcAft>
                <a:spcPts val="0"/>
              </a:spcAft>
            </a:pP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Cloud Storage-A distributed Cluster </a:t>
            </a:r>
            <a:r>
              <a:rPr lang="en-US" altLang="zh-CN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System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49689" y="1303360"/>
            <a:ext cx="8229600" cy="816638"/>
          </a:xfrm>
        </p:spPr>
        <p:txBody>
          <a:bodyPr/>
          <a:lstStyle/>
          <a:p>
            <a:r>
              <a:rPr lang="en-US" dirty="0" smtClean="0"/>
              <a:t>The Architecture of a Cluster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pPr>
              <a:defRPr/>
            </a:pPr>
            <a:fld id="{75269538-3192-4F7C-AF4B-52F30B779978}" type="datetime1">
              <a:rPr lang="en-US" smtClean="0"/>
              <a:t>8/6/2015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369052" y="6412405"/>
            <a:ext cx="2133600" cy="365125"/>
          </a:xfrm>
        </p:spPr>
        <p:txBody>
          <a:bodyPr vert="horz" lIns="91440" tIns="45720" rIns="91440" bIns="45720" rtlCol="0" anchor="ctr"/>
          <a:lstStyle/>
          <a:p>
            <a:pPr>
              <a:defRPr/>
            </a:pPr>
            <a:fld id="{68883759-65CB-43A3-AA78-2D8CEE71D5F3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  <p:grpSp>
        <p:nvGrpSpPr>
          <p:cNvPr id="2" name="Group 12"/>
          <p:cNvGrpSpPr/>
          <p:nvPr/>
        </p:nvGrpSpPr>
        <p:grpSpPr>
          <a:xfrm>
            <a:off x="137982" y="2010442"/>
            <a:ext cx="8982060" cy="4455463"/>
            <a:chOff x="-4117" y="1299212"/>
            <a:chExt cx="8982060" cy="4455463"/>
          </a:xfrm>
        </p:grpSpPr>
        <p:sp>
          <p:nvSpPr>
            <p:cNvPr id="14" name="TextBox 13"/>
            <p:cNvSpPr txBox="1"/>
            <p:nvPr/>
          </p:nvSpPr>
          <p:spPr>
            <a:xfrm>
              <a:off x="3120571" y="4749604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5" name="Picture 14" descr="Cisco_MDS9513_Front.jpg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3888" y="1700030"/>
              <a:ext cx="1751296" cy="2189119"/>
            </a:xfrm>
            <a:prstGeom prst="rect">
              <a:avLst/>
            </a:prstGeom>
          </p:spPr>
        </p:pic>
        <p:grpSp>
          <p:nvGrpSpPr>
            <p:cNvPr id="6" name="Group 15"/>
            <p:cNvGrpSpPr/>
            <p:nvPr/>
          </p:nvGrpSpPr>
          <p:grpSpPr>
            <a:xfrm>
              <a:off x="-4117" y="2433320"/>
              <a:ext cx="922634" cy="1256478"/>
              <a:chOff x="0" y="2291949"/>
              <a:chExt cx="1499065" cy="2041484"/>
            </a:xfrm>
          </p:grpSpPr>
          <p:pic>
            <p:nvPicPr>
              <p:cNvPr id="38" name="Picture 37" descr="prec_t3400.jp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91949"/>
                <a:ext cx="1499065" cy="2041484"/>
              </a:xfrm>
              <a:prstGeom prst="rect">
                <a:avLst/>
              </a:prstGeom>
            </p:spPr>
          </p:pic>
          <p:sp>
            <p:nvSpPr>
              <p:cNvPr id="39" name="TextBox 38"/>
              <p:cNvSpPr txBox="1"/>
              <p:nvPr/>
            </p:nvSpPr>
            <p:spPr>
              <a:xfrm rot="5400000">
                <a:off x="-188748" y="2952576"/>
                <a:ext cx="1279374" cy="6500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FFFF"/>
                    </a:solidFill>
                  </a:rPr>
                  <a:t>Client</a:t>
                </a:r>
                <a:endParaRPr lang="en-US" sz="20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" name="Group 16"/>
            <p:cNvGrpSpPr/>
            <p:nvPr/>
          </p:nvGrpSpPr>
          <p:grpSpPr>
            <a:xfrm>
              <a:off x="2663790" y="2717957"/>
              <a:ext cx="2527399" cy="884590"/>
              <a:chOff x="2570426" y="2998050"/>
              <a:chExt cx="2527399" cy="884590"/>
            </a:xfrm>
          </p:grpSpPr>
          <p:pic>
            <p:nvPicPr>
              <p:cNvPr id="36" name="Picture 35" descr="networkswitch.jpg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21633" b="69252" l="6762" r="93667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0426" y="2998050"/>
                <a:ext cx="2527399" cy="884590"/>
              </a:xfrm>
              <a:prstGeom prst="rect">
                <a:avLst/>
              </a:prstGeom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3037562" y="3196853"/>
                <a:ext cx="1654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Network switch</a:t>
                </a: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2157583" y="2060350"/>
              <a:ext cx="962988" cy="0"/>
            </a:xfrm>
            <a:prstGeom prst="line">
              <a:avLst/>
            </a:prstGeom>
            <a:ln>
              <a:solidFill>
                <a:srgbClr val="F15B0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970733" y="2079610"/>
              <a:ext cx="0" cy="823013"/>
            </a:xfrm>
            <a:prstGeom prst="line">
              <a:avLst/>
            </a:prstGeom>
            <a:ln>
              <a:solidFill>
                <a:srgbClr val="F15B0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 descr="dell-web-server.jpg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22000" b="78333" l="3200" r="958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3687" y="1309963"/>
              <a:ext cx="2306529" cy="1383917"/>
            </a:xfrm>
            <a:prstGeom prst="rect">
              <a:avLst/>
            </a:prstGeom>
          </p:spPr>
        </p:pic>
        <p:cxnSp>
          <p:nvCxnSpPr>
            <p:cNvPr id="21" name="Elbow Connector 20"/>
            <p:cNvCxnSpPr/>
            <p:nvPr/>
          </p:nvCxnSpPr>
          <p:spPr>
            <a:xfrm flipV="1">
              <a:off x="5007226" y="2533292"/>
              <a:ext cx="1518209" cy="626664"/>
            </a:xfrm>
            <a:prstGeom prst="bentConnector3">
              <a:avLst/>
            </a:prstGeom>
            <a:ln>
              <a:solidFill>
                <a:srgbClr val="F15B0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/>
            <p:nvPr/>
          </p:nvCxnSpPr>
          <p:spPr>
            <a:xfrm rot="16200000" flipH="1">
              <a:off x="4261220" y="3450488"/>
              <a:ext cx="825750" cy="549484"/>
            </a:xfrm>
            <a:prstGeom prst="bentConnector3">
              <a:avLst/>
            </a:prstGeom>
            <a:ln>
              <a:solidFill>
                <a:srgbClr val="F15B0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22"/>
            <p:cNvGrpSpPr/>
            <p:nvPr/>
          </p:nvGrpSpPr>
          <p:grpSpPr>
            <a:xfrm>
              <a:off x="2368631" y="3363656"/>
              <a:ext cx="5425006" cy="2391019"/>
              <a:chOff x="2251847" y="4276897"/>
              <a:chExt cx="5425006" cy="2391019"/>
            </a:xfrm>
          </p:grpSpPr>
          <p:grpSp>
            <p:nvGrpSpPr>
              <p:cNvPr id="9" name="Group 29"/>
              <p:cNvGrpSpPr/>
              <p:nvPr/>
            </p:nvGrpSpPr>
            <p:grpSpPr>
              <a:xfrm>
                <a:off x="2251847" y="4276897"/>
                <a:ext cx="5425006" cy="2253399"/>
                <a:chOff x="2469779" y="3880957"/>
                <a:chExt cx="6163316" cy="2560075"/>
              </a:xfrm>
            </p:grpSpPr>
            <p:pic>
              <p:nvPicPr>
                <p:cNvPr id="32" name="Picture 31" descr="bl2x220cg5.jpg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9704" b="80899" l="20920" r="79004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389" t="-2646" r="1389" b="2646"/>
                <a:stretch/>
              </p:blipFill>
              <p:spPr>
                <a:xfrm>
                  <a:off x="2469779" y="3880957"/>
                  <a:ext cx="2848444" cy="2136868"/>
                </a:xfrm>
                <a:prstGeom prst="rect">
                  <a:avLst/>
                </a:prstGeom>
              </p:spPr>
            </p:pic>
            <p:pic>
              <p:nvPicPr>
                <p:cNvPr id="33" name="Picture 32" descr="bl2x220cg5.jpg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ackgroundRemoval t="9704" b="80899" l="20920" r="79004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389" t="-2646" r="1389" b="2646"/>
                <a:stretch/>
              </p:blipFill>
              <p:spPr>
                <a:xfrm>
                  <a:off x="3232676" y="4262351"/>
                  <a:ext cx="2848444" cy="2136869"/>
                </a:xfrm>
                <a:prstGeom prst="rect">
                  <a:avLst/>
                </a:prstGeom>
              </p:spPr>
            </p:pic>
            <p:pic>
              <p:nvPicPr>
                <p:cNvPr id="34" name="Picture 33" descr="bl2x220cg5.jpg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backgroundRemoval t="9704" b="80899" l="20920" r="79004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389" t="-2646" r="1389" b="2646"/>
                <a:stretch/>
              </p:blipFill>
              <p:spPr>
                <a:xfrm>
                  <a:off x="4859791" y="4023786"/>
                  <a:ext cx="2848430" cy="2136868"/>
                </a:xfrm>
                <a:prstGeom prst="rect">
                  <a:avLst/>
                </a:prstGeom>
              </p:spPr>
            </p:pic>
            <p:pic>
              <p:nvPicPr>
                <p:cNvPr id="35" name="Picture 34" descr="bl2x220cg5.jpg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backgroundRemoval t="9704" b="80899" l="20920" r="79004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389" t="-2646" r="1389" b="2646"/>
                <a:stretch/>
              </p:blipFill>
              <p:spPr>
                <a:xfrm>
                  <a:off x="5784665" y="4304164"/>
                  <a:ext cx="2848430" cy="2136868"/>
                </a:xfrm>
                <a:prstGeom prst="rect">
                  <a:avLst/>
                </a:prstGeom>
              </p:spPr>
            </p:pic>
          </p:grpSp>
          <p:sp>
            <p:nvSpPr>
              <p:cNvPr id="31" name="TextBox 30"/>
              <p:cNvSpPr txBox="1"/>
              <p:nvPr/>
            </p:nvSpPr>
            <p:spPr>
              <a:xfrm>
                <a:off x="3754818" y="6206251"/>
                <a:ext cx="2667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71C3F"/>
                    </a:solidFill>
                  </a:rPr>
                  <a:t>Computing nodes</a:t>
                </a:r>
                <a:endParaRPr lang="en-US" dirty="0">
                  <a:solidFill>
                    <a:srgbClr val="071C3F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71886" y="1299212"/>
              <a:ext cx="34060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71C3F"/>
                  </a:solidFill>
                </a:rPr>
                <a:t>Storage subsystems</a:t>
              </a:r>
            </a:p>
            <a:p>
              <a:pPr algn="ctr"/>
              <a:r>
                <a:rPr lang="en-US" sz="2000" dirty="0" smtClean="0">
                  <a:solidFill>
                    <a:srgbClr val="071C3F"/>
                  </a:solidFill>
                </a:rPr>
                <a:t> (or Storage Area Network)</a:t>
              </a:r>
              <a:endParaRPr lang="en-US" sz="2000" dirty="0">
                <a:solidFill>
                  <a:srgbClr val="071C3F"/>
                </a:solidFill>
              </a:endParaRPr>
            </a:p>
          </p:txBody>
        </p:sp>
        <p:cxnSp>
          <p:nvCxnSpPr>
            <p:cNvPr id="25" name="Curved Connector 24"/>
            <p:cNvCxnSpPr/>
            <p:nvPr/>
          </p:nvCxnSpPr>
          <p:spPr>
            <a:xfrm flipV="1">
              <a:off x="846700" y="2130250"/>
              <a:ext cx="800580" cy="665824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15B0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25"/>
            <p:cNvGrpSpPr/>
            <p:nvPr/>
          </p:nvGrpSpPr>
          <p:grpSpPr>
            <a:xfrm>
              <a:off x="1602396" y="1467351"/>
              <a:ext cx="624213" cy="1621506"/>
              <a:chOff x="1602396" y="2453587"/>
              <a:chExt cx="624213" cy="1621506"/>
            </a:xfrm>
          </p:grpSpPr>
          <p:sp>
            <p:nvSpPr>
              <p:cNvPr id="28" name="Cloud 27"/>
              <p:cNvSpPr/>
              <p:nvPr/>
            </p:nvSpPr>
            <p:spPr>
              <a:xfrm rot="5400000">
                <a:off x="1103750" y="2952233"/>
                <a:ext cx="1621506" cy="624213"/>
              </a:xfrm>
              <a:prstGeom prst="cloud">
                <a:avLst/>
              </a:prstGeom>
              <a:solidFill>
                <a:srgbClr val="D7D7D7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D7D7D7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5400000">
                <a:off x="1372970" y="3038040"/>
                <a:ext cx="10884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71C3F"/>
                    </a:solidFill>
                  </a:rPr>
                  <a:t>Internet</a:t>
                </a:r>
                <a:endParaRPr lang="en-US" sz="2000" dirty="0">
                  <a:solidFill>
                    <a:srgbClr val="071C3F"/>
                  </a:solidFill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334431" y="1598424"/>
              <a:ext cx="1442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Head Node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2383229" y="2418275"/>
            <a:ext cx="0" cy="4149705"/>
          </a:xfrm>
          <a:prstGeom prst="line">
            <a:avLst/>
          </a:prstGeom>
          <a:ln>
            <a:solidFill>
              <a:srgbClr val="071C3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92400" y="230400"/>
            <a:ext cx="8305200" cy="1144800"/>
          </a:xfrm>
          <a:solidFill>
            <a:srgbClr val="000066"/>
          </a:solidFill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rPr>
              <a:t>Heterogeneities in Large-Scale Distributed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153400" cy="2514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zh-CN" sz="3500" dirty="0" smtClean="0">
                <a:latin typeface="Calibri" pitchFamily="34" charset="0"/>
                <a:ea typeface="+mj-ea"/>
                <a:cs typeface="+mj-cs"/>
              </a:rPr>
              <a:t>A wide variety of:</a:t>
            </a:r>
          </a:p>
          <a:p>
            <a:pPr lvl="1">
              <a:defRPr/>
            </a:pPr>
            <a:r>
              <a:rPr lang="en-US" altLang="zh-CN" sz="2800" dirty="0" smtClean="0">
                <a:ea typeface="+mj-ea"/>
                <a:cs typeface="+mj-cs"/>
              </a:rPr>
              <a:t>Hardware (e.g., SSDs, HDDs, Tapes) </a:t>
            </a:r>
          </a:p>
          <a:p>
            <a:pPr lvl="1">
              <a:defRPr/>
            </a:pPr>
            <a:r>
              <a:rPr lang="en-US" altLang="zh-CN" sz="2800" dirty="0" smtClean="0">
                <a:ea typeface="+mj-ea"/>
                <a:cs typeface="+mj-cs"/>
              </a:rPr>
              <a:t>Software (</a:t>
            </a:r>
            <a:r>
              <a:rPr lang="en-US" altLang="zh-CN" sz="2800" dirty="0" err="1" smtClean="0">
                <a:ea typeface="+mj-ea"/>
                <a:cs typeface="+mj-cs"/>
              </a:rPr>
              <a:t>e.g</a:t>
            </a:r>
            <a:r>
              <a:rPr lang="en-US" altLang="zh-CN" sz="2800" dirty="0" smtClean="0">
                <a:ea typeface="+mj-ea"/>
                <a:cs typeface="+mj-cs"/>
              </a:rPr>
              <a:t>, </a:t>
            </a:r>
            <a:r>
              <a:rPr lang="en-US" altLang="zh-CN" sz="2800" dirty="0" smtClean="0"/>
              <a:t>HDFS, </a:t>
            </a:r>
            <a:r>
              <a:rPr lang="en-US" altLang="zh-CN" sz="2800" dirty="0" err="1" smtClean="0"/>
              <a:t>Lustre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 </a:t>
            </a:r>
            <a:r>
              <a:rPr lang="en-US" altLang="zh-CN" sz="2800" dirty="0" smtClean="0">
                <a:ea typeface="+mj-ea"/>
                <a:cs typeface="+mj-cs"/>
              </a:rPr>
              <a:t>PVFS) 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  <a:defRPr/>
            </a:pPr>
            <a:endParaRPr lang="en-US" altLang="zh-CN" sz="3500" dirty="0" smtClean="0">
              <a:latin typeface="Calibri" pitchFamily="34" charset="0"/>
              <a:ea typeface="+mj-ea"/>
              <a:cs typeface="+mj-cs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  <a:defRPr/>
            </a:pPr>
            <a:r>
              <a:rPr lang="en-US" altLang="zh-CN" sz="3500" dirty="0" smtClean="0">
                <a:latin typeface="Calibri" pitchFamily="34" charset="0"/>
                <a:ea typeface="+mj-ea"/>
                <a:cs typeface="+mj-cs"/>
              </a:rPr>
              <a:t>Heterogeneities affect performance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  <a:defRPr/>
            </a:pPr>
            <a:endParaRPr lang="en-US" altLang="zh-CN" sz="3800" b="1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Calibri" pitchFamily="34" charset="0"/>
              <a:ea typeface="+mj-ea"/>
              <a:cs typeface="+mj-cs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  <a:defRPr/>
            </a:pP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pPr>
              <a:defRPr/>
            </a:pPr>
            <a:fld id="{3D647D98-672E-4B36-9C95-D0D2044F759F}" type="datetime1">
              <a:rPr lang="en-US" smtClean="0"/>
              <a:t>8/6/2015</a:t>
            </a:fld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590800" y="6494400"/>
            <a:ext cx="2133600" cy="363600"/>
          </a:xfrm>
        </p:spPr>
        <p:txBody>
          <a:bodyPr vert="horz" lIns="91440" tIns="45720" rIns="91440" bIns="45720" rtlCol="0" anchor="ctr"/>
          <a:lstStyle/>
          <a:p>
            <a:pPr>
              <a:defRPr/>
            </a:pPr>
            <a:fld id="{6A3DD3BD-94AD-4787-8A82-5A65B10DD059}" type="slidenum">
              <a:rPr lang="zh-CN" altLang="en-US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4648200"/>
            <a:ext cx="7010400" cy="9541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Calibri" pitchFamily="34" charset="0"/>
              </a:rPr>
              <a:t>Can we leverage heterogeneity features to improve security for distributed systems? </a:t>
            </a:r>
          </a:p>
        </p:txBody>
      </p:sp>
    </p:spTree>
    <p:extLst>
      <p:ext uri="{BB962C8B-B14F-4D97-AF65-F5344CB8AC3E}">
        <p14:creationId xmlns:p14="http://schemas.microsoft.com/office/powerpoint/2010/main" val="174696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991600" cy="9144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061834"/>
                </a:solidFill>
              </a:rPr>
              <a:t>Motivation : Heterogeneity</a:t>
            </a:r>
          </a:p>
        </p:txBody>
      </p:sp>
      <p:pic>
        <p:nvPicPr>
          <p:cNvPr id="5" name="Content Placeholder 4" descr="egg18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33400" y="1752600"/>
            <a:ext cx="1857566" cy="21019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BC59-D232-EC42-A170-76F9550DE2B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egg1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0" y="1905000"/>
            <a:ext cx="2209800" cy="1801563"/>
          </a:xfrm>
          <a:prstGeom prst="rect">
            <a:avLst/>
          </a:prstGeom>
        </p:spPr>
      </p:pic>
      <p:pic>
        <p:nvPicPr>
          <p:cNvPr id="8" name="Picture 7" descr="egg1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29000" y="4310580"/>
            <a:ext cx="2286000" cy="1957802"/>
          </a:xfrm>
          <a:prstGeom prst="rect">
            <a:avLst/>
          </a:prstGeom>
        </p:spPr>
      </p:pic>
      <p:pic>
        <p:nvPicPr>
          <p:cNvPr id="9" name="Picture 8" descr="egg4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4328506"/>
            <a:ext cx="2438400" cy="1784466"/>
          </a:xfrm>
          <a:prstGeom prst="rect">
            <a:avLst/>
          </a:prstGeom>
        </p:spPr>
      </p:pic>
      <p:pic>
        <p:nvPicPr>
          <p:cNvPr id="12" name="Picture 11" descr="egg45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19800" y="4114800"/>
            <a:ext cx="2181595" cy="21336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85800" y="1066800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000066"/>
                </a:solidFill>
                <a:latin typeface="+mn-lt"/>
              </a:rPr>
              <a:t>  </a:t>
            </a:r>
            <a:r>
              <a:rPr lang="en-US" sz="3200" dirty="0" smtClean="0">
                <a:solidFill>
                  <a:srgbClr val="061834"/>
                </a:solidFill>
                <a:latin typeface="+mn-lt"/>
              </a:rPr>
              <a:t>Do (</a:t>
            </a:r>
            <a:r>
              <a:rPr lang="en-US" sz="3200" dirty="0" smtClean="0">
                <a:solidFill>
                  <a:srgbClr val="EE5B00"/>
                </a:solidFill>
                <a:latin typeface="+mn-lt"/>
              </a:rPr>
              <a:t>Not</a:t>
            </a:r>
            <a:r>
              <a:rPr lang="en-US" sz="3200" dirty="0" smtClean="0">
                <a:solidFill>
                  <a:srgbClr val="061834"/>
                </a:solidFill>
                <a:latin typeface="+mn-lt"/>
              </a:rPr>
              <a:t>) Put Our Eggs into One Basket</a:t>
            </a:r>
          </a:p>
        </p:txBody>
      </p:sp>
      <p:sp>
        <p:nvSpPr>
          <p:cNvPr id="14" name="Date Placeholder 3"/>
          <p:cNvSpPr txBox="1">
            <a:spLocks/>
          </p:cNvSpPr>
          <p:nvPr/>
        </p:nvSpPr>
        <p:spPr>
          <a:xfrm>
            <a:off x="0" y="65214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53D2AA-7887-4041-B002-95A0AF5664A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71C3F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8/6/2015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71C3F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  <p:pic>
        <p:nvPicPr>
          <p:cNvPr id="15" name="Picture 14" descr="warren-buffett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43200" y="1676400"/>
            <a:ext cx="3202094" cy="2362200"/>
          </a:xfrm>
          <a:prstGeom prst="rect">
            <a:avLst/>
          </a:prstGeom>
        </p:spPr>
      </p:pic>
      <p:sp>
        <p:nvSpPr>
          <p:cNvPr id="17" name="Title 4"/>
          <p:cNvSpPr txBox="1">
            <a:spLocks/>
          </p:cNvSpPr>
          <p:nvPr/>
        </p:nvSpPr>
        <p:spPr>
          <a:xfrm>
            <a:off x="27432" y="15435"/>
            <a:ext cx="8964168" cy="901681"/>
          </a:xfrm>
          <a:prstGeom prst="rect">
            <a:avLst/>
          </a:prstGeom>
          <a:solidFill>
            <a:srgbClr val="000066"/>
          </a:solidFill>
        </p:spPr>
        <p:txBody>
          <a:bodyPr vert="horz" lIns="91440" tIns="45720" rIns="91440" bIns="45720" rtlCol="0" anchor="ctr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Heterogeneity Influence on Storage Assurance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77FAAB-6C5A-43F1-8A41-C9ED3A11D27D}" type="datetime1">
              <a:rPr lang="en-US" smtClean="0"/>
              <a:t>8/6/2015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9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2400" y="228600"/>
            <a:ext cx="8305200" cy="838800"/>
          </a:xfrm>
          <a:solidFill>
            <a:srgbClr val="000066"/>
          </a:solidFill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rPr>
              <a:t>Multiple server-type groups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7848600" cy="4407091"/>
          </a:xfrm>
        </p:spPr>
        <p:txBody>
          <a:bodyPr>
            <a:normAutofit/>
          </a:bodyPr>
          <a:lstStyle/>
          <a:p>
            <a:r>
              <a:rPr lang="en-US" sz="3900" dirty="0" smtClean="0"/>
              <a:t>Diversity make sense?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C00000"/>
                </a:solidFill>
                <a:latin typeface="Calibri" pitchFamily="34" charset="0"/>
              </a:rPr>
              <a:t>A team with diversity make creativity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C00000"/>
                </a:solidFill>
                <a:latin typeface="Calibri" pitchFamily="34" charset="0"/>
              </a:rPr>
              <a:t>A system with diversity may improve security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C00000"/>
                </a:solidFill>
                <a:latin typeface="Calibri" pitchFamily="34" charset="0"/>
              </a:rPr>
              <a:t> Classify storage nodes of a system into different “server types” based on their different security level or strategy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pPr>
              <a:defRPr/>
            </a:pPr>
            <a:fld id="{80C611C5-5617-478E-9D2B-BF81BC54D113}" type="datetime1">
              <a:rPr lang="en-US" smtClean="0"/>
              <a:t>8/6/2015</a:t>
            </a:fld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43200" y="6492875"/>
            <a:ext cx="2133600" cy="365125"/>
          </a:xfrm>
        </p:spPr>
        <p:txBody>
          <a:bodyPr vert="horz" lIns="91440" tIns="45720" rIns="91440" bIns="45720" rtlCol="0" anchor="ctr"/>
          <a:lstStyle/>
          <a:p>
            <a:pPr>
              <a:defRPr/>
            </a:pPr>
            <a:fld id="{68883759-65CB-43A3-AA78-2D8CEE71D5F3}" type="slidenum">
              <a:rPr lang="zh-CN" altLang="en-US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764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592C95-F9EF-4230-8299-A3DF01391ED8}" type="datetime1">
              <a:rPr lang="en-US" smtClean="0"/>
              <a:pPr>
                <a:defRPr/>
              </a:pPr>
              <a:t>8/6/2015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83759-65CB-43A3-AA78-2D8CEE71D5F3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447800"/>
            <a:ext cx="7217587" cy="484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7" name="Title 4"/>
          <p:cNvSpPr txBox="1">
            <a:spLocks/>
          </p:cNvSpPr>
          <p:nvPr/>
        </p:nvSpPr>
        <p:spPr>
          <a:xfrm>
            <a:off x="287482" y="228600"/>
            <a:ext cx="8551718" cy="838800"/>
          </a:xfrm>
          <a:prstGeom prst="rect">
            <a:avLst/>
          </a:prstGeom>
          <a:solidFill>
            <a:srgbClr val="000066"/>
          </a:solidFill>
        </p:spPr>
        <p:txBody>
          <a:bodyPr vert="horz" lIns="91440" tIns="45720" rIns="91440" bIns="45720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rPr>
              <a:t>Heterogeneity Impact in </a:t>
            </a:r>
            <a:r>
              <a:rPr lang="en-US" altLang="zh-CN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rPr>
              <a:t>S-FAS(NAS ’11)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731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850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61834"/>
                </a:solidFill>
              </a:rPr>
              <a:t>Heterogeneity Is Valuable</a:t>
            </a:r>
            <a:endParaRPr lang="en-US" altLang="zh-CN" dirty="0">
              <a:solidFill>
                <a:srgbClr val="061834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8150" y="1600200"/>
            <a:ext cx="8705850" cy="4876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50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Reliability is highly Desired</a:t>
            </a:r>
          </a:p>
          <a:p>
            <a:pPr>
              <a:defRPr/>
            </a:pPr>
            <a:r>
              <a:rPr lang="en-US" sz="350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Data </a:t>
            </a:r>
            <a:r>
              <a:rPr lang="en-US" sz="350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Replication to </a:t>
            </a:r>
            <a:r>
              <a:rPr lang="en-US" sz="350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enhance reliability</a:t>
            </a:r>
          </a:p>
          <a:p>
            <a:pPr>
              <a:defRPr/>
            </a:pPr>
            <a:r>
              <a:rPr lang="en-US" sz="350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There may be </a:t>
            </a:r>
            <a:r>
              <a:rPr lang="en-US" sz="350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two cases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/>
            <a:r>
              <a:rPr lang="en-US" sz="2800" dirty="0"/>
              <a:t>Case 1: Each file fragment has the same number </a:t>
            </a:r>
            <a:r>
              <a:rPr lang="en-US" sz="2800" i="1" dirty="0"/>
              <a:t>t </a:t>
            </a:r>
            <a:r>
              <a:rPr lang="en-US" sz="2800" dirty="0"/>
              <a:t>of</a:t>
            </a:r>
          </a:p>
          <a:p>
            <a:pPr marL="342900" lvl="1" indent="0">
              <a:buNone/>
            </a:pPr>
            <a:r>
              <a:rPr lang="en-US" sz="2800" dirty="0"/>
              <a:t>replicas</a:t>
            </a:r>
            <a:r>
              <a:rPr lang="en-US" sz="2800" dirty="0" smtClean="0"/>
              <a:t>.</a:t>
            </a:r>
          </a:p>
          <a:p>
            <a:pPr marL="342900" lvl="1" indent="0">
              <a:buNone/>
            </a:pPr>
            <a:endParaRPr lang="en-US" sz="2800" dirty="0" smtClean="0"/>
          </a:p>
          <a:p>
            <a:pPr lvl="1"/>
            <a:r>
              <a:rPr lang="en-US" sz="2800" dirty="0"/>
              <a:t>Case 2: File fragments have various number (i.e., </a:t>
            </a:r>
            <a:r>
              <a:rPr lang="en-US" sz="2800" i="1" dirty="0"/>
              <a:t>t</a:t>
            </a:r>
            <a:r>
              <a:rPr lang="en-US" sz="2800" dirty="0"/>
              <a:t>1, </a:t>
            </a:r>
            <a:r>
              <a:rPr lang="en-US" sz="2800" i="1" dirty="0"/>
              <a:t>t</a:t>
            </a:r>
            <a:r>
              <a:rPr lang="en-US" sz="2800" dirty="0"/>
              <a:t>2</a:t>
            </a:r>
            <a:r>
              <a:rPr lang="en-US" sz="2800" dirty="0" smtClean="0"/>
              <a:t>, ... , </a:t>
            </a:r>
            <a:r>
              <a:rPr lang="en-US" sz="2800" i="1" dirty="0" err="1"/>
              <a:t>tx</a:t>
            </a:r>
            <a:r>
              <a:rPr lang="en-US" sz="2800" dirty="0"/>
              <a:t>) copies of replicas.</a:t>
            </a:r>
            <a:endParaRPr lang="en-US" sz="2800" dirty="0" smtClean="0"/>
          </a:p>
          <a:p>
            <a:pPr marL="342900" lvl="1" indent="0">
              <a:buNone/>
            </a:pPr>
            <a:endParaRPr lang="en-US" sz="630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21450"/>
            <a:ext cx="2133600" cy="365125"/>
          </a:xfrm>
        </p:spPr>
        <p:txBody>
          <a:bodyPr/>
          <a:lstStyle/>
          <a:p>
            <a:fld id="{5A0E7284-D081-4F26-A8A9-CF4583F06EAC}" type="datetime1">
              <a:rPr lang="en-US" smtClean="0"/>
              <a:t>8/6/2015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459124" y="6492875"/>
            <a:ext cx="2057400" cy="365125"/>
          </a:xfrm>
        </p:spPr>
        <p:txBody>
          <a:bodyPr/>
          <a:lstStyle/>
          <a:p>
            <a:fld id="{280DBC59-D232-EC42-A170-76F9550DE2B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304800" y="230400"/>
            <a:ext cx="8534400" cy="988800"/>
          </a:xfrm>
          <a:prstGeom prst="rect">
            <a:avLst/>
          </a:prstGeom>
          <a:solidFill>
            <a:srgbClr val="000066"/>
          </a:solidFill>
        </p:spPr>
        <p:txBody>
          <a:bodyPr vert="horz" lIns="91440" tIns="45720" rIns="91440" bIns="45720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MS PGothic" pitchFamily="34" charset="-128"/>
                <a:cs typeface="+mn-cs"/>
              </a:rPr>
              <a:t>Data</a:t>
            </a:r>
            <a:r>
              <a:rPr kumimoji="0" lang="en-US" altLang="zh-CN" sz="4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MS PGothic" pitchFamily="34" charset="-128"/>
                <a:cs typeface="+mn-cs"/>
              </a:rPr>
              <a:t> Replication to Improve 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MS PGothic" pitchFamily="34" charset="-128"/>
                <a:cs typeface="+mn-cs"/>
              </a:rPr>
              <a:t>Reliability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4884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9539</TotalTime>
  <Words>1126</Words>
  <Application>Microsoft Office PowerPoint</Application>
  <PresentationFormat>On-screen Show (4:3)</PresentationFormat>
  <Paragraphs>270</Paragraphs>
  <Slides>29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Equation</vt:lpstr>
      <vt:lpstr>Secure Replica Allocation in Cloud Storage Systems with Heterogeneous Vulnerabilities</vt:lpstr>
      <vt:lpstr>Outlines</vt:lpstr>
      <vt:lpstr>PowerPoint Presentation</vt:lpstr>
      <vt:lpstr>Cloud Storage-A distributed Cluster System</vt:lpstr>
      <vt:lpstr>Heterogeneities in Large-Scale Distributed systems </vt:lpstr>
      <vt:lpstr>Motivation : Heterogeneity</vt:lpstr>
      <vt:lpstr>Multiple server-type groups</vt:lpstr>
      <vt:lpstr>PowerPoint Presentation</vt:lpstr>
      <vt:lpstr>Heterogeneity Is Valuable</vt:lpstr>
      <vt:lpstr>Heterogeneity Is Valuable</vt:lpstr>
      <vt:lpstr>Objective</vt:lpstr>
      <vt:lpstr>Fragmentation &amp; Secret Sharing </vt:lpstr>
      <vt:lpstr>Considering Heterogeneity Issues </vt:lpstr>
      <vt:lpstr>File Fragment Allocations Issues </vt:lpstr>
      <vt:lpstr>SecRA System Model</vt:lpstr>
      <vt:lpstr>SecRA--Outlines</vt:lpstr>
      <vt:lpstr>SecRA--Security</vt:lpstr>
      <vt:lpstr>SecRA--Performance</vt:lpstr>
      <vt:lpstr>A Case Study for SecRA</vt:lpstr>
      <vt:lpstr>Assurance Model for SecRA</vt:lpstr>
      <vt:lpstr>Assurance Model for SecRA</vt:lpstr>
      <vt:lpstr>Design of Evaluation Experiments</vt:lpstr>
      <vt:lpstr>Preliminary Results(1)</vt:lpstr>
      <vt:lpstr>Preliminary Results(2)</vt:lpstr>
      <vt:lpstr>Preliminary Results(3)</vt:lpstr>
      <vt:lpstr>Future Work</vt:lpstr>
      <vt:lpstr>Summary</vt:lpstr>
      <vt:lpstr>PowerPoint Presentation</vt:lpstr>
      <vt:lpstr>PowerPoint Presentation</vt:lpstr>
    </vt:vector>
  </TitlesOfParts>
  <Company>Auburn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Aileen Broaddus</dc:creator>
  <cp:lastModifiedBy>Yun Tian</cp:lastModifiedBy>
  <cp:revision>895</cp:revision>
  <dcterms:created xsi:type="dcterms:W3CDTF">2009-08-28T19:32:57Z</dcterms:created>
  <dcterms:modified xsi:type="dcterms:W3CDTF">2015-08-06T19:32:08Z</dcterms:modified>
</cp:coreProperties>
</file>