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3"/>
  </p:notesMasterIdLst>
  <p:handoutMasterIdLst>
    <p:handoutMasterId r:id="rId44"/>
  </p:handoutMasterIdLst>
  <p:sldIdLst>
    <p:sldId id="256" r:id="rId2"/>
    <p:sldId id="257" r:id="rId3"/>
    <p:sldId id="297" r:id="rId4"/>
    <p:sldId id="259" r:id="rId5"/>
    <p:sldId id="260" r:id="rId6"/>
    <p:sldId id="261" r:id="rId7"/>
    <p:sldId id="298" r:id="rId8"/>
    <p:sldId id="262" r:id="rId9"/>
    <p:sldId id="263" r:id="rId10"/>
    <p:sldId id="264" r:id="rId11"/>
    <p:sldId id="296"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3333CC"/>
    <a:srgbClr val="996633"/>
    <a:srgbClr val="FF0000"/>
    <a:srgbClr val="FF00FF"/>
    <a:srgbClr val="FF0066"/>
    <a:srgbClr val="99CCFF"/>
    <a:srgbClr val="CC0000"/>
    <a:srgbClr val="FF33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3" autoAdjust="0"/>
    <p:restoredTop sz="88889" autoAdjust="0"/>
  </p:normalViewPr>
  <p:slideViewPr>
    <p:cSldViewPr>
      <p:cViewPr varScale="1">
        <p:scale>
          <a:sx n="79" d="100"/>
          <a:sy n="79" d="100"/>
        </p:scale>
        <p:origin x="1632" y="72"/>
      </p:cViewPr>
      <p:guideLst>
        <p:guide orient="horz" pos="2160"/>
        <p:guide pos="2880"/>
      </p:guideLst>
    </p:cSldViewPr>
  </p:slideViewPr>
  <p:outlineViewPr>
    <p:cViewPr>
      <p:scale>
        <a:sx n="20" d="100"/>
        <a:sy n="20" d="100"/>
      </p:scale>
      <p:origin x="0" y="233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9171B9FB-064D-4E1A-BDB0-8DB78ADBE212}" type="datetimeFigureOut">
              <a:rPr lang="en-US" smtClean="0"/>
              <a:pPr/>
              <a:t>8/24/2017</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D18A78B-FBFA-426E-8172-10B041FD6729}" type="slidenum">
              <a:rPr lang="en-US" smtClean="0"/>
              <a:pPr/>
              <a:t>‹#›</a:t>
            </a:fld>
            <a:endParaRPr lang="en-US"/>
          </a:p>
        </p:txBody>
      </p:sp>
    </p:spTree>
    <p:extLst>
      <p:ext uri="{BB962C8B-B14F-4D97-AF65-F5344CB8AC3E}">
        <p14:creationId xmlns:p14="http://schemas.microsoft.com/office/powerpoint/2010/main" val="14578226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pPr>
              <a:defRPr/>
            </a:pPr>
            <a:endParaRPr lang="en-US"/>
          </a:p>
        </p:txBody>
      </p:sp>
      <p:sp>
        <p:nvSpPr>
          <p:cNvPr id="2765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pPr>
              <a:defRPr/>
            </a:pPr>
            <a:endParaRPr lang="en-US"/>
          </a:p>
        </p:txBody>
      </p:sp>
      <p:sp>
        <p:nvSpPr>
          <p:cNvPr id="8909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pPr>
              <a:defRPr/>
            </a:pPr>
            <a:endParaRPr lang="en-US"/>
          </a:p>
        </p:txBody>
      </p:sp>
      <p:sp>
        <p:nvSpPr>
          <p:cNvPr id="2765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pPr>
              <a:defRPr/>
            </a:pPr>
            <a:fld id="{CDD86EFA-503C-41EF-9C8B-1F7E04CC0902}" type="slidenum">
              <a:rPr lang="en-US"/>
              <a:pPr>
                <a:defRPr/>
              </a:pPr>
              <a:t>‹#›</a:t>
            </a:fld>
            <a:endParaRPr lang="en-US"/>
          </a:p>
        </p:txBody>
      </p:sp>
    </p:spTree>
    <p:extLst>
      <p:ext uri="{BB962C8B-B14F-4D97-AF65-F5344CB8AC3E}">
        <p14:creationId xmlns:p14="http://schemas.microsoft.com/office/powerpoint/2010/main" val="19490090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FA5517C6-1B92-FC4F-AAD3-55EE8CF71049}" type="slidenum">
              <a:rPr lang="en-US" sz="1300">
                <a:latin typeface="Times New Roman" charset="0"/>
              </a:rPr>
              <a:pPr/>
              <a:t>2</a:t>
            </a:fld>
            <a:endParaRPr lang="en-US" sz="130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40175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3A8C7612-87E5-0D4B-8E15-7FE727A360A8}" type="slidenum">
              <a:rPr lang="en-US" sz="1300">
                <a:latin typeface="Times New Roman" charset="0"/>
              </a:rPr>
              <a:pPr/>
              <a:t>16</a:t>
            </a:fld>
            <a:endParaRPr lang="en-US" sz="1300">
              <a:latin typeface="Times New Roman"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50011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559DF9DB-5F4D-8E49-9EC2-888E8C609A90}" type="slidenum">
              <a:rPr lang="en-US" sz="1300">
                <a:latin typeface="Times New Roman" charset="0"/>
              </a:rPr>
              <a:pPr/>
              <a:t>17</a:t>
            </a:fld>
            <a:endParaRPr lang="en-US" sz="1300">
              <a:latin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060459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168A4963-3654-A647-B231-9219750B7930}" type="slidenum">
              <a:rPr lang="en-US" sz="1300">
                <a:latin typeface="Times New Roman" charset="0"/>
              </a:rPr>
              <a:pPr/>
              <a:t>18</a:t>
            </a:fld>
            <a:endParaRPr lang="en-US" sz="130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89578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321C0E16-BF3F-E142-848A-6770408614C1}" type="slidenum">
              <a:rPr lang="en-US" sz="1300">
                <a:latin typeface="Times New Roman" charset="0"/>
              </a:rPr>
              <a:pPr/>
              <a:t>19</a:t>
            </a:fld>
            <a:endParaRPr lang="en-US" sz="1300">
              <a:latin typeface="Times New Roman"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31565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45AE7C0D-CFD4-4747-8A07-6F220D139DEC}" type="slidenum">
              <a:rPr lang="en-US" sz="1300">
                <a:latin typeface="Times New Roman" charset="0"/>
              </a:rPr>
              <a:pPr/>
              <a:t>21</a:t>
            </a:fld>
            <a:endParaRPr lang="en-US" sz="1300">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37585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cloud infrastructure is the collection of hardware and software that enables the five essential characteristics of cloud computing. The cloud infrastructure can be viewed as containing both a physical layer and an abstraction layer. The physical layer consists of the hardware resources that are necessary to support the cloud services being provided, and typically includes server, storage and network components. The abstraction layer consists of the software deployed across the physical layer, which manifests the essential cloud characteristics. Conceptually the abstraction layer sits above the physical layer.</a:t>
            </a:r>
            <a:endParaRPr lang="en-US" dirty="0"/>
          </a:p>
        </p:txBody>
      </p:sp>
      <p:sp>
        <p:nvSpPr>
          <p:cNvPr id="4" name="Slide Number Placeholder 3"/>
          <p:cNvSpPr>
            <a:spLocks noGrp="1"/>
          </p:cNvSpPr>
          <p:nvPr>
            <p:ph type="sldNum" sz="quarter" idx="10"/>
          </p:nvPr>
        </p:nvSpPr>
        <p:spPr/>
        <p:txBody>
          <a:bodyPr/>
          <a:lstStyle/>
          <a:p>
            <a:fld id="{92F4F3EA-8966-5943-BAA9-BDA7F71C867A}" type="slidenum">
              <a:rPr lang="en-US" smtClean="0"/>
              <a:pPr/>
              <a:t>32</a:t>
            </a:fld>
            <a:endParaRPr lang="en-US"/>
          </a:p>
        </p:txBody>
      </p:sp>
    </p:spTree>
    <p:extLst>
      <p:ext uri="{BB962C8B-B14F-4D97-AF65-F5344CB8AC3E}">
        <p14:creationId xmlns:p14="http://schemas.microsoft.com/office/powerpoint/2010/main" val="2908925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charset="0"/>
                <a:ea typeface="ＭＳ Ｐゴシック" charset="0"/>
              </a:defRPr>
            </a:lvl1pPr>
            <a:lvl2pPr marL="804685" indent="-309494" eaLnBrk="0" hangingPunct="0">
              <a:defRPr sz="2600">
                <a:solidFill>
                  <a:schemeClr val="tx1"/>
                </a:solidFill>
                <a:latin typeface="Times New Roman" charset="0"/>
                <a:ea typeface="ＭＳ Ｐゴシック" charset="0"/>
              </a:defRPr>
            </a:lvl2pPr>
            <a:lvl3pPr marL="1237978" indent="-247595" eaLnBrk="0" hangingPunct="0">
              <a:defRPr sz="2600">
                <a:solidFill>
                  <a:schemeClr val="tx1"/>
                </a:solidFill>
                <a:latin typeface="Times New Roman" charset="0"/>
                <a:ea typeface="ＭＳ Ｐゴシック" charset="0"/>
              </a:defRPr>
            </a:lvl3pPr>
            <a:lvl4pPr marL="1733169" indent="-247595" eaLnBrk="0" hangingPunct="0">
              <a:defRPr sz="2600">
                <a:solidFill>
                  <a:schemeClr val="tx1"/>
                </a:solidFill>
                <a:latin typeface="Times New Roman" charset="0"/>
                <a:ea typeface="ＭＳ Ｐゴシック" charset="0"/>
              </a:defRPr>
            </a:lvl4pPr>
            <a:lvl5pPr marL="2228360" indent="-247595" eaLnBrk="0" hangingPunct="0">
              <a:defRPr sz="2600">
                <a:solidFill>
                  <a:schemeClr val="tx1"/>
                </a:solidFill>
                <a:latin typeface="Times New Roman" charset="0"/>
                <a:ea typeface="ＭＳ Ｐゴシック" charset="0"/>
              </a:defRPr>
            </a:lvl5pPr>
            <a:lvl6pPr marL="2723551" indent="-247595" eaLnBrk="0" fontAlgn="base" hangingPunct="0">
              <a:spcBef>
                <a:spcPct val="0"/>
              </a:spcBef>
              <a:spcAft>
                <a:spcPct val="0"/>
              </a:spcAft>
              <a:defRPr sz="2600">
                <a:solidFill>
                  <a:schemeClr val="tx1"/>
                </a:solidFill>
                <a:latin typeface="Times New Roman" charset="0"/>
                <a:ea typeface="ＭＳ Ｐゴシック" charset="0"/>
              </a:defRPr>
            </a:lvl6pPr>
            <a:lvl7pPr marL="3218742" indent="-247595" eaLnBrk="0" fontAlgn="base" hangingPunct="0">
              <a:spcBef>
                <a:spcPct val="0"/>
              </a:spcBef>
              <a:spcAft>
                <a:spcPct val="0"/>
              </a:spcAft>
              <a:defRPr sz="2600">
                <a:solidFill>
                  <a:schemeClr val="tx1"/>
                </a:solidFill>
                <a:latin typeface="Times New Roman" charset="0"/>
                <a:ea typeface="ＭＳ Ｐゴシック" charset="0"/>
              </a:defRPr>
            </a:lvl7pPr>
            <a:lvl8pPr marL="3713933" indent="-247595" eaLnBrk="0" fontAlgn="base" hangingPunct="0">
              <a:spcBef>
                <a:spcPct val="0"/>
              </a:spcBef>
              <a:spcAft>
                <a:spcPct val="0"/>
              </a:spcAft>
              <a:defRPr sz="2600">
                <a:solidFill>
                  <a:schemeClr val="tx1"/>
                </a:solidFill>
                <a:latin typeface="Times New Roman" charset="0"/>
                <a:ea typeface="ＭＳ Ｐゴシック" charset="0"/>
              </a:defRPr>
            </a:lvl8pPr>
            <a:lvl9pPr marL="4209124" indent="-247595" eaLnBrk="0" fontAlgn="base" hangingPunct="0">
              <a:spcBef>
                <a:spcPct val="0"/>
              </a:spcBef>
              <a:spcAft>
                <a:spcPct val="0"/>
              </a:spcAft>
              <a:defRPr sz="2600">
                <a:solidFill>
                  <a:schemeClr val="tx1"/>
                </a:solidFill>
                <a:latin typeface="Times New Roman" charset="0"/>
                <a:ea typeface="ＭＳ Ｐゴシック" charset="0"/>
              </a:defRPr>
            </a:lvl9pPr>
          </a:lstStyle>
          <a:p>
            <a:pPr eaLnBrk="1" hangingPunct="1"/>
            <a:fld id="{DED80A1F-D1A2-A749-ACFC-99EDA06A6D81}" type="slidenum">
              <a:rPr lang="en-US" sz="1300"/>
              <a:pPr eaLnBrk="1" hangingPunct="1"/>
              <a:t>35</a:t>
            </a:fld>
            <a:endParaRPr lang="en-US" sz="1300"/>
          </a:p>
        </p:txBody>
      </p:sp>
      <p:sp>
        <p:nvSpPr>
          <p:cNvPr id="27651" name="Rectangle 1"/>
          <p:cNvSpPr>
            <a:spLocks noGrp="1" noRot="1" noChangeAspect="1" noChangeArrowheads="1" noTextEdit="1"/>
          </p:cNvSpPr>
          <p:nvPr>
            <p:ph type="sldImg"/>
          </p:nvPr>
        </p:nvSpPr>
        <p:spPr>
          <a:ln/>
        </p:spPr>
      </p:sp>
      <p:sp>
        <p:nvSpPr>
          <p:cNvPr id="2765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5000"/>
              </a:lnSpc>
              <a:spcBef>
                <a:spcPct val="0"/>
              </a:spcBef>
            </a:pPr>
            <a:r>
              <a:rPr lang="en-US" sz="1700">
                <a:solidFill>
                  <a:srgbClr val="000000"/>
                </a:solidFill>
              </a:rPr>
              <a:t>add real examples here as needed.</a:t>
            </a:r>
          </a:p>
        </p:txBody>
      </p:sp>
    </p:spTree>
    <p:extLst>
      <p:ext uri="{BB962C8B-B14F-4D97-AF65-F5344CB8AC3E}">
        <p14:creationId xmlns:p14="http://schemas.microsoft.com/office/powerpoint/2010/main" val="1054766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5587C87C-B9D0-7246-A1F2-3BDB380AC339}" type="slidenum">
              <a:rPr lang="en-US" sz="1300">
                <a:latin typeface="Times New Roman" charset="0"/>
              </a:rPr>
              <a:pPr/>
              <a:t>41</a:t>
            </a:fld>
            <a:endParaRPr lang="en-US" sz="1300">
              <a:latin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108822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B8A21981-33A1-B948-AF93-2AD59A52003D}" type="slidenum">
              <a:rPr lang="en-US" sz="1300">
                <a:latin typeface="Times New Roman" charset="0"/>
              </a:rPr>
              <a:pPr/>
              <a:t>4</a:t>
            </a:fld>
            <a:endParaRPr lang="en-US" sz="1300">
              <a:latin typeface="Times New Roman"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6165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18EAACC7-78BE-AB4C-A1EE-4FAEB432A335}" type="slidenum">
              <a:rPr lang="en-US" sz="1300">
                <a:latin typeface="Times New Roman" charset="0"/>
              </a:rPr>
              <a:pPr/>
              <a:t>5</a:t>
            </a:fld>
            <a:endParaRPr lang="en-US" sz="1300">
              <a:latin typeface="Times New Roman"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7971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CB9E9931-3535-7441-8100-25862C5BD324}" type="slidenum">
              <a:rPr lang="en-US" sz="1300">
                <a:latin typeface="Times New Roman" charset="0"/>
              </a:rPr>
              <a:pPr/>
              <a:t>8</a:t>
            </a:fld>
            <a:endParaRPr lang="en-US" sz="1300">
              <a:latin typeface="Times New Roman"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77503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CB9E9931-3535-7441-8100-25862C5BD324}" type="slidenum">
              <a:rPr lang="en-US" sz="1300">
                <a:latin typeface="Times New Roman" charset="0"/>
              </a:rPr>
              <a:pPr/>
              <a:t>9</a:t>
            </a:fld>
            <a:endParaRPr lang="en-US" sz="1300">
              <a:latin typeface="Times New Roman"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7955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DE0626CD-8AAA-C64C-AB62-B321E9078424}" type="slidenum">
              <a:rPr lang="en-US" sz="1300">
                <a:latin typeface="Times New Roman" charset="0"/>
              </a:rPr>
              <a:pPr/>
              <a:t>12</a:t>
            </a:fld>
            <a:endParaRPr lang="en-US" sz="1300">
              <a:latin typeface="Times New Roman"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8998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AF981F2C-4484-8243-AF29-1A7286479F67}" type="slidenum">
              <a:rPr lang="en-US" sz="1300">
                <a:latin typeface="Times New Roman" charset="0"/>
              </a:rPr>
              <a:pPr/>
              <a:t>13</a:t>
            </a:fld>
            <a:endParaRPr lang="en-US" sz="1300">
              <a:latin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483066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AF981F2C-4484-8243-AF29-1A7286479F67}" type="slidenum">
              <a:rPr lang="en-US" sz="1300">
                <a:latin typeface="Times New Roman" charset="0"/>
              </a:rPr>
              <a:pPr/>
              <a:t>14</a:t>
            </a:fld>
            <a:endParaRPr lang="en-US" sz="1300">
              <a:latin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12815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charset="0"/>
                <a:ea typeface="ＭＳ Ｐゴシック" charset="0"/>
                <a:cs typeface="ＭＳ Ｐゴシック" charset="0"/>
              </a:defRPr>
            </a:lvl1pPr>
            <a:lvl2pPr marL="804685" indent="-309494">
              <a:defRPr sz="2600">
                <a:solidFill>
                  <a:schemeClr val="tx1"/>
                </a:solidFill>
                <a:latin typeface="Times" charset="0"/>
                <a:ea typeface="ＭＳ Ｐゴシック" charset="0"/>
              </a:defRPr>
            </a:lvl2pPr>
            <a:lvl3pPr marL="1237978" indent="-247595">
              <a:defRPr sz="2600">
                <a:solidFill>
                  <a:schemeClr val="tx1"/>
                </a:solidFill>
                <a:latin typeface="Times" charset="0"/>
                <a:ea typeface="ＭＳ Ｐゴシック" charset="0"/>
              </a:defRPr>
            </a:lvl3pPr>
            <a:lvl4pPr marL="1733169" indent="-247595">
              <a:defRPr sz="2600">
                <a:solidFill>
                  <a:schemeClr val="tx1"/>
                </a:solidFill>
                <a:latin typeface="Times" charset="0"/>
                <a:ea typeface="ＭＳ Ｐゴシック" charset="0"/>
              </a:defRPr>
            </a:lvl4pPr>
            <a:lvl5pPr marL="2228360" indent="-247595">
              <a:defRPr sz="2600">
                <a:solidFill>
                  <a:schemeClr val="tx1"/>
                </a:solidFill>
                <a:latin typeface="Times" charset="0"/>
                <a:ea typeface="ＭＳ Ｐゴシック" charset="0"/>
              </a:defRPr>
            </a:lvl5pPr>
            <a:lvl6pPr marL="2723551" indent="-247595" eaLnBrk="0" fontAlgn="base" hangingPunct="0">
              <a:spcBef>
                <a:spcPct val="0"/>
              </a:spcBef>
              <a:spcAft>
                <a:spcPct val="0"/>
              </a:spcAft>
              <a:defRPr sz="2600">
                <a:solidFill>
                  <a:schemeClr val="tx1"/>
                </a:solidFill>
                <a:latin typeface="Times" charset="0"/>
                <a:ea typeface="ＭＳ Ｐゴシック" charset="0"/>
              </a:defRPr>
            </a:lvl6pPr>
            <a:lvl7pPr marL="3218742" indent="-247595" eaLnBrk="0" fontAlgn="base" hangingPunct="0">
              <a:spcBef>
                <a:spcPct val="0"/>
              </a:spcBef>
              <a:spcAft>
                <a:spcPct val="0"/>
              </a:spcAft>
              <a:defRPr sz="2600">
                <a:solidFill>
                  <a:schemeClr val="tx1"/>
                </a:solidFill>
                <a:latin typeface="Times" charset="0"/>
                <a:ea typeface="ＭＳ Ｐゴシック" charset="0"/>
              </a:defRPr>
            </a:lvl7pPr>
            <a:lvl8pPr marL="3713933" indent="-247595" eaLnBrk="0" fontAlgn="base" hangingPunct="0">
              <a:spcBef>
                <a:spcPct val="0"/>
              </a:spcBef>
              <a:spcAft>
                <a:spcPct val="0"/>
              </a:spcAft>
              <a:defRPr sz="2600">
                <a:solidFill>
                  <a:schemeClr val="tx1"/>
                </a:solidFill>
                <a:latin typeface="Times" charset="0"/>
                <a:ea typeface="ＭＳ Ｐゴシック" charset="0"/>
              </a:defRPr>
            </a:lvl8pPr>
            <a:lvl9pPr marL="4209124" indent="-247595" eaLnBrk="0" fontAlgn="base" hangingPunct="0">
              <a:spcBef>
                <a:spcPct val="0"/>
              </a:spcBef>
              <a:spcAft>
                <a:spcPct val="0"/>
              </a:spcAft>
              <a:defRPr sz="2600">
                <a:solidFill>
                  <a:schemeClr val="tx1"/>
                </a:solidFill>
                <a:latin typeface="Times" charset="0"/>
                <a:ea typeface="ＭＳ Ｐゴシック" charset="0"/>
              </a:defRPr>
            </a:lvl9pPr>
          </a:lstStyle>
          <a:p>
            <a:fld id="{E5C8A981-DEFD-1749-9B72-1DEF019FFD31}" type="slidenum">
              <a:rPr lang="en-US" sz="1300">
                <a:latin typeface="Times New Roman" charset="0"/>
              </a:rPr>
              <a:pPr/>
              <a:t>15</a:t>
            </a:fld>
            <a:endParaRPr lang="en-US" sz="1300">
              <a:latin typeface="Times New Roman"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58415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7"/>
          <p:cNvSpPr>
            <a:spLocks noChangeArrowheads="1"/>
          </p:cNvSpPr>
          <p:nvPr/>
        </p:nvSpPr>
        <p:spPr bwMode="auto">
          <a:xfrm>
            <a:off x="0" y="1676400"/>
            <a:ext cx="9144000" cy="1902346"/>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6146" name="Rectangle 2"/>
          <p:cNvSpPr>
            <a:spLocks noGrp="1" noChangeArrowheads="1"/>
          </p:cNvSpPr>
          <p:nvPr userDrawn="1">
            <p:ph type="ctrTitle"/>
          </p:nvPr>
        </p:nvSpPr>
        <p:spPr>
          <a:xfrm>
            <a:off x="685800" y="1882775"/>
            <a:ext cx="7772400" cy="1470025"/>
          </a:xfrm>
        </p:spPr>
        <p:txBody>
          <a:bodyPr/>
          <a:lstStyle>
            <a:lvl1pPr>
              <a:defRPr sz="4000"/>
            </a:lvl1pPr>
          </a:lstStyle>
          <a:p>
            <a:r>
              <a:rPr lang="en-US" dirty="0"/>
              <a:t>Click to edit Master title style</a:t>
            </a:r>
          </a:p>
        </p:txBody>
      </p:sp>
      <p:sp>
        <p:nvSpPr>
          <p:cNvPr id="6147" name="Rectangle 3"/>
          <p:cNvSpPr>
            <a:spLocks noGrp="1" noChangeArrowheads="1"/>
          </p:cNvSpPr>
          <p:nvPr userDrawn="1">
            <p:ph type="subTitle" idx="1"/>
          </p:nvPr>
        </p:nvSpPr>
        <p:spPr>
          <a:xfrm>
            <a:off x="1371600" y="4343400"/>
            <a:ext cx="6400800" cy="1752600"/>
          </a:xfrm>
        </p:spPr>
        <p:txBody>
          <a:bodyPr/>
          <a:lstStyle>
            <a:lvl1pPr marL="0" indent="0" algn="ctr">
              <a:buFont typeface="Wingdings" pitchFamily="2" charset="2"/>
              <a:buNone/>
              <a:defRPr sz="2800"/>
            </a:lvl1pPr>
          </a:lstStyle>
          <a:p>
            <a:r>
              <a:rPr lang="en-US" dirty="0"/>
              <a:t>Click to edit Master subtitle style</a:t>
            </a:r>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smtClean="0"/>
              <a:t>Computer Network Security</a:t>
            </a:r>
            <a:endParaRPr lang="en-US" dirty="0"/>
          </a:p>
        </p:txBody>
      </p:sp>
      <p:sp>
        <p:nvSpPr>
          <p:cNvPr id="7" name="Slide Number Placeholder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33841914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Computer Network Security</a:t>
            </a:r>
            <a:endParaRPr lang="en-US"/>
          </a:p>
        </p:txBody>
      </p:sp>
      <p:sp>
        <p:nvSpPr>
          <p:cNvPr id="4" name="Rectangle 6"/>
          <p:cNvSpPr>
            <a:spLocks noGrp="1" noChangeArrowheads="1"/>
          </p:cNvSpPr>
          <p:nvPr>
            <p:ph type="sldNum" sz="quarter" idx="12"/>
          </p:nvPr>
        </p:nvSpPr>
        <p:spPr>
          <a:ln/>
        </p:spPr>
        <p:txBody>
          <a:bodyPr/>
          <a:lstStyle>
            <a:lvl1pPr>
              <a:defRPr/>
            </a:lvl1pPr>
          </a:lstStyle>
          <a:p>
            <a:fld id="{0E55D8AE-AA39-704C-B95E-E36EF9AE0AD4}" type="slidenum">
              <a:rPr lang="en-US"/>
              <a:pPr/>
              <a:t>‹#›</a:t>
            </a:fld>
            <a:endParaRPr lang="en-US"/>
          </a:p>
        </p:txBody>
      </p:sp>
    </p:spTree>
    <p:extLst>
      <p:ext uri="{BB962C8B-B14F-4D97-AF65-F5344CB8AC3E}">
        <p14:creationId xmlns:p14="http://schemas.microsoft.com/office/powerpoint/2010/main" val="80825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sz="3100">
                <a:solidFill>
                  <a:schemeClr val="tx1"/>
                </a:solidFill>
              </a:defRPr>
            </a:lvl1pPr>
            <a:lvl2pPr>
              <a:defRPr sz="26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smtClean="0"/>
              <a:t>Computer Network Security</a:t>
            </a:r>
            <a:endParaRPr lang="en-US" dirty="0"/>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16818422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4"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smtClean="0"/>
              <a:t>Computer Network Security</a:t>
            </a:r>
            <a:endParaRPr lang="en-US" dirty="0"/>
          </a:p>
        </p:txBody>
      </p:sp>
      <p:sp>
        <p:nvSpPr>
          <p:cNvPr id="5"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1413540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Computer Network Security</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EF117A-D726-47E4-84A4-3F306E7B202A}" type="slidenum">
              <a:rPr lang="en-US"/>
              <a:pPr>
                <a:defRPr/>
              </a:pPr>
              <a:t>‹#›</a:t>
            </a:fld>
            <a:endParaRPr lang="en-US"/>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377572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extLst>
      <p:ext uri="{BB962C8B-B14F-4D97-AF65-F5344CB8AC3E}">
        <p14:creationId xmlns:p14="http://schemas.microsoft.com/office/powerpoint/2010/main" val="247857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endParaRPr lang="en-US"/>
          </a:p>
        </p:txBody>
      </p:sp>
      <p:sp>
        <p:nvSpPr>
          <p:cNvPr id="8"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9"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extLst>
      <p:ext uri="{BB962C8B-B14F-4D97-AF65-F5344CB8AC3E}">
        <p14:creationId xmlns:p14="http://schemas.microsoft.com/office/powerpoint/2010/main" val="283639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extLst>
      <p:ext uri="{BB962C8B-B14F-4D97-AF65-F5344CB8AC3E}">
        <p14:creationId xmlns:p14="http://schemas.microsoft.com/office/powerpoint/2010/main" val="359380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865697"/>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13315" name="Rectangle 2"/>
          <p:cNvSpPr>
            <a:spLocks noGrp="1" noChangeArrowheads="1"/>
          </p:cNvSpPr>
          <p:nvPr userDrawn="1">
            <p:ph type="title"/>
          </p:nvPr>
        </p:nvSpPr>
        <p:spPr bwMode="auto">
          <a:xfrm>
            <a:off x="457200" y="70056"/>
            <a:ext cx="8229600"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3316" name="Rectangle 3"/>
          <p:cNvSpPr>
            <a:spLocks noGrp="1" noChangeArrowheads="1"/>
          </p:cNvSpPr>
          <p:nvPr userDrawn="1">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userDrawn="1">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dirty="0" smtClean="0"/>
              <a:t>Computer Network Security</a:t>
            </a:r>
            <a:endParaRPr lang="en-US" dirty="0"/>
          </a:p>
        </p:txBody>
      </p:sp>
      <p:sp>
        <p:nvSpPr>
          <p:cNvPr id="1030" name="Rectangle 6"/>
          <p:cNvSpPr>
            <a:spLocks noGrp="1" noChangeArrowheads="1"/>
          </p:cNvSpPr>
          <p:nvPr userDrawn="1">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38065362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Palatino Linotype" pitchFamily="18" charset="0"/>
          <a:cs typeface="Arial" charset="0"/>
        </a:defRPr>
      </a:lvl2pPr>
      <a:lvl3pPr algn="ctr" rtl="0" eaLnBrk="0" fontAlgn="base" hangingPunct="0">
        <a:spcBef>
          <a:spcPct val="0"/>
        </a:spcBef>
        <a:spcAft>
          <a:spcPct val="0"/>
        </a:spcAft>
        <a:defRPr sz="3600">
          <a:solidFill>
            <a:schemeClr val="bg1"/>
          </a:solidFill>
          <a:latin typeface="Palatino Linotype" pitchFamily="18" charset="0"/>
          <a:cs typeface="Arial" charset="0"/>
        </a:defRPr>
      </a:lvl3pPr>
      <a:lvl4pPr algn="ctr" rtl="0" eaLnBrk="0" fontAlgn="base" hangingPunct="0">
        <a:spcBef>
          <a:spcPct val="0"/>
        </a:spcBef>
        <a:spcAft>
          <a:spcPct val="0"/>
        </a:spcAft>
        <a:defRPr sz="3600">
          <a:solidFill>
            <a:schemeClr val="bg1"/>
          </a:solidFill>
          <a:latin typeface="Palatino Linotype" pitchFamily="18" charset="0"/>
          <a:cs typeface="Arial" charset="0"/>
        </a:defRPr>
      </a:lvl4pPr>
      <a:lvl5pPr algn="ctr" rtl="0" eaLnBrk="0" fontAlgn="base" hangingPunct="0">
        <a:spcBef>
          <a:spcPct val="0"/>
        </a:spcBef>
        <a:spcAft>
          <a:spcPct val="0"/>
        </a:spcAft>
        <a:defRPr sz="3600">
          <a:solidFill>
            <a:schemeClr val="bg1"/>
          </a:solidFill>
          <a:latin typeface="Palatino Linotype" pitchFamily="18" charset="0"/>
          <a:cs typeface="Arial" charset="0"/>
        </a:defRPr>
      </a:lvl5pPr>
      <a:lvl6pPr marL="457200" algn="ctr" rtl="0" fontAlgn="base">
        <a:spcBef>
          <a:spcPct val="0"/>
        </a:spcBef>
        <a:spcAft>
          <a:spcPct val="0"/>
        </a:spcAft>
        <a:defRPr sz="3600">
          <a:solidFill>
            <a:schemeClr val="bg1"/>
          </a:solidFill>
          <a:latin typeface="Palatino Linotype" pitchFamily="18" charset="0"/>
          <a:cs typeface="Arial" charset="0"/>
        </a:defRPr>
      </a:lvl6pPr>
      <a:lvl7pPr marL="914400" algn="ctr" rtl="0" fontAlgn="base">
        <a:spcBef>
          <a:spcPct val="0"/>
        </a:spcBef>
        <a:spcAft>
          <a:spcPct val="0"/>
        </a:spcAft>
        <a:defRPr sz="3600">
          <a:solidFill>
            <a:schemeClr val="bg1"/>
          </a:solidFill>
          <a:latin typeface="Palatino Linotype" pitchFamily="18" charset="0"/>
          <a:cs typeface="Arial" charset="0"/>
        </a:defRPr>
      </a:lvl7pPr>
      <a:lvl8pPr marL="1371600" algn="ctr" rtl="0" fontAlgn="base">
        <a:spcBef>
          <a:spcPct val="0"/>
        </a:spcBef>
        <a:spcAft>
          <a:spcPct val="0"/>
        </a:spcAft>
        <a:defRPr sz="3600">
          <a:solidFill>
            <a:schemeClr val="bg1"/>
          </a:solidFill>
          <a:latin typeface="Palatino Linotype" pitchFamily="18" charset="0"/>
          <a:cs typeface="Arial" charset="0"/>
        </a:defRPr>
      </a:lvl8pPr>
      <a:lvl9pPr marL="1828800" algn="ctr" rtl="0" fontAlgn="base">
        <a:spcBef>
          <a:spcPct val="0"/>
        </a:spcBef>
        <a:spcAft>
          <a:spcPct val="0"/>
        </a:spcAft>
        <a:defRPr sz="3600">
          <a:solidFill>
            <a:schemeClr val="bg1"/>
          </a:solidFill>
          <a:latin typeface="Palatino Linotype" pitchFamily="18" charset="0"/>
          <a:cs typeface="Arial"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B050"/>
        </a:buClr>
        <a:buChar char="•"/>
        <a:defRPr sz="2800">
          <a:solidFill>
            <a:srgbClr val="000000"/>
          </a:solidFill>
          <a:latin typeface="+mn-lt"/>
          <a:cs typeface="+mn-cs"/>
        </a:defRPr>
      </a:lvl2pPr>
      <a:lvl3pPr marL="1143000" indent="-228600" algn="l" rtl="0" eaLnBrk="0" fontAlgn="base" hangingPunct="0">
        <a:spcBef>
          <a:spcPct val="20000"/>
        </a:spcBef>
        <a:spcAft>
          <a:spcPct val="0"/>
        </a:spcAft>
        <a:buChar char="o"/>
        <a:defRPr sz="2000">
          <a:solidFill>
            <a:srgbClr val="000000"/>
          </a:solidFill>
          <a:latin typeface="+mn-lt"/>
          <a:cs typeface="+mn-cs"/>
        </a:defRPr>
      </a:lvl3pPr>
      <a:lvl4pPr marL="1600200" indent="-228600" algn="l" rtl="0" eaLnBrk="0" fontAlgn="base" hangingPunct="0">
        <a:spcBef>
          <a:spcPct val="20000"/>
        </a:spcBef>
        <a:spcAft>
          <a:spcPct val="0"/>
        </a:spcAft>
        <a:buChar char="–"/>
        <a:defRPr>
          <a:solidFill>
            <a:srgbClr val="000000"/>
          </a:solidFill>
          <a:latin typeface="+mn-lt"/>
          <a:cs typeface="+mn-cs"/>
        </a:defRPr>
      </a:lvl4pPr>
      <a:lvl5pPr marL="2057400" indent="-228600" algn="l" rtl="0" eaLnBrk="0" fontAlgn="base" hangingPunct="0">
        <a:spcBef>
          <a:spcPct val="20000"/>
        </a:spcBef>
        <a:spcAft>
          <a:spcPct val="0"/>
        </a:spcAft>
        <a:buChar char="»"/>
        <a:defRPr>
          <a:solidFill>
            <a:srgbClr val="000000"/>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ytian@fullerton.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csrc.nist.gov/publications/nistpubs/800-145/SP800-145.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914400" y="1828800"/>
            <a:ext cx="7623175" cy="1752600"/>
          </a:xfrm>
        </p:spPr>
        <p:txBody>
          <a:bodyPr>
            <a:normAutofit/>
          </a:bodyPr>
          <a:lstStyle/>
          <a:p>
            <a:pPr algn="ctr" eaLnBrk="1" hangingPunct="1"/>
            <a:r>
              <a:rPr lang="en-US" sz="3400" dirty="0" smtClean="0">
                <a:latin typeface="Times New Roman" charset="0"/>
              </a:rPr>
              <a:t>CPSC 454 Cloud Computing &amp; Security</a:t>
            </a:r>
            <a:r>
              <a:rPr lang="en-US" sz="3400" dirty="0">
                <a:latin typeface="Times New Roman" charset="0"/>
              </a:rPr>
              <a:t/>
            </a:r>
            <a:br>
              <a:rPr lang="en-US" sz="3400" dirty="0">
                <a:latin typeface="Times New Roman" charset="0"/>
              </a:rPr>
            </a:br>
            <a:r>
              <a:rPr lang="en-US" sz="3400" dirty="0">
                <a:latin typeface="Times New Roman" charset="0"/>
              </a:rPr>
              <a:t/>
            </a:r>
            <a:br>
              <a:rPr lang="en-US" sz="3400" dirty="0">
                <a:latin typeface="Times New Roman" charset="0"/>
              </a:rPr>
            </a:br>
            <a:r>
              <a:rPr lang="en-US" sz="3400" dirty="0">
                <a:latin typeface="Times New Roman" charset="0"/>
              </a:rPr>
              <a:t>Course Overview</a:t>
            </a:r>
          </a:p>
        </p:txBody>
      </p:sp>
      <p:sp>
        <p:nvSpPr>
          <p:cNvPr id="6147" name="Rectangle 3"/>
          <p:cNvSpPr>
            <a:spLocks noGrp="1" noChangeArrowheads="1"/>
          </p:cNvSpPr>
          <p:nvPr>
            <p:ph type="subTitle" idx="1"/>
          </p:nvPr>
        </p:nvSpPr>
        <p:spPr/>
        <p:txBody>
          <a:bodyPr/>
          <a:lstStyle/>
          <a:p>
            <a:pPr algn="ctr" eaLnBrk="1" hangingPunct="1">
              <a:buFont typeface="Wingdings 3" charset="0"/>
              <a:buNone/>
            </a:pPr>
            <a:r>
              <a:rPr lang="en-US" dirty="0"/>
              <a:t> </a:t>
            </a:r>
            <a:br>
              <a:rPr lang="en-US" dirty="0"/>
            </a:br>
            <a:r>
              <a:rPr lang="en-US" dirty="0"/>
              <a:t>Instructor: </a:t>
            </a:r>
            <a:r>
              <a:rPr lang="en-US" dirty="0" smtClean="0"/>
              <a:t>Yun Tian</a:t>
            </a:r>
            <a:endParaRPr lang="en-US" dirty="0"/>
          </a:p>
        </p:txBody>
      </p:sp>
    </p:spTree>
    <p:extLst>
      <p:ext uri="{BB962C8B-B14F-4D97-AF65-F5344CB8AC3E}">
        <p14:creationId xmlns:p14="http://schemas.microsoft.com/office/powerpoint/2010/main" val="309253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Course Coverage Overview (1)</a:t>
            </a:r>
            <a:endParaRPr lang="en-US" dirty="0"/>
          </a:p>
        </p:txBody>
      </p:sp>
      <p:sp>
        <p:nvSpPr>
          <p:cNvPr id="3" name="Content Placeholder 2"/>
          <p:cNvSpPr>
            <a:spLocks noGrp="1"/>
          </p:cNvSpPr>
          <p:nvPr>
            <p:ph idx="1"/>
          </p:nvPr>
        </p:nvSpPr>
        <p:spPr>
          <a:xfrm>
            <a:off x="152400" y="1066800"/>
            <a:ext cx="8610600" cy="6515100"/>
          </a:xfrm>
        </p:spPr>
        <p:txBody>
          <a:bodyPr/>
          <a:lstStyle/>
          <a:p>
            <a:pPr lvl="0"/>
            <a:r>
              <a:rPr lang="en-US" sz="2800" dirty="0" smtClean="0"/>
              <a:t>Students will learn:</a:t>
            </a:r>
          </a:p>
          <a:p>
            <a:pPr lvl="1"/>
            <a:r>
              <a:rPr lang="en-US" sz="2400" dirty="0" smtClean="0"/>
              <a:t>What </a:t>
            </a:r>
            <a:r>
              <a:rPr lang="en-US" sz="2400" dirty="0"/>
              <a:t>is virtualization and Cloud computing and its history and evolution?</a:t>
            </a:r>
          </a:p>
          <a:p>
            <a:pPr lvl="1"/>
            <a:r>
              <a:rPr lang="en-US" sz="2400" dirty="0"/>
              <a:t>Architecture and models that support cloud computing service frameworks.</a:t>
            </a:r>
          </a:p>
          <a:p>
            <a:pPr lvl="1"/>
            <a:r>
              <a:rPr lang="en-US" sz="2400" dirty="0"/>
              <a:t>Resource (computing, storage, and network) virtualization</a:t>
            </a:r>
          </a:p>
          <a:p>
            <a:pPr lvl="1"/>
            <a:r>
              <a:rPr lang="en-US" sz="2400" dirty="0"/>
              <a:t>Cloud computing infrastructure requirements and limitations</a:t>
            </a:r>
          </a:p>
          <a:p>
            <a:pPr lvl="1"/>
            <a:r>
              <a:rPr lang="en-US" sz="2400" dirty="0"/>
              <a:t>Cloud Computing architecture and industry frameworks such as </a:t>
            </a:r>
            <a:r>
              <a:rPr lang="en-US" sz="2400" dirty="0" err="1"/>
              <a:t>MapReduce</a:t>
            </a:r>
            <a:r>
              <a:rPr lang="en-US" sz="2400" dirty="0"/>
              <a:t> (Hadoop)</a:t>
            </a:r>
          </a:p>
          <a:p>
            <a:pPr lvl="1"/>
            <a:r>
              <a:rPr lang="en-US" sz="2400" dirty="0"/>
              <a:t>Practical applications </a:t>
            </a:r>
            <a:r>
              <a:rPr lang="en-US" sz="2000" dirty="0"/>
              <a:t>(virtual lab and mobile cloud computing</a:t>
            </a:r>
            <a:r>
              <a:rPr lang="en-US" sz="2000" dirty="0" smtClean="0"/>
              <a:t>)</a:t>
            </a:r>
            <a:endParaRPr lang="en-US" sz="2000" dirty="0"/>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DA9C7851-E662-894C-A9A3-92AE191F7339}" type="slidenum">
              <a:rPr lang="en-US" smtClean="0"/>
              <a:pPr/>
              <a:t>10</a:t>
            </a:fld>
            <a:endParaRPr lang="en-US"/>
          </a:p>
        </p:txBody>
      </p:sp>
    </p:spTree>
    <p:extLst>
      <p:ext uri="{BB962C8B-B14F-4D97-AF65-F5344CB8AC3E}">
        <p14:creationId xmlns:p14="http://schemas.microsoft.com/office/powerpoint/2010/main" val="285930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Coverage Overview </a:t>
            </a:r>
            <a:r>
              <a:rPr lang="en-US" dirty="0" smtClean="0"/>
              <a:t>(2)</a:t>
            </a:r>
            <a:endParaRPr lang="en-US" dirty="0"/>
          </a:p>
        </p:txBody>
      </p:sp>
      <p:sp>
        <p:nvSpPr>
          <p:cNvPr id="3" name="Content Placeholder 2"/>
          <p:cNvSpPr>
            <a:spLocks noGrp="1"/>
          </p:cNvSpPr>
          <p:nvPr>
            <p:ph idx="1"/>
          </p:nvPr>
        </p:nvSpPr>
        <p:spPr>
          <a:xfrm>
            <a:off x="533400" y="1485900"/>
            <a:ext cx="8229600" cy="5334000"/>
          </a:xfrm>
        </p:spPr>
        <p:txBody>
          <a:bodyPr/>
          <a:lstStyle/>
          <a:p>
            <a:pPr lvl="1"/>
            <a:r>
              <a:rPr lang="en-US" sz="2400" dirty="0"/>
              <a:t>Monitoring, management, and security protection of cloud computing</a:t>
            </a:r>
          </a:p>
          <a:p>
            <a:pPr lvl="1"/>
            <a:r>
              <a:rPr lang="en-US" sz="2400" dirty="0"/>
              <a:t>Software networking and risk mitigation methodology for cloud computing.</a:t>
            </a:r>
          </a:p>
          <a:p>
            <a:pPr lvl="1"/>
            <a:r>
              <a:rPr lang="en-US" sz="2400" dirty="0"/>
              <a:t>Vulnerabilities and risks of cloud computing</a:t>
            </a:r>
          </a:p>
          <a:p>
            <a:pPr lvl="1"/>
            <a:r>
              <a:rPr lang="en-US" sz="2400" dirty="0"/>
              <a:t>Data classification and protection in cloud</a:t>
            </a:r>
          </a:p>
          <a:p>
            <a:pPr lvl="1"/>
            <a:r>
              <a:rPr lang="en-US" sz="2400" dirty="0"/>
              <a:t>User identification and access control in cloud computing</a:t>
            </a:r>
          </a:p>
          <a:p>
            <a:pPr lvl="1"/>
            <a:r>
              <a:rPr lang="en-US" sz="2400" dirty="0"/>
              <a:t>Open research issues in cloud computing and security</a:t>
            </a:r>
          </a:p>
          <a:p>
            <a:pPr lvl="1"/>
            <a:r>
              <a:rPr lang="en-US" sz="2400" dirty="0"/>
              <a:t>Hands-on experience on cloud system establishment and building large-scale cloud computing applications</a:t>
            </a:r>
          </a:p>
          <a:p>
            <a:pPr lvl="1"/>
            <a:endParaRPr lang="en-US" sz="2000" dirty="0"/>
          </a:p>
          <a:p>
            <a:endParaRPr lang="en-US" dirty="0"/>
          </a:p>
        </p:txBody>
      </p:sp>
      <p:sp>
        <p:nvSpPr>
          <p:cNvPr id="4" name="Slide Number Placeholder 3"/>
          <p:cNvSpPr>
            <a:spLocks noGrp="1"/>
          </p:cNvSpPr>
          <p:nvPr>
            <p:ph type="sldNum" sz="quarter" idx="4"/>
          </p:nvPr>
        </p:nvSpPr>
        <p:spPr/>
        <p:txBody>
          <a:bodyPr/>
          <a:lstStyle/>
          <a:p>
            <a:pPr>
              <a:defRPr/>
            </a:pPr>
            <a:fld id="{DACE9E11-39C8-4E20-894F-A4A883CCF6EF}" type="slidenum">
              <a:rPr lang="en-US" smtClean="0"/>
              <a:pPr>
                <a:defRPr/>
              </a:pPr>
              <a:t>11</a:t>
            </a:fld>
            <a:endParaRPr lang="en-US" dirty="0"/>
          </a:p>
        </p:txBody>
      </p:sp>
    </p:spTree>
    <p:extLst>
      <p:ext uri="{BB962C8B-B14F-4D97-AF65-F5344CB8AC3E}">
        <p14:creationId xmlns:p14="http://schemas.microsoft.com/office/powerpoint/2010/main" val="4278487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152400"/>
            <a:ext cx="8229600" cy="1143000"/>
          </a:xfrm>
        </p:spPr>
        <p:txBody>
          <a:bodyPr/>
          <a:lstStyle/>
          <a:p>
            <a:pPr eaLnBrk="1" hangingPunct="1"/>
            <a:r>
              <a:rPr lang="en-US" sz="3600" dirty="0">
                <a:latin typeface="Times" charset="0"/>
                <a:ea typeface="ＭＳ Ｐゴシック" charset="0"/>
                <a:cs typeface="ＭＳ Ｐゴシック" charset="0"/>
              </a:rPr>
              <a:t>Recommended Readings</a:t>
            </a:r>
          </a:p>
        </p:txBody>
      </p:sp>
      <p:sp>
        <p:nvSpPr>
          <p:cNvPr id="11268" name="Rectangle 3"/>
          <p:cNvSpPr>
            <a:spLocks noGrp="1" noChangeArrowheads="1"/>
          </p:cNvSpPr>
          <p:nvPr>
            <p:ph idx="1"/>
          </p:nvPr>
        </p:nvSpPr>
        <p:spPr>
          <a:xfrm>
            <a:off x="533400" y="1524000"/>
            <a:ext cx="7924800" cy="3924300"/>
          </a:xfrm>
        </p:spPr>
        <p:txBody>
          <a:bodyPr>
            <a:normAutofit fontScale="92500" lnSpcReduction="10000"/>
          </a:bodyPr>
          <a:lstStyle/>
          <a:p>
            <a:r>
              <a:rPr lang="en-US" sz="2000" dirty="0" smtClean="0"/>
              <a:t>Tom White, "</a:t>
            </a:r>
            <a:r>
              <a:rPr lang="en-US" sz="2000" dirty="0" err="1"/>
              <a:t>Hadoop</a:t>
            </a:r>
            <a:r>
              <a:rPr lang="en-US" sz="2000" dirty="0"/>
              <a:t>: The Definitive Guide", Second Edition</a:t>
            </a:r>
            <a:r>
              <a:rPr lang="en-US" sz="2000" dirty="0" smtClean="0"/>
              <a:t>, O'Reilly </a:t>
            </a:r>
            <a:r>
              <a:rPr lang="en-US" sz="2000" dirty="0"/>
              <a:t>Media, 2010. </a:t>
            </a:r>
          </a:p>
          <a:p>
            <a:r>
              <a:rPr lang="en-US" sz="2000" dirty="0" smtClean="0"/>
              <a:t>James </a:t>
            </a:r>
            <a:r>
              <a:rPr lang="en-US" sz="2000" dirty="0"/>
              <a:t>E. Smith, and Ravi </a:t>
            </a:r>
            <a:r>
              <a:rPr lang="en-US" sz="2000" dirty="0" smtClean="0"/>
              <a:t>Nair, Virtual </a:t>
            </a:r>
            <a:r>
              <a:rPr lang="en-US" sz="2000" dirty="0"/>
              <a:t>Machines: Versatile Platforms for Systems and Processes, First Edition</a:t>
            </a:r>
            <a:r>
              <a:rPr lang="en-US" sz="2000" dirty="0" smtClean="0"/>
              <a:t>, Morgan </a:t>
            </a:r>
            <a:r>
              <a:rPr lang="en-US" sz="2000" dirty="0"/>
              <a:t>Kaufmann, 2005.</a:t>
            </a:r>
          </a:p>
          <a:p>
            <a:r>
              <a:rPr lang="en-US" sz="2000" dirty="0" err="1" smtClean="0"/>
              <a:t>Jurg</a:t>
            </a:r>
            <a:r>
              <a:rPr lang="en-US" sz="2000" dirty="0" smtClean="0"/>
              <a:t> </a:t>
            </a:r>
            <a:r>
              <a:rPr lang="en-US" sz="2000" dirty="0"/>
              <a:t>van </a:t>
            </a:r>
            <a:r>
              <a:rPr lang="en-US" sz="2000" dirty="0" err="1"/>
              <a:t>Vilet</a:t>
            </a:r>
            <a:r>
              <a:rPr lang="en-US" sz="2000" dirty="0"/>
              <a:t> and </a:t>
            </a:r>
            <a:r>
              <a:rPr lang="en-US" sz="2000" dirty="0" err="1"/>
              <a:t>Flavia</a:t>
            </a:r>
            <a:r>
              <a:rPr lang="en-US" sz="2000" dirty="0"/>
              <a:t> </a:t>
            </a:r>
            <a:r>
              <a:rPr lang="en-US" sz="2000" dirty="0" err="1" smtClean="0"/>
              <a:t>Paganell</a:t>
            </a:r>
            <a:r>
              <a:rPr lang="en-US" sz="2000" dirty="0" smtClean="0"/>
              <a:t>, "</a:t>
            </a:r>
            <a:r>
              <a:rPr lang="en-US" sz="2000" dirty="0"/>
              <a:t>Programming Amazon </a:t>
            </a:r>
            <a:r>
              <a:rPr lang="en-US" sz="2000" dirty="0" smtClean="0"/>
              <a:t>EC2”, O'Reilly </a:t>
            </a:r>
            <a:r>
              <a:rPr lang="en-US" sz="2000" dirty="0"/>
              <a:t>Media, 2011.</a:t>
            </a:r>
          </a:p>
          <a:p>
            <a:r>
              <a:rPr lang="en-US" sz="2000" dirty="0" err="1" smtClean="0"/>
              <a:t>Jothy</a:t>
            </a:r>
            <a:r>
              <a:rPr lang="en-US" sz="2000" dirty="0" smtClean="0"/>
              <a:t> </a:t>
            </a:r>
            <a:r>
              <a:rPr lang="en-US" sz="2000" dirty="0"/>
              <a:t>Rosenberg and Arthur </a:t>
            </a:r>
            <a:r>
              <a:rPr lang="en-US" sz="2000" dirty="0" err="1"/>
              <a:t>Mateos</a:t>
            </a:r>
            <a:r>
              <a:rPr lang="en-US" sz="2000" dirty="0" smtClean="0"/>
              <a:t>, "</a:t>
            </a:r>
            <a:r>
              <a:rPr lang="en-US" sz="2000" dirty="0"/>
              <a:t>The Cloud at Your Service", First Edition</a:t>
            </a:r>
            <a:r>
              <a:rPr lang="en-US" sz="2000" dirty="0" smtClean="0"/>
              <a:t>, Manning </a:t>
            </a:r>
            <a:r>
              <a:rPr lang="en-US" sz="2000" dirty="0"/>
              <a:t>Publications, 2010.</a:t>
            </a:r>
          </a:p>
          <a:p>
            <a:r>
              <a:rPr lang="en-US" sz="2000" dirty="0" smtClean="0"/>
              <a:t>Sean </a:t>
            </a:r>
            <a:r>
              <a:rPr lang="en-US" sz="2000" dirty="0"/>
              <a:t>Owen, Robin Anil, Ted Dunning and Ellen Friedman</a:t>
            </a:r>
            <a:r>
              <a:rPr lang="en-US" sz="2000" dirty="0" smtClean="0"/>
              <a:t>, "</a:t>
            </a:r>
            <a:r>
              <a:rPr lang="en-US" sz="2000" dirty="0"/>
              <a:t>Mahout in Action", First Edition</a:t>
            </a:r>
            <a:r>
              <a:rPr lang="en-US" sz="2000" dirty="0" smtClean="0"/>
              <a:t>, Manning </a:t>
            </a:r>
            <a:r>
              <a:rPr lang="en-US" sz="2000" dirty="0"/>
              <a:t>Publications, 2011.</a:t>
            </a:r>
          </a:p>
          <a:p>
            <a:r>
              <a:rPr lang="en-US" sz="2000" dirty="0" smtClean="0"/>
              <a:t>Chuck </a:t>
            </a:r>
            <a:r>
              <a:rPr lang="en-US" sz="2000" dirty="0"/>
              <a:t>Lam</a:t>
            </a:r>
            <a:r>
              <a:rPr lang="en-US" sz="2000" dirty="0" smtClean="0"/>
              <a:t>, "</a:t>
            </a:r>
            <a:r>
              <a:rPr lang="en-US" sz="2000" dirty="0" err="1"/>
              <a:t>Hadoop</a:t>
            </a:r>
            <a:r>
              <a:rPr lang="en-US" sz="2000" dirty="0"/>
              <a:t> in Action", First Edition</a:t>
            </a:r>
            <a:r>
              <a:rPr lang="en-US" sz="2000" dirty="0" smtClean="0"/>
              <a:t>, Manning </a:t>
            </a:r>
            <a:r>
              <a:rPr lang="en-US" sz="2000" dirty="0"/>
              <a:t>Publications, 2011. </a:t>
            </a:r>
          </a:p>
          <a:p>
            <a:pPr eaLnBrk="1" hangingPunct="1">
              <a:lnSpc>
                <a:spcPct val="80000"/>
              </a:lnSpc>
            </a:pPr>
            <a:r>
              <a:rPr lang="en-US" sz="2100" dirty="0"/>
              <a:t>Internet, Google is  your best friend</a:t>
            </a:r>
            <a:r>
              <a:rPr lang="en-US" sz="2100" dirty="0" smtClean="0"/>
              <a:t>!</a:t>
            </a:r>
            <a:r>
              <a:rPr lang="en-US" sz="1900" dirty="0"/>
              <a:t> </a:t>
            </a:r>
            <a:endParaRPr lang="en-US" sz="2100" dirty="0"/>
          </a:p>
        </p:txBody>
      </p:sp>
      <p:sp>
        <p:nvSpPr>
          <p:cNvPr id="11266"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3CCCAF04-6230-C541-9B56-66FD05DE30F3}" type="slidenum">
              <a:rPr lang="en-US" sz="1400">
                <a:solidFill>
                  <a:schemeClr val="bg1"/>
                </a:solidFill>
              </a:rPr>
              <a:pPr/>
              <a:t>12</a:t>
            </a:fld>
            <a:endParaRPr lang="en-US" sz="1400">
              <a:solidFill>
                <a:schemeClr val="bg1"/>
              </a:solidFill>
            </a:endParaRPr>
          </a:p>
        </p:txBody>
      </p:sp>
    </p:spTree>
    <p:extLst>
      <p:ext uri="{BB962C8B-B14F-4D97-AF65-F5344CB8AC3E}">
        <p14:creationId xmlns:p14="http://schemas.microsoft.com/office/powerpoint/2010/main" val="92991751"/>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6F06C84A-A563-124A-A3CC-2D32FDA4ECD1}" type="slidenum">
              <a:rPr lang="en-US" sz="1400">
                <a:solidFill>
                  <a:schemeClr val="bg1"/>
                </a:solidFill>
              </a:rPr>
              <a:pPr/>
              <a:t>13</a:t>
            </a:fld>
            <a:endParaRPr lang="en-US" sz="1400">
              <a:solidFill>
                <a:schemeClr val="bg1"/>
              </a:solidFill>
            </a:endParaRPr>
          </a:p>
        </p:txBody>
      </p:sp>
      <p:sp>
        <p:nvSpPr>
          <p:cNvPr id="5123" name="Text Box 2"/>
          <p:cNvSpPr txBox="1">
            <a:spLocks noChangeArrowheads="1"/>
          </p:cNvSpPr>
          <p:nvPr/>
        </p:nvSpPr>
        <p:spPr bwMode="auto">
          <a:xfrm>
            <a:off x="342900" y="1066800"/>
            <a:ext cx="845820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eaLnBrk="1" hangingPunct="1"/>
            <a:r>
              <a:rPr lang="en-US" sz="4400" dirty="0" smtClean="0">
                <a:solidFill>
                  <a:schemeClr val="tx2"/>
                </a:solidFill>
              </a:rPr>
              <a:t>Course Assignment</a:t>
            </a:r>
            <a:endParaRPr lang="en-US" sz="4400" dirty="0">
              <a:solidFill>
                <a:schemeClr val="tx2"/>
              </a:solidFill>
            </a:endParaRPr>
          </a:p>
          <a:p>
            <a:pPr eaLnBrk="1" hangingPunct="1"/>
            <a:endParaRPr lang="en-US" b="1" dirty="0">
              <a:latin typeface="Times New Roman" charset="0"/>
            </a:endParaRPr>
          </a:p>
          <a:p>
            <a:pPr marL="342900" indent="-342900" eaLnBrk="1" hangingPunct="1">
              <a:buFont typeface="Arial"/>
              <a:buChar char="•"/>
            </a:pPr>
            <a:r>
              <a:rPr lang="en-US" dirty="0"/>
              <a:t>There will be one assignment on the survey of a self-chosen cloud computing technical areas. </a:t>
            </a:r>
            <a:r>
              <a:rPr lang="en-US" dirty="0" smtClean="0"/>
              <a:t>(count for 20% of the overall grade)</a:t>
            </a:r>
          </a:p>
          <a:p>
            <a:pPr marL="342900" indent="-342900" eaLnBrk="1" hangingPunct="1">
              <a:buFont typeface="Arial"/>
              <a:buChar char="•"/>
            </a:pPr>
            <a:endParaRPr lang="en-US" dirty="0"/>
          </a:p>
          <a:p>
            <a:pPr marL="342900" indent="-342900" eaLnBrk="1" hangingPunct="1">
              <a:buFont typeface="Arial"/>
              <a:buChar char="•"/>
            </a:pPr>
            <a:r>
              <a:rPr lang="en-US" dirty="0" smtClean="0"/>
              <a:t>Further guidelines will be provided when the assignment is released.  </a:t>
            </a:r>
          </a:p>
        </p:txBody>
      </p:sp>
    </p:spTree>
    <p:extLst>
      <p:ext uri="{BB962C8B-B14F-4D97-AF65-F5344CB8AC3E}">
        <p14:creationId xmlns:p14="http://schemas.microsoft.com/office/powerpoint/2010/main" val="195054702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6F06C84A-A563-124A-A3CC-2D32FDA4ECD1}" type="slidenum">
              <a:rPr lang="en-US" sz="1400">
                <a:solidFill>
                  <a:schemeClr val="bg1"/>
                </a:solidFill>
              </a:rPr>
              <a:pPr/>
              <a:t>14</a:t>
            </a:fld>
            <a:endParaRPr lang="en-US" sz="1400">
              <a:solidFill>
                <a:schemeClr val="bg1"/>
              </a:solidFill>
            </a:endParaRPr>
          </a:p>
        </p:txBody>
      </p:sp>
      <p:sp>
        <p:nvSpPr>
          <p:cNvPr id="5123" name="Text Box 2"/>
          <p:cNvSpPr txBox="1">
            <a:spLocks noChangeArrowheads="1"/>
          </p:cNvSpPr>
          <p:nvPr/>
        </p:nvSpPr>
        <p:spPr bwMode="auto">
          <a:xfrm>
            <a:off x="342900" y="1066800"/>
            <a:ext cx="84582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eaLnBrk="1" hangingPunct="1"/>
            <a:r>
              <a:rPr lang="en-US" sz="4400" dirty="0" smtClean="0">
                <a:solidFill>
                  <a:schemeClr val="tx2"/>
                </a:solidFill>
              </a:rPr>
              <a:t>Course Projects</a:t>
            </a:r>
            <a:endParaRPr lang="en-US" sz="4400" dirty="0">
              <a:solidFill>
                <a:schemeClr val="tx2"/>
              </a:solidFill>
            </a:endParaRPr>
          </a:p>
          <a:p>
            <a:pPr eaLnBrk="1" hangingPunct="1"/>
            <a:endParaRPr lang="en-US" b="1" dirty="0">
              <a:latin typeface="Times New Roman" charset="0"/>
            </a:endParaRPr>
          </a:p>
          <a:p>
            <a:pPr marL="342900" indent="-342900" eaLnBrk="1" hangingPunct="1">
              <a:buFont typeface="Arial"/>
              <a:buChar char="•"/>
            </a:pPr>
            <a:r>
              <a:rPr lang="en-US" dirty="0"/>
              <a:t>The project will count a combined total of 3</a:t>
            </a:r>
            <a:r>
              <a:rPr lang="en-US" dirty="0" smtClean="0"/>
              <a:t>0% </a:t>
            </a:r>
            <a:r>
              <a:rPr lang="en-US" dirty="0"/>
              <a:t>of your score. There are 3</a:t>
            </a:r>
            <a:r>
              <a:rPr lang="en-US" dirty="0" smtClean="0"/>
              <a:t> </a:t>
            </a:r>
            <a:r>
              <a:rPr lang="en-US" dirty="0"/>
              <a:t>project phases throughout the course. </a:t>
            </a:r>
            <a:endParaRPr lang="en-US" dirty="0" smtClean="0"/>
          </a:p>
          <a:p>
            <a:pPr marL="1085850" lvl="1" indent="-342900">
              <a:buFont typeface="Courier New"/>
              <a:buChar char="o"/>
            </a:pPr>
            <a:r>
              <a:rPr lang="en-US" dirty="0" smtClean="0"/>
              <a:t>The </a:t>
            </a:r>
            <a:r>
              <a:rPr lang="en-US" dirty="0"/>
              <a:t>first phase </a:t>
            </a:r>
            <a:r>
              <a:rPr lang="en-US" dirty="0" smtClean="0"/>
              <a:t>is project proposal and plan, it is worth </a:t>
            </a:r>
            <a:r>
              <a:rPr lang="en-US" dirty="0" smtClean="0">
                <a:solidFill>
                  <a:srgbClr val="FF0000"/>
                </a:solidFill>
              </a:rPr>
              <a:t>5%. </a:t>
            </a:r>
          </a:p>
          <a:p>
            <a:pPr marL="1085850" lvl="1" indent="-342900">
              <a:buFont typeface="Courier New"/>
              <a:buChar char="o"/>
            </a:pPr>
            <a:r>
              <a:rPr lang="en-US" dirty="0" smtClean="0"/>
              <a:t>The </a:t>
            </a:r>
            <a:r>
              <a:rPr lang="en-US" dirty="0"/>
              <a:t>second </a:t>
            </a:r>
            <a:r>
              <a:rPr lang="en-US" dirty="0" smtClean="0"/>
              <a:t>phase is project midterm report. It is worth </a:t>
            </a:r>
            <a:r>
              <a:rPr lang="en-US" dirty="0" smtClean="0">
                <a:solidFill>
                  <a:srgbClr val="FF0000"/>
                </a:solidFill>
              </a:rPr>
              <a:t>10% </a:t>
            </a:r>
            <a:r>
              <a:rPr lang="en-US" dirty="0" smtClean="0"/>
              <a:t>including a presentation (5%) </a:t>
            </a:r>
            <a:r>
              <a:rPr lang="en-US" dirty="0"/>
              <a:t>and </a:t>
            </a:r>
            <a:r>
              <a:rPr lang="en-US" dirty="0" smtClean="0"/>
              <a:t>a progress report (5%). </a:t>
            </a:r>
          </a:p>
          <a:p>
            <a:pPr marL="1085850" lvl="1" indent="-342900">
              <a:buFont typeface="Courier New"/>
              <a:buChar char="o"/>
            </a:pPr>
            <a:r>
              <a:rPr lang="en-US" dirty="0" smtClean="0"/>
              <a:t>The third phase is the project final report and presentation. It is worth </a:t>
            </a:r>
            <a:r>
              <a:rPr lang="en-US" dirty="0" smtClean="0">
                <a:solidFill>
                  <a:srgbClr val="FF0000"/>
                </a:solidFill>
              </a:rPr>
              <a:t>15%, </a:t>
            </a:r>
            <a:r>
              <a:rPr lang="en-US" dirty="0" smtClean="0"/>
              <a:t>including a presentation (5%), a final report (</a:t>
            </a:r>
            <a:r>
              <a:rPr lang="en-US" dirty="0"/>
              <a:t>5</a:t>
            </a:r>
            <a:r>
              <a:rPr lang="en-US" dirty="0" smtClean="0"/>
              <a:t>%), and demo (5%). </a:t>
            </a:r>
            <a:endParaRPr lang="en-US" dirty="0">
              <a:latin typeface="Times New Roman" charset="0"/>
            </a:endParaRPr>
          </a:p>
        </p:txBody>
      </p:sp>
    </p:spTree>
    <p:extLst>
      <p:ext uri="{BB962C8B-B14F-4D97-AF65-F5344CB8AC3E}">
        <p14:creationId xmlns:p14="http://schemas.microsoft.com/office/powerpoint/2010/main" val="12567215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4000" dirty="0" smtClean="0">
                <a:latin typeface="Times" charset="0"/>
                <a:ea typeface="ＭＳ Ｐゴシック" charset="0"/>
                <a:cs typeface="ＭＳ Ｐゴシック" charset="0"/>
              </a:rPr>
              <a:t>E</a:t>
            </a:r>
            <a:r>
              <a:rPr lang="en-US" altLang="zh-CN" sz="4000" dirty="0" smtClean="0">
                <a:latin typeface="Times" charset="0"/>
                <a:ea typeface="ＭＳ Ｐゴシック" charset="0"/>
                <a:cs typeface="ＭＳ Ｐゴシック" charset="0"/>
              </a:rPr>
              <a:t>xpected Outcomes</a:t>
            </a:r>
            <a:endParaRPr lang="en-US" sz="4000" dirty="0">
              <a:latin typeface="Times" charset="0"/>
              <a:ea typeface="ＭＳ Ｐゴシック" charset="0"/>
              <a:cs typeface="ＭＳ Ｐゴシック" charset="0"/>
            </a:endParaRPr>
          </a:p>
        </p:txBody>
      </p:sp>
      <p:sp>
        <p:nvSpPr>
          <p:cNvPr id="9220" name="Rectangle 3"/>
          <p:cNvSpPr>
            <a:spLocks noGrp="1" noChangeArrowheads="1"/>
          </p:cNvSpPr>
          <p:nvPr>
            <p:ph idx="1"/>
          </p:nvPr>
        </p:nvSpPr>
        <p:spPr>
          <a:xfrm>
            <a:off x="457200" y="990600"/>
            <a:ext cx="8339847" cy="5105400"/>
          </a:xfrm>
        </p:spPr>
        <p:txBody>
          <a:bodyPr/>
          <a:lstStyle/>
          <a:p>
            <a:pPr lvl="0"/>
            <a:r>
              <a:rPr lang="en-US" sz="2400" dirty="0" smtClean="0"/>
              <a:t>Students </a:t>
            </a:r>
            <a:r>
              <a:rPr lang="en-US" sz="2400" dirty="0"/>
              <a:t>will explain the core concepts of the cloud computing paradigm: how and why this paradigm shift came about and the influence of several enabling technologies in cloud computing.</a:t>
            </a:r>
          </a:p>
          <a:p>
            <a:pPr lvl="0"/>
            <a:r>
              <a:rPr lang="en-US" sz="2400" dirty="0"/>
              <a:t>Students will study the main security issues, challenges and the related techniques of cloud computing.</a:t>
            </a:r>
          </a:p>
          <a:p>
            <a:pPr lvl="0"/>
            <a:r>
              <a:rPr lang="en-US" sz="2400" dirty="0"/>
              <a:t>Students  will  examine  the  process  of  working  on  a  large  research  project. </a:t>
            </a:r>
            <a:r>
              <a:rPr lang="en-US" sz="2400" dirty="0" smtClean="0"/>
              <a:t>You </a:t>
            </a:r>
            <a:r>
              <a:rPr lang="en-US" sz="2400" dirty="0"/>
              <a:t>will study how applications for clouds are written, deployed and analyzed. In the process, they will develop the needed skills to go through project planning, design, implementation, analysis and reporting.</a:t>
            </a:r>
          </a:p>
          <a:p>
            <a:pPr lvl="0"/>
            <a:r>
              <a:rPr lang="en-US" sz="2400" dirty="0"/>
              <a:t>Students will identify some of the emerging cloud computing and the related security challenges.</a:t>
            </a:r>
          </a:p>
          <a:p>
            <a:pPr lvl="0"/>
            <a:endParaRPr lang="en-US" sz="2000" dirty="0"/>
          </a:p>
        </p:txBody>
      </p:sp>
      <p:sp>
        <p:nvSpPr>
          <p:cNvPr id="9218"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C3AA2AE-E70A-D345-9CDF-4601C9DC86F0}" type="slidenum">
              <a:rPr lang="en-US" sz="1400">
                <a:solidFill>
                  <a:schemeClr val="bg1"/>
                </a:solidFill>
              </a:rPr>
              <a:pPr/>
              <a:t>15</a:t>
            </a:fld>
            <a:endParaRPr lang="en-US" sz="1400">
              <a:solidFill>
                <a:schemeClr val="bg1"/>
              </a:solidFill>
            </a:endParaRPr>
          </a:p>
        </p:txBody>
      </p:sp>
    </p:spTree>
    <p:extLst>
      <p:ext uri="{BB962C8B-B14F-4D97-AF65-F5344CB8AC3E}">
        <p14:creationId xmlns:p14="http://schemas.microsoft.com/office/powerpoint/2010/main" val="369602026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7772400" cy="1143000"/>
          </a:xfrm>
        </p:spPr>
        <p:txBody>
          <a:bodyPr/>
          <a:lstStyle/>
          <a:p>
            <a:pPr eaLnBrk="1" hangingPunct="1"/>
            <a:r>
              <a:rPr lang="en-US" dirty="0">
                <a:latin typeface="Times" charset="0"/>
                <a:ea typeface="ＭＳ Ｐゴシック" charset="0"/>
                <a:cs typeface="ＭＳ Ｐゴシック" charset="0"/>
              </a:rPr>
              <a:t>Grading</a:t>
            </a:r>
          </a:p>
        </p:txBody>
      </p:sp>
      <p:sp>
        <p:nvSpPr>
          <p:cNvPr id="12292" name="Rectangle 3"/>
          <p:cNvSpPr>
            <a:spLocks noGrp="1" noChangeArrowheads="1"/>
          </p:cNvSpPr>
          <p:nvPr>
            <p:ph idx="1"/>
          </p:nvPr>
        </p:nvSpPr>
        <p:spPr>
          <a:xfrm>
            <a:off x="533400" y="1371600"/>
            <a:ext cx="8077200" cy="4876800"/>
          </a:xfrm>
        </p:spPr>
        <p:txBody>
          <a:bodyPr>
            <a:normAutofit fontScale="92500"/>
          </a:bodyPr>
          <a:lstStyle/>
          <a:p>
            <a:pPr lvl="0"/>
            <a:r>
              <a:rPr lang="en-US" sz="2400" b="1" dirty="0" smtClean="0"/>
              <a:t>Midterm </a:t>
            </a:r>
            <a:r>
              <a:rPr lang="en-US" sz="2400" b="1" dirty="0"/>
              <a:t>Exam (20%).</a:t>
            </a:r>
            <a:endParaRPr lang="en-US" sz="2400" dirty="0"/>
          </a:p>
          <a:p>
            <a:pPr lvl="0"/>
            <a:r>
              <a:rPr lang="en-US" sz="2400" b="1" dirty="0"/>
              <a:t>Final Exam </a:t>
            </a:r>
            <a:r>
              <a:rPr lang="en-US" sz="2400" b="1" dirty="0" smtClean="0"/>
              <a:t>(30%)</a:t>
            </a:r>
            <a:r>
              <a:rPr lang="en-US" sz="2400" dirty="0" smtClean="0"/>
              <a:t>.</a:t>
            </a:r>
            <a:endParaRPr lang="en-US" sz="2400" dirty="0"/>
          </a:p>
          <a:p>
            <a:pPr lvl="0"/>
            <a:r>
              <a:rPr lang="en-US" sz="2400" b="1" dirty="0" smtClean="0"/>
              <a:t>Term </a:t>
            </a:r>
            <a:r>
              <a:rPr lang="en-US" sz="2400" b="1" dirty="0"/>
              <a:t>project (30%): </a:t>
            </a:r>
            <a:r>
              <a:rPr lang="en-US" sz="2400" dirty="0"/>
              <a:t>There will be a group project (at most 4</a:t>
            </a:r>
            <a:r>
              <a:rPr lang="en-US" sz="2400" dirty="0" smtClean="0"/>
              <a:t> </a:t>
            </a:r>
            <a:r>
              <a:rPr lang="en-US" sz="2400" dirty="0"/>
              <a:t>students) on a selected topic in the areas: cloud resource management/monitoring, cloud computing for big data, and cloud security. More details on the project topics will be discussed in the first four weeks of the semester.</a:t>
            </a:r>
          </a:p>
          <a:p>
            <a:r>
              <a:rPr lang="en-US" sz="2400" b="1" dirty="0" smtClean="0"/>
              <a:t>Survey </a:t>
            </a:r>
            <a:r>
              <a:rPr lang="en-US" sz="2400" b="1" dirty="0"/>
              <a:t>Paper (20%):</a:t>
            </a:r>
            <a:r>
              <a:rPr lang="en-US" sz="2400" dirty="0"/>
              <a:t> There will be one survey paper assignment on the survey of a self-chosen cloud computing and cloud security technical areas. This survey paper also includes a part of your study summary. More details of the survey paper will be discussed in the first four weeks of the semester.</a:t>
            </a:r>
          </a:p>
          <a:p>
            <a:pPr lvl="0"/>
            <a:endParaRPr lang="en-US" sz="2400" dirty="0"/>
          </a:p>
          <a:p>
            <a:pPr lvl="0"/>
            <a:endParaRPr lang="en-US" sz="2400" dirty="0"/>
          </a:p>
        </p:txBody>
      </p:sp>
      <p:sp>
        <p:nvSpPr>
          <p:cNvPr id="12290"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3EF8F33-A8DD-A24B-86FB-91675FE41B9A}" type="slidenum">
              <a:rPr lang="en-US" sz="1400">
                <a:solidFill>
                  <a:schemeClr val="bg1"/>
                </a:solidFill>
              </a:rPr>
              <a:pPr/>
              <a:t>16</a:t>
            </a:fld>
            <a:endParaRPr lang="en-US" sz="1400">
              <a:solidFill>
                <a:schemeClr val="bg1"/>
              </a:solidFill>
            </a:endParaRPr>
          </a:p>
        </p:txBody>
      </p:sp>
    </p:spTree>
    <p:extLst>
      <p:ext uri="{BB962C8B-B14F-4D97-AF65-F5344CB8AC3E}">
        <p14:creationId xmlns:p14="http://schemas.microsoft.com/office/powerpoint/2010/main" val="366004304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latin typeface="Times" charset="0"/>
                <a:ea typeface="ＭＳ Ｐゴシック" charset="0"/>
                <a:cs typeface="ＭＳ Ｐゴシック" charset="0"/>
              </a:rPr>
              <a:t>Midterm </a:t>
            </a:r>
            <a:r>
              <a:rPr lang="en-US" dirty="0" smtClean="0">
                <a:latin typeface="Times" charset="0"/>
                <a:ea typeface="ＭＳ Ｐゴシック" charset="0"/>
                <a:cs typeface="ＭＳ Ｐゴシック" charset="0"/>
              </a:rPr>
              <a:t>Exam </a:t>
            </a:r>
            <a:r>
              <a:rPr lang="en-US" dirty="0">
                <a:latin typeface="Times" charset="0"/>
                <a:ea typeface="ＭＳ Ｐゴシック" charset="0"/>
                <a:cs typeface="ＭＳ Ｐゴシック" charset="0"/>
              </a:rPr>
              <a:t>and Final Exam</a:t>
            </a:r>
          </a:p>
        </p:txBody>
      </p:sp>
      <p:sp>
        <p:nvSpPr>
          <p:cNvPr id="13316" name="Rectangle 3"/>
          <p:cNvSpPr>
            <a:spLocks noGrp="1" noChangeArrowheads="1"/>
          </p:cNvSpPr>
          <p:nvPr>
            <p:ph idx="1"/>
          </p:nvPr>
        </p:nvSpPr>
        <p:spPr>
          <a:xfrm>
            <a:off x="228600" y="1295400"/>
            <a:ext cx="8458200" cy="4724400"/>
          </a:xfrm>
        </p:spPr>
        <p:txBody>
          <a:bodyPr/>
          <a:lstStyle/>
          <a:p>
            <a:r>
              <a:rPr lang="en-US" sz="3200" b="1" dirty="0" smtClean="0"/>
              <a:t>Two </a:t>
            </a:r>
            <a:r>
              <a:rPr lang="en-US" sz="3200" b="1" dirty="0"/>
              <a:t>exams are given.  </a:t>
            </a:r>
            <a:endParaRPr lang="en-US" sz="3200" b="1" dirty="0" smtClean="0"/>
          </a:p>
          <a:p>
            <a:pPr lvl="1"/>
            <a:r>
              <a:rPr lang="en-US" sz="2700" dirty="0" smtClean="0"/>
              <a:t>The </a:t>
            </a:r>
            <a:r>
              <a:rPr lang="en-US" sz="2700" dirty="0"/>
              <a:t>first exam is given around the eighth or ninth </a:t>
            </a:r>
            <a:r>
              <a:rPr lang="en-US" sz="2700" dirty="0" smtClean="0"/>
              <a:t>week </a:t>
            </a:r>
          </a:p>
          <a:p>
            <a:pPr lvl="1"/>
            <a:r>
              <a:rPr lang="en-US" sz="2700" dirty="0" smtClean="0"/>
              <a:t>Final Exam </a:t>
            </a:r>
          </a:p>
          <a:p>
            <a:pPr lvl="2"/>
            <a:r>
              <a:rPr lang="en-US" sz="2100" dirty="0"/>
              <a:t>Section 01      </a:t>
            </a:r>
            <a:endParaRPr lang="en-US" sz="2100" dirty="0" smtClean="0"/>
          </a:p>
          <a:p>
            <a:pPr marL="914400" lvl="2" indent="0">
              <a:buNone/>
            </a:pPr>
            <a:r>
              <a:rPr lang="en-US" sz="2100" dirty="0"/>
              <a:t> </a:t>
            </a:r>
            <a:r>
              <a:rPr lang="en-US" sz="2100" dirty="0" smtClean="0"/>
              <a:t>  </a:t>
            </a:r>
            <a:r>
              <a:rPr lang="en-US" sz="2100" dirty="0" smtClean="0">
                <a:solidFill>
                  <a:srgbClr val="FF0000"/>
                </a:solidFill>
              </a:rPr>
              <a:t>Thursday</a:t>
            </a:r>
            <a:r>
              <a:rPr lang="en-US" sz="2100" dirty="0">
                <a:solidFill>
                  <a:srgbClr val="FF0000"/>
                </a:solidFill>
              </a:rPr>
              <a:t>, December 14,  2:30 - 4:20 pm @ CS </a:t>
            </a:r>
            <a:r>
              <a:rPr lang="en-US" sz="2100" dirty="0" smtClean="0">
                <a:solidFill>
                  <a:srgbClr val="FF0000"/>
                </a:solidFill>
              </a:rPr>
              <a:t>110B</a:t>
            </a:r>
          </a:p>
          <a:p>
            <a:pPr lvl="2"/>
            <a:r>
              <a:rPr lang="en-US" sz="2100" dirty="0"/>
              <a:t>Section 02        </a:t>
            </a:r>
          </a:p>
          <a:p>
            <a:pPr marL="914400" lvl="2" indent="0">
              <a:buNone/>
            </a:pPr>
            <a:r>
              <a:rPr lang="en-US" sz="2100" dirty="0" smtClean="0">
                <a:solidFill>
                  <a:srgbClr val="FF0000"/>
                </a:solidFill>
              </a:rPr>
              <a:t>   Tuesday</a:t>
            </a:r>
            <a:r>
              <a:rPr lang="en-US" sz="2100" dirty="0">
                <a:solidFill>
                  <a:srgbClr val="FF0000"/>
                </a:solidFill>
              </a:rPr>
              <a:t>, December 12, 5:00 - 6:50 pm </a:t>
            </a:r>
            <a:r>
              <a:rPr lang="en-US" sz="2100" dirty="0" smtClean="0">
                <a:solidFill>
                  <a:srgbClr val="FF0000"/>
                </a:solidFill>
              </a:rPr>
              <a:t>@ CS 102A</a:t>
            </a:r>
          </a:p>
          <a:p>
            <a:pPr lvl="1"/>
            <a:r>
              <a:rPr lang="en-US" sz="2700" dirty="0" smtClean="0"/>
              <a:t>Make </a:t>
            </a:r>
            <a:r>
              <a:rPr lang="en-US" sz="2700" dirty="0"/>
              <a:t>up exam is permitted, if the student calls me </a:t>
            </a:r>
            <a:r>
              <a:rPr lang="en-US" sz="2700" dirty="0" smtClean="0"/>
              <a:t>one </a:t>
            </a:r>
            <a:r>
              <a:rPr lang="en-US" sz="2700" dirty="0"/>
              <a:t>week before the exam is given. </a:t>
            </a:r>
            <a:endParaRPr lang="en-US" sz="2700" dirty="0" smtClean="0"/>
          </a:p>
        </p:txBody>
      </p:sp>
      <p:sp>
        <p:nvSpPr>
          <p:cNvPr id="13314"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69F4F61E-F6ED-1E4D-AAE4-D0D55934F2AF}" type="slidenum">
              <a:rPr lang="en-US" sz="1400">
                <a:solidFill>
                  <a:schemeClr val="bg1"/>
                </a:solidFill>
              </a:rPr>
              <a:pPr/>
              <a:t>17</a:t>
            </a:fld>
            <a:endParaRPr lang="en-US" sz="1400">
              <a:solidFill>
                <a:schemeClr val="bg1"/>
              </a:solidFill>
            </a:endParaRPr>
          </a:p>
        </p:txBody>
      </p:sp>
    </p:spTree>
    <p:extLst>
      <p:ext uri="{BB962C8B-B14F-4D97-AF65-F5344CB8AC3E}">
        <p14:creationId xmlns:p14="http://schemas.microsoft.com/office/powerpoint/2010/main" val="251963331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76200"/>
            <a:ext cx="8763000" cy="762000"/>
          </a:xfrm>
        </p:spPr>
        <p:txBody>
          <a:bodyPr/>
          <a:lstStyle/>
          <a:p>
            <a:pPr eaLnBrk="1" hangingPunct="1"/>
            <a:r>
              <a:rPr lang="en-US">
                <a:latin typeface="Times" charset="0"/>
                <a:ea typeface="ＭＳ Ｐゴシック" charset="0"/>
                <a:cs typeface="ＭＳ Ｐゴシック" charset="0"/>
              </a:rPr>
              <a:t>Submission Policy</a:t>
            </a:r>
          </a:p>
        </p:txBody>
      </p:sp>
      <p:sp>
        <p:nvSpPr>
          <p:cNvPr id="15362"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1E16E18-B9A2-1648-A3C2-1EDF359D0466}" type="slidenum">
              <a:rPr lang="en-US" sz="1400">
                <a:solidFill>
                  <a:schemeClr val="bg1"/>
                </a:solidFill>
              </a:rPr>
              <a:pPr/>
              <a:t>18</a:t>
            </a:fld>
            <a:endParaRPr lang="en-US" sz="1400">
              <a:solidFill>
                <a:schemeClr val="bg1"/>
              </a:solidFill>
            </a:endParaRPr>
          </a:p>
        </p:txBody>
      </p:sp>
      <p:sp>
        <p:nvSpPr>
          <p:cNvPr id="15364" name="TextBox 1"/>
          <p:cNvSpPr txBox="1">
            <a:spLocks noChangeArrowheads="1"/>
          </p:cNvSpPr>
          <p:nvPr/>
        </p:nvSpPr>
        <p:spPr bwMode="auto">
          <a:xfrm>
            <a:off x="533400" y="1981200"/>
            <a:ext cx="8229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457200" indent="-457200">
              <a:buFont typeface="Arial"/>
              <a:buChar char="•"/>
            </a:pPr>
            <a:r>
              <a:rPr lang="en-US" sz="3200" dirty="0"/>
              <a:t>Late submission will downgrade your project grade </a:t>
            </a:r>
            <a:r>
              <a:rPr lang="en-US" sz="3200" dirty="0" smtClean="0"/>
              <a:t>(10</a:t>
            </a:r>
            <a:r>
              <a:rPr lang="en-US" sz="3200" dirty="0"/>
              <a:t>% per day). </a:t>
            </a:r>
            <a:endParaRPr lang="en-US" sz="3200" dirty="0" smtClean="0"/>
          </a:p>
          <a:p>
            <a:pPr marL="457200" indent="-457200">
              <a:buFont typeface="Arial"/>
              <a:buChar char="•"/>
            </a:pPr>
            <a:endParaRPr lang="en-US" sz="3200" dirty="0"/>
          </a:p>
          <a:p>
            <a:pPr marL="457200" indent="-457200">
              <a:buFont typeface="Arial"/>
              <a:buChar char="•"/>
            </a:pPr>
            <a:r>
              <a:rPr lang="en-US" sz="3200" dirty="0" smtClean="0"/>
              <a:t>Late </a:t>
            </a:r>
            <a:r>
              <a:rPr lang="en-US" sz="3200" dirty="0"/>
              <a:t>submission after </a:t>
            </a:r>
            <a:r>
              <a:rPr lang="en-US" sz="3200" dirty="0" smtClean="0"/>
              <a:t> 24 hours </a:t>
            </a:r>
            <a:r>
              <a:rPr lang="en-US" sz="3200" dirty="0"/>
              <a:t>will not be accepted.</a:t>
            </a:r>
          </a:p>
        </p:txBody>
      </p:sp>
    </p:spTree>
    <p:extLst>
      <p:ext uri="{BB962C8B-B14F-4D97-AF65-F5344CB8AC3E}">
        <p14:creationId xmlns:p14="http://schemas.microsoft.com/office/powerpoint/2010/main" val="381176496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762000" y="-152400"/>
            <a:ext cx="7772400" cy="1143000"/>
          </a:xfrm>
        </p:spPr>
        <p:txBody>
          <a:bodyPr/>
          <a:lstStyle/>
          <a:p>
            <a:pPr eaLnBrk="1" hangingPunct="1"/>
            <a:r>
              <a:rPr lang="en-US">
                <a:latin typeface="Times" charset="0"/>
                <a:ea typeface="ＭＳ Ｐゴシック" charset="0"/>
                <a:cs typeface="ＭＳ Ｐゴシック" charset="0"/>
              </a:rPr>
              <a:t>Attendance</a:t>
            </a:r>
          </a:p>
        </p:txBody>
      </p:sp>
      <p:sp>
        <p:nvSpPr>
          <p:cNvPr id="16388" name="Rectangle 3"/>
          <p:cNvSpPr>
            <a:spLocks noGrp="1" noChangeArrowheads="1"/>
          </p:cNvSpPr>
          <p:nvPr>
            <p:ph idx="1"/>
          </p:nvPr>
        </p:nvSpPr>
        <p:spPr>
          <a:xfrm>
            <a:off x="228600" y="838200"/>
            <a:ext cx="8763000" cy="4165600"/>
          </a:xfrm>
        </p:spPr>
        <p:txBody>
          <a:bodyPr/>
          <a:lstStyle/>
          <a:p>
            <a:r>
              <a:rPr lang="en-US" altLang="en-US" dirty="0" smtClean="0">
                <a:ea typeface="ＭＳ Ｐゴシック" panose="020B0600070205080204" pitchFamily="34" charset="-128"/>
              </a:rPr>
              <a:t>Attending </a:t>
            </a:r>
            <a:r>
              <a:rPr lang="en-US" altLang="en-US" dirty="0">
                <a:ea typeface="ＭＳ Ｐゴシック" panose="020B0600070205080204" pitchFamily="34" charset="-128"/>
              </a:rPr>
              <a:t>the lectures is </a:t>
            </a:r>
            <a:r>
              <a:rPr lang="en-US" altLang="en-US" dirty="0" smtClean="0">
                <a:ea typeface="ＭＳ Ｐゴシック" panose="020B0600070205080204" pitchFamily="34" charset="-128"/>
              </a:rPr>
              <a:t>mandatory</a:t>
            </a:r>
            <a:r>
              <a:rPr lang="en-US" altLang="en-US" dirty="0">
                <a:ea typeface="ＭＳ Ｐゴシック" panose="020B0600070205080204" pitchFamily="34" charset="-128"/>
              </a:rPr>
              <a:t>. Students are responsible for all course material regardless of whether they are present or absent. </a:t>
            </a:r>
          </a:p>
          <a:p>
            <a:pPr lvl="1"/>
            <a:r>
              <a:rPr lang="en-US" altLang="en-US" dirty="0">
                <a:ea typeface="Arial" panose="020B0604020202020204" pitchFamily="34" charset="0"/>
              </a:rPr>
              <a:t>If you must be absent on a day when submissions are due, you must make special arrangements to turn in your submission ahead of time. </a:t>
            </a:r>
          </a:p>
          <a:p>
            <a:pPr lvl="1"/>
            <a:r>
              <a:rPr lang="en-US" altLang="en-US" dirty="0">
                <a:ea typeface="Arial" panose="020B0604020202020204" pitchFamily="34" charset="0"/>
              </a:rPr>
              <a:t>These arrangements must be made at least two business days ahead of the deadline.</a:t>
            </a:r>
          </a:p>
          <a:p>
            <a:pPr lvl="1"/>
            <a:r>
              <a:rPr lang="en-US" altLang="en-US" dirty="0" smtClean="0">
                <a:ea typeface="ＭＳ Ｐゴシック" panose="020B0600070205080204" pitchFamily="34" charset="-128"/>
              </a:rPr>
              <a:t>Participate </a:t>
            </a:r>
            <a:r>
              <a:rPr lang="en-US" altLang="en-US" dirty="0">
                <a:ea typeface="ＭＳ Ｐゴシック" panose="020B0600070205080204" pitchFamily="34" charset="-128"/>
              </a:rPr>
              <a:t>in class discussions (don’t be afraid)!</a:t>
            </a:r>
          </a:p>
          <a:p>
            <a:pPr lvl="1" eaLnBrk="1" hangingPunct="1"/>
            <a:r>
              <a:rPr lang="en-US" altLang="en-US" dirty="0">
                <a:ea typeface="ＭＳ Ｐゴシック" panose="020B0600070205080204" pitchFamily="34" charset="-128"/>
              </a:rPr>
              <a:t>Take part in the online class discussion forum on </a:t>
            </a:r>
            <a:r>
              <a:rPr lang="en-US" altLang="en-US" dirty="0" err="1">
                <a:ea typeface="ＭＳ Ｐゴシック" panose="020B0600070205080204" pitchFamily="34" charset="-128"/>
              </a:rPr>
              <a:t>TITANium</a:t>
            </a:r>
            <a:r>
              <a:rPr lang="en-US" altLang="en-US" dirty="0">
                <a:ea typeface="ＭＳ Ｐゴシック" panose="020B0600070205080204" pitchFamily="34" charset="-128"/>
              </a:rPr>
              <a:t> </a:t>
            </a:r>
          </a:p>
          <a:p>
            <a:pPr eaLnBrk="1" hangingPunct="1"/>
            <a:endParaRPr lang="en-US" altLang="en-US" sz="400" dirty="0">
              <a:ea typeface="ＭＳ Ｐゴシック" panose="020B0600070205080204" pitchFamily="34" charset="-128"/>
            </a:endParaRPr>
          </a:p>
        </p:txBody>
      </p:sp>
      <p:sp>
        <p:nvSpPr>
          <p:cNvPr id="16386" name="Slide Number Placeholder 5"/>
          <p:cNvSpPr>
            <a:spLocks noGrp="1"/>
          </p:cNvSpPr>
          <p:nvPr>
            <p:ph type="sldNum" sz="quarter" idx="4"/>
          </p:nvPr>
        </p:nvSpPr>
        <p:spPr>
          <a:xfrm>
            <a:off x="7086600" y="6299200"/>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871514CD-B285-C445-A7A7-89FEEEF2EA26}" type="slidenum">
              <a:rPr lang="en-US" sz="1400">
                <a:solidFill>
                  <a:schemeClr val="bg1"/>
                </a:solidFill>
              </a:rPr>
              <a:pPr/>
              <a:t>19</a:t>
            </a:fld>
            <a:endParaRPr lang="en-US" sz="1400">
              <a:solidFill>
                <a:schemeClr val="bg1"/>
              </a:solidFill>
            </a:endParaRPr>
          </a:p>
        </p:txBody>
      </p:sp>
    </p:spTree>
    <p:extLst>
      <p:ext uri="{BB962C8B-B14F-4D97-AF65-F5344CB8AC3E}">
        <p14:creationId xmlns:p14="http://schemas.microsoft.com/office/powerpoint/2010/main" val="408582707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dirty="0">
                <a:latin typeface="Times" charset="0"/>
                <a:ea typeface="ＭＳ Ｐゴシック" charset="0"/>
                <a:cs typeface="ＭＳ Ｐゴシック" charset="0"/>
              </a:rPr>
              <a:t>Course Information</a:t>
            </a:r>
          </a:p>
        </p:txBody>
      </p:sp>
      <p:sp>
        <p:nvSpPr>
          <p:cNvPr id="3076" name="Rectangle 3"/>
          <p:cNvSpPr>
            <a:spLocks noGrp="1" noChangeArrowheads="1"/>
          </p:cNvSpPr>
          <p:nvPr>
            <p:ph idx="1"/>
          </p:nvPr>
        </p:nvSpPr>
        <p:spPr>
          <a:xfrm>
            <a:off x="781455" y="1828800"/>
            <a:ext cx="8382000" cy="4572000"/>
          </a:xfrm>
        </p:spPr>
        <p:txBody>
          <a:bodyPr/>
          <a:lstStyle/>
          <a:p>
            <a:pPr eaLnBrk="1" hangingPunct="1">
              <a:lnSpc>
                <a:spcPct val="80000"/>
              </a:lnSpc>
            </a:pPr>
            <a:r>
              <a:rPr lang="en-US" sz="2800" dirty="0" smtClean="0">
                <a:latin typeface="Times" charset="0"/>
                <a:ea typeface="ＭＳ Ｐゴシック" charset="0"/>
                <a:cs typeface="ＭＳ Ｐゴシック" charset="0"/>
              </a:rPr>
              <a:t>Instructor: Dr. Yun Tian</a:t>
            </a:r>
          </a:p>
          <a:p>
            <a:pPr lvl="1" eaLnBrk="1" hangingPunct="1">
              <a:lnSpc>
                <a:spcPct val="80000"/>
              </a:lnSpc>
            </a:pPr>
            <a:r>
              <a:rPr lang="en-US" sz="2400" dirty="0" smtClean="0">
                <a:latin typeface="Times" charset="0"/>
                <a:ea typeface="ＭＳ Ｐゴシック" charset="0"/>
              </a:rPr>
              <a:t>Office: CS 544</a:t>
            </a:r>
          </a:p>
          <a:p>
            <a:pPr lvl="1" eaLnBrk="1" hangingPunct="1">
              <a:lnSpc>
                <a:spcPct val="80000"/>
              </a:lnSpc>
            </a:pPr>
            <a:r>
              <a:rPr lang="en-US" sz="2400" dirty="0" smtClean="0">
                <a:latin typeface="Times" charset="0"/>
                <a:ea typeface="ＭＳ Ｐゴシック" charset="0"/>
              </a:rPr>
              <a:t>E-</a:t>
            </a:r>
            <a:r>
              <a:rPr lang="en-US" sz="2400" dirty="0">
                <a:latin typeface="Times" charset="0"/>
                <a:ea typeface="ＭＳ Ｐゴシック" charset="0"/>
              </a:rPr>
              <a:t>ma</a:t>
            </a:r>
            <a:r>
              <a:rPr lang="en-US" sz="2400" dirty="0" smtClean="0">
                <a:latin typeface="Times" charset="0"/>
                <a:ea typeface="ＭＳ Ｐゴシック" charset="0"/>
              </a:rPr>
              <a:t>il: </a:t>
            </a:r>
            <a:r>
              <a:rPr lang="en-US" altLang="zh-CN" sz="2400" dirty="0" smtClean="0">
                <a:latin typeface="Times" charset="0"/>
                <a:ea typeface="ＭＳ Ｐゴシック" charset="0"/>
                <a:hlinkClick r:id="rId3"/>
              </a:rPr>
              <a:t>ytian@fullerton.edu</a:t>
            </a:r>
            <a:r>
              <a:rPr lang="en-US" altLang="zh-CN" sz="2400" dirty="0" smtClean="0">
                <a:latin typeface="Times" charset="0"/>
                <a:ea typeface="ＭＳ Ｐゴシック" charset="0"/>
              </a:rPr>
              <a:t> </a:t>
            </a:r>
          </a:p>
          <a:p>
            <a:pPr lvl="1" eaLnBrk="1" hangingPunct="1">
              <a:lnSpc>
                <a:spcPct val="80000"/>
              </a:lnSpc>
            </a:pPr>
            <a:r>
              <a:rPr lang="en-US" altLang="en-US" sz="2400" dirty="0">
                <a:latin typeface="Times" charset="0"/>
                <a:ea typeface="ＭＳ Ｐゴシック" charset="0"/>
              </a:rPr>
              <a:t>Phone: (657) 278-2041 (office</a:t>
            </a:r>
            <a:r>
              <a:rPr lang="en-US" altLang="en-US" sz="2400" dirty="0" smtClean="0">
                <a:latin typeface="Times" charset="0"/>
                <a:ea typeface="ＭＳ Ｐゴシック" charset="0"/>
              </a:rPr>
              <a:t>)</a:t>
            </a:r>
            <a:r>
              <a:rPr lang="en-US" altLang="en-US" sz="2400" dirty="0">
                <a:latin typeface="Times" charset="0"/>
                <a:ea typeface="ＭＳ Ｐゴシック" charset="0"/>
              </a:rPr>
              <a:t> </a:t>
            </a:r>
          </a:p>
          <a:p>
            <a:pPr eaLnBrk="1" hangingPunct="1">
              <a:lnSpc>
                <a:spcPct val="80000"/>
              </a:lnSpc>
            </a:pPr>
            <a:r>
              <a:rPr lang="en-US" sz="2800" dirty="0" smtClean="0">
                <a:latin typeface="Times" charset="0"/>
                <a:ea typeface="ＭＳ Ｐゴシック" charset="0"/>
                <a:cs typeface="ＭＳ Ｐゴシック" charset="0"/>
              </a:rPr>
              <a:t>Office hours </a:t>
            </a:r>
            <a:endParaRPr lang="en-US" sz="2400" dirty="0" smtClean="0">
              <a:latin typeface="Times" charset="0"/>
              <a:ea typeface="ＭＳ Ｐゴシック" charset="0"/>
            </a:endParaRPr>
          </a:p>
          <a:p>
            <a:pPr lvl="1"/>
            <a:r>
              <a:rPr lang="en-US" sz="2700" dirty="0"/>
              <a:t>Mon. &amp; Wen.: 3:00 PM to 4:00 PM </a:t>
            </a:r>
            <a:endParaRPr lang="en-US" sz="2300" dirty="0"/>
          </a:p>
          <a:p>
            <a:pPr lvl="1"/>
            <a:r>
              <a:rPr lang="en-US" sz="2700" dirty="0" smtClean="0"/>
              <a:t>Tu</a:t>
            </a:r>
            <a:r>
              <a:rPr lang="en-US" sz="2700" dirty="0"/>
              <a:t>. &amp; Th.: 2:00 PM to 2:30  pm</a:t>
            </a:r>
            <a:endParaRPr lang="en-US" sz="2300" dirty="0"/>
          </a:p>
          <a:p>
            <a:pPr lvl="1"/>
            <a:r>
              <a:rPr lang="en-US" sz="2700" dirty="0" smtClean="0"/>
              <a:t>Or </a:t>
            </a:r>
            <a:r>
              <a:rPr lang="en-US" sz="2700" dirty="0"/>
              <a:t>by appointment  </a:t>
            </a:r>
            <a:endParaRPr lang="en-US" sz="2300" dirty="0"/>
          </a:p>
        </p:txBody>
      </p:sp>
      <p:sp>
        <p:nvSpPr>
          <p:cNvPr id="3074"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9B29B3A-59A1-1741-AA07-41E3F0A95C4D}" type="slidenum">
              <a:rPr lang="en-US" sz="1400">
                <a:solidFill>
                  <a:schemeClr val="bg1"/>
                </a:solidFill>
              </a:rPr>
              <a:pPr/>
              <a:t>2</a:t>
            </a:fld>
            <a:endParaRPr lang="en-US" sz="1400">
              <a:solidFill>
                <a:schemeClr val="bg1"/>
              </a:solidFill>
            </a:endParaRPr>
          </a:p>
        </p:txBody>
      </p:sp>
    </p:spTree>
    <p:extLst>
      <p:ext uri="{BB962C8B-B14F-4D97-AF65-F5344CB8AC3E}">
        <p14:creationId xmlns:p14="http://schemas.microsoft.com/office/powerpoint/2010/main" val="3561242112"/>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pPr eaLnBrk="1" hangingPunct="1"/>
            <a:r>
              <a:rPr lang="en-US" dirty="0">
                <a:latin typeface="Times New Roman" charset="0"/>
              </a:rPr>
              <a:t>Class Policies</a:t>
            </a:r>
          </a:p>
        </p:txBody>
      </p:sp>
      <p:sp>
        <p:nvSpPr>
          <p:cNvPr id="11267" name="Rectangle 3"/>
          <p:cNvSpPr>
            <a:spLocks noGrp="1" noChangeArrowheads="1"/>
          </p:cNvSpPr>
          <p:nvPr>
            <p:ph idx="1"/>
          </p:nvPr>
        </p:nvSpPr>
        <p:spPr>
          <a:xfrm>
            <a:off x="457200" y="1447800"/>
            <a:ext cx="8229600" cy="4530725"/>
          </a:xfrm>
        </p:spPr>
        <p:txBody>
          <a:bodyPr/>
          <a:lstStyle/>
          <a:p>
            <a:pPr eaLnBrk="1" hangingPunct="1">
              <a:lnSpc>
                <a:spcPct val="80000"/>
              </a:lnSpc>
            </a:pPr>
            <a:r>
              <a:rPr lang="en-US" dirty="0">
                <a:latin typeface="Times New Roman" charset="0"/>
              </a:rPr>
              <a:t>Cheating</a:t>
            </a:r>
          </a:p>
          <a:p>
            <a:pPr lvl="1" eaLnBrk="1" hangingPunct="1">
              <a:lnSpc>
                <a:spcPct val="80000"/>
              </a:lnSpc>
            </a:pPr>
            <a:r>
              <a:rPr lang="en-US" sz="2200" dirty="0">
                <a:latin typeface="Times New Roman" charset="0"/>
              </a:rPr>
              <a:t>Cheating is a serious problem!!! </a:t>
            </a:r>
          </a:p>
          <a:p>
            <a:pPr eaLnBrk="1" hangingPunct="1">
              <a:lnSpc>
                <a:spcPct val="80000"/>
              </a:lnSpc>
            </a:pPr>
            <a:r>
              <a:rPr lang="en-US" dirty="0">
                <a:latin typeface="Times New Roman" charset="0"/>
              </a:rPr>
              <a:t>Laptop in class</a:t>
            </a:r>
          </a:p>
          <a:p>
            <a:pPr lvl="1" eaLnBrk="1" hangingPunct="1">
              <a:lnSpc>
                <a:spcPct val="80000"/>
              </a:lnSpc>
            </a:pPr>
            <a:r>
              <a:rPr lang="en-US" sz="2200" dirty="0">
                <a:latin typeface="Times New Roman" charset="0"/>
              </a:rPr>
              <a:t>Laptop is </a:t>
            </a:r>
            <a:r>
              <a:rPr lang="en-US" sz="2200" dirty="0" smtClean="0">
                <a:latin typeface="Times New Roman" charset="0"/>
              </a:rPr>
              <a:t>allowed </a:t>
            </a:r>
            <a:r>
              <a:rPr lang="en-US" sz="2200" dirty="0">
                <a:latin typeface="Times New Roman" charset="0"/>
              </a:rPr>
              <a:t>in the </a:t>
            </a:r>
            <a:r>
              <a:rPr lang="en-US" sz="2200" dirty="0" smtClean="0">
                <a:latin typeface="Times New Roman" charset="0"/>
              </a:rPr>
              <a:t>back rows </a:t>
            </a:r>
            <a:r>
              <a:rPr lang="en-US" sz="2200" dirty="0">
                <a:latin typeface="Times New Roman" charset="0"/>
              </a:rPr>
              <a:t>of the classroom.</a:t>
            </a:r>
          </a:p>
          <a:p>
            <a:pPr eaLnBrk="1" hangingPunct="1">
              <a:lnSpc>
                <a:spcPct val="80000"/>
              </a:lnSpc>
            </a:pPr>
            <a:r>
              <a:rPr lang="en-US" dirty="0" smtClean="0">
                <a:latin typeface="Times New Roman" charset="0"/>
              </a:rPr>
              <a:t>Late </a:t>
            </a:r>
            <a:r>
              <a:rPr lang="en-US" dirty="0">
                <a:latin typeface="Times New Roman" charset="0"/>
              </a:rPr>
              <a:t>in class</a:t>
            </a:r>
          </a:p>
          <a:p>
            <a:pPr lvl="1" eaLnBrk="1" hangingPunct="1">
              <a:lnSpc>
                <a:spcPct val="80000"/>
              </a:lnSpc>
            </a:pPr>
            <a:r>
              <a:rPr lang="en-US" sz="2200" dirty="0">
                <a:latin typeface="Times New Roman" charset="0"/>
              </a:rPr>
              <a:t>If you are late </a:t>
            </a:r>
            <a:r>
              <a:rPr lang="en-US" sz="2200" dirty="0" smtClean="0">
                <a:latin typeface="Times New Roman" charset="0"/>
              </a:rPr>
              <a:t>30 </a:t>
            </a:r>
            <a:r>
              <a:rPr lang="en-US" sz="2200" dirty="0">
                <a:latin typeface="Times New Roman" charset="0"/>
              </a:rPr>
              <a:t>minutes after the class starts, please do not enter the classroom</a:t>
            </a:r>
            <a:r>
              <a:rPr lang="en-US" sz="2200" dirty="0" smtClean="0">
                <a:latin typeface="Times New Roman" charset="0"/>
              </a:rPr>
              <a:t>.</a:t>
            </a:r>
            <a:endParaRPr lang="en-US" sz="2200" dirty="0">
              <a:latin typeface="Times New Roman" charset="0"/>
            </a:endParaRPr>
          </a:p>
        </p:txBody>
      </p:sp>
      <p:sp>
        <p:nvSpPr>
          <p:cNvPr id="2" name="Slide Number Placeholder 1"/>
          <p:cNvSpPr>
            <a:spLocks noGrp="1"/>
          </p:cNvSpPr>
          <p:nvPr>
            <p:ph type="sldNum" sz="quarter" idx="4"/>
          </p:nvPr>
        </p:nvSpPr>
        <p:spPr/>
        <p:txBody>
          <a:bodyPr/>
          <a:lstStyle/>
          <a:p>
            <a:pPr>
              <a:defRPr/>
            </a:pPr>
            <a:fld id="{DACE9E11-39C8-4E20-894F-A4A883CCF6EF}" type="slidenum">
              <a:rPr lang="en-US" smtClean="0"/>
              <a:pPr>
                <a:defRPr/>
              </a:pPr>
              <a:t>20</a:t>
            </a:fld>
            <a:endParaRPr lang="en-US" dirty="0"/>
          </a:p>
        </p:txBody>
      </p:sp>
    </p:spTree>
    <p:extLst>
      <p:ext uri="{BB962C8B-B14F-4D97-AF65-F5344CB8AC3E}">
        <p14:creationId xmlns:p14="http://schemas.microsoft.com/office/powerpoint/2010/main" val="3787791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atin typeface="Times" charset="0"/>
                <a:ea typeface="ＭＳ Ｐゴシック" charset="0"/>
                <a:cs typeface="ＭＳ Ｐゴシック" charset="0"/>
              </a:rPr>
              <a:t>Collaboration Policies</a:t>
            </a:r>
          </a:p>
        </p:txBody>
      </p:sp>
      <p:sp>
        <p:nvSpPr>
          <p:cNvPr id="57347" name="Rectangle 3"/>
          <p:cNvSpPr>
            <a:spLocks noGrp="1" noChangeArrowheads="1"/>
          </p:cNvSpPr>
          <p:nvPr>
            <p:ph idx="1"/>
          </p:nvPr>
        </p:nvSpPr>
        <p:spPr>
          <a:xfrm>
            <a:off x="228600" y="1143000"/>
            <a:ext cx="8686800" cy="5334000"/>
          </a:xfrm>
        </p:spPr>
        <p:txBody>
          <a:bodyPr>
            <a:normAutofit/>
          </a:bodyPr>
          <a:lstStyle/>
          <a:p>
            <a:pPr eaLnBrk="1" hangingPunct="1">
              <a:lnSpc>
                <a:spcPct val="80000"/>
              </a:lnSpc>
            </a:pPr>
            <a:r>
              <a:rPr lang="en-US" sz="2800" dirty="0">
                <a:latin typeface="Times" charset="0"/>
                <a:ea typeface="ＭＳ Ｐゴシック" charset="0"/>
                <a:cs typeface="ＭＳ Ｐゴシック" charset="0"/>
              </a:rPr>
              <a:t>You are required to compose your own unique solution to each problem and each project. </a:t>
            </a:r>
          </a:p>
          <a:p>
            <a:pPr eaLnBrk="1" hangingPunct="1">
              <a:lnSpc>
                <a:spcPct val="80000"/>
              </a:lnSpc>
            </a:pPr>
            <a:endParaRPr lang="en-US" sz="2800" dirty="0">
              <a:latin typeface="Times" charset="0"/>
              <a:ea typeface="ＭＳ Ｐゴシック" charset="0"/>
              <a:cs typeface="ＭＳ Ｐゴシック" charset="0"/>
            </a:endParaRPr>
          </a:p>
          <a:p>
            <a:pPr eaLnBrk="1" hangingPunct="1">
              <a:lnSpc>
                <a:spcPct val="80000"/>
              </a:lnSpc>
            </a:pPr>
            <a:r>
              <a:rPr lang="en-US" sz="2800" dirty="0">
                <a:latin typeface="Times" charset="0"/>
                <a:ea typeface="ＭＳ Ｐゴシック" charset="0"/>
                <a:cs typeface="ＭＳ Ｐゴシック" charset="0"/>
              </a:rPr>
              <a:t>Some obvious acts of cheating are: </a:t>
            </a:r>
          </a:p>
          <a:p>
            <a:pPr lvl="1" eaLnBrk="1" hangingPunct="1">
              <a:lnSpc>
                <a:spcPct val="80000"/>
              </a:lnSpc>
            </a:pPr>
            <a:r>
              <a:rPr lang="en-US" sz="2800" dirty="0">
                <a:latin typeface="Times" charset="0"/>
                <a:ea typeface="ＭＳ Ｐゴシック" charset="0"/>
              </a:rPr>
              <a:t>turning in work done by someone else </a:t>
            </a:r>
          </a:p>
          <a:p>
            <a:pPr lvl="1" eaLnBrk="1" hangingPunct="1">
              <a:lnSpc>
                <a:spcPct val="80000"/>
              </a:lnSpc>
            </a:pPr>
            <a:r>
              <a:rPr lang="en-US" sz="2800" dirty="0">
                <a:latin typeface="Times" charset="0"/>
                <a:ea typeface="ＭＳ Ｐゴシック" charset="0"/>
              </a:rPr>
              <a:t>copying work done by someone </a:t>
            </a:r>
            <a:r>
              <a:rPr lang="en-US" sz="2800" dirty="0" smtClean="0">
                <a:latin typeface="Times" charset="0"/>
                <a:ea typeface="ＭＳ Ｐゴシック" charset="0"/>
              </a:rPr>
              <a:t>else</a:t>
            </a:r>
          </a:p>
          <a:p>
            <a:pPr marL="457200" lvl="1" indent="0" eaLnBrk="1" hangingPunct="1">
              <a:lnSpc>
                <a:spcPct val="80000"/>
              </a:lnSpc>
              <a:buNone/>
            </a:pPr>
            <a:endParaRPr lang="en-US" sz="2800" dirty="0">
              <a:latin typeface="Times" charset="0"/>
              <a:ea typeface="ＭＳ Ｐゴシック" charset="0"/>
            </a:endParaRPr>
          </a:p>
          <a:p>
            <a:pPr lvl="1" eaLnBrk="1" hangingPunct="1">
              <a:lnSpc>
                <a:spcPct val="80000"/>
              </a:lnSpc>
              <a:buFontTx/>
              <a:buNone/>
            </a:pPr>
            <a:r>
              <a:rPr lang="en-US" sz="2800" dirty="0">
                <a:solidFill>
                  <a:srgbClr val="FF0000"/>
                </a:solidFill>
                <a:latin typeface="Times" charset="0"/>
                <a:ea typeface="ＭＳ Ｐゴシック" charset="0"/>
              </a:rPr>
              <a:t>We have no problem failing you in this class for </a:t>
            </a:r>
            <a:r>
              <a:rPr lang="en-US" sz="2800" dirty="0" smtClean="0">
                <a:solidFill>
                  <a:srgbClr val="FF0000"/>
                </a:solidFill>
                <a:latin typeface="Times" charset="0"/>
                <a:ea typeface="ＭＳ Ｐゴシック" charset="0"/>
              </a:rPr>
              <a:t>the semester </a:t>
            </a:r>
            <a:r>
              <a:rPr lang="en-US" sz="2800" dirty="0">
                <a:solidFill>
                  <a:srgbClr val="FF0000"/>
                </a:solidFill>
                <a:latin typeface="Times" charset="0"/>
                <a:ea typeface="ＭＳ Ｐゴシック" charset="0"/>
              </a:rPr>
              <a:t>and having the appropriate entries placed in your </a:t>
            </a:r>
            <a:r>
              <a:rPr lang="en-US" sz="2800" dirty="0" smtClean="0">
                <a:solidFill>
                  <a:srgbClr val="FF0000"/>
                </a:solidFill>
                <a:latin typeface="Times" charset="0"/>
                <a:ea typeface="ＭＳ Ｐゴシック" charset="0"/>
              </a:rPr>
              <a:t>student </a:t>
            </a:r>
            <a:r>
              <a:rPr lang="en-US" sz="2800" dirty="0">
                <a:solidFill>
                  <a:srgbClr val="FF0000"/>
                </a:solidFill>
                <a:latin typeface="Times" charset="0"/>
                <a:ea typeface="ＭＳ Ｐゴシック" charset="0"/>
              </a:rPr>
              <a:t>records. </a:t>
            </a:r>
          </a:p>
          <a:p>
            <a:pPr lvl="1" eaLnBrk="1" hangingPunct="1">
              <a:lnSpc>
                <a:spcPct val="80000"/>
              </a:lnSpc>
              <a:buFontTx/>
              <a:buNone/>
            </a:pPr>
            <a:endParaRPr lang="en-US" sz="2800" dirty="0">
              <a:solidFill>
                <a:srgbClr val="FF0000"/>
              </a:solidFill>
              <a:latin typeface="Times" charset="0"/>
              <a:ea typeface="ＭＳ Ｐゴシック" charset="0"/>
            </a:endParaRPr>
          </a:p>
          <a:p>
            <a:pPr eaLnBrk="1" hangingPunct="1">
              <a:lnSpc>
                <a:spcPct val="80000"/>
              </a:lnSpc>
            </a:pPr>
            <a:r>
              <a:rPr lang="en-US" sz="2800" b="1" u="sng" dirty="0" smtClean="0">
                <a:solidFill>
                  <a:schemeClr val="accent2"/>
                </a:solidFill>
                <a:effectLst>
                  <a:outerShdw blurRad="38100" dist="38100" dir="2700000" algn="tl">
                    <a:srgbClr val="DDDDDD"/>
                  </a:outerShdw>
                </a:effectLst>
                <a:latin typeface="Times" charset="0"/>
                <a:ea typeface="ＭＳ Ｐゴシック" charset="0"/>
                <a:cs typeface="ＭＳ Ｐゴシック" charset="0"/>
              </a:rPr>
              <a:t>I </a:t>
            </a:r>
            <a:r>
              <a:rPr lang="en-US" sz="2800" b="1" u="sng" dirty="0">
                <a:solidFill>
                  <a:schemeClr val="accent2"/>
                </a:solidFill>
                <a:effectLst>
                  <a:outerShdw blurRad="38100" dist="38100" dir="2700000" algn="tl">
                    <a:srgbClr val="DDDDDD"/>
                  </a:outerShdw>
                </a:effectLst>
                <a:latin typeface="Times" charset="0"/>
                <a:ea typeface="ＭＳ Ｐゴシック" charset="0"/>
                <a:cs typeface="ＭＳ Ｐゴシック" charset="0"/>
              </a:rPr>
              <a:t>will be using a cheating detection software to compare all students files.</a:t>
            </a:r>
            <a:endParaRPr lang="en-US" sz="2800" dirty="0">
              <a:latin typeface="Times" charset="0"/>
              <a:ea typeface="ＭＳ Ｐゴシック" charset="0"/>
              <a:cs typeface="ＭＳ Ｐゴシック" charset="0"/>
            </a:endParaRPr>
          </a:p>
        </p:txBody>
      </p:sp>
      <p:sp>
        <p:nvSpPr>
          <p:cNvPr id="19458"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C178A7-F687-6845-89C3-93E6BF02024C}" type="slidenum">
              <a:rPr lang="en-US" sz="1400">
                <a:solidFill>
                  <a:schemeClr val="bg1"/>
                </a:solidFill>
              </a:rPr>
              <a:pPr/>
              <a:t>21</a:t>
            </a:fld>
            <a:endParaRPr lang="en-US" sz="1400">
              <a:solidFill>
                <a:schemeClr val="bg1"/>
              </a:solidFill>
            </a:endParaRPr>
          </a:p>
        </p:txBody>
      </p:sp>
    </p:spTree>
    <p:extLst>
      <p:ext uri="{BB962C8B-B14F-4D97-AF65-F5344CB8AC3E}">
        <p14:creationId xmlns:p14="http://schemas.microsoft.com/office/powerpoint/2010/main" val="2178957973"/>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ctrTitle"/>
          </p:nvPr>
        </p:nvSpPr>
        <p:spPr/>
        <p:txBody>
          <a:bodyPr/>
          <a:lstStyle/>
          <a:p>
            <a:r>
              <a:rPr lang="en-US">
                <a:latin typeface="Times" charset="0"/>
                <a:ea typeface="ＭＳ Ｐゴシック" charset="0"/>
                <a:cs typeface="ＭＳ Ｐゴシック" charset="0"/>
              </a:rPr>
              <a:t>Questions ?</a:t>
            </a:r>
          </a:p>
        </p:txBody>
      </p:sp>
      <p:sp>
        <p:nvSpPr>
          <p:cNvPr id="21507" name="Subtitle 5"/>
          <p:cNvSpPr>
            <a:spLocks noGrp="1"/>
          </p:cNvSpPr>
          <p:nvPr>
            <p:ph type="subTitle" idx="1"/>
          </p:nvPr>
        </p:nvSpPr>
        <p:spPr/>
        <p:txBody>
          <a:bodyPr/>
          <a:lstStyle/>
          <a:p>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4094460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3400" y="2895600"/>
            <a:ext cx="8229600" cy="1143000"/>
          </a:xfrm>
        </p:spPr>
        <p:txBody>
          <a:bodyPr/>
          <a:lstStyle/>
          <a:p>
            <a:r>
              <a:rPr lang="en-US" dirty="0" smtClean="0">
                <a:solidFill>
                  <a:schemeClr val="tx1"/>
                </a:solidFill>
                <a:latin typeface="Times New Roman" charset="0"/>
              </a:rPr>
              <a:t>Definition of Cloud </a:t>
            </a:r>
            <a:r>
              <a:rPr lang="en-US" dirty="0">
                <a:solidFill>
                  <a:schemeClr val="tx1"/>
                </a:solidFill>
                <a:latin typeface="Times New Roman" charset="0"/>
              </a:rPr>
              <a:t>Computing</a:t>
            </a:r>
          </a:p>
        </p:txBody>
      </p:sp>
      <p:sp>
        <p:nvSpPr>
          <p:cNvPr id="12291"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BA55EEE-4644-7A44-8FB9-08D4DE914285}" type="slidenum">
              <a:rPr lang="en-US" sz="1000">
                <a:latin typeface="Arial" charset="0"/>
              </a:rPr>
              <a:pPr eaLnBrk="1" hangingPunct="1"/>
              <a:t>23</a:t>
            </a:fld>
            <a:endParaRPr lang="en-US" sz="1000">
              <a:latin typeface="Arial" charset="0"/>
            </a:endParaRPr>
          </a:p>
        </p:txBody>
      </p:sp>
    </p:spTree>
    <p:extLst>
      <p:ext uri="{BB962C8B-B14F-4D97-AF65-F5344CB8AC3E}">
        <p14:creationId xmlns:p14="http://schemas.microsoft.com/office/powerpoint/2010/main" val="2416600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atin typeface="Times New Roman" charset="0"/>
              </a:rPr>
              <a:t>Cloud Classification</a:t>
            </a:r>
          </a:p>
        </p:txBody>
      </p:sp>
      <p:sp>
        <p:nvSpPr>
          <p:cNvPr id="13315" name="Content Placeholder 2"/>
          <p:cNvSpPr>
            <a:spLocks noGrp="1"/>
          </p:cNvSpPr>
          <p:nvPr>
            <p:ph idx="1"/>
          </p:nvPr>
        </p:nvSpPr>
        <p:spPr/>
        <p:txBody>
          <a:bodyPr/>
          <a:lstStyle/>
          <a:p>
            <a:endParaRPr lang="en-US">
              <a:latin typeface="Times New Roman" charset="0"/>
            </a:endParaRPr>
          </a:p>
        </p:txBody>
      </p:sp>
      <p:sp>
        <p:nvSpPr>
          <p:cNvPr id="13316"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86F0584-D101-F64F-B116-B688A1E2AA77}" type="slidenum">
              <a:rPr lang="en-US" sz="1000">
                <a:latin typeface="Arial" charset="0"/>
              </a:rPr>
              <a:pPr eaLnBrk="1" hangingPunct="1"/>
              <a:t>24</a:t>
            </a:fld>
            <a:endParaRPr lang="en-US" sz="1000">
              <a:latin typeface="Arial" charset="0"/>
            </a:endParaRPr>
          </a:p>
        </p:txBody>
      </p:sp>
      <p:pic>
        <p:nvPicPr>
          <p:cNvPr id="13317" name="Picture 2" descr="http://www.crh.noaa.gov/images/lmk/Cloud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95463"/>
            <a:ext cx="8386763"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74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latin typeface="Times New Roman" charset="0"/>
            </a:endParaRPr>
          </a:p>
        </p:txBody>
      </p:sp>
      <p:sp>
        <p:nvSpPr>
          <p:cNvPr id="14339" name="Content Placeholder 2"/>
          <p:cNvSpPr>
            <a:spLocks noGrp="1"/>
          </p:cNvSpPr>
          <p:nvPr>
            <p:ph idx="1"/>
          </p:nvPr>
        </p:nvSpPr>
        <p:spPr/>
        <p:txBody>
          <a:bodyPr/>
          <a:lstStyle/>
          <a:p>
            <a:endParaRPr lang="en-US">
              <a:latin typeface="Times New Roman" charset="0"/>
            </a:endParaRPr>
          </a:p>
        </p:txBody>
      </p:sp>
      <p:sp>
        <p:nvSpPr>
          <p:cNvPr id="14340"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C4E83790-0759-D44C-A2F7-990FE73DE54B}" type="slidenum">
              <a:rPr lang="en-US" sz="1000">
                <a:latin typeface="Arial" charset="0"/>
              </a:rPr>
              <a:pPr eaLnBrk="1" hangingPunct="1"/>
              <a:t>25</a:t>
            </a:fld>
            <a:endParaRPr lang="en-US" sz="1000">
              <a:latin typeface="Arial" charset="0"/>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0"/>
            <a:ext cx="66770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16831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r>
              <a:rPr lang="en-US" sz="4000" dirty="0">
                <a:latin typeface="Times New Roman" charset="0"/>
              </a:rPr>
              <a:t>NIST Definition of Cloud </a:t>
            </a:r>
            <a:r>
              <a:rPr lang="en-US" sz="4000" dirty="0" smtClean="0">
                <a:latin typeface="Times New Roman" charset="0"/>
              </a:rPr>
              <a:t>Computing</a:t>
            </a:r>
            <a:endParaRPr lang="en-US" sz="4000" dirty="0">
              <a:latin typeface="Times New Roman" charset="0"/>
            </a:endParaRPr>
          </a:p>
        </p:txBody>
      </p:sp>
      <p:sp>
        <p:nvSpPr>
          <p:cNvPr id="21507" name="Content Placeholder 2"/>
          <p:cNvSpPr>
            <a:spLocks noGrp="1"/>
          </p:cNvSpPr>
          <p:nvPr>
            <p:ph idx="1"/>
          </p:nvPr>
        </p:nvSpPr>
        <p:spPr>
          <a:xfrm>
            <a:off x="457200" y="1447800"/>
            <a:ext cx="8229600" cy="4302125"/>
          </a:xfrm>
        </p:spPr>
        <p:txBody>
          <a:bodyPr>
            <a:normAutofit fontScale="92500"/>
          </a:bodyPr>
          <a:lstStyle/>
          <a:p>
            <a:r>
              <a:rPr lang="en-US" sz="2400" dirty="0" smtClean="0"/>
              <a:t>NIST(National Institute of Standards and Technology) Special Publication 800-145</a:t>
            </a:r>
            <a:r>
              <a:rPr lang="en-US" sz="2400" dirty="0" smtClean="0">
                <a:latin typeface="Times New Roman" charset="0"/>
                <a:hlinkClick r:id="rId2"/>
              </a:rPr>
              <a:t>http://csrc.nist.gov/publications/nistpubs/800-145/SP800-145.pdf</a:t>
            </a:r>
            <a:endParaRPr lang="en-US" sz="2400" dirty="0" smtClean="0">
              <a:latin typeface="Times New Roman" charset="0"/>
            </a:endParaRPr>
          </a:p>
          <a:p>
            <a:r>
              <a:rPr lang="en-US" sz="2400" dirty="0" smtClean="0">
                <a:latin typeface="Times New Roman" charset="0"/>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p>
          <a:p>
            <a:endParaRPr lang="en-US" sz="2400" dirty="0" smtClean="0">
              <a:latin typeface="Times New Roman" charset="0"/>
            </a:endParaRPr>
          </a:p>
          <a:p>
            <a:r>
              <a:rPr lang="en-US" sz="2400" dirty="0" smtClean="0">
                <a:latin typeface="Times New Roman" charset="0"/>
              </a:rPr>
              <a:t>This cloud model is composed of </a:t>
            </a:r>
            <a:r>
              <a:rPr lang="en-US" sz="2400" b="1" dirty="0" smtClean="0">
                <a:latin typeface="Times New Roman" charset="0"/>
              </a:rPr>
              <a:t>five</a:t>
            </a:r>
            <a:r>
              <a:rPr lang="en-US" sz="2400" dirty="0" smtClean="0">
                <a:latin typeface="Times New Roman" charset="0"/>
              </a:rPr>
              <a:t> essential characteristics, </a:t>
            </a:r>
            <a:r>
              <a:rPr lang="en-US" sz="2400" b="1" dirty="0" smtClean="0">
                <a:latin typeface="Times New Roman" charset="0"/>
              </a:rPr>
              <a:t>three</a:t>
            </a:r>
            <a:r>
              <a:rPr lang="en-US" sz="2400" dirty="0" smtClean="0">
                <a:latin typeface="Times New Roman" charset="0"/>
              </a:rPr>
              <a:t> service models, and </a:t>
            </a:r>
            <a:r>
              <a:rPr lang="en-US" sz="2400" b="1" dirty="0" smtClean="0">
                <a:latin typeface="Times New Roman" charset="0"/>
              </a:rPr>
              <a:t>four</a:t>
            </a:r>
            <a:r>
              <a:rPr lang="en-US" sz="2400" dirty="0" smtClean="0">
                <a:latin typeface="Times New Roman" charset="0"/>
              </a:rPr>
              <a:t> deployment models.</a:t>
            </a:r>
          </a:p>
        </p:txBody>
      </p:sp>
      <p:sp>
        <p:nvSpPr>
          <p:cNvPr id="21508"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6AD33FB-A74D-0E43-A7CD-126FA0D1092F}" type="slidenum">
              <a:rPr lang="en-US" sz="1000">
                <a:latin typeface="Arial" charset="0"/>
              </a:rPr>
              <a:pPr eaLnBrk="1" hangingPunct="1"/>
              <a:t>26</a:t>
            </a:fld>
            <a:endParaRPr lang="en-US" sz="1000">
              <a:latin typeface="Arial" charset="0"/>
            </a:endParaRPr>
          </a:p>
        </p:txBody>
      </p:sp>
    </p:spTree>
    <p:extLst>
      <p:ext uri="{BB962C8B-B14F-4D97-AF65-F5344CB8AC3E}">
        <p14:creationId xmlns:p14="http://schemas.microsoft.com/office/powerpoint/2010/main" val="1462381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143000"/>
          </a:xfrm>
        </p:spPr>
        <p:txBody>
          <a:bodyPr/>
          <a:lstStyle/>
          <a:p>
            <a:r>
              <a:rPr lang="en-US" dirty="0" smtClean="0">
                <a:latin typeface="Times New Roman" charset="0"/>
              </a:rPr>
              <a:t>Five Essential </a:t>
            </a:r>
            <a:r>
              <a:rPr lang="en-US" dirty="0">
                <a:latin typeface="Times New Roman" charset="0"/>
              </a:rPr>
              <a:t>Characteristics</a:t>
            </a:r>
          </a:p>
        </p:txBody>
      </p:sp>
      <p:sp>
        <p:nvSpPr>
          <p:cNvPr id="22531" name="Content Placeholder 2"/>
          <p:cNvSpPr>
            <a:spLocks noGrp="1"/>
          </p:cNvSpPr>
          <p:nvPr>
            <p:ph idx="1"/>
          </p:nvPr>
        </p:nvSpPr>
        <p:spPr>
          <a:xfrm>
            <a:off x="457200" y="1981200"/>
            <a:ext cx="8382000" cy="3657600"/>
          </a:xfrm>
        </p:spPr>
        <p:txBody>
          <a:bodyPr/>
          <a:lstStyle/>
          <a:p>
            <a:pPr marL="742950" indent="-742950">
              <a:buFont typeface="+mj-lt"/>
              <a:buAutoNum type="arabicPeriod"/>
            </a:pPr>
            <a:r>
              <a:rPr lang="en-US" sz="3600" b="1" dirty="0">
                <a:latin typeface="Times New Roman" charset="0"/>
              </a:rPr>
              <a:t>On-demand self-service</a:t>
            </a:r>
            <a:r>
              <a:rPr lang="en-US" sz="3600" dirty="0">
                <a:latin typeface="Times New Roman" charset="0"/>
              </a:rPr>
              <a:t>. </a:t>
            </a:r>
            <a:r>
              <a:rPr lang="en-US" sz="3600" dirty="0" smtClean="0">
                <a:latin typeface="Times New Roman" charset="0"/>
              </a:rPr>
              <a:t/>
            </a:r>
            <a:br>
              <a:rPr lang="en-US" sz="3600" dirty="0" smtClean="0">
                <a:latin typeface="Times New Roman" charset="0"/>
              </a:rPr>
            </a:br>
            <a:r>
              <a:rPr lang="en-US" sz="3600" dirty="0" smtClean="0">
                <a:latin typeface="Times New Roman" charset="0"/>
              </a:rPr>
              <a:t/>
            </a:r>
            <a:br>
              <a:rPr lang="en-US" sz="3600" dirty="0" smtClean="0">
                <a:latin typeface="Times New Roman" charset="0"/>
              </a:rPr>
            </a:br>
            <a:r>
              <a:rPr lang="en-US" sz="3600" dirty="0" smtClean="0">
                <a:latin typeface="Times New Roman" charset="0"/>
              </a:rPr>
              <a:t>A consumer can unilaterally provision computing capabilities, such as server time and network storage, as needed automatically without requiring human interaction with each service provider. </a:t>
            </a:r>
          </a:p>
        </p:txBody>
      </p:sp>
      <p:sp>
        <p:nvSpPr>
          <p:cNvPr id="22532"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B062681C-9365-2C46-B9F3-4CAF65A71077}" type="slidenum">
              <a:rPr lang="en-US" sz="1000">
                <a:latin typeface="Arial" charset="0"/>
              </a:rPr>
              <a:pPr eaLnBrk="1" hangingPunct="1"/>
              <a:t>27</a:t>
            </a:fld>
            <a:endParaRPr lang="en-US" sz="1000">
              <a:latin typeface="Arial" charset="0"/>
            </a:endParaRPr>
          </a:p>
        </p:txBody>
      </p:sp>
    </p:spTree>
    <p:extLst>
      <p:ext uri="{BB962C8B-B14F-4D97-AF65-F5344CB8AC3E}">
        <p14:creationId xmlns:p14="http://schemas.microsoft.com/office/powerpoint/2010/main" val="375218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Times New Roman" charset="0"/>
              </a:rPr>
              <a:t>Five Essential </a:t>
            </a:r>
            <a:r>
              <a:rPr lang="en-US" dirty="0">
                <a:latin typeface="Times New Roman" charset="0"/>
              </a:rPr>
              <a:t>Characteristics</a:t>
            </a:r>
          </a:p>
        </p:txBody>
      </p:sp>
      <p:sp>
        <p:nvSpPr>
          <p:cNvPr id="3" name="Content Placeholder 2"/>
          <p:cNvSpPr>
            <a:spLocks noGrp="1"/>
          </p:cNvSpPr>
          <p:nvPr>
            <p:ph idx="1"/>
          </p:nvPr>
        </p:nvSpPr>
        <p:spPr/>
        <p:txBody>
          <a:bodyPr/>
          <a:lstStyle/>
          <a:p>
            <a:pPr marL="514350" indent="-514350">
              <a:buFont typeface="+mj-lt"/>
              <a:buAutoNum type="arabicPeriod" startAt="2"/>
            </a:pPr>
            <a:r>
              <a:rPr lang="en-US" b="1" dirty="0" smtClean="0">
                <a:latin typeface="Times New Roman" charset="0"/>
              </a:rPr>
              <a:t>Broad network access</a:t>
            </a:r>
            <a:r>
              <a:rPr lang="en-US" dirty="0" smtClean="0">
                <a:latin typeface="Times New Roman" charset="0"/>
              </a:rPr>
              <a:t>. </a:t>
            </a:r>
            <a:br>
              <a:rPr lang="en-US" dirty="0" smtClean="0">
                <a:latin typeface="Times New Roman" charset="0"/>
              </a:rPr>
            </a:br>
            <a:r>
              <a:rPr lang="en-US" dirty="0" smtClean="0">
                <a:latin typeface="Times New Roman" charset="0"/>
              </a:rPr>
              <a:t/>
            </a:r>
            <a:br>
              <a:rPr lang="en-US" dirty="0" smtClean="0">
                <a:latin typeface="Times New Roman" charset="0"/>
              </a:rPr>
            </a:br>
            <a:r>
              <a:rPr lang="en-US" dirty="0" smtClean="0">
                <a:latin typeface="Times New Roman" charset="0"/>
              </a:rPr>
              <a:t>Capabilities are available over the network and accessed through standard mechanisms that promote use by heterogeneous thin or thick client platforms (e.g., mobile phones, tablets, laptops, and workstations).</a:t>
            </a:r>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28</a:t>
            </a:fld>
            <a:endParaRPr lang="en-US"/>
          </a:p>
        </p:txBody>
      </p:sp>
    </p:spTree>
    <p:extLst>
      <p:ext uri="{BB962C8B-B14F-4D97-AF65-F5344CB8AC3E}">
        <p14:creationId xmlns:p14="http://schemas.microsoft.com/office/powerpoint/2010/main" val="2486131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Times New Roman" charset="0"/>
              </a:rPr>
              <a:t>Five Essential </a:t>
            </a:r>
            <a:r>
              <a:rPr lang="en-US" dirty="0">
                <a:latin typeface="Times New Roman" charset="0"/>
              </a:rPr>
              <a:t>Characteristics</a:t>
            </a:r>
          </a:p>
        </p:txBody>
      </p:sp>
      <p:sp>
        <p:nvSpPr>
          <p:cNvPr id="3" name="Content Placeholder 2"/>
          <p:cNvSpPr>
            <a:spLocks noGrp="1"/>
          </p:cNvSpPr>
          <p:nvPr>
            <p:ph idx="1"/>
          </p:nvPr>
        </p:nvSpPr>
        <p:spPr>
          <a:xfrm>
            <a:off x="457200" y="1828800"/>
            <a:ext cx="8686800" cy="4302125"/>
          </a:xfrm>
        </p:spPr>
        <p:txBody>
          <a:bodyPr/>
          <a:lstStyle/>
          <a:p>
            <a:pPr marL="514350" indent="-514350">
              <a:buFont typeface="+mj-lt"/>
              <a:buAutoNum type="arabicPeriod" startAt="3"/>
            </a:pPr>
            <a:r>
              <a:rPr lang="en-US" b="1" dirty="0" smtClean="0">
                <a:latin typeface="Times New Roman" charset="0"/>
              </a:rPr>
              <a:t>Resource pooling</a:t>
            </a:r>
            <a:r>
              <a:rPr lang="en-US" dirty="0" smtClean="0">
                <a:latin typeface="Times New Roman" charset="0"/>
              </a:rPr>
              <a:t>. </a:t>
            </a:r>
            <a:br>
              <a:rPr lang="en-US" dirty="0" smtClean="0">
                <a:latin typeface="Times New Roman" charset="0"/>
              </a:rPr>
            </a:br>
            <a:r>
              <a:rPr lang="en-US" dirty="0" smtClean="0">
                <a:latin typeface="Times New Roman" charset="0"/>
              </a:rPr>
              <a:t/>
            </a:r>
            <a:br>
              <a:rPr lang="en-US" dirty="0" smtClean="0">
                <a:latin typeface="Times New Roman" charset="0"/>
              </a:rPr>
            </a:br>
            <a:r>
              <a:rPr lang="en-US" sz="2400" dirty="0" smtClean="0">
                <a:latin typeface="Times New Roman" charset="0"/>
              </a:rPr>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lang="en-US" dirty="0" smtClean="0">
              <a:latin typeface="Times New Roman" charset="0"/>
            </a:endParaRPr>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29</a:t>
            </a:fld>
            <a:endParaRPr lang="en-US"/>
          </a:p>
        </p:txBody>
      </p:sp>
    </p:spTree>
    <p:extLst>
      <p:ext uri="{BB962C8B-B14F-4D97-AF65-F5344CB8AC3E}">
        <p14:creationId xmlns:p14="http://schemas.microsoft.com/office/powerpoint/2010/main" val="423021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charset="0"/>
                <a:ea typeface="ＭＳ Ｐゴシック" charset="0"/>
                <a:cs typeface="ＭＳ Ｐゴシック" charset="0"/>
              </a:rPr>
              <a:t>Course Information</a:t>
            </a:r>
            <a:endParaRPr lang="en-US" dirty="0"/>
          </a:p>
        </p:txBody>
      </p:sp>
      <p:sp>
        <p:nvSpPr>
          <p:cNvPr id="3" name="Content Placeholder 2"/>
          <p:cNvSpPr>
            <a:spLocks noGrp="1"/>
          </p:cNvSpPr>
          <p:nvPr>
            <p:ph idx="1"/>
          </p:nvPr>
        </p:nvSpPr>
        <p:spPr/>
        <p:txBody>
          <a:bodyPr/>
          <a:lstStyle/>
          <a:p>
            <a:pPr>
              <a:lnSpc>
                <a:spcPct val="80000"/>
              </a:lnSpc>
            </a:pPr>
            <a:r>
              <a:rPr lang="en-US" b="1" u="sng" dirty="0"/>
              <a:t>Section 01 </a:t>
            </a:r>
          </a:p>
          <a:p>
            <a:pPr lvl="1">
              <a:lnSpc>
                <a:spcPct val="80000"/>
              </a:lnSpc>
            </a:pPr>
            <a:r>
              <a:rPr lang="en-US" dirty="0"/>
              <a:t>Time:  </a:t>
            </a:r>
            <a:r>
              <a:rPr lang="en-US" dirty="0" err="1"/>
              <a:t>TuTh</a:t>
            </a:r>
            <a:r>
              <a:rPr lang="en-US" dirty="0"/>
              <a:t>:    2:30PM - 3:45PM</a:t>
            </a:r>
          </a:p>
          <a:p>
            <a:pPr lvl="1">
              <a:lnSpc>
                <a:spcPct val="80000"/>
              </a:lnSpc>
            </a:pPr>
            <a:r>
              <a:rPr lang="en-US" dirty="0"/>
              <a:t>Place: CS 110B - Lecture Room</a:t>
            </a:r>
          </a:p>
          <a:p>
            <a:endParaRPr lang="en-US" sz="2600" dirty="0">
              <a:solidFill>
                <a:srgbClr val="000000"/>
              </a:solidFill>
            </a:endParaRPr>
          </a:p>
          <a:p>
            <a:r>
              <a:rPr lang="en-US" b="1" u="sng" dirty="0"/>
              <a:t>Section 02  </a:t>
            </a:r>
            <a:endParaRPr lang="en-US" dirty="0"/>
          </a:p>
          <a:p>
            <a:pPr lvl="1"/>
            <a:r>
              <a:rPr lang="en-US" dirty="0" smtClean="0"/>
              <a:t>Time</a:t>
            </a:r>
            <a:r>
              <a:rPr lang="en-US" dirty="0"/>
              <a:t>:  </a:t>
            </a:r>
            <a:r>
              <a:rPr lang="en-US" dirty="0" err="1"/>
              <a:t>TuTh</a:t>
            </a:r>
            <a:r>
              <a:rPr lang="en-US" dirty="0"/>
              <a:t>:    4</a:t>
            </a:r>
            <a:r>
              <a:rPr lang="en-US" dirty="0" smtClean="0"/>
              <a:t>:00PM </a:t>
            </a:r>
            <a:r>
              <a:rPr lang="en-US" dirty="0"/>
              <a:t>- 5</a:t>
            </a:r>
            <a:r>
              <a:rPr lang="en-US" dirty="0" smtClean="0"/>
              <a:t>:15PM </a:t>
            </a:r>
          </a:p>
          <a:p>
            <a:pPr lvl="1"/>
            <a:r>
              <a:rPr lang="en-US" dirty="0" smtClean="0"/>
              <a:t>Place</a:t>
            </a:r>
            <a:r>
              <a:rPr lang="en-US" dirty="0"/>
              <a:t>: </a:t>
            </a:r>
            <a:r>
              <a:rPr lang="en-US" dirty="0" smtClean="0"/>
              <a:t>CS 102A </a:t>
            </a:r>
            <a:r>
              <a:rPr lang="en-US" dirty="0"/>
              <a:t>- Lecture Room</a:t>
            </a:r>
          </a:p>
          <a:p>
            <a:endParaRPr lang="en-US" dirty="0"/>
          </a:p>
        </p:txBody>
      </p:sp>
      <p:sp>
        <p:nvSpPr>
          <p:cNvPr id="4" name="Slide Number Placeholder 3"/>
          <p:cNvSpPr>
            <a:spLocks noGrp="1"/>
          </p:cNvSpPr>
          <p:nvPr>
            <p:ph type="sldNum" sz="quarter" idx="4"/>
          </p:nvPr>
        </p:nvSpPr>
        <p:spPr/>
        <p:txBody>
          <a:bodyPr/>
          <a:lstStyle/>
          <a:p>
            <a:pPr>
              <a:defRPr/>
            </a:pPr>
            <a:fld id="{DACE9E11-39C8-4E20-894F-A4A883CCF6EF}" type="slidenum">
              <a:rPr lang="en-US" smtClean="0"/>
              <a:pPr>
                <a:defRPr/>
              </a:pPr>
              <a:t>3</a:t>
            </a:fld>
            <a:endParaRPr lang="en-US" dirty="0"/>
          </a:p>
        </p:txBody>
      </p:sp>
    </p:spTree>
    <p:extLst>
      <p:ext uri="{BB962C8B-B14F-4D97-AF65-F5344CB8AC3E}">
        <p14:creationId xmlns:p14="http://schemas.microsoft.com/office/powerpoint/2010/main" val="373147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Times New Roman" charset="0"/>
              </a:rPr>
              <a:t>Five Essential </a:t>
            </a:r>
            <a:r>
              <a:rPr lang="en-US" dirty="0">
                <a:latin typeface="Times New Roman" charset="0"/>
              </a:rPr>
              <a:t>Characteristics</a:t>
            </a:r>
          </a:p>
        </p:txBody>
      </p:sp>
      <p:sp>
        <p:nvSpPr>
          <p:cNvPr id="3" name="Content Placeholder 2"/>
          <p:cNvSpPr>
            <a:spLocks noGrp="1"/>
          </p:cNvSpPr>
          <p:nvPr>
            <p:ph idx="1"/>
          </p:nvPr>
        </p:nvSpPr>
        <p:spPr/>
        <p:txBody>
          <a:bodyPr/>
          <a:lstStyle/>
          <a:p>
            <a:pPr marL="514350" indent="-514350">
              <a:buFont typeface="+mj-lt"/>
              <a:buAutoNum type="arabicPeriod" startAt="4"/>
            </a:pPr>
            <a:r>
              <a:rPr lang="en-US" b="1" dirty="0" smtClean="0">
                <a:latin typeface="Times New Roman" charset="0"/>
              </a:rPr>
              <a:t>Rapid elasticity</a:t>
            </a:r>
            <a:r>
              <a:rPr lang="en-US" dirty="0" smtClean="0">
                <a:latin typeface="Times New Roman" charset="0"/>
              </a:rPr>
              <a:t>. 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US" dirty="0" smtClean="0"/>
          </a:p>
          <a:p>
            <a:endParaRPr lang="en-US" dirty="0" smtClean="0"/>
          </a:p>
          <a:p>
            <a:endParaRPr lang="en-US" dirty="0"/>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30</a:t>
            </a:fld>
            <a:endParaRPr lang="en-US"/>
          </a:p>
        </p:txBody>
      </p:sp>
    </p:spTree>
    <p:extLst>
      <p:ext uri="{BB962C8B-B14F-4D97-AF65-F5344CB8AC3E}">
        <p14:creationId xmlns:p14="http://schemas.microsoft.com/office/powerpoint/2010/main" val="3758700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latin typeface="Times New Roman" charset="0"/>
              </a:rPr>
              <a:t>Five Essential </a:t>
            </a:r>
            <a:r>
              <a:rPr lang="en-US" dirty="0">
                <a:latin typeface="Times New Roman" charset="0"/>
              </a:rPr>
              <a:t>Characteristics</a:t>
            </a:r>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b="1" dirty="0" smtClean="0">
                <a:latin typeface="Times New Roman" charset="0"/>
              </a:rPr>
              <a:t>Measured Service</a:t>
            </a:r>
            <a:r>
              <a:rPr lang="en-US" dirty="0" smtClean="0">
                <a:latin typeface="Times New Roman" charset="0"/>
              </a:rPr>
              <a:t>. </a:t>
            </a:r>
            <a:br>
              <a:rPr lang="en-US" dirty="0" smtClean="0">
                <a:latin typeface="Times New Roman" charset="0"/>
              </a:rPr>
            </a:br>
            <a:r>
              <a:rPr lang="en-US" sz="2800" dirty="0" smtClean="0">
                <a:latin typeface="Times New Roman" charset="0"/>
              </a:rPr>
              <a:t>Cloud systems automatically control and optimize resource use by leveraging a metering capability* at some level of abstraction appropriate to the type of service (e.g., storage, processing, bandwidth, and active user accounts). Resource usage can be monitored, controlled, and reported, providing transparency for both the provider and consumer of the utilized service.</a:t>
            </a:r>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31</a:t>
            </a:fld>
            <a:endParaRPr lang="en-US" dirty="0"/>
          </a:p>
        </p:txBody>
      </p:sp>
      <p:sp>
        <p:nvSpPr>
          <p:cNvPr id="5" name="Rectangle 4"/>
          <p:cNvSpPr/>
          <p:nvPr/>
        </p:nvSpPr>
        <p:spPr>
          <a:xfrm>
            <a:off x="956733" y="5457855"/>
            <a:ext cx="7543800" cy="400110"/>
          </a:xfrm>
          <a:prstGeom prst="rect">
            <a:avLst/>
          </a:prstGeom>
        </p:spPr>
        <p:txBody>
          <a:bodyPr wrap="square">
            <a:spAutoFit/>
          </a:bodyPr>
          <a:lstStyle/>
          <a:p>
            <a:r>
              <a:rPr lang="en-US" sz="2000" dirty="0" smtClean="0">
                <a:solidFill>
                  <a:srgbClr val="000099"/>
                </a:solidFill>
              </a:rPr>
              <a:t>*Typically this is done on a pay-per-use or charge-per-use basis.</a:t>
            </a:r>
            <a:endParaRPr lang="en-US" sz="2000" dirty="0">
              <a:solidFill>
                <a:srgbClr val="000099"/>
              </a:solidFill>
            </a:endParaRPr>
          </a:p>
        </p:txBody>
      </p:sp>
    </p:spTree>
    <p:extLst>
      <p:ext uri="{BB962C8B-B14F-4D97-AF65-F5344CB8AC3E}">
        <p14:creationId xmlns:p14="http://schemas.microsoft.com/office/powerpoint/2010/main" val="722757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8467"/>
            <a:ext cx="8229600" cy="1143000"/>
          </a:xfrm>
        </p:spPr>
        <p:txBody>
          <a:bodyPr/>
          <a:lstStyle/>
          <a:p>
            <a:r>
              <a:rPr lang="en-US" dirty="0" smtClean="0">
                <a:latin typeface="Times New Roman" charset="0"/>
              </a:rPr>
              <a:t>Three Service </a:t>
            </a:r>
            <a:r>
              <a:rPr lang="en-US" dirty="0">
                <a:latin typeface="Times New Roman" charset="0"/>
              </a:rPr>
              <a:t>Models</a:t>
            </a:r>
          </a:p>
        </p:txBody>
      </p:sp>
      <p:sp>
        <p:nvSpPr>
          <p:cNvPr id="23555" name="Content Placeholder 2"/>
          <p:cNvSpPr>
            <a:spLocks noGrp="1"/>
          </p:cNvSpPr>
          <p:nvPr>
            <p:ph idx="1"/>
          </p:nvPr>
        </p:nvSpPr>
        <p:spPr>
          <a:xfrm>
            <a:off x="152400" y="1524000"/>
            <a:ext cx="8382000" cy="4302125"/>
          </a:xfrm>
        </p:spPr>
        <p:txBody>
          <a:bodyPr/>
          <a:lstStyle/>
          <a:p>
            <a:pPr>
              <a:buFont typeface="+mj-lt"/>
              <a:buAutoNum type="arabicPeriod"/>
            </a:pPr>
            <a:r>
              <a:rPr lang="en-US" sz="2800" b="1" dirty="0" smtClean="0">
                <a:latin typeface="Times New Roman" charset="0"/>
              </a:rPr>
              <a:t>Cloud Software as a Service (</a:t>
            </a:r>
            <a:r>
              <a:rPr lang="en-US" sz="2800" b="1" dirty="0" err="1" smtClean="0">
                <a:latin typeface="Times New Roman" charset="0"/>
              </a:rPr>
              <a:t>SaaS</a:t>
            </a:r>
            <a:r>
              <a:rPr lang="en-US" sz="2800" b="1" dirty="0" smtClean="0">
                <a:latin typeface="Times New Roman" charset="0"/>
              </a:rPr>
              <a:t>)</a:t>
            </a:r>
            <a:r>
              <a:rPr lang="en-US" sz="2800" dirty="0" smtClean="0">
                <a:latin typeface="Times New Roman" charset="0"/>
              </a:rPr>
              <a:t> </a:t>
            </a:r>
            <a:br>
              <a:rPr lang="en-US" sz="2800" dirty="0" smtClean="0">
                <a:latin typeface="Times New Roman" charset="0"/>
              </a:rPr>
            </a:br>
            <a:r>
              <a:rPr lang="en-US" sz="2800" dirty="0" smtClean="0">
                <a:latin typeface="Times New Roman" charset="0"/>
              </a:rPr>
              <a:t/>
            </a:r>
            <a:br>
              <a:rPr lang="en-US" sz="2800" dirty="0" smtClean="0">
                <a:latin typeface="Times New Roman" charset="0"/>
              </a:rPr>
            </a:br>
            <a:r>
              <a:rPr lang="en-US" sz="2400" dirty="0" smtClean="0">
                <a:latin typeface="Times New Roman" charset="0"/>
              </a:rPr>
              <a:t>The capability provided to the consumer is to use the provider’s applications running on a cloud infrastructure*.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endParaRPr lang="en-US" sz="2400" dirty="0">
              <a:latin typeface="Times New Roman" charset="0"/>
            </a:endParaRPr>
          </a:p>
        </p:txBody>
      </p:sp>
      <p:sp>
        <p:nvSpPr>
          <p:cNvPr id="23556"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5648A553-5345-CD40-8E91-ED66E75559E4}" type="slidenum">
              <a:rPr lang="en-US" sz="1000">
                <a:latin typeface="Arial" charset="0"/>
              </a:rPr>
              <a:pPr eaLnBrk="1" hangingPunct="1"/>
              <a:t>32</a:t>
            </a:fld>
            <a:endParaRPr lang="en-US" sz="1000">
              <a:latin typeface="Arial" charset="0"/>
            </a:endParaRPr>
          </a:p>
        </p:txBody>
      </p:sp>
    </p:spTree>
    <p:extLst>
      <p:ext uri="{BB962C8B-B14F-4D97-AF65-F5344CB8AC3E}">
        <p14:creationId xmlns:p14="http://schemas.microsoft.com/office/powerpoint/2010/main" val="398353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Times New Roman" charset="0"/>
              </a:rPr>
              <a:t>Three Service </a:t>
            </a:r>
            <a:r>
              <a:rPr lang="en-US" dirty="0">
                <a:latin typeface="Times New Roman" charset="0"/>
              </a:rPr>
              <a:t>Models</a:t>
            </a:r>
          </a:p>
        </p:txBody>
      </p:sp>
      <p:sp>
        <p:nvSpPr>
          <p:cNvPr id="3" name="Content Placeholder 2"/>
          <p:cNvSpPr>
            <a:spLocks noGrp="1"/>
          </p:cNvSpPr>
          <p:nvPr>
            <p:ph idx="1"/>
          </p:nvPr>
        </p:nvSpPr>
        <p:spPr>
          <a:xfrm>
            <a:off x="457200" y="1828800"/>
            <a:ext cx="8458200" cy="4302125"/>
          </a:xfrm>
        </p:spPr>
        <p:txBody>
          <a:bodyPr/>
          <a:lstStyle/>
          <a:p>
            <a:pPr marL="514350" indent="-514350">
              <a:buFont typeface="+mj-lt"/>
              <a:buAutoNum type="arabicPeriod" startAt="2"/>
            </a:pPr>
            <a:r>
              <a:rPr lang="en-US" b="1" dirty="0" smtClean="0">
                <a:latin typeface="Times New Roman" charset="0"/>
              </a:rPr>
              <a:t>Cloud Platform as a Service (</a:t>
            </a:r>
            <a:r>
              <a:rPr lang="en-US" b="1" dirty="0" err="1" smtClean="0">
                <a:latin typeface="Times New Roman" charset="0"/>
              </a:rPr>
              <a:t>PaaS</a:t>
            </a:r>
            <a:r>
              <a:rPr lang="en-US" b="1" dirty="0" smtClean="0">
                <a:latin typeface="Times New Roman" charset="0"/>
              </a:rPr>
              <a:t>)</a:t>
            </a:r>
            <a:r>
              <a:rPr lang="en-US" dirty="0" smtClean="0">
                <a:latin typeface="Times New Roman" charset="0"/>
              </a:rPr>
              <a:t>. </a:t>
            </a:r>
            <a:br>
              <a:rPr lang="en-US" dirty="0" smtClean="0">
                <a:latin typeface="Times New Roman" charset="0"/>
              </a:rPr>
            </a:br>
            <a:r>
              <a:rPr lang="en-US" dirty="0" smtClean="0">
                <a:latin typeface="Times New Roman" charset="0"/>
              </a:rPr>
              <a:t/>
            </a:r>
            <a:br>
              <a:rPr lang="en-US" dirty="0" smtClean="0">
                <a:latin typeface="Times New Roman" charset="0"/>
              </a:rPr>
            </a:br>
            <a:r>
              <a:rPr lang="en-US" sz="2400" dirty="0" smtClean="0">
                <a:latin typeface="Times New Roman" charset="0"/>
              </a:rPr>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a:t>
            </a:r>
            <a:endParaRPr lang="en-US" sz="2400" dirty="0"/>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33</a:t>
            </a:fld>
            <a:endParaRPr lang="en-US"/>
          </a:p>
        </p:txBody>
      </p:sp>
      <p:sp>
        <p:nvSpPr>
          <p:cNvPr id="6" name="Rectangle 5"/>
          <p:cNvSpPr/>
          <p:nvPr/>
        </p:nvSpPr>
        <p:spPr>
          <a:xfrm>
            <a:off x="990600" y="5867400"/>
            <a:ext cx="8229600" cy="646331"/>
          </a:xfrm>
          <a:prstGeom prst="rect">
            <a:avLst/>
          </a:prstGeom>
        </p:spPr>
        <p:txBody>
          <a:bodyPr wrap="square">
            <a:spAutoFit/>
          </a:bodyPr>
          <a:lstStyle/>
          <a:p>
            <a:r>
              <a:rPr lang="en-US" sz="1800" dirty="0" smtClean="0">
                <a:solidFill>
                  <a:srgbClr val="000099"/>
                </a:solidFill>
              </a:rPr>
              <a:t>*This capability does not necessarily preclude the use of compatible programming languages, libraries, services, and tools from other sources.</a:t>
            </a:r>
            <a:endParaRPr lang="en-US" sz="1800" dirty="0">
              <a:solidFill>
                <a:srgbClr val="000099"/>
              </a:solidFill>
            </a:endParaRPr>
          </a:p>
        </p:txBody>
      </p:sp>
    </p:spTree>
    <p:extLst>
      <p:ext uri="{BB962C8B-B14F-4D97-AF65-F5344CB8AC3E}">
        <p14:creationId xmlns:p14="http://schemas.microsoft.com/office/powerpoint/2010/main" val="2148508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Times New Roman" charset="0"/>
              </a:rPr>
              <a:t>Three Service </a:t>
            </a:r>
            <a:r>
              <a:rPr lang="en-US" dirty="0">
                <a:latin typeface="Times New Roman" charset="0"/>
              </a:rPr>
              <a:t>Models</a:t>
            </a:r>
          </a:p>
        </p:txBody>
      </p:sp>
      <p:sp>
        <p:nvSpPr>
          <p:cNvPr id="3" name="Content Placeholder 2"/>
          <p:cNvSpPr>
            <a:spLocks noGrp="1"/>
          </p:cNvSpPr>
          <p:nvPr>
            <p:ph idx="1"/>
          </p:nvPr>
        </p:nvSpPr>
        <p:spPr>
          <a:xfrm>
            <a:off x="457200" y="1828800"/>
            <a:ext cx="8382000" cy="4302125"/>
          </a:xfrm>
        </p:spPr>
        <p:txBody>
          <a:bodyPr/>
          <a:lstStyle/>
          <a:p>
            <a:pPr marL="514350" indent="-514350">
              <a:buFont typeface="+mj-lt"/>
              <a:buAutoNum type="arabicPeriod" startAt="3"/>
            </a:pPr>
            <a:r>
              <a:rPr lang="en-US" b="1" dirty="0" smtClean="0">
                <a:latin typeface="Times New Roman" charset="0"/>
              </a:rPr>
              <a:t>Cloud Infrastructure as a Service (</a:t>
            </a:r>
            <a:r>
              <a:rPr lang="en-US" b="1" dirty="0" err="1" smtClean="0">
                <a:latin typeface="Times New Roman" charset="0"/>
              </a:rPr>
              <a:t>IaaS</a:t>
            </a:r>
            <a:r>
              <a:rPr lang="en-US" b="1" dirty="0" smtClean="0">
                <a:latin typeface="Times New Roman" charset="0"/>
              </a:rPr>
              <a:t>)</a:t>
            </a:r>
            <a:r>
              <a:rPr lang="en-US" dirty="0" smtClean="0">
                <a:latin typeface="Times New Roman" charset="0"/>
              </a:rPr>
              <a:t>. </a:t>
            </a:r>
            <a:br>
              <a:rPr lang="en-US" dirty="0" smtClean="0">
                <a:latin typeface="Times New Roman" charset="0"/>
              </a:rPr>
            </a:br>
            <a:r>
              <a:rPr lang="en-US" dirty="0" smtClean="0">
                <a:latin typeface="Times New Roman" charset="0"/>
              </a:rPr>
              <a:t/>
            </a:r>
            <a:br>
              <a:rPr lang="en-US" dirty="0" smtClean="0">
                <a:latin typeface="Times New Roman" charset="0"/>
              </a:rPr>
            </a:br>
            <a:r>
              <a:rPr lang="en-US" sz="2400" dirty="0" smtClean="0">
                <a:latin typeface="Times New Roman" charset="0"/>
              </a:rPr>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lang="en-US" sz="2800" dirty="0" smtClean="0">
              <a:latin typeface="Times New Roman" charset="0"/>
            </a:endParaRPr>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34</a:t>
            </a:fld>
            <a:endParaRPr lang="en-US"/>
          </a:p>
        </p:txBody>
      </p:sp>
    </p:spTree>
    <p:extLst>
      <p:ext uri="{BB962C8B-B14F-4D97-AF65-F5344CB8AC3E}">
        <p14:creationId xmlns:p14="http://schemas.microsoft.com/office/powerpoint/2010/main" val="522222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737360"/>
            <a:ext cx="8229600" cy="4699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1"/>
          <p:cNvSpPr>
            <a:spLocks noGrp="1" noChangeArrowheads="1"/>
          </p:cNvSpPr>
          <p:nvPr>
            <p:ph type="title"/>
          </p:nvPr>
        </p:nvSpPr>
        <p:spPr>
          <a:xfrm>
            <a:off x="685800" y="152400"/>
            <a:ext cx="8695373" cy="812958"/>
          </a:xfrm>
        </p:spPr>
        <p:txBody>
          <a:bodyPr lIns="0" tIns="0" rIns="0" bIns="0" anchor="t"/>
          <a:lstStyle/>
          <a:p>
            <a:pPr algn="l" eaLnBrk="1" hangingPunct="1">
              <a:lnSpc>
                <a:spcPct val="95000"/>
              </a:lnSpc>
            </a:pPr>
            <a:r>
              <a:rPr lang="en-US" sz="3900" dirty="0">
                <a:latin typeface="Arial" charset="0"/>
              </a:rPr>
              <a:t>Cloud Computing - Services</a:t>
            </a:r>
          </a:p>
        </p:txBody>
      </p:sp>
      <p:sp>
        <p:nvSpPr>
          <p:cNvPr id="10244" name="Rectangle 2"/>
          <p:cNvSpPr>
            <a:spLocks noGrp="1" noChangeArrowheads="1"/>
          </p:cNvSpPr>
          <p:nvPr>
            <p:ph idx="1"/>
          </p:nvPr>
        </p:nvSpPr>
        <p:spPr>
          <a:xfrm>
            <a:off x="221457" y="1645920"/>
            <a:ext cx="8689658" cy="4937760"/>
          </a:xfrm>
        </p:spPr>
        <p:txBody>
          <a:bodyPr lIns="0" tIns="0" rIns="0" bIns="0"/>
          <a:lstStyle/>
          <a:p>
            <a:pPr marL="0" indent="0" eaLnBrk="1" hangingPunct="1">
              <a:lnSpc>
                <a:spcPct val="95000"/>
              </a:lnSpc>
              <a:spcBef>
                <a:spcPct val="0"/>
              </a:spcBef>
              <a:buNone/>
            </a:pPr>
            <a:r>
              <a:rPr lang="en-US" sz="1700">
                <a:solidFill>
                  <a:srgbClr val="111111"/>
                </a:solidFill>
                <a:latin typeface="'Bitstream Vera Sans'" charset="0"/>
              </a:rPr>
              <a:t>Software as a Service - SaaS</a:t>
            </a:r>
            <a:endParaRPr lang="en-US">
              <a:latin typeface="Times New Roman" charset="0"/>
            </a:endParaRPr>
          </a:p>
          <a:p>
            <a:pPr marL="0" indent="0" eaLnBrk="1" hangingPunct="1">
              <a:lnSpc>
                <a:spcPct val="95000"/>
              </a:lnSpc>
              <a:spcBef>
                <a:spcPct val="0"/>
              </a:spcBef>
              <a:buNone/>
            </a:pPr>
            <a:r>
              <a:rPr lang="en-US" sz="1700">
                <a:solidFill>
                  <a:srgbClr val="111111"/>
                </a:solidFill>
                <a:latin typeface="'Bitstream Vera Sans'" charset="0"/>
              </a:rPr>
              <a:t>Platform as a Service - PaaS</a:t>
            </a:r>
            <a:endParaRPr lang="en-US">
              <a:latin typeface="Times New Roman" charset="0"/>
            </a:endParaRPr>
          </a:p>
          <a:p>
            <a:pPr marL="0" indent="0" eaLnBrk="1" hangingPunct="1">
              <a:lnSpc>
                <a:spcPct val="95000"/>
              </a:lnSpc>
              <a:spcBef>
                <a:spcPct val="0"/>
              </a:spcBef>
              <a:buNone/>
            </a:pPr>
            <a:r>
              <a:rPr lang="en-US" sz="1700">
                <a:solidFill>
                  <a:srgbClr val="111111"/>
                </a:solidFill>
                <a:latin typeface="'Bitstream Vera Sans'" charset="0"/>
              </a:rPr>
              <a:t>Infrastructure as a Service - IaaS</a:t>
            </a:r>
            <a:endParaRPr lang="en-US">
              <a:latin typeface="Times New Roman" charset="0"/>
            </a:endParaRPr>
          </a:p>
          <a:p>
            <a:pPr marL="0" indent="0" eaLnBrk="1" hangingPunct="1">
              <a:lnSpc>
                <a:spcPct val="95000"/>
              </a:lnSpc>
              <a:spcBef>
                <a:spcPct val="0"/>
              </a:spcBef>
              <a:buNone/>
            </a:pPr>
            <a:endParaRPr lang="en-US" sz="1900">
              <a:solidFill>
                <a:srgbClr val="111111"/>
              </a:solidFill>
              <a:latin typeface="'Bitstream Vera Sans'" charset="0"/>
            </a:endParaRPr>
          </a:p>
          <a:p>
            <a:pPr marL="0" indent="0" eaLnBrk="1" hangingPunct="1">
              <a:lnSpc>
                <a:spcPct val="95000"/>
              </a:lnSpc>
              <a:spcBef>
                <a:spcPct val="0"/>
              </a:spcBef>
              <a:buNone/>
            </a:pPr>
            <a:endParaRPr lang="en-US" sz="1900">
              <a:solidFill>
                <a:srgbClr val="111111"/>
              </a:solidFill>
              <a:latin typeface="'Bitstream Vera Sans'" charset="0"/>
            </a:endParaRPr>
          </a:p>
        </p:txBody>
      </p:sp>
      <p:sp>
        <p:nvSpPr>
          <p:cNvPr id="2" name="Slide Number Placeholder 1"/>
          <p:cNvSpPr>
            <a:spLocks noGrp="1"/>
          </p:cNvSpPr>
          <p:nvPr>
            <p:ph type="sldNum" sz="quarter" idx="4"/>
          </p:nvPr>
        </p:nvSpPr>
        <p:spPr/>
        <p:txBody>
          <a:bodyPr/>
          <a:lstStyle/>
          <a:p>
            <a:pPr>
              <a:defRPr/>
            </a:pPr>
            <a:fld id="{DACE9E11-39C8-4E20-894F-A4A883CCF6EF}" type="slidenum">
              <a:rPr lang="en-US" smtClean="0"/>
              <a:pPr>
                <a:defRPr/>
              </a:pPr>
              <a:t>35</a:t>
            </a:fld>
            <a:endParaRPr lang="en-US" dirty="0"/>
          </a:p>
        </p:txBody>
      </p:sp>
    </p:spTree>
    <p:extLst>
      <p:ext uri="{BB962C8B-B14F-4D97-AF65-F5344CB8AC3E}">
        <p14:creationId xmlns:p14="http://schemas.microsoft.com/office/powerpoint/2010/main" val="3367347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latin typeface="Times New Roman" charset="0"/>
              </a:rPr>
              <a:t>Four Development </a:t>
            </a:r>
            <a:r>
              <a:rPr lang="en-US" dirty="0">
                <a:latin typeface="Times New Roman" charset="0"/>
              </a:rPr>
              <a:t>Models</a:t>
            </a:r>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latin typeface="Times New Roman" charset="0"/>
              </a:rPr>
              <a:t>Private cloud</a:t>
            </a:r>
            <a:r>
              <a:rPr lang="en-US" dirty="0" smtClean="0">
                <a:latin typeface="Times New Roman" charset="0"/>
              </a:rPr>
              <a:t>. </a:t>
            </a:r>
            <a:br>
              <a:rPr lang="en-US" dirty="0" smtClean="0">
                <a:latin typeface="Times New Roman" charset="0"/>
              </a:rPr>
            </a:br>
            <a:r>
              <a:rPr lang="en-US" dirty="0" smtClean="0">
                <a:latin typeface="Times New Roman" charset="0"/>
              </a:rPr>
              <a:t/>
            </a:r>
            <a:br>
              <a:rPr lang="en-US" dirty="0" smtClean="0">
                <a:latin typeface="Times New Roman" charset="0"/>
              </a:rPr>
            </a:br>
            <a:r>
              <a:rPr lang="en-US" dirty="0" smtClean="0">
                <a:latin typeface="Times New Roman" charset="0"/>
              </a:rPr>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US" dirty="0"/>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36</a:t>
            </a:fld>
            <a:endParaRPr lang="en-US"/>
          </a:p>
        </p:txBody>
      </p:sp>
    </p:spTree>
    <p:extLst>
      <p:ext uri="{BB962C8B-B14F-4D97-AF65-F5344CB8AC3E}">
        <p14:creationId xmlns:p14="http://schemas.microsoft.com/office/powerpoint/2010/main" val="3800698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Times New Roman" charset="0"/>
              </a:rPr>
              <a:t>Four Development </a:t>
            </a:r>
            <a:r>
              <a:rPr lang="en-US" dirty="0">
                <a:latin typeface="Times New Roman" charset="0"/>
              </a:rPr>
              <a:t>Models</a:t>
            </a:r>
          </a:p>
        </p:txBody>
      </p:sp>
      <p:sp>
        <p:nvSpPr>
          <p:cNvPr id="3" name="Content Placeholder 2"/>
          <p:cNvSpPr>
            <a:spLocks noGrp="1"/>
          </p:cNvSpPr>
          <p:nvPr>
            <p:ph idx="1"/>
          </p:nvPr>
        </p:nvSpPr>
        <p:spPr>
          <a:xfrm>
            <a:off x="457200" y="1828800"/>
            <a:ext cx="8458200" cy="4302125"/>
          </a:xfrm>
        </p:spPr>
        <p:txBody>
          <a:bodyPr/>
          <a:lstStyle/>
          <a:p>
            <a:pPr marL="514350" indent="-514350">
              <a:buFont typeface="+mj-lt"/>
              <a:buAutoNum type="arabicPeriod" startAt="2"/>
            </a:pPr>
            <a:r>
              <a:rPr lang="en-US" b="1" dirty="0" smtClean="0">
                <a:latin typeface="Times New Roman" charset="0"/>
              </a:rPr>
              <a:t>Community cloud</a:t>
            </a:r>
            <a:r>
              <a:rPr lang="en-US" dirty="0" smtClean="0">
                <a:latin typeface="Times New Roman" charset="0"/>
              </a:rPr>
              <a:t>. </a:t>
            </a:r>
            <a:br>
              <a:rPr lang="en-US" dirty="0" smtClean="0">
                <a:latin typeface="Times New Roman" charset="0"/>
              </a:rPr>
            </a:br>
            <a:r>
              <a:rPr lang="en-US" sz="2800" dirty="0" smtClean="0">
                <a:latin typeface="Times New Roman" charset="0"/>
              </a:rPr>
              <a:t>The cloud infrastructure is provisioned for exclusive use by a specific community of consumers from organizations that have shared concerns (e.g., mission, security requirements, policy, and compliance considerations). It may be owned, managed, and operated by one or more of the organizations in the community, a third party, or some combination of them, and it may exist on or off premises.</a:t>
            </a:r>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37</a:t>
            </a:fld>
            <a:endParaRPr lang="en-US"/>
          </a:p>
        </p:txBody>
      </p:sp>
    </p:spTree>
    <p:extLst>
      <p:ext uri="{BB962C8B-B14F-4D97-AF65-F5344CB8AC3E}">
        <p14:creationId xmlns:p14="http://schemas.microsoft.com/office/powerpoint/2010/main" val="1740647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229600" cy="1143000"/>
          </a:xfrm>
        </p:spPr>
        <p:txBody>
          <a:bodyPr/>
          <a:lstStyle/>
          <a:p>
            <a:r>
              <a:rPr lang="en-US" dirty="0" smtClean="0">
                <a:latin typeface="Times New Roman" charset="0"/>
              </a:rPr>
              <a:t>Four Development </a:t>
            </a:r>
            <a:r>
              <a:rPr lang="en-US" dirty="0">
                <a:latin typeface="Times New Roman" charset="0"/>
              </a:rPr>
              <a:t>Models</a:t>
            </a:r>
          </a:p>
        </p:txBody>
      </p:sp>
      <p:sp>
        <p:nvSpPr>
          <p:cNvPr id="24579" name="Content Placeholder 2"/>
          <p:cNvSpPr>
            <a:spLocks noGrp="1"/>
          </p:cNvSpPr>
          <p:nvPr>
            <p:ph idx="1"/>
          </p:nvPr>
        </p:nvSpPr>
        <p:spPr>
          <a:xfrm>
            <a:off x="457200" y="1295400"/>
            <a:ext cx="8229600" cy="4495800"/>
          </a:xfrm>
        </p:spPr>
        <p:txBody>
          <a:bodyPr/>
          <a:lstStyle/>
          <a:p>
            <a:pPr marL="514350" indent="-514350">
              <a:buFont typeface="+mj-lt"/>
              <a:buAutoNum type="arabicPeriod" startAt="3"/>
            </a:pPr>
            <a:r>
              <a:rPr lang="en-US" b="1" dirty="0">
                <a:latin typeface="Times New Roman" charset="0"/>
              </a:rPr>
              <a:t>Public cloud</a:t>
            </a:r>
            <a:r>
              <a:rPr lang="en-US" dirty="0">
                <a:latin typeface="Times New Roman" charset="0"/>
              </a:rPr>
              <a:t>. </a:t>
            </a:r>
            <a:r>
              <a:rPr lang="en-US" dirty="0" smtClean="0">
                <a:latin typeface="Times New Roman" charset="0"/>
              </a:rPr>
              <a:t/>
            </a:r>
            <a:br>
              <a:rPr lang="en-US" dirty="0" smtClean="0">
                <a:latin typeface="Times New Roman" charset="0"/>
              </a:rPr>
            </a:br>
            <a:r>
              <a:rPr lang="en-US" dirty="0" smtClean="0">
                <a:latin typeface="Times New Roman" charset="0"/>
              </a:rPr>
              <a:t/>
            </a:r>
            <a:br>
              <a:rPr lang="en-US" dirty="0" smtClean="0">
                <a:latin typeface="Times New Roman" charset="0"/>
              </a:rPr>
            </a:br>
            <a:r>
              <a:rPr lang="en-US" dirty="0" smtClean="0">
                <a:latin typeface="Times New Roman" charset="0"/>
              </a:rPr>
              <a:t>The cloud infrastructure is provisioned for open use by the general public. It may be owned, managed, and operated by a business, academic, or government organization, or some combination of them. It exists on the premises of the cloud provider.</a:t>
            </a:r>
            <a:endParaRPr lang="en-US" dirty="0">
              <a:latin typeface="Times New Roman" charset="0"/>
            </a:endParaRPr>
          </a:p>
        </p:txBody>
      </p:sp>
      <p:sp>
        <p:nvSpPr>
          <p:cNvPr id="24580"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7874FC9E-9D46-BF4F-AB3C-92C3AFBFB30D}" type="slidenum">
              <a:rPr lang="en-US" sz="1000">
                <a:latin typeface="Arial" charset="0"/>
              </a:rPr>
              <a:pPr eaLnBrk="1" hangingPunct="1"/>
              <a:t>38</a:t>
            </a:fld>
            <a:endParaRPr lang="en-US" sz="1000">
              <a:latin typeface="Arial" charset="0"/>
            </a:endParaRPr>
          </a:p>
        </p:txBody>
      </p:sp>
    </p:spTree>
    <p:extLst>
      <p:ext uri="{BB962C8B-B14F-4D97-AF65-F5344CB8AC3E}">
        <p14:creationId xmlns:p14="http://schemas.microsoft.com/office/powerpoint/2010/main" val="2845591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Times New Roman" charset="0"/>
              </a:rPr>
              <a:t>Four Development </a:t>
            </a:r>
            <a:r>
              <a:rPr lang="en-US" dirty="0">
                <a:latin typeface="Times New Roman" charset="0"/>
              </a:rPr>
              <a:t>Models</a:t>
            </a:r>
          </a:p>
        </p:txBody>
      </p:sp>
      <p:sp>
        <p:nvSpPr>
          <p:cNvPr id="3" name="Content Placeholder 2"/>
          <p:cNvSpPr>
            <a:spLocks noGrp="1"/>
          </p:cNvSpPr>
          <p:nvPr>
            <p:ph idx="1"/>
          </p:nvPr>
        </p:nvSpPr>
        <p:spPr/>
        <p:txBody>
          <a:bodyPr/>
          <a:lstStyle/>
          <a:p>
            <a:pPr marL="514350" indent="-514350">
              <a:buFont typeface="+mj-lt"/>
              <a:buAutoNum type="arabicPeriod" startAt="4"/>
            </a:pPr>
            <a:r>
              <a:rPr lang="en-US" b="1" dirty="0" smtClean="0">
                <a:latin typeface="Times New Roman" charset="0"/>
              </a:rPr>
              <a:t>Hybrid cloud</a:t>
            </a:r>
            <a:r>
              <a:rPr lang="en-US" dirty="0" smtClean="0">
                <a:latin typeface="Times New Roman" charset="0"/>
              </a:rPr>
              <a:t>. </a:t>
            </a:r>
            <a:br>
              <a:rPr lang="en-US" dirty="0" smtClean="0">
                <a:latin typeface="Times New Roman" charset="0"/>
              </a:rPr>
            </a:br>
            <a:r>
              <a:rPr lang="en-US" dirty="0" smtClean="0">
                <a:latin typeface="Times New Roman" charset="0"/>
              </a:rPr>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p>
        </p:txBody>
      </p:sp>
      <p:sp>
        <p:nvSpPr>
          <p:cNvPr id="4" name="Slide Number Placeholder 3"/>
          <p:cNvSpPr>
            <a:spLocks noGrp="1"/>
          </p:cNvSpPr>
          <p:nvPr>
            <p:ph type="sldNum" sz="quarter" idx="4"/>
          </p:nvPr>
        </p:nvSpPr>
        <p:spPr>
          <a:xfrm>
            <a:off x="6781800" y="6248400"/>
            <a:ext cx="1905000" cy="457200"/>
          </a:xfrm>
          <a:prstGeom prst="rect">
            <a:avLst/>
          </a:prstGeom>
        </p:spPr>
        <p:txBody>
          <a:bodyPr/>
          <a:lstStyle/>
          <a:p>
            <a:fld id="{A61B9116-22F3-0340-8D54-ED274ED4A692}" type="slidenum">
              <a:rPr lang="en-US" smtClean="0"/>
              <a:pPr/>
              <a:t>39</a:t>
            </a:fld>
            <a:endParaRPr lang="en-US"/>
          </a:p>
        </p:txBody>
      </p:sp>
    </p:spTree>
    <p:extLst>
      <p:ext uri="{BB962C8B-B14F-4D97-AF65-F5344CB8AC3E}">
        <p14:creationId xmlns:p14="http://schemas.microsoft.com/office/powerpoint/2010/main" val="764761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a:latin typeface="Times" charset="0"/>
                <a:ea typeface="ＭＳ Ｐゴシック" charset="0"/>
                <a:cs typeface="ＭＳ Ｐゴシック" charset="0"/>
              </a:rPr>
              <a:t>Course Website</a:t>
            </a:r>
          </a:p>
        </p:txBody>
      </p:sp>
      <p:sp>
        <p:nvSpPr>
          <p:cNvPr id="6148" name="Rectangle 3"/>
          <p:cNvSpPr>
            <a:spLocks noGrp="1" noChangeArrowheads="1"/>
          </p:cNvSpPr>
          <p:nvPr>
            <p:ph idx="1"/>
          </p:nvPr>
        </p:nvSpPr>
        <p:spPr>
          <a:xfrm>
            <a:off x="304800" y="1752600"/>
            <a:ext cx="8458200" cy="4114800"/>
          </a:xfrm>
        </p:spPr>
        <p:txBody>
          <a:bodyPr/>
          <a:lstStyle/>
          <a:p>
            <a:pPr marL="609600" indent="-609600" eaLnBrk="1" hangingPunct="1">
              <a:lnSpc>
                <a:spcPct val="80000"/>
              </a:lnSpc>
            </a:pPr>
            <a:r>
              <a:rPr lang="en-US" sz="2800" dirty="0" err="1" smtClean="0">
                <a:latin typeface="Times" charset="0"/>
                <a:ea typeface="ＭＳ Ｐゴシック" charset="0"/>
                <a:cs typeface="ＭＳ Ｐゴシック" charset="0"/>
              </a:rPr>
              <a:t>TITANium</a:t>
            </a:r>
            <a:r>
              <a:rPr lang="en-US" sz="2800" dirty="0" smtClean="0">
                <a:latin typeface="Times" charset="0"/>
                <a:ea typeface="ＭＳ Ｐゴシック" charset="0"/>
                <a:cs typeface="ＭＳ Ｐゴシック" charset="0"/>
              </a:rPr>
              <a:t> </a:t>
            </a:r>
            <a:endParaRPr lang="en-US" sz="2800" dirty="0">
              <a:latin typeface="Times" charset="0"/>
              <a:ea typeface="ＭＳ Ｐゴシック" charset="0"/>
              <a:cs typeface="ＭＳ Ｐゴシック" charset="0"/>
            </a:endParaRPr>
          </a:p>
          <a:p>
            <a:pPr marL="1009650" lvl="1" indent="-609600" eaLnBrk="1" hangingPunct="1">
              <a:lnSpc>
                <a:spcPct val="80000"/>
              </a:lnSpc>
            </a:pPr>
            <a:r>
              <a:rPr lang="en-US" sz="2400" dirty="0" smtClean="0">
                <a:latin typeface="Times" charset="0"/>
                <a:ea typeface="ＭＳ Ｐゴシック" charset="0"/>
                <a:cs typeface="ＭＳ Ｐゴシック" charset="0"/>
              </a:rPr>
              <a:t>G</a:t>
            </a:r>
            <a:r>
              <a:rPr lang="en-US" altLang="zh-CN" sz="2400" dirty="0" smtClean="0">
                <a:latin typeface="Times" charset="0"/>
                <a:ea typeface="ＭＳ Ｐゴシック" charset="0"/>
                <a:cs typeface="ＭＳ Ｐゴシック" charset="0"/>
              </a:rPr>
              <a:t>rading</a:t>
            </a:r>
          </a:p>
          <a:p>
            <a:pPr marL="1009650" lvl="1" indent="-609600" eaLnBrk="1" hangingPunct="1">
              <a:lnSpc>
                <a:spcPct val="80000"/>
              </a:lnSpc>
            </a:pPr>
            <a:r>
              <a:rPr lang="en-US" sz="2400" dirty="0" smtClean="0">
                <a:latin typeface="Times" charset="0"/>
                <a:ea typeface="ＭＳ Ｐゴシック" charset="0"/>
                <a:cs typeface="ＭＳ Ｐゴシック" charset="0"/>
              </a:rPr>
              <a:t>S</a:t>
            </a:r>
            <a:r>
              <a:rPr lang="en-US" altLang="zh-CN" sz="2400" dirty="0" smtClean="0">
                <a:latin typeface="Times" charset="0"/>
                <a:ea typeface="ＭＳ Ｐゴシック" charset="0"/>
                <a:cs typeface="ＭＳ Ｐゴシック" charset="0"/>
              </a:rPr>
              <a:t>chedule</a:t>
            </a:r>
          </a:p>
          <a:p>
            <a:pPr marL="1009650" lvl="1" indent="-609600" eaLnBrk="1" hangingPunct="1">
              <a:lnSpc>
                <a:spcPct val="80000"/>
              </a:lnSpc>
            </a:pPr>
            <a:r>
              <a:rPr lang="en-US" sz="2400" dirty="0" smtClean="0">
                <a:latin typeface="Times" charset="0"/>
                <a:ea typeface="ＭＳ Ｐゴシック" charset="0"/>
                <a:cs typeface="ＭＳ Ｐゴシック" charset="0"/>
              </a:rPr>
              <a:t>L</a:t>
            </a:r>
            <a:r>
              <a:rPr lang="en-US" altLang="zh-CN" sz="2400" dirty="0" smtClean="0">
                <a:latin typeface="Times" charset="0"/>
                <a:ea typeface="ＭＳ Ｐゴシック" charset="0"/>
                <a:cs typeface="ＭＳ Ｐゴシック" charset="0"/>
              </a:rPr>
              <a:t>ecture notes</a:t>
            </a:r>
          </a:p>
          <a:p>
            <a:pPr marL="1009650" lvl="1" indent="-609600" eaLnBrk="1" hangingPunct="1">
              <a:lnSpc>
                <a:spcPct val="80000"/>
              </a:lnSpc>
            </a:pPr>
            <a:r>
              <a:rPr lang="en-US" sz="2400" dirty="0" smtClean="0">
                <a:latin typeface="Times" charset="0"/>
                <a:ea typeface="ＭＳ Ｐゴシック" charset="0"/>
                <a:cs typeface="ＭＳ Ｐゴシック" charset="0"/>
              </a:rPr>
              <a:t>D</a:t>
            </a:r>
            <a:r>
              <a:rPr lang="en-US" altLang="zh-CN" sz="2400" dirty="0" smtClean="0">
                <a:latin typeface="Times" charset="0"/>
                <a:ea typeface="ＭＳ Ｐゴシック" charset="0"/>
                <a:cs typeface="ＭＳ Ｐゴシック" charset="0"/>
              </a:rPr>
              <a:t>iscussion</a:t>
            </a:r>
          </a:p>
          <a:p>
            <a:pPr marL="1009650" lvl="1" indent="-609600" eaLnBrk="1" hangingPunct="1">
              <a:lnSpc>
                <a:spcPct val="80000"/>
              </a:lnSpc>
            </a:pPr>
            <a:r>
              <a:rPr lang="en-US" sz="2400" dirty="0" smtClean="0">
                <a:latin typeface="Times" charset="0"/>
                <a:ea typeface="ＭＳ Ｐゴシック" charset="0"/>
                <a:cs typeface="ＭＳ Ｐゴシック" charset="0"/>
              </a:rPr>
              <a:t>P</a:t>
            </a:r>
            <a:r>
              <a:rPr lang="en-US" altLang="zh-CN" sz="2400" dirty="0" smtClean="0">
                <a:latin typeface="Times" charset="0"/>
                <a:ea typeface="ＭＳ Ｐゴシック" charset="0"/>
                <a:cs typeface="ＭＳ Ｐゴシック" charset="0"/>
              </a:rPr>
              <a:t>roject submission</a:t>
            </a:r>
          </a:p>
          <a:p>
            <a:pPr marL="1009650" lvl="1" indent="-609600" eaLnBrk="1" hangingPunct="1">
              <a:lnSpc>
                <a:spcPct val="80000"/>
              </a:lnSpc>
            </a:pPr>
            <a:r>
              <a:rPr lang="en-US" sz="2400" dirty="0" smtClean="0">
                <a:latin typeface="Times" charset="0"/>
                <a:ea typeface="ＭＳ Ｐゴシック" charset="0"/>
                <a:cs typeface="ＭＳ Ｐゴシック" charset="0"/>
              </a:rPr>
              <a:t>…</a:t>
            </a:r>
            <a:endParaRPr lang="en-US" sz="2400" dirty="0">
              <a:latin typeface="Times" charset="0"/>
              <a:ea typeface="ＭＳ Ｐゴシック" charset="0"/>
              <a:cs typeface="ＭＳ Ｐゴシック" charset="0"/>
            </a:endParaRPr>
          </a:p>
        </p:txBody>
      </p:sp>
      <p:sp>
        <p:nvSpPr>
          <p:cNvPr id="6146"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4DE8DD0-8A37-B346-9129-4BDEB18FA43B}" type="slidenum">
              <a:rPr lang="en-US" sz="1400">
                <a:solidFill>
                  <a:schemeClr val="bg1"/>
                </a:solidFill>
              </a:rPr>
              <a:pPr/>
              <a:t>4</a:t>
            </a:fld>
            <a:endParaRPr lang="en-US" sz="1400">
              <a:solidFill>
                <a:schemeClr val="bg1"/>
              </a:solidFill>
            </a:endParaRPr>
          </a:p>
        </p:txBody>
      </p:sp>
    </p:spTree>
    <p:extLst>
      <p:ext uri="{BB962C8B-B14F-4D97-AF65-F5344CB8AC3E}">
        <p14:creationId xmlns:p14="http://schemas.microsoft.com/office/powerpoint/2010/main" val="3662456508"/>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atin typeface="Times New Roman" charset="0"/>
              </a:rPr>
              <a:t>Summary</a:t>
            </a:r>
          </a:p>
        </p:txBody>
      </p:sp>
      <p:sp>
        <p:nvSpPr>
          <p:cNvPr id="25603" name="Content Placeholder 2"/>
          <p:cNvSpPr>
            <a:spLocks noGrp="1"/>
          </p:cNvSpPr>
          <p:nvPr>
            <p:ph idx="1"/>
          </p:nvPr>
        </p:nvSpPr>
        <p:spPr/>
        <p:txBody>
          <a:bodyPr>
            <a:normAutofit/>
          </a:bodyPr>
          <a:lstStyle/>
          <a:p>
            <a:r>
              <a:rPr lang="en-US" sz="2800">
                <a:latin typeface="Times New Roman" charset="0"/>
              </a:rPr>
              <a:t>Five essential characteristics: On-demand self-service; Broad network access; Resource pooling; Rapid elasticity; and Measured Service.</a:t>
            </a:r>
          </a:p>
          <a:p>
            <a:r>
              <a:rPr lang="en-US" sz="2800">
                <a:latin typeface="Times New Roman" charset="0"/>
              </a:rPr>
              <a:t>Three service models: Software as a Service (SaaS); Platform as a Service (PaaS); and Infrastructure as a Service (IaaS).</a:t>
            </a:r>
          </a:p>
          <a:p>
            <a:r>
              <a:rPr lang="en-US" sz="2800">
                <a:latin typeface="Times New Roman" charset="0"/>
              </a:rPr>
              <a:t>Four deployment models: Private cloud; Community cloud; Public cloud; and Hybrid cloud.</a:t>
            </a:r>
          </a:p>
          <a:p>
            <a:r>
              <a:rPr lang="en-US" sz="2800">
                <a:solidFill>
                  <a:srgbClr val="FF0000"/>
                </a:solidFill>
                <a:latin typeface="Times New Roman" charset="0"/>
              </a:rPr>
              <a:t>Is this definition sufficient?</a:t>
            </a:r>
          </a:p>
        </p:txBody>
      </p:sp>
      <p:sp>
        <p:nvSpPr>
          <p:cNvPr id="25604" name="Slide Number Placeholder 3"/>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CAEA00F6-BEA1-C942-9295-11360EC553C6}" type="slidenum">
              <a:rPr lang="en-US" sz="1000">
                <a:latin typeface="Arial" charset="0"/>
              </a:rPr>
              <a:pPr eaLnBrk="1" hangingPunct="1"/>
              <a:t>40</a:t>
            </a:fld>
            <a:endParaRPr lang="en-US" sz="1000">
              <a:latin typeface="Arial" charset="0"/>
            </a:endParaRPr>
          </a:p>
        </p:txBody>
      </p:sp>
    </p:spTree>
    <p:extLst>
      <p:ext uri="{BB962C8B-B14F-4D97-AF65-F5344CB8AC3E}">
        <p14:creationId xmlns:p14="http://schemas.microsoft.com/office/powerpoint/2010/main" val="1042711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atin typeface="Times" charset="0"/>
                <a:ea typeface="ＭＳ Ｐゴシック" charset="0"/>
                <a:cs typeface="ＭＳ Ｐゴシック" charset="0"/>
              </a:rPr>
              <a:t>What you need to do this week?</a:t>
            </a:r>
          </a:p>
        </p:txBody>
      </p:sp>
      <p:sp>
        <p:nvSpPr>
          <p:cNvPr id="20484" name="Rectangle 3"/>
          <p:cNvSpPr>
            <a:spLocks noGrp="1" noChangeArrowheads="1"/>
          </p:cNvSpPr>
          <p:nvPr>
            <p:ph idx="1"/>
          </p:nvPr>
        </p:nvSpPr>
        <p:spPr>
          <a:xfrm>
            <a:off x="228600" y="1600200"/>
            <a:ext cx="8686800" cy="3924300"/>
          </a:xfrm>
        </p:spPr>
        <p:txBody>
          <a:bodyPr>
            <a:normAutofit/>
          </a:bodyPr>
          <a:lstStyle/>
          <a:p>
            <a:pPr eaLnBrk="1" hangingPunct="1"/>
            <a:endParaRPr lang="en-US" sz="2800" dirty="0" smtClean="0">
              <a:latin typeface="Times" charset="0"/>
              <a:ea typeface="ＭＳ Ｐゴシック" charset="0"/>
              <a:cs typeface="ＭＳ Ｐゴシック" charset="0"/>
            </a:endParaRPr>
          </a:p>
          <a:p>
            <a:r>
              <a:rPr lang="en-US" sz="2800" dirty="0">
                <a:latin typeface="Times New Roman" charset="0"/>
              </a:rPr>
              <a:t>Read Intel guide of how to build a cloud system and get familiar with cloud virtualization system.</a:t>
            </a:r>
          </a:p>
          <a:p>
            <a:r>
              <a:rPr lang="en-US" sz="2800" dirty="0">
                <a:latin typeface="Times New Roman" charset="0"/>
              </a:rPr>
              <a:t>Resource can be found at the </a:t>
            </a:r>
            <a:r>
              <a:rPr lang="en-US" sz="2800" dirty="0" err="1" smtClean="0">
                <a:latin typeface="Times New Roman" charset="0"/>
              </a:rPr>
              <a:t>TITANium</a:t>
            </a:r>
            <a:r>
              <a:rPr lang="en-US" sz="2800" dirty="0" smtClean="0">
                <a:latin typeface="Times New Roman" charset="0"/>
              </a:rPr>
              <a:t> </a:t>
            </a:r>
            <a:endParaRPr lang="en-US" sz="2800" dirty="0" smtClean="0">
              <a:latin typeface="Times New Roman" charset="0"/>
            </a:endParaRPr>
          </a:p>
          <a:p>
            <a:r>
              <a:rPr lang="en-US" sz="2800" dirty="0" smtClean="0">
                <a:latin typeface="Times" charset="0"/>
                <a:ea typeface="ＭＳ Ｐゴシック" charset="0"/>
                <a:cs typeface="ＭＳ Ｐゴシック" charset="0"/>
              </a:rPr>
              <a:t>Get </a:t>
            </a:r>
            <a:r>
              <a:rPr lang="en-US" sz="2800" dirty="0" smtClean="0">
                <a:latin typeface="Times" charset="0"/>
                <a:ea typeface="ＭＳ Ｐゴシック" charset="0"/>
                <a:cs typeface="ＭＳ Ｐゴシック" charset="0"/>
              </a:rPr>
              <a:t>to know each other and compose group partners</a:t>
            </a:r>
          </a:p>
          <a:p>
            <a:pPr lvl="1" eaLnBrk="1" hangingPunct="1"/>
            <a:r>
              <a:rPr lang="en-US" sz="2400" dirty="0" smtClean="0">
                <a:latin typeface="Times" charset="0"/>
                <a:cs typeface="ＭＳ Ｐゴシック" charset="0"/>
              </a:rPr>
              <a:t>Use </a:t>
            </a:r>
            <a:r>
              <a:rPr lang="en-US" sz="2400" dirty="0" err="1" smtClean="0">
                <a:latin typeface="Times" charset="0"/>
                <a:cs typeface="ＭＳ Ｐゴシック" charset="0"/>
              </a:rPr>
              <a:t>TITANium’s</a:t>
            </a:r>
            <a:r>
              <a:rPr lang="en-US" sz="2400" dirty="0" smtClean="0">
                <a:latin typeface="Times" charset="0"/>
                <a:cs typeface="ＭＳ Ｐゴシック" charset="0"/>
              </a:rPr>
              <a:t> discussion board to share your thoughts and search for project partners</a:t>
            </a:r>
            <a:endParaRPr lang="en-US" sz="2400" dirty="0" smtClean="0">
              <a:latin typeface="Times" charset="0"/>
              <a:ea typeface="ＭＳ Ｐゴシック" charset="0"/>
              <a:cs typeface="ＭＳ Ｐゴシック" charset="0"/>
            </a:endParaRPr>
          </a:p>
          <a:p>
            <a:pPr eaLnBrk="1" hangingPunct="1"/>
            <a:r>
              <a:rPr lang="en-US" sz="2800" dirty="0" smtClean="0">
                <a:latin typeface="Times" charset="0"/>
                <a:cs typeface="ＭＳ Ｐゴシック" charset="0"/>
              </a:rPr>
              <a:t>Investigate project topics</a:t>
            </a:r>
            <a:endParaRPr lang="en-US" sz="2800" dirty="0">
              <a:latin typeface="Times" charset="0"/>
              <a:ea typeface="ＭＳ Ｐゴシック" charset="0"/>
              <a:cs typeface="ＭＳ Ｐゴシック" charset="0"/>
            </a:endParaRPr>
          </a:p>
        </p:txBody>
      </p:sp>
      <p:sp>
        <p:nvSpPr>
          <p:cNvPr id="20482"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8CB6762-042D-BF42-8F95-38503775E45C}" type="slidenum">
              <a:rPr lang="en-US" sz="1400">
                <a:solidFill>
                  <a:schemeClr val="bg1"/>
                </a:solidFill>
              </a:rPr>
              <a:pPr/>
              <a:t>41</a:t>
            </a:fld>
            <a:endParaRPr lang="en-US" sz="1400">
              <a:solidFill>
                <a:schemeClr val="bg1"/>
              </a:solidFill>
            </a:endParaRPr>
          </a:p>
        </p:txBody>
      </p:sp>
    </p:spTree>
    <p:extLst>
      <p:ext uri="{BB962C8B-B14F-4D97-AF65-F5344CB8AC3E}">
        <p14:creationId xmlns:p14="http://schemas.microsoft.com/office/powerpoint/2010/main" val="248045915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152400"/>
            <a:ext cx="8458200" cy="1143000"/>
          </a:xfrm>
        </p:spPr>
        <p:txBody>
          <a:bodyPr/>
          <a:lstStyle/>
          <a:p>
            <a:pPr eaLnBrk="1" hangingPunct="1"/>
            <a:r>
              <a:rPr lang="en-US" dirty="0">
                <a:latin typeface="Times" charset="0"/>
                <a:ea typeface="ＭＳ Ｐゴシック" charset="0"/>
                <a:cs typeface="ＭＳ Ｐゴシック" charset="0"/>
              </a:rPr>
              <a:t>Prerequisites and Course Materials</a:t>
            </a:r>
          </a:p>
        </p:txBody>
      </p:sp>
      <p:sp>
        <p:nvSpPr>
          <p:cNvPr id="4100" name="Rectangle 3"/>
          <p:cNvSpPr>
            <a:spLocks noGrp="1" noChangeArrowheads="1"/>
          </p:cNvSpPr>
          <p:nvPr>
            <p:ph idx="1"/>
          </p:nvPr>
        </p:nvSpPr>
        <p:spPr>
          <a:xfrm>
            <a:off x="457200" y="1143000"/>
            <a:ext cx="8229600" cy="5334000"/>
          </a:xfrm>
        </p:spPr>
        <p:txBody>
          <a:bodyPr/>
          <a:lstStyle/>
          <a:p>
            <a:r>
              <a:rPr lang="en-US" sz="2800" dirty="0">
                <a:latin typeface="Times" charset="0"/>
                <a:ea typeface="ＭＳ Ｐゴシック" charset="0"/>
                <a:cs typeface="ＭＳ Ｐゴシック" charset="0"/>
              </a:rPr>
              <a:t>CPSC 333: Introductions to Computer Security</a:t>
            </a:r>
          </a:p>
          <a:p>
            <a:r>
              <a:rPr lang="en-US" sz="2800" dirty="0">
                <a:latin typeface="Times" charset="0"/>
                <a:ea typeface="ＭＳ Ｐゴシック" charset="0"/>
                <a:cs typeface="ＭＳ Ｐゴシック" charset="0"/>
              </a:rPr>
              <a:t>CPSC 351: Operating System </a:t>
            </a:r>
          </a:p>
          <a:p>
            <a:pPr eaLnBrk="1" hangingPunct="1"/>
            <a:r>
              <a:rPr lang="en-US" sz="2800" dirty="0">
                <a:latin typeface="Times" charset="0"/>
                <a:ea typeface="ＭＳ Ｐゴシック" charset="0"/>
                <a:cs typeface="ＭＳ Ｐゴシック" charset="0"/>
              </a:rPr>
              <a:t>No text book. </a:t>
            </a:r>
          </a:p>
          <a:p>
            <a:pPr eaLnBrk="1" hangingPunct="1"/>
            <a:r>
              <a:rPr lang="en-US" sz="2800" dirty="0">
                <a:latin typeface="Times" charset="0"/>
                <a:ea typeface="ＭＳ Ｐゴシック" charset="0"/>
                <a:cs typeface="ＭＳ Ｐゴシック" charset="0"/>
              </a:rPr>
              <a:t>Lecture notes are provided. In addition, we also collect materials </a:t>
            </a:r>
            <a:r>
              <a:rPr lang="en-US" sz="2800" dirty="0" smtClean="0">
                <a:latin typeface="Times" charset="0"/>
                <a:ea typeface="ＭＳ Ｐゴシック" charset="0"/>
                <a:cs typeface="ＭＳ Ｐゴシック" charset="0"/>
              </a:rPr>
              <a:t>from </a:t>
            </a:r>
            <a:r>
              <a:rPr lang="en-US" sz="2800" dirty="0">
                <a:latin typeface="Times" charset="0"/>
                <a:ea typeface="ＭＳ Ｐゴシック" charset="0"/>
                <a:cs typeface="ＭＳ Ｐゴシック" charset="0"/>
              </a:rPr>
              <a:t>the web.</a:t>
            </a:r>
          </a:p>
        </p:txBody>
      </p:sp>
      <p:sp>
        <p:nvSpPr>
          <p:cNvPr id="4098"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93920ED-059C-7749-BBA8-700EF7E8C83E}" type="slidenum">
              <a:rPr lang="en-US" sz="1400">
                <a:solidFill>
                  <a:schemeClr val="bg1"/>
                </a:solidFill>
              </a:rPr>
              <a:pPr/>
              <a:t>5</a:t>
            </a:fld>
            <a:endParaRPr lang="en-US" sz="1400">
              <a:solidFill>
                <a:schemeClr val="bg1"/>
              </a:solidFill>
            </a:endParaRPr>
          </a:p>
        </p:txBody>
      </p:sp>
    </p:spTree>
    <p:extLst>
      <p:ext uri="{BB962C8B-B14F-4D97-AF65-F5344CB8AC3E}">
        <p14:creationId xmlns:p14="http://schemas.microsoft.com/office/powerpoint/2010/main" val="158367283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3400" y="-228600"/>
            <a:ext cx="8229600" cy="1143000"/>
          </a:xfrm>
        </p:spPr>
        <p:txBody>
          <a:bodyPr>
            <a:normAutofit/>
          </a:bodyPr>
          <a:lstStyle/>
          <a:p>
            <a:pPr eaLnBrk="1" hangingPunct="1"/>
            <a:r>
              <a:rPr lang="en-US">
                <a:latin typeface="Times New Roman" charset="0"/>
              </a:rPr>
              <a:t>Who should not take this course?	</a:t>
            </a:r>
          </a:p>
        </p:txBody>
      </p:sp>
      <p:sp>
        <p:nvSpPr>
          <p:cNvPr id="9219" name="Content Placeholder 2"/>
          <p:cNvSpPr>
            <a:spLocks noGrp="1"/>
          </p:cNvSpPr>
          <p:nvPr>
            <p:ph idx="1"/>
          </p:nvPr>
        </p:nvSpPr>
        <p:spPr>
          <a:xfrm>
            <a:off x="457200" y="1463675"/>
            <a:ext cx="8229600" cy="4937125"/>
          </a:xfrm>
        </p:spPr>
        <p:txBody>
          <a:bodyPr/>
          <a:lstStyle/>
          <a:p>
            <a:pPr eaLnBrk="1" hangingPunct="1"/>
            <a:r>
              <a:rPr lang="en-US" sz="2800" dirty="0">
                <a:latin typeface="Times New Roman" charset="0"/>
              </a:rPr>
              <a:t>I do not want to do programs (such as C, C++, java, web2.0, SQL, MySQL, etc.) and just want to learn </a:t>
            </a:r>
            <a:r>
              <a:rPr lang="en-US" sz="2800" dirty="0" smtClean="0">
                <a:latin typeface="Times New Roman" charset="0"/>
              </a:rPr>
              <a:t>cloud computing concepts.</a:t>
            </a:r>
            <a:endParaRPr lang="en-US" sz="2800" dirty="0">
              <a:latin typeface="Times New Roman" charset="0"/>
            </a:endParaRPr>
          </a:p>
        </p:txBody>
      </p:sp>
      <p:sp>
        <p:nvSpPr>
          <p:cNvPr id="2" name="Slide Number Placeholder 1"/>
          <p:cNvSpPr>
            <a:spLocks noGrp="1"/>
          </p:cNvSpPr>
          <p:nvPr>
            <p:ph type="sldNum" sz="quarter" idx="4"/>
          </p:nvPr>
        </p:nvSpPr>
        <p:spPr/>
        <p:txBody>
          <a:bodyPr/>
          <a:lstStyle/>
          <a:p>
            <a:pPr>
              <a:defRPr/>
            </a:pPr>
            <a:fld id="{DACE9E11-39C8-4E20-894F-A4A883CCF6EF}" type="slidenum">
              <a:rPr lang="en-US" smtClean="0"/>
              <a:pPr>
                <a:defRPr/>
              </a:pPr>
              <a:t>6</a:t>
            </a:fld>
            <a:endParaRPr lang="en-US" dirty="0"/>
          </a:p>
        </p:txBody>
      </p:sp>
    </p:spTree>
    <p:extLst>
      <p:ext uri="{BB962C8B-B14F-4D97-AF65-F5344CB8AC3E}">
        <p14:creationId xmlns:p14="http://schemas.microsoft.com/office/powerpoint/2010/main" val="850851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a:t>
            </a:r>
            <a:endParaRPr lang="en-US" dirty="0"/>
          </a:p>
        </p:txBody>
      </p:sp>
      <p:sp>
        <p:nvSpPr>
          <p:cNvPr id="3" name="Content Placeholder 2"/>
          <p:cNvSpPr>
            <a:spLocks noGrp="1"/>
          </p:cNvSpPr>
          <p:nvPr>
            <p:ph idx="1"/>
          </p:nvPr>
        </p:nvSpPr>
        <p:spPr>
          <a:xfrm>
            <a:off x="439366" y="793956"/>
            <a:ext cx="8229600" cy="5334000"/>
          </a:xfrm>
        </p:spPr>
        <p:txBody>
          <a:bodyPr/>
          <a:lstStyle/>
          <a:p>
            <a:r>
              <a:rPr lang="en-US" dirty="0"/>
              <a:t>Attending the lectures is </a:t>
            </a:r>
            <a:r>
              <a:rPr lang="en-US" dirty="0" smtClean="0"/>
              <a:t>mandatory--no textbook. </a:t>
            </a:r>
          </a:p>
          <a:p>
            <a:r>
              <a:rPr lang="en-US" dirty="0" smtClean="0"/>
              <a:t>Students </a:t>
            </a:r>
            <a:r>
              <a:rPr lang="en-US" dirty="0"/>
              <a:t>are responsible for all course material regardless of whether they are present or absent. </a:t>
            </a:r>
            <a:endParaRPr lang="en-US" dirty="0" smtClean="0"/>
          </a:p>
          <a:p>
            <a:r>
              <a:rPr lang="en-US" dirty="0" smtClean="0"/>
              <a:t>Attendance </a:t>
            </a:r>
            <a:r>
              <a:rPr lang="en-US" dirty="0"/>
              <a:t>will be recorded </a:t>
            </a:r>
            <a:r>
              <a:rPr lang="en-US" dirty="0">
                <a:solidFill>
                  <a:srgbClr val="FF0000"/>
                </a:solidFill>
              </a:rPr>
              <a:t>from time to </a:t>
            </a:r>
            <a:r>
              <a:rPr lang="en-US" dirty="0" smtClean="0">
                <a:solidFill>
                  <a:srgbClr val="FF0000"/>
                </a:solidFill>
              </a:rPr>
              <a:t>time.</a:t>
            </a:r>
          </a:p>
          <a:p>
            <a:r>
              <a:rPr lang="en-US" dirty="0">
                <a:solidFill>
                  <a:srgbClr val="FF0000"/>
                </a:solidFill>
              </a:rPr>
              <a:t>Two lateness or tardiness counts one absent. </a:t>
            </a:r>
          </a:p>
          <a:p>
            <a:r>
              <a:rPr lang="en-US" dirty="0" smtClean="0">
                <a:solidFill>
                  <a:srgbClr val="FF0000"/>
                </a:solidFill>
              </a:rPr>
              <a:t>Students </a:t>
            </a:r>
            <a:r>
              <a:rPr lang="en-US" dirty="0">
                <a:solidFill>
                  <a:srgbClr val="FF0000"/>
                </a:solidFill>
              </a:rPr>
              <a:t>who are absent for 5 or more times will receive an “F” for this class</a:t>
            </a:r>
            <a:r>
              <a:rPr lang="en-US" dirty="0" smtClean="0">
                <a:solidFill>
                  <a:srgbClr val="FF0000"/>
                </a:solidFill>
              </a:rPr>
              <a:t>.</a:t>
            </a:r>
          </a:p>
          <a:p>
            <a:endParaRPr lang="en-US" dirty="0">
              <a:solidFill>
                <a:srgbClr val="FF0000"/>
              </a:solidFill>
            </a:endParaRPr>
          </a:p>
        </p:txBody>
      </p:sp>
      <p:sp>
        <p:nvSpPr>
          <p:cNvPr id="4" name="Slide Number Placeholder 3"/>
          <p:cNvSpPr>
            <a:spLocks noGrp="1"/>
          </p:cNvSpPr>
          <p:nvPr>
            <p:ph type="sldNum" sz="quarter" idx="4"/>
          </p:nvPr>
        </p:nvSpPr>
        <p:spPr/>
        <p:txBody>
          <a:bodyPr/>
          <a:lstStyle/>
          <a:p>
            <a:pPr>
              <a:defRPr/>
            </a:pPr>
            <a:fld id="{DACE9E11-39C8-4E20-894F-A4A883CCF6EF}" type="slidenum">
              <a:rPr lang="en-US" smtClean="0"/>
              <a:pPr>
                <a:defRPr/>
              </a:pPr>
              <a:t>7</a:t>
            </a:fld>
            <a:endParaRPr lang="en-US" dirty="0"/>
          </a:p>
        </p:txBody>
      </p:sp>
    </p:spTree>
    <p:extLst>
      <p:ext uri="{BB962C8B-B14F-4D97-AF65-F5344CB8AC3E}">
        <p14:creationId xmlns:p14="http://schemas.microsoft.com/office/powerpoint/2010/main" val="188712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4000" dirty="0">
                <a:latin typeface="Times" charset="0"/>
                <a:ea typeface="ＭＳ Ｐゴシック" charset="0"/>
                <a:cs typeface="ＭＳ Ｐゴシック" charset="0"/>
              </a:rPr>
              <a:t>Class </a:t>
            </a:r>
            <a:r>
              <a:rPr lang="en-US" sz="4000" dirty="0" smtClean="0">
                <a:latin typeface="Times" charset="0"/>
                <a:ea typeface="ＭＳ Ｐゴシック" charset="0"/>
                <a:cs typeface="ＭＳ Ｐゴシック" charset="0"/>
              </a:rPr>
              <a:t>Objectives</a:t>
            </a:r>
            <a:endParaRPr lang="en-US" sz="4000" dirty="0">
              <a:latin typeface="Times" charset="0"/>
              <a:ea typeface="ＭＳ Ｐゴシック" charset="0"/>
              <a:cs typeface="ＭＳ Ｐゴシック" charset="0"/>
            </a:endParaRPr>
          </a:p>
        </p:txBody>
      </p:sp>
      <p:sp>
        <p:nvSpPr>
          <p:cNvPr id="8196" name="Rectangle 3"/>
          <p:cNvSpPr>
            <a:spLocks noGrp="1" noChangeArrowheads="1"/>
          </p:cNvSpPr>
          <p:nvPr>
            <p:ph idx="1"/>
          </p:nvPr>
        </p:nvSpPr>
        <p:spPr>
          <a:xfrm>
            <a:off x="304800" y="1219200"/>
            <a:ext cx="8610600" cy="5638800"/>
          </a:xfrm>
        </p:spPr>
        <p:txBody>
          <a:bodyPr>
            <a:normAutofit/>
          </a:bodyPr>
          <a:lstStyle/>
          <a:p>
            <a:r>
              <a:rPr lang="en-US" sz="2400" dirty="0"/>
              <a:t>The course is designed to introduce cloud computing and the related security techniques to CS curricula and provide students the fundamental background of cloud computing enabling technologies with hands-on experience. </a:t>
            </a:r>
            <a:r>
              <a:rPr lang="en-US" sz="2400" dirty="0" smtClean="0"/>
              <a:t>Student </a:t>
            </a:r>
            <a:r>
              <a:rPr lang="en-US" sz="2400" dirty="0"/>
              <a:t>will </a:t>
            </a:r>
            <a:endParaRPr lang="en-US" sz="2400" dirty="0" smtClean="0"/>
          </a:p>
          <a:p>
            <a:pPr marL="952500" lvl="1" indent="-514350">
              <a:buFont typeface="+mj-lt"/>
              <a:buAutoNum type="arabicPeriod"/>
            </a:pPr>
            <a:r>
              <a:rPr lang="en-US" sz="2400" dirty="0"/>
              <a:t>learn the core concepts and principles of cloud computing and cloud security as well as identify and explore some of the emerging research challenges in cloud computing and cloud security; </a:t>
            </a:r>
          </a:p>
          <a:p>
            <a:pPr marL="952500" lvl="1" indent="-514350">
              <a:buFont typeface="+mj-lt"/>
              <a:buAutoNum type="arabicPeriod"/>
            </a:pPr>
            <a:r>
              <a:rPr lang="en-US" sz="2400" dirty="0"/>
              <a:t>gain hands-on experience in using cloud computing infrastructure by designing, developing and deploying applications on cloud infrastructures; and</a:t>
            </a:r>
          </a:p>
          <a:p>
            <a:pPr marL="952500" lvl="1" indent="-514350">
              <a:buFont typeface="+mj-lt"/>
              <a:buAutoNum type="arabicPeriod"/>
            </a:pPr>
            <a:r>
              <a:rPr lang="en-US" sz="2400" dirty="0"/>
              <a:t>work on a large research project in cloud computing.  </a:t>
            </a:r>
          </a:p>
        </p:txBody>
      </p:sp>
      <p:sp>
        <p:nvSpPr>
          <p:cNvPr id="8194"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70CA56D-5BDC-7A41-A788-3B7597C6B3BE}" type="slidenum">
              <a:rPr lang="en-US" sz="1400">
                <a:solidFill>
                  <a:schemeClr val="bg1"/>
                </a:solidFill>
              </a:rPr>
              <a:pPr/>
              <a:t>8</a:t>
            </a:fld>
            <a:endParaRPr lang="en-US" sz="1400">
              <a:solidFill>
                <a:schemeClr val="bg1"/>
              </a:solidFill>
            </a:endParaRPr>
          </a:p>
        </p:txBody>
      </p:sp>
    </p:spTree>
    <p:extLst>
      <p:ext uri="{BB962C8B-B14F-4D97-AF65-F5344CB8AC3E}">
        <p14:creationId xmlns:p14="http://schemas.microsoft.com/office/powerpoint/2010/main" val="22250929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76200"/>
            <a:ext cx="8229600" cy="1143000"/>
          </a:xfrm>
        </p:spPr>
        <p:txBody>
          <a:bodyPr/>
          <a:lstStyle/>
          <a:p>
            <a:pPr eaLnBrk="1" hangingPunct="1"/>
            <a:r>
              <a:rPr lang="en-US" sz="4000" dirty="0" smtClean="0">
                <a:latin typeface="Times" charset="0"/>
                <a:ea typeface="ＭＳ Ｐゴシック" charset="0"/>
                <a:cs typeface="ＭＳ Ｐゴシック" charset="0"/>
              </a:rPr>
              <a:t>C</a:t>
            </a:r>
            <a:r>
              <a:rPr lang="en-US" altLang="zh-CN" sz="4000" dirty="0" smtClean="0">
                <a:latin typeface="Times" charset="0"/>
                <a:ea typeface="ＭＳ Ｐゴシック" charset="0"/>
                <a:cs typeface="ＭＳ Ｐゴシック" charset="0"/>
              </a:rPr>
              <a:t>ourse Description</a:t>
            </a:r>
            <a:endParaRPr lang="en-US" sz="4000" dirty="0">
              <a:latin typeface="Times" charset="0"/>
              <a:ea typeface="ＭＳ Ｐゴシック" charset="0"/>
              <a:cs typeface="ＭＳ Ｐゴシック" charset="0"/>
            </a:endParaRPr>
          </a:p>
        </p:txBody>
      </p:sp>
      <p:sp>
        <p:nvSpPr>
          <p:cNvPr id="8196" name="Rectangle 3"/>
          <p:cNvSpPr>
            <a:spLocks noGrp="1" noChangeArrowheads="1"/>
          </p:cNvSpPr>
          <p:nvPr>
            <p:ph idx="1"/>
          </p:nvPr>
        </p:nvSpPr>
        <p:spPr>
          <a:xfrm>
            <a:off x="685800" y="1066800"/>
            <a:ext cx="8001000" cy="4267200"/>
          </a:xfrm>
        </p:spPr>
        <p:txBody>
          <a:bodyPr>
            <a:normAutofit/>
          </a:bodyPr>
          <a:lstStyle/>
          <a:p>
            <a:r>
              <a:rPr lang="en-US" sz="2400" dirty="0"/>
              <a:t>The lecture materials will focus on the cloud computing models and applications, virtualization technologies, and different cloud security techniques. </a:t>
            </a:r>
            <a:endParaRPr lang="en-US" sz="2400" dirty="0" smtClean="0"/>
          </a:p>
          <a:p>
            <a:pPr marL="0" indent="0">
              <a:buNone/>
            </a:pPr>
            <a:endParaRPr lang="en-US" sz="2400" dirty="0" smtClean="0"/>
          </a:p>
          <a:p>
            <a:r>
              <a:rPr lang="en-US" sz="2400" dirty="0" smtClean="0"/>
              <a:t>Through </a:t>
            </a:r>
            <a:r>
              <a:rPr lang="en-US" sz="2400" dirty="0"/>
              <a:t>course projects, students will learn project design, management, implementation, testing and reporting skills. </a:t>
            </a:r>
          </a:p>
        </p:txBody>
      </p:sp>
      <p:sp>
        <p:nvSpPr>
          <p:cNvPr id="8194" name="Slide Number Placeholder 5"/>
          <p:cNvSpPr>
            <a:spLocks noGrp="1"/>
          </p:cNvSpPr>
          <p:nvPr>
            <p:ph type="sldNum" sz="quarter" idx="4"/>
          </p:nvPr>
        </p:nvSpPr>
        <p:spPr>
          <a:xfrm>
            <a:off x="6781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70CA56D-5BDC-7A41-A788-3B7597C6B3BE}" type="slidenum">
              <a:rPr lang="en-US" sz="1400">
                <a:solidFill>
                  <a:schemeClr val="bg1"/>
                </a:solidFill>
              </a:rPr>
              <a:pPr/>
              <a:t>9</a:t>
            </a:fld>
            <a:endParaRPr lang="en-US" sz="1400">
              <a:solidFill>
                <a:schemeClr val="bg1"/>
              </a:solidFill>
            </a:endParaRPr>
          </a:p>
        </p:txBody>
      </p:sp>
    </p:spTree>
    <p:extLst>
      <p:ext uri="{BB962C8B-B14F-4D97-AF65-F5344CB8AC3E}">
        <p14:creationId xmlns:p14="http://schemas.microsoft.com/office/powerpoint/2010/main" val="105896412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
        <a:cs typeface="Arial"/>
      </a:majorFont>
      <a:minorFont>
        <a:latin typeface="Palatino Linotyp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23856</TotalTime>
  <Words>1902</Words>
  <Application>Microsoft Office PowerPoint</Application>
  <PresentationFormat>On-screen Show (4:3)</PresentationFormat>
  <Paragraphs>238</Paragraphs>
  <Slides>41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'Bitstream Vera Sans'</vt:lpstr>
      <vt:lpstr>ＭＳ Ｐゴシック</vt:lpstr>
      <vt:lpstr>Arial</vt:lpstr>
      <vt:lpstr>Courier New</vt:lpstr>
      <vt:lpstr>Palatino Linotype</vt:lpstr>
      <vt:lpstr>Times</vt:lpstr>
      <vt:lpstr>Times New Roman</vt:lpstr>
      <vt:lpstr>Wingdings</vt:lpstr>
      <vt:lpstr>Wingdings 3</vt:lpstr>
      <vt:lpstr>2_Default Design</vt:lpstr>
      <vt:lpstr>CPSC 454 Cloud Computing &amp; Security  Course Overview</vt:lpstr>
      <vt:lpstr>Course Information</vt:lpstr>
      <vt:lpstr>Course Information</vt:lpstr>
      <vt:lpstr>Course Website</vt:lpstr>
      <vt:lpstr>Prerequisites and Course Materials</vt:lpstr>
      <vt:lpstr>Who should not take this course? </vt:lpstr>
      <vt:lpstr>Attendance </vt:lpstr>
      <vt:lpstr>Class Objectives</vt:lpstr>
      <vt:lpstr>Course Description</vt:lpstr>
      <vt:lpstr>Course Coverage Overview (1)</vt:lpstr>
      <vt:lpstr>Course Coverage Overview (2)</vt:lpstr>
      <vt:lpstr>Recommended Readings</vt:lpstr>
      <vt:lpstr>PowerPoint Presentation</vt:lpstr>
      <vt:lpstr>PowerPoint Presentation</vt:lpstr>
      <vt:lpstr>Expected Outcomes</vt:lpstr>
      <vt:lpstr>Grading</vt:lpstr>
      <vt:lpstr>Midterm Exam and Final Exam</vt:lpstr>
      <vt:lpstr>Submission Policy</vt:lpstr>
      <vt:lpstr>Attendance</vt:lpstr>
      <vt:lpstr>Class Policies</vt:lpstr>
      <vt:lpstr>Collaboration Policies</vt:lpstr>
      <vt:lpstr>Questions ?</vt:lpstr>
      <vt:lpstr>Definition of Cloud Computing</vt:lpstr>
      <vt:lpstr>Cloud Classification</vt:lpstr>
      <vt:lpstr>PowerPoint Presentation</vt:lpstr>
      <vt:lpstr>NIST Definition of Cloud Computing</vt:lpstr>
      <vt:lpstr>Five Essential Characteristics</vt:lpstr>
      <vt:lpstr>Five Essential Characteristics</vt:lpstr>
      <vt:lpstr>Five Essential Characteristics</vt:lpstr>
      <vt:lpstr>Five Essential Characteristics</vt:lpstr>
      <vt:lpstr>Five Essential Characteristics</vt:lpstr>
      <vt:lpstr>Three Service Models</vt:lpstr>
      <vt:lpstr>Three Service Models</vt:lpstr>
      <vt:lpstr>Three Service Models</vt:lpstr>
      <vt:lpstr>Cloud Computing - Services</vt:lpstr>
      <vt:lpstr>Four Development Models</vt:lpstr>
      <vt:lpstr>Four Development Models</vt:lpstr>
      <vt:lpstr>Four Development Models</vt:lpstr>
      <vt:lpstr>Four Development Models</vt:lpstr>
      <vt:lpstr>Summary</vt:lpstr>
      <vt:lpstr>What you need to do this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dc:creator>
  <cp:lastModifiedBy>doit</cp:lastModifiedBy>
  <cp:revision>349</cp:revision>
  <cp:lastPrinted>1601-01-01T00:00:00Z</cp:lastPrinted>
  <dcterms:created xsi:type="dcterms:W3CDTF">1601-01-01T00:00:00Z</dcterms:created>
  <dcterms:modified xsi:type="dcterms:W3CDTF">2017-08-24T07:07:16Z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