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79"/>
  </p:notesMasterIdLst>
  <p:handoutMasterIdLst>
    <p:handoutMasterId r:id="rId80"/>
  </p:handoutMasterIdLst>
  <p:sldIdLst>
    <p:sldId id="256" r:id="rId2"/>
    <p:sldId id="257" r:id="rId3"/>
    <p:sldId id="258" r:id="rId4"/>
    <p:sldId id="339" r:id="rId5"/>
    <p:sldId id="344" r:id="rId6"/>
    <p:sldId id="345" r:id="rId7"/>
    <p:sldId id="346" r:id="rId8"/>
    <p:sldId id="340" r:id="rId9"/>
    <p:sldId id="259" r:id="rId10"/>
    <p:sldId id="260" r:id="rId11"/>
    <p:sldId id="261" r:id="rId12"/>
    <p:sldId id="262" r:id="rId13"/>
    <p:sldId id="263" r:id="rId14"/>
    <p:sldId id="264" r:id="rId15"/>
    <p:sldId id="265" r:id="rId16"/>
    <p:sldId id="266" r:id="rId17"/>
    <p:sldId id="341" r:id="rId18"/>
    <p:sldId id="267" r:id="rId19"/>
    <p:sldId id="271" r:id="rId20"/>
    <p:sldId id="272" r:id="rId21"/>
    <p:sldId id="273" r:id="rId22"/>
    <p:sldId id="274" r:id="rId23"/>
    <p:sldId id="275" r:id="rId24"/>
    <p:sldId id="276" r:id="rId25"/>
    <p:sldId id="277" r:id="rId26"/>
    <p:sldId id="278" r:id="rId27"/>
    <p:sldId id="279" r:id="rId28"/>
    <p:sldId id="280" r:id="rId29"/>
    <p:sldId id="281" r:id="rId30"/>
    <p:sldId id="342" r:id="rId31"/>
    <p:sldId id="34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300" r:id="rId47"/>
    <p:sldId id="298" r:id="rId48"/>
    <p:sldId id="299"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3333CC"/>
    <a:srgbClr val="996633"/>
    <a:srgbClr val="FF0000"/>
    <a:srgbClr val="FF00FF"/>
    <a:srgbClr val="FF0066"/>
    <a:srgbClr val="99CCFF"/>
    <a:srgbClr val="CC0000"/>
    <a:srgbClr val="FF3399"/>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73" autoAdjust="0"/>
    <p:restoredTop sz="88889" autoAdjust="0"/>
  </p:normalViewPr>
  <p:slideViewPr>
    <p:cSldViewPr>
      <p:cViewPr>
        <p:scale>
          <a:sx n="125" d="100"/>
          <a:sy n="125" d="100"/>
        </p:scale>
        <p:origin x="288" y="-1219"/>
      </p:cViewPr>
      <p:guideLst>
        <p:guide orient="horz" pos="2160"/>
        <p:guide pos="2880"/>
      </p:guideLst>
    </p:cSldViewPr>
  </p:slideViewPr>
  <p:outlineViewPr>
    <p:cViewPr>
      <p:scale>
        <a:sx n="20" d="100"/>
        <a:sy n="20" d="100"/>
      </p:scale>
      <p:origin x="0" y="23328"/>
    </p:cViewPr>
  </p:outlineViewPr>
  <p:notesTextViewPr>
    <p:cViewPr>
      <p:scale>
        <a:sx n="100" d="100"/>
        <a:sy n="100" d="100"/>
      </p:scale>
      <p:origin x="0" y="-163"/>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9171B9FB-064D-4E1A-BDB0-8DB78ADBE212}" type="datetimeFigureOut">
              <a:rPr lang="en-US" smtClean="0"/>
              <a:pPr/>
              <a:t>8/26/2015</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7D18A78B-FBFA-426E-8172-10B041FD6729}" type="slidenum">
              <a:rPr lang="en-US" smtClean="0"/>
              <a:pPr/>
              <a:t>‹#›</a:t>
            </a:fld>
            <a:endParaRPr lang="en-US"/>
          </a:p>
        </p:txBody>
      </p:sp>
    </p:spTree>
    <p:extLst>
      <p:ext uri="{BB962C8B-B14F-4D97-AF65-F5344CB8AC3E}">
        <p14:creationId xmlns:p14="http://schemas.microsoft.com/office/powerpoint/2010/main" val="14578226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pPr>
              <a:defRPr/>
            </a:pPr>
            <a:endParaRPr lang="en-US"/>
          </a:p>
        </p:txBody>
      </p:sp>
      <p:sp>
        <p:nvSpPr>
          <p:cNvPr id="27651"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pPr>
              <a:defRPr/>
            </a:pPr>
            <a:endParaRPr lang="en-US"/>
          </a:p>
        </p:txBody>
      </p:sp>
      <p:sp>
        <p:nvSpPr>
          <p:cNvPr id="8909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pPr>
              <a:defRPr/>
            </a:pPr>
            <a:endParaRPr lang="en-US"/>
          </a:p>
        </p:txBody>
      </p:sp>
      <p:sp>
        <p:nvSpPr>
          <p:cNvPr id="27655"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pPr>
              <a:defRPr/>
            </a:pPr>
            <a:fld id="{CDD86EFA-503C-41EF-9C8B-1F7E04CC0902}" type="slidenum">
              <a:rPr lang="en-US"/>
              <a:pPr>
                <a:defRPr/>
              </a:pPr>
              <a:t>‹#›</a:t>
            </a:fld>
            <a:endParaRPr lang="en-US"/>
          </a:p>
        </p:txBody>
      </p:sp>
    </p:spTree>
    <p:extLst>
      <p:ext uri="{BB962C8B-B14F-4D97-AF65-F5344CB8AC3E}">
        <p14:creationId xmlns:p14="http://schemas.microsoft.com/office/powerpoint/2010/main" val="19490090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1" dirty="0" smtClean="0"/>
              <a:t>GPL</a:t>
            </a:r>
            <a:r>
              <a:rPr lang="en-US" dirty="0" smtClean="0"/>
              <a:t> is a </a:t>
            </a:r>
            <a:r>
              <a:rPr lang="en-US" dirty="0" err="1" smtClean="0"/>
              <a:t>copyleft</a:t>
            </a:r>
            <a:r>
              <a:rPr lang="en-US" dirty="0" smtClean="0"/>
              <a:t> license, which means that derived works can only be distributed under the same license terms. This is in distinction to permissive free software licenses, of which the BSD licenses and the MIT License are the standard examples.  </a:t>
            </a:r>
          </a:p>
          <a:p>
            <a:endParaRPr lang="en-US" dirty="0" smtClean="0"/>
          </a:p>
          <a:p>
            <a:r>
              <a:rPr lang="en-US" b="1" dirty="0" err="1" smtClean="0"/>
              <a:t>Paravirtualization</a:t>
            </a:r>
            <a:r>
              <a:rPr lang="en-US" dirty="0" smtClean="0"/>
              <a:t> is an enhancement of virtualization technology in which a guest OS is recompiled prior to installation inside a virtual machine. </a:t>
            </a:r>
            <a:r>
              <a:rPr lang="en-US" b="1" dirty="0" err="1" smtClean="0"/>
              <a:t>Paravirtualization</a:t>
            </a:r>
            <a:r>
              <a:rPr lang="en-US" smtClean="0"/>
              <a:t> allows for an interface to the virtual machine that can differ somewhat from that of the underlying hardware. </a:t>
            </a:r>
            <a:endParaRPr lang="en-US" dirty="0"/>
          </a:p>
        </p:txBody>
      </p:sp>
      <p:sp>
        <p:nvSpPr>
          <p:cNvPr id="4" name="Slide Number Placeholder 3"/>
          <p:cNvSpPr>
            <a:spLocks noGrp="1"/>
          </p:cNvSpPr>
          <p:nvPr>
            <p:ph type="sldNum" sz="quarter" idx="10"/>
          </p:nvPr>
        </p:nvSpPr>
        <p:spPr/>
        <p:txBody>
          <a:bodyPr/>
          <a:lstStyle/>
          <a:p>
            <a:pPr>
              <a:defRPr/>
            </a:pPr>
            <a:fld id="{CDD86EFA-503C-41EF-9C8B-1F7E04CC0902}" type="slidenum">
              <a:rPr lang="en-US" smtClean="0"/>
              <a:pPr>
                <a:defRPr/>
              </a:pPr>
              <a:t>7</a:t>
            </a:fld>
            <a:endParaRPr lang="en-US"/>
          </a:p>
        </p:txBody>
      </p:sp>
    </p:spTree>
    <p:extLst>
      <p:ext uri="{BB962C8B-B14F-4D97-AF65-F5344CB8AC3E}">
        <p14:creationId xmlns:p14="http://schemas.microsoft.com/office/powerpoint/2010/main" val="1349201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4B06CE-9A5B-A94A-A30B-7CD3AA805B0A}" type="slidenum">
              <a:rPr lang="en-US" altLang="ko-KR"/>
              <a:pPr/>
              <a:t>12</a:t>
            </a:fld>
            <a:endParaRPr lang="en-US" altLang="ko-KR"/>
          </a:p>
        </p:txBody>
      </p:sp>
      <p:sp>
        <p:nvSpPr>
          <p:cNvPr id="901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3531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latin typeface="Times New Roman" charset="0"/>
              <a:ea typeface="SimSun" charset="0"/>
              <a:cs typeface="SimSun" charset="0"/>
            </a:endParaRPr>
          </a:p>
        </p:txBody>
      </p:sp>
      <p:sp>
        <p:nvSpPr>
          <p:cNvPr id="4813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charset="0"/>
                <a:ea typeface="MS PGothic" charset="0"/>
                <a:cs typeface="MS PGothic" charset="0"/>
              </a:defRPr>
            </a:lvl1pPr>
            <a:lvl2pPr marL="804685" indent="-309494" eaLnBrk="0" hangingPunct="0">
              <a:defRPr sz="2600">
                <a:solidFill>
                  <a:schemeClr val="tx1"/>
                </a:solidFill>
                <a:latin typeface="Times New Roman" charset="0"/>
                <a:ea typeface="MS PGothic" charset="0"/>
                <a:cs typeface="MS PGothic" charset="0"/>
              </a:defRPr>
            </a:lvl2pPr>
            <a:lvl3pPr marL="1237978" indent="-247595" eaLnBrk="0" hangingPunct="0">
              <a:defRPr sz="2600">
                <a:solidFill>
                  <a:schemeClr val="tx1"/>
                </a:solidFill>
                <a:latin typeface="Times New Roman" charset="0"/>
                <a:ea typeface="MS PGothic" charset="0"/>
                <a:cs typeface="MS PGothic" charset="0"/>
              </a:defRPr>
            </a:lvl3pPr>
            <a:lvl4pPr marL="1733169" indent="-247595" eaLnBrk="0" hangingPunct="0">
              <a:defRPr sz="2600">
                <a:solidFill>
                  <a:schemeClr val="tx1"/>
                </a:solidFill>
                <a:latin typeface="Times New Roman" charset="0"/>
                <a:ea typeface="MS PGothic" charset="0"/>
                <a:cs typeface="MS PGothic" charset="0"/>
              </a:defRPr>
            </a:lvl4pPr>
            <a:lvl5pPr marL="2228360" indent="-247595" eaLnBrk="0" hangingPunct="0">
              <a:defRPr sz="2600">
                <a:solidFill>
                  <a:schemeClr val="tx1"/>
                </a:solidFill>
                <a:latin typeface="Times New Roman" charset="0"/>
                <a:ea typeface="MS PGothic" charset="0"/>
                <a:cs typeface="MS PGothic" charset="0"/>
              </a:defRPr>
            </a:lvl5pPr>
            <a:lvl6pPr marL="2723551" indent="-247595" algn="ctr" eaLnBrk="0" fontAlgn="base" hangingPunct="0">
              <a:spcBef>
                <a:spcPct val="0"/>
              </a:spcBef>
              <a:spcAft>
                <a:spcPct val="0"/>
              </a:spcAft>
              <a:defRPr sz="2600">
                <a:solidFill>
                  <a:schemeClr val="tx1"/>
                </a:solidFill>
                <a:latin typeface="Times New Roman" charset="0"/>
                <a:ea typeface="MS PGothic" charset="0"/>
                <a:cs typeface="MS PGothic" charset="0"/>
              </a:defRPr>
            </a:lvl6pPr>
            <a:lvl7pPr marL="3218742" indent="-247595" algn="ctr" eaLnBrk="0" fontAlgn="base" hangingPunct="0">
              <a:spcBef>
                <a:spcPct val="0"/>
              </a:spcBef>
              <a:spcAft>
                <a:spcPct val="0"/>
              </a:spcAft>
              <a:defRPr sz="2600">
                <a:solidFill>
                  <a:schemeClr val="tx1"/>
                </a:solidFill>
                <a:latin typeface="Times New Roman" charset="0"/>
                <a:ea typeface="MS PGothic" charset="0"/>
                <a:cs typeface="MS PGothic" charset="0"/>
              </a:defRPr>
            </a:lvl7pPr>
            <a:lvl8pPr marL="3713933" indent="-247595" algn="ctr" eaLnBrk="0" fontAlgn="base" hangingPunct="0">
              <a:spcBef>
                <a:spcPct val="0"/>
              </a:spcBef>
              <a:spcAft>
                <a:spcPct val="0"/>
              </a:spcAft>
              <a:defRPr sz="2600">
                <a:solidFill>
                  <a:schemeClr val="tx1"/>
                </a:solidFill>
                <a:latin typeface="Times New Roman" charset="0"/>
                <a:ea typeface="MS PGothic" charset="0"/>
                <a:cs typeface="MS PGothic" charset="0"/>
              </a:defRPr>
            </a:lvl8pPr>
            <a:lvl9pPr marL="4209124" indent="-247595" algn="ctr" eaLnBrk="0" fontAlgn="base" hangingPunct="0">
              <a:spcBef>
                <a:spcPct val="0"/>
              </a:spcBef>
              <a:spcAft>
                <a:spcPct val="0"/>
              </a:spcAft>
              <a:defRPr sz="2600">
                <a:solidFill>
                  <a:schemeClr val="tx1"/>
                </a:solidFill>
                <a:latin typeface="Times New Roman" charset="0"/>
                <a:ea typeface="MS PGothic" charset="0"/>
                <a:cs typeface="MS PGothic" charset="0"/>
              </a:defRPr>
            </a:lvl9pPr>
          </a:lstStyle>
          <a:p>
            <a:pPr eaLnBrk="1" hangingPunct="1"/>
            <a:fld id="{D4AF765B-EEAC-174D-B6AB-243CCC6FB0C4}" type="slidenum">
              <a:rPr lang="zh-CN" altLang="en-US" sz="1300">
                <a:ea typeface="SimSun" charset="0"/>
                <a:cs typeface="SimSun" charset="0"/>
              </a:rPr>
              <a:pPr eaLnBrk="1" hangingPunct="1"/>
              <a:t>49</a:t>
            </a:fld>
            <a:endParaRPr lang="en-US" altLang="zh-CN" sz="1300">
              <a:ea typeface="SimSun" charset="0"/>
              <a:cs typeface="SimSun" charset="0"/>
            </a:endParaRPr>
          </a:p>
        </p:txBody>
      </p:sp>
    </p:spTree>
    <p:extLst>
      <p:ext uri="{BB962C8B-B14F-4D97-AF65-F5344CB8AC3E}">
        <p14:creationId xmlns:p14="http://schemas.microsoft.com/office/powerpoint/2010/main" val="4763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7"/>
          <p:cNvSpPr>
            <a:spLocks noChangeArrowheads="1"/>
          </p:cNvSpPr>
          <p:nvPr/>
        </p:nvSpPr>
        <p:spPr bwMode="auto">
          <a:xfrm>
            <a:off x="0" y="1676400"/>
            <a:ext cx="9144000" cy="1902346"/>
          </a:xfrm>
          <a:prstGeom prst="rect">
            <a:avLst/>
          </a:prstGeom>
          <a:solidFill>
            <a:srgbClr val="800000"/>
          </a:solidFill>
          <a:ln>
            <a:solidFill>
              <a:srgbClr val="8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a:p>
        </p:txBody>
      </p:sp>
      <p:sp>
        <p:nvSpPr>
          <p:cNvPr id="6146" name="Rectangle 2"/>
          <p:cNvSpPr>
            <a:spLocks noGrp="1" noChangeArrowheads="1"/>
          </p:cNvSpPr>
          <p:nvPr userDrawn="1">
            <p:ph type="ctrTitle"/>
          </p:nvPr>
        </p:nvSpPr>
        <p:spPr>
          <a:xfrm>
            <a:off x="685800" y="1882775"/>
            <a:ext cx="7772400" cy="1470025"/>
          </a:xfrm>
        </p:spPr>
        <p:txBody>
          <a:bodyPr/>
          <a:lstStyle>
            <a:lvl1pPr>
              <a:defRPr sz="4000"/>
            </a:lvl1pPr>
          </a:lstStyle>
          <a:p>
            <a:r>
              <a:rPr lang="en-US" dirty="0"/>
              <a:t>Click to edit Master title style</a:t>
            </a:r>
          </a:p>
        </p:txBody>
      </p:sp>
      <p:sp>
        <p:nvSpPr>
          <p:cNvPr id="6147" name="Rectangle 3"/>
          <p:cNvSpPr>
            <a:spLocks noGrp="1" noChangeArrowheads="1"/>
          </p:cNvSpPr>
          <p:nvPr userDrawn="1">
            <p:ph type="subTitle" idx="1"/>
          </p:nvPr>
        </p:nvSpPr>
        <p:spPr>
          <a:xfrm>
            <a:off x="1371600" y="4343400"/>
            <a:ext cx="6400800" cy="1752600"/>
          </a:xfrm>
        </p:spPr>
        <p:txBody>
          <a:bodyPr/>
          <a:lstStyle>
            <a:lvl1pPr marL="0" indent="0" algn="ctr">
              <a:buFont typeface="Wingdings" pitchFamily="2" charset="2"/>
              <a:buNone/>
              <a:defRPr sz="2800"/>
            </a:lvl1pPr>
          </a:lstStyle>
          <a:p>
            <a:r>
              <a:rPr lang="en-US" dirty="0"/>
              <a:t>Click to edit Master subtitle style</a:t>
            </a:r>
          </a:p>
        </p:txBody>
      </p:sp>
      <p:sp>
        <p:nvSpPr>
          <p:cNvPr id="5"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r>
              <a:rPr lang="en-US" smtClean="0"/>
              <a:t>Computer Network Security</a:t>
            </a:r>
            <a:endParaRPr lang="en-US" dirty="0"/>
          </a:p>
        </p:txBody>
      </p:sp>
      <p:sp>
        <p:nvSpPr>
          <p:cNvPr id="7" name="Slide Number Placeholder 6"/>
          <p:cNvSpPr>
            <a:spLocks noGrp="1" noChangeArrowheads="1"/>
          </p:cNvSpPr>
          <p:nvPr>
            <p:ph type="sldNum" sz="quarter" idx="4"/>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DACE9E11-39C8-4E20-894F-A4A883CCF6EF}" type="slidenum">
              <a:rPr lang="en-US" smtClean="0"/>
              <a:pPr>
                <a:defRPr/>
              </a:pPr>
              <a:t>‹#›</a:t>
            </a:fld>
            <a:endParaRPr lang="en-US" dirty="0"/>
          </a:p>
        </p:txBody>
      </p:sp>
      <p:sp>
        <p:nvSpPr>
          <p:cNvPr id="8"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endParaRPr lang="en-US" altLang="en-US" dirty="0"/>
          </a:p>
        </p:txBody>
      </p:sp>
    </p:spTree>
    <p:extLst>
      <p:ext uri="{BB962C8B-B14F-4D97-AF65-F5344CB8AC3E}">
        <p14:creationId xmlns:p14="http://schemas.microsoft.com/office/powerpoint/2010/main" val="33841914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DACE9E11-39C8-4E20-894F-A4A883CCF6EF}" type="slidenum">
              <a:rPr lang="en-US" smtClean="0"/>
              <a:pPr>
                <a:defRPr/>
              </a:pPr>
              <a:t>‹#›</a:t>
            </a:fld>
            <a:endParaRPr lang="en-US" dirty="0"/>
          </a:p>
        </p:txBody>
      </p:sp>
      <p:sp>
        <p:nvSpPr>
          <p:cNvPr id="5"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Computer Network Security</a:t>
            </a:r>
            <a:endParaRPr lang="en-US" dirty="0"/>
          </a:p>
        </p:txBody>
      </p:sp>
      <p:sp>
        <p:nvSpPr>
          <p:cNvPr id="6"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endParaRPr lang="en-US"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7" name="Slide Number Placeholder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DACE9E11-39C8-4E20-894F-A4A883CCF6EF}" type="slidenum">
              <a:rPr lang="en-US" smtClean="0"/>
              <a:pPr>
                <a:defRPr/>
              </a:pPr>
              <a:t>‹#›</a:t>
            </a:fld>
            <a:endParaRPr lang="en-US" dirty="0"/>
          </a:p>
        </p:txBody>
      </p:sp>
      <p:sp>
        <p:nvSpPr>
          <p:cNvPr id="8"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Computer Network Security</a:t>
            </a:r>
            <a:endParaRPr lang="en-US" dirty="0"/>
          </a:p>
        </p:txBody>
      </p:sp>
      <p:sp>
        <p:nvSpPr>
          <p:cNvPr id="10"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endParaRPr lang="en-US"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4114800"/>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115E5368-9F05-44E7-ACEB-1927416128B3}" type="slidenum">
              <a:rPr lang="en-US"/>
              <a:pPr/>
              <a:t>‹#›</a:t>
            </a:fld>
            <a:endParaRPr lang="en-US"/>
          </a:p>
        </p:txBody>
      </p:sp>
    </p:spTree>
    <p:extLst>
      <p:ext uri="{BB962C8B-B14F-4D97-AF65-F5344CB8AC3E}">
        <p14:creationId xmlns:p14="http://schemas.microsoft.com/office/powerpoint/2010/main" val="579534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36EE3C7-73C8-4DD7-8667-859932B9B191}" type="slidenum">
              <a:rPr lang="en-US"/>
              <a:pPr/>
              <a:t>‹#›</a:t>
            </a:fld>
            <a:endParaRPr lang="en-US"/>
          </a:p>
        </p:txBody>
      </p:sp>
    </p:spTree>
    <p:extLst>
      <p:ext uri="{BB962C8B-B14F-4D97-AF65-F5344CB8AC3E}">
        <p14:creationId xmlns:p14="http://schemas.microsoft.com/office/powerpoint/2010/main" val="2496561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C269CD7-4BBC-423C-9FAA-2ED1A613B953}" type="slidenum">
              <a:rPr lang="en-US"/>
              <a:pPr/>
              <a:t>‹#›</a:t>
            </a:fld>
            <a:endParaRPr lang="en-US"/>
          </a:p>
        </p:txBody>
      </p:sp>
    </p:spTree>
    <p:extLst>
      <p:ext uri="{BB962C8B-B14F-4D97-AF65-F5344CB8AC3E}">
        <p14:creationId xmlns:p14="http://schemas.microsoft.com/office/powerpoint/2010/main" val="3038919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Java Programming: Program Design Including Data Structures</a:t>
            </a:r>
          </a:p>
        </p:txBody>
      </p:sp>
      <p:sp>
        <p:nvSpPr>
          <p:cNvPr id="4" name="Rectangle 6"/>
          <p:cNvSpPr>
            <a:spLocks noGrp="1" noChangeArrowheads="1"/>
          </p:cNvSpPr>
          <p:nvPr>
            <p:ph type="sldNum" sz="quarter" idx="12"/>
          </p:nvPr>
        </p:nvSpPr>
        <p:spPr>
          <a:ln/>
        </p:spPr>
        <p:txBody>
          <a:bodyPr/>
          <a:lstStyle>
            <a:lvl1pPr>
              <a:defRPr/>
            </a:lvl1pPr>
          </a:lstStyle>
          <a:p>
            <a:pPr>
              <a:defRPr/>
            </a:pPr>
            <a:fld id="{4A83FDB0-E3CB-48A6-96ED-F1424466413C}" type="slidenum">
              <a:rPr lang="en-US"/>
              <a:pPr>
                <a:defRPr/>
              </a:pPr>
              <a:t>‹#›</a:t>
            </a:fld>
            <a:endParaRPr lang="en-US"/>
          </a:p>
        </p:txBody>
      </p:sp>
    </p:spTree>
    <p:extLst>
      <p:ext uri="{BB962C8B-B14F-4D97-AF65-F5344CB8AC3E}">
        <p14:creationId xmlns:p14="http://schemas.microsoft.com/office/powerpoint/2010/main" val="334868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a:defRPr sz="3100">
                <a:solidFill>
                  <a:schemeClr val="tx1"/>
                </a:solidFill>
              </a:defRPr>
            </a:lvl1pPr>
            <a:lvl2pPr>
              <a:defRPr sz="26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4"/>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DACE9E11-39C8-4E20-894F-A4A883CCF6EF}" type="slidenum">
              <a:rPr lang="en-US" smtClean="0"/>
              <a:pPr>
                <a:defRPr/>
              </a:pPr>
              <a:t>‹#›</a:t>
            </a:fld>
            <a:endParaRPr lang="en-US" dirty="0"/>
          </a:p>
        </p:txBody>
      </p:sp>
      <p:sp>
        <p:nvSpPr>
          <p:cNvPr id="5"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r>
              <a:rPr lang="en-US" smtClean="0"/>
              <a:t>Computer Network Security</a:t>
            </a:r>
            <a:endParaRPr lang="en-US" dirty="0"/>
          </a:p>
        </p:txBody>
      </p:sp>
      <p:sp>
        <p:nvSpPr>
          <p:cNvPr id="6"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endParaRPr lang="en-US" altLang="en-US" dirty="0"/>
          </a:p>
        </p:txBody>
      </p:sp>
    </p:spTree>
    <p:extLst>
      <p:ext uri="{BB962C8B-B14F-4D97-AF65-F5344CB8AC3E}">
        <p14:creationId xmlns:p14="http://schemas.microsoft.com/office/powerpoint/2010/main" val="16818422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6"/>
          <p:cNvSpPr>
            <a:spLocks noGrp="1" noChangeArrowheads="1"/>
          </p:cNvSpPr>
          <p:nvPr>
            <p:ph type="sldNum" sz="quarter" idx="4"/>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DACE9E11-39C8-4E20-894F-A4A883CCF6EF}" type="slidenum">
              <a:rPr lang="en-US" smtClean="0"/>
              <a:pPr>
                <a:defRPr/>
              </a:pPr>
              <a:t>‹#›</a:t>
            </a:fld>
            <a:endParaRPr lang="en-US" dirty="0"/>
          </a:p>
        </p:txBody>
      </p:sp>
      <p:sp>
        <p:nvSpPr>
          <p:cNvPr id="4"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r>
              <a:rPr lang="en-US" smtClean="0"/>
              <a:t>Computer Network Security</a:t>
            </a:r>
            <a:endParaRPr lang="en-US" dirty="0"/>
          </a:p>
        </p:txBody>
      </p:sp>
      <p:sp>
        <p:nvSpPr>
          <p:cNvPr id="5"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endParaRPr lang="en-US" altLang="en-US" dirty="0"/>
          </a:p>
        </p:txBody>
      </p:sp>
    </p:spTree>
    <p:extLst>
      <p:ext uri="{BB962C8B-B14F-4D97-AF65-F5344CB8AC3E}">
        <p14:creationId xmlns:p14="http://schemas.microsoft.com/office/powerpoint/2010/main" val="1413540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Computer Network Security</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6EF117A-D726-47E4-84A4-3F306E7B202A}" type="slidenum">
              <a:rPr lang="en-US"/>
              <a:pPr>
                <a:defRPr/>
              </a:pPr>
              <a:t>‹#›</a:t>
            </a:fld>
            <a:endParaRPr lang="en-US"/>
          </a:p>
        </p:txBody>
      </p:sp>
      <p:sp>
        <p:nvSpPr>
          <p:cNvPr id="6"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endParaRPr lang="en-US" altLang="en-US" dirty="0"/>
          </a:p>
        </p:txBody>
      </p:sp>
    </p:spTree>
    <p:extLst>
      <p:ext uri="{BB962C8B-B14F-4D97-AF65-F5344CB8AC3E}">
        <p14:creationId xmlns:p14="http://schemas.microsoft.com/office/powerpoint/2010/main" val="377572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DACE9E11-39C8-4E20-894F-A4A883CCF6EF}" type="slidenum">
              <a:rPr lang="en-US" smtClean="0"/>
              <a:pPr>
                <a:defRPr/>
              </a:pPr>
              <a:t>‹#›</a:t>
            </a:fld>
            <a:endParaRPr lang="en-US" dirty="0"/>
          </a:p>
        </p:txBody>
      </p:sp>
      <p:sp>
        <p:nvSpPr>
          <p:cNvPr id="7"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Computer Network Security</a:t>
            </a:r>
            <a:endParaRPr lang="en-US" dirty="0"/>
          </a:p>
        </p:txBody>
      </p:sp>
      <p:sp>
        <p:nvSpPr>
          <p:cNvPr id="8"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endParaRPr lang="en-US" altLang="en-US" dirty="0"/>
          </a:p>
        </p:txBody>
      </p:sp>
    </p:spTree>
    <p:extLst>
      <p:ext uri="{BB962C8B-B14F-4D97-AF65-F5344CB8AC3E}">
        <p14:creationId xmlns:p14="http://schemas.microsoft.com/office/powerpoint/2010/main" val="247857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85950"/>
            <a:ext cx="4013200" cy="417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22800" y="1885950"/>
            <a:ext cx="4013200" cy="4171950"/>
          </a:xfrm>
        </p:spPr>
        <p:txBody>
          <a:bodyPr/>
          <a:lstStyle/>
          <a:p>
            <a:endParaRPr lang="en-US"/>
          </a:p>
        </p:txBody>
      </p:sp>
      <p:sp>
        <p:nvSpPr>
          <p:cNvPr id="8"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DACE9E11-39C8-4E20-894F-A4A883CCF6EF}" type="slidenum">
              <a:rPr lang="en-US" smtClean="0"/>
              <a:pPr>
                <a:defRPr/>
              </a:pPr>
              <a:t>‹#›</a:t>
            </a:fld>
            <a:endParaRPr lang="en-US" dirty="0"/>
          </a:p>
        </p:txBody>
      </p:sp>
      <p:sp>
        <p:nvSpPr>
          <p:cNvPr id="9"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Computer Network Security</a:t>
            </a:r>
            <a:endParaRPr lang="en-US" dirty="0"/>
          </a:p>
        </p:txBody>
      </p:sp>
      <p:sp>
        <p:nvSpPr>
          <p:cNvPr id="10"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endParaRPr lang="en-US" altLang="en-US" dirty="0"/>
          </a:p>
        </p:txBody>
      </p:sp>
    </p:spTree>
    <p:extLst>
      <p:ext uri="{BB962C8B-B14F-4D97-AF65-F5344CB8AC3E}">
        <p14:creationId xmlns:p14="http://schemas.microsoft.com/office/powerpoint/2010/main" val="283639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6"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DACE9E11-39C8-4E20-894F-A4A883CCF6EF}" type="slidenum">
              <a:rPr lang="en-US" smtClean="0"/>
              <a:pPr>
                <a:defRPr/>
              </a:pPr>
              <a:t>‹#›</a:t>
            </a:fld>
            <a:endParaRPr lang="en-US" dirty="0"/>
          </a:p>
        </p:txBody>
      </p:sp>
      <p:sp>
        <p:nvSpPr>
          <p:cNvPr id="7"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Computer Network Security</a:t>
            </a:r>
            <a:endParaRPr lang="en-US" dirty="0"/>
          </a:p>
        </p:txBody>
      </p:sp>
      <p:sp>
        <p:nvSpPr>
          <p:cNvPr id="8"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endParaRPr lang="en-US" altLang="en-US" dirty="0"/>
          </a:p>
        </p:txBody>
      </p:sp>
    </p:spTree>
    <p:extLst>
      <p:ext uri="{BB962C8B-B14F-4D97-AF65-F5344CB8AC3E}">
        <p14:creationId xmlns:p14="http://schemas.microsoft.com/office/powerpoint/2010/main" val="3593808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DACE9E11-39C8-4E20-894F-A4A883CCF6EF}" type="slidenum">
              <a:rPr lang="en-US" smtClean="0"/>
              <a:pPr>
                <a:defRPr/>
              </a:pPr>
              <a:t>‹#›</a:t>
            </a:fld>
            <a:endParaRPr lang="en-US" dirty="0"/>
          </a:p>
        </p:txBody>
      </p:sp>
      <p:sp>
        <p:nvSpPr>
          <p:cNvPr id="5"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Computer Network Security</a:t>
            </a:r>
            <a:endParaRPr lang="en-US" dirty="0"/>
          </a:p>
        </p:txBody>
      </p:sp>
      <p:sp>
        <p:nvSpPr>
          <p:cNvPr id="6"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endParaRPr lang="en-US"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7" name="Slide Number Placeholder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DACE9E11-39C8-4E20-894F-A4A883CCF6EF}" type="slidenum">
              <a:rPr lang="en-US" smtClean="0"/>
              <a:pPr>
                <a:defRPr/>
              </a:pPr>
              <a:t>‹#›</a:t>
            </a:fld>
            <a:endParaRPr lang="en-US" dirty="0"/>
          </a:p>
        </p:txBody>
      </p:sp>
      <p:sp>
        <p:nvSpPr>
          <p:cNvPr id="8"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r>
              <a:rPr lang="en-US" smtClean="0"/>
              <a:t>Computer Network Security</a:t>
            </a:r>
            <a:endParaRPr lang="en-US" dirty="0"/>
          </a:p>
        </p:txBody>
      </p:sp>
      <p:sp>
        <p:nvSpPr>
          <p:cNvPr id="10"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0"/>
            <a:ext cx="9144000" cy="865697"/>
          </a:xfrm>
          <a:prstGeom prst="rect">
            <a:avLst/>
          </a:prstGeom>
          <a:solidFill>
            <a:srgbClr val="800000"/>
          </a:solidFill>
          <a:ln>
            <a:solidFill>
              <a:srgbClr val="8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a:p>
        </p:txBody>
      </p:sp>
      <p:sp>
        <p:nvSpPr>
          <p:cNvPr id="13315" name="Rectangle 2"/>
          <p:cNvSpPr>
            <a:spLocks noGrp="1" noChangeArrowheads="1"/>
          </p:cNvSpPr>
          <p:nvPr userDrawn="1">
            <p:ph type="title"/>
          </p:nvPr>
        </p:nvSpPr>
        <p:spPr bwMode="auto">
          <a:xfrm>
            <a:off x="457200" y="70056"/>
            <a:ext cx="8229600" cy="723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3316" name="Rectangle 3"/>
          <p:cNvSpPr>
            <a:spLocks noGrp="1" noChangeArrowheads="1"/>
          </p:cNvSpPr>
          <p:nvPr userDrawn="1">
            <p:ph type="body" idx="1"/>
          </p:nvPr>
        </p:nvSpPr>
        <p:spPr bwMode="auto">
          <a:xfrm>
            <a:off x="457200" y="10668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userDrawn="1">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r>
              <a:rPr lang="en-US" dirty="0" smtClean="0"/>
              <a:t>Computer Network Security</a:t>
            </a:r>
            <a:endParaRPr lang="en-US" dirty="0"/>
          </a:p>
        </p:txBody>
      </p:sp>
      <p:sp>
        <p:nvSpPr>
          <p:cNvPr id="1030" name="Rectangle 6"/>
          <p:cNvSpPr>
            <a:spLocks noGrp="1" noChangeArrowheads="1"/>
          </p:cNvSpPr>
          <p:nvPr userDrawn="1">
            <p:ph type="sldNum" sz="quarter" idx="4"/>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DACE9E11-39C8-4E20-894F-A4A883CCF6EF}" type="slidenum">
              <a:rPr lang="en-US" smtClean="0"/>
              <a:pPr>
                <a:defRPr/>
              </a:pPr>
              <a:t>‹#›</a:t>
            </a:fld>
            <a:endParaRPr lang="en-US" dirty="0"/>
          </a:p>
        </p:txBody>
      </p:sp>
      <p:sp>
        <p:nvSpPr>
          <p:cNvPr id="8"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endParaRPr lang="en-US" altLang="en-US" dirty="0"/>
          </a:p>
        </p:txBody>
      </p:sp>
    </p:spTree>
    <p:extLst>
      <p:ext uri="{BB962C8B-B14F-4D97-AF65-F5344CB8AC3E}">
        <p14:creationId xmlns:p14="http://schemas.microsoft.com/office/powerpoint/2010/main" val="380653623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Lst>
  <p:timing>
    <p:tnLst>
      <p:par>
        <p:cTn id="1" dur="indefinite" restart="never" nodeType="tmRoot"/>
      </p:par>
    </p:tnLst>
  </p:timing>
  <p:hf hdr="0" dt="0"/>
  <p:txStyles>
    <p:title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Palatino Linotype" pitchFamily="18" charset="0"/>
          <a:cs typeface="Arial" charset="0"/>
        </a:defRPr>
      </a:lvl2pPr>
      <a:lvl3pPr algn="ctr" rtl="0" eaLnBrk="0" fontAlgn="base" hangingPunct="0">
        <a:spcBef>
          <a:spcPct val="0"/>
        </a:spcBef>
        <a:spcAft>
          <a:spcPct val="0"/>
        </a:spcAft>
        <a:defRPr sz="3600">
          <a:solidFill>
            <a:schemeClr val="bg1"/>
          </a:solidFill>
          <a:latin typeface="Palatino Linotype" pitchFamily="18" charset="0"/>
          <a:cs typeface="Arial" charset="0"/>
        </a:defRPr>
      </a:lvl3pPr>
      <a:lvl4pPr algn="ctr" rtl="0" eaLnBrk="0" fontAlgn="base" hangingPunct="0">
        <a:spcBef>
          <a:spcPct val="0"/>
        </a:spcBef>
        <a:spcAft>
          <a:spcPct val="0"/>
        </a:spcAft>
        <a:defRPr sz="3600">
          <a:solidFill>
            <a:schemeClr val="bg1"/>
          </a:solidFill>
          <a:latin typeface="Palatino Linotype" pitchFamily="18" charset="0"/>
          <a:cs typeface="Arial" charset="0"/>
        </a:defRPr>
      </a:lvl4pPr>
      <a:lvl5pPr algn="ctr" rtl="0" eaLnBrk="0" fontAlgn="base" hangingPunct="0">
        <a:spcBef>
          <a:spcPct val="0"/>
        </a:spcBef>
        <a:spcAft>
          <a:spcPct val="0"/>
        </a:spcAft>
        <a:defRPr sz="3600">
          <a:solidFill>
            <a:schemeClr val="bg1"/>
          </a:solidFill>
          <a:latin typeface="Palatino Linotype" pitchFamily="18" charset="0"/>
          <a:cs typeface="Arial" charset="0"/>
        </a:defRPr>
      </a:lvl5pPr>
      <a:lvl6pPr marL="457200" algn="ctr" rtl="0" fontAlgn="base">
        <a:spcBef>
          <a:spcPct val="0"/>
        </a:spcBef>
        <a:spcAft>
          <a:spcPct val="0"/>
        </a:spcAft>
        <a:defRPr sz="3600">
          <a:solidFill>
            <a:schemeClr val="bg1"/>
          </a:solidFill>
          <a:latin typeface="Palatino Linotype" pitchFamily="18" charset="0"/>
          <a:cs typeface="Arial" charset="0"/>
        </a:defRPr>
      </a:lvl6pPr>
      <a:lvl7pPr marL="914400" algn="ctr" rtl="0" fontAlgn="base">
        <a:spcBef>
          <a:spcPct val="0"/>
        </a:spcBef>
        <a:spcAft>
          <a:spcPct val="0"/>
        </a:spcAft>
        <a:defRPr sz="3600">
          <a:solidFill>
            <a:schemeClr val="bg1"/>
          </a:solidFill>
          <a:latin typeface="Palatino Linotype" pitchFamily="18" charset="0"/>
          <a:cs typeface="Arial" charset="0"/>
        </a:defRPr>
      </a:lvl7pPr>
      <a:lvl8pPr marL="1371600" algn="ctr" rtl="0" fontAlgn="base">
        <a:spcBef>
          <a:spcPct val="0"/>
        </a:spcBef>
        <a:spcAft>
          <a:spcPct val="0"/>
        </a:spcAft>
        <a:defRPr sz="3600">
          <a:solidFill>
            <a:schemeClr val="bg1"/>
          </a:solidFill>
          <a:latin typeface="Palatino Linotype" pitchFamily="18" charset="0"/>
          <a:cs typeface="Arial" charset="0"/>
        </a:defRPr>
      </a:lvl8pPr>
      <a:lvl9pPr marL="1828800" algn="ctr" rtl="0" fontAlgn="base">
        <a:spcBef>
          <a:spcPct val="0"/>
        </a:spcBef>
        <a:spcAft>
          <a:spcPct val="0"/>
        </a:spcAft>
        <a:defRPr sz="3600">
          <a:solidFill>
            <a:schemeClr val="bg1"/>
          </a:solidFill>
          <a:latin typeface="Palatino Linotype" pitchFamily="18" charset="0"/>
          <a:cs typeface="Arial" charset="0"/>
        </a:defRPr>
      </a:lvl9pPr>
    </p:titleStyle>
    <p:bodyStyle>
      <a:lvl1pPr marL="342900" indent="-342900" algn="l" rtl="0" eaLnBrk="0" fontAlgn="base" hangingPunct="0">
        <a:spcBef>
          <a:spcPct val="20000"/>
        </a:spcBef>
        <a:spcAft>
          <a:spcPct val="0"/>
        </a:spcAft>
        <a:buClr>
          <a:schemeClr val="accent2"/>
        </a:buClr>
        <a:buFont typeface="Wingdings" pitchFamily="2" charset="2"/>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lr>
          <a:srgbClr val="00B050"/>
        </a:buClr>
        <a:buChar char="•"/>
        <a:defRPr sz="2800">
          <a:solidFill>
            <a:srgbClr val="000000"/>
          </a:solidFill>
          <a:latin typeface="+mn-lt"/>
          <a:cs typeface="+mn-cs"/>
        </a:defRPr>
      </a:lvl2pPr>
      <a:lvl3pPr marL="1143000" indent="-228600" algn="l" rtl="0" eaLnBrk="0" fontAlgn="base" hangingPunct="0">
        <a:spcBef>
          <a:spcPct val="20000"/>
        </a:spcBef>
        <a:spcAft>
          <a:spcPct val="0"/>
        </a:spcAft>
        <a:buChar char="o"/>
        <a:defRPr sz="2000">
          <a:solidFill>
            <a:srgbClr val="000000"/>
          </a:solidFill>
          <a:latin typeface="+mn-lt"/>
          <a:cs typeface="+mn-cs"/>
        </a:defRPr>
      </a:lvl3pPr>
      <a:lvl4pPr marL="1600200" indent="-228600" algn="l" rtl="0" eaLnBrk="0" fontAlgn="base" hangingPunct="0">
        <a:spcBef>
          <a:spcPct val="20000"/>
        </a:spcBef>
        <a:spcAft>
          <a:spcPct val="0"/>
        </a:spcAft>
        <a:buChar char="–"/>
        <a:defRPr>
          <a:solidFill>
            <a:srgbClr val="000000"/>
          </a:solidFill>
          <a:latin typeface="+mn-lt"/>
          <a:cs typeface="+mn-cs"/>
        </a:defRPr>
      </a:lvl4pPr>
      <a:lvl5pPr marL="2057400" indent="-228600" algn="l" rtl="0" eaLnBrk="0" fontAlgn="base" hangingPunct="0">
        <a:spcBef>
          <a:spcPct val="20000"/>
        </a:spcBef>
        <a:spcAft>
          <a:spcPct val="0"/>
        </a:spcAft>
        <a:buChar char="»"/>
        <a:defRPr>
          <a:solidFill>
            <a:srgbClr val="000000"/>
          </a:solidFill>
          <a:latin typeface="+mn-lt"/>
          <a:cs typeface="+mn-cs"/>
        </a:defRPr>
      </a:lvl5pPr>
      <a:lvl6pPr marL="2514600" indent="-228600" algn="l" rtl="0" fontAlgn="base">
        <a:spcBef>
          <a:spcPct val="20000"/>
        </a:spcBef>
        <a:spcAft>
          <a:spcPct val="0"/>
        </a:spcAft>
        <a:buChar char="»"/>
        <a:defRPr>
          <a:solidFill>
            <a:schemeClr val="tx1"/>
          </a:solidFill>
          <a:latin typeface="+mn-lt"/>
          <a:cs typeface="+mn-cs"/>
        </a:defRPr>
      </a:lvl6pPr>
      <a:lvl7pPr marL="2971800" indent="-228600" algn="l" rtl="0" fontAlgn="base">
        <a:spcBef>
          <a:spcPct val="20000"/>
        </a:spcBef>
        <a:spcAft>
          <a:spcPct val="0"/>
        </a:spcAft>
        <a:buChar char="»"/>
        <a:defRPr>
          <a:solidFill>
            <a:schemeClr val="tx1"/>
          </a:solidFill>
          <a:latin typeface="+mn-lt"/>
          <a:cs typeface="+mn-cs"/>
        </a:defRPr>
      </a:lvl7pPr>
      <a:lvl8pPr marL="3429000" indent="-228600" algn="l" rtl="0" fontAlgn="base">
        <a:spcBef>
          <a:spcPct val="20000"/>
        </a:spcBef>
        <a:spcAft>
          <a:spcPct val="0"/>
        </a:spcAft>
        <a:buChar char="»"/>
        <a:defRPr>
          <a:solidFill>
            <a:schemeClr val="tx1"/>
          </a:solidFill>
          <a:latin typeface="+mn-lt"/>
          <a:cs typeface="+mn-cs"/>
        </a:defRPr>
      </a:lvl8pPr>
      <a:lvl9pPr marL="3886200" indent="-228600" algn="l"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png"/><Relationship Id="rId7" Type="http://schemas.openxmlformats.org/officeDocument/2006/relationships/image" Target="../media/image2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jpe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Virtualization </a:t>
            </a:r>
            <a:r>
              <a:rPr lang="en-US" dirty="0"/>
              <a:t>Technologies</a:t>
            </a:r>
          </a:p>
        </p:txBody>
      </p:sp>
      <p:sp>
        <p:nvSpPr>
          <p:cNvPr id="2051" name="Rectangle 3"/>
          <p:cNvSpPr>
            <a:spLocks noGrp="1" noChangeArrowheads="1"/>
          </p:cNvSpPr>
          <p:nvPr>
            <p:ph type="subTitle" idx="1"/>
          </p:nvPr>
        </p:nvSpPr>
        <p:spPr>
          <a:xfrm>
            <a:off x="609600" y="4038600"/>
            <a:ext cx="7924800" cy="1752600"/>
          </a:xfrm>
        </p:spPr>
        <p:txBody>
          <a:bodyPr/>
          <a:lstStyle/>
          <a:p>
            <a:r>
              <a:rPr lang="en-US" dirty="0" smtClean="0"/>
              <a:t>CPSC 454 Cloud Computing &amp; </a:t>
            </a:r>
            <a:r>
              <a:rPr lang="en-US" dirty="0" smtClean="0"/>
              <a:t>Security</a:t>
            </a:r>
          </a:p>
          <a:p>
            <a:endParaRPr lang="en-US" dirty="0" smtClean="0"/>
          </a:p>
          <a:p>
            <a:r>
              <a:rPr lang="en-US" sz="1600" dirty="0"/>
              <a:t>Portions of </a:t>
            </a:r>
            <a:r>
              <a:rPr lang="en-US" sz="1600" dirty="0" smtClean="0"/>
              <a:t>this PPT </a:t>
            </a:r>
            <a:r>
              <a:rPr lang="en-US" sz="1600" dirty="0"/>
              <a:t>draw from </a:t>
            </a:r>
            <a:r>
              <a:rPr lang="en-US" sz="1600" dirty="0" smtClean="0"/>
              <a:t>PPT authored </a:t>
            </a:r>
            <a:r>
              <a:rPr lang="en-US" sz="1600" dirty="0"/>
              <a:t>by </a:t>
            </a:r>
            <a:r>
              <a:rPr lang="en-US" sz="1600" dirty="0" smtClean="0"/>
              <a:t>Professor </a:t>
            </a:r>
            <a:r>
              <a:rPr lang="en-US" sz="1600" dirty="0" err="1" smtClean="0"/>
              <a:t>Dijiang</a:t>
            </a:r>
            <a:r>
              <a:rPr lang="en-US" sz="1600" dirty="0" smtClean="0"/>
              <a:t> Huang at </a:t>
            </a:r>
          </a:p>
          <a:p>
            <a:r>
              <a:rPr lang="en-US" sz="1600" dirty="0"/>
              <a:t>Arizona State University</a:t>
            </a:r>
            <a:endParaRPr lang="en-US" sz="1600" dirty="0" smtClean="0"/>
          </a:p>
        </p:txBody>
      </p:sp>
    </p:spTree>
    <p:extLst>
      <p:ext uri="{BB962C8B-B14F-4D97-AF65-F5344CB8AC3E}">
        <p14:creationId xmlns:p14="http://schemas.microsoft.com/office/powerpoint/2010/main" val="3645684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a:xfrm>
            <a:off x="381000" y="1600200"/>
            <a:ext cx="8229600" cy="5334000"/>
          </a:xfrm>
        </p:spPr>
        <p:txBody>
          <a:bodyPr/>
          <a:lstStyle/>
          <a:p>
            <a:r>
              <a:rPr lang="en-US" dirty="0" smtClean="0"/>
              <a:t>Abstraction is </a:t>
            </a:r>
            <a:br>
              <a:rPr lang="en-US" dirty="0" smtClean="0"/>
            </a:br>
            <a:r>
              <a:rPr lang="en-US" dirty="0" smtClean="0"/>
              <a:t>about hiding </a:t>
            </a:r>
            <a:br>
              <a:rPr lang="en-US" dirty="0" smtClean="0"/>
            </a:br>
            <a:r>
              <a:rPr lang="en-US" dirty="0" smtClean="0"/>
              <a:t>details</a:t>
            </a:r>
          </a:p>
          <a:p>
            <a:pPr lvl="1"/>
            <a:r>
              <a:rPr lang="en-US" dirty="0"/>
              <a:t>a file on a hard disk</a:t>
            </a:r>
          </a:p>
          <a:p>
            <a:pPr lvl="2"/>
            <a:r>
              <a:rPr lang="en-US" dirty="0" smtClean="0"/>
              <a:t>mapped </a:t>
            </a:r>
            <a:r>
              <a:rPr lang="en-US" dirty="0"/>
              <a:t>to a collection of sectors and tracks on the disk</a:t>
            </a:r>
          </a:p>
          <a:p>
            <a:pPr lvl="2"/>
            <a:r>
              <a:rPr lang="en-US" dirty="0" smtClean="0"/>
              <a:t>we </a:t>
            </a:r>
            <a:r>
              <a:rPr lang="en-US" dirty="0"/>
              <a:t>don't directly address disk layout when accessing the file</a:t>
            </a:r>
          </a:p>
          <a:p>
            <a:pPr lvl="1"/>
            <a:r>
              <a:rPr lang="en-US" dirty="0" smtClean="0"/>
              <a:t>a </a:t>
            </a:r>
            <a:r>
              <a:rPr lang="en-US" dirty="0"/>
              <a:t>level of abstraction provides a simplified interface </a:t>
            </a:r>
            <a:r>
              <a:rPr lang="en-US" dirty="0" smtClean="0"/>
              <a:t>to underlying </a:t>
            </a:r>
            <a:r>
              <a:rPr lang="en-US" dirty="0"/>
              <a:t>resources</a:t>
            </a:r>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950" y="914400"/>
            <a:ext cx="4972050" cy="2457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6935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a:xfrm>
            <a:off x="457200" y="1295400"/>
            <a:ext cx="8229600" cy="4302125"/>
          </a:xfrm>
        </p:spPr>
        <p:txBody>
          <a:bodyPr/>
          <a:lstStyle/>
          <a:p>
            <a:r>
              <a:rPr lang="en-US" sz="1800" b="1" dirty="0"/>
              <a:t>Why Abstraction?</a:t>
            </a:r>
          </a:p>
          <a:p>
            <a:pPr lvl="1"/>
            <a:r>
              <a:rPr lang="en-US" sz="1800" dirty="0" smtClean="0"/>
              <a:t>it </a:t>
            </a:r>
            <a:r>
              <a:rPr lang="en-US" sz="1800" dirty="0"/>
              <a:t>is a key to managing complexity in computer systems</a:t>
            </a:r>
          </a:p>
          <a:p>
            <a:pPr lvl="2"/>
            <a:r>
              <a:rPr lang="en-US" sz="1800" dirty="0" smtClean="0"/>
              <a:t>different </a:t>
            </a:r>
            <a:r>
              <a:rPr lang="en-US" sz="1800" dirty="0"/>
              <a:t>abstraction levels: hierarchy + interfaces</a:t>
            </a:r>
          </a:p>
          <a:p>
            <a:pPr lvl="1"/>
            <a:r>
              <a:rPr lang="en-US" sz="1800" dirty="0" smtClean="0"/>
              <a:t>interfaces </a:t>
            </a:r>
            <a:r>
              <a:rPr lang="en-US" sz="1800" dirty="0"/>
              <a:t>simplify your life!</a:t>
            </a:r>
          </a:p>
          <a:p>
            <a:pPr lvl="2"/>
            <a:r>
              <a:rPr lang="en-US" sz="1800" dirty="0" smtClean="0"/>
              <a:t>no </a:t>
            </a:r>
            <a:r>
              <a:rPr lang="en-US" sz="1800" dirty="0"/>
              <a:t>need to deal with too many details</a:t>
            </a:r>
          </a:p>
          <a:p>
            <a:pPr lvl="2"/>
            <a:r>
              <a:rPr lang="en-US" sz="1800" dirty="0" smtClean="0"/>
              <a:t>create </a:t>
            </a:r>
            <a:r>
              <a:rPr lang="en-US" sz="1800" dirty="0"/>
              <a:t>a certain level of vendor independence</a:t>
            </a:r>
          </a:p>
          <a:p>
            <a:r>
              <a:rPr lang="en-US" sz="1800" b="1" dirty="0"/>
              <a:t>Abstraction Limitations</a:t>
            </a:r>
          </a:p>
          <a:p>
            <a:pPr lvl="1"/>
            <a:r>
              <a:rPr lang="en-US" sz="1800" dirty="0" smtClean="0"/>
              <a:t>diversity </a:t>
            </a:r>
            <a:r>
              <a:rPr lang="en-US" sz="1800" dirty="0"/>
              <a:t>reduces interoperability</a:t>
            </a:r>
          </a:p>
          <a:p>
            <a:pPr lvl="1"/>
            <a:r>
              <a:rPr lang="en-US" sz="1800" dirty="0" smtClean="0"/>
              <a:t>instruction </a:t>
            </a:r>
            <a:r>
              <a:rPr lang="en-US" sz="1800" dirty="0"/>
              <a:t>sets, operating systems, programming languages</a:t>
            </a:r>
          </a:p>
          <a:p>
            <a:pPr lvl="1"/>
            <a:r>
              <a:rPr lang="en-US" sz="1800" dirty="0" smtClean="0"/>
              <a:t>operating </a:t>
            </a:r>
            <a:r>
              <a:rPr lang="en-US" sz="1800" dirty="0"/>
              <a:t>system designs reduce flexibility</a:t>
            </a:r>
          </a:p>
          <a:p>
            <a:pPr lvl="2"/>
            <a:r>
              <a:rPr lang="en-US" sz="1800" dirty="0" smtClean="0"/>
              <a:t>operating </a:t>
            </a:r>
            <a:r>
              <a:rPr lang="en-US" sz="1800" dirty="0"/>
              <a:t>systems introduce abstractions for memory, I/O, ...</a:t>
            </a:r>
          </a:p>
          <a:p>
            <a:pPr lvl="2"/>
            <a:r>
              <a:rPr lang="en-US" sz="1800" dirty="0" smtClean="0"/>
              <a:t>typical </a:t>
            </a:r>
            <a:r>
              <a:rPr lang="en-US" sz="1800" dirty="0"/>
              <a:t>approach: the OS manages resources directly</a:t>
            </a:r>
          </a:p>
          <a:p>
            <a:pPr lvl="2"/>
            <a:r>
              <a:rPr lang="en-US" sz="1800" dirty="0" smtClean="0"/>
              <a:t>implicit </a:t>
            </a:r>
            <a:r>
              <a:rPr lang="en-US" sz="1800" dirty="0"/>
              <a:t>assumption: all resources under a single regime</a:t>
            </a:r>
          </a:p>
          <a:p>
            <a:pPr lvl="2"/>
            <a:r>
              <a:rPr lang="en-US" sz="1800" dirty="0" smtClean="0"/>
              <a:t>limited </a:t>
            </a:r>
            <a:r>
              <a:rPr lang="en-US" sz="1800" dirty="0"/>
              <a:t>flexibility </a:t>
            </a:r>
            <a:r>
              <a:rPr lang="en-US" sz="1800" dirty="0" err="1"/>
              <a:t>wrt</a:t>
            </a:r>
            <a:r>
              <a:rPr lang="en-US" sz="1800" dirty="0"/>
              <a:t>. applications, security, failure isolation</a:t>
            </a:r>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11</a:t>
            </a:fld>
            <a:endParaRPr lang="en-US"/>
          </a:p>
        </p:txBody>
      </p:sp>
    </p:spTree>
    <p:extLst>
      <p:ext uri="{BB962C8B-B14F-4D97-AF65-F5344CB8AC3E}">
        <p14:creationId xmlns:p14="http://schemas.microsoft.com/office/powerpoint/2010/main" val="1040956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4294967295"/>
          </p:nvPr>
        </p:nvSpPr>
        <p:spPr>
          <a:xfrm>
            <a:off x="6781800" y="6248400"/>
            <a:ext cx="1905000" cy="457200"/>
          </a:xfrm>
          <a:prstGeom prst="rect">
            <a:avLst/>
          </a:prstGeom>
        </p:spPr>
        <p:txBody>
          <a:bodyPr/>
          <a:lstStyle/>
          <a:p>
            <a:fld id="{D133A5F4-80AD-034A-AA5F-CA91168A21C9}" type="slidenum">
              <a:rPr lang="en-US" altLang="ko-KR"/>
              <a:pPr/>
              <a:t>12</a:t>
            </a:fld>
            <a:r>
              <a:rPr lang="en-US" altLang="ko-KR"/>
              <a:t>/35</a:t>
            </a:r>
          </a:p>
        </p:txBody>
      </p:sp>
      <p:sp>
        <p:nvSpPr>
          <p:cNvPr id="84994" name="Rectangle 2"/>
          <p:cNvSpPr>
            <a:spLocks noGrp="1" noChangeArrowheads="1"/>
          </p:cNvSpPr>
          <p:nvPr>
            <p:ph type="title"/>
          </p:nvPr>
        </p:nvSpPr>
        <p:spPr>
          <a:xfrm>
            <a:off x="304800" y="25400"/>
            <a:ext cx="8229600" cy="1143000"/>
          </a:xfrm>
        </p:spPr>
        <p:txBody>
          <a:bodyPr/>
          <a:lstStyle/>
          <a:p>
            <a:r>
              <a:rPr lang="en-US" altLang="ko-KR" sz="2800" dirty="0">
                <a:latin typeface="Arial" charset="0"/>
              </a:rPr>
              <a:t>Abstraction, Virtualization of Computer System</a:t>
            </a:r>
          </a:p>
        </p:txBody>
      </p:sp>
      <p:sp>
        <p:nvSpPr>
          <p:cNvPr id="84995" name="Rectangle 3"/>
          <p:cNvSpPr>
            <a:spLocks noGrp="1" noChangeArrowheads="1"/>
          </p:cNvSpPr>
          <p:nvPr>
            <p:ph type="body" idx="1"/>
          </p:nvPr>
        </p:nvSpPr>
        <p:spPr>
          <a:xfrm>
            <a:off x="457200" y="1295400"/>
            <a:ext cx="8229600" cy="4302125"/>
          </a:xfrm>
        </p:spPr>
        <p:txBody>
          <a:bodyPr/>
          <a:lstStyle/>
          <a:p>
            <a:r>
              <a:rPr lang="en-US" altLang="ko-KR" sz="2400" dirty="0">
                <a:latin typeface="Arial" charset="0"/>
              </a:rPr>
              <a:t>Virtualization</a:t>
            </a:r>
          </a:p>
          <a:p>
            <a:pPr lvl="1"/>
            <a:r>
              <a:rPr lang="en-US" altLang="ko-KR" sz="2000" dirty="0">
                <a:latin typeface="Arial" charset="0"/>
              </a:rPr>
              <a:t>Similar to Abstraction but </a:t>
            </a:r>
            <a:r>
              <a:rPr lang="en-US" altLang="ko-KR" sz="2000" dirty="0" smtClean="0">
                <a:latin typeface="Arial" charset="0"/>
              </a:rPr>
              <a:t>it does not </a:t>
            </a:r>
            <a:r>
              <a:rPr lang="en-US" altLang="ko-KR" sz="2000" dirty="0">
                <a:latin typeface="Arial" charset="0"/>
              </a:rPr>
              <a:t>always hide low layer</a:t>
            </a:r>
            <a:r>
              <a:rPr lang="ko-KR" altLang="en-US" sz="2000" dirty="0">
                <a:latin typeface="Arial" charset="0"/>
              </a:rPr>
              <a:t>’</a:t>
            </a:r>
            <a:r>
              <a:rPr lang="en-US" altLang="ko-KR" sz="2000" dirty="0">
                <a:latin typeface="Arial" charset="0"/>
              </a:rPr>
              <a:t>s details</a:t>
            </a:r>
          </a:p>
          <a:p>
            <a:pPr lvl="1"/>
            <a:r>
              <a:rPr lang="en-US" altLang="ko-KR" sz="2000" dirty="0">
                <a:latin typeface="Arial" charset="0"/>
              </a:rPr>
              <a:t>Real system is transformed so that it appears to be different</a:t>
            </a:r>
          </a:p>
          <a:p>
            <a:pPr lvl="1"/>
            <a:endParaRPr lang="en-US" altLang="ko-KR" sz="2000" dirty="0">
              <a:latin typeface="Arial" charset="0"/>
            </a:endParaRPr>
          </a:p>
          <a:p>
            <a:pPr lvl="1"/>
            <a:endParaRPr lang="en-US" altLang="ko-KR" sz="2000" dirty="0">
              <a:latin typeface="Arial" charset="0"/>
            </a:endParaRPr>
          </a:p>
          <a:p>
            <a:pPr lvl="1"/>
            <a:endParaRPr lang="en-US" altLang="ko-KR" sz="2000" dirty="0">
              <a:latin typeface="Arial" charset="0"/>
            </a:endParaRPr>
          </a:p>
          <a:p>
            <a:pPr lvl="1"/>
            <a:endParaRPr lang="en-US" altLang="ko-KR" sz="2000" dirty="0">
              <a:latin typeface="Arial" charset="0"/>
            </a:endParaRPr>
          </a:p>
          <a:p>
            <a:pPr lvl="1"/>
            <a:endParaRPr lang="en-US" altLang="ko-KR" sz="2000" dirty="0">
              <a:latin typeface="Arial" charset="0"/>
            </a:endParaRPr>
          </a:p>
          <a:p>
            <a:pPr lvl="1"/>
            <a:endParaRPr lang="en-US" altLang="ko-KR" sz="2000" dirty="0">
              <a:latin typeface="Arial" charset="0"/>
            </a:endParaRPr>
          </a:p>
          <a:p>
            <a:pPr lvl="1"/>
            <a:endParaRPr lang="en-US" altLang="ko-KR" sz="2000" dirty="0">
              <a:latin typeface="Arial" charset="0"/>
            </a:endParaRPr>
          </a:p>
          <a:p>
            <a:pPr lvl="1"/>
            <a:r>
              <a:rPr lang="en-US" altLang="ko-KR" sz="2000" dirty="0">
                <a:latin typeface="Arial" charset="0"/>
              </a:rPr>
              <a:t>Virtualization can be applied not only to subsystem, but to an </a:t>
            </a:r>
            <a:r>
              <a:rPr lang="en-US" altLang="ko-KR" sz="2000" i="1" dirty="0">
                <a:latin typeface="Arial" charset="0"/>
              </a:rPr>
              <a:t>Entire Machine</a:t>
            </a:r>
            <a:r>
              <a:rPr lang="en-US" altLang="ko-KR" sz="2000" dirty="0">
                <a:latin typeface="Arial" charset="0"/>
              </a:rPr>
              <a:t> </a:t>
            </a:r>
            <a:r>
              <a:rPr lang="en-US" altLang="ko-KR" sz="2000" dirty="0">
                <a:latin typeface="Arial" charset="0"/>
                <a:ea typeface="ＭＳ Ｐゴシック" charset="0"/>
                <a:cs typeface="Arial" charset="0"/>
              </a:rPr>
              <a:t>→ </a:t>
            </a:r>
            <a:r>
              <a:rPr lang="en-US" altLang="ko-KR" sz="2000" b="1" i="1" dirty="0">
                <a:latin typeface="Arial" charset="0"/>
              </a:rPr>
              <a:t>Virtual Machine</a:t>
            </a:r>
          </a:p>
        </p:txBody>
      </p:sp>
      <p:grpSp>
        <p:nvGrpSpPr>
          <p:cNvPr id="85016" name="Group 24"/>
          <p:cNvGrpSpPr>
            <a:grpSpLocks/>
          </p:cNvGrpSpPr>
          <p:nvPr/>
        </p:nvGrpSpPr>
        <p:grpSpPr bwMode="auto">
          <a:xfrm>
            <a:off x="1476375" y="3068638"/>
            <a:ext cx="3095625" cy="1943100"/>
            <a:chOff x="930" y="1933"/>
            <a:chExt cx="1950" cy="1224"/>
          </a:xfrm>
        </p:grpSpPr>
        <p:sp>
          <p:nvSpPr>
            <p:cNvPr id="84997" name="Line 5"/>
            <p:cNvSpPr>
              <a:spLocks noChangeShapeType="1"/>
            </p:cNvSpPr>
            <p:nvPr/>
          </p:nvSpPr>
          <p:spPr bwMode="auto">
            <a:xfrm>
              <a:off x="930" y="2568"/>
              <a:ext cx="1950" cy="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000" name="AutoShape 8"/>
            <p:cNvSpPr>
              <a:spLocks noChangeArrowheads="1"/>
            </p:cNvSpPr>
            <p:nvPr/>
          </p:nvSpPr>
          <p:spPr bwMode="auto">
            <a:xfrm>
              <a:off x="1066" y="2749"/>
              <a:ext cx="726" cy="408"/>
            </a:xfrm>
            <a:prstGeom prst="wave">
              <a:avLst>
                <a:gd name="adj1" fmla="val 13005"/>
                <a:gd name="adj2" fmla="val 0"/>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Resource A</a:t>
              </a:r>
            </a:p>
          </p:txBody>
        </p:sp>
        <p:sp>
          <p:nvSpPr>
            <p:cNvPr id="85001" name="Rectangle 9"/>
            <p:cNvSpPr>
              <a:spLocks noChangeArrowheads="1"/>
            </p:cNvSpPr>
            <p:nvPr/>
          </p:nvSpPr>
          <p:spPr bwMode="auto">
            <a:xfrm>
              <a:off x="1066" y="1978"/>
              <a:ext cx="771" cy="272"/>
            </a:xfrm>
            <a:prstGeom prst="rect">
              <a:avLst/>
            </a:prstGeom>
            <a:solidFill>
              <a:srgbClr val="FFCC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400" dirty="0"/>
                <a:t>Resource AA</a:t>
              </a:r>
            </a:p>
          </p:txBody>
        </p:sp>
        <p:sp>
          <p:nvSpPr>
            <p:cNvPr id="85003" name="AutoShape 11"/>
            <p:cNvSpPr>
              <a:spLocks noChangeArrowheads="1"/>
            </p:cNvSpPr>
            <p:nvPr/>
          </p:nvSpPr>
          <p:spPr bwMode="auto">
            <a:xfrm>
              <a:off x="2109" y="2750"/>
              <a:ext cx="453" cy="363"/>
            </a:xfrm>
            <a:prstGeom prst="diamond">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B</a:t>
              </a:r>
            </a:p>
          </p:txBody>
        </p:sp>
        <p:sp>
          <p:nvSpPr>
            <p:cNvPr id="85004" name="Oval 12"/>
            <p:cNvSpPr>
              <a:spLocks noChangeArrowheads="1"/>
            </p:cNvSpPr>
            <p:nvPr/>
          </p:nvSpPr>
          <p:spPr bwMode="auto">
            <a:xfrm>
              <a:off x="1973" y="1933"/>
              <a:ext cx="680" cy="362"/>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BB</a:t>
              </a:r>
            </a:p>
          </p:txBody>
        </p:sp>
        <p:sp>
          <p:nvSpPr>
            <p:cNvPr id="85005" name="Line 13"/>
            <p:cNvSpPr>
              <a:spLocks noChangeShapeType="1"/>
            </p:cNvSpPr>
            <p:nvPr/>
          </p:nvSpPr>
          <p:spPr bwMode="auto">
            <a:xfrm flipV="1">
              <a:off x="1428" y="2296"/>
              <a:ext cx="0" cy="453"/>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006" name="Line 14"/>
            <p:cNvSpPr>
              <a:spLocks noChangeShapeType="1"/>
            </p:cNvSpPr>
            <p:nvPr/>
          </p:nvSpPr>
          <p:spPr bwMode="auto">
            <a:xfrm flipV="1">
              <a:off x="2336" y="2296"/>
              <a:ext cx="0" cy="454"/>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85017" name="Group 25"/>
          <p:cNvGrpSpPr>
            <a:grpSpLocks/>
          </p:cNvGrpSpPr>
          <p:nvPr/>
        </p:nvGrpSpPr>
        <p:grpSpPr bwMode="auto">
          <a:xfrm>
            <a:off x="3708400" y="3068638"/>
            <a:ext cx="3887788" cy="1874837"/>
            <a:chOff x="2336" y="1933"/>
            <a:chExt cx="2449" cy="1181"/>
          </a:xfrm>
        </p:grpSpPr>
        <p:sp>
          <p:nvSpPr>
            <p:cNvPr id="85009" name="AutoShape 17"/>
            <p:cNvSpPr>
              <a:spLocks noChangeArrowheads="1"/>
            </p:cNvSpPr>
            <p:nvPr/>
          </p:nvSpPr>
          <p:spPr bwMode="auto">
            <a:xfrm>
              <a:off x="3651" y="2750"/>
              <a:ext cx="453" cy="363"/>
            </a:xfrm>
            <a:prstGeom prst="diamond">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B</a:t>
              </a:r>
              <a:r>
                <a:rPr lang="ko-KR" altLang="en-US" sz="1600"/>
                <a:t>’</a:t>
              </a:r>
              <a:endParaRPr lang="en-US" altLang="ko-KR" sz="1600"/>
            </a:p>
          </p:txBody>
        </p:sp>
        <p:sp>
          <p:nvSpPr>
            <p:cNvPr id="85010" name="Oval 18"/>
            <p:cNvSpPr>
              <a:spLocks noChangeArrowheads="1"/>
            </p:cNvSpPr>
            <p:nvPr/>
          </p:nvSpPr>
          <p:spPr bwMode="auto">
            <a:xfrm>
              <a:off x="3515" y="1933"/>
              <a:ext cx="680" cy="362"/>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BB</a:t>
              </a:r>
              <a:r>
                <a:rPr lang="ko-KR" altLang="en-US" sz="1600"/>
                <a:t>’</a:t>
              </a:r>
              <a:endParaRPr lang="en-US" altLang="ko-KR" sz="1600"/>
            </a:p>
          </p:txBody>
        </p:sp>
        <p:cxnSp>
          <p:nvCxnSpPr>
            <p:cNvPr id="85011" name="AutoShape 19"/>
            <p:cNvCxnSpPr>
              <a:cxnSpLocks noChangeShapeType="1"/>
              <a:stCxn id="85004" idx="7"/>
              <a:endCxn id="85010" idx="1"/>
            </p:cNvCxnSpPr>
            <p:nvPr/>
          </p:nvCxnSpPr>
          <p:spPr bwMode="auto">
            <a:xfrm rot="5400000" flipV="1">
              <a:off x="3083" y="1456"/>
              <a:ext cx="1" cy="1062"/>
            </a:xfrm>
            <a:prstGeom prst="curvedConnector3">
              <a:avLst>
                <a:gd name="adj1" fmla="val -19700000"/>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5013" name="AutoShape 21"/>
            <p:cNvCxnSpPr>
              <a:cxnSpLocks noChangeShapeType="1"/>
              <a:stCxn id="85003" idx="2"/>
              <a:endCxn id="85009" idx="2"/>
            </p:cNvCxnSpPr>
            <p:nvPr/>
          </p:nvCxnSpPr>
          <p:spPr bwMode="auto">
            <a:xfrm rot="16200000" flipH="1">
              <a:off x="3106" y="2343"/>
              <a:ext cx="1" cy="1542"/>
            </a:xfrm>
            <a:prstGeom prst="curvedConnector3">
              <a:avLst>
                <a:gd name="adj1" fmla="val 14300000"/>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5014" name="Line 22"/>
            <p:cNvSpPr>
              <a:spLocks noChangeShapeType="1"/>
            </p:cNvSpPr>
            <p:nvPr/>
          </p:nvSpPr>
          <p:spPr bwMode="auto">
            <a:xfrm flipV="1">
              <a:off x="3878" y="2296"/>
              <a:ext cx="0" cy="454"/>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015" name="Rectangle 23"/>
            <p:cNvSpPr>
              <a:spLocks noChangeArrowheads="1"/>
            </p:cNvSpPr>
            <p:nvPr/>
          </p:nvSpPr>
          <p:spPr bwMode="auto">
            <a:xfrm>
              <a:off x="3878" y="2432"/>
              <a:ext cx="907"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i="1"/>
                <a:t>isomorphism</a:t>
              </a:r>
            </a:p>
          </p:txBody>
        </p:sp>
      </p:grpSp>
    </p:spTree>
    <p:extLst>
      <p:ext uri="{BB962C8B-B14F-4D97-AF65-F5344CB8AC3E}">
        <p14:creationId xmlns:p14="http://schemas.microsoft.com/office/powerpoint/2010/main" val="3887046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5017"/>
                                        </p:tgtEl>
                                        <p:attrNameLst>
                                          <p:attrName>style.visibility</p:attrName>
                                        </p:attrNameLst>
                                      </p:cBhvr>
                                      <p:to>
                                        <p:strVal val="visible"/>
                                      </p:to>
                                    </p:set>
                                    <p:animEffect transition="in" filter="box(in)">
                                      <p:cBhvr>
                                        <p:cTn id="7" dur="500"/>
                                        <p:tgtEl>
                                          <p:spTgt spid="85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3" name="Content Placeholder 2"/>
          <p:cNvSpPr>
            <a:spLocks noGrp="1"/>
          </p:cNvSpPr>
          <p:nvPr>
            <p:ph idx="1"/>
          </p:nvPr>
        </p:nvSpPr>
        <p:spPr>
          <a:xfrm>
            <a:off x="304800" y="1066800"/>
            <a:ext cx="8229600" cy="5334000"/>
          </a:xfrm>
        </p:spPr>
        <p:txBody>
          <a:bodyPr/>
          <a:lstStyle/>
          <a:p>
            <a:r>
              <a:rPr lang="en-US" dirty="0" smtClean="0"/>
              <a:t>Virtualization </a:t>
            </a:r>
            <a:br>
              <a:rPr lang="en-US" dirty="0" smtClean="0"/>
            </a:br>
            <a:r>
              <a:rPr lang="en-US" dirty="0" smtClean="0"/>
              <a:t>is about creating </a:t>
            </a:r>
            <a:br>
              <a:rPr lang="en-US" dirty="0" smtClean="0"/>
            </a:br>
            <a:r>
              <a:rPr lang="en-US" dirty="0" smtClean="0"/>
              <a:t>illusions</a:t>
            </a:r>
          </a:p>
          <a:p>
            <a:pPr lvl="1"/>
            <a:r>
              <a:rPr lang="en-US" dirty="0"/>
              <a:t>two files on separate hard disks, each of which is a partition </a:t>
            </a:r>
            <a:r>
              <a:rPr lang="en-US" dirty="0" smtClean="0"/>
              <a:t>on an </a:t>
            </a:r>
            <a:r>
              <a:rPr lang="en-US" dirty="0"/>
              <a:t>actual hard disk</a:t>
            </a:r>
          </a:p>
          <a:p>
            <a:pPr lvl="1"/>
            <a:r>
              <a:rPr lang="en-US" dirty="0" smtClean="0"/>
              <a:t>virtualization</a:t>
            </a:r>
            <a:r>
              <a:rPr lang="en-US" dirty="0"/>
              <a:t>:</a:t>
            </a:r>
          </a:p>
          <a:p>
            <a:pPr lvl="2"/>
            <a:r>
              <a:rPr lang="en-US" dirty="0" smtClean="0"/>
              <a:t>a virtualized </a:t>
            </a:r>
            <a:r>
              <a:rPr lang="en-US" dirty="0"/>
              <a:t>system's interface and resources are mapped onto </a:t>
            </a:r>
            <a:r>
              <a:rPr lang="en-US" dirty="0" smtClean="0"/>
              <a:t>interface and </a:t>
            </a:r>
            <a:r>
              <a:rPr lang="en-US" dirty="0"/>
              <a:t>resources of another ("real") system</a:t>
            </a:r>
          </a:p>
          <a:p>
            <a:pPr lvl="2"/>
            <a:r>
              <a:rPr lang="en-US" dirty="0" smtClean="0"/>
              <a:t>virtualization </a:t>
            </a:r>
            <a:r>
              <a:rPr lang="en-US" dirty="0"/>
              <a:t>provides a different interface and/or resources at the </a:t>
            </a:r>
            <a:r>
              <a:rPr lang="en-US" dirty="0" smtClean="0"/>
              <a:t>same level </a:t>
            </a:r>
            <a:r>
              <a:rPr lang="en-US" dirty="0"/>
              <a:t>of abstraction</a:t>
            </a:r>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13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914400"/>
            <a:ext cx="4800600" cy="1726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0536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3" name="Content Placeholder 2"/>
          <p:cNvSpPr>
            <a:spLocks noGrp="1"/>
          </p:cNvSpPr>
          <p:nvPr>
            <p:ph idx="1"/>
          </p:nvPr>
        </p:nvSpPr>
        <p:spPr>
          <a:xfrm>
            <a:off x="381000" y="2667000"/>
            <a:ext cx="8229600" cy="4302125"/>
          </a:xfrm>
        </p:spPr>
        <p:txBody>
          <a:bodyPr/>
          <a:lstStyle/>
          <a:p>
            <a:r>
              <a:rPr lang="en-US" dirty="0"/>
              <a:t>two types of systems involved</a:t>
            </a:r>
          </a:p>
          <a:p>
            <a:pPr lvl="1"/>
            <a:r>
              <a:rPr lang="en-US" dirty="0" smtClean="0"/>
              <a:t>the virtualized </a:t>
            </a:r>
            <a:r>
              <a:rPr lang="en-US" dirty="0"/>
              <a:t>system is called guest system</a:t>
            </a:r>
          </a:p>
          <a:p>
            <a:pPr lvl="1"/>
            <a:r>
              <a:rPr lang="en-US" dirty="0" smtClean="0"/>
              <a:t>the </a:t>
            </a:r>
            <a:r>
              <a:rPr lang="en-US" dirty="0"/>
              <a:t>"real" system is called host system</a:t>
            </a:r>
          </a:p>
          <a:p>
            <a:r>
              <a:rPr lang="en-US" dirty="0" smtClean="0"/>
              <a:t>multiple </a:t>
            </a:r>
            <a:r>
              <a:rPr lang="en-US" dirty="0"/>
              <a:t>layers of </a:t>
            </a:r>
            <a:r>
              <a:rPr lang="en-US" dirty="0" smtClean="0"/>
              <a:t>virtualization</a:t>
            </a:r>
            <a:endParaRPr lang="en-US" dirty="0"/>
          </a:p>
          <a:p>
            <a:pPr lvl="1"/>
            <a:r>
              <a:rPr lang="en-US" dirty="0" smtClean="0"/>
              <a:t>virtualized </a:t>
            </a:r>
            <a:r>
              <a:rPr lang="en-US" dirty="0"/>
              <a:t>host system is also an option</a:t>
            </a:r>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14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143000"/>
            <a:ext cx="4897779" cy="144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0601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3" name="Content Placeholder 2"/>
          <p:cNvSpPr>
            <a:spLocks noGrp="1"/>
          </p:cNvSpPr>
          <p:nvPr>
            <p:ph idx="1"/>
          </p:nvPr>
        </p:nvSpPr>
        <p:spPr>
          <a:xfrm>
            <a:off x="304800" y="1219200"/>
            <a:ext cx="8229600" cy="5334000"/>
          </a:xfrm>
        </p:spPr>
        <p:txBody>
          <a:bodyPr/>
          <a:lstStyle/>
          <a:p>
            <a:r>
              <a:rPr lang="en-US" sz="1600" dirty="0"/>
              <a:t>the host is transformed</a:t>
            </a:r>
          </a:p>
          <a:p>
            <a:pPr lvl="1"/>
            <a:r>
              <a:rPr lang="en-US" sz="1600" dirty="0" smtClean="0"/>
              <a:t>appears </a:t>
            </a:r>
            <a:r>
              <a:rPr lang="en-US" sz="1600" dirty="0"/>
              <a:t>to be a (set of) </a:t>
            </a:r>
            <a:r>
              <a:rPr lang="en-US" sz="1600" dirty="0" smtClean="0"/>
              <a:t/>
            </a:r>
            <a:br>
              <a:rPr lang="en-US" sz="1600" dirty="0" smtClean="0"/>
            </a:br>
            <a:r>
              <a:rPr lang="en-US" sz="1600" dirty="0" smtClean="0"/>
              <a:t>different </a:t>
            </a:r>
            <a:r>
              <a:rPr lang="en-US" sz="1600" i="1" dirty="0" smtClean="0"/>
              <a:t>virtualized </a:t>
            </a:r>
            <a:br>
              <a:rPr lang="en-US" sz="1600" i="1" dirty="0" smtClean="0"/>
            </a:br>
            <a:r>
              <a:rPr lang="en-US" sz="1600" dirty="0" smtClean="0"/>
              <a:t>system(s</a:t>
            </a:r>
            <a:r>
              <a:rPr lang="en-US" sz="1600" dirty="0"/>
              <a:t>)</a:t>
            </a:r>
          </a:p>
          <a:p>
            <a:pPr lvl="1"/>
            <a:r>
              <a:rPr lang="en-US" sz="1600" dirty="0" smtClean="0"/>
              <a:t>introduction </a:t>
            </a:r>
            <a:r>
              <a:rPr lang="en-US" sz="1600" dirty="0"/>
              <a:t>of an </a:t>
            </a:r>
            <a:r>
              <a:rPr lang="en-US" sz="1600" dirty="0" smtClean="0"/>
              <a:t/>
            </a:r>
            <a:br>
              <a:rPr lang="en-US" sz="1600" dirty="0" smtClean="0"/>
            </a:br>
            <a:r>
              <a:rPr lang="en-US" sz="1600" dirty="0" smtClean="0"/>
              <a:t>isomorphism </a:t>
            </a:r>
            <a:r>
              <a:rPr lang="en-US" sz="1600" dirty="0"/>
              <a:t>mapping </a:t>
            </a:r>
            <a:r>
              <a:rPr lang="en-US" sz="1600" dirty="0" smtClean="0"/>
              <a:t/>
            </a:r>
            <a:br>
              <a:rPr lang="en-US" sz="1600" dirty="0" smtClean="0"/>
            </a:br>
            <a:r>
              <a:rPr lang="en-US" sz="1600" dirty="0" smtClean="0"/>
              <a:t>guest </a:t>
            </a:r>
            <a:r>
              <a:rPr lang="en-US" sz="1600" dirty="0"/>
              <a:t>to host system</a:t>
            </a:r>
          </a:p>
          <a:p>
            <a:pPr marL="0" indent="0">
              <a:buNone/>
            </a:pPr>
            <a:r>
              <a:rPr lang="it-IT" sz="1600" dirty="0" smtClean="0"/>
              <a:t>Si</a:t>
            </a:r>
            <a:r>
              <a:rPr lang="it-IT" sz="1600" dirty="0"/>
              <a:t>, Sj: states in a </a:t>
            </a:r>
            <a:r>
              <a:rPr lang="it-IT" sz="1600" dirty="0" smtClean="0"/>
              <a:t>system</a:t>
            </a:r>
            <a:endParaRPr lang="it-IT" sz="1600" dirty="0"/>
          </a:p>
          <a:p>
            <a:pPr marL="0" indent="0">
              <a:buNone/>
            </a:pPr>
            <a:r>
              <a:rPr lang="en-US" sz="1600" dirty="0"/>
              <a:t>e: operation </a:t>
            </a:r>
            <a:r>
              <a:rPr lang="en-US" sz="1600" dirty="0" smtClean="0"/>
              <a:t>sequence modifying </a:t>
            </a:r>
            <a:r>
              <a:rPr lang="en-US" sz="1600" dirty="0"/>
              <a:t>Si </a:t>
            </a:r>
            <a:r>
              <a:rPr lang="en-US" sz="1600" dirty="0" smtClean="0"/>
              <a:t/>
            </a:r>
            <a:br>
              <a:rPr lang="en-US" sz="1600" dirty="0" smtClean="0"/>
            </a:br>
            <a:r>
              <a:rPr lang="en-US" sz="1600" dirty="0" smtClean="0"/>
              <a:t>to </a:t>
            </a:r>
            <a:r>
              <a:rPr lang="en-US" sz="1600" dirty="0" err="1"/>
              <a:t>Sj</a:t>
            </a:r>
            <a:endParaRPr lang="en-US" sz="1600" dirty="0"/>
          </a:p>
          <a:p>
            <a:pPr marL="0" indent="0">
              <a:buNone/>
            </a:pPr>
            <a:r>
              <a:rPr lang="en-US" sz="1600" dirty="0" smtClean="0"/>
              <a:t>V</a:t>
            </a:r>
            <a:r>
              <a:rPr lang="en-US" sz="1600" dirty="0"/>
              <a:t>: function mapping </a:t>
            </a:r>
            <a:r>
              <a:rPr lang="en-US" sz="1600" dirty="0" smtClean="0"/>
              <a:t>guest states </a:t>
            </a:r>
            <a:r>
              <a:rPr lang="en-US" sz="1600" dirty="0"/>
              <a:t>to host states</a:t>
            </a:r>
          </a:p>
          <a:p>
            <a:pPr marL="0" indent="0">
              <a:buNone/>
            </a:pPr>
            <a:r>
              <a:rPr lang="en-US" sz="1600" dirty="0" err="1" smtClean="0"/>
              <a:t>S'i</a:t>
            </a:r>
            <a:r>
              <a:rPr lang="en-US" sz="1600" dirty="0"/>
              <a:t>, </a:t>
            </a:r>
            <a:r>
              <a:rPr lang="en-US" sz="1600" dirty="0" err="1"/>
              <a:t>S'j</a:t>
            </a:r>
            <a:r>
              <a:rPr lang="en-US" sz="1600" dirty="0"/>
              <a:t>: host states</a:t>
            </a:r>
          </a:p>
          <a:p>
            <a:pPr marL="0" indent="0">
              <a:buNone/>
            </a:pPr>
            <a:r>
              <a:rPr lang="en-US" sz="1600" dirty="0"/>
              <a:t>e': operation </a:t>
            </a:r>
            <a:r>
              <a:rPr lang="en-US" sz="1600" dirty="0" smtClean="0"/>
              <a:t>sequence corresponding </a:t>
            </a:r>
            <a:r>
              <a:rPr lang="en-US" sz="1600" dirty="0"/>
              <a:t>to e</a:t>
            </a:r>
          </a:p>
          <a:p>
            <a:r>
              <a:rPr lang="en-US" sz="1600" dirty="0" smtClean="0"/>
              <a:t>virtualization </a:t>
            </a:r>
            <a:r>
              <a:rPr lang="en-US" sz="1600" dirty="0"/>
              <a:t>vs. abstraction</a:t>
            </a:r>
          </a:p>
          <a:p>
            <a:pPr lvl="1"/>
            <a:r>
              <a:rPr lang="en-US" sz="1600" dirty="0" smtClean="0"/>
              <a:t>the </a:t>
            </a:r>
            <a:r>
              <a:rPr lang="en-US" sz="1600" dirty="0"/>
              <a:t>same isomorphism can also be used to depict abstraction</a:t>
            </a:r>
          </a:p>
          <a:p>
            <a:pPr lvl="1"/>
            <a:r>
              <a:rPr lang="en-US" sz="1600" dirty="0" smtClean="0"/>
              <a:t>important </a:t>
            </a:r>
            <a:r>
              <a:rPr lang="en-US" sz="1600" dirty="0"/>
              <a:t>difference: </a:t>
            </a:r>
            <a:r>
              <a:rPr lang="en-US" sz="1600" dirty="0" smtClean="0"/>
              <a:t>virtualization </a:t>
            </a:r>
            <a:r>
              <a:rPr lang="en-US" sz="1600" dirty="0"/>
              <a:t>does not necessarily hide details</a:t>
            </a:r>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15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914400"/>
            <a:ext cx="4445330" cy="3022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441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Virtualized</a:t>
            </a:r>
            <a:endParaRPr lang="en-US" dirty="0"/>
          </a:p>
        </p:txBody>
      </p:sp>
      <p:sp>
        <p:nvSpPr>
          <p:cNvPr id="3" name="Content Placeholder 2"/>
          <p:cNvSpPr>
            <a:spLocks noGrp="1"/>
          </p:cNvSpPr>
          <p:nvPr>
            <p:ph idx="1"/>
          </p:nvPr>
        </p:nvSpPr>
        <p:spPr/>
        <p:txBody>
          <a:bodyPr/>
          <a:lstStyle/>
          <a:p>
            <a:r>
              <a:rPr lang="en-US" dirty="0" smtClean="0"/>
              <a:t>Computers</a:t>
            </a:r>
          </a:p>
          <a:p>
            <a:r>
              <a:rPr lang="en-US" dirty="0" smtClean="0"/>
              <a:t>Storage</a:t>
            </a:r>
          </a:p>
          <a:p>
            <a:r>
              <a:rPr lang="en-US" dirty="0" smtClean="0"/>
              <a:t>Network</a:t>
            </a:r>
          </a:p>
          <a:p>
            <a:r>
              <a:rPr lang="en-US" dirty="0" smtClean="0"/>
              <a:t>Services</a:t>
            </a:r>
          </a:p>
          <a:p>
            <a:r>
              <a:rPr lang="en-US" dirty="0" smtClean="0"/>
              <a:t>Security</a:t>
            </a:r>
          </a:p>
          <a:p>
            <a:r>
              <a:rPr lang="en-US" dirty="0" smtClean="0"/>
              <a:t>… almost everything</a:t>
            </a:r>
          </a:p>
          <a:p>
            <a:r>
              <a:rPr lang="en-US" dirty="0" smtClean="0"/>
              <a:t>What we see the mostly is to virtualize a computer.</a:t>
            </a:r>
            <a:endParaRPr lang="en-US" dirty="0"/>
          </a:p>
        </p:txBody>
      </p:sp>
    </p:spTree>
    <p:extLst>
      <p:ext uri="{BB962C8B-B14F-4D97-AF65-F5344CB8AC3E}">
        <p14:creationId xmlns:p14="http://schemas.microsoft.com/office/powerpoint/2010/main" val="2170032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a:t>
            </a:r>
            <a:endParaRPr lang="en-US" dirty="0"/>
          </a:p>
        </p:txBody>
      </p:sp>
      <p:sp>
        <p:nvSpPr>
          <p:cNvPr id="3" name="Content Placeholder 2"/>
          <p:cNvSpPr>
            <a:spLocks noGrp="1"/>
          </p:cNvSpPr>
          <p:nvPr>
            <p:ph idx="1"/>
          </p:nvPr>
        </p:nvSpPr>
        <p:spPr/>
        <p:txBody>
          <a:bodyPr/>
          <a:lstStyle/>
          <a:p>
            <a:r>
              <a:rPr lang="en-US" sz="1800" b="1" dirty="0"/>
              <a:t>"Virtual"</a:t>
            </a:r>
          </a:p>
          <a:p>
            <a:pPr lvl="1"/>
            <a:r>
              <a:rPr lang="en-US" sz="1800" dirty="0" smtClean="0"/>
              <a:t> </a:t>
            </a:r>
            <a:r>
              <a:rPr lang="en-US" sz="1800" dirty="0"/>
              <a:t>what we know now</a:t>
            </a:r>
          </a:p>
          <a:p>
            <a:pPr lvl="2"/>
            <a:r>
              <a:rPr lang="en-US" sz="1800" dirty="0" smtClean="0"/>
              <a:t>virtualization </a:t>
            </a:r>
            <a:r>
              <a:rPr lang="en-US" sz="1800" dirty="0"/>
              <a:t>is about creating illusions</a:t>
            </a:r>
          </a:p>
          <a:p>
            <a:pPr lvl="2"/>
            <a:r>
              <a:rPr lang="en-US" sz="1800" dirty="0" smtClean="0"/>
              <a:t>map </a:t>
            </a:r>
            <a:r>
              <a:rPr lang="en-US" sz="1800" dirty="0"/>
              <a:t>interfaces and resources to other interfaces and resources</a:t>
            </a:r>
          </a:p>
          <a:p>
            <a:r>
              <a:rPr lang="en-US" sz="1800" b="1" dirty="0"/>
              <a:t>"Machine"?</a:t>
            </a:r>
          </a:p>
          <a:p>
            <a:pPr lvl="1"/>
            <a:r>
              <a:rPr lang="en-US" sz="1800" dirty="0" smtClean="0"/>
              <a:t>what </a:t>
            </a:r>
            <a:r>
              <a:rPr lang="en-US" sz="1800" dirty="0"/>
              <a:t>we need to know: notion of "machine"</a:t>
            </a:r>
          </a:p>
          <a:p>
            <a:pPr lvl="2"/>
            <a:r>
              <a:rPr lang="en-US" sz="1800" dirty="0" smtClean="0"/>
              <a:t>what </a:t>
            </a:r>
            <a:r>
              <a:rPr lang="en-US" sz="1800" dirty="0"/>
              <a:t>is </a:t>
            </a:r>
            <a:r>
              <a:rPr lang="en-US" sz="1800" dirty="0" smtClean="0"/>
              <a:t>virtualized </a:t>
            </a:r>
            <a:r>
              <a:rPr lang="en-US" sz="1800" dirty="0"/>
              <a:t>to build a virtual machine?</a:t>
            </a:r>
          </a:p>
          <a:p>
            <a:pPr lvl="2"/>
            <a:r>
              <a:rPr lang="en-US" sz="1800" dirty="0" smtClean="0"/>
              <a:t>what </a:t>
            </a:r>
            <a:r>
              <a:rPr lang="en-US" sz="1800" dirty="0"/>
              <a:t>interfaces and resources are there that can be subject to</a:t>
            </a:r>
          </a:p>
          <a:p>
            <a:r>
              <a:rPr lang="en-US" sz="1800" b="1" dirty="0" smtClean="0"/>
              <a:t>virtualization?</a:t>
            </a:r>
            <a:endParaRPr lang="en-US" sz="1800" b="1" dirty="0"/>
          </a:p>
          <a:p>
            <a:pPr lvl="1"/>
            <a:r>
              <a:rPr lang="en-US" sz="1800" dirty="0" smtClean="0"/>
              <a:t>roadmap</a:t>
            </a:r>
            <a:endParaRPr lang="en-US" sz="1800" dirty="0"/>
          </a:p>
          <a:p>
            <a:pPr lvl="2"/>
            <a:r>
              <a:rPr lang="en-US" sz="1800" dirty="0" smtClean="0"/>
              <a:t>look </a:t>
            </a:r>
            <a:r>
              <a:rPr lang="en-US" sz="1800" dirty="0"/>
              <a:t>at computer system architecture</a:t>
            </a:r>
          </a:p>
          <a:p>
            <a:pPr lvl="2"/>
            <a:r>
              <a:rPr lang="en-US" sz="1800" dirty="0" smtClean="0"/>
              <a:t>identify </a:t>
            </a:r>
            <a:r>
              <a:rPr lang="en-US" sz="1800" dirty="0"/>
              <a:t>(types of) interfaces</a:t>
            </a:r>
          </a:p>
          <a:p>
            <a:pPr lvl="2"/>
            <a:r>
              <a:rPr lang="en-US" sz="1800" dirty="0" smtClean="0"/>
              <a:t>identify </a:t>
            </a:r>
            <a:r>
              <a:rPr lang="en-US" sz="1800" dirty="0"/>
              <a:t>and </a:t>
            </a:r>
            <a:r>
              <a:rPr lang="en-US" sz="1800" dirty="0" smtClean="0"/>
              <a:t>characterize virtualization </a:t>
            </a:r>
            <a:r>
              <a:rPr lang="en-US" sz="1800" dirty="0"/>
              <a:t>approaches</a:t>
            </a:r>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17</a:t>
            </a:fld>
            <a:endParaRPr lang="en-US"/>
          </a:p>
        </p:txBody>
      </p:sp>
    </p:spTree>
    <p:extLst>
      <p:ext uri="{BB962C8B-B14F-4D97-AF65-F5344CB8AC3E}">
        <p14:creationId xmlns:p14="http://schemas.microsoft.com/office/powerpoint/2010/main" val="1430270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t>Virtualization is “HOT”</a:t>
            </a:r>
          </a:p>
        </p:txBody>
      </p:sp>
      <p:sp>
        <p:nvSpPr>
          <p:cNvPr id="54275" name="Rectangle 3"/>
          <p:cNvSpPr>
            <a:spLocks noGrp="1" noChangeArrowheads="1"/>
          </p:cNvSpPr>
          <p:nvPr>
            <p:ph type="body" idx="1"/>
          </p:nvPr>
        </p:nvSpPr>
        <p:spPr/>
        <p:txBody>
          <a:bodyPr/>
          <a:lstStyle/>
          <a:p>
            <a:r>
              <a:rPr lang="en-US" dirty="0"/>
              <a:t>Microsoft acquires </a:t>
            </a:r>
            <a:r>
              <a:rPr lang="en-US" dirty="0" err="1"/>
              <a:t>Connectix</a:t>
            </a:r>
            <a:r>
              <a:rPr lang="en-US" dirty="0"/>
              <a:t> Corp.</a:t>
            </a:r>
          </a:p>
          <a:p>
            <a:r>
              <a:rPr lang="en-US" dirty="0"/>
              <a:t>EMC acquires VMware</a:t>
            </a:r>
          </a:p>
          <a:p>
            <a:r>
              <a:rPr lang="en-US" dirty="0" err="1"/>
              <a:t>Veritas</a:t>
            </a:r>
            <a:r>
              <a:rPr lang="en-US" dirty="0"/>
              <a:t> acquires </a:t>
            </a:r>
            <a:r>
              <a:rPr lang="en-US" dirty="0" err="1"/>
              <a:t>Ejascent</a:t>
            </a:r>
            <a:r>
              <a:rPr lang="en-US" dirty="0"/>
              <a:t> </a:t>
            </a:r>
          </a:p>
          <a:p>
            <a:r>
              <a:rPr lang="en-US" dirty="0"/>
              <a:t>IBM, already a pioneer</a:t>
            </a:r>
          </a:p>
          <a:p>
            <a:r>
              <a:rPr lang="en-US" dirty="0"/>
              <a:t>Sun working hard on it</a:t>
            </a:r>
          </a:p>
          <a:p>
            <a:r>
              <a:rPr lang="en-US" dirty="0"/>
              <a:t>HP picking up</a:t>
            </a:r>
          </a:p>
          <a:p>
            <a:pPr>
              <a:buFont typeface="Wingdings" pitchFamily="2" charset="2"/>
              <a:buNone/>
            </a:pPr>
            <a:r>
              <a:rPr lang="en-US" dirty="0">
                <a:sym typeface="Wingdings" pitchFamily="2" charset="2"/>
              </a:rPr>
              <a:t></a:t>
            </a:r>
            <a:r>
              <a:rPr lang="en-US" dirty="0">
                <a:solidFill>
                  <a:srgbClr val="CC0000"/>
                </a:solidFill>
                <a:sym typeface="Wingdings" pitchFamily="2" charset="2"/>
              </a:rPr>
              <a:t>Virtualization is HOT!!!</a:t>
            </a:r>
            <a:endParaRPr lang="en-US" dirty="0"/>
          </a:p>
        </p:txBody>
      </p:sp>
    </p:spTree>
    <p:extLst>
      <p:ext uri="{BB962C8B-B14F-4D97-AF65-F5344CB8AC3E}">
        <p14:creationId xmlns:p14="http://schemas.microsoft.com/office/powerpoint/2010/main" val="3047270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Virtualization Classification</a:t>
            </a:r>
            <a:endParaRPr lang="en-US" dirty="0"/>
          </a:p>
        </p:txBody>
      </p:sp>
      <p:sp>
        <p:nvSpPr>
          <p:cNvPr id="3" name="Content Placeholder 2"/>
          <p:cNvSpPr>
            <a:spLocks noGrp="1"/>
          </p:cNvSpPr>
          <p:nvPr>
            <p:ph idx="1"/>
          </p:nvPr>
        </p:nvSpPr>
        <p:spPr/>
        <p:txBody>
          <a:bodyPr/>
          <a:lstStyle/>
          <a:p>
            <a:r>
              <a:rPr lang="en-US" dirty="0" smtClean="0"/>
              <a:t>ISA based virtualization</a:t>
            </a:r>
          </a:p>
          <a:p>
            <a:r>
              <a:rPr lang="en-US" dirty="0" smtClean="0"/>
              <a:t>ABI based virtualization</a:t>
            </a:r>
          </a:p>
          <a:p>
            <a:r>
              <a:rPr lang="en-US" dirty="0" smtClean="0"/>
              <a:t>API based virtualization</a:t>
            </a:r>
            <a:endParaRPr lang="en-US" dirty="0"/>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19</a:t>
            </a:fld>
            <a:endParaRPr lang="en-US"/>
          </a:p>
        </p:txBody>
      </p:sp>
    </p:spTree>
    <p:extLst>
      <p:ext uri="{BB962C8B-B14F-4D97-AF65-F5344CB8AC3E}">
        <p14:creationId xmlns:p14="http://schemas.microsoft.com/office/powerpoint/2010/main" val="410202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Virtualization Concepts and Classifications</a:t>
            </a:r>
          </a:p>
          <a:p>
            <a:r>
              <a:rPr lang="en-US" dirty="0" smtClean="0"/>
              <a:t>I/O Virtualization</a:t>
            </a:r>
          </a:p>
          <a:p>
            <a:r>
              <a:rPr lang="en-US" dirty="0" smtClean="0"/>
              <a:t>VMM (Virtual Machine </a:t>
            </a:r>
            <a:r>
              <a:rPr lang="en-US" smtClean="0"/>
              <a:t>Monitor)</a:t>
            </a:r>
            <a:endParaRPr lang="en-US" dirty="0" smtClean="0"/>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2</a:t>
            </a:fld>
            <a:endParaRPr lang="en-US"/>
          </a:p>
        </p:txBody>
      </p:sp>
    </p:spTree>
    <p:extLst>
      <p:ext uri="{BB962C8B-B14F-4D97-AF65-F5344CB8AC3E}">
        <p14:creationId xmlns:p14="http://schemas.microsoft.com/office/powerpoint/2010/main" val="1448983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Architecture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20</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 y="1676400"/>
            <a:ext cx="9142021"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117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Set Architecture</a:t>
            </a:r>
            <a:endParaRPr lang="en-US" dirty="0"/>
          </a:p>
        </p:txBody>
      </p:sp>
      <p:sp>
        <p:nvSpPr>
          <p:cNvPr id="3" name="Content Placeholder 2"/>
          <p:cNvSpPr>
            <a:spLocks noGrp="1"/>
          </p:cNvSpPr>
          <p:nvPr>
            <p:ph idx="1"/>
          </p:nvPr>
        </p:nvSpPr>
        <p:spPr>
          <a:xfrm>
            <a:off x="457200" y="1905000"/>
            <a:ext cx="8229600" cy="4302125"/>
          </a:xfrm>
        </p:spPr>
        <p:txBody>
          <a:bodyPr/>
          <a:lstStyle/>
          <a:p>
            <a:r>
              <a:rPr lang="en-US" sz="2400" dirty="0"/>
              <a:t>division between hardware and software</a:t>
            </a:r>
          </a:p>
          <a:p>
            <a:r>
              <a:rPr lang="en-US" sz="2400" dirty="0" smtClean="0"/>
              <a:t>sub-parts</a:t>
            </a:r>
            <a:endParaRPr lang="en-US" sz="2400" dirty="0"/>
          </a:p>
          <a:p>
            <a:pPr lvl="1"/>
            <a:r>
              <a:rPr lang="en-US" sz="2400" dirty="0" smtClean="0"/>
              <a:t>user </a:t>
            </a:r>
            <a:r>
              <a:rPr lang="en-US" sz="2400" dirty="0"/>
              <a:t>ISA </a:t>
            </a:r>
            <a:r>
              <a:rPr lang="en-US" sz="2400" dirty="0" smtClean="0"/>
              <a:t>    </a:t>
            </a:r>
            <a:r>
              <a:rPr lang="en-US" sz="2400" dirty="0"/>
              <a:t>parts of the ISA visible </a:t>
            </a:r>
            <a:r>
              <a:rPr lang="en-US" sz="2400" dirty="0" smtClean="0"/>
              <a:t/>
            </a:r>
            <a:br>
              <a:rPr lang="en-US" sz="2400" dirty="0" smtClean="0"/>
            </a:br>
            <a:r>
              <a:rPr lang="en-US" sz="2400" dirty="0" smtClean="0"/>
              <a:t>to </a:t>
            </a:r>
            <a:r>
              <a:rPr lang="en-US" sz="2400" dirty="0"/>
              <a:t>applications</a:t>
            </a:r>
          </a:p>
          <a:p>
            <a:pPr lvl="1"/>
            <a:r>
              <a:rPr lang="en-US" sz="2400" dirty="0" smtClean="0"/>
              <a:t>system </a:t>
            </a:r>
            <a:r>
              <a:rPr lang="en-US" sz="2400" dirty="0"/>
              <a:t>ISA </a:t>
            </a:r>
            <a:r>
              <a:rPr lang="en-US" sz="2400" dirty="0" smtClean="0"/>
              <a:t>    </a:t>
            </a:r>
            <a:r>
              <a:rPr lang="en-US" sz="2400" dirty="0"/>
              <a:t>parts of the ISA visible </a:t>
            </a:r>
            <a:r>
              <a:rPr lang="en-US" sz="2400" dirty="0" smtClean="0"/>
              <a:t/>
            </a:r>
            <a:br>
              <a:rPr lang="en-US" sz="2400" dirty="0" smtClean="0"/>
            </a:br>
            <a:r>
              <a:rPr lang="en-US" sz="2400" dirty="0" smtClean="0"/>
              <a:t>to </a:t>
            </a:r>
            <a:r>
              <a:rPr lang="en-US" sz="2400" dirty="0"/>
              <a:t>supervisor software</a:t>
            </a:r>
          </a:p>
          <a:p>
            <a:pPr lvl="1"/>
            <a:r>
              <a:rPr lang="en-US" sz="2400" dirty="0" smtClean="0"/>
              <a:t>system </a:t>
            </a:r>
            <a:r>
              <a:rPr lang="en-US" sz="2400" dirty="0"/>
              <a:t>ISA can also employ user ISA components</a:t>
            </a:r>
          </a:p>
          <a:p>
            <a:r>
              <a:rPr lang="en-US" sz="2400" dirty="0" smtClean="0"/>
              <a:t>software </a:t>
            </a:r>
            <a:r>
              <a:rPr lang="en-US" sz="2400" dirty="0"/>
              <a:t>compatibility</a:t>
            </a:r>
          </a:p>
          <a:p>
            <a:pPr lvl="1"/>
            <a:r>
              <a:rPr lang="en-US" sz="2400" dirty="0" smtClean="0"/>
              <a:t>software </a:t>
            </a:r>
            <a:r>
              <a:rPr lang="en-US" sz="2400" dirty="0"/>
              <a:t>built to a given ISA can run on any hardware that supports </a:t>
            </a:r>
            <a:r>
              <a:rPr lang="en-US" sz="2400" dirty="0" smtClean="0"/>
              <a:t>that ISA</a:t>
            </a:r>
            <a:endParaRPr lang="en-US" sz="2400" dirty="0"/>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21</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6666" y="1790143"/>
            <a:ext cx="2543175" cy="2533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899806"/>
            <a:ext cx="333375"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167" y="3657600"/>
            <a:ext cx="323850" cy="285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1057275"/>
            <a:ext cx="323850" cy="590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1777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Binary Interface (ABI)</a:t>
            </a:r>
            <a:endParaRPr lang="en-US" dirty="0"/>
          </a:p>
        </p:txBody>
      </p:sp>
      <p:sp>
        <p:nvSpPr>
          <p:cNvPr id="3" name="Content Placeholder 2"/>
          <p:cNvSpPr>
            <a:spLocks noGrp="1"/>
          </p:cNvSpPr>
          <p:nvPr>
            <p:ph idx="1"/>
          </p:nvPr>
        </p:nvSpPr>
        <p:spPr/>
        <p:txBody>
          <a:bodyPr/>
          <a:lstStyle/>
          <a:p>
            <a:r>
              <a:rPr lang="en-US" sz="2200" dirty="0"/>
              <a:t>provides programs with access </a:t>
            </a:r>
            <a:r>
              <a:rPr lang="en-US" sz="2200" dirty="0" smtClean="0"/>
              <a:t>to       </a:t>
            </a:r>
            <a:br>
              <a:rPr lang="en-US" sz="2200" dirty="0" smtClean="0"/>
            </a:br>
            <a:r>
              <a:rPr lang="en-US" sz="2200" dirty="0" smtClean="0"/>
              <a:t>hardware resources </a:t>
            </a:r>
            <a:r>
              <a:rPr lang="en-US" sz="2200" dirty="0"/>
              <a:t>and services</a:t>
            </a:r>
          </a:p>
          <a:p>
            <a:r>
              <a:rPr lang="en-US" sz="2200" dirty="0" smtClean="0"/>
              <a:t>major </a:t>
            </a:r>
            <a:r>
              <a:rPr lang="en-US" sz="2200" dirty="0"/>
              <a:t>components</a:t>
            </a:r>
          </a:p>
          <a:p>
            <a:pPr lvl="1"/>
            <a:r>
              <a:rPr lang="en-US" sz="2200" dirty="0" smtClean="0"/>
              <a:t>set </a:t>
            </a:r>
            <a:r>
              <a:rPr lang="en-US" sz="2200" dirty="0"/>
              <a:t>of all user instructions</a:t>
            </a:r>
          </a:p>
          <a:p>
            <a:pPr lvl="1"/>
            <a:r>
              <a:rPr lang="en-US" sz="2200" dirty="0" smtClean="0"/>
              <a:t>system </a:t>
            </a:r>
            <a:r>
              <a:rPr lang="en-US" sz="2200" dirty="0"/>
              <a:t>calls : indirect interaction with </a:t>
            </a:r>
            <a:r>
              <a:rPr lang="en-US" sz="2200" dirty="0" smtClean="0"/>
              <a:t/>
            </a:r>
            <a:br>
              <a:rPr lang="en-US" sz="2200" dirty="0" smtClean="0"/>
            </a:br>
            <a:r>
              <a:rPr lang="en-US" sz="2200" dirty="0" smtClean="0"/>
              <a:t>hardware </a:t>
            </a:r>
            <a:r>
              <a:rPr lang="en-US" sz="2200" dirty="0"/>
              <a:t>resources</a:t>
            </a:r>
          </a:p>
          <a:p>
            <a:r>
              <a:rPr lang="en-US" sz="2200" dirty="0" smtClean="0"/>
              <a:t>system </a:t>
            </a:r>
            <a:r>
              <a:rPr lang="en-US" sz="2200" dirty="0"/>
              <a:t>calls</a:t>
            </a:r>
          </a:p>
          <a:p>
            <a:pPr lvl="1"/>
            <a:r>
              <a:rPr lang="en-US" sz="2200" dirty="0" smtClean="0"/>
              <a:t>OS </a:t>
            </a:r>
            <a:r>
              <a:rPr lang="en-US" sz="2200" dirty="0"/>
              <a:t>operations performed on behalf of user programs</a:t>
            </a:r>
          </a:p>
          <a:p>
            <a:pPr lvl="1"/>
            <a:r>
              <a:rPr lang="en-US" sz="2200" dirty="0" smtClean="0"/>
              <a:t>often </a:t>
            </a:r>
            <a:r>
              <a:rPr lang="en-US" sz="2200" dirty="0"/>
              <a:t>includes security checks (</a:t>
            </a:r>
            <a:r>
              <a:rPr lang="en-US" sz="2200" dirty="0" err="1"/>
              <a:t>wrt</a:t>
            </a:r>
            <a:r>
              <a:rPr lang="en-US" sz="2200" dirty="0"/>
              <a:t>. access privileges)</a:t>
            </a:r>
          </a:p>
          <a:p>
            <a:r>
              <a:rPr lang="en-US" sz="2200" dirty="0" smtClean="0"/>
              <a:t>support </a:t>
            </a:r>
            <a:r>
              <a:rPr lang="en-US" sz="2200" dirty="0"/>
              <a:t>for portability</a:t>
            </a:r>
          </a:p>
          <a:p>
            <a:pPr lvl="1"/>
            <a:r>
              <a:rPr lang="en-US" sz="2200" dirty="0" smtClean="0"/>
              <a:t>binaries </a:t>
            </a:r>
            <a:r>
              <a:rPr lang="en-US" sz="2200" dirty="0"/>
              <a:t>compiled to a specific ABI can run unchanged on a system </a:t>
            </a:r>
            <a:r>
              <a:rPr lang="en-US" sz="2200" dirty="0" smtClean="0"/>
              <a:t>with the </a:t>
            </a:r>
            <a:r>
              <a:rPr lang="en-US" sz="2200" dirty="0"/>
              <a:t>same ISA and OS</a:t>
            </a:r>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22</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295400"/>
            <a:ext cx="2543175" cy="2533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295400"/>
            <a:ext cx="342900" cy="600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665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0056"/>
            <a:ext cx="8686800" cy="723900"/>
          </a:xfrm>
        </p:spPr>
        <p:txBody>
          <a:bodyPr/>
          <a:lstStyle/>
          <a:p>
            <a:r>
              <a:rPr lang="en-US" sz="3600" dirty="0" smtClean="0"/>
              <a:t>Application Programming Interface (API)</a:t>
            </a:r>
            <a:endParaRPr lang="en-US" sz="3600" dirty="0"/>
          </a:p>
        </p:txBody>
      </p:sp>
      <p:sp>
        <p:nvSpPr>
          <p:cNvPr id="3" name="Content Placeholder 2"/>
          <p:cNvSpPr>
            <a:spLocks noGrp="1"/>
          </p:cNvSpPr>
          <p:nvPr>
            <p:ph idx="1"/>
          </p:nvPr>
        </p:nvSpPr>
        <p:spPr>
          <a:xfrm>
            <a:off x="457200" y="990600"/>
            <a:ext cx="6324600" cy="5334000"/>
          </a:xfrm>
        </p:spPr>
        <p:txBody>
          <a:bodyPr/>
          <a:lstStyle/>
          <a:p>
            <a:r>
              <a:rPr lang="en-US" sz="2400" dirty="0"/>
              <a:t>abstracts from the details </a:t>
            </a:r>
            <a:r>
              <a:rPr lang="en-US" sz="2400" dirty="0" smtClean="0"/>
              <a:t>of service </a:t>
            </a:r>
            <a:br>
              <a:rPr lang="en-US" sz="2400" dirty="0" smtClean="0"/>
            </a:br>
            <a:r>
              <a:rPr lang="en-US" sz="2400" dirty="0" smtClean="0"/>
              <a:t>implementations</a:t>
            </a:r>
            <a:endParaRPr lang="en-US" sz="2400" dirty="0"/>
          </a:p>
          <a:p>
            <a:r>
              <a:rPr lang="en-US" sz="2400" dirty="0" smtClean="0"/>
              <a:t>usually </a:t>
            </a:r>
            <a:r>
              <a:rPr lang="en-US" sz="2400" dirty="0"/>
              <a:t>defined with respect to a high-level </a:t>
            </a:r>
            <a:r>
              <a:rPr lang="en-US" sz="2400" dirty="0" smtClean="0"/>
              <a:t>language </a:t>
            </a:r>
            <a:r>
              <a:rPr lang="en-US" sz="2400" dirty="0"/>
              <a:t>(HLL)</a:t>
            </a:r>
          </a:p>
          <a:p>
            <a:pPr lvl="1"/>
            <a:r>
              <a:rPr lang="en-US" sz="2400" dirty="0" smtClean="0"/>
              <a:t>standard </a:t>
            </a:r>
            <a:r>
              <a:rPr lang="en-US" sz="2400" dirty="0"/>
              <a:t>library to invoke OS services</a:t>
            </a:r>
          </a:p>
          <a:p>
            <a:pPr lvl="1"/>
            <a:r>
              <a:rPr lang="en-US" sz="2400" dirty="0" smtClean="0"/>
              <a:t>typically </a:t>
            </a:r>
            <a:r>
              <a:rPr lang="en-US" sz="2400" dirty="0"/>
              <a:t>defined at source code level</a:t>
            </a:r>
          </a:p>
          <a:p>
            <a:r>
              <a:rPr lang="en-US" sz="2400" dirty="0" smtClean="0"/>
              <a:t>support </a:t>
            </a:r>
            <a:r>
              <a:rPr lang="en-US" sz="2400" dirty="0"/>
              <a:t>for portability</a:t>
            </a:r>
          </a:p>
          <a:p>
            <a:pPr lvl="1"/>
            <a:r>
              <a:rPr lang="en-US" sz="2400" dirty="0" smtClean="0"/>
              <a:t>software </a:t>
            </a:r>
            <a:r>
              <a:rPr lang="en-US" sz="2400" dirty="0"/>
              <a:t>using a given API can be ported to other platforms </a:t>
            </a:r>
            <a:r>
              <a:rPr lang="en-US" sz="2400" dirty="0" smtClean="0"/>
              <a:t>by recompilation</a:t>
            </a:r>
            <a:endParaRPr lang="en-US" sz="2400" dirty="0"/>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23</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6666" y="1790143"/>
            <a:ext cx="2543175" cy="2533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1066800"/>
            <a:ext cx="333375" cy="590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456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Matter of Perspective</a:t>
            </a:r>
          </a:p>
        </p:txBody>
      </p:sp>
      <p:sp>
        <p:nvSpPr>
          <p:cNvPr id="3" name="Content Placeholder 2"/>
          <p:cNvSpPr>
            <a:spLocks noGrp="1"/>
          </p:cNvSpPr>
          <p:nvPr>
            <p:ph idx="1"/>
          </p:nvPr>
        </p:nvSpPr>
        <p:spPr/>
        <p:txBody>
          <a:bodyPr/>
          <a:lstStyle/>
          <a:p>
            <a:pPr marL="0" indent="0">
              <a:buNone/>
            </a:pPr>
            <a:r>
              <a:rPr lang="en-US" sz="2000" b="1" dirty="0"/>
              <a:t>Process Perspective</a:t>
            </a:r>
          </a:p>
          <a:p>
            <a:r>
              <a:rPr lang="en-US" sz="2000" dirty="0" smtClean="0"/>
              <a:t>machine </a:t>
            </a:r>
            <a:r>
              <a:rPr lang="en-US" sz="2000" dirty="0"/>
              <a:t>= combination of OS and </a:t>
            </a:r>
            <a:r>
              <a:rPr lang="en-US" sz="2000" dirty="0" smtClean="0"/>
              <a:t>user-level</a:t>
            </a:r>
          </a:p>
          <a:p>
            <a:pPr lvl="1"/>
            <a:r>
              <a:rPr lang="en-US" sz="2000" dirty="0" smtClean="0"/>
              <a:t>logical </a:t>
            </a:r>
            <a:r>
              <a:rPr lang="en-US" sz="2000" dirty="0"/>
              <a:t>memory address space assigned to the process</a:t>
            </a:r>
          </a:p>
          <a:p>
            <a:pPr lvl="1"/>
            <a:r>
              <a:rPr lang="en-US" sz="2000" dirty="0" smtClean="0"/>
              <a:t>user-level </a:t>
            </a:r>
            <a:r>
              <a:rPr lang="en-US" sz="2000" dirty="0"/>
              <a:t>registers and instructions for program execution</a:t>
            </a:r>
          </a:p>
          <a:p>
            <a:pPr lvl="1"/>
            <a:r>
              <a:rPr lang="en-US" sz="2000" dirty="0" smtClean="0"/>
              <a:t>I/O </a:t>
            </a:r>
            <a:r>
              <a:rPr lang="en-US" sz="2000" dirty="0"/>
              <a:t>part of machine visible only through OS; interaction via OS calls</a:t>
            </a:r>
          </a:p>
          <a:p>
            <a:r>
              <a:rPr lang="en-US" sz="2000" dirty="0" smtClean="0"/>
              <a:t>ABI </a:t>
            </a:r>
            <a:r>
              <a:rPr lang="en-US" sz="2000" dirty="0"/>
              <a:t>provides process/machine interface</a:t>
            </a:r>
          </a:p>
          <a:p>
            <a:pPr marL="0" indent="0">
              <a:buNone/>
            </a:pPr>
            <a:r>
              <a:rPr lang="en-US" sz="2000" b="1" dirty="0"/>
              <a:t>Operating System Perspective</a:t>
            </a:r>
          </a:p>
          <a:p>
            <a:r>
              <a:rPr lang="en-US" sz="2000" dirty="0" smtClean="0"/>
              <a:t>machine </a:t>
            </a:r>
            <a:r>
              <a:rPr lang="en-US" sz="2000" dirty="0"/>
              <a:t>is implemented by underlying </a:t>
            </a:r>
            <a:r>
              <a:rPr lang="en-US" sz="2000" dirty="0" smtClean="0"/>
              <a:t>alone</a:t>
            </a:r>
            <a:endParaRPr lang="en-US" sz="2000" dirty="0"/>
          </a:p>
          <a:p>
            <a:pPr lvl="1"/>
            <a:r>
              <a:rPr lang="en-US" sz="2000" dirty="0" smtClean="0"/>
              <a:t>system</a:t>
            </a:r>
            <a:r>
              <a:rPr lang="en-US" sz="2000" dirty="0"/>
              <a:t>: full execution environment for multiple </a:t>
            </a:r>
            <a:r>
              <a:rPr lang="en-US" sz="2000" dirty="0" smtClean="0"/>
              <a:t>users</a:t>
            </a:r>
            <a:endParaRPr lang="en-US" sz="2000" dirty="0"/>
          </a:p>
          <a:p>
            <a:pPr lvl="1"/>
            <a:r>
              <a:rPr lang="en-US" sz="2000" dirty="0" smtClean="0"/>
              <a:t>processes </a:t>
            </a:r>
            <a:r>
              <a:rPr lang="en-US" sz="2000" dirty="0"/>
              <a:t>share file system and other resources</a:t>
            </a:r>
          </a:p>
          <a:p>
            <a:pPr lvl="1"/>
            <a:r>
              <a:rPr lang="en-US" sz="2000" dirty="0" smtClean="0"/>
              <a:t>OS </a:t>
            </a:r>
            <a:r>
              <a:rPr lang="en-US" sz="2000" dirty="0"/>
              <a:t>is part of the system</a:t>
            </a:r>
          </a:p>
          <a:p>
            <a:r>
              <a:rPr lang="en-US" sz="2000" dirty="0" smtClean="0"/>
              <a:t>ISA </a:t>
            </a:r>
            <a:r>
              <a:rPr lang="en-US" sz="2000" dirty="0"/>
              <a:t>provides system/machine interface</a:t>
            </a:r>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24</a:t>
            </a:fld>
            <a:endParaRPr lang="en-US"/>
          </a:p>
        </p:txBody>
      </p:sp>
    </p:spTree>
    <p:extLst>
      <p:ext uri="{BB962C8B-B14F-4D97-AF65-F5344CB8AC3E}">
        <p14:creationId xmlns:p14="http://schemas.microsoft.com/office/powerpoint/2010/main" val="179763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Virtual Machines</a:t>
            </a:r>
            <a:endParaRPr lang="en-US" dirty="0"/>
          </a:p>
        </p:txBody>
      </p:sp>
      <p:sp>
        <p:nvSpPr>
          <p:cNvPr id="3" name="Content Placeholder 2"/>
          <p:cNvSpPr>
            <a:spLocks noGrp="1"/>
          </p:cNvSpPr>
          <p:nvPr>
            <p:ph idx="1"/>
          </p:nvPr>
        </p:nvSpPr>
        <p:spPr/>
        <p:txBody>
          <a:bodyPr/>
          <a:lstStyle/>
          <a:p>
            <a:r>
              <a:rPr lang="en-US" sz="2400" dirty="0"/>
              <a:t>capable of supporting an individual process</a:t>
            </a:r>
          </a:p>
          <a:p>
            <a:r>
              <a:rPr lang="en-US" sz="2400" dirty="0" smtClean="0"/>
              <a:t>virtualizing </a:t>
            </a:r>
            <a:r>
              <a:rPr lang="en-US" sz="2400" dirty="0"/>
              <a:t>software</a:t>
            </a:r>
          </a:p>
          <a:p>
            <a:pPr lvl="1"/>
            <a:r>
              <a:rPr lang="en-US" sz="2400" dirty="0" smtClean="0"/>
              <a:t>placed </a:t>
            </a:r>
            <a:r>
              <a:rPr lang="en-US" sz="2400" dirty="0"/>
              <a:t>at ABI, on top of OS + hardware</a:t>
            </a:r>
          </a:p>
          <a:p>
            <a:pPr lvl="1"/>
            <a:r>
              <a:rPr lang="en-US" sz="2400" dirty="0" smtClean="0"/>
              <a:t>emulates </a:t>
            </a:r>
            <a:r>
              <a:rPr lang="en-US" sz="2400" dirty="0"/>
              <a:t>both user-level instructions and OS calls</a:t>
            </a:r>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25</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0"/>
            <a:ext cx="6600825" cy="21140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510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Virtual Machines</a:t>
            </a:r>
            <a:endParaRPr lang="en-US" dirty="0"/>
          </a:p>
        </p:txBody>
      </p:sp>
      <p:sp>
        <p:nvSpPr>
          <p:cNvPr id="3" name="Content Placeholder 2"/>
          <p:cNvSpPr>
            <a:spLocks noGrp="1"/>
          </p:cNvSpPr>
          <p:nvPr>
            <p:ph idx="1"/>
          </p:nvPr>
        </p:nvSpPr>
        <p:spPr>
          <a:xfrm>
            <a:off x="533400" y="1524000"/>
            <a:ext cx="8229600" cy="4302125"/>
          </a:xfrm>
        </p:spPr>
        <p:txBody>
          <a:bodyPr/>
          <a:lstStyle/>
          <a:p>
            <a:r>
              <a:rPr lang="en-US" sz="2000" dirty="0"/>
              <a:t>provide a complete system environment</a:t>
            </a:r>
          </a:p>
          <a:p>
            <a:pPr lvl="1"/>
            <a:r>
              <a:rPr lang="en-US" sz="2000" dirty="0" smtClean="0"/>
              <a:t>can </a:t>
            </a:r>
            <a:r>
              <a:rPr lang="en-US" sz="2000" dirty="0"/>
              <a:t>support a "guest OS" with (probably) many user processes</a:t>
            </a:r>
          </a:p>
          <a:p>
            <a:r>
              <a:rPr lang="en-US" sz="2000" dirty="0" smtClean="0"/>
              <a:t>virtualizing </a:t>
            </a:r>
            <a:r>
              <a:rPr lang="en-US" sz="2000" dirty="0"/>
              <a:t>software ("virtual machine monitor", VMM)</a:t>
            </a:r>
          </a:p>
          <a:p>
            <a:pPr lvl="1"/>
            <a:r>
              <a:rPr lang="en-US" sz="2000" dirty="0" smtClean="0"/>
              <a:t>placed </a:t>
            </a:r>
            <a:r>
              <a:rPr lang="en-US" sz="2000" dirty="0"/>
              <a:t>between underlying hardware and conventional software</a:t>
            </a:r>
          </a:p>
          <a:p>
            <a:pPr lvl="1"/>
            <a:r>
              <a:rPr lang="en-US" sz="2000" dirty="0" smtClean="0"/>
              <a:t>ISA </a:t>
            </a:r>
            <a:r>
              <a:rPr lang="en-US" sz="2000" dirty="0"/>
              <a:t>translation</a:t>
            </a:r>
          </a:p>
          <a:p>
            <a:pPr lvl="1"/>
            <a:r>
              <a:rPr lang="en-US" sz="2000" dirty="0" smtClean="0"/>
              <a:t>alternative </a:t>
            </a:r>
            <a:r>
              <a:rPr lang="en-US" sz="2000" dirty="0"/>
              <a:t>approach: hosted VM (</a:t>
            </a:r>
            <a:r>
              <a:rPr lang="en-US" sz="2000" dirty="0" smtClean="0"/>
              <a:t>virtualizing </a:t>
            </a:r>
            <a:r>
              <a:rPr lang="en-US" sz="2000" dirty="0"/>
              <a:t>software built </a:t>
            </a:r>
            <a:r>
              <a:rPr lang="en-US" sz="2000" i="1" dirty="0"/>
              <a:t>on top of </a:t>
            </a:r>
            <a:r>
              <a:rPr lang="en-US" sz="2000" dirty="0" smtClean="0"/>
              <a:t>an OS</a:t>
            </a:r>
            <a:r>
              <a:rPr lang="en-US" sz="2000" dirty="0"/>
              <a:t>)</a:t>
            </a:r>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26</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327936"/>
            <a:ext cx="6651076" cy="2067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5864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smtClean="0"/>
              <a:t>Second Virtualization Classification</a:t>
            </a:r>
            <a:endParaRPr lang="en-US" dirty="0"/>
          </a:p>
        </p:txBody>
      </p:sp>
      <p:sp>
        <p:nvSpPr>
          <p:cNvPr id="96259" name="Rectangle 3"/>
          <p:cNvSpPr>
            <a:spLocks noGrp="1" noChangeArrowheads="1"/>
          </p:cNvSpPr>
          <p:nvPr>
            <p:ph type="body" idx="1"/>
          </p:nvPr>
        </p:nvSpPr>
        <p:spPr/>
        <p:txBody>
          <a:bodyPr/>
          <a:lstStyle/>
          <a:p>
            <a:pPr>
              <a:lnSpc>
                <a:spcPct val="90000"/>
              </a:lnSpc>
            </a:pPr>
            <a:r>
              <a:rPr lang="en-US" sz="2400" dirty="0"/>
              <a:t>Instruction Set Architecture</a:t>
            </a:r>
          </a:p>
          <a:p>
            <a:pPr lvl="1">
              <a:lnSpc>
                <a:spcPct val="90000"/>
              </a:lnSpc>
            </a:pPr>
            <a:r>
              <a:rPr lang="en-US" sz="2000" dirty="0"/>
              <a:t>Emulate the ISA in software</a:t>
            </a:r>
          </a:p>
          <a:p>
            <a:pPr lvl="2">
              <a:lnSpc>
                <a:spcPct val="90000"/>
              </a:lnSpc>
            </a:pPr>
            <a:r>
              <a:rPr lang="en-US" sz="1800" dirty="0"/>
              <a:t>Interprets, translates to host ISA (if required)</a:t>
            </a:r>
          </a:p>
          <a:p>
            <a:pPr lvl="2">
              <a:lnSpc>
                <a:spcPct val="90000"/>
              </a:lnSpc>
            </a:pPr>
            <a:r>
              <a:rPr lang="en-US" sz="1800" dirty="0"/>
              <a:t>Device abstractions implemented in software</a:t>
            </a:r>
          </a:p>
          <a:p>
            <a:pPr lvl="2">
              <a:lnSpc>
                <a:spcPct val="90000"/>
              </a:lnSpc>
            </a:pPr>
            <a:r>
              <a:rPr lang="en-US" sz="1800" dirty="0"/>
              <a:t>Inefficient</a:t>
            </a:r>
          </a:p>
          <a:p>
            <a:pPr lvl="1">
              <a:lnSpc>
                <a:spcPct val="90000"/>
              </a:lnSpc>
            </a:pPr>
            <a:r>
              <a:rPr lang="en-US" sz="2000" dirty="0"/>
              <a:t>Optimizations: </a:t>
            </a:r>
            <a:r>
              <a:rPr lang="en-US" sz="2000" dirty="0" smtClean="0"/>
              <a:t>Caching,  </a:t>
            </a:r>
            <a:r>
              <a:rPr lang="en-US" sz="2000" dirty="0"/>
              <a:t>Code </a:t>
            </a:r>
            <a:r>
              <a:rPr lang="en-US" sz="2000" dirty="0" smtClean="0"/>
              <a:t>reorganization.</a:t>
            </a:r>
            <a:endParaRPr lang="en-US" sz="2000" dirty="0"/>
          </a:p>
          <a:p>
            <a:pPr lvl="1">
              <a:lnSpc>
                <a:spcPct val="90000"/>
              </a:lnSpc>
            </a:pPr>
            <a:r>
              <a:rPr lang="en-US" sz="2000" dirty="0"/>
              <a:t>Applications: Debugging, Teaching, multiple OS</a:t>
            </a:r>
          </a:p>
          <a:p>
            <a:pPr>
              <a:lnSpc>
                <a:spcPct val="90000"/>
              </a:lnSpc>
            </a:pPr>
            <a:endParaRPr lang="en-US" sz="2400" dirty="0" smtClean="0"/>
          </a:p>
          <a:p>
            <a:pPr>
              <a:lnSpc>
                <a:spcPct val="90000"/>
              </a:lnSpc>
            </a:pPr>
            <a:r>
              <a:rPr lang="en-US" sz="2400" dirty="0" smtClean="0"/>
              <a:t>Hardware </a:t>
            </a:r>
            <a:r>
              <a:rPr lang="en-US" sz="2400" dirty="0"/>
              <a:t>Abstraction Layer (HAL)</a:t>
            </a:r>
          </a:p>
          <a:p>
            <a:pPr lvl="1">
              <a:lnSpc>
                <a:spcPct val="90000"/>
              </a:lnSpc>
            </a:pPr>
            <a:r>
              <a:rPr lang="en-US" sz="2000" dirty="0"/>
              <a:t>Between “real machine” and “emulator” (maps to real hardware)</a:t>
            </a:r>
          </a:p>
          <a:p>
            <a:pPr lvl="1">
              <a:lnSpc>
                <a:spcPct val="90000"/>
              </a:lnSpc>
            </a:pPr>
            <a:r>
              <a:rPr lang="en-US" sz="2000" dirty="0"/>
              <a:t>Handling non-</a:t>
            </a:r>
            <a:r>
              <a:rPr lang="en-US" sz="2000" dirty="0" err="1"/>
              <a:t>virtualizable</a:t>
            </a:r>
            <a:r>
              <a:rPr lang="en-US" sz="2000" dirty="0"/>
              <a:t> architectures </a:t>
            </a:r>
            <a:endParaRPr lang="en-US" sz="2000" dirty="0" smtClean="0"/>
          </a:p>
          <a:p>
            <a:pPr lvl="1">
              <a:lnSpc>
                <a:spcPct val="90000"/>
              </a:lnSpc>
            </a:pPr>
            <a:r>
              <a:rPr lang="en-US" sz="2000" dirty="0" smtClean="0"/>
              <a:t>Applications</a:t>
            </a:r>
            <a:r>
              <a:rPr lang="en-US" sz="2000" dirty="0"/>
              <a:t>: Fast and usable, virtual </a:t>
            </a:r>
            <a:r>
              <a:rPr lang="en-US" sz="2000" dirty="0" smtClean="0"/>
              <a:t>hardware, </a:t>
            </a:r>
            <a:r>
              <a:rPr lang="en-US" sz="2000" dirty="0"/>
              <a:t>consolidation, migration</a:t>
            </a:r>
          </a:p>
        </p:txBody>
      </p:sp>
    </p:spTree>
    <p:extLst>
      <p:ext uri="{BB962C8B-B14F-4D97-AF65-F5344CB8AC3E}">
        <p14:creationId xmlns:p14="http://schemas.microsoft.com/office/powerpoint/2010/main" val="31253061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a:t>Second Virtualization Classification </a:t>
            </a:r>
            <a:r>
              <a:rPr lang="en-US" sz="2000" dirty="0"/>
              <a:t>cont’d</a:t>
            </a:r>
          </a:p>
        </p:txBody>
      </p:sp>
      <p:sp>
        <p:nvSpPr>
          <p:cNvPr id="97283" name="Rectangle 3"/>
          <p:cNvSpPr>
            <a:spLocks noGrp="1" noChangeArrowheads="1"/>
          </p:cNvSpPr>
          <p:nvPr>
            <p:ph type="body" idx="1"/>
          </p:nvPr>
        </p:nvSpPr>
        <p:spPr/>
        <p:txBody>
          <a:bodyPr/>
          <a:lstStyle/>
          <a:p>
            <a:pPr>
              <a:lnSpc>
                <a:spcPct val="80000"/>
              </a:lnSpc>
            </a:pPr>
            <a:r>
              <a:rPr lang="en-US" sz="2400" dirty="0"/>
              <a:t>Operating System Level</a:t>
            </a:r>
          </a:p>
          <a:p>
            <a:pPr lvl="1">
              <a:lnSpc>
                <a:spcPct val="80000"/>
              </a:lnSpc>
            </a:pPr>
            <a:r>
              <a:rPr lang="en-US" sz="2000" dirty="0"/>
              <a:t>Virtualized </a:t>
            </a:r>
            <a:r>
              <a:rPr lang="en-US" sz="2000" dirty="0" err="1"/>
              <a:t>SysCall</a:t>
            </a:r>
            <a:r>
              <a:rPr lang="en-US" sz="2000" dirty="0"/>
              <a:t> </a:t>
            </a:r>
            <a:r>
              <a:rPr lang="en-US" sz="2000" dirty="0" smtClean="0"/>
              <a:t>Interface</a:t>
            </a:r>
          </a:p>
          <a:p>
            <a:pPr lvl="1">
              <a:lnSpc>
                <a:spcPct val="80000"/>
              </a:lnSpc>
            </a:pPr>
            <a:r>
              <a:rPr lang="en-US" sz="2000" dirty="0" smtClean="0"/>
              <a:t>May </a:t>
            </a:r>
            <a:r>
              <a:rPr lang="en-US" sz="2000" dirty="0"/>
              <a:t>or may not provide all the device abstractions</a:t>
            </a:r>
          </a:p>
          <a:p>
            <a:pPr lvl="1">
              <a:lnSpc>
                <a:spcPct val="80000"/>
              </a:lnSpc>
            </a:pPr>
            <a:r>
              <a:rPr lang="en-US" sz="2000" dirty="0"/>
              <a:t>Easy to manipulate (create, configure, destroy)</a:t>
            </a:r>
          </a:p>
          <a:p>
            <a:pPr>
              <a:lnSpc>
                <a:spcPct val="80000"/>
              </a:lnSpc>
            </a:pPr>
            <a:r>
              <a:rPr lang="en-US" sz="2400" dirty="0"/>
              <a:t>Library (user-level API) Level</a:t>
            </a:r>
          </a:p>
          <a:p>
            <a:pPr lvl="1">
              <a:lnSpc>
                <a:spcPct val="80000"/>
              </a:lnSpc>
            </a:pPr>
            <a:r>
              <a:rPr lang="en-US" sz="2000" dirty="0"/>
              <a:t>Presents a different subsystem API to application</a:t>
            </a:r>
          </a:p>
          <a:p>
            <a:pPr lvl="1">
              <a:lnSpc>
                <a:spcPct val="80000"/>
              </a:lnSpc>
            </a:pPr>
            <a:r>
              <a:rPr lang="en-US" sz="2000" dirty="0"/>
              <a:t>Complex implementation, if kernel API is limited</a:t>
            </a:r>
          </a:p>
          <a:p>
            <a:pPr lvl="1">
              <a:lnSpc>
                <a:spcPct val="80000"/>
              </a:lnSpc>
            </a:pPr>
            <a:r>
              <a:rPr lang="en-US" sz="2000" dirty="0"/>
              <a:t>User-level device drivers</a:t>
            </a:r>
          </a:p>
          <a:p>
            <a:pPr>
              <a:lnSpc>
                <a:spcPct val="80000"/>
              </a:lnSpc>
            </a:pPr>
            <a:r>
              <a:rPr lang="en-US" sz="2400" dirty="0"/>
              <a:t>Application (Programming Language) Level</a:t>
            </a:r>
          </a:p>
          <a:p>
            <a:pPr lvl="1">
              <a:lnSpc>
                <a:spcPct val="80000"/>
              </a:lnSpc>
            </a:pPr>
            <a:r>
              <a:rPr lang="en-US" sz="2000" dirty="0"/>
              <a:t>Virtual architecture (ISA, registers, memory, …)</a:t>
            </a:r>
          </a:p>
          <a:p>
            <a:pPr lvl="1">
              <a:lnSpc>
                <a:spcPct val="80000"/>
              </a:lnSpc>
            </a:pPr>
            <a:r>
              <a:rPr lang="en-US" sz="2000" dirty="0"/>
              <a:t>Platform-independence (</a:t>
            </a:r>
            <a:r>
              <a:rPr lang="en-US" sz="2000" dirty="0">
                <a:sym typeface="Wingdings" pitchFamily="2" charset="2"/>
              </a:rPr>
              <a:t> highly portable)</a:t>
            </a:r>
          </a:p>
          <a:p>
            <a:pPr lvl="1">
              <a:lnSpc>
                <a:spcPct val="80000"/>
              </a:lnSpc>
            </a:pPr>
            <a:r>
              <a:rPr lang="en-US" sz="2000" dirty="0"/>
              <a:t>Less control on the system (extremely high-level)</a:t>
            </a:r>
          </a:p>
        </p:txBody>
      </p:sp>
    </p:spTree>
    <p:extLst>
      <p:ext uri="{BB962C8B-B14F-4D97-AF65-F5344CB8AC3E}">
        <p14:creationId xmlns:p14="http://schemas.microsoft.com/office/powerpoint/2010/main" val="33606077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28600"/>
            <a:ext cx="8229600" cy="1371600"/>
          </a:xfrm>
        </p:spPr>
        <p:txBody>
          <a:bodyPr/>
          <a:lstStyle/>
          <a:p>
            <a:r>
              <a:rPr lang="en-US"/>
              <a:t>Overall Picture</a:t>
            </a:r>
          </a:p>
        </p:txBody>
      </p:sp>
      <p:graphicFrame>
        <p:nvGraphicFramePr>
          <p:cNvPr id="98377" name="Group 73"/>
          <p:cNvGraphicFramePr>
            <a:graphicFrameLocks noGrp="1"/>
          </p:cNvGraphicFramePr>
          <p:nvPr>
            <p:ph idx="1"/>
            <p:extLst>
              <p:ext uri="{D42A27DB-BD31-4B8C-83A1-F6EECF244321}">
                <p14:modId xmlns:p14="http://schemas.microsoft.com/office/powerpoint/2010/main" val="4195617144"/>
              </p:ext>
            </p:extLst>
          </p:nvPr>
        </p:nvGraphicFramePr>
        <p:xfrm>
          <a:off x="152400" y="1828800"/>
          <a:ext cx="8763000" cy="4322700"/>
        </p:xfrm>
        <a:graphic>
          <a:graphicData uri="http://schemas.openxmlformats.org/drawingml/2006/table">
            <a:tbl>
              <a:tblPr/>
              <a:tblGrid>
                <a:gridCol w="2209800"/>
                <a:gridCol w="1143000"/>
                <a:gridCol w="1295400"/>
                <a:gridCol w="1371600"/>
                <a:gridCol w="1371600"/>
                <a:gridCol w="1371600"/>
              </a:tblGrid>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ISA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Library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Performance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Flexibility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Ease of Impl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Degree of</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Isolation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8372" name="Text Box 68"/>
          <p:cNvSpPr txBox="1">
            <a:spLocks noChangeArrowheads="1"/>
          </p:cNvSpPr>
          <p:nvPr/>
        </p:nvSpPr>
        <p:spPr bwMode="auto">
          <a:xfrm>
            <a:off x="2838450" y="6286500"/>
            <a:ext cx="2865438"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00"/>
                </a:solidFill>
                <a:latin typeface="Georgia" pitchFamily="18" charset="0"/>
              </a:rPr>
              <a:t>(more stars are better)</a:t>
            </a:r>
          </a:p>
        </p:txBody>
      </p:sp>
    </p:spTree>
    <p:extLst>
      <p:ext uri="{BB962C8B-B14F-4D97-AF65-F5344CB8AC3E}">
        <p14:creationId xmlns:p14="http://schemas.microsoft.com/office/powerpoint/2010/main" val="1988528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ctrTitle"/>
          </p:nvPr>
        </p:nvSpPr>
        <p:spPr/>
        <p:txBody>
          <a:bodyPr/>
          <a:lstStyle/>
          <a:p>
            <a:pPr algn="ctr"/>
            <a:r>
              <a:rPr lang="en-US" dirty="0"/>
              <a:t> </a:t>
            </a:r>
            <a:r>
              <a:rPr lang="en-US" dirty="0" smtClean="0"/>
              <a:t>Virtualization Concepts and Classification</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55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z="3200" dirty="0"/>
              <a:t>Instruction Set Architecture Level Virtualization</a:t>
            </a:r>
          </a:p>
        </p:txBody>
      </p:sp>
      <p:sp>
        <p:nvSpPr>
          <p:cNvPr id="100355" name="Rectangle 3"/>
          <p:cNvSpPr>
            <a:spLocks noGrp="1" noChangeArrowheads="1"/>
          </p:cNvSpPr>
          <p:nvPr>
            <p:ph type="body" idx="1"/>
          </p:nvPr>
        </p:nvSpPr>
        <p:spPr/>
        <p:txBody>
          <a:bodyPr/>
          <a:lstStyle/>
          <a:p>
            <a:pPr>
              <a:lnSpc>
                <a:spcPct val="80000"/>
              </a:lnSpc>
            </a:pPr>
            <a:r>
              <a:rPr lang="en-US" sz="2800" dirty="0"/>
              <a:t>Technologies</a:t>
            </a:r>
          </a:p>
          <a:p>
            <a:pPr lvl="1">
              <a:lnSpc>
                <a:spcPct val="80000"/>
              </a:lnSpc>
            </a:pPr>
            <a:r>
              <a:rPr lang="en-US" sz="2400" dirty="0"/>
              <a:t>Emulation: Translates guest ISA to native ISA</a:t>
            </a:r>
          </a:p>
          <a:p>
            <a:pPr lvl="1">
              <a:lnSpc>
                <a:spcPct val="80000"/>
              </a:lnSpc>
            </a:pPr>
            <a:r>
              <a:rPr lang="en-US" sz="2400" dirty="0"/>
              <a:t>Emulates h/w specific IN/OUT instructions to mimic a device</a:t>
            </a:r>
          </a:p>
          <a:p>
            <a:pPr lvl="1">
              <a:lnSpc>
                <a:spcPct val="80000"/>
              </a:lnSpc>
            </a:pPr>
            <a:r>
              <a:rPr lang="en-US" sz="2400" dirty="0"/>
              <a:t>Translation Cache: Optimizes emulation by making use of similar recent instructions</a:t>
            </a:r>
          </a:p>
          <a:p>
            <a:pPr lvl="1">
              <a:lnSpc>
                <a:spcPct val="80000"/>
              </a:lnSpc>
            </a:pPr>
            <a:r>
              <a:rPr lang="en-US" sz="2400" dirty="0"/>
              <a:t>Code rearrangement</a:t>
            </a:r>
          </a:p>
          <a:p>
            <a:pPr lvl="1">
              <a:lnSpc>
                <a:spcPct val="80000"/>
              </a:lnSpc>
            </a:pPr>
            <a:r>
              <a:rPr lang="en-US" sz="2400" dirty="0"/>
              <a:t>Speculative scheduling (alias hardware)</a:t>
            </a:r>
          </a:p>
          <a:p>
            <a:pPr>
              <a:lnSpc>
                <a:spcPct val="80000"/>
              </a:lnSpc>
            </a:pPr>
            <a:r>
              <a:rPr lang="en-US" sz="2800" dirty="0"/>
              <a:t>Issues</a:t>
            </a:r>
          </a:p>
          <a:p>
            <a:pPr lvl="1">
              <a:lnSpc>
                <a:spcPct val="80000"/>
              </a:lnSpc>
            </a:pPr>
            <a:r>
              <a:rPr lang="en-US" sz="2400" dirty="0"/>
              <a:t>Efficient Exception handling</a:t>
            </a:r>
          </a:p>
          <a:p>
            <a:pPr lvl="1">
              <a:lnSpc>
                <a:spcPct val="80000"/>
              </a:lnSpc>
            </a:pPr>
            <a:r>
              <a:rPr lang="en-US" sz="2400" dirty="0"/>
              <a:t>Self-modifying code</a:t>
            </a:r>
          </a:p>
        </p:txBody>
      </p:sp>
    </p:spTree>
    <p:extLst>
      <p:ext uri="{BB962C8B-B14F-4D97-AF65-F5344CB8AC3E}">
        <p14:creationId xmlns:p14="http://schemas.microsoft.com/office/powerpoint/2010/main" val="31180004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4000"/>
              <a:t>ISA Level Virtualization: Examples</a:t>
            </a:r>
          </a:p>
        </p:txBody>
      </p:sp>
      <p:sp>
        <p:nvSpPr>
          <p:cNvPr id="101379" name="Rectangle 3"/>
          <p:cNvSpPr>
            <a:spLocks noGrp="1" noChangeArrowheads="1"/>
          </p:cNvSpPr>
          <p:nvPr>
            <p:ph type="body" idx="1"/>
          </p:nvPr>
        </p:nvSpPr>
        <p:spPr>
          <a:xfrm>
            <a:off x="304800" y="1295400"/>
            <a:ext cx="7010400" cy="4302125"/>
          </a:xfrm>
        </p:spPr>
        <p:txBody>
          <a:bodyPr/>
          <a:lstStyle/>
          <a:p>
            <a:pPr>
              <a:lnSpc>
                <a:spcPct val="80000"/>
              </a:lnSpc>
            </a:pPr>
            <a:r>
              <a:rPr lang="en-US" sz="2000" dirty="0" err="1"/>
              <a:t>Bochs</a:t>
            </a:r>
            <a:r>
              <a:rPr lang="en-US" sz="2000" dirty="0"/>
              <a:t>: Open source x86 emulator</a:t>
            </a:r>
          </a:p>
          <a:p>
            <a:pPr lvl="1">
              <a:lnSpc>
                <a:spcPct val="80000"/>
              </a:lnSpc>
            </a:pPr>
            <a:r>
              <a:rPr lang="en-US" sz="1800" dirty="0"/>
              <a:t>Emulates whole PC environment</a:t>
            </a:r>
          </a:p>
          <a:p>
            <a:pPr lvl="2">
              <a:lnSpc>
                <a:spcPct val="80000"/>
              </a:lnSpc>
            </a:pPr>
            <a:r>
              <a:rPr lang="en-US" sz="1600" dirty="0"/>
              <a:t>x86 processor and most of the hardware </a:t>
            </a:r>
            <a:r>
              <a:rPr lang="en-US" sz="1600" dirty="0" smtClean="0"/>
              <a:t/>
            </a:r>
            <a:br>
              <a:rPr lang="en-US" sz="1600" dirty="0" smtClean="0"/>
            </a:br>
            <a:r>
              <a:rPr lang="en-US" sz="1600" dirty="0" smtClean="0"/>
              <a:t>(</a:t>
            </a:r>
            <a:r>
              <a:rPr lang="en-US" sz="1600" dirty="0"/>
              <a:t>VGA, disk, keyboard, mouse, …)</a:t>
            </a:r>
          </a:p>
          <a:p>
            <a:pPr lvl="2">
              <a:lnSpc>
                <a:spcPct val="80000"/>
              </a:lnSpc>
            </a:pPr>
            <a:r>
              <a:rPr lang="en-US" sz="1600" dirty="0"/>
              <a:t>Custom BIOS, emulation of power-up, reboot</a:t>
            </a:r>
          </a:p>
          <a:p>
            <a:pPr lvl="2">
              <a:lnSpc>
                <a:spcPct val="80000"/>
              </a:lnSpc>
            </a:pPr>
            <a:r>
              <a:rPr lang="en-US" sz="1600" dirty="0"/>
              <a:t>Host ISAs: x86, PowerPC, Alpha, Sun, and </a:t>
            </a:r>
            <a:r>
              <a:rPr lang="en-US" sz="1600" dirty="0" smtClean="0"/>
              <a:t/>
            </a:r>
            <a:br>
              <a:rPr lang="en-US" sz="1600" dirty="0" smtClean="0"/>
            </a:br>
            <a:r>
              <a:rPr lang="en-US" sz="1600" dirty="0" smtClean="0"/>
              <a:t>MIPS</a:t>
            </a:r>
            <a:endParaRPr lang="en-US" sz="1600" dirty="0"/>
          </a:p>
          <a:p>
            <a:pPr>
              <a:lnSpc>
                <a:spcPct val="80000"/>
              </a:lnSpc>
            </a:pPr>
            <a:r>
              <a:rPr lang="en-US" sz="2000" dirty="0"/>
              <a:t>Crusoe (</a:t>
            </a:r>
            <a:r>
              <a:rPr lang="en-US" sz="2000" dirty="0" err="1"/>
              <a:t>Transmeta</a:t>
            </a:r>
            <a:r>
              <a:rPr lang="en-US" sz="2000" dirty="0"/>
              <a:t>)</a:t>
            </a:r>
          </a:p>
          <a:p>
            <a:pPr lvl="1">
              <a:lnSpc>
                <a:spcPct val="80000"/>
              </a:lnSpc>
            </a:pPr>
            <a:r>
              <a:rPr lang="en-US" sz="1800" dirty="0"/>
              <a:t>“Code morphing engine” – dynamic x86 emulator on VLIW </a:t>
            </a:r>
            <a:r>
              <a:rPr lang="en-US" sz="1800" dirty="0" smtClean="0"/>
              <a:t/>
            </a:r>
            <a:br>
              <a:rPr lang="en-US" sz="1800" dirty="0" smtClean="0"/>
            </a:br>
            <a:r>
              <a:rPr lang="en-US" sz="1800" dirty="0" smtClean="0"/>
              <a:t>processor</a:t>
            </a:r>
            <a:endParaRPr lang="en-US" sz="1800" dirty="0"/>
          </a:p>
          <a:p>
            <a:pPr lvl="1">
              <a:lnSpc>
                <a:spcPct val="80000"/>
              </a:lnSpc>
            </a:pPr>
            <a:r>
              <a:rPr lang="en-US" sz="1800" dirty="0"/>
              <a:t>16 MB “translation cache”</a:t>
            </a:r>
          </a:p>
          <a:p>
            <a:pPr lvl="1">
              <a:lnSpc>
                <a:spcPct val="80000"/>
              </a:lnSpc>
            </a:pPr>
            <a:r>
              <a:rPr lang="en-US" sz="1800" dirty="0"/>
              <a:t>Shadow registers: Enables easy exception handling </a:t>
            </a:r>
          </a:p>
          <a:p>
            <a:pPr>
              <a:lnSpc>
                <a:spcPct val="80000"/>
              </a:lnSpc>
            </a:pPr>
            <a:r>
              <a:rPr lang="en-US" sz="2000" dirty="0"/>
              <a:t>QEMU:</a:t>
            </a:r>
          </a:p>
          <a:p>
            <a:pPr lvl="1">
              <a:lnSpc>
                <a:spcPct val="80000"/>
              </a:lnSpc>
            </a:pPr>
            <a:r>
              <a:rPr lang="en-US" sz="1800" dirty="0"/>
              <a:t>Full Implementation</a:t>
            </a:r>
          </a:p>
          <a:p>
            <a:pPr lvl="2">
              <a:lnSpc>
                <a:spcPct val="80000"/>
              </a:lnSpc>
            </a:pPr>
            <a:r>
              <a:rPr lang="en-US" sz="1600" dirty="0"/>
              <a:t>Multiple target ISAs: x86, ARM, PowerPC, </a:t>
            </a:r>
            <a:r>
              <a:rPr lang="en-US" sz="1600" dirty="0" err="1"/>
              <a:t>Sparc</a:t>
            </a:r>
            <a:endParaRPr lang="en-US" sz="1600" dirty="0"/>
          </a:p>
          <a:p>
            <a:pPr lvl="2">
              <a:lnSpc>
                <a:spcPct val="80000"/>
              </a:lnSpc>
            </a:pPr>
            <a:r>
              <a:rPr lang="en-US" sz="1600" dirty="0"/>
              <a:t>Supports self-modifying code</a:t>
            </a:r>
          </a:p>
          <a:p>
            <a:pPr lvl="2">
              <a:lnSpc>
                <a:spcPct val="80000"/>
              </a:lnSpc>
            </a:pPr>
            <a:r>
              <a:rPr lang="en-US" sz="1600" dirty="0"/>
              <a:t>Full-software and simulated (using </a:t>
            </a:r>
            <a:r>
              <a:rPr lang="en-US" sz="1600" dirty="0" err="1"/>
              <a:t>mmap</a:t>
            </a:r>
            <a:r>
              <a:rPr lang="en-US" sz="1600" dirty="0"/>
              <a:t>()) MMU </a:t>
            </a:r>
          </a:p>
          <a:p>
            <a:pPr lvl="1">
              <a:lnSpc>
                <a:spcPct val="80000"/>
              </a:lnSpc>
            </a:pPr>
            <a:r>
              <a:rPr lang="en-US" sz="1800" dirty="0"/>
              <a:t>User-space only: Useful for Cross-compilation and cross-debugging</a:t>
            </a:r>
          </a:p>
        </p:txBody>
      </p:sp>
      <p:grpSp>
        <p:nvGrpSpPr>
          <p:cNvPr id="2" name="Group 1"/>
          <p:cNvGrpSpPr/>
          <p:nvPr/>
        </p:nvGrpSpPr>
        <p:grpSpPr>
          <a:xfrm>
            <a:off x="5943600" y="1066800"/>
            <a:ext cx="3097212" cy="2160588"/>
            <a:chOff x="6073775" y="3690937"/>
            <a:chExt cx="3097212" cy="2160588"/>
          </a:xfrm>
        </p:grpSpPr>
        <p:sp>
          <p:nvSpPr>
            <p:cNvPr id="4" name="Rectangle 7"/>
            <p:cNvSpPr>
              <a:spLocks noChangeArrowheads="1"/>
            </p:cNvSpPr>
            <p:nvPr/>
          </p:nvSpPr>
          <p:spPr bwMode="auto">
            <a:xfrm>
              <a:off x="7010400" y="3690937"/>
              <a:ext cx="1800225" cy="10795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Applications</a:t>
              </a:r>
            </a:p>
            <a:p>
              <a:endParaRPr lang="en-US" altLang="ko-KR" sz="1600"/>
            </a:p>
            <a:p>
              <a:endParaRPr lang="en-US" altLang="ko-KR" sz="1600"/>
            </a:p>
            <a:p>
              <a:endParaRPr lang="en-US" altLang="ko-KR" sz="1600"/>
            </a:p>
          </p:txBody>
        </p:sp>
        <p:sp>
          <p:nvSpPr>
            <p:cNvPr id="5" name="Rectangle 4"/>
            <p:cNvSpPr>
              <a:spLocks noChangeArrowheads="1"/>
            </p:cNvSpPr>
            <p:nvPr/>
          </p:nvSpPr>
          <p:spPr bwMode="auto">
            <a:xfrm>
              <a:off x="7010400" y="5346700"/>
              <a:ext cx="1800225" cy="504825"/>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New hardware</a:t>
              </a:r>
            </a:p>
          </p:txBody>
        </p:sp>
        <p:sp>
          <p:nvSpPr>
            <p:cNvPr id="6" name="Rectangle 5"/>
            <p:cNvSpPr>
              <a:spLocks noChangeArrowheads="1"/>
            </p:cNvSpPr>
            <p:nvPr/>
          </p:nvSpPr>
          <p:spPr bwMode="auto">
            <a:xfrm>
              <a:off x="7010400" y="4770437"/>
              <a:ext cx="1800225" cy="576263"/>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Codesigned VM</a:t>
              </a:r>
            </a:p>
          </p:txBody>
        </p:sp>
        <p:sp>
          <p:nvSpPr>
            <p:cNvPr id="7" name="Rectangle 6"/>
            <p:cNvSpPr>
              <a:spLocks noChangeArrowheads="1"/>
            </p:cNvSpPr>
            <p:nvPr/>
          </p:nvSpPr>
          <p:spPr bwMode="auto">
            <a:xfrm>
              <a:off x="7010400" y="4267200"/>
              <a:ext cx="1079500" cy="503237"/>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OS</a:t>
              </a:r>
            </a:p>
          </p:txBody>
        </p:sp>
        <p:sp>
          <p:nvSpPr>
            <p:cNvPr id="8" name="Line 8"/>
            <p:cNvSpPr>
              <a:spLocks noChangeShapeType="1"/>
            </p:cNvSpPr>
            <p:nvPr/>
          </p:nvSpPr>
          <p:spPr bwMode="auto">
            <a:xfrm>
              <a:off x="6650037" y="4770437"/>
              <a:ext cx="2520950" cy="0"/>
            </a:xfrm>
            <a:prstGeom prst="line">
              <a:avLst/>
            </a:prstGeom>
            <a:noFill/>
            <a:ln w="1905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9" name="Rectangle 9"/>
            <p:cNvSpPr>
              <a:spLocks noChangeArrowheads="1"/>
            </p:cNvSpPr>
            <p:nvPr/>
          </p:nvSpPr>
          <p:spPr bwMode="auto">
            <a:xfrm>
              <a:off x="6073775" y="4483100"/>
              <a:ext cx="865187" cy="2159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r>
                <a:rPr lang="en-US" altLang="ko-KR" sz="1600"/>
                <a:t>Old ISA</a:t>
              </a:r>
            </a:p>
          </p:txBody>
        </p:sp>
        <p:sp>
          <p:nvSpPr>
            <p:cNvPr id="10" name="Rectangle 10"/>
            <p:cNvSpPr>
              <a:spLocks noChangeArrowheads="1"/>
            </p:cNvSpPr>
            <p:nvPr/>
          </p:nvSpPr>
          <p:spPr bwMode="auto">
            <a:xfrm>
              <a:off x="6073775" y="5130800"/>
              <a:ext cx="865187" cy="2159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r>
                <a:rPr lang="en-US" altLang="ko-KR" sz="1600"/>
                <a:t>New ISA</a:t>
              </a:r>
            </a:p>
          </p:txBody>
        </p:sp>
        <p:sp>
          <p:nvSpPr>
            <p:cNvPr id="11" name="Line 11"/>
            <p:cNvSpPr>
              <a:spLocks noChangeShapeType="1"/>
            </p:cNvSpPr>
            <p:nvPr/>
          </p:nvSpPr>
          <p:spPr bwMode="auto">
            <a:xfrm>
              <a:off x="6650037" y="5346700"/>
              <a:ext cx="2520950" cy="0"/>
            </a:xfrm>
            <a:prstGeom prst="line">
              <a:avLst/>
            </a:prstGeom>
            <a:noFill/>
            <a:ln w="1905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grpSp>
    </p:spTree>
    <p:extLst>
      <p:ext uri="{BB962C8B-B14F-4D97-AF65-F5344CB8AC3E}">
        <p14:creationId xmlns:p14="http://schemas.microsoft.com/office/powerpoint/2010/main" val="2860071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228600"/>
            <a:ext cx="8229600" cy="1371600"/>
          </a:xfrm>
        </p:spPr>
        <p:txBody>
          <a:bodyPr/>
          <a:lstStyle/>
          <a:p>
            <a:r>
              <a:rPr lang="en-US"/>
              <a:t>HAL Virtualization Techniques</a:t>
            </a:r>
          </a:p>
        </p:txBody>
      </p:sp>
      <p:sp>
        <p:nvSpPr>
          <p:cNvPr id="102411" name="Rectangle 11"/>
          <p:cNvSpPr>
            <a:spLocks noGrp="1" noChangeArrowheads="1"/>
          </p:cNvSpPr>
          <p:nvPr>
            <p:ph type="body" sz="half" idx="1"/>
          </p:nvPr>
        </p:nvSpPr>
        <p:spPr/>
        <p:txBody>
          <a:bodyPr/>
          <a:lstStyle/>
          <a:p>
            <a:pPr>
              <a:lnSpc>
                <a:spcPct val="90000"/>
              </a:lnSpc>
            </a:pPr>
            <a:r>
              <a:rPr lang="en-US" sz="2400"/>
              <a:t>Standalone vs. Hosted</a:t>
            </a:r>
          </a:p>
          <a:p>
            <a:pPr lvl="1">
              <a:lnSpc>
                <a:spcPct val="90000"/>
              </a:lnSpc>
            </a:pPr>
            <a:r>
              <a:rPr lang="en-US" sz="2000"/>
              <a:t>Drivers</a:t>
            </a:r>
          </a:p>
          <a:p>
            <a:pPr lvl="1">
              <a:lnSpc>
                <a:spcPct val="90000"/>
              </a:lnSpc>
            </a:pPr>
            <a:r>
              <a:rPr lang="en-US" sz="2000"/>
              <a:t>Host and VMM worlds</a:t>
            </a:r>
          </a:p>
          <a:p>
            <a:pPr lvl="1">
              <a:lnSpc>
                <a:spcPct val="90000"/>
              </a:lnSpc>
            </a:pPr>
            <a:r>
              <a:rPr lang="en-US" sz="2000"/>
              <a:t>I/O </a:t>
            </a:r>
          </a:p>
          <a:p>
            <a:pPr>
              <a:lnSpc>
                <a:spcPct val="90000"/>
              </a:lnSpc>
            </a:pPr>
            <a:r>
              <a:rPr lang="en-US" sz="2400"/>
              <a:t>Protection Rings</a:t>
            </a:r>
          </a:p>
          <a:p>
            <a:pPr lvl="1">
              <a:lnSpc>
                <a:spcPct val="90000"/>
              </a:lnSpc>
            </a:pPr>
            <a:r>
              <a:rPr lang="en-US" sz="2000"/>
              <a:t>Multilevel privilege domains</a:t>
            </a:r>
          </a:p>
          <a:p>
            <a:pPr>
              <a:lnSpc>
                <a:spcPct val="90000"/>
              </a:lnSpc>
            </a:pPr>
            <a:r>
              <a:rPr lang="en-US" sz="2400"/>
              <a:t>Handling “silent” fails</a:t>
            </a:r>
          </a:p>
          <a:p>
            <a:pPr lvl="1">
              <a:lnSpc>
                <a:spcPct val="90000"/>
              </a:lnSpc>
            </a:pPr>
            <a:r>
              <a:rPr lang="en-US" sz="2000"/>
              <a:t>Scan code and insert/replace artificial traps</a:t>
            </a:r>
          </a:p>
          <a:p>
            <a:pPr lvl="1">
              <a:lnSpc>
                <a:spcPct val="90000"/>
              </a:lnSpc>
            </a:pPr>
            <a:r>
              <a:rPr lang="en-US" sz="2000"/>
              <a:t>Cache results to optimize</a:t>
            </a:r>
          </a:p>
        </p:txBody>
      </p:sp>
      <p:pic>
        <p:nvPicPr>
          <p:cNvPr id="102407" name="Picture 7" descr="hosted_VM"/>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386388" y="1981200"/>
            <a:ext cx="2562225" cy="1981200"/>
          </a:xfrm>
        </p:spPr>
      </p:pic>
      <p:pic>
        <p:nvPicPr>
          <p:cNvPr id="102409" name="Picture 9" descr="stand_alone_VM"/>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389563" y="4114800"/>
            <a:ext cx="2554287" cy="1981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320918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228600"/>
            <a:ext cx="8229600" cy="1371600"/>
          </a:xfrm>
        </p:spPr>
        <p:txBody>
          <a:bodyPr/>
          <a:lstStyle/>
          <a:p>
            <a:r>
              <a:rPr lang="en-US" dirty="0"/>
              <a:t>VMware Architecture</a:t>
            </a:r>
          </a:p>
        </p:txBody>
      </p:sp>
      <p:pic>
        <p:nvPicPr>
          <p:cNvPr id="107526" name="Picture 6" descr="vm_workstn_arch"/>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914400" y="1219200"/>
            <a:ext cx="6934200" cy="5229225"/>
          </a:xfrm>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293713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VMware: I/O Virtualization</a:t>
            </a:r>
          </a:p>
        </p:txBody>
      </p:sp>
      <p:sp>
        <p:nvSpPr>
          <p:cNvPr id="109571" name="Rectangle 3"/>
          <p:cNvSpPr>
            <a:spLocks noGrp="1" noChangeArrowheads="1"/>
          </p:cNvSpPr>
          <p:nvPr>
            <p:ph type="body" idx="1"/>
          </p:nvPr>
        </p:nvSpPr>
        <p:spPr/>
        <p:txBody>
          <a:bodyPr/>
          <a:lstStyle/>
          <a:p>
            <a:pPr>
              <a:lnSpc>
                <a:spcPct val="80000"/>
              </a:lnSpc>
            </a:pPr>
            <a:r>
              <a:rPr lang="en-US" sz="2800"/>
              <a:t>VMM does not have access to I/O</a:t>
            </a:r>
          </a:p>
          <a:p>
            <a:pPr>
              <a:lnSpc>
                <a:spcPct val="80000"/>
              </a:lnSpc>
            </a:pPr>
            <a:r>
              <a:rPr lang="en-US" sz="2800"/>
              <a:t>I/O in “host world”</a:t>
            </a:r>
          </a:p>
          <a:p>
            <a:pPr lvl="1">
              <a:lnSpc>
                <a:spcPct val="80000"/>
              </a:lnSpc>
            </a:pPr>
            <a:r>
              <a:rPr lang="en-US" sz="2400"/>
              <a:t>Low level I/O instructions (issued by guest OS) are merged to high-level I/O system calls</a:t>
            </a:r>
          </a:p>
          <a:p>
            <a:pPr lvl="1">
              <a:lnSpc>
                <a:spcPct val="80000"/>
              </a:lnSpc>
            </a:pPr>
            <a:r>
              <a:rPr lang="en-US" sz="2400"/>
              <a:t>VM Application executes I/O SysCalls</a:t>
            </a:r>
          </a:p>
          <a:p>
            <a:pPr>
              <a:lnSpc>
                <a:spcPct val="80000"/>
              </a:lnSpc>
            </a:pPr>
            <a:r>
              <a:rPr lang="en-US" sz="2800"/>
              <a:t>VM Driver works as the communication link between VMM and VM Application</a:t>
            </a:r>
          </a:p>
          <a:p>
            <a:pPr>
              <a:lnSpc>
                <a:spcPct val="80000"/>
              </a:lnSpc>
            </a:pPr>
            <a:r>
              <a:rPr lang="en-US" sz="2800"/>
              <a:t>World switch needs to “save” and “restore” machine state</a:t>
            </a:r>
          </a:p>
          <a:p>
            <a:pPr>
              <a:lnSpc>
                <a:spcPct val="80000"/>
              </a:lnSpc>
            </a:pPr>
            <a:r>
              <a:rPr lang="en-US" sz="2800"/>
              <a:t>Additional techniques to increase efficiency</a:t>
            </a:r>
          </a:p>
        </p:txBody>
      </p:sp>
    </p:spTree>
    <p:extLst>
      <p:ext uri="{BB962C8B-B14F-4D97-AF65-F5344CB8AC3E}">
        <p14:creationId xmlns:p14="http://schemas.microsoft.com/office/powerpoint/2010/main" val="12653051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4" descr="network_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0"/>
            <a:ext cx="617855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3286857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Paravirtualization</a:t>
            </a:r>
          </a:p>
        </p:txBody>
      </p:sp>
      <p:sp>
        <p:nvSpPr>
          <p:cNvPr id="111619" name="Rectangle 3"/>
          <p:cNvSpPr>
            <a:spLocks noGrp="1" noChangeArrowheads="1"/>
          </p:cNvSpPr>
          <p:nvPr>
            <p:ph type="body" idx="1"/>
          </p:nvPr>
        </p:nvSpPr>
        <p:spPr/>
        <p:txBody>
          <a:bodyPr/>
          <a:lstStyle/>
          <a:p>
            <a:pPr>
              <a:lnSpc>
                <a:spcPct val="90000"/>
              </a:lnSpc>
            </a:pPr>
            <a:r>
              <a:rPr lang="en-US"/>
              <a:t>Traditional architectures do not scale</a:t>
            </a:r>
          </a:p>
          <a:p>
            <a:pPr lvl="1">
              <a:lnSpc>
                <a:spcPct val="90000"/>
              </a:lnSpc>
            </a:pPr>
            <a:r>
              <a:rPr lang="en-US"/>
              <a:t>Interrupt handling</a:t>
            </a:r>
          </a:p>
          <a:p>
            <a:pPr lvl="1">
              <a:lnSpc>
                <a:spcPct val="90000"/>
              </a:lnSpc>
            </a:pPr>
            <a:r>
              <a:rPr lang="en-US"/>
              <a:t>Memory management</a:t>
            </a:r>
          </a:p>
          <a:p>
            <a:pPr lvl="1">
              <a:lnSpc>
                <a:spcPct val="90000"/>
              </a:lnSpc>
            </a:pPr>
            <a:r>
              <a:rPr lang="en-US"/>
              <a:t>World switching</a:t>
            </a:r>
          </a:p>
          <a:p>
            <a:pPr>
              <a:lnSpc>
                <a:spcPct val="90000"/>
              </a:lnSpc>
            </a:pPr>
            <a:r>
              <a:rPr lang="en-US"/>
              <a:t>Virtualized architecture interface</a:t>
            </a:r>
          </a:p>
          <a:p>
            <a:pPr lvl="1">
              <a:lnSpc>
                <a:spcPct val="90000"/>
              </a:lnSpc>
            </a:pPr>
            <a:r>
              <a:rPr lang="en-US"/>
              <a:t>Much simpler architectural interface</a:t>
            </a:r>
          </a:p>
          <a:p>
            <a:pPr lvl="1">
              <a:lnSpc>
                <a:spcPct val="90000"/>
              </a:lnSpc>
            </a:pPr>
            <a:r>
              <a:rPr lang="en-US"/>
              <a:t>Virtual I/O and CPU instructions, registers, …</a:t>
            </a:r>
          </a:p>
          <a:p>
            <a:pPr>
              <a:lnSpc>
                <a:spcPct val="90000"/>
              </a:lnSpc>
            </a:pPr>
            <a:r>
              <a:rPr lang="en-US"/>
              <a:t>Portability is lost</a:t>
            </a:r>
          </a:p>
        </p:txBody>
      </p:sp>
    </p:spTree>
    <p:extLst>
      <p:ext uri="{BB962C8B-B14F-4D97-AF65-F5344CB8AC3E}">
        <p14:creationId xmlns:p14="http://schemas.microsoft.com/office/powerpoint/2010/main" val="8687528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Paravirtualizing</a:t>
            </a:r>
            <a:r>
              <a:rPr lang="en-US" sz="2800" dirty="0" smtClean="0"/>
              <a:t> the Memory Management Unit (MMU)</a:t>
            </a:r>
            <a:endParaRPr lang="en-US" sz="2800" dirty="0"/>
          </a:p>
        </p:txBody>
      </p:sp>
      <p:sp>
        <p:nvSpPr>
          <p:cNvPr id="3" name="Content Placeholder 2"/>
          <p:cNvSpPr>
            <a:spLocks noGrp="1"/>
          </p:cNvSpPr>
          <p:nvPr>
            <p:ph idx="1"/>
          </p:nvPr>
        </p:nvSpPr>
        <p:spPr/>
        <p:txBody>
          <a:bodyPr/>
          <a:lstStyle/>
          <a:p>
            <a:r>
              <a:rPr lang="en-US" sz="2000" dirty="0"/>
              <a:t>Guest OS allocate and manage own page-tables</a:t>
            </a:r>
          </a:p>
          <a:p>
            <a:pPr lvl="1"/>
            <a:r>
              <a:rPr lang="en-US" sz="2000" dirty="0" err="1" smtClean="0"/>
              <a:t>Hypercalls</a:t>
            </a:r>
            <a:r>
              <a:rPr lang="en-US" sz="2000" dirty="0" smtClean="0"/>
              <a:t> </a:t>
            </a:r>
            <a:r>
              <a:rPr lang="en-US" sz="2000" dirty="0"/>
              <a:t>to change </a:t>
            </a:r>
            <a:r>
              <a:rPr lang="en-US" sz="2000" dirty="0" err="1"/>
              <a:t>PageTable</a:t>
            </a:r>
            <a:r>
              <a:rPr lang="en-US" sz="2000" dirty="0"/>
              <a:t> base.</a:t>
            </a:r>
          </a:p>
          <a:p>
            <a:r>
              <a:rPr lang="en-US" sz="2000" dirty="0" err="1" smtClean="0"/>
              <a:t>Xen</a:t>
            </a:r>
            <a:r>
              <a:rPr lang="en-US" sz="2000" dirty="0" smtClean="0"/>
              <a:t> </a:t>
            </a:r>
            <a:r>
              <a:rPr lang="en-US" sz="2000" dirty="0"/>
              <a:t>Hypervisor is responsible for trapping accesses to the </a:t>
            </a:r>
            <a:r>
              <a:rPr lang="en-US" sz="2000" dirty="0" smtClean="0"/>
              <a:t> virtual </a:t>
            </a:r>
            <a:r>
              <a:rPr lang="en-US" sz="2000" dirty="0"/>
              <a:t>page table, validating updates and propagating </a:t>
            </a:r>
            <a:r>
              <a:rPr lang="en-US" sz="2000" dirty="0" smtClean="0"/>
              <a:t> changes</a:t>
            </a:r>
            <a:r>
              <a:rPr lang="en-US" sz="2000" dirty="0"/>
              <a:t>. </a:t>
            </a:r>
          </a:p>
          <a:p>
            <a:r>
              <a:rPr lang="en-US" sz="2000" dirty="0" err="1" smtClean="0"/>
              <a:t>Xen</a:t>
            </a:r>
            <a:r>
              <a:rPr lang="en-US" sz="2000" dirty="0" smtClean="0"/>
              <a:t> </a:t>
            </a:r>
            <a:r>
              <a:rPr lang="en-US" sz="2000" dirty="0"/>
              <a:t>must validate page table updates before use</a:t>
            </a:r>
          </a:p>
          <a:p>
            <a:pPr lvl="1"/>
            <a:r>
              <a:rPr lang="en-US" sz="2000" dirty="0" smtClean="0"/>
              <a:t>Updates </a:t>
            </a:r>
            <a:r>
              <a:rPr lang="en-US" sz="2000" dirty="0"/>
              <a:t>may be queued and batch processed</a:t>
            </a:r>
          </a:p>
          <a:p>
            <a:r>
              <a:rPr lang="en-US" sz="2000" dirty="0" smtClean="0"/>
              <a:t>Validation </a:t>
            </a:r>
            <a:r>
              <a:rPr lang="en-US" sz="2000" dirty="0"/>
              <a:t>rules applied to each PTE</a:t>
            </a:r>
          </a:p>
          <a:p>
            <a:pPr lvl="1"/>
            <a:r>
              <a:rPr lang="en-US" sz="2000" dirty="0" smtClean="0"/>
              <a:t>Guest </a:t>
            </a:r>
            <a:r>
              <a:rPr lang="en-US" sz="2000" dirty="0"/>
              <a:t>may only map pages it owns</a:t>
            </a:r>
          </a:p>
          <a:p>
            <a:r>
              <a:rPr lang="en-US" sz="2000" dirty="0" err="1" smtClean="0"/>
              <a:t>XenoLinux</a:t>
            </a:r>
            <a:r>
              <a:rPr lang="en-US" sz="2000" dirty="0" smtClean="0"/>
              <a:t> </a:t>
            </a:r>
            <a:r>
              <a:rPr lang="en-US" sz="2000" dirty="0"/>
              <a:t>implements a balloon driver</a:t>
            </a:r>
          </a:p>
          <a:p>
            <a:pPr lvl="1"/>
            <a:r>
              <a:rPr lang="en-US" sz="2000" dirty="0" smtClean="0"/>
              <a:t>Adjust </a:t>
            </a:r>
            <a:r>
              <a:rPr lang="en-US" sz="2000" dirty="0"/>
              <a:t>a domain’s memory usage by passing memory pages back </a:t>
            </a:r>
            <a:r>
              <a:rPr lang="en-US" sz="2000" dirty="0" smtClean="0"/>
              <a:t>and </a:t>
            </a:r>
            <a:r>
              <a:rPr lang="en-US" sz="2000" dirty="0"/>
              <a:t>forth between </a:t>
            </a:r>
            <a:r>
              <a:rPr lang="en-US" sz="2000" dirty="0" err="1"/>
              <a:t>Xen</a:t>
            </a:r>
            <a:r>
              <a:rPr lang="en-US" sz="2000" dirty="0"/>
              <a:t> and </a:t>
            </a:r>
            <a:r>
              <a:rPr lang="en-US" sz="2000" dirty="0" err="1"/>
              <a:t>XenoLinux</a:t>
            </a:r>
            <a:endParaRPr lang="en-US" sz="2000" dirty="0"/>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37</a:t>
            </a:fld>
            <a:endParaRPr lang="en-US"/>
          </a:p>
        </p:txBody>
      </p:sp>
    </p:spTree>
    <p:extLst>
      <p:ext uri="{BB962C8B-B14F-4D97-AF65-F5344CB8AC3E}">
        <p14:creationId xmlns:p14="http://schemas.microsoft.com/office/powerpoint/2010/main" val="30911399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Examples</a:t>
            </a:r>
          </a:p>
        </p:txBody>
      </p:sp>
      <p:sp>
        <p:nvSpPr>
          <p:cNvPr id="134147" name="Rectangle 3"/>
          <p:cNvSpPr>
            <a:spLocks noGrp="1" noChangeArrowheads="1"/>
          </p:cNvSpPr>
          <p:nvPr>
            <p:ph type="body" idx="1"/>
          </p:nvPr>
        </p:nvSpPr>
        <p:spPr/>
        <p:txBody>
          <a:bodyPr/>
          <a:lstStyle/>
          <a:p>
            <a:r>
              <a:rPr lang="en-US"/>
              <a:t>Denali</a:t>
            </a:r>
          </a:p>
          <a:p>
            <a:pPr lvl="1"/>
            <a:r>
              <a:rPr lang="en-US"/>
              <a:t>Simpler customized OS with no VM for network applications</a:t>
            </a:r>
          </a:p>
          <a:p>
            <a:r>
              <a:rPr lang="en-US"/>
              <a:t>Xen</a:t>
            </a:r>
          </a:p>
          <a:p>
            <a:pPr lvl="1"/>
            <a:r>
              <a:rPr lang="en-US"/>
              <a:t>Simpler port to commercial OS</a:t>
            </a:r>
          </a:p>
          <a:p>
            <a:pPr lvl="1"/>
            <a:r>
              <a:rPr lang="en-US"/>
              <a:t>Exposes some “real” hardware, e.g. clock, physical memory address</a:t>
            </a:r>
          </a:p>
          <a:p>
            <a:endParaRPr lang="en-US"/>
          </a:p>
        </p:txBody>
      </p:sp>
    </p:spTree>
    <p:extLst>
      <p:ext uri="{BB962C8B-B14F-4D97-AF65-F5344CB8AC3E}">
        <p14:creationId xmlns:p14="http://schemas.microsoft.com/office/powerpoint/2010/main" val="34018439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OS Level Virtualization</a:t>
            </a:r>
          </a:p>
        </p:txBody>
      </p:sp>
      <p:sp>
        <p:nvSpPr>
          <p:cNvPr id="112643" name="Rectangle 3"/>
          <p:cNvSpPr>
            <a:spLocks noGrp="1" noChangeArrowheads="1"/>
          </p:cNvSpPr>
          <p:nvPr>
            <p:ph type="body" idx="1"/>
          </p:nvPr>
        </p:nvSpPr>
        <p:spPr/>
        <p:txBody>
          <a:bodyPr/>
          <a:lstStyle/>
          <a:p>
            <a:pPr>
              <a:lnSpc>
                <a:spcPct val="80000"/>
              </a:lnSpc>
            </a:pPr>
            <a:r>
              <a:rPr lang="en-US" sz="2400"/>
              <a:t>Containers (operating environments) on top of OS</a:t>
            </a:r>
          </a:p>
          <a:p>
            <a:pPr lvl="1">
              <a:lnSpc>
                <a:spcPct val="80000"/>
              </a:lnSpc>
            </a:pPr>
            <a:r>
              <a:rPr lang="en-US" sz="2000"/>
              <a:t>Processes, File System, Network resource (IP address), Environment variables, System call interface</a:t>
            </a:r>
          </a:p>
          <a:p>
            <a:pPr>
              <a:lnSpc>
                <a:spcPct val="80000"/>
              </a:lnSpc>
            </a:pPr>
            <a:r>
              <a:rPr lang="en-US" sz="2400"/>
              <a:t>Technologies</a:t>
            </a:r>
          </a:p>
          <a:p>
            <a:pPr lvl="1">
              <a:lnSpc>
                <a:spcPct val="80000"/>
              </a:lnSpc>
            </a:pPr>
            <a:r>
              <a:rPr lang="en-US" sz="2000"/>
              <a:t>chroot(): File system virtualization on Unix</a:t>
            </a:r>
          </a:p>
          <a:p>
            <a:pPr lvl="1">
              <a:lnSpc>
                <a:spcPct val="80000"/>
              </a:lnSpc>
            </a:pPr>
            <a:r>
              <a:rPr lang="en-US" sz="2000"/>
              <a:t>Name spaces: Each container is tagged and new entities (fork()) generated from a container remains inside</a:t>
            </a:r>
          </a:p>
          <a:p>
            <a:pPr lvl="1">
              <a:lnSpc>
                <a:spcPct val="80000"/>
              </a:lnSpc>
            </a:pPr>
            <a:r>
              <a:rPr lang="en-US" sz="2000"/>
              <a:t>System call interposition: The only interface with user space, can modify parameters, return values (to expose a different environment)  </a:t>
            </a:r>
          </a:p>
          <a:p>
            <a:pPr lvl="1">
              <a:lnSpc>
                <a:spcPct val="80000"/>
              </a:lnSpc>
            </a:pPr>
            <a:r>
              <a:rPr lang="en-US" sz="2000"/>
              <a:t>Copy-on-write: Enables sharing of files</a:t>
            </a:r>
          </a:p>
          <a:p>
            <a:pPr>
              <a:lnSpc>
                <a:spcPct val="80000"/>
              </a:lnSpc>
            </a:pPr>
            <a:r>
              <a:rPr lang="en-US" sz="2400"/>
              <a:t>Applications: Sandboxing, Fine grain access control (root in the container)</a:t>
            </a:r>
          </a:p>
        </p:txBody>
      </p:sp>
    </p:spTree>
    <p:extLst>
      <p:ext uri="{BB962C8B-B14F-4D97-AF65-F5344CB8AC3E}">
        <p14:creationId xmlns:p14="http://schemas.microsoft.com/office/powerpoint/2010/main" val="1974354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Virtualization: What is it, really?</a:t>
            </a:r>
          </a:p>
        </p:txBody>
      </p:sp>
      <p:sp>
        <p:nvSpPr>
          <p:cNvPr id="55299" name="Rectangle 3"/>
          <p:cNvSpPr>
            <a:spLocks noGrp="1" noChangeArrowheads="1"/>
          </p:cNvSpPr>
          <p:nvPr>
            <p:ph type="body" idx="1"/>
          </p:nvPr>
        </p:nvSpPr>
        <p:spPr/>
        <p:txBody>
          <a:bodyPr/>
          <a:lstStyle/>
          <a:p>
            <a:pPr>
              <a:lnSpc>
                <a:spcPct val="80000"/>
              </a:lnSpc>
            </a:pPr>
            <a:r>
              <a:rPr lang="en-US" sz="2800" dirty="0"/>
              <a:t>Real vs. Virtual</a:t>
            </a:r>
          </a:p>
          <a:p>
            <a:pPr lvl="1">
              <a:lnSpc>
                <a:spcPct val="80000"/>
              </a:lnSpc>
            </a:pPr>
            <a:r>
              <a:rPr lang="en-US" sz="2400" dirty="0"/>
              <a:t>Similar essence, effect</a:t>
            </a:r>
          </a:p>
          <a:p>
            <a:pPr lvl="1">
              <a:lnSpc>
                <a:spcPct val="80000"/>
              </a:lnSpc>
            </a:pPr>
            <a:r>
              <a:rPr lang="en-US" sz="2400" i="1" dirty="0"/>
              <a:t>”Formally” </a:t>
            </a:r>
            <a:r>
              <a:rPr lang="en-US" sz="2400" dirty="0"/>
              <a:t>different</a:t>
            </a:r>
          </a:p>
          <a:p>
            <a:pPr>
              <a:lnSpc>
                <a:spcPct val="80000"/>
              </a:lnSpc>
            </a:pPr>
            <a:r>
              <a:rPr lang="en-US" sz="2800" dirty="0"/>
              <a:t>A framework that </a:t>
            </a:r>
            <a:r>
              <a:rPr lang="en-US" sz="2800" dirty="0">
                <a:solidFill>
                  <a:srgbClr val="CC0000"/>
                </a:solidFill>
              </a:rPr>
              <a:t>combines</a:t>
            </a:r>
            <a:r>
              <a:rPr lang="en-US" sz="2800" dirty="0"/>
              <a:t> or </a:t>
            </a:r>
            <a:r>
              <a:rPr lang="en-US" sz="2800" dirty="0">
                <a:solidFill>
                  <a:srgbClr val="CC0000"/>
                </a:solidFill>
              </a:rPr>
              <a:t>divides</a:t>
            </a:r>
            <a:r>
              <a:rPr lang="en-US" sz="2800" dirty="0"/>
              <a:t> [computing] resources to present a </a:t>
            </a:r>
            <a:r>
              <a:rPr lang="en-US" sz="2800" i="1" dirty="0"/>
              <a:t>transparent</a:t>
            </a:r>
            <a:r>
              <a:rPr lang="en-US" sz="2800" dirty="0"/>
              <a:t> view of one or more environments</a:t>
            </a:r>
          </a:p>
          <a:p>
            <a:pPr lvl="1">
              <a:lnSpc>
                <a:spcPct val="80000"/>
              </a:lnSpc>
            </a:pPr>
            <a:r>
              <a:rPr lang="en-US" sz="2400" dirty="0"/>
              <a:t>Hardware/software partitioning (or aggregation)</a:t>
            </a:r>
          </a:p>
          <a:p>
            <a:pPr lvl="1">
              <a:lnSpc>
                <a:spcPct val="80000"/>
              </a:lnSpc>
            </a:pPr>
            <a:r>
              <a:rPr lang="en-US" sz="2400" dirty="0"/>
              <a:t>Partial or complete machine simulation</a:t>
            </a:r>
          </a:p>
          <a:p>
            <a:pPr lvl="1">
              <a:lnSpc>
                <a:spcPct val="80000"/>
              </a:lnSpc>
            </a:pPr>
            <a:r>
              <a:rPr lang="en-US" sz="2400" dirty="0"/>
              <a:t>Emulation (again, can be partial or complete) </a:t>
            </a:r>
          </a:p>
          <a:p>
            <a:pPr lvl="1">
              <a:lnSpc>
                <a:spcPct val="80000"/>
              </a:lnSpc>
            </a:pPr>
            <a:r>
              <a:rPr lang="en-US" sz="2400" dirty="0"/>
              <a:t>Time-sharing (in fact, sharing in general)</a:t>
            </a:r>
          </a:p>
          <a:p>
            <a:pPr lvl="1">
              <a:lnSpc>
                <a:spcPct val="80000"/>
              </a:lnSpc>
            </a:pPr>
            <a:r>
              <a:rPr lang="en-US" sz="2400" dirty="0"/>
              <a:t>In general, can be </a:t>
            </a:r>
            <a:r>
              <a:rPr lang="en-US" sz="2400" dirty="0">
                <a:solidFill>
                  <a:srgbClr val="CC0000"/>
                </a:solidFill>
              </a:rPr>
              <a:t>M-to-N</a:t>
            </a:r>
            <a:r>
              <a:rPr lang="en-US" sz="2400" dirty="0"/>
              <a:t> mapping (M “real” resources, N “virtual” resources)</a:t>
            </a:r>
          </a:p>
          <a:p>
            <a:pPr lvl="2">
              <a:lnSpc>
                <a:spcPct val="80000"/>
              </a:lnSpc>
            </a:pPr>
            <a:r>
              <a:rPr lang="en-US" sz="1800" dirty="0"/>
              <a:t>Examples: VM (M-N), Grid Computing (M-1) , Multitasking (1-N)</a:t>
            </a:r>
          </a:p>
          <a:p>
            <a:pPr lvl="1">
              <a:lnSpc>
                <a:spcPct val="80000"/>
              </a:lnSpc>
            </a:pPr>
            <a:endParaRPr lang="en-US" sz="2000" dirty="0"/>
          </a:p>
        </p:txBody>
      </p:sp>
    </p:spTree>
    <p:extLst>
      <p:ext uri="{BB962C8B-B14F-4D97-AF65-F5344CB8AC3E}">
        <p14:creationId xmlns:p14="http://schemas.microsoft.com/office/powerpoint/2010/main" val="36724689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z="4000"/>
              <a:t>OS Level Virtualization: Examples</a:t>
            </a:r>
          </a:p>
        </p:txBody>
      </p:sp>
      <p:sp>
        <p:nvSpPr>
          <p:cNvPr id="113667" name="Rectangle 3"/>
          <p:cNvSpPr>
            <a:spLocks noGrp="1" noChangeArrowheads="1"/>
          </p:cNvSpPr>
          <p:nvPr>
            <p:ph type="body" idx="1"/>
          </p:nvPr>
        </p:nvSpPr>
        <p:spPr/>
        <p:txBody>
          <a:bodyPr/>
          <a:lstStyle/>
          <a:p>
            <a:pPr>
              <a:lnSpc>
                <a:spcPct val="90000"/>
              </a:lnSpc>
            </a:pPr>
            <a:r>
              <a:rPr lang="en-US" sz="2400"/>
              <a:t>Jail</a:t>
            </a:r>
          </a:p>
          <a:p>
            <a:pPr lvl="1">
              <a:lnSpc>
                <a:spcPct val="90000"/>
              </a:lnSpc>
            </a:pPr>
            <a:r>
              <a:rPr lang="en-US" sz="2000"/>
              <a:t>FreeBSD based virtualization using “</a:t>
            </a:r>
            <a:r>
              <a:rPr lang="en-US" sz="2000" i="1"/>
              <a:t>chroot()”</a:t>
            </a:r>
          </a:p>
          <a:p>
            <a:pPr lvl="1">
              <a:lnSpc>
                <a:spcPct val="90000"/>
              </a:lnSpc>
            </a:pPr>
            <a:r>
              <a:rPr lang="en-US" sz="2000"/>
              <a:t>Scope is limited to the </a:t>
            </a:r>
            <a:r>
              <a:rPr lang="en-US" sz="2000" i="1"/>
              <a:t>jail </a:t>
            </a:r>
            <a:endParaRPr lang="en-US" sz="2000"/>
          </a:p>
          <a:p>
            <a:pPr lvl="1">
              <a:lnSpc>
                <a:spcPct val="90000"/>
              </a:lnSpc>
            </a:pPr>
            <a:r>
              <a:rPr lang="en-US" sz="2000"/>
              <a:t>Curtailed access to resources and operations</a:t>
            </a:r>
          </a:p>
          <a:p>
            <a:pPr lvl="2">
              <a:lnSpc>
                <a:spcPct val="90000"/>
              </a:lnSpc>
            </a:pPr>
            <a:r>
              <a:rPr lang="en-US" sz="1800"/>
              <a:t>Signals, debugger, IP spoofing, system calls</a:t>
            </a:r>
          </a:p>
          <a:p>
            <a:pPr lvl="1">
              <a:lnSpc>
                <a:spcPct val="90000"/>
              </a:lnSpc>
            </a:pPr>
            <a:r>
              <a:rPr lang="en-US" sz="2000"/>
              <a:t>A file-system sub-tree, one IP address, one “root”</a:t>
            </a:r>
            <a:endParaRPr lang="en-US" sz="2000" i="1"/>
          </a:p>
          <a:p>
            <a:pPr>
              <a:lnSpc>
                <a:spcPct val="90000"/>
              </a:lnSpc>
            </a:pPr>
            <a:r>
              <a:rPr lang="en-US" sz="2400"/>
              <a:t>Ensim’s “Virtual Private Server”</a:t>
            </a:r>
          </a:p>
          <a:p>
            <a:pPr lvl="1">
              <a:lnSpc>
                <a:spcPct val="90000"/>
              </a:lnSpc>
            </a:pPr>
            <a:r>
              <a:rPr lang="en-US" sz="2000"/>
              <a:t>Supports virtual “boot”, per-VM resource limits</a:t>
            </a:r>
          </a:p>
          <a:p>
            <a:pPr lvl="1">
              <a:lnSpc>
                <a:spcPct val="90000"/>
              </a:lnSpc>
            </a:pPr>
            <a:r>
              <a:rPr lang="en-US" sz="2000"/>
              <a:t>Virtual /proc, IP address-space</a:t>
            </a:r>
          </a:p>
          <a:p>
            <a:pPr>
              <a:lnSpc>
                <a:spcPct val="90000"/>
              </a:lnSpc>
            </a:pPr>
            <a:r>
              <a:rPr lang="en-US" sz="2400"/>
              <a:t>Linux “Virtual Environment” (VE)</a:t>
            </a:r>
          </a:p>
          <a:p>
            <a:pPr lvl="1">
              <a:lnSpc>
                <a:spcPct val="90000"/>
              </a:lnSpc>
            </a:pPr>
            <a:r>
              <a:rPr lang="en-US" sz="2000"/>
              <a:t>Tagged VE (VE-id), policy support for the rights of “root”</a:t>
            </a:r>
          </a:p>
        </p:txBody>
      </p:sp>
    </p:spTree>
    <p:extLst>
      <p:ext uri="{BB962C8B-B14F-4D97-AF65-F5344CB8AC3E}">
        <p14:creationId xmlns:p14="http://schemas.microsoft.com/office/powerpoint/2010/main" val="5548723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Library Level Virtualization</a:t>
            </a:r>
          </a:p>
        </p:txBody>
      </p:sp>
      <p:sp>
        <p:nvSpPr>
          <p:cNvPr id="116739" name="Rectangle 3"/>
          <p:cNvSpPr>
            <a:spLocks noGrp="1" noChangeArrowheads="1"/>
          </p:cNvSpPr>
          <p:nvPr>
            <p:ph type="body" idx="1"/>
          </p:nvPr>
        </p:nvSpPr>
        <p:spPr/>
        <p:txBody>
          <a:bodyPr/>
          <a:lstStyle/>
          <a:p>
            <a:pPr>
              <a:lnSpc>
                <a:spcPct val="80000"/>
              </a:lnSpc>
            </a:pPr>
            <a:r>
              <a:rPr lang="en-US" sz="2400"/>
              <a:t>Technologies</a:t>
            </a:r>
          </a:p>
          <a:p>
            <a:pPr lvl="1">
              <a:lnSpc>
                <a:spcPct val="80000"/>
              </a:lnSpc>
            </a:pPr>
            <a:r>
              <a:rPr lang="en-US" sz="2000"/>
              <a:t>API interception through DLL hooking</a:t>
            </a:r>
          </a:p>
          <a:p>
            <a:pPr lvl="1">
              <a:lnSpc>
                <a:spcPct val="80000"/>
              </a:lnSpc>
            </a:pPr>
            <a:r>
              <a:rPr lang="en-US" sz="2000"/>
              <a:t>Partial/complete implementation of APIs</a:t>
            </a:r>
          </a:p>
          <a:p>
            <a:pPr lvl="1">
              <a:lnSpc>
                <a:spcPct val="80000"/>
              </a:lnSpc>
            </a:pPr>
            <a:r>
              <a:rPr lang="en-US" sz="2000"/>
              <a:t>Emulate low level kernel implementations in user-space</a:t>
            </a:r>
          </a:p>
          <a:p>
            <a:pPr lvl="2">
              <a:lnSpc>
                <a:spcPct val="80000"/>
              </a:lnSpc>
            </a:pPr>
            <a:r>
              <a:rPr lang="en-US" sz="1800"/>
              <a:t>Useful when the host OS does not provide required support (e.g. Win32 threads vs. pthreads)</a:t>
            </a:r>
          </a:p>
          <a:p>
            <a:pPr lvl="2">
              <a:lnSpc>
                <a:spcPct val="80000"/>
              </a:lnSpc>
            </a:pPr>
            <a:r>
              <a:rPr lang="en-US" sz="1800"/>
              <a:t>Mandatory drivers</a:t>
            </a:r>
          </a:p>
          <a:p>
            <a:pPr>
              <a:lnSpc>
                <a:spcPct val="80000"/>
              </a:lnSpc>
            </a:pPr>
            <a:r>
              <a:rPr lang="en-US" sz="2400"/>
              <a:t>Examples</a:t>
            </a:r>
          </a:p>
          <a:p>
            <a:pPr lvl="1">
              <a:lnSpc>
                <a:spcPct val="80000"/>
              </a:lnSpc>
            </a:pPr>
            <a:r>
              <a:rPr lang="en-US" sz="2000"/>
              <a:t>WINE: Win32 API implementation on Unix/X</a:t>
            </a:r>
          </a:p>
          <a:p>
            <a:pPr lvl="1">
              <a:lnSpc>
                <a:spcPct val="80000"/>
              </a:lnSpc>
            </a:pPr>
            <a:r>
              <a:rPr lang="en-US" sz="2000"/>
              <a:t>POSIX, OS/2 subsystems on Windows</a:t>
            </a:r>
          </a:p>
          <a:p>
            <a:pPr lvl="2">
              <a:lnSpc>
                <a:spcPct val="80000"/>
              </a:lnSpc>
            </a:pPr>
            <a:r>
              <a:rPr lang="en-US" sz="1800"/>
              <a:t> Supports Unix and OS/2 like API</a:t>
            </a:r>
          </a:p>
          <a:p>
            <a:pPr lvl="1">
              <a:lnSpc>
                <a:spcPct val="80000"/>
              </a:lnSpc>
            </a:pPr>
            <a:r>
              <a:rPr lang="en-US" sz="2000"/>
              <a:t>LxRun: Linux API implementation on SCO UnixWare, Solaris</a:t>
            </a:r>
          </a:p>
          <a:p>
            <a:pPr lvl="1">
              <a:lnSpc>
                <a:spcPct val="80000"/>
              </a:lnSpc>
            </a:pPr>
            <a:r>
              <a:rPr lang="en-US" sz="2000"/>
              <a:t>WABI: Sun’s implementation similar to WINE (not extensive)</a:t>
            </a:r>
          </a:p>
        </p:txBody>
      </p:sp>
    </p:spTree>
    <p:extLst>
      <p:ext uri="{BB962C8B-B14F-4D97-AF65-F5344CB8AC3E}">
        <p14:creationId xmlns:p14="http://schemas.microsoft.com/office/powerpoint/2010/main" val="28788660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609600" y="1905000"/>
            <a:ext cx="3581400" cy="4800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35175" name="Line 7"/>
          <p:cNvSpPr>
            <a:spLocks noChangeShapeType="1"/>
          </p:cNvSpPr>
          <p:nvPr/>
        </p:nvSpPr>
        <p:spPr bwMode="auto">
          <a:xfrm>
            <a:off x="609600" y="4267200"/>
            <a:ext cx="3581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76" name="Line 8"/>
          <p:cNvSpPr>
            <a:spLocks noChangeShapeType="1"/>
          </p:cNvSpPr>
          <p:nvPr/>
        </p:nvSpPr>
        <p:spPr bwMode="auto">
          <a:xfrm>
            <a:off x="609600" y="5029200"/>
            <a:ext cx="3581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77" name="Line 9"/>
          <p:cNvSpPr>
            <a:spLocks noChangeShapeType="1"/>
          </p:cNvSpPr>
          <p:nvPr/>
        </p:nvSpPr>
        <p:spPr bwMode="auto">
          <a:xfrm>
            <a:off x="609600" y="5867400"/>
            <a:ext cx="3581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78" name="Line 10"/>
          <p:cNvSpPr>
            <a:spLocks noChangeShapeType="1"/>
          </p:cNvSpPr>
          <p:nvPr/>
        </p:nvSpPr>
        <p:spPr bwMode="auto">
          <a:xfrm>
            <a:off x="609600" y="2667000"/>
            <a:ext cx="3581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79" name="Line 11"/>
          <p:cNvSpPr>
            <a:spLocks noChangeShapeType="1"/>
          </p:cNvSpPr>
          <p:nvPr/>
        </p:nvSpPr>
        <p:spPr bwMode="auto">
          <a:xfrm>
            <a:off x="609600" y="3505200"/>
            <a:ext cx="3581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80" name="Rectangle 12"/>
          <p:cNvSpPr>
            <a:spLocks noChangeArrowheads="1"/>
          </p:cNvSpPr>
          <p:nvPr/>
        </p:nvSpPr>
        <p:spPr bwMode="auto">
          <a:xfrm>
            <a:off x="4572000" y="1600200"/>
            <a:ext cx="4114800" cy="5105400"/>
          </a:xfrm>
          <a:prstGeom prst="rect">
            <a:avLst/>
          </a:prstGeom>
          <a:solidFill>
            <a:srgbClr val="FF6600"/>
          </a:solidFill>
          <a:ln w="9525">
            <a:solidFill>
              <a:schemeClr val="tx1"/>
            </a:solidFill>
            <a:miter lim="800000"/>
            <a:headEnd/>
            <a:tailEnd/>
          </a:ln>
          <a:effectLst/>
          <a:extLst/>
        </p:spPr>
        <p:txBody>
          <a:bodyPr wrap="none" anchor="ctr"/>
          <a:lstStyle/>
          <a:p>
            <a:endParaRPr lang="en-US"/>
          </a:p>
        </p:txBody>
      </p:sp>
      <p:sp>
        <p:nvSpPr>
          <p:cNvPr id="135182" name="Line 14"/>
          <p:cNvSpPr>
            <a:spLocks noChangeShapeType="1"/>
          </p:cNvSpPr>
          <p:nvPr/>
        </p:nvSpPr>
        <p:spPr bwMode="auto">
          <a:xfrm>
            <a:off x="4572000" y="44958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84" name="Line 16"/>
          <p:cNvSpPr>
            <a:spLocks noChangeShapeType="1"/>
          </p:cNvSpPr>
          <p:nvPr/>
        </p:nvSpPr>
        <p:spPr bwMode="auto">
          <a:xfrm>
            <a:off x="4572000" y="59436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85" name="Line 17"/>
          <p:cNvSpPr>
            <a:spLocks noChangeShapeType="1"/>
          </p:cNvSpPr>
          <p:nvPr/>
        </p:nvSpPr>
        <p:spPr bwMode="auto">
          <a:xfrm>
            <a:off x="4572000" y="51816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86" name="Line 18"/>
          <p:cNvSpPr>
            <a:spLocks noChangeShapeType="1"/>
          </p:cNvSpPr>
          <p:nvPr/>
        </p:nvSpPr>
        <p:spPr bwMode="auto">
          <a:xfrm flipV="1">
            <a:off x="6096000" y="1600200"/>
            <a:ext cx="0" cy="2895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87" name="Line 19"/>
          <p:cNvSpPr>
            <a:spLocks noChangeShapeType="1"/>
          </p:cNvSpPr>
          <p:nvPr/>
        </p:nvSpPr>
        <p:spPr bwMode="auto">
          <a:xfrm>
            <a:off x="6096000" y="2895600"/>
            <a:ext cx="2590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88" name="Line 20"/>
          <p:cNvSpPr>
            <a:spLocks noChangeShapeType="1"/>
          </p:cNvSpPr>
          <p:nvPr/>
        </p:nvSpPr>
        <p:spPr bwMode="auto">
          <a:xfrm>
            <a:off x="6096000" y="2209800"/>
            <a:ext cx="2590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89" name="Line 21"/>
          <p:cNvSpPr>
            <a:spLocks noChangeShapeType="1"/>
          </p:cNvSpPr>
          <p:nvPr/>
        </p:nvSpPr>
        <p:spPr bwMode="auto">
          <a:xfrm>
            <a:off x="6096000" y="3657600"/>
            <a:ext cx="2590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91" name="Text Box 23"/>
          <p:cNvSpPr txBox="1">
            <a:spLocks noChangeArrowheads="1"/>
          </p:cNvSpPr>
          <p:nvPr/>
        </p:nvSpPr>
        <p:spPr bwMode="auto">
          <a:xfrm>
            <a:off x="1219200" y="6127750"/>
            <a:ext cx="2322513"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t>Low-Level Drivers</a:t>
            </a:r>
            <a:r>
              <a:rPr lang="en-US"/>
              <a:t> </a:t>
            </a:r>
          </a:p>
        </p:txBody>
      </p:sp>
      <p:sp>
        <p:nvSpPr>
          <p:cNvPr id="135192" name="Text Box 24"/>
          <p:cNvSpPr txBox="1">
            <a:spLocks noChangeArrowheads="1"/>
          </p:cNvSpPr>
          <p:nvPr/>
        </p:nvSpPr>
        <p:spPr bwMode="auto">
          <a:xfrm>
            <a:off x="1295400" y="5195888"/>
            <a:ext cx="172878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t>Win9x Kernel</a:t>
            </a:r>
          </a:p>
        </p:txBody>
      </p:sp>
      <p:sp>
        <p:nvSpPr>
          <p:cNvPr id="135193" name="Text Box 25"/>
          <p:cNvSpPr txBox="1">
            <a:spLocks noChangeArrowheads="1"/>
          </p:cNvSpPr>
          <p:nvPr/>
        </p:nvSpPr>
        <p:spPr bwMode="auto">
          <a:xfrm>
            <a:off x="1371600" y="4419600"/>
            <a:ext cx="1725613"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t>Kernel32.DLL</a:t>
            </a:r>
          </a:p>
        </p:txBody>
      </p:sp>
      <p:sp>
        <p:nvSpPr>
          <p:cNvPr id="135194" name="Text Box 26"/>
          <p:cNvSpPr txBox="1">
            <a:spLocks noChangeArrowheads="1"/>
          </p:cNvSpPr>
          <p:nvPr/>
        </p:nvSpPr>
        <p:spPr bwMode="auto">
          <a:xfrm>
            <a:off x="914400" y="3657600"/>
            <a:ext cx="3119438"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t>Gdi32.DLL, User32.DLL,…</a:t>
            </a:r>
          </a:p>
        </p:txBody>
      </p:sp>
      <p:sp>
        <p:nvSpPr>
          <p:cNvPr id="135195" name="Text Box 27"/>
          <p:cNvSpPr txBox="1">
            <a:spLocks noChangeArrowheads="1"/>
          </p:cNvSpPr>
          <p:nvPr/>
        </p:nvSpPr>
        <p:spPr bwMode="auto">
          <a:xfrm>
            <a:off x="1428750" y="2895600"/>
            <a:ext cx="19240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t>Windows DLLs </a:t>
            </a:r>
          </a:p>
        </p:txBody>
      </p:sp>
      <p:sp>
        <p:nvSpPr>
          <p:cNvPr id="135196" name="Text Box 28"/>
          <p:cNvSpPr txBox="1">
            <a:spLocks noChangeArrowheads="1"/>
          </p:cNvSpPr>
          <p:nvPr/>
        </p:nvSpPr>
        <p:spPr bwMode="auto">
          <a:xfrm>
            <a:off x="1471613" y="2133600"/>
            <a:ext cx="15922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t>Applications</a:t>
            </a:r>
          </a:p>
        </p:txBody>
      </p:sp>
      <p:sp>
        <p:nvSpPr>
          <p:cNvPr id="135197" name="Text Box 29"/>
          <p:cNvSpPr txBox="1">
            <a:spLocks noChangeArrowheads="1"/>
          </p:cNvSpPr>
          <p:nvPr/>
        </p:nvSpPr>
        <p:spPr bwMode="auto">
          <a:xfrm>
            <a:off x="5486400" y="6110288"/>
            <a:ext cx="22510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t>Low-Level Drivers</a:t>
            </a:r>
          </a:p>
        </p:txBody>
      </p:sp>
      <p:sp>
        <p:nvSpPr>
          <p:cNvPr id="135198" name="Text Box 30"/>
          <p:cNvSpPr txBox="1">
            <a:spLocks noChangeArrowheads="1"/>
          </p:cNvSpPr>
          <p:nvPr/>
        </p:nvSpPr>
        <p:spPr bwMode="auto">
          <a:xfrm>
            <a:off x="5334000" y="5348288"/>
            <a:ext cx="273843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t>NT Kernel &amp; Executive</a:t>
            </a:r>
          </a:p>
        </p:txBody>
      </p:sp>
      <p:sp>
        <p:nvSpPr>
          <p:cNvPr id="135199" name="Text Box 31"/>
          <p:cNvSpPr txBox="1">
            <a:spLocks noChangeArrowheads="1"/>
          </p:cNvSpPr>
          <p:nvPr/>
        </p:nvSpPr>
        <p:spPr bwMode="auto">
          <a:xfrm>
            <a:off x="5738813" y="4724400"/>
            <a:ext cx="14382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t>NTDLL.DLL</a:t>
            </a:r>
          </a:p>
        </p:txBody>
      </p:sp>
      <p:sp>
        <p:nvSpPr>
          <p:cNvPr id="135200" name="Text Box 32"/>
          <p:cNvSpPr txBox="1">
            <a:spLocks noChangeArrowheads="1"/>
          </p:cNvSpPr>
          <p:nvPr/>
        </p:nvSpPr>
        <p:spPr bwMode="auto">
          <a:xfrm>
            <a:off x="6348413" y="3886200"/>
            <a:ext cx="17256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t>Kernel32.DLL</a:t>
            </a:r>
          </a:p>
        </p:txBody>
      </p:sp>
      <p:sp>
        <p:nvSpPr>
          <p:cNvPr id="135201" name="Text Box 33"/>
          <p:cNvSpPr txBox="1">
            <a:spLocks noChangeArrowheads="1"/>
          </p:cNvSpPr>
          <p:nvPr/>
        </p:nvSpPr>
        <p:spPr bwMode="auto">
          <a:xfrm>
            <a:off x="6424613" y="3048000"/>
            <a:ext cx="1868487"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User32.DLL, …</a:t>
            </a:r>
          </a:p>
        </p:txBody>
      </p:sp>
      <p:sp>
        <p:nvSpPr>
          <p:cNvPr id="135202" name="Text Box 34"/>
          <p:cNvSpPr txBox="1">
            <a:spLocks noChangeArrowheads="1"/>
          </p:cNvSpPr>
          <p:nvPr/>
        </p:nvSpPr>
        <p:spPr bwMode="auto">
          <a:xfrm>
            <a:off x="6348413" y="2362200"/>
            <a:ext cx="18573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t>Windows DLLs</a:t>
            </a:r>
          </a:p>
        </p:txBody>
      </p:sp>
      <p:sp>
        <p:nvSpPr>
          <p:cNvPr id="135203" name="Text Box 35"/>
          <p:cNvSpPr txBox="1">
            <a:spLocks noChangeArrowheads="1"/>
          </p:cNvSpPr>
          <p:nvPr/>
        </p:nvSpPr>
        <p:spPr bwMode="auto">
          <a:xfrm>
            <a:off x="6424613" y="1752600"/>
            <a:ext cx="15652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t>Executables</a:t>
            </a:r>
          </a:p>
        </p:txBody>
      </p:sp>
      <p:sp>
        <p:nvSpPr>
          <p:cNvPr id="135204" name="Text Box 36"/>
          <p:cNvSpPr txBox="1">
            <a:spLocks noChangeArrowheads="1"/>
          </p:cNvSpPr>
          <p:nvPr/>
        </p:nvSpPr>
        <p:spPr bwMode="auto">
          <a:xfrm>
            <a:off x="4768850" y="2286000"/>
            <a:ext cx="184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135205" name="Text Box 37"/>
          <p:cNvSpPr txBox="1">
            <a:spLocks noChangeArrowheads="1"/>
          </p:cNvSpPr>
          <p:nvPr/>
        </p:nvSpPr>
        <p:spPr bwMode="auto">
          <a:xfrm>
            <a:off x="4584700" y="2362200"/>
            <a:ext cx="1435100" cy="915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1"/>
              <a:t>POSIX,</a:t>
            </a:r>
          </a:p>
          <a:p>
            <a:r>
              <a:rPr lang="en-US" b="1"/>
              <a:t>OS/2 </a:t>
            </a:r>
          </a:p>
          <a:p>
            <a:r>
              <a:rPr lang="en-US" b="1"/>
              <a:t>Subsystem</a:t>
            </a:r>
          </a:p>
        </p:txBody>
      </p:sp>
      <p:sp>
        <p:nvSpPr>
          <p:cNvPr id="135206" name="Rectangle 38"/>
          <p:cNvSpPr>
            <a:spLocks noGrp="1" noChangeArrowheads="1"/>
          </p:cNvSpPr>
          <p:nvPr>
            <p:ph type="title"/>
          </p:nvPr>
        </p:nvSpPr>
        <p:spPr/>
        <p:txBody>
          <a:bodyPr/>
          <a:lstStyle/>
          <a:p>
            <a:r>
              <a:rPr lang="en-US"/>
              <a:t>Windows Architecture</a:t>
            </a:r>
          </a:p>
        </p:txBody>
      </p:sp>
    </p:spTree>
    <p:extLst>
      <p:ext uri="{BB962C8B-B14F-4D97-AF65-F5344CB8AC3E}">
        <p14:creationId xmlns:p14="http://schemas.microsoft.com/office/powerpoint/2010/main" val="6553691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57200" y="-228600"/>
            <a:ext cx="8229600" cy="1371600"/>
          </a:xfrm>
        </p:spPr>
        <p:txBody>
          <a:bodyPr/>
          <a:lstStyle/>
          <a:p>
            <a:r>
              <a:rPr lang="en-US"/>
              <a:t>Wine Architecture</a:t>
            </a:r>
          </a:p>
        </p:txBody>
      </p:sp>
      <p:sp>
        <p:nvSpPr>
          <p:cNvPr id="120836" name="Rectangle 4"/>
          <p:cNvSpPr>
            <a:spLocks noGrp="1" noChangeArrowheads="1"/>
          </p:cNvSpPr>
          <p:nvPr>
            <p:ph type="body" sz="half" idx="1"/>
          </p:nvPr>
        </p:nvSpPr>
        <p:spPr/>
        <p:txBody>
          <a:bodyPr/>
          <a:lstStyle/>
          <a:p>
            <a:pPr>
              <a:lnSpc>
                <a:spcPct val="80000"/>
              </a:lnSpc>
            </a:pPr>
            <a:r>
              <a:rPr lang="en-US" sz="2400"/>
              <a:t>Closely follows NT</a:t>
            </a:r>
          </a:p>
          <a:p>
            <a:pPr lvl="1">
              <a:lnSpc>
                <a:spcPct val="80000"/>
              </a:lnSpc>
            </a:pPr>
            <a:r>
              <a:rPr lang="en-US" sz="2000"/>
              <a:t>Implements all the “core” DLLs (ntdll, user32, kernel32)</a:t>
            </a:r>
          </a:p>
          <a:p>
            <a:pPr>
              <a:lnSpc>
                <a:spcPct val="80000"/>
              </a:lnSpc>
            </a:pPr>
            <a:r>
              <a:rPr lang="en-US" sz="2400"/>
              <a:t>Wine server provides the NT backbone</a:t>
            </a:r>
          </a:p>
          <a:p>
            <a:pPr lvl="1">
              <a:lnSpc>
                <a:spcPct val="80000"/>
              </a:lnSpc>
            </a:pPr>
            <a:r>
              <a:rPr lang="en-US" sz="2000"/>
              <a:t>Message passing</a:t>
            </a:r>
          </a:p>
          <a:p>
            <a:pPr lvl="1">
              <a:lnSpc>
                <a:spcPct val="80000"/>
              </a:lnSpc>
            </a:pPr>
            <a:r>
              <a:rPr lang="en-US" sz="2000"/>
              <a:t>Synchronization</a:t>
            </a:r>
          </a:p>
          <a:p>
            <a:pPr lvl="1">
              <a:lnSpc>
                <a:spcPct val="80000"/>
              </a:lnSpc>
            </a:pPr>
            <a:r>
              <a:rPr lang="en-US" sz="2000"/>
              <a:t>Object handles</a:t>
            </a:r>
          </a:p>
          <a:p>
            <a:pPr>
              <a:lnSpc>
                <a:spcPct val="80000"/>
              </a:lnSpc>
            </a:pPr>
            <a:r>
              <a:rPr lang="en-US" sz="2400"/>
              <a:t>Native DLL support for non-core libraries</a:t>
            </a:r>
          </a:p>
          <a:p>
            <a:pPr>
              <a:lnSpc>
                <a:spcPct val="80000"/>
              </a:lnSpc>
            </a:pPr>
            <a:r>
              <a:rPr lang="en-US" sz="2400"/>
              <a:t>Hardware access through Unix device drivers</a:t>
            </a:r>
          </a:p>
          <a:p>
            <a:pPr>
              <a:lnSpc>
                <a:spcPct val="80000"/>
              </a:lnSpc>
            </a:pPr>
            <a:endParaRPr lang="en-US" sz="2400"/>
          </a:p>
        </p:txBody>
      </p:sp>
      <p:pic>
        <p:nvPicPr>
          <p:cNvPr id="120840" name="Picture 8" descr="wine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748213" y="1371600"/>
            <a:ext cx="3946525" cy="5486400"/>
          </a:xfrm>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121178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WINE Implementation</a:t>
            </a:r>
          </a:p>
        </p:txBody>
      </p:sp>
      <p:sp>
        <p:nvSpPr>
          <p:cNvPr id="122883" name="Rectangle 3"/>
          <p:cNvSpPr>
            <a:spLocks noGrp="1" noChangeArrowheads="1"/>
          </p:cNvSpPr>
          <p:nvPr>
            <p:ph type="body" idx="1"/>
          </p:nvPr>
        </p:nvSpPr>
        <p:spPr/>
        <p:txBody>
          <a:bodyPr/>
          <a:lstStyle/>
          <a:p>
            <a:pPr>
              <a:lnSpc>
                <a:spcPct val="80000"/>
              </a:lnSpc>
            </a:pPr>
            <a:r>
              <a:rPr lang="en-US" sz="2000"/>
              <a:t>Wine server</a:t>
            </a:r>
          </a:p>
          <a:p>
            <a:pPr lvl="1">
              <a:lnSpc>
                <a:spcPct val="80000"/>
              </a:lnSpc>
            </a:pPr>
            <a:r>
              <a:rPr lang="en-US" sz="1800"/>
              <a:t>IPC through Unix sockets and shared message queues</a:t>
            </a:r>
          </a:p>
          <a:p>
            <a:pPr lvl="1">
              <a:lnSpc>
                <a:spcPct val="80000"/>
              </a:lnSpc>
            </a:pPr>
            <a:r>
              <a:rPr lang="en-US" sz="1800"/>
              <a:t>Process/Thread management</a:t>
            </a:r>
          </a:p>
          <a:p>
            <a:pPr lvl="1">
              <a:lnSpc>
                <a:spcPct val="80000"/>
              </a:lnSpc>
            </a:pPr>
            <a:r>
              <a:rPr lang="en-US" sz="1800"/>
              <a:t>Simulates Synchronization primitives</a:t>
            </a:r>
          </a:p>
          <a:p>
            <a:pPr>
              <a:lnSpc>
                <a:spcPct val="80000"/>
              </a:lnSpc>
            </a:pPr>
            <a:r>
              <a:rPr lang="en-US" sz="2000"/>
              <a:t>Native vs. Built-in DLLs</a:t>
            </a:r>
          </a:p>
          <a:p>
            <a:pPr lvl="1">
              <a:lnSpc>
                <a:spcPct val="80000"/>
              </a:lnSpc>
            </a:pPr>
            <a:r>
              <a:rPr lang="en-US" sz="1800"/>
              <a:t>DLLs are implemented as Unix shared libraries (built-in DLLs)</a:t>
            </a:r>
          </a:p>
          <a:p>
            <a:pPr lvl="1">
              <a:lnSpc>
                <a:spcPct val="80000"/>
              </a:lnSpc>
            </a:pPr>
            <a:r>
              <a:rPr lang="en-US" sz="1800"/>
              <a:t>Supports non-core Windows DLLs (Native DLLs)</a:t>
            </a:r>
          </a:p>
          <a:p>
            <a:pPr lvl="1">
              <a:lnSpc>
                <a:spcPct val="80000"/>
              </a:lnSpc>
            </a:pPr>
            <a:r>
              <a:rPr lang="en-US" sz="1800"/>
              <a:t>A fully implemented built-in DLL takes precedence over native DLLs</a:t>
            </a:r>
          </a:p>
          <a:p>
            <a:pPr>
              <a:lnSpc>
                <a:spcPct val="80000"/>
              </a:lnSpc>
            </a:pPr>
            <a:r>
              <a:rPr lang="en-US" sz="2000"/>
              <a:t>Executable Load</a:t>
            </a:r>
          </a:p>
          <a:p>
            <a:pPr lvl="1">
              <a:lnSpc>
                <a:spcPct val="80000"/>
              </a:lnSpc>
            </a:pPr>
            <a:r>
              <a:rPr lang="en-US" sz="1800"/>
              <a:t>DLL descriptors table maintain the list of loaded DLLs</a:t>
            </a:r>
          </a:p>
          <a:p>
            <a:pPr lvl="1">
              <a:lnSpc>
                <a:spcPct val="80000"/>
              </a:lnSpc>
            </a:pPr>
            <a:r>
              <a:rPr lang="en-US" sz="1800"/>
              <a:t>Imports are resolved using DLL descriptor table or on-disk DLLs</a:t>
            </a:r>
          </a:p>
          <a:p>
            <a:pPr>
              <a:lnSpc>
                <a:spcPct val="80000"/>
              </a:lnSpc>
            </a:pPr>
            <a:r>
              <a:rPr lang="en-US" sz="2000"/>
              <a:t>Processes/Threads</a:t>
            </a:r>
          </a:p>
          <a:p>
            <a:pPr lvl="1">
              <a:lnSpc>
                <a:spcPct val="80000"/>
              </a:lnSpc>
            </a:pPr>
            <a:r>
              <a:rPr lang="en-US" sz="1800"/>
              <a:t>Windows processes are mapped to WINE/UNIX processes</a:t>
            </a:r>
          </a:p>
          <a:p>
            <a:pPr lvl="1">
              <a:lnSpc>
                <a:spcPct val="80000"/>
              </a:lnSpc>
            </a:pPr>
            <a:r>
              <a:rPr lang="en-US" sz="1800"/>
              <a:t>Thread-related APIs implemented in user-space and using pthreads</a:t>
            </a:r>
          </a:p>
        </p:txBody>
      </p:sp>
    </p:spTree>
    <p:extLst>
      <p:ext uri="{BB962C8B-B14F-4D97-AF65-F5344CB8AC3E}">
        <p14:creationId xmlns:p14="http://schemas.microsoft.com/office/powerpoint/2010/main" val="29710208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Application Level Virtualization</a:t>
            </a:r>
          </a:p>
        </p:txBody>
      </p:sp>
      <p:sp>
        <p:nvSpPr>
          <p:cNvPr id="123907" name="Rectangle 3"/>
          <p:cNvSpPr>
            <a:spLocks noGrp="1" noChangeArrowheads="1"/>
          </p:cNvSpPr>
          <p:nvPr>
            <p:ph type="body" idx="1"/>
          </p:nvPr>
        </p:nvSpPr>
        <p:spPr/>
        <p:txBody>
          <a:bodyPr/>
          <a:lstStyle/>
          <a:p>
            <a:pPr>
              <a:lnSpc>
                <a:spcPct val="80000"/>
              </a:lnSpc>
            </a:pPr>
            <a:r>
              <a:rPr lang="en-US" sz="2000"/>
              <a:t>Java Virtual Machine (JVM)</a:t>
            </a:r>
          </a:p>
          <a:p>
            <a:pPr lvl="1">
              <a:lnSpc>
                <a:spcPct val="80000"/>
              </a:lnSpc>
            </a:pPr>
            <a:r>
              <a:rPr lang="en-US" sz="1800"/>
              <a:t>Executes Java byte code (virtual instructions)</a:t>
            </a:r>
          </a:p>
          <a:p>
            <a:pPr lvl="1">
              <a:lnSpc>
                <a:spcPct val="80000"/>
              </a:lnSpc>
            </a:pPr>
            <a:r>
              <a:rPr lang="en-US" sz="1800"/>
              <a:t>Provides the implementation for the instruction set interpreter (or JIT compiler)</a:t>
            </a:r>
          </a:p>
          <a:p>
            <a:pPr lvl="1">
              <a:lnSpc>
                <a:spcPct val="80000"/>
              </a:lnSpc>
            </a:pPr>
            <a:r>
              <a:rPr lang="en-US" sz="1800"/>
              <a:t>Provides code verification, SEH, garbage collection  </a:t>
            </a:r>
          </a:p>
          <a:p>
            <a:pPr lvl="1">
              <a:lnSpc>
                <a:spcPct val="80000"/>
              </a:lnSpc>
            </a:pPr>
            <a:r>
              <a:rPr lang="en-US" sz="1800"/>
              <a:t>Hardware access through underlying OS</a:t>
            </a:r>
          </a:p>
          <a:p>
            <a:pPr>
              <a:lnSpc>
                <a:spcPct val="80000"/>
              </a:lnSpc>
            </a:pPr>
            <a:r>
              <a:rPr lang="en-US" sz="2000"/>
              <a:t>JVM Architecture</a:t>
            </a:r>
          </a:p>
          <a:p>
            <a:pPr lvl="1">
              <a:lnSpc>
                <a:spcPct val="80000"/>
              </a:lnSpc>
            </a:pPr>
            <a:r>
              <a:rPr lang="en-US" sz="1800"/>
              <a:t>Stack-based architecture</a:t>
            </a:r>
          </a:p>
          <a:p>
            <a:pPr lvl="1">
              <a:lnSpc>
                <a:spcPct val="80000"/>
              </a:lnSpc>
            </a:pPr>
            <a:r>
              <a:rPr lang="en-US" sz="1800"/>
              <a:t>No MMU</a:t>
            </a:r>
          </a:p>
          <a:p>
            <a:pPr lvl="1">
              <a:lnSpc>
                <a:spcPct val="80000"/>
              </a:lnSpc>
            </a:pPr>
            <a:r>
              <a:rPr lang="en-US" sz="1800"/>
              <a:t>Virtual hardware: PC, register-set, heap, method (code) areas</a:t>
            </a:r>
          </a:p>
          <a:p>
            <a:pPr lvl="1">
              <a:lnSpc>
                <a:spcPct val="80000"/>
              </a:lnSpc>
            </a:pPr>
            <a:r>
              <a:rPr lang="en-US" sz="1800"/>
              <a:t>Rich instruction set</a:t>
            </a:r>
          </a:p>
          <a:p>
            <a:pPr lvl="2">
              <a:lnSpc>
                <a:spcPct val="80000"/>
              </a:lnSpc>
            </a:pPr>
            <a:r>
              <a:rPr lang="en-US" sz="1600"/>
              <a:t> Direct object manipulation, type conversion, exception throws</a:t>
            </a:r>
          </a:p>
          <a:p>
            <a:pPr>
              <a:lnSpc>
                <a:spcPct val="80000"/>
              </a:lnSpc>
            </a:pPr>
            <a:r>
              <a:rPr lang="en-US" sz="2000"/>
              <a:t>Provides a runtime environment through JRE</a:t>
            </a:r>
          </a:p>
          <a:p>
            <a:pPr>
              <a:lnSpc>
                <a:spcPct val="80000"/>
              </a:lnSpc>
            </a:pPr>
            <a:r>
              <a:rPr lang="en-US" sz="2000"/>
              <a:t>Other Examples: .NET CLI, Parrot (PERL 6)</a:t>
            </a:r>
          </a:p>
        </p:txBody>
      </p:sp>
    </p:spTree>
    <p:extLst>
      <p:ext uri="{BB962C8B-B14F-4D97-AF65-F5344CB8AC3E}">
        <p14:creationId xmlns:p14="http://schemas.microsoft.com/office/powerpoint/2010/main" val="40487432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46</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26519181"/>
              </p:ext>
            </p:extLst>
          </p:nvPr>
        </p:nvGraphicFramePr>
        <p:xfrm>
          <a:off x="76200" y="143147"/>
          <a:ext cx="8915401" cy="6813913"/>
        </p:xfrm>
        <a:graphic>
          <a:graphicData uri="http://schemas.openxmlformats.org/drawingml/2006/table">
            <a:tbl>
              <a:tblPr firstRow="1" firstCol="1" bandRow="1">
                <a:tableStyleId>{5C22544A-7EE6-4342-B048-85BDC9FD1C3A}</a:tableStyleId>
              </a:tblPr>
              <a:tblGrid>
                <a:gridCol w="838200"/>
                <a:gridCol w="2438400"/>
                <a:gridCol w="2811966"/>
                <a:gridCol w="2826835"/>
              </a:tblGrid>
              <a:tr h="74388">
                <a:tc>
                  <a:txBody>
                    <a:bodyPr/>
                    <a:lstStyle/>
                    <a:p>
                      <a:pPr marL="0" marR="0">
                        <a:lnSpc>
                          <a:spcPct val="115000"/>
                        </a:lnSpc>
                        <a:spcBef>
                          <a:spcPts val="0"/>
                        </a:spcBef>
                        <a:spcAft>
                          <a:spcPts val="0"/>
                        </a:spcAft>
                      </a:pPr>
                      <a:r>
                        <a:rPr lang="en-US" sz="1000" dirty="0">
                          <a:solidFill>
                            <a:schemeClr val="tx1"/>
                          </a:solidFill>
                          <a:effectLst/>
                        </a:rPr>
                        <a:t>Type</a:t>
                      </a:r>
                      <a:endParaRPr lang="en-US" sz="1000" dirty="0">
                        <a:solidFill>
                          <a:schemeClr val="tx1"/>
                        </a:solidFill>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dirty="0">
                          <a:solidFill>
                            <a:schemeClr val="tx1"/>
                          </a:solidFill>
                          <a:effectLst/>
                        </a:rPr>
                        <a:t>Description </a:t>
                      </a:r>
                      <a:endParaRPr lang="en-US" sz="1000" dirty="0">
                        <a:solidFill>
                          <a:schemeClr val="tx1"/>
                        </a:solidFill>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a:solidFill>
                            <a:schemeClr val="tx1"/>
                          </a:solidFill>
                          <a:effectLst/>
                        </a:rPr>
                        <a:t>Advantages</a:t>
                      </a:r>
                      <a:endParaRPr lang="en-US" sz="1000">
                        <a:solidFill>
                          <a:schemeClr val="tx1"/>
                        </a:solidFill>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dirty="0">
                          <a:solidFill>
                            <a:schemeClr val="tx1"/>
                          </a:solidFill>
                          <a:effectLst/>
                        </a:rPr>
                        <a:t>Disadvantages</a:t>
                      </a:r>
                      <a:endParaRPr lang="en-US" sz="1000" dirty="0">
                        <a:solidFill>
                          <a:schemeClr val="tx1"/>
                        </a:solidFill>
                        <a:effectLst/>
                        <a:latin typeface="Calibri"/>
                        <a:ea typeface="SimSun"/>
                        <a:cs typeface="Times New Roman"/>
                      </a:endParaRPr>
                    </a:p>
                  </a:txBody>
                  <a:tcPr marL="24257" marR="24257" marT="0" marB="0"/>
                </a:tc>
              </a:tr>
              <a:tr h="545514">
                <a:tc>
                  <a:txBody>
                    <a:bodyPr/>
                    <a:lstStyle/>
                    <a:p>
                      <a:pPr marL="0" marR="0">
                        <a:lnSpc>
                          <a:spcPct val="115000"/>
                        </a:lnSpc>
                        <a:spcBef>
                          <a:spcPts val="0"/>
                        </a:spcBef>
                        <a:spcAft>
                          <a:spcPts val="0"/>
                        </a:spcAft>
                      </a:pPr>
                      <a:r>
                        <a:rPr lang="en-US" sz="1000" dirty="0">
                          <a:solidFill>
                            <a:schemeClr val="tx1"/>
                          </a:solidFill>
                          <a:effectLst/>
                        </a:rPr>
                        <a:t>Emulation</a:t>
                      </a:r>
                      <a:endParaRPr lang="en-US" sz="1000" dirty="0">
                        <a:solidFill>
                          <a:schemeClr val="tx1"/>
                        </a:solidFill>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dirty="0">
                          <a:effectLst/>
                        </a:rPr>
                        <a:t>The hypervisor presents a complete virtual machine (of a foreign computing architecture to the host) enabling foreign applications to run in the emulated environment.</a:t>
                      </a:r>
                      <a:endParaRPr lang="en-US" sz="1000" dirty="0">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dirty="0">
                          <a:effectLst/>
                        </a:rPr>
                        <a:t>Simulates hardware that is not physically available.</a:t>
                      </a:r>
                      <a:endParaRPr lang="en-US" sz="1000" dirty="0">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dirty="0">
                          <a:effectLst/>
                        </a:rPr>
                        <a:t>Low performance and low density</a:t>
                      </a:r>
                      <a:endParaRPr lang="en-US" sz="1000" dirty="0">
                        <a:effectLst/>
                        <a:latin typeface="Calibri"/>
                        <a:ea typeface="SimSun"/>
                        <a:cs typeface="Times New Roman"/>
                      </a:endParaRPr>
                    </a:p>
                  </a:txBody>
                  <a:tcPr marL="24257" marR="24257" marT="0" marB="0"/>
                </a:tc>
              </a:tr>
              <a:tr h="477325">
                <a:tc>
                  <a:txBody>
                    <a:bodyPr/>
                    <a:lstStyle/>
                    <a:p>
                      <a:pPr marL="0" marR="0">
                        <a:lnSpc>
                          <a:spcPct val="115000"/>
                        </a:lnSpc>
                        <a:spcBef>
                          <a:spcPts val="0"/>
                        </a:spcBef>
                        <a:spcAft>
                          <a:spcPts val="0"/>
                        </a:spcAft>
                      </a:pPr>
                      <a:r>
                        <a:rPr lang="en-US" sz="1000" dirty="0">
                          <a:solidFill>
                            <a:schemeClr val="tx1"/>
                          </a:solidFill>
                          <a:effectLst/>
                        </a:rPr>
                        <a:t>Full </a:t>
                      </a:r>
                      <a:endParaRPr lang="en-US" sz="1000" dirty="0">
                        <a:solidFill>
                          <a:schemeClr val="tx1"/>
                        </a:solidFill>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dirty="0">
                          <a:effectLst/>
                        </a:rPr>
                        <a:t>The hypervisor provides a complete virtual machine (of the same computing architecture as the host) enabling unmodified guests to run isolation.</a:t>
                      </a:r>
                      <a:endParaRPr lang="en-US" sz="1000" dirty="0">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a:effectLst/>
                        </a:rPr>
                        <a:t>Flexibility-run different versions of different operating systems from multiple vendors.</a:t>
                      </a:r>
                      <a:endParaRPr lang="en-US" sz="1000">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a:effectLst/>
                        </a:rPr>
                        <a:t>Guest OS does not know that it is being virtualized. Can incur a sizable performance hit on commodity hardware, particularly for I/O intensive applications.</a:t>
                      </a:r>
                      <a:endParaRPr lang="en-US" sz="1000">
                        <a:effectLst/>
                        <a:latin typeface="Calibri"/>
                        <a:ea typeface="SimSun"/>
                        <a:cs typeface="Times New Roman"/>
                      </a:endParaRPr>
                    </a:p>
                  </a:txBody>
                  <a:tcPr marL="24257" marR="24257" marT="0" marB="0"/>
                </a:tc>
              </a:tr>
              <a:tr h="1295597">
                <a:tc>
                  <a:txBody>
                    <a:bodyPr/>
                    <a:lstStyle/>
                    <a:p>
                      <a:pPr marL="0" marR="0">
                        <a:lnSpc>
                          <a:spcPct val="115000"/>
                        </a:lnSpc>
                        <a:spcBef>
                          <a:spcPts val="0"/>
                        </a:spcBef>
                        <a:spcAft>
                          <a:spcPts val="0"/>
                        </a:spcAft>
                      </a:pPr>
                      <a:r>
                        <a:rPr lang="en-US" sz="1000">
                          <a:solidFill>
                            <a:schemeClr val="tx1"/>
                          </a:solidFill>
                          <a:effectLst/>
                        </a:rPr>
                        <a:t>Para </a:t>
                      </a:r>
                      <a:endParaRPr lang="en-US" sz="1000">
                        <a:solidFill>
                          <a:schemeClr val="tx1"/>
                        </a:solidFill>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dirty="0">
                          <a:effectLst/>
                        </a:rPr>
                        <a:t>The hypervisor provides a complete but specialized virtual machine (of the same computing architecture as the host) to each guest allowing modified guests to run in isolation.</a:t>
                      </a:r>
                      <a:endParaRPr lang="en-US" sz="1000" dirty="0">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dirty="0">
                          <a:effectLst/>
                        </a:rPr>
                        <a:t>Lightweight and fast, near native speeds: Demonstrated to operate in the 0.5%-3.0% </a:t>
                      </a:r>
                      <a:r>
                        <a:rPr lang="en-US" sz="1000" dirty="0" smtClean="0">
                          <a:effectLst/>
                        </a:rPr>
                        <a:t>overhead</a:t>
                      </a:r>
                      <a:r>
                        <a:rPr lang="en-US" sz="1000" baseline="0" dirty="0" smtClean="0">
                          <a:effectLst/>
                        </a:rPr>
                        <a:t> r</a:t>
                      </a:r>
                      <a:r>
                        <a:rPr lang="en-US" sz="1000" dirty="0" smtClean="0">
                          <a:effectLst/>
                        </a:rPr>
                        <a:t>ange. [</a:t>
                      </a:r>
                      <a:r>
                        <a:rPr lang="en-US" sz="1000" dirty="0">
                          <a:effectLst/>
                        </a:rPr>
                        <a:t>http://www.cl.cam.ac.uk/research/srg/netos/papers/2003-xensosp.pdf]</a:t>
                      </a:r>
                    </a:p>
                    <a:p>
                      <a:pPr marL="0" marR="0">
                        <a:lnSpc>
                          <a:spcPct val="115000"/>
                        </a:lnSpc>
                        <a:spcBef>
                          <a:spcPts val="0"/>
                        </a:spcBef>
                        <a:spcAft>
                          <a:spcPts val="0"/>
                        </a:spcAft>
                      </a:pPr>
                      <a:endParaRPr lang="en-US" sz="1000" dirty="0" smtClean="0">
                        <a:effectLst/>
                      </a:endParaRPr>
                    </a:p>
                    <a:p>
                      <a:pPr marL="0" marR="0">
                        <a:lnSpc>
                          <a:spcPct val="115000"/>
                        </a:lnSpc>
                        <a:spcBef>
                          <a:spcPts val="0"/>
                        </a:spcBef>
                        <a:spcAft>
                          <a:spcPts val="0"/>
                        </a:spcAft>
                      </a:pPr>
                      <a:r>
                        <a:rPr lang="en-US" sz="1000" dirty="0" smtClean="0">
                          <a:effectLst/>
                        </a:rPr>
                        <a:t>Allows </a:t>
                      </a:r>
                      <a:r>
                        <a:rPr lang="en-US" sz="1000" dirty="0">
                          <a:effectLst/>
                        </a:rPr>
                        <a:t>OS to cooperate with hypervisor – improves IO and resource scheduling.</a:t>
                      </a:r>
                    </a:p>
                    <a:p>
                      <a:pPr marL="0" marR="0">
                        <a:lnSpc>
                          <a:spcPct val="115000"/>
                        </a:lnSpc>
                        <a:spcBef>
                          <a:spcPts val="0"/>
                        </a:spcBef>
                        <a:spcAft>
                          <a:spcPts val="0"/>
                        </a:spcAft>
                      </a:pPr>
                      <a:r>
                        <a:rPr lang="en-US" sz="1000" dirty="0" smtClean="0">
                          <a:effectLst/>
                        </a:rPr>
                        <a:t> </a:t>
                      </a:r>
                      <a:endParaRPr lang="en-US" sz="1000" dirty="0">
                        <a:effectLst/>
                      </a:endParaRPr>
                    </a:p>
                    <a:p>
                      <a:pPr marL="0" marR="0">
                        <a:lnSpc>
                          <a:spcPct val="115000"/>
                        </a:lnSpc>
                        <a:spcBef>
                          <a:spcPts val="0"/>
                        </a:spcBef>
                        <a:spcAft>
                          <a:spcPts val="0"/>
                        </a:spcAft>
                      </a:pPr>
                      <a:r>
                        <a:rPr lang="en-US" sz="1000" dirty="0">
                          <a:effectLst/>
                        </a:rPr>
                        <a:t>Allows virtualizing architecture that do not support full virtualization.</a:t>
                      </a:r>
                      <a:endParaRPr lang="en-US" sz="1000" dirty="0">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a:effectLst/>
                        </a:rPr>
                        <a:t>Requires porting quest OS to use hypercalls instead of sensitive instructions.</a:t>
                      </a:r>
                    </a:p>
                    <a:p>
                      <a:pPr marL="0" marR="0">
                        <a:lnSpc>
                          <a:spcPct val="115000"/>
                        </a:lnSpc>
                        <a:spcBef>
                          <a:spcPts val="0"/>
                        </a:spcBef>
                        <a:spcAft>
                          <a:spcPts val="0"/>
                        </a:spcAft>
                      </a:pPr>
                      <a:r>
                        <a:rPr lang="en-US" sz="1000">
                          <a:effectLst/>
                        </a:rPr>
                        <a:t> </a:t>
                      </a:r>
                    </a:p>
                    <a:p>
                      <a:pPr marL="0" marR="0">
                        <a:lnSpc>
                          <a:spcPct val="115000"/>
                        </a:lnSpc>
                        <a:spcBef>
                          <a:spcPts val="0"/>
                        </a:spcBef>
                        <a:spcAft>
                          <a:spcPts val="0"/>
                        </a:spcAft>
                      </a:pPr>
                      <a:r>
                        <a:rPr lang="en-US" sz="1000">
                          <a:effectLst/>
                        </a:rPr>
                        <a:t>The main limitataion of paravirtualization is the guest OS must be tailored specifically to run on top of the virtual machine monitor(VMM), the host program that support multiple, identical execution environments. This especially impacts legacy closed source operating systems that have not yet implemented paravirtualized extensions. </a:t>
                      </a:r>
                      <a:endParaRPr lang="en-US" sz="1000">
                        <a:effectLst/>
                        <a:latin typeface="Calibri"/>
                        <a:ea typeface="SimSun"/>
                        <a:cs typeface="Times New Roman"/>
                      </a:endParaRPr>
                    </a:p>
                  </a:txBody>
                  <a:tcPr marL="24257" marR="24257" marT="0" marB="0"/>
                </a:tc>
              </a:tr>
              <a:tr h="1556113">
                <a:tc>
                  <a:txBody>
                    <a:bodyPr/>
                    <a:lstStyle/>
                    <a:p>
                      <a:pPr marL="0" marR="0">
                        <a:lnSpc>
                          <a:spcPct val="115000"/>
                        </a:lnSpc>
                        <a:spcBef>
                          <a:spcPts val="0"/>
                        </a:spcBef>
                        <a:spcAft>
                          <a:spcPts val="0"/>
                        </a:spcAft>
                      </a:pPr>
                      <a:r>
                        <a:rPr lang="en-US" sz="1000">
                          <a:solidFill>
                            <a:schemeClr val="tx1"/>
                          </a:solidFill>
                          <a:effectLst/>
                        </a:rPr>
                        <a:t>OS level </a:t>
                      </a:r>
                    </a:p>
                    <a:p>
                      <a:pPr marL="0" marR="0">
                        <a:lnSpc>
                          <a:spcPct val="115000"/>
                        </a:lnSpc>
                        <a:spcBef>
                          <a:spcPts val="0"/>
                        </a:spcBef>
                        <a:spcAft>
                          <a:spcPts val="0"/>
                        </a:spcAft>
                      </a:pPr>
                      <a:r>
                        <a:rPr lang="en-US" sz="1000">
                          <a:solidFill>
                            <a:schemeClr val="tx1"/>
                          </a:solidFill>
                          <a:effectLst/>
                        </a:rPr>
                        <a:t> </a:t>
                      </a:r>
                    </a:p>
                    <a:p>
                      <a:pPr marL="0" marR="0">
                        <a:lnSpc>
                          <a:spcPct val="115000"/>
                        </a:lnSpc>
                        <a:spcBef>
                          <a:spcPts val="0"/>
                        </a:spcBef>
                        <a:spcAft>
                          <a:spcPts val="0"/>
                        </a:spcAft>
                      </a:pPr>
                      <a:r>
                        <a:rPr lang="en-US" sz="1000">
                          <a:solidFill>
                            <a:schemeClr val="tx1"/>
                          </a:solidFill>
                          <a:effectLst/>
                        </a:rPr>
                        <a:t> </a:t>
                      </a:r>
                    </a:p>
                    <a:p>
                      <a:pPr marL="0" marR="0">
                        <a:lnSpc>
                          <a:spcPct val="115000"/>
                        </a:lnSpc>
                        <a:spcBef>
                          <a:spcPts val="0"/>
                        </a:spcBef>
                        <a:spcAft>
                          <a:spcPts val="0"/>
                        </a:spcAft>
                      </a:pPr>
                      <a:r>
                        <a:rPr lang="en-US" sz="1000">
                          <a:solidFill>
                            <a:schemeClr val="tx1"/>
                          </a:solidFill>
                          <a:effectLst/>
                        </a:rPr>
                        <a:t> </a:t>
                      </a:r>
                    </a:p>
                    <a:p>
                      <a:pPr marL="0" marR="0">
                        <a:lnSpc>
                          <a:spcPct val="115000"/>
                        </a:lnSpc>
                        <a:spcBef>
                          <a:spcPts val="0"/>
                        </a:spcBef>
                        <a:spcAft>
                          <a:spcPts val="0"/>
                        </a:spcAft>
                      </a:pPr>
                      <a:r>
                        <a:rPr lang="en-US" sz="1000">
                          <a:solidFill>
                            <a:schemeClr val="tx1"/>
                          </a:solidFill>
                          <a:effectLst/>
                        </a:rPr>
                        <a:t> </a:t>
                      </a:r>
                    </a:p>
                    <a:p>
                      <a:pPr marL="0" marR="0">
                        <a:lnSpc>
                          <a:spcPct val="115000"/>
                        </a:lnSpc>
                        <a:spcBef>
                          <a:spcPts val="0"/>
                        </a:spcBef>
                        <a:spcAft>
                          <a:spcPts val="0"/>
                        </a:spcAft>
                      </a:pPr>
                      <a:r>
                        <a:rPr lang="en-US" sz="1000">
                          <a:solidFill>
                            <a:schemeClr val="tx1"/>
                          </a:solidFill>
                          <a:effectLst/>
                        </a:rPr>
                        <a:t> </a:t>
                      </a:r>
                      <a:endParaRPr lang="en-US" sz="1000">
                        <a:solidFill>
                          <a:schemeClr val="tx1"/>
                        </a:solidFill>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dirty="0">
                          <a:effectLst/>
                        </a:rPr>
                        <a:t>A single operating system is modified in such a way as to allow various user space server processes to be coalesced into functional unites, which are executed in isolation from one another while running on a single hardware platform.</a:t>
                      </a:r>
                      <a:endParaRPr lang="en-US" sz="1000" dirty="0">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dirty="0">
                          <a:effectLst/>
                        </a:rPr>
                        <a:t>Fast, lightweight virtualization layer. </a:t>
                      </a:r>
                    </a:p>
                    <a:p>
                      <a:pPr marL="0" marR="0">
                        <a:lnSpc>
                          <a:spcPct val="115000"/>
                        </a:lnSpc>
                        <a:spcBef>
                          <a:spcPts val="0"/>
                        </a:spcBef>
                        <a:spcAft>
                          <a:spcPts val="0"/>
                        </a:spcAft>
                      </a:pPr>
                      <a:r>
                        <a:rPr lang="en-US" sz="1000" dirty="0">
                          <a:effectLst/>
                        </a:rPr>
                        <a:t>It has the best possible (that is, close to native) performance and density, and features dynamic resource and management.</a:t>
                      </a:r>
                    </a:p>
                    <a:p>
                      <a:pPr marL="0" marR="0">
                        <a:lnSpc>
                          <a:spcPct val="115000"/>
                        </a:lnSpc>
                        <a:spcBef>
                          <a:spcPts val="0"/>
                        </a:spcBef>
                        <a:spcAft>
                          <a:spcPts val="0"/>
                        </a:spcAft>
                      </a:pPr>
                      <a:r>
                        <a:rPr lang="en-US" sz="1000" dirty="0">
                          <a:effectLst/>
                        </a:rPr>
                        <a:t> </a:t>
                      </a:r>
                      <a:endParaRPr lang="en-US" sz="1000" dirty="0">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dirty="0">
                          <a:effectLst/>
                        </a:rPr>
                        <a:t>In practice, strong isolation is difficult to implement.</a:t>
                      </a:r>
                    </a:p>
                    <a:p>
                      <a:pPr marL="0" marR="0">
                        <a:lnSpc>
                          <a:spcPct val="115000"/>
                        </a:lnSpc>
                        <a:spcBef>
                          <a:spcPts val="0"/>
                        </a:spcBef>
                        <a:spcAft>
                          <a:spcPts val="0"/>
                        </a:spcAft>
                      </a:pPr>
                      <a:r>
                        <a:rPr lang="en-US" sz="1000" dirty="0">
                          <a:effectLst/>
                        </a:rPr>
                        <a:t> </a:t>
                      </a:r>
                    </a:p>
                    <a:p>
                      <a:pPr marL="0" marR="0">
                        <a:lnSpc>
                          <a:spcPct val="115000"/>
                        </a:lnSpc>
                        <a:spcBef>
                          <a:spcPts val="0"/>
                        </a:spcBef>
                        <a:spcAft>
                          <a:spcPts val="0"/>
                        </a:spcAft>
                      </a:pPr>
                      <a:r>
                        <a:rPr lang="en-US" sz="1000" dirty="0">
                          <a:effectLst/>
                        </a:rPr>
                        <a:t>Requires the same OS and patch level on all virtualized machines (homogeneous computing infrastructure</a:t>
                      </a:r>
                      <a:r>
                        <a:rPr lang="en-US" sz="1000" dirty="0" smtClean="0">
                          <a:effectLst/>
                        </a:rPr>
                        <a:t>).</a:t>
                      </a:r>
                      <a:endParaRPr lang="en-US" sz="1000" dirty="0">
                        <a:effectLst/>
                      </a:endParaRPr>
                    </a:p>
                  </a:txBody>
                  <a:tcPr marL="24257" marR="24257" marT="0" marB="0"/>
                </a:tc>
              </a:tr>
              <a:tr h="477325">
                <a:tc>
                  <a:txBody>
                    <a:bodyPr/>
                    <a:lstStyle/>
                    <a:p>
                      <a:pPr marL="0" marR="0">
                        <a:lnSpc>
                          <a:spcPct val="115000"/>
                        </a:lnSpc>
                        <a:spcBef>
                          <a:spcPts val="0"/>
                        </a:spcBef>
                        <a:spcAft>
                          <a:spcPts val="0"/>
                        </a:spcAft>
                      </a:pPr>
                      <a:r>
                        <a:rPr lang="en-US" sz="1000">
                          <a:solidFill>
                            <a:schemeClr val="tx1"/>
                          </a:solidFill>
                          <a:effectLst/>
                        </a:rPr>
                        <a:t>Library</a:t>
                      </a:r>
                      <a:endParaRPr lang="en-US" sz="1000">
                        <a:solidFill>
                          <a:schemeClr val="tx1"/>
                        </a:solidFill>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a:effectLst/>
                        </a:rPr>
                        <a:t>Emulates operating systems or subsystems via a special software library. Does not provide the illusion of a stand-alone system with a full operating system.</a:t>
                      </a:r>
                      <a:endParaRPr lang="en-US" sz="1000">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dirty="0">
                          <a:effectLst/>
                        </a:rPr>
                        <a:t>Provides missing API for application developers.</a:t>
                      </a:r>
                      <a:endParaRPr lang="en-US" sz="1000" dirty="0">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dirty="0">
                          <a:effectLst/>
                        </a:rPr>
                        <a:t>Often performs more slowly than a native optimized port of the application.</a:t>
                      </a:r>
                      <a:endParaRPr lang="en-US" sz="1000" dirty="0">
                        <a:effectLst/>
                        <a:latin typeface="Calibri"/>
                        <a:ea typeface="SimSun"/>
                        <a:cs typeface="Times New Roman"/>
                      </a:endParaRPr>
                    </a:p>
                  </a:txBody>
                  <a:tcPr marL="24257" marR="24257" marT="0" marB="0"/>
                </a:tc>
              </a:tr>
              <a:tr h="613704">
                <a:tc>
                  <a:txBody>
                    <a:bodyPr/>
                    <a:lstStyle/>
                    <a:p>
                      <a:pPr marL="0" marR="0">
                        <a:lnSpc>
                          <a:spcPct val="115000"/>
                        </a:lnSpc>
                        <a:spcBef>
                          <a:spcPts val="0"/>
                        </a:spcBef>
                        <a:spcAft>
                          <a:spcPts val="0"/>
                        </a:spcAft>
                      </a:pPr>
                      <a:r>
                        <a:rPr lang="en-US" sz="1000" dirty="0">
                          <a:solidFill>
                            <a:schemeClr val="tx1"/>
                          </a:solidFill>
                          <a:effectLst/>
                        </a:rPr>
                        <a:t>Application </a:t>
                      </a:r>
                      <a:endParaRPr lang="en-US" sz="1000" dirty="0">
                        <a:solidFill>
                          <a:schemeClr val="tx1"/>
                        </a:solidFill>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a:effectLst/>
                        </a:rPr>
                        <a:t>Applications run in a virtual execution environment that provides a standard API for cross-platform execution and manages the application’s consumption of local resources. </a:t>
                      </a:r>
                      <a:endParaRPr lang="en-US" sz="1000">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a:effectLst/>
                        </a:rPr>
                        <a:t>Manages resources automatically, which eases programmer learning curve. </a:t>
                      </a:r>
                    </a:p>
                    <a:p>
                      <a:pPr marL="0" marR="0">
                        <a:lnSpc>
                          <a:spcPct val="115000"/>
                        </a:lnSpc>
                        <a:spcBef>
                          <a:spcPts val="0"/>
                        </a:spcBef>
                        <a:spcAft>
                          <a:spcPts val="0"/>
                        </a:spcAft>
                      </a:pPr>
                      <a:r>
                        <a:rPr lang="en-US" sz="1000">
                          <a:effectLst/>
                        </a:rPr>
                        <a:t>Increase portability of applications.</a:t>
                      </a:r>
                      <a:endParaRPr lang="en-US" sz="1000">
                        <a:effectLst/>
                        <a:latin typeface="Calibri"/>
                        <a:ea typeface="SimSun"/>
                        <a:cs typeface="Times New Roman"/>
                      </a:endParaRPr>
                    </a:p>
                  </a:txBody>
                  <a:tcPr marL="24257" marR="24257" marT="0" marB="0"/>
                </a:tc>
                <a:tc>
                  <a:txBody>
                    <a:bodyPr/>
                    <a:lstStyle/>
                    <a:p>
                      <a:pPr marL="0" marR="0">
                        <a:lnSpc>
                          <a:spcPct val="115000"/>
                        </a:lnSpc>
                        <a:spcBef>
                          <a:spcPts val="0"/>
                        </a:spcBef>
                        <a:spcAft>
                          <a:spcPts val="0"/>
                        </a:spcAft>
                      </a:pPr>
                      <a:r>
                        <a:rPr lang="en-US" sz="1000" dirty="0">
                          <a:effectLst/>
                        </a:rPr>
                        <a:t>Execution is slower than native code. </a:t>
                      </a:r>
                    </a:p>
                    <a:p>
                      <a:pPr marL="0" marR="0">
                        <a:lnSpc>
                          <a:spcPct val="115000"/>
                        </a:lnSpc>
                        <a:spcBef>
                          <a:spcPts val="0"/>
                        </a:spcBef>
                        <a:spcAft>
                          <a:spcPts val="0"/>
                        </a:spcAft>
                      </a:pPr>
                      <a:r>
                        <a:rPr lang="en-US" sz="1000" dirty="0">
                          <a:effectLst/>
                        </a:rPr>
                        <a:t> </a:t>
                      </a:r>
                    </a:p>
                    <a:p>
                      <a:pPr marL="0" marR="0">
                        <a:lnSpc>
                          <a:spcPct val="115000"/>
                        </a:lnSpc>
                        <a:spcBef>
                          <a:spcPts val="0"/>
                        </a:spcBef>
                        <a:spcAft>
                          <a:spcPts val="0"/>
                        </a:spcAft>
                      </a:pPr>
                      <a:r>
                        <a:rPr lang="en-US" sz="1000" dirty="0">
                          <a:effectLst/>
                        </a:rPr>
                        <a:t>Overhead of virtual machine incurred when compared to native code.</a:t>
                      </a:r>
                      <a:endParaRPr lang="en-US" sz="1000" dirty="0">
                        <a:effectLst/>
                        <a:latin typeface="Calibri"/>
                        <a:ea typeface="SimSun"/>
                        <a:cs typeface="Times New Roman"/>
                      </a:endParaRPr>
                    </a:p>
                  </a:txBody>
                  <a:tcPr marL="24257" marR="24257" marT="0" marB="0"/>
                </a:tc>
              </a:tr>
            </a:tbl>
          </a:graphicData>
        </a:graphic>
      </p:graphicFrame>
    </p:spTree>
    <p:extLst>
      <p:ext uri="{BB962C8B-B14F-4D97-AF65-F5344CB8AC3E}">
        <p14:creationId xmlns:p14="http://schemas.microsoft.com/office/powerpoint/2010/main" val="360650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3"/>
          <p:cNvSpPr>
            <a:spLocks noGrp="1"/>
          </p:cNvSpPr>
          <p:nvPr>
            <p:ph type="sldNum" sz="quarter" idx="4294967295"/>
          </p:nvPr>
        </p:nvSpPr>
        <p:spPr>
          <a:xfrm>
            <a:off x="457200" y="6248400"/>
            <a:ext cx="1676400" cy="457200"/>
          </a:xfrm>
          <a:prstGeom prst="rect">
            <a:avLst/>
          </a:prstGeom>
        </p:spPr>
        <p:txBody>
          <a:bodyPr/>
          <a:lstStyle/>
          <a:p>
            <a:fld id="{59C32C00-2F25-114C-A78D-48A7A4D145B7}" type="slidenum">
              <a:rPr lang="en-US"/>
              <a:pPr/>
              <a:t>47</a:t>
            </a:fld>
            <a:endParaRPr lang="en-US"/>
          </a:p>
        </p:txBody>
      </p:sp>
      <p:sp>
        <p:nvSpPr>
          <p:cNvPr id="83970" name="Rectangle 2"/>
          <p:cNvSpPr>
            <a:spLocks noGrp="1" noChangeArrowheads="1"/>
          </p:cNvSpPr>
          <p:nvPr>
            <p:ph type="title"/>
          </p:nvPr>
        </p:nvSpPr>
        <p:spPr/>
        <p:txBody>
          <a:bodyPr/>
          <a:lstStyle/>
          <a:p>
            <a:r>
              <a:rPr lang="en-US" sz="2800" dirty="0" smtClean="0"/>
              <a:t>Third Classification: Two </a:t>
            </a:r>
            <a:r>
              <a:rPr lang="en-US" sz="2800" dirty="0"/>
              <a:t>types of hypervisors</a:t>
            </a:r>
          </a:p>
        </p:txBody>
      </p:sp>
      <p:sp>
        <p:nvSpPr>
          <p:cNvPr id="83971" name="Rectangle 3"/>
          <p:cNvSpPr>
            <a:spLocks noGrp="1" noChangeArrowheads="1"/>
          </p:cNvSpPr>
          <p:nvPr>
            <p:ph type="body" idx="1"/>
          </p:nvPr>
        </p:nvSpPr>
        <p:spPr/>
        <p:txBody>
          <a:bodyPr/>
          <a:lstStyle/>
          <a:p>
            <a:r>
              <a:rPr lang="en-US" sz="2000" dirty="0"/>
              <a:t>Definitions</a:t>
            </a:r>
          </a:p>
          <a:p>
            <a:pPr lvl="1"/>
            <a:r>
              <a:rPr lang="en-US" sz="1800" b="1" dirty="0"/>
              <a:t>Hypervisor</a:t>
            </a:r>
            <a:r>
              <a:rPr lang="en-US" sz="1800" dirty="0"/>
              <a:t> (or </a:t>
            </a:r>
            <a:r>
              <a:rPr lang="en-US" sz="1800" b="1" dirty="0"/>
              <a:t>VMM</a:t>
            </a:r>
            <a:r>
              <a:rPr lang="en-US" sz="1800" dirty="0"/>
              <a:t> – Virtual Machine Monitor) is a software layer that allows several </a:t>
            </a:r>
            <a:r>
              <a:rPr lang="en-US" sz="1800" b="1" dirty="0"/>
              <a:t>virtual machines</a:t>
            </a:r>
            <a:r>
              <a:rPr lang="en-US" sz="1800" dirty="0"/>
              <a:t> to </a:t>
            </a:r>
            <a:r>
              <a:rPr lang="en-US" sz="1800" b="1" dirty="0"/>
              <a:t>run</a:t>
            </a:r>
            <a:r>
              <a:rPr lang="en-US" sz="1800" dirty="0"/>
              <a:t> on a </a:t>
            </a:r>
            <a:r>
              <a:rPr lang="en-US" sz="1800" b="1" dirty="0"/>
              <a:t>physical machine</a:t>
            </a:r>
          </a:p>
          <a:p>
            <a:pPr lvl="1"/>
            <a:r>
              <a:rPr lang="en-US" sz="1800" dirty="0"/>
              <a:t>The physical OS and hardware are called the </a:t>
            </a:r>
            <a:r>
              <a:rPr lang="en-US" sz="1800" b="1" dirty="0"/>
              <a:t>Host</a:t>
            </a:r>
          </a:p>
          <a:p>
            <a:pPr lvl="1"/>
            <a:r>
              <a:rPr lang="en-US" sz="1800" dirty="0"/>
              <a:t>The virtual machine OS and applications are called the </a:t>
            </a:r>
            <a:r>
              <a:rPr lang="en-US" sz="1800" b="1" dirty="0"/>
              <a:t>Guest</a:t>
            </a:r>
            <a:endParaRPr lang="en-US" sz="1800" dirty="0"/>
          </a:p>
        </p:txBody>
      </p:sp>
      <p:grpSp>
        <p:nvGrpSpPr>
          <p:cNvPr id="84003" name="Group 35"/>
          <p:cNvGrpSpPr>
            <a:grpSpLocks/>
          </p:cNvGrpSpPr>
          <p:nvPr/>
        </p:nvGrpSpPr>
        <p:grpSpPr bwMode="auto">
          <a:xfrm>
            <a:off x="600075" y="3500438"/>
            <a:ext cx="3756025" cy="2373312"/>
            <a:chOff x="379" y="2205"/>
            <a:chExt cx="2366" cy="1495"/>
          </a:xfrm>
        </p:grpSpPr>
        <p:sp>
          <p:nvSpPr>
            <p:cNvPr id="83990" name="Text Box 22"/>
            <p:cNvSpPr txBox="1">
              <a:spLocks noChangeArrowheads="1"/>
            </p:cNvSpPr>
            <p:nvPr/>
          </p:nvSpPr>
          <p:spPr bwMode="auto">
            <a:xfrm>
              <a:off x="703" y="3521"/>
              <a:ext cx="2042"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a:solidFill>
                    <a:schemeClr val="tx1"/>
                  </a:solidFill>
                </a:rPr>
                <a:t>VMware ESX, Microsoft Hyper-V, Xen</a:t>
              </a:r>
            </a:p>
          </p:txBody>
        </p:sp>
        <p:grpSp>
          <p:nvGrpSpPr>
            <p:cNvPr id="83989" name="Group 21"/>
            <p:cNvGrpSpPr>
              <a:grpSpLocks/>
            </p:cNvGrpSpPr>
            <p:nvPr/>
          </p:nvGrpSpPr>
          <p:grpSpPr bwMode="auto">
            <a:xfrm>
              <a:off x="930" y="2205"/>
              <a:ext cx="1497" cy="1156"/>
              <a:chOff x="1066" y="2410"/>
              <a:chExt cx="1497" cy="1156"/>
            </a:xfrm>
          </p:grpSpPr>
          <p:sp>
            <p:nvSpPr>
              <p:cNvPr id="83982" name="Text Box 14"/>
              <p:cNvSpPr txBox="1">
                <a:spLocks noChangeArrowheads="1"/>
              </p:cNvSpPr>
              <p:nvPr/>
            </p:nvSpPr>
            <p:spPr bwMode="auto">
              <a:xfrm>
                <a:off x="1066" y="3363"/>
                <a:ext cx="1497" cy="203"/>
              </a:xfrm>
              <a:prstGeom prst="rect">
                <a:avLst/>
              </a:prstGeom>
              <a:solidFill>
                <a:srgbClr val="FF64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600">
                    <a:solidFill>
                      <a:schemeClr val="tx1"/>
                    </a:solidFill>
                  </a:rPr>
                  <a:t>Hardware</a:t>
                </a:r>
              </a:p>
            </p:txBody>
          </p:sp>
          <p:sp>
            <p:nvSpPr>
              <p:cNvPr id="83985" name="Text Box 17"/>
              <p:cNvSpPr txBox="1">
                <a:spLocks noChangeArrowheads="1"/>
              </p:cNvSpPr>
              <p:nvPr/>
            </p:nvSpPr>
            <p:spPr bwMode="auto">
              <a:xfrm>
                <a:off x="1066" y="3136"/>
                <a:ext cx="1496" cy="203"/>
              </a:xfrm>
              <a:prstGeom prst="rect">
                <a:avLst/>
              </a:prstGeom>
              <a:solidFill>
                <a:srgbClr val="99CC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600">
                    <a:solidFill>
                      <a:schemeClr val="tx1"/>
                    </a:solidFill>
                  </a:rPr>
                  <a:t>Hypervisor</a:t>
                </a:r>
              </a:p>
            </p:txBody>
          </p:sp>
          <p:sp>
            <p:nvSpPr>
              <p:cNvPr id="83986" name="Text Box 18"/>
              <p:cNvSpPr txBox="1">
                <a:spLocks noChangeArrowheads="1"/>
              </p:cNvSpPr>
              <p:nvPr/>
            </p:nvSpPr>
            <p:spPr bwMode="auto">
              <a:xfrm>
                <a:off x="1066" y="2909"/>
                <a:ext cx="725" cy="20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600">
                    <a:solidFill>
                      <a:schemeClr val="tx1"/>
                    </a:solidFill>
                  </a:rPr>
                  <a:t>VM1</a:t>
                </a:r>
              </a:p>
            </p:txBody>
          </p:sp>
          <p:sp>
            <p:nvSpPr>
              <p:cNvPr id="83987" name="Text Box 19"/>
              <p:cNvSpPr txBox="1">
                <a:spLocks noChangeArrowheads="1"/>
              </p:cNvSpPr>
              <p:nvPr/>
            </p:nvSpPr>
            <p:spPr bwMode="auto">
              <a:xfrm>
                <a:off x="1837" y="2909"/>
                <a:ext cx="725" cy="20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600">
                    <a:solidFill>
                      <a:schemeClr val="tx1"/>
                    </a:solidFill>
                  </a:rPr>
                  <a:t>VM2</a:t>
                </a:r>
              </a:p>
            </p:txBody>
          </p:sp>
          <p:sp>
            <p:nvSpPr>
              <p:cNvPr id="83988" name="Text Box 20"/>
              <p:cNvSpPr txBox="1">
                <a:spLocks noChangeArrowheads="1"/>
              </p:cNvSpPr>
              <p:nvPr/>
            </p:nvSpPr>
            <p:spPr bwMode="auto">
              <a:xfrm>
                <a:off x="1231" y="2410"/>
                <a:ext cx="1241"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solidFill>
                      <a:schemeClr val="tx1"/>
                    </a:solidFill>
                  </a:rPr>
                  <a:t>Type 1 (bare-metal)</a:t>
                </a:r>
              </a:p>
            </p:txBody>
          </p:sp>
        </p:grpSp>
        <p:sp>
          <p:nvSpPr>
            <p:cNvPr id="83992" name="AutoShape 24"/>
            <p:cNvSpPr>
              <a:spLocks/>
            </p:cNvSpPr>
            <p:nvPr/>
          </p:nvSpPr>
          <p:spPr bwMode="auto">
            <a:xfrm>
              <a:off x="789" y="2931"/>
              <a:ext cx="95" cy="436"/>
            </a:xfrm>
            <a:prstGeom prst="leftBrace">
              <a:avLst>
                <a:gd name="adj1" fmla="val 53225"/>
                <a:gd name="adj2" fmla="val 50384"/>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tx1"/>
                </a:solidFill>
              </a:endParaRPr>
            </a:p>
          </p:txBody>
        </p:sp>
        <p:sp>
          <p:nvSpPr>
            <p:cNvPr id="83993" name="AutoShape 25"/>
            <p:cNvSpPr>
              <a:spLocks/>
            </p:cNvSpPr>
            <p:nvPr/>
          </p:nvSpPr>
          <p:spPr bwMode="auto">
            <a:xfrm>
              <a:off x="789" y="2704"/>
              <a:ext cx="95" cy="210"/>
            </a:xfrm>
            <a:prstGeom prst="leftBrace">
              <a:avLst>
                <a:gd name="adj1" fmla="val 25636"/>
                <a:gd name="adj2" fmla="val 50384"/>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chemeClr val="tx1"/>
                </a:solidFill>
              </a:endParaRPr>
            </a:p>
          </p:txBody>
        </p:sp>
        <p:sp>
          <p:nvSpPr>
            <p:cNvPr id="83994" name="Text Box 26"/>
            <p:cNvSpPr txBox="1">
              <a:spLocks noChangeArrowheads="1"/>
            </p:cNvSpPr>
            <p:nvPr/>
          </p:nvSpPr>
          <p:spPr bwMode="auto">
            <a:xfrm>
              <a:off x="447" y="3060"/>
              <a:ext cx="346"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a:solidFill>
                    <a:schemeClr val="tx1"/>
                  </a:solidFill>
                </a:rPr>
                <a:t>Host</a:t>
              </a:r>
            </a:p>
          </p:txBody>
        </p:sp>
        <p:sp>
          <p:nvSpPr>
            <p:cNvPr id="83995" name="Text Box 27"/>
            <p:cNvSpPr txBox="1">
              <a:spLocks noChangeArrowheads="1"/>
            </p:cNvSpPr>
            <p:nvPr/>
          </p:nvSpPr>
          <p:spPr bwMode="auto">
            <a:xfrm>
              <a:off x="379" y="2719"/>
              <a:ext cx="414"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a:solidFill>
                    <a:schemeClr val="tx1"/>
                  </a:solidFill>
                </a:rPr>
                <a:t>Guest</a:t>
              </a:r>
            </a:p>
          </p:txBody>
        </p:sp>
      </p:grpSp>
      <p:grpSp>
        <p:nvGrpSpPr>
          <p:cNvPr id="84005" name="Group 37"/>
          <p:cNvGrpSpPr>
            <a:grpSpLocks/>
          </p:cNvGrpSpPr>
          <p:nvPr/>
        </p:nvGrpSpPr>
        <p:grpSpPr bwMode="auto">
          <a:xfrm>
            <a:off x="4500563" y="3500438"/>
            <a:ext cx="3754437" cy="2565400"/>
            <a:chOff x="2828" y="2205"/>
            <a:chExt cx="2365" cy="1616"/>
          </a:xfrm>
        </p:grpSpPr>
        <p:grpSp>
          <p:nvGrpSpPr>
            <p:cNvPr id="83980" name="Group 12"/>
            <p:cNvGrpSpPr>
              <a:grpSpLocks/>
            </p:cNvGrpSpPr>
            <p:nvPr/>
          </p:nvGrpSpPr>
          <p:grpSpPr bwMode="auto">
            <a:xfrm>
              <a:off x="3146" y="2205"/>
              <a:ext cx="1497" cy="1156"/>
              <a:chOff x="476" y="2160"/>
              <a:chExt cx="1497" cy="1156"/>
            </a:xfrm>
          </p:grpSpPr>
          <p:sp>
            <p:nvSpPr>
              <p:cNvPr id="83972" name="Text Box 4"/>
              <p:cNvSpPr txBox="1">
                <a:spLocks noChangeArrowheads="1"/>
              </p:cNvSpPr>
              <p:nvPr/>
            </p:nvSpPr>
            <p:spPr bwMode="auto">
              <a:xfrm>
                <a:off x="476" y="3113"/>
                <a:ext cx="1497" cy="203"/>
              </a:xfrm>
              <a:prstGeom prst="rect">
                <a:avLst/>
              </a:prstGeom>
              <a:solidFill>
                <a:srgbClr val="FF64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600">
                    <a:solidFill>
                      <a:schemeClr val="tx1"/>
                    </a:solidFill>
                  </a:rPr>
                  <a:t>Hardware</a:t>
                </a:r>
              </a:p>
            </p:txBody>
          </p:sp>
          <p:sp>
            <p:nvSpPr>
              <p:cNvPr id="83973" name="Text Box 5"/>
              <p:cNvSpPr txBox="1">
                <a:spLocks noChangeArrowheads="1"/>
              </p:cNvSpPr>
              <p:nvPr/>
            </p:nvSpPr>
            <p:spPr bwMode="auto">
              <a:xfrm>
                <a:off x="476" y="2886"/>
                <a:ext cx="1497" cy="203"/>
              </a:xfrm>
              <a:prstGeom prst="rect">
                <a:avLst/>
              </a:prstGeom>
              <a:solidFill>
                <a:srgbClr val="71BFA7"/>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600">
                    <a:solidFill>
                      <a:schemeClr val="tx1"/>
                    </a:solidFill>
                  </a:rPr>
                  <a:t>OS</a:t>
                </a:r>
              </a:p>
            </p:txBody>
          </p:sp>
          <p:sp>
            <p:nvSpPr>
              <p:cNvPr id="83974" name="Text Box 6"/>
              <p:cNvSpPr txBox="1">
                <a:spLocks noChangeArrowheads="1"/>
              </p:cNvSpPr>
              <p:nvPr/>
            </p:nvSpPr>
            <p:spPr bwMode="auto">
              <a:xfrm>
                <a:off x="476" y="2659"/>
                <a:ext cx="590" cy="203"/>
              </a:xfrm>
              <a:prstGeom prst="rect">
                <a:avLst/>
              </a:prstGeom>
              <a:solidFill>
                <a:srgbClr val="99CC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600">
                    <a:solidFill>
                      <a:schemeClr val="tx1"/>
                    </a:solidFill>
                  </a:rPr>
                  <a:t>Process</a:t>
                </a:r>
              </a:p>
            </p:txBody>
          </p:sp>
          <p:sp>
            <p:nvSpPr>
              <p:cNvPr id="83976" name="Text Box 8"/>
              <p:cNvSpPr txBox="1">
                <a:spLocks noChangeArrowheads="1"/>
              </p:cNvSpPr>
              <p:nvPr/>
            </p:nvSpPr>
            <p:spPr bwMode="auto">
              <a:xfrm>
                <a:off x="1111" y="2659"/>
                <a:ext cx="862" cy="203"/>
              </a:xfrm>
              <a:prstGeom prst="rect">
                <a:avLst/>
              </a:prstGeom>
              <a:solidFill>
                <a:srgbClr val="99CC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600">
                    <a:solidFill>
                      <a:schemeClr val="tx1"/>
                    </a:solidFill>
                  </a:rPr>
                  <a:t>Hypervisor</a:t>
                </a:r>
              </a:p>
            </p:txBody>
          </p:sp>
          <p:sp>
            <p:nvSpPr>
              <p:cNvPr id="83977" name="Text Box 9"/>
              <p:cNvSpPr txBox="1">
                <a:spLocks noChangeArrowheads="1"/>
              </p:cNvSpPr>
              <p:nvPr/>
            </p:nvSpPr>
            <p:spPr bwMode="auto">
              <a:xfrm>
                <a:off x="1111" y="2432"/>
                <a:ext cx="408" cy="20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600">
                    <a:solidFill>
                      <a:schemeClr val="tx1"/>
                    </a:solidFill>
                  </a:rPr>
                  <a:t>VM1</a:t>
                </a:r>
              </a:p>
            </p:txBody>
          </p:sp>
          <p:sp>
            <p:nvSpPr>
              <p:cNvPr id="83978" name="Text Box 10"/>
              <p:cNvSpPr txBox="1">
                <a:spLocks noChangeArrowheads="1"/>
              </p:cNvSpPr>
              <p:nvPr/>
            </p:nvSpPr>
            <p:spPr bwMode="auto">
              <a:xfrm>
                <a:off x="1565" y="2432"/>
                <a:ext cx="408" cy="20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600">
                    <a:solidFill>
                      <a:schemeClr val="tx1"/>
                    </a:solidFill>
                  </a:rPr>
                  <a:t>VM2</a:t>
                </a:r>
              </a:p>
            </p:txBody>
          </p:sp>
          <p:sp>
            <p:nvSpPr>
              <p:cNvPr id="83979" name="Text Box 11"/>
              <p:cNvSpPr txBox="1">
                <a:spLocks noChangeArrowheads="1"/>
              </p:cNvSpPr>
              <p:nvPr/>
            </p:nvSpPr>
            <p:spPr bwMode="auto">
              <a:xfrm>
                <a:off x="703" y="2160"/>
                <a:ext cx="1013"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solidFill>
                      <a:schemeClr val="tx1"/>
                    </a:solidFill>
                  </a:rPr>
                  <a:t>Type 2 (hosted)</a:t>
                </a:r>
              </a:p>
            </p:txBody>
          </p:sp>
        </p:grpSp>
        <p:sp>
          <p:nvSpPr>
            <p:cNvPr id="83991" name="Text Box 23"/>
            <p:cNvSpPr txBox="1">
              <a:spLocks noChangeArrowheads="1"/>
            </p:cNvSpPr>
            <p:nvPr/>
          </p:nvSpPr>
          <p:spPr bwMode="auto">
            <a:xfrm>
              <a:off x="2828" y="3521"/>
              <a:ext cx="2269" cy="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a:solidFill>
                    <a:schemeClr val="tx1"/>
                  </a:solidFill>
                </a:rPr>
                <a:t>VMware Workstation, Microsoft Virtual PC, Sun VirtualBox, QEMU, KVM</a:t>
              </a:r>
            </a:p>
          </p:txBody>
        </p:sp>
        <p:sp>
          <p:nvSpPr>
            <p:cNvPr id="83998" name="Text Box 30"/>
            <p:cNvSpPr txBox="1">
              <a:spLocks noChangeArrowheads="1"/>
            </p:cNvSpPr>
            <p:nvPr/>
          </p:nvSpPr>
          <p:spPr bwMode="auto">
            <a:xfrm>
              <a:off x="4824" y="2932"/>
              <a:ext cx="346"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a:solidFill>
                    <a:schemeClr val="tx1"/>
                  </a:solidFill>
                </a:rPr>
                <a:t>Host</a:t>
              </a:r>
            </a:p>
          </p:txBody>
        </p:sp>
        <p:sp>
          <p:nvSpPr>
            <p:cNvPr id="83999" name="Text Box 31"/>
            <p:cNvSpPr txBox="1">
              <a:spLocks noChangeArrowheads="1"/>
            </p:cNvSpPr>
            <p:nvPr/>
          </p:nvSpPr>
          <p:spPr bwMode="auto">
            <a:xfrm>
              <a:off x="4779" y="2479"/>
              <a:ext cx="414" cy="1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a:solidFill>
                    <a:schemeClr val="tx1"/>
                  </a:solidFill>
                </a:rPr>
                <a:t>Guest</a:t>
              </a:r>
            </a:p>
          </p:txBody>
        </p:sp>
        <p:sp>
          <p:nvSpPr>
            <p:cNvPr id="84001" name="AutoShape 33"/>
            <p:cNvSpPr>
              <a:spLocks/>
            </p:cNvSpPr>
            <p:nvPr/>
          </p:nvSpPr>
          <p:spPr bwMode="auto">
            <a:xfrm>
              <a:off x="4688" y="2478"/>
              <a:ext cx="97" cy="181"/>
            </a:xfrm>
            <a:prstGeom prst="rightBrace">
              <a:avLst>
                <a:gd name="adj1" fmla="val 15550"/>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002" name="AutoShape 34"/>
            <p:cNvSpPr>
              <a:spLocks/>
            </p:cNvSpPr>
            <p:nvPr/>
          </p:nvSpPr>
          <p:spPr bwMode="auto">
            <a:xfrm>
              <a:off x="4688" y="2704"/>
              <a:ext cx="97" cy="635"/>
            </a:xfrm>
            <a:prstGeom prst="rightBrace">
              <a:avLst>
                <a:gd name="adj1" fmla="val 54553"/>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539872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457200" y="6248400"/>
            <a:ext cx="1676400" cy="457200"/>
          </a:xfrm>
          <a:prstGeom prst="rect">
            <a:avLst/>
          </a:prstGeom>
        </p:spPr>
        <p:txBody>
          <a:bodyPr/>
          <a:lstStyle/>
          <a:p>
            <a:fld id="{2EB6AD8D-BD6A-BF4D-9810-E09259B515E5}" type="slidenum">
              <a:rPr lang="en-US"/>
              <a:pPr/>
              <a:t>48</a:t>
            </a:fld>
            <a:endParaRPr lang="en-US"/>
          </a:p>
        </p:txBody>
      </p:sp>
      <p:sp>
        <p:nvSpPr>
          <p:cNvPr id="86018" name="Rectangle 2"/>
          <p:cNvSpPr>
            <a:spLocks noGrp="1" noChangeArrowheads="1"/>
          </p:cNvSpPr>
          <p:nvPr>
            <p:ph type="title"/>
          </p:nvPr>
        </p:nvSpPr>
        <p:spPr/>
        <p:txBody>
          <a:bodyPr/>
          <a:lstStyle/>
          <a:p>
            <a:r>
              <a:rPr lang="en-US"/>
              <a:t>Bare-metal or hosted?</a:t>
            </a:r>
          </a:p>
        </p:txBody>
      </p:sp>
      <p:sp>
        <p:nvSpPr>
          <p:cNvPr id="86019" name="Rectangle 3"/>
          <p:cNvSpPr>
            <a:spLocks noGrp="1" noChangeArrowheads="1"/>
          </p:cNvSpPr>
          <p:nvPr>
            <p:ph type="body" idx="1"/>
          </p:nvPr>
        </p:nvSpPr>
        <p:spPr/>
        <p:txBody>
          <a:bodyPr/>
          <a:lstStyle/>
          <a:p>
            <a:r>
              <a:rPr lang="en-US" sz="2000" b="1" dirty="0"/>
              <a:t>Bare-metal</a:t>
            </a:r>
          </a:p>
          <a:p>
            <a:pPr lvl="1"/>
            <a:r>
              <a:rPr lang="en-US" sz="1800" dirty="0"/>
              <a:t>Has complete </a:t>
            </a:r>
            <a:r>
              <a:rPr lang="en-US" sz="1800" b="1" dirty="0"/>
              <a:t>control over hardware</a:t>
            </a:r>
          </a:p>
          <a:p>
            <a:pPr lvl="1"/>
            <a:r>
              <a:rPr lang="en-US" sz="1800" dirty="0" smtClean="0"/>
              <a:t>Does not </a:t>
            </a:r>
            <a:r>
              <a:rPr lang="en-US" sz="1800" dirty="0"/>
              <a:t>have to </a:t>
            </a:r>
            <a:r>
              <a:rPr lang="ja-JP" altLang="en-US" sz="1800" b="1" dirty="0">
                <a:latin typeface="Arial"/>
              </a:rPr>
              <a:t>“</a:t>
            </a:r>
            <a:r>
              <a:rPr lang="en-US" sz="1800" b="1" dirty="0"/>
              <a:t>fight</a:t>
            </a:r>
            <a:r>
              <a:rPr lang="ja-JP" altLang="en-US" sz="1800" b="1" dirty="0">
                <a:latin typeface="Arial"/>
              </a:rPr>
              <a:t>”</a:t>
            </a:r>
            <a:r>
              <a:rPr lang="en-US" sz="1800" b="1" dirty="0"/>
              <a:t> an OS</a:t>
            </a:r>
          </a:p>
          <a:p>
            <a:r>
              <a:rPr lang="en-US" sz="2000" b="1" dirty="0"/>
              <a:t>Hosted</a:t>
            </a:r>
          </a:p>
          <a:p>
            <a:pPr lvl="1"/>
            <a:r>
              <a:rPr lang="en-US" sz="1800" dirty="0"/>
              <a:t>Avoid </a:t>
            </a:r>
            <a:r>
              <a:rPr lang="en-US" sz="1800" b="1" dirty="0"/>
              <a:t>code duplication</a:t>
            </a:r>
            <a:r>
              <a:rPr lang="en-US" sz="1800" dirty="0"/>
              <a:t>: need not code a </a:t>
            </a:r>
            <a:r>
              <a:rPr lang="en-US" sz="1800" b="1" dirty="0"/>
              <a:t>process scheduler</a:t>
            </a:r>
            <a:r>
              <a:rPr lang="en-US" sz="1800" dirty="0"/>
              <a:t>, </a:t>
            </a:r>
            <a:r>
              <a:rPr lang="en-US" sz="1800" b="1" dirty="0"/>
              <a:t>memory management</a:t>
            </a:r>
            <a:r>
              <a:rPr lang="en-US" sz="1800" dirty="0"/>
              <a:t> system – the </a:t>
            </a:r>
            <a:r>
              <a:rPr lang="en-US" sz="1800" b="1" dirty="0"/>
              <a:t>OS already does</a:t>
            </a:r>
            <a:r>
              <a:rPr lang="en-US" sz="1800" dirty="0"/>
              <a:t> that</a:t>
            </a:r>
          </a:p>
          <a:p>
            <a:pPr lvl="1"/>
            <a:r>
              <a:rPr lang="en-US" sz="1800" dirty="0"/>
              <a:t>Can run native </a:t>
            </a:r>
            <a:r>
              <a:rPr lang="en-US" sz="1800" b="1" dirty="0"/>
              <a:t>processes</a:t>
            </a:r>
            <a:r>
              <a:rPr lang="en-US" sz="1800" dirty="0"/>
              <a:t> </a:t>
            </a:r>
            <a:r>
              <a:rPr lang="en-US" sz="1800" b="1" dirty="0"/>
              <a:t>alongside </a:t>
            </a:r>
            <a:r>
              <a:rPr lang="en-US" sz="1800" dirty="0"/>
              <a:t>VMs</a:t>
            </a:r>
          </a:p>
          <a:p>
            <a:pPr lvl="1"/>
            <a:r>
              <a:rPr lang="en-US" sz="1800" dirty="0"/>
              <a:t>Familiar environment – </a:t>
            </a:r>
            <a:r>
              <a:rPr lang="en-US" sz="1800" b="1" dirty="0"/>
              <a:t>how much CPU</a:t>
            </a:r>
            <a:r>
              <a:rPr lang="en-US" sz="1800" dirty="0"/>
              <a:t> and </a:t>
            </a:r>
            <a:r>
              <a:rPr lang="en-US" sz="1800" b="1" dirty="0"/>
              <a:t>memory</a:t>
            </a:r>
            <a:r>
              <a:rPr lang="en-US" sz="1800" dirty="0"/>
              <a:t> does a VM take? Use </a:t>
            </a:r>
            <a:r>
              <a:rPr lang="en-US" sz="1800" b="1" dirty="0"/>
              <a:t>top</a:t>
            </a:r>
            <a:r>
              <a:rPr lang="en-US" sz="1800" dirty="0"/>
              <a:t>! How big is the </a:t>
            </a:r>
            <a:r>
              <a:rPr lang="en-US" sz="1800" b="1" dirty="0"/>
              <a:t>virtual disk</a:t>
            </a:r>
            <a:r>
              <a:rPr lang="en-US" sz="1800" dirty="0"/>
              <a:t>? </a:t>
            </a:r>
            <a:r>
              <a:rPr lang="en-US" sz="1800" b="1" dirty="0" err="1"/>
              <a:t>ls</a:t>
            </a:r>
            <a:r>
              <a:rPr lang="en-US" sz="1800" b="1" dirty="0"/>
              <a:t> –l</a:t>
            </a:r>
            <a:endParaRPr lang="en-US" sz="1800" dirty="0"/>
          </a:p>
          <a:p>
            <a:pPr lvl="1"/>
            <a:r>
              <a:rPr lang="en-US" sz="1800" dirty="0"/>
              <a:t>Easy management – stop a VM? Sure, just kill it!</a:t>
            </a:r>
          </a:p>
          <a:p>
            <a:r>
              <a:rPr lang="en-US" sz="2000" dirty="0"/>
              <a:t>A combination</a:t>
            </a:r>
          </a:p>
          <a:p>
            <a:pPr lvl="1"/>
            <a:r>
              <a:rPr lang="en-US" sz="1800" dirty="0"/>
              <a:t>Mostly hosted, but some parts are inside the OS kernel for performance reasons</a:t>
            </a:r>
          </a:p>
          <a:p>
            <a:pPr lvl="1"/>
            <a:r>
              <a:rPr lang="en-US" sz="1800" dirty="0"/>
              <a:t>E.g.,  </a:t>
            </a:r>
            <a:r>
              <a:rPr lang="en-US" sz="1800" b="1" dirty="0"/>
              <a:t>KVM</a:t>
            </a:r>
          </a:p>
        </p:txBody>
      </p:sp>
    </p:spTree>
    <p:extLst>
      <p:ext uri="{BB962C8B-B14F-4D97-AF65-F5344CB8AC3E}">
        <p14:creationId xmlns:p14="http://schemas.microsoft.com/office/powerpoint/2010/main" val="136255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28625" y="-49213"/>
            <a:ext cx="7359650" cy="887413"/>
          </a:xfrm>
        </p:spPr>
        <p:txBody>
          <a:bodyPr/>
          <a:lstStyle/>
          <a:p>
            <a:r>
              <a:rPr lang="en-US" altLang="zh-CN" sz="3000">
                <a:latin typeface="Times New Roman" charset="0"/>
                <a:ea typeface="SimSun" charset="0"/>
                <a:cs typeface="SimSun" charset="0"/>
              </a:rPr>
              <a:t>Evolution of Software solutions*</a:t>
            </a:r>
          </a:p>
        </p:txBody>
      </p:sp>
      <p:sp>
        <p:nvSpPr>
          <p:cNvPr id="24579" name="Rectangle 3"/>
          <p:cNvSpPr>
            <a:spLocks noChangeArrowheads="1"/>
          </p:cNvSpPr>
          <p:nvPr/>
        </p:nvSpPr>
        <p:spPr bwMode="auto">
          <a:xfrm>
            <a:off x="441325" y="1374775"/>
            <a:ext cx="2794000" cy="1560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marL="342900" indent="-342900" algn="l">
              <a:spcBef>
                <a:spcPct val="20000"/>
              </a:spcBef>
              <a:buFontTx/>
              <a:buChar char="•"/>
            </a:pPr>
            <a:r>
              <a:rPr lang="en-US" altLang="zh-CN" sz="2000">
                <a:solidFill>
                  <a:srgbClr val="0660A9"/>
                </a:solidFill>
                <a:ea typeface="SimSun" charset="0"/>
                <a:cs typeface="SimSun" charset="0"/>
              </a:rPr>
              <a:t>1</a:t>
            </a:r>
            <a:r>
              <a:rPr lang="en-US" altLang="zh-CN" sz="2000" baseline="30000">
                <a:solidFill>
                  <a:srgbClr val="0660A9"/>
                </a:solidFill>
                <a:ea typeface="SimSun" charset="0"/>
                <a:cs typeface="SimSun" charset="0"/>
              </a:rPr>
              <a:t>st</a:t>
            </a:r>
            <a:r>
              <a:rPr lang="en-US" altLang="zh-CN" sz="2000">
                <a:solidFill>
                  <a:srgbClr val="0660A9"/>
                </a:solidFill>
                <a:ea typeface="SimSun" charset="0"/>
                <a:cs typeface="SimSun" charset="0"/>
              </a:rPr>
              <a:t> Generation: Full virtualization (Binary rewriting)</a:t>
            </a:r>
          </a:p>
          <a:p>
            <a:pPr marL="742950" lvl="1" indent="-285750" algn="l">
              <a:spcBef>
                <a:spcPct val="20000"/>
              </a:spcBef>
              <a:buFontTx/>
              <a:buChar char="–"/>
            </a:pPr>
            <a:r>
              <a:rPr lang="en-US" altLang="zh-CN" sz="1800">
                <a:solidFill>
                  <a:srgbClr val="0660A9"/>
                </a:solidFill>
                <a:ea typeface="SimSun" charset="0"/>
                <a:cs typeface="SimSun" charset="0"/>
              </a:rPr>
              <a:t>Software Based</a:t>
            </a:r>
          </a:p>
          <a:p>
            <a:pPr marL="742950" lvl="1" indent="-285750" algn="l">
              <a:spcBef>
                <a:spcPct val="20000"/>
              </a:spcBef>
              <a:buFontTx/>
              <a:buChar char="–"/>
            </a:pPr>
            <a:r>
              <a:rPr lang="en-US" altLang="zh-CN" sz="1800">
                <a:solidFill>
                  <a:srgbClr val="0660A9"/>
                </a:solidFill>
                <a:ea typeface="SimSun" charset="0"/>
                <a:cs typeface="SimSun" charset="0"/>
              </a:rPr>
              <a:t>VMware and Microsoft</a:t>
            </a:r>
          </a:p>
        </p:txBody>
      </p:sp>
      <p:sp>
        <p:nvSpPr>
          <p:cNvPr id="24580" name="AutoShape 4"/>
          <p:cNvSpPr>
            <a:spLocks noChangeArrowheads="1"/>
          </p:cNvSpPr>
          <p:nvPr/>
        </p:nvSpPr>
        <p:spPr bwMode="auto">
          <a:xfrm>
            <a:off x="2435225" y="5541963"/>
            <a:ext cx="4024313" cy="358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4235 h 21600"/>
              <a:gd name="T14" fmla="*/ 19672 w 21600"/>
              <a:gd name="T15" fmla="*/ 17365 h 21600"/>
            </a:gdLst>
            <a:ahLst/>
            <a:cxnLst>
              <a:cxn ang="T8">
                <a:pos x="T0" y="T1"/>
              </a:cxn>
              <a:cxn ang="T9">
                <a:pos x="T2" y="T3"/>
              </a:cxn>
              <a:cxn ang="T10">
                <a:pos x="T4" y="T5"/>
              </a:cxn>
              <a:cxn ang="T11">
                <a:pos x="T6" y="T7"/>
              </a:cxn>
            </a:cxnLst>
            <a:rect l="T12" t="T13" r="T14" b="T15"/>
            <a:pathLst>
              <a:path w="21600" h="21600">
                <a:moveTo>
                  <a:pt x="18429" y="0"/>
                </a:moveTo>
                <a:lnTo>
                  <a:pt x="18429" y="4235"/>
                </a:lnTo>
                <a:lnTo>
                  <a:pt x="3375" y="4235"/>
                </a:lnTo>
                <a:lnTo>
                  <a:pt x="3375" y="17365"/>
                </a:lnTo>
                <a:lnTo>
                  <a:pt x="18429" y="17365"/>
                </a:lnTo>
                <a:lnTo>
                  <a:pt x="18429" y="21600"/>
                </a:lnTo>
                <a:lnTo>
                  <a:pt x="21600" y="10800"/>
                </a:lnTo>
                <a:lnTo>
                  <a:pt x="18429" y="0"/>
                </a:lnTo>
                <a:close/>
              </a:path>
              <a:path w="21600" h="21600">
                <a:moveTo>
                  <a:pt x="1350" y="4235"/>
                </a:moveTo>
                <a:lnTo>
                  <a:pt x="1350" y="17365"/>
                </a:lnTo>
                <a:lnTo>
                  <a:pt x="2700" y="17365"/>
                </a:lnTo>
                <a:lnTo>
                  <a:pt x="2700" y="4235"/>
                </a:lnTo>
                <a:lnTo>
                  <a:pt x="1350" y="4235"/>
                </a:lnTo>
                <a:close/>
              </a:path>
              <a:path w="21600" h="21600">
                <a:moveTo>
                  <a:pt x="0" y="4235"/>
                </a:moveTo>
                <a:lnTo>
                  <a:pt x="0" y="17365"/>
                </a:lnTo>
                <a:lnTo>
                  <a:pt x="675" y="17365"/>
                </a:lnTo>
                <a:lnTo>
                  <a:pt x="675" y="4235"/>
                </a:lnTo>
                <a:lnTo>
                  <a:pt x="0" y="4235"/>
                </a:lnTo>
                <a:close/>
              </a:path>
            </a:pathLst>
          </a:custGeom>
          <a:solidFill>
            <a:srgbClr val="EAEAEA"/>
          </a:solidFill>
          <a:ln>
            <a:noFill/>
          </a:ln>
          <a:extLst>
            <a:ext uri="{91240B29-F687-4f45-9708-019B960494DF}">
              <a14:hiddenLine xmlns="" xmlns:a14="http://schemas.microsoft.com/office/drawing/2010/main" w="50800">
                <a:solidFill>
                  <a:srgbClr val="000000"/>
                </a:solidFill>
                <a:miter lim="800000"/>
                <a:headEnd/>
                <a:tailEnd/>
              </a14:hiddenLine>
            </a:ext>
          </a:extLst>
        </p:spPr>
        <p:txBody>
          <a:bodyPr wrap="none" anchor="ctr"/>
          <a:lstStyle/>
          <a:p>
            <a:r>
              <a:rPr lang="en-US" altLang="zh-CN" sz="1600">
                <a:ea typeface="SimSun" charset="0"/>
                <a:cs typeface="SimSun" charset="0"/>
              </a:rPr>
              <a:t>Time</a:t>
            </a:r>
          </a:p>
        </p:txBody>
      </p:sp>
      <p:sp>
        <p:nvSpPr>
          <p:cNvPr id="24581" name="Rectangle 5"/>
          <p:cNvSpPr>
            <a:spLocks noChangeArrowheads="1"/>
          </p:cNvSpPr>
          <p:nvPr/>
        </p:nvSpPr>
        <p:spPr bwMode="auto">
          <a:xfrm>
            <a:off x="5846763" y="1374775"/>
            <a:ext cx="2857500" cy="2001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marL="342900" indent="-342900" algn="l">
              <a:spcBef>
                <a:spcPct val="20000"/>
              </a:spcBef>
              <a:buFontTx/>
              <a:buChar char="•"/>
            </a:pPr>
            <a:r>
              <a:rPr lang="en-US" altLang="zh-CN" sz="2000">
                <a:solidFill>
                  <a:srgbClr val="0660A9"/>
                </a:solidFill>
                <a:ea typeface="SimSun" charset="0"/>
                <a:cs typeface="SimSun" charset="0"/>
              </a:rPr>
              <a:t>3</a:t>
            </a:r>
            <a:r>
              <a:rPr lang="en-US" altLang="zh-CN" sz="2000" baseline="30000">
                <a:solidFill>
                  <a:srgbClr val="0660A9"/>
                </a:solidFill>
                <a:ea typeface="SimSun" charset="0"/>
                <a:cs typeface="SimSun" charset="0"/>
              </a:rPr>
              <a:t>rd</a:t>
            </a:r>
            <a:r>
              <a:rPr lang="en-US" altLang="zh-CN" sz="2000">
                <a:solidFill>
                  <a:srgbClr val="0660A9"/>
                </a:solidFill>
                <a:ea typeface="SimSun" charset="0"/>
                <a:cs typeface="SimSun" charset="0"/>
              </a:rPr>
              <a:t> Generation: Silicon-based (Hardware-assisted) virtualization</a:t>
            </a:r>
          </a:p>
          <a:p>
            <a:pPr marL="742950" lvl="1" indent="-285750" algn="l">
              <a:spcBef>
                <a:spcPct val="20000"/>
              </a:spcBef>
              <a:buFontTx/>
              <a:buChar char="–"/>
            </a:pPr>
            <a:r>
              <a:rPr lang="en-US" altLang="zh-CN" sz="1800">
                <a:solidFill>
                  <a:srgbClr val="0660A9"/>
                </a:solidFill>
                <a:ea typeface="SimSun" charset="0"/>
                <a:cs typeface="SimSun" charset="0"/>
              </a:rPr>
              <a:t>Unmodified guest</a:t>
            </a:r>
          </a:p>
          <a:p>
            <a:pPr marL="742950" lvl="1" indent="-285750" algn="l">
              <a:spcBef>
                <a:spcPct val="20000"/>
              </a:spcBef>
              <a:buFontTx/>
              <a:buChar char="–"/>
            </a:pPr>
            <a:r>
              <a:rPr lang="en-US" altLang="zh-CN" sz="1800">
                <a:solidFill>
                  <a:srgbClr val="0660A9"/>
                </a:solidFill>
                <a:ea typeface="SimSun" charset="0"/>
                <a:cs typeface="SimSun" charset="0"/>
              </a:rPr>
              <a:t>VMware and Xen on virtualization-aware hardware platforms</a:t>
            </a:r>
          </a:p>
        </p:txBody>
      </p:sp>
      <p:sp>
        <p:nvSpPr>
          <p:cNvPr id="24582" name="Rectangle 6"/>
          <p:cNvSpPr>
            <a:spLocks noChangeArrowheads="1"/>
          </p:cNvSpPr>
          <p:nvPr/>
        </p:nvSpPr>
        <p:spPr bwMode="auto">
          <a:xfrm>
            <a:off x="3235325" y="1374775"/>
            <a:ext cx="2368550" cy="178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marL="342900" indent="-342900" algn="l">
              <a:spcBef>
                <a:spcPct val="20000"/>
              </a:spcBef>
              <a:buFontTx/>
              <a:buChar char="•"/>
            </a:pPr>
            <a:r>
              <a:rPr lang="en-US" altLang="zh-CN" sz="2000">
                <a:solidFill>
                  <a:srgbClr val="0660A9"/>
                </a:solidFill>
                <a:ea typeface="SimSun" charset="0"/>
                <a:cs typeface="SimSun" charset="0"/>
              </a:rPr>
              <a:t>2</a:t>
            </a:r>
            <a:r>
              <a:rPr lang="en-US" altLang="zh-CN" sz="2000" baseline="30000">
                <a:solidFill>
                  <a:srgbClr val="0660A9"/>
                </a:solidFill>
                <a:ea typeface="SimSun" charset="0"/>
                <a:cs typeface="SimSun" charset="0"/>
              </a:rPr>
              <a:t>nd</a:t>
            </a:r>
            <a:r>
              <a:rPr lang="en-US" altLang="zh-CN" sz="2000">
                <a:solidFill>
                  <a:srgbClr val="0660A9"/>
                </a:solidFill>
                <a:ea typeface="SimSun" charset="0"/>
                <a:cs typeface="SimSun" charset="0"/>
              </a:rPr>
              <a:t> Generation: Paravirtualization</a:t>
            </a:r>
          </a:p>
          <a:p>
            <a:pPr marL="742950" lvl="1" indent="-285750" algn="l">
              <a:spcBef>
                <a:spcPct val="20000"/>
              </a:spcBef>
              <a:buFontTx/>
              <a:buChar char="–"/>
            </a:pPr>
            <a:r>
              <a:rPr lang="en-US" altLang="zh-CN" sz="1800">
                <a:solidFill>
                  <a:srgbClr val="0660A9"/>
                </a:solidFill>
                <a:ea typeface="SimSun" charset="0"/>
                <a:cs typeface="SimSun" charset="0"/>
              </a:rPr>
              <a:t>Cooperative virtualization</a:t>
            </a:r>
          </a:p>
          <a:p>
            <a:pPr marL="742950" lvl="1" indent="-285750" algn="l">
              <a:spcBef>
                <a:spcPct val="20000"/>
              </a:spcBef>
              <a:buFontTx/>
              <a:buChar char="–"/>
            </a:pPr>
            <a:r>
              <a:rPr lang="en-US" altLang="zh-CN" sz="1800">
                <a:solidFill>
                  <a:srgbClr val="0660A9"/>
                </a:solidFill>
                <a:ea typeface="SimSun" charset="0"/>
                <a:cs typeface="SimSun" charset="0"/>
              </a:rPr>
              <a:t>Modified guest</a:t>
            </a:r>
          </a:p>
          <a:p>
            <a:pPr marL="742950" lvl="1" indent="-285750" algn="l">
              <a:spcBef>
                <a:spcPct val="20000"/>
              </a:spcBef>
              <a:buFontTx/>
              <a:buChar char="–"/>
            </a:pPr>
            <a:r>
              <a:rPr lang="en-US" altLang="zh-CN" sz="1800">
                <a:solidFill>
                  <a:srgbClr val="0660A9"/>
                </a:solidFill>
                <a:ea typeface="SimSun" charset="0"/>
                <a:cs typeface="SimSun" charset="0"/>
              </a:rPr>
              <a:t>VMware, Xen</a:t>
            </a:r>
          </a:p>
        </p:txBody>
      </p:sp>
      <p:grpSp>
        <p:nvGrpSpPr>
          <p:cNvPr id="24583" name="Group 105"/>
          <p:cNvGrpSpPr>
            <a:grpSpLocks/>
          </p:cNvGrpSpPr>
          <p:nvPr/>
        </p:nvGrpSpPr>
        <p:grpSpPr bwMode="auto">
          <a:xfrm>
            <a:off x="919163" y="3548063"/>
            <a:ext cx="1446212" cy="1909762"/>
            <a:chOff x="718" y="2320"/>
            <a:chExt cx="911" cy="1203"/>
          </a:xfrm>
        </p:grpSpPr>
        <p:sp>
          <p:nvSpPr>
            <p:cNvPr id="24612" name="Rectangle 50"/>
            <p:cNvSpPr>
              <a:spLocks noChangeArrowheads="1"/>
            </p:cNvSpPr>
            <p:nvPr/>
          </p:nvSpPr>
          <p:spPr bwMode="auto">
            <a:xfrm>
              <a:off x="718" y="2607"/>
              <a:ext cx="910" cy="225"/>
            </a:xfrm>
            <a:prstGeom prst="rect">
              <a:avLst/>
            </a:prstGeom>
            <a:solidFill>
              <a:srgbClr val="FFFF99"/>
            </a:solidFill>
            <a:ln>
              <a:noFill/>
            </a:ln>
            <a:extLst>
              <a:ext uri="{91240B29-F687-4f45-9708-019B960494DF}">
                <a14:hiddenLine xmlns="" xmlns:a14="http://schemas.microsoft.com/office/drawing/2010/main" w="50800">
                  <a:solidFill>
                    <a:srgbClr val="000000"/>
                  </a:solidFill>
                  <a:miter lim="800000"/>
                  <a:headEnd/>
                  <a:tailEnd/>
                </a14:hiddenLine>
              </a:ext>
            </a:extLst>
          </p:spPr>
          <p:txBody>
            <a:bodyPr wrap="none" anchor="ctr"/>
            <a:lstStyle/>
            <a:p>
              <a:r>
                <a:rPr lang="en-US" altLang="zh-CN" sz="1200">
                  <a:ea typeface="SimSun" charset="0"/>
                  <a:cs typeface="SimSun" charset="0"/>
                </a:rPr>
                <a:t>Dynamic Translation</a:t>
              </a:r>
            </a:p>
          </p:txBody>
        </p:sp>
        <p:sp>
          <p:nvSpPr>
            <p:cNvPr id="24613" name="Rectangle 54"/>
            <p:cNvSpPr>
              <a:spLocks noChangeArrowheads="1"/>
            </p:cNvSpPr>
            <p:nvPr/>
          </p:nvSpPr>
          <p:spPr bwMode="auto">
            <a:xfrm>
              <a:off x="718" y="2320"/>
              <a:ext cx="349" cy="258"/>
            </a:xfrm>
            <a:prstGeom prst="rect">
              <a:avLst/>
            </a:prstGeom>
            <a:solidFill>
              <a:srgbClr val="EAEAEA"/>
            </a:solidFill>
            <a:ln w="12700">
              <a:solidFill>
                <a:schemeClr val="bg1"/>
              </a:solidFill>
              <a:miter lim="800000"/>
              <a:headEnd/>
              <a:tailEnd/>
            </a:ln>
          </p:spPr>
          <p:txBody>
            <a:bodyPr wrap="none" anchor="b"/>
            <a:lstStyle/>
            <a:p>
              <a:r>
                <a:rPr lang="en-US" altLang="zh-CN" sz="1000">
                  <a:ea typeface="SimSun" charset="0"/>
                  <a:cs typeface="SimSun" charset="0"/>
                </a:rPr>
                <a:t>Virtual</a:t>
              </a:r>
            </a:p>
            <a:p>
              <a:r>
                <a:rPr lang="en-US" altLang="zh-CN" sz="1000">
                  <a:ea typeface="SimSun" charset="0"/>
                  <a:cs typeface="SimSun" charset="0"/>
                </a:rPr>
                <a:t>Machine</a:t>
              </a:r>
            </a:p>
          </p:txBody>
        </p:sp>
        <p:grpSp>
          <p:nvGrpSpPr>
            <p:cNvPr id="24614" name="Group 58"/>
            <p:cNvGrpSpPr>
              <a:grpSpLocks/>
            </p:cNvGrpSpPr>
            <p:nvPr/>
          </p:nvGrpSpPr>
          <p:grpSpPr bwMode="auto">
            <a:xfrm>
              <a:off x="719" y="3140"/>
              <a:ext cx="908" cy="383"/>
              <a:chOff x="-1524" y="3245"/>
              <a:chExt cx="908" cy="383"/>
            </a:xfrm>
          </p:grpSpPr>
          <p:sp>
            <p:nvSpPr>
              <p:cNvPr id="24618" name="Rectangle 59"/>
              <p:cNvSpPr>
                <a:spLocks noChangeArrowheads="1"/>
              </p:cNvSpPr>
              <p:nvPr/>
            </p:nvSpPr>
            <p:spPr bwMode="auto">
              <a:xfrm>
                <a:off x="-1524" y="3245"/>
                <a:ext cx="908" cy="383"/>
              </a:xfrm>
              <a:prstGeom prst="rect">
                <a:avLst/>
              </a:prstGeom>
              <a:solidFill>
                <a:srgbClr val="EAEAEA"/>
              </a:solidFill>
              <a:ln>
                <a:noFill/>
              </a:ln>
              <a:extLst>
                <a:ext uri="{91240B29-F687-4f45-9708-019B960494DF}">
                  <a14:hiddenLine xmlns="" xmlns:a14="http://schemas.microsoft.com/office/drawing/2010/main" w="50800">
                    <a:solidFill>
                      <a:srgbClr val="000000"/>
                    </a:solidFill>
                    <a:miter lim="800000"/>
                    <a:headEnd/>
                    <a:tailEnd/>
                  </a14:hiddenLine>
                </a:ext>
              </a:extLst>
            </p:spPr>
            <p:txBody>
              <a:bodyPr wrap="none" anchor="b"/>
              <a:lstStyle/>
              <a:p>
                <a:r>
                  <a:rPr lang="en-US" altLang="zh-CN" sz="1200">
                    <a:ea typeface="SimSun" charset="0"/>
                    <a:cs typeface="SimSun" charset="0"/>
                  </a:rPr>
                  <a:t>Hardware</a:t>
                </a:r>
              </a:p>
            </p:txBody>
          </p:sp>
          <p:pic>
            <p:nvPicPr>
              <p:cNvPr id="24619" name="Picture 6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25752">
                <a:off x="-1511" y="3347"/>
                <a:ext cx="259"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620" name="Picture 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4" y="3311"/>
                <a:ext cx="144" cy="1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000000"/>
                    </a:solidFill>
                    <a:miter lim="800000"/>
                    <a:headEnd/>
                    <a:tailEnd/>
                  </a14:hiddenLine>
                </a:ext>
              </a:extLst>
            </p:spPr>
          </p:pic>
          <p:pic>
            <p:nvPicPr>
              <p:cNvPr id="24621" name="Picture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 y="3311"/>
                <a:ext cx="150" cy="1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000000"/>
                    </a:solidFill>
                    <a:miter lim="800000"/>
                    <a:headEnd/>
                    <a:tailEnd/>
                  </a14:hiddenLine>
                </a:ext>
              </a:extLst>
            </p:spPr>
          </p:pic>
          <p:pic>
            <p:nvPicPr>
              <p:cNvPr id="24622"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5" y="3318"/>
                <a:ext cx="167"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4615" name="Rectangle 64"/>
            <p:cNvSpPr>
              <a:spLocks noChangeArrowheads="1"/>
            </p:cNvSpPr>
            <p:nvPr/>
          </p:nvSpPr>
          <p:spPr bwMode="auto">
            <a:xfrm>
              <a:off x="719" y="2874"/>
              <a:ext cx="910" cy="224"/>
            </a:xfrm>
            <a:prstGeom prst="rect">
              <a:avLst/>
            </a:prstGeom>
            <a:solidFill>
              <a:schemeClr val="bg2"/>
            </a:solidFill>
            <a:ln>
              <a:noFill/>
            </a:ln>
            <a:extLst>
              <a:ext uri="{91240B29-F687-4f45-9708-019B960494DF}">
                <a14:hiddenLine xmlns="" xmlns:a14="http://schemas.microsoft.com/office/drawing/2010/main" w="50800">
                  <a:solidFill>
                    <a:srgbClr val="000000"/>
                  </a:solidFill>
                  <a:miter lim="800000"/>
                  <a:headEnd/>
                  <a:tailEnd/>
                </a14:hiddenLine>
              </a:ext>
            </a:extLst>
          </p:spPr>
          <p:txBody>
            <a:bodyPr wrap="none" anchor="b"/>
            <a:lstStyle/>
            <a:p>
              <a:r>
                <a:rPr lang="en-US" altLang="zh-CN" sz="1400">
                  <a:solidFill>
                    <a:schemeClr val="bg1"/>
                  </a:solidFill>
                  <a:ea typeface="SimSun" charset="0"/>
                  <a:cs typeface="SimSun" charset="0"/>
                </a:rPr>
                <a:t>Operating System</a:t>
              </a:r>
            </a:p>
          </p:txBody>
        </p:sp>
        <p:sp>
          <p:nvSpPr>
            <p:cNvPr id="24616" name="Rectangle 67"/>
            <p:cNvSpPr>
              <a:spLocks noChangeArrowheads="1"/>
            </p:cNvSpPr>
            <p:nvPr/>
          </p:nvSpPr>
          <p:spPr bwMode="auto">
            <a:xfrm>
              <a:off x="1279" y="2320"/>
              <a:ext cx="349" cy="258"/>
            </a:xfrm>
            <a:prstGeom prst="rect">
              <a:avLst/>
            </a:prstGeom>
            <a:solidFill>
              <a:srgbClr val="EAEAEA"/>
            </a:solidFill>
            <a:ln w="12700">
              <a:solidFill>
                <a:schemeClr val="bg1"/>
              </a:solidFill>
              <a:miter lim="800000"/>
              <a:headEnd/>
              <a:tailEnd/>
            </a:ln>
          </p:spPr>
          <p:txBody>
            <a:bodyPr wrap="none" anchor="b"/>
            <a:lstStyle/>
            <a:p>
              <a:r>
                <a:rPr lang="en-US" altLang="zh-CN" sz="1000">
                  <a:ea typeface="SimSun" charset="0"/>
                  <a:cs typeface="SimSun" charset="0"/>
                </a:rPr>
                <a:t>Virtual</a:t>
              </a:r>
            </a:p>
            <a:p>
              <a:r>
                <a:rPr lang="en-US" altLang="zh-CN" sz="1000">
                  <a:ea typeface="SimSun" charset="0"/>
                  <a:cs typeface="SimSun" charset="0"/>
                </a:rPr>
                <a:t>Machine</a:t>
              </a:r>
            </a:p>
          </p:txBody>
        </p:sp>
        <p:sp>
          <p:nvSpPr>
            <p:cNvPr id="24617" name="Rectangle 68"/>
            <p:cNvSpPr>
              <a:spLocks noChangeArrowheads="1"/>
            </p:cNvSpPr>
            <p:nvPr/>
          </p:nvSpPr>
          <p:spPr bwMode="auto">
            <a:xfrm>
              <a:off x="997" y="2429"/>
              <a:ext cx="349" cy="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b"/>
            <a:lstStyle/>
            <a:p>
              <a:r>
                <a:rPr lang="en-US" altLang="zh-CN">
                  <a:ea typeface="SimSun" charset="0"/>
                  <a:cs typeface="SimSun" charset="0"/>
                </a:rPr>
                <a:t>…</a:t>
              </a:r>
            </a:p>
          </p:txBody>
        </p:sp>
      </p:grpSp>
      <p:sp>
        <p:nvSpPr>
          <p:cNvPr id="24584" name="Rectangle 80"/>
          <p:cNvSpPr>
            <a:spLocks noChangeArrowheads="1"/>
          </p:cNvSpPr>
          <p:nvPr/>
        </p:nvSpPr>
        <p:spPr bwMode="auto">
          <a:xfrm>
            <a:off x="3765550" y="4316413"/>
            <a:ext cx="1444625" cy="501650"/>
          </a:xfrm>
          <a:prstGeom prst="rect">
            <a:avLst/>
          </a:prstGeom>
          <a:solidFill>
            <a:srgbClr val="FFFF99"/>
          </a:solidFill>
          <a:ln>
            <a:noFill/>
          </a:ln>
          <a:extLst>
            <a:ext uri="{91240B29-F687-4f45-9708-019B960494DF}">
              <a14:hiddenLine xmlns="" xmlns:a14="http://schemas.microsoft.com/office/drawing/2010/main" w="50800">
                <a:solidFill>
                  <a:srgbClr val="000000"/>
                </a:solidFill>
                <a:miter lim="800000"/>
                <a:headEnd/>
                <a:tailEnd/>
              </a14:hiddenLine>
            </a:ext>
          </a:extLst>
        </p:spPr>
        <p:txBody>
          <a:bodyPr wrap="none" anchor="ctr"/>
          <a:lstStyle/>
          <a:p>
            <a:r>
              <a:rPr lang="en-US" altLang="zh-CN" sz="1200">
                <a:ea typeface="SimSun" charset="0"/>
                <a:cs typeface="SimSun" charset="0"/>
              </a:rPr>
              <a:t>Hypervisor</a:t>
            </a:r>
          </a:p>
        </p:txBody>
      </p:sp>
      <p:grpSp>
        <p:nvGrpSpPr>
          <p:cNvPr id="24585" name="Group 81"/>
          <p:cNvGrpSpPr>
            <a:grpSpLocks/>
          </p:cNvGrpSpPr>
          <p:nvPr/>
        </p:nvGrpSpPr>
        <p:grpSpPr bwMode="auto">
          <a:xfrm>
            <a:off x="3767138" y="4849813"/>
            <a:ext cx="1441450" cy="608012"/>
            <a:chOff x="-1524" y="3245"/>
            <a:chExt cx="908" cy="383"/>
          </a:xfrm>
        </p:grpSpPr>
        <p:sp>
          <p:nvSpPr>
            <p:cNvPr id="24607" name="Rectangle 82"/>
            <p:cNvSpPr>
              <a:spLocks noChangeArrowheads="1"/>
            </p:cNvSpPr>
            <p:nvPr/>
          </p:nvSpPr>
          <p:spPr bwMode="auto">
            <a:xfrm>
              <a:off x="-1524" y="3245"/>
              <a:ext cx="908" cy="383"/>
            </a:xfrm>
            <a:prstGeom prst="rect">
              <a:avLst/>
            </a:prstGeom>
            <a:solidFill>
              <a:srgbClr val="EAEAEA"/>
            </a:solidFill>
            <a:ln>
              <a:noFill/>
            </a:ln>
            <a:extLst>
              <a:ext uri="{91240B29-F687-4f45-9708-019B960494DF}">
                <a14:hiddenLine xmlns="" xmlns:a14="http://schemas.microsoft.com/office/drawing/2010/main" w="50800">
                  <a:solidFill>
                    <a:srgbClr val="000000"/>
                  </a:solidFill>
                  <a:miter lim="800000"/>
                  <a:headEnd/>
                  <a:tailEnd/>
                </a14:hiddenLine>
              </a:ext>
            </a:extLst>
          </p:spPr>
          <p:txBody>
            <a:bodyPr wrap="none" anchor="b"/>
            <a:lstStyle/>
            <a:p>
              <a:r>
                <a:rPr lang="en-US" altLang="zh-CN" sz="1200">
                  <a:ea typeface="SimSun" charset="0"/>
                  <a:cs typeface="SimSun" charset="0"/>
                </a:rPr>
                <a:t>Hardware</a:t>
              </a:r>
            </a:p>
          </p:txBody>
        </p:sp>
        <p:pic>
          <p:nvPicPr>
            <p:cNvPr id="24608" name="Picture 8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25752">
              <a:off x="-1511" y="3347"/>
              <a:ext cx="259" cy="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609" name="Picture 8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44" y="3311"/>
              <a:ext cx="144" cy="1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000000"/>
                  </a:solidFill>
                  <a:miter lim="800000"/>
                  <a:headEnd/>
                  <a:tailEnd/>
                </a14:hiddenLine>
              </a:ext>
            </a:extLst>
          </p:spPr>
        </p:pic>
        <p:pic>
          <p:nvPicPr>
            <p:cNvPr id="24610" name="Picture 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8" y="3311"/>
              <a:ext cx="150" cy="1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000000"/>
                  </a:solidFill>
                  <a:miter lim="800000"/>
                  <a:headEnd/>
                  <a:tailEnd/>
                </a14:hiddenLine>
              </a:ext>
            </a:extLst>
          </p:spPr>
        </p:pic>
        <p:pic>
          <p:nvPicPr>
            <p:cNvPr id="24611" name="Picture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5" y="3318"/>
              <a:ext cx="167"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4586" name="Group 87"/>
          <p:cNvGrpSpPr>
            <a:grpSpLocks/>
          </p:cNvGrpSpPr>
          <p:nvPr/>
        </p:nvGrpSpPr>
        <p:grpSpPr bwMode="auto">
          <a:xfrm>
            <a:off x="4779963" y="3914775"/>
            <a:ext cx="430212" cy="357188"/>
            <a:chOff x="-995" y="1967"/>
            <a:chExt cx="271" cy="225"/>
          </a:xfrm>
        </p:grpSpPr>
        <p:sp>
          <p:nvSpPr>
            <p:cNvPr id="24605" name="Rectangle 88"/>
            <p:cNvSpPr>
              <a:spLocks noChangeArrowheads="1"/>
            </p:cNvSpPr>
            <p:nvPr/>
          </p:nvSpPr>
          <p:spPr bwMode="auto">
            <a:xfrm>
              <a:off x="-995" y="1967"/>
              <a:ext cx="270" cy="216"/>
            </a:xfrm>
            <a:prstGeom prst="rect">
              <a:avLst/>
            </a:prstGeom>
            <a:solidFill>
              <a:srgbClr val="EAEAEA"/>
            </a:solidFill>
            <a:ln w="12700">
              <a:solidFill>
                <a:schemeClr val="bg1"/>
              </a:solidFill>
              <a:miter lim="800000"/>
              <a:headEnd/>
              <a:tailEnd/>
            </a:ln>
          </p:spPr>
          <p:txBody>
            <a:bodyPr wrap="none"/>
            <a:lstStyle/>
            <a:p>
              <a:r>
                <a:rPr lang="en-US" altLang="zh-CN" sz="1000">
                  <a:ea typeface="SimSun" charset="0"/>
                  <a:cs typeface="SimSun" charset="0"/>
                </a:rPr>
                <a:t>VM</a:t>
              </a:r>
            </a:p>
          </p:txBody>
        </p:sp>
        <p:sp>
          <p:nvSpPr>
            <p:cNvPr id="24606" name="Rectangle 89"/>
            <p:cNvSpPr>
              <a:spLocks noChangeArrowheads="1"/>
            </p:cNvSpPr>
            <p:nvPr/>
          </p:nvSpPr>
          <p:spPr bwMode="auto">
            <a:xfrm>
              <a:off x="-995" y="2124"/>
              <a:ext cx="271" cy="68"/>
            </a:xfrm>
            <a:prstGeom prst="rect">
              <a:avLst/>
            </a:prstGeom>
            <a:solidFill>
              <a:srgbClr val="FFFF99"/>
            </a:solidFill>
            <a:ln>
              <a:noFill/>
            </a:ln>
            <a:extLst>
              <a:ext uri="{91240B29-F687-4f45-9708-019B960494DF}">
                <a14:hiddenLine xmlns="" xmlns:a14="http://schemas.microsoft.com/office/drawing/2010/main" w="50800">
                  <a:solidFill>
                    <a:srgbClr val="000000"/>
                  </a:solidFill>
                  <a:miter lim="800000"/>
                  <a:headEnd/>
                  <a:tailEnd/>
                </a14:hiddenLine>
              </a:ext>
            </a:extLst>
          </p:spPr>
          <p:txBody>
            <a:bodyPr wrap="none" anchor="ctr"/>
            <a:lstStyle/>
            <a:p>
              <a:endParaRPr lang="zh-CN" altLang="en-US" sz="1200">
                <a:ea typeface="SimSun" charset="0"/>
                <a:cs typeface="SimSun" charset="0"/>
              </a:endParaRPr>
            </a:p>
          </p:txBody>
        </p:sp>
      </p:grpSp>
      <p:grpSp>
        <p:nvGrpSpPr>
          <p:cNvPr id="24587" name="Group 90"/>
          <p:cNvGrpSpPr>
            <a:grpSpLocks/>
          </p:cNvGrpSpPr>
          <p:nvPr/>
        </p:nvGrpSpPr>
        <p:grpSpPr bwMode="auto">
          <a:xfrm>
            <a:off x="3765550" y="3914775"/>
            <a:ext cx="430213" cy="357188"/>
            <a:chOff x="-1325" y="1967"/>
            <a:chExt cx="271" cy="225"/>
          </a:xfrm>
        </p:grpSpPr>
        <p:sp>
          <p:nvSpPr>
            <p:cNvPr id="24603" name="Rectangle 91"/>
            <p:cNvSpPr>
              <a:spLocks noChangeArrowheads="1"/>
            </p:cNvSpPr>
            <p:nvPr/>
          </p:nvSpPr>
          <p:spPr bwMode="auto">
            <a:xfrm>
              <a:off x="-1325" y="1967"/>
              <a:ext cx="270" cy="216"/>
            </a:xfrm>
            <a:prstGeom prst="rect">
              <a:avLst/>
            </a:prstGeom>
            <a:solidFill>
              <a:srgbClr val="EAEAEA"/>
            </a:solidFill>
            <a:ln w="12700">
              <a:solidFill>
                <a:schemeClr val="bg1"/>
              </a:solidFill>
              <a:miter lim="800000"/>
              <a:headEnd/>
              <a:tailEnd/>
            </a:ln>
          </p:spPr>
          <p:txBody>
            <a:bodyPr wrap="none"/>
            <a:lstStyle/>
            <a:p>
              <a:r>
                <a:rPr lang="en-US" altLang="zh-CN" sz="1000">
                  <a:ea typeface="SimSun" charset="0"/>
                  <a:cs typeface="SimSun" charset="0"/>
                </a:rPr>
                <a:t>VM</a:t>
              </a:r>
            </a:p>
          </p:txBody>
        </p:sp>
        <p:sp>
          <p:nvSpPr>
            <p:cNvPr id="24604" name="Rectangle 92"/>
            <p:cNvSpPr>
              <a:spLocks noChangeArrowheads="1"/>
            </p:cNvSpPr>
            <p:nvPr/>
          </p:nvSpPr>
          <p:spPr bwMode="auto">
            <a:xfrm>
              <a:off x="-1325" y="2124"/>
              <a:ext cx="271" cy="68"/>
            </a:xfrm>
            <a:prstGeom prst="rect">
              <a:avLst/>
            </a:prstGeom>
            <a:solidFill>
              <a:srgbClr val="FFFF99"/>
            </a:solidFill>
            <a:ln>
              <a:noFill/>
            </a:ln>
            <a:extLst>
              <a:ext uri="{91240B29-F687-4f45-9708-019B960494DF}">
                <a14:hiddenLine xmlns="" xmlns:a14="http://schemas.microsoft.com/office/drawing/2010/main" w="50800">
                  <a:solidFill>
                    <a:srgbClr val="000000"/>
                  </a:solidFill>
                  <a:miter lim="800000"/>
                  <a:headEnd/>
                  <a:tailEnd/>
                </a14:hiddenLine>
              </a:ext>
            </a:extLst>
          </p:spPr>
          <p:txBody>
            <a:bodyPr wrap="none" anchor="ctr"/>
            <a:lstStyle/>
            <a:p>
              <a:endParaRPr lang="zh-CN" altLang="en-US" sz="1200">
                <a:ea typeface="SimSun" charset="0"/>
                <a:cs typeface="SimSun" charset="0"/>
              </a:endParaRPr>
            </a:p>
          </p:txBody>
        </p:sp>
      </p:grpSp>
      <p:sp>
        <p:nvSpPr>
          <p:cNvPr id="24588" name="Rectangle 20"/>
          <p:cNvSpPr>
            <a:spLocks noChangeArrowheads="1"/>
          </p:cNvSpPr>
          <p:nvPr/>
        </p:nvSpPr>
        <p:spPr bwMode="auto">
          <a:xfrm>
            <a:off x="6519863" y="4762500"/>
            <a:ext cx="1441450" cy="695325"/>
          </a:xfrm>
          <a:prstGeom prst="rect">
            <a:avLst/>
          </a:prstGeom>
          <a:solidFill>
            <a:srgbClr val="EAEAEA"/>
          </a:solidFill>
          <a:ln>
            <a:noFill/>
          </a:ln>
          <a:extLst>
            <a:ext uri="{91240B29-F687-4f45-9708-019B960494DF}">
              <a14:hiddenLine xmlns="" xmlns:a14="http://schemas.microsoft.com/office/drawing/2010/main" w="50800">
                <a:solidFill>
                  <a:srgbClr val="000000"/>
                </a:solidFill>
                <a:miter lim="800000"/>
                <a:headEnd/>
                <a:tailEnd/>
              </a14:hiddenLine>
            </a:ext>
          </a:extLst>
        </p:spPr>
        <p:txBody>
          <a:bodyPr wrap="none" anchor="b"/>
          <a:lstStyle/>
          <a:p>
            <a:r>
              <a:rPr lang="en-US" altLang="zh-CN" sz="1200">
                <a:ea typeface="SimSun" charset="0"/>
                <a:cs typeface="SimSun" charset="0"/>
              </a:rPr>
              <a:t>Hardware</a:t>
            </a:r>
          </a:p>
        </p:txBody>
      </p:sp>
      <p:pic>
        <p:nvPicPr>
          <p:cNvPr id="24589"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25752">
            <a:off x="6540500" y="5011738"/>
            <a:ext cx="411163" cy="9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90" name="Picture 2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64363" y="4954588"/>
            <a:ext cx="22860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000000"/>
                </a:solidFill>
                <a:miter lim="800000"/>
                <a:headEnd/>
                <a:tailEnd/>
              </a14:hiddenLine>
            </a:ext>
          </a:extLst>
        </p:spPr>
      </p:pic>
      <p:pic>
        <p:nvPicPr>
          <p:cNvPr id="24591"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7888" y="4954588"/>
            <a:ext cx="238125" cy="204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000000"/>
                </a:solidFill>
                <a:miter lim="800000"/>
                <a:headEnd/>
                <a:tailEnd/>
              </a14:hiddenLine>
            </a:ext>
          </a:extLst>
        </p:spPr>
      </p:pic>
      <p:pic>
        <p:nvPicPr>
          <p:cNvPr id="24592"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2525" y="4965700"/>
            <a:ext cx="265113"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93" name="Rectangle 96"/>
          <p:cNvSpPr>
            <a:spLocks noChangeArrowheads="1"/>
          </p:cNvSpPr>
          <p:nvPr/>
        </p:nvSpPr>
        <p:spPr bwMode="auto">
          <a:xfrm>
            <a:off x="6530975" y="4787900"/>
            <a:ext cx="1422400" cy="107950"/>
          </a:xfrm>
          <a:prstGeom prst="rect">
            <a:avLst/>
          </a:prstGeom>
          <a:solidFill>
            <a:srgbClr val="FFFF99"/>
          </a:solidFill>
          <a:ln>
            <a:noFill/>
          </a:ln>
          <a:extLst>
            <a:ext uri="{91240B29-F687-4f45-9708-019B960494DF}">
              <a14:hiddenLine xmlns="" xmlns:a14="http://schemas.microsoft.com/office/drawing/2010/main" w="50800">
                <a:solidFill>
                  <a:srgbClr val="000000"/>
                </a:solidFill>
                <a:miter lim="800000"/>
                <a:headEnd/>
                <a:tailEnd/>
              </a14:hiddenLine>
            </a:ext>
          </a:extLst>
        </p:spPr>
        <p:txBody>
          <a:bodyPr wrap="none" anchor="ctr"/>
          <a:lstStyle/>
          <a:p>
            <a:endParaRPr lang="zh-CN" altLang="en-US" sz="1200">
              <a:ea typeface="SimSun" charset="0"/>
              <a:cs typeface="SimSun" charset="0"/>
            </a:endParaRPr>
          </a:p>
        </p:txBody>
      </p:sp>
      <p:sp>
        <p:nvSpPr>
          <p:cNvPr id="24594" name="Rectangle 99"/>
          <p:cNvSpPr>
            <a:spLocks noChangeArrowheads="1"/>
          </p:cNvSpPr>
          <p:nvPr/>
        </p:nvSpPr>
        <p:spPr bwMode="auto">
          <a:xfrm>
            <a:off x="6516688" y="4068763"/>
            <a:ext cx="554037" cy="409575"/>
          </a:xfrm>
          <a:prstGeom prst="rect">
            <a:avLst/>
          </a:prstGeom>
          <a:solidFill>
            <a:srgbClr val="EAEAEA"/>
          </a:solidFill>
          <a:ln w="12700">
            <a:solidFill>
              <a:schemeClr val="bg1"/>
            </a:solidFill>
            <a:miter lim="800000"/>
            <a:headEnd/>
            <a:tailEnd/>
          </a:ln>
        </p:spPr>
        <p:txBody>
          <a:bodyPr wrap="none" anchor="b"/>
          <a:lstStyle/>
          <a:p>
            <a:r>
              <a:rPr lang="en-US" altLang="zh-CN" sz="1000">
                <a:ea typeface="SimSun" charset="0"/>
                <a:cs typeface="SimSun" charset="0"/>
              </a:rPr>
              <a:t>Virtual</a:t>
            </a:r>
          </a:p>
          <a:p>
            <a:r>
              <a:rPr lang="en-US" altLang="zh-CN" sz="1000">
                <a:ea typeface="SimSun" charset="0"/>
                <a:cs typeface="SimSun" charset="0"/>
              </a:rPr>
              <a:t>Machine</a:t>
            </a:r>
          </a:p>
        </p:txBody>
      </p:sp>
      <p:sp>
        <p:nvSpPr>
          <p:cNvPr id="24595" name="Rectangle 100"/>
          <p:cNvSpPr>
            <a:spLocks noChangeArrowheads="1"/>
          </p:cNvSpPr>
          <p:nvPr/>
        </p:nvSpPr>
        <p:spPr bwMode="auto">
          <a:xfrm>
            <a:off x="7407275" y="4068763"/>
            <a:ext cx="554038" cy="409575"/>
          </a:xfrm>
          <a:prstGeom prst="rect">
            <a:avLst/>
          </a:prstGeom>
          <a:solidFill>
            <a:srgbClr val="EAEAEA"/>
          </a:solidFill>
          <a:ln w="12700">
            <a:solidFill>
              <a:schemeClr val="bg1"/>
            </a:solidFill>
            <a:miter lim="800000"/>
            <a:headEnd/>
            <a:tailEnd/>
          </a:ln>
        </p:spPr>
        <p:txBody>
          <a:bodyPr wrap="none" anchor="b"/>
          <a:lstStyle/>
          <a:p>
            <a:r>
              <a:rPr lang="en-US" altLang="zh-CN" sz="1000">
                <a:ea typeface="SimSun" charset="0"/>
                <a:cs typeface="SimSun" charset="0"/>
              </a:rPr>
              <a:t>Virtual</a:t>
            </a:r>
          </a:p>
          <a:p>
            <a:r>
              <a:rPr lang="en-US" altLang="zh-CN" sz="1000">
                <a:ea typeface="SimSun" charset="0"/>
                <a:cs typeface="SimSun" charset="0"/>
              </a:rPr>
              <a:t>Machine</a:t>
            </a:r>
          </a:p>
        </p:txBody>
      </p:sp>
      <p:sp>
        <p:nvSpPr>
          <p:cNvPr id="24596" name="Rectangle 101"/>
          <p:cNvSpPr>
            <a:spLocks noChangeArrowheads="1"/>
          </p:cNvSpPr>
          <p:nvPr/>
        </p:nvSpPr>
        <p:spPr bwMode="auto">
          <a:xfrm>
            <a:off x="6959600" y="4241800"/>
            <a:ext cx="554038"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b"/>
          <a:lstStyle/>
          <a:p>
            <a:r>
              <a:rPr lang="en-US" altLang="zh-CN">
                <a:ea typeface="SimSun" charset="0"/>
                <a:cs typeface="SimSun" charset="0"/>
              </a:rPr>
              <a:t>…</a:t>
            </a:r>
          </a:p>
        </p:txBody>
      </p:sp>
      <p:grpSp>
        <p:nvGrpSpPr>
          <p:cNvPr id="24597" name="Group 104"/>
          <p:cNvGrpSpPr>
            <a:grpSpLocks/>
          </p:cNvGrpSpPr>
          <p:nvPr/>
        </p:nvGrpSpPr>
        <p:grpSpPr bwMode="auto">
          <a:xfrm>
            <a:off x="7318375" y="5768975"/>
            <a:ext cx="1385888" cy="227013"/>
            <a:chOff x="-1664" y="3123"/>
            <a:chExt cx="873" cy="143"/>
          </a:xfrm>
        </p:grpSpPr>
        <p:sp>
          <p:nvSpPr>
            <p:cNvPr id="24601" name="Rectangle 102"/>
            <p:cNvSpPr>
              <a:spLocks noChangeArrowheads="1"/>
            </p:cNvSpPr>
            <p:nvPr/>
          </p:nvSpPr>
          <p:spPr bwMode="auto">
            <a:xfrm>
              <a:off x="-1664" y="3140"/>
              <a:ext cx="137" cy="104"/>
            </a:xfrm>
            <a:prstGeom prst="rect">
              <a:avLst/>
            </a:prstGeom>
            <a:solidFill>
              <a:srgbClr val="FFFF99"/>
            </a:solidFill>
            <a:ln>
              <a:noFill/>
            </a:ln>
            <a:extLst>
              <a:ext uri="{91240B29-F687-4f45-9708-019B960494DF}">
                <a14:hiddenLine xmlns="" xmlns:a14="http://schemas.microsoft.com/office/drawing/2010/main" w="50800">
                  <a:solidFill>
                    <a:srgbClr val="000000"/>
                  </a:solidFill>
                  <a:miter lim="800000"/>
                  <a:headEnd/>
                  <a:tailEnd/>
                </a14:hiddenLine>
              </a:ext>
            </a:extLst>
          </p:spPr>
          <p:txBody>
            <a:bodyPr wrap="none" anchor="ctr"/>
            <a:lstStyle/>
            <a:p>
              <a:endParaRPr lang="zh-CN" altLang="en-US" sz="1200">
                <a:ea typeface="SimSun" charset="0"/>
                <a:cs typeface="SimSun" charset="0"/>
              </a:endParaRPr>
            </a:p>
          </p:txBody>
        </p:sp>
        <p:sp>
          <p:nvSpPr>
            <p:cNvPr id="24602" name="Rectangle 103"/>
            <p:cNvSpPr>
              <a:spLocks noChangeArrowheads="1"/>
            </p:cNvSpPr>
            <p:nvPr/>
          </p:nvSpPr>
          <p:spPr bwMode="auto">
            <a:xfrm>
              <a:off x="-1516" y="3123"/>
              <a:ext cx="725" cy="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r>
                <a:rPr lang="en-US" altLang="zh-CN" sz="1000">
                  <a:ea typeface="SimSun" charset="0"/>
                  <a:cs typeface="SimSun" charset="0"/>
                </a:rPr>
                <a:t>Virtualization Logic</a:t>
              </a:r>
            </a:p>
          </p:txBody>
        </p:sp>
      </p:grpSp>
      <p:sp>
        <p:nvSpPr>
          <p:cNvPr id="24598" name="Rectangle 108"/>
          <p:cNvSpPr>
            <a:spLocks noChangeArrowheads="1"/>
          </p:cNvSpPr>
          <p:nvPr/>
        </p:nvSpPr>
        <p:spPr bwMode="auto">
          <a:xfrm>
            <a:off x="6516688" y="4498975"/>
            <a:ext cx="1444625" cy="212725"/>
          </a:xfrm>
          <a:prstGeom prst="rect">
            <a:avLst/>
          </a:prstGeom>
          <a:solidFill>
            <a:srgbClr val="FFFF99"/>
          </a:solidFill>
          <a:ln>
            <a:noFill/>
          </a:ln>
          <a:extLst>
            <a:ext uri="{91240B29-F687-4f45-9708-019B960494DF}">
              <a14:hiddenLine xmlns="" xmlns:a14="http://schemas.microsoft.com/office/drawing/2010/main" w="50800">
                <a:solidFill>
                  <a:srgbClr val="000000"/>
                </a:solidFill>
                <a:miter lim="800000"/>
                <a:headEnd/>
                <a:tailEnd/>
              </a14:hiddenLine>
            </a:ext>
          </a:extLst>
        </p:spPr>
        <p:txBody>
          <a:bodyPr wrap="none" anchor="ctr"/>
          <a:lstStyle/>
          <a:p>
            <a:r>
              <a:rPr lang="en-US" altLang="zh-CN" sz="1200">
                <a:ea typeface="SimSun" charset="0"/>
                <a:cs typeface="SimSun" charset="0"/>
              </a:rPr>
              <a:t>Hypervisor</a:t>
            </a:r>
          </a:p>
        </p:txBody>
      </p:sp>
      <p:sp>
        <p:nvSpPr>
          <p:cNvPr id="24599" name="Rectangle 109"/>
          <p:cNvSpPr>
            <a:spLocks noChangeArrowheads="1"/>
          </p:cNvSpPr>
          <p:nvPr/>
        </p:nvSpPr>
        <p:spPr bwMode="auto">
          <a:xfrm>
            <a:off x="4195763" y="4000500"/>
            <a:ext cx="554037"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b"/>
          <a:lstStyle/>
          <a:p>
            <a:r>
              <a:rPr lang="en-US" altLang="zh-CN">
                <a:ea typeface="SimSun" charset="0"/>
                <a:cs typeface="SimSun" charset="0"/>
              </a:rPr>
              <a:t>…</a:t>
            </a:r>
          </a:p>
        </p:txBody>
      </p:sp>
      <p:sp>
        <p:nvSpPr>
          <p:cNvPr id="24600" name="TextBox 46"/>
          <p:cNvSpPr txBox="1">
            <a:spLocks noChangeArrowheads="1"/>
          </p:cNvSpPr>
          <p:nvPr/>
        </p:nvSpPr>
        <p:spPr bwMode="auto">
          <a:xfrm>
            <a:off x="381000" y="5867400"/>
            <a:ext cx="4935537"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MS PGothic" charset="0"/>
                <a:cs typeface="MS PGothic" charset="0"/>
              </a:defRPr>
            </a:lvl1pPr>
            <a:lvl2pPr marL="742950" indent="-285750" eaLnBrk="0" hangingPunct="0">
              <a:defRPr sz="2400">
                <a:solidFill>
                  <a:schemeClr val="tx1"/>
                </a:solidFill>
                <a:latin typeface="Times New Roman" charset="0"/>
                <a:ea typeface="MS PGothic" charset="0"/>
                <a:cs typeface="MS PGothic" charset="0"/>
              </a:defRPr>
            </a:lvl2pPr>
            <a:lvl3pPr marL="1143000" indent="-228600" eaLnBrk="0" hangingPunct="0">
              <a:defRPr sz="2400">
                <a:solidFill>
                  <a:schemeClr val="tx1"/>
                </a:solidFill>
                <a:latin typeface="Times New Roman" charset="0"/>
                <a:ea typeface="MS PGothic" charset="0"/>
                <a:cs typeface="MS PGothic" charset="0"/>
              </a:defRPr>
            </a:lvl3pPr>
            <a:lvl4pPr marL="1600200" indent="-228600" eaLnBrk="0" hangingPunct="0">
              <a:defRPr sz="2400">
                <a:solidFill>
                  <a:schemeClr val="tx1"/>
                </a:solidFill>
                <a:latin typeface="Times New Roman" charset="0"/>
                <a:ea typeface="MS PGothic" charset="0"/>
                <a:cs typeface="MS PGothic" charset="0"/>
              </a:defRPr>
            </a:lvl4pPr>
            <a:lvl5pPr marL="2057400" indent="-228600" eaLnBrk="0" hangingPunct="0">
              <a:defRPr sz="2400">
                <a:solidFill>
                  <a:schemeClr val="tx1"/>
                </a:solidFill>
                <a:latin typeface="Times New Roman" charset="0"/>
                <a:ea typeface="MS PGothic" charset="0"/>
                <a:cs typeface="MS PGothic" charset="0"/>
              </a:defRPr>
            </a:lvl5pPr>
            <a:lvl6pPr marL="2514600" indent="-228600" algn="ctr"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algn="ctr"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algn="ctr"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algn="ctr"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eaLnBrk="1" hangingPunct="1">
              <a:spcBef>
                <a:spcPct val="20000"/>
              </a:spcBef>
            </a:pPr>
            <a:r>
              <a:rPr lang="zh-CN" altLang="en-US" dirty="0">
                <a:ea typeface="SimSun" charset="0"/>
                <a:cs typeface="SimSun" charset="0"/>
              </a:rPr>
              <a:t>*</a:t>
            </a:r>
            <a:r>
              <a:rPr lang="en-US" altLang="zh-CN" dirty="0">
                <a:ea typeface="SimSun" charset="0"/>
                <a:cs typeface="SimSun" charset="0"/>
              </a:rPr>
              <a:t>This slide is from </a:t>
            </a:r>
            <a:r>
              <a:rPr lang="en-US" altLang="ja-JP" dirty="0"/>
              <a:t>Intel® Corporation</a:t>
            </a:r>
          </a:p>
          <a:p>
            <a:pPr eaLnBrk="1" hangingPunct="1"/>
            <a:endParaRPr lang="zh-CN" altLang="en-US" dirty="0">
              <a:ea typeface="SimSun" charset="0"/>
              <a:cs typeface="SimSun" charset="0"/>
            </a:endParaRPr>
          </a:p>
        </p:txBody>
      </p:sp>
    </p:spTree>
    <p:extLst>
      <p:ext uri="{BB962C8B-B14F-4D97-AF65-F5344CB8AC3E}">
        <p14:creationId xmlns:p14="http://schemas.microsoft.com/office/powerpoint/2010/main" val="535680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4294967295"/>
          </p:nvPr>
        </p:nvSpPr>
        <p:spPr>
          <a:xfrm>
            <a:off x="6781800" y="5867400"/>
            <a:ext cx="1905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E77C8F8-EC10-7A4F-BA5B-CB1ECD6EAC19}" type="slidenum">
              <a:rPr lang="en-US">
                <a:latin typeface="+mn-lt"/>
              </a:rPr>
              <a:pPr eaLnBrk="1" hangingPunct="1"/>
              <a:t>5</a:t>
            </a:fld>
            <a:endParaRPr lang="en-US">
              <a:latin typeface="+mn-lt"/>
            </a:endParaRPr>
          </a:p>
        </p:txBody>
      </p:sp>
      <p:sp>
        <p:nvSpPr>
          <p:cNvPr id="7172" name="Rectangle 2"/>
          <p:cNvSpPr>
            <a:spLocks noGrp="1" noChangeArrowheads="1"/>
          </p:cNvSpPr>
          <p:nvPr>
            <p:ph type="title"/>
          </p:nvPr>
        </p:nvSpPr>
        <p:spPr>
          <a:xfrm>
            <a:off x="457200" y="-76200"/>
            <a:ext cx="8229600" cy="1143000"/>
          </a:xfrm>
        </p:spPr>
        <p:txBody>
          <a:bodyPr/>
          <a:lstStyle/>
          <a:p>
            <a:pPr eaLnBrk="1" hangingPunct="1"/>
            <a:r>
              <a:rPr lang="en-US" dirty="0">
                <a:latin typeface="+mn-lt"/>
              </a:rPr>
              <a:t>The Traditional </a:t>
            </a:r>
            <a:r>
              <a:rPr lang="en-US" dirty="0" smtClean="0">
                <a:latin typeface="+mn-lt"/>
              </a:rPr>
              <a:t>Server </a:t>
            </a:r>
            <a:r>
              <a:rPr lang="en-US" dirty="0">
                <a:latin typeface="+mn-lt"/>
              </a:rPr>
              <a:t>Concept</a:t>
            </a:r>
          </a:p>
        </p:txBody>
      </p:sp>
      <p:pic>
        <p:nvPicPr>
          <p:cNvPr id="7173" name="Picture 3" descr="Traditional Ser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371600"/>
            <a:ext cx="1476375" cy="2600325"/>
          </a:xfrm>
          <a:noFill/>
          <a:ln>
            <a:solidFill>
              <a:schemeClr val="tx1"/>
            </a:solidFill>
            <a:miter lim="800000"/>
            <a:headEnd/>
            <a:tailEnd/>
          </a:ln>
        </p:spPr>
      </p:pic>
      <p:pic>
        <p:nvPicPr>
          <p:cNvPr id="7174" name="Picture 4" descr="Traditional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1338263"/>
            <a:ext cx="1476375" cy="2667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pic>
        <p:nvPicPr>
          <p:cNvPr id="7175" name="Picture 5" descr="Traditional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7600" y="1338263"/>
            <a:ext cx="1476375" cy="2667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pic>
        <p:nvPicPr>
          <p:cNvPr id="7176" name="Picture 6" descr="Traditional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338263"/>
            <a:ext cx="1476375" cy="2667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7177" name="Text Box 7"/>
          <p:cNvSpPr txBox="1">
            <a:spLocks noChangeArrowheads="1"/>
          </p:cNvSpPr>
          <p:nvPr/>
        </p:nvSpPr>
        <p:spPr bwMode="auto">
          <a:xfrm>
            <a:off x="914400" y="4495800"/>
            <a:ext cx="152400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dirty="0">
                <a:latin typeface="+mn-lt"/>
              </a:rPr>
              <a:t>Web Server</a:t>
            </a:r>
          </a:p>
          <a:p>
            <a:pPr algn="ctr" eaLnBrk="1" hangingPunct="1">
              <a:spcBef>
                <a:spcPct val="50000"/>
              </a:spcBef>
            </a:pPr>
            <a:r>
              <a:rPr lang="en-US" dirty="0">
                <a:latin typeface="+mn-lt"/>
              </a:rPr>
              <a:t>Windows</a:t>
            </a:r>
          </a:p>
          <a:p>
            <a:pPr algn="ctr" eaLnBrk="1" hangingPunct="1">
              <a:spcBef>
                <a:spcPct val="50000"/>
              </a:spcBef>
            </a:pPr>
            <a:r>
              <a:rPr lang="en-US" dirty="0">
                <a:latin typeface="+mn-lt"/>
              </a:rPr>
              <a:t>IIS</a:t>
            </a:r>
          </a:p>
        </p:txBody>
      </p:sp>
      <p:sp>
        <p:nvSpPr>
          <p:cNvPr id="7178" name="Text Box 8"/>
          <p:cNvSpPr txBox="1">
            <a:spLocks noChangeArrowheads="1"/>
          </p:cNvSpPr>
          <p:nvPr/>
        </p:nvSpPr>
        <p:spPr bwMode="auto">
          <a:xfrm>
            <a:off x="2895600" y="4495800"/>
            <a:ext cx="152400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a:latin typeface="+mn-lt"/>
              </a:rPr>
              <a:t>App Server</a:t>
            </a:r>
          </a:p>
          <a:p>
            <a:pPr algn="ctr" eaLnBrk="1" hangingPunct="1">
              <a:spcBef>
                <a:spcPct val="50000"/>
              </a:spcBef>
            </a:pPr>
            <a:r>
              <a:rPr lang="en-US">
                <a:latin typeface="+mn-lt"/>
              </a:rPr>
              <a:t>Linux</a:t>
            </a:r>
          </a:p>
          <a:p>
            <a:pPr algn="ctr" eaLnBrk="1" hangingPunct="1">
              <a:spcBef>
                <a:spcPct val="50000"/>
              </a:spcBef>
            </a:pPr>
            <a:r>
              <a:rPr lang="en-US">
                <a:latin typeface="+mn-lt"/>
              </a:rPr>
              <a:t>Glassfish</a:t>
            </a:r>
          </a:p>
        </p:txBody>
      </p:sp>
      <p:sp>
        <p:nvSpPr>
          <p:cNvPr id="7179" name="Text Box 9"/>
          <p:cNvSpPr txBox="1">
            <a:spLocks noChangeArrowheads="1"/>
          </p:cNvSpPr>
          <p:nvPr/>
        </p:nvSpPr>
        <p:spPr bwMode="auto">
          <a:xfrm>
            <a:off x="4876800" y="4495800"/>
            <a:ext cx="1524000"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a:latin typeface="+mn-lt"/>
              </a:rPr>
              <a:t>DB Server</a:t>
            </a:r>
          </a:p>
          <a:p>
            <a:pPr algn="ctr" eaLnBrk="1" hangingPunct="1">
              <a:spcBef>
                <a:spcPct val="50000"/>
              </a:spcBef>
            </a:pPr>
            <a:r>
              <a:rPr lang="en-US">
                <a:latin typeface="+mn-lt"/>
              </a:rPr>
              <a:t>Linux</a:t>
            </a:r>
          </a:p>
          <a:p>
            <a:pPr algn="ctr" eaLnBrk="1" hangingPunct="1">
              <a:spcBef>
                <a:spcPct val="50000"/>
              </a:spcBef>
            </a:pPr>
            <a:r>
              <a:rPr lang="en-US">
                <a:latin typeface="+mn-lt"/>
              </a:rPr>
              <a:t>MySQL</a:t>
            </a:r>
          </a:p>
        </p:txBody>
      </p:sp>
      <p:sp>
        <p:nvSpPr>
          <p:cNvPr id="7180" name="Text Box 10"/>
          <p:cNvSpPr txBox="1">
            <a:spLocks noChangeArrowheads="1"/>
          </p:cNvSpPr>
          <p:nvPr/>
        </p:nvSpPr>
        <p:spPr bwMode="auto">
          <a:xfrm>
            <a:off x="6858000" y="4495800"/>
            <a:ext cx="1524000"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a:latin typeface="+mn-lt"/>
              </a:rPr>
              <a:t>EMail</a:t>
            </a:r>
          </a:p>
          <a:p>
            <a:pPr algn="ctr" eaLnBrk="1" hangingPunct="1">
              <a:spcBef>
                <a:spcPct val="50000"/>
              </a:spcBef>
            </a:pPr>
            <a:r>
              <a:rPr lang="en-US">
                <a:latin typeface="+mn-lt"/>
              </a:rPr>
              <a:t>Windows</a:t>
            </a:r>
          </a:p>
          <a:p>
            <a:pPr algn="ctr" eaLnBrk="1" hangingPunct="1">
              <a:spcBef>
                <a:spcPct val="50000"/>
              </a:spcBef>
            </a:pPr>
            <a:r>
              <a:rPr lang="en-US">
                <a:latin typeface="+mn-lt"/>
              </a:rPr>
              <a:t>Exchange</a:t>
            </a:r>
          </a:p>
        </p:txBody>
      </p:sp>
    </p:spTree>
    <p:extLst>
      <p:ext uri="{BB962C8B-B14F-4D97-AF65-F5344CB8AC3E}">
        <p14:creationId xmlns:p14="http://schemas.microsoft.com/office/powerpoint/2010/main" val="875212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ctrTitle"/>
          </p:nvPr>
        </p:nvSpPr>
        <p:spPr/>
        <p:txBody>
          <a:bodyPr/>
          <a:lstStyle/>
          <a:p>
            <a:pPr algn="ctr"/>
            <a:r>
              <a:rPr lang="en-US" dirty="0"/>
              <a:t> </a:t>
            </a:r>
            <a:r>
              <a:rPr lang="en-US" dirty="0" smtClean="0"/>
              <a:t>I/O Virtualization</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7912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457200" y="6248400"/>
            <a:ext cx="1676400" cy="457200"/>
          </a:xfrm>
          <a:prstGeom prst="rect">
            <a:avLst/>
          </a:prstGeom>
        </p:spPr>
        <p:txBody>
          <a:bodyPr/>
          <a:lstStyle/>
          <a:p>
            <a:fld id="{2ADEEC38-ED21-E04F-96FD-5ECA661B4498}" type="slidenum">
              <a:rPr lang="en-US"/>
              <a:pPr/>
              <a:t>51</a:t>
            </a:fld>
            <a:endParaRPr lang="en-US"/>
          </a:p>
        </p:txBody>
      </p:sp>
      <p:sp>
        <p:nvSpPr>
          <p:cNvPr id="95234" name="Rectangle 2"/>
          <p:cNvSpPr>
            <a:spLocks noGrp="1" noChangeArrowheads="1"/>
          </p:cNvSpPr>
          <p:nvPr>
            <p:ph type="title"/>
          </p:nvPr>
        </p:nvSpPr>
        <p:spPr/>
        <p:txBody>
          <a:bodyPr/>
          <a:lstStyle/>
          <a:p>
            <a:r>
              <a:rPr lang="en-US"/>
              <a:t>I/O Virtualization</a:t>
            </a:r>
          </a:p>
        </p:txBody>
      </p:sp>
      <p:sp>
        <p:nvSpPr>
          <p:cNvPr id="95235" name="Rectangle 3"/>
          <p:cNvSpPr>
            <a:spLocks noGrp="1" noChangeArrowheads="1"/>
          </p:cNvSpPr>
          <p:nvPr>
            <p:ph type="body" idx="1"/>
          </p:nvPr>
        </p:nvSpPr>
        <p:spPr/>
        <p:txBody>
          <a:bodyPr/>
          <a:lstStyle/>
          <a:p>
            <a:r>
              <a:rPr lang="en-US" sz="2000" dirty="0"/>
              <a:t>We saw </a:t>
            </a:r>
            <a:r>
              <a:rPr lang="en-US" sz="2000" b="1" dirty="0"/>
              <a:t>methods</a:t>
            </a:r>
            <a:r>
              <a:rPr lang="en-US" sz="2000" dirty="0"/>
              <a:t> to </a:t>
            </a:r>
            <a:r>
              <a:rPr lang="en-US" sz="2000" b="1" dirty="0"/>
              <a:t>virtualize</a:t>
            </a:r>
            <a:r>
              <a:rPr lang="en-US" sz="2000" dirty="0"/>
              <a:t> the </a:t>
            </a:r>
            <a:r>
              <a:rPr lang="en-US" sz="2000" b="1" dirty="0"/>
              <a:t>CPU</a:t>
            </a:r>
          </a:p>
          <a:p>
            <a:r>
              <a:rPr lang="en-US" sz="2000" dirty="0"/>
              <a:t>A computer is more than a CPU</a:t>
            </a:r>
          </a:p>
          <a:p>
            <a:r>
              <a:rPr lang="en-US" sz="2000" dirty="0"/>
              <a:t>Also need I/O!</a:t>
            </a:r>
          </a:p>
          <a:p>
            <a:endParaRPr lang="en-US" sz="2000" dirty="0"/>
          </a:p>
          <a:p>
            <a:r>
              <a:rPr lang="en-US" sz="2000" dirty="0"/>
              <a:t>Types of I/O:</a:t>
            </a:r>
          </a:p>
          <a:p>
            <a:pPr lvl="1"/>
            <a:r>
              <a:rPr lang="en-US" sz="1800" dirty="0"/>
              <a:t>Block (e.g., hard disk)</a:t>
            </a:r>
          </a:p>
          <a:p>
            <a:pPr lvl="1"/>
            <a:r>
              <a:rPr lang="en-US" sz="1800" dirty="0"/>
              <a:t>Network</a:t>
            </a:r>
          </a:p>
          <a:p>
            <a:pPr lvl="1"/>
            <a:r>
              <a:rPr lang="en-US" sz="1800" dirty="0"/>
              <a:t>Input (e.g., keyboard, mouse)</a:t>
            </a:r>
          </a:p>
          <a:p>
            <a:pPr lvl="1"/>
            <a:r>
              <a:rPr lang="en-US" sz="1800" dirty="0"/>
              <a:t>Sound</a:t>
            </a:r>
          </a:p>
          <a:p>
            <a:pPr lvl="1"/>
            <a:r>
              <a:rPr lang="en-US" sz="1800" dirty="0"/>
              <a:t>Video</a:t>
            </a:r>
          </a:p>
          <a:p>
            <a:r>
              <a:rPr lang="en-US" sz="2000" dirty="0"/>
              <a:t>Most performance critical (for servers):</a:t>
            </a:r>
          </a:p>
          <a:p>
            <a:pPr lvl="1"/>
            <a:r>
              <a:rPr lang="en-US" sz="1800" dirty="0"/>
              <a:t>Network</a:t>
            </a:r>
          </a:p>
          <a:p>
            <a:pPr lvl="1"/>
            <a:r>
              <a:rPr lang="en-US" sz="1800" dirty="0"/>
              <a:t>Block</a:t>
            </a:r>
          </a:p>
        </p:txBody>
      </p:sp>
    </p:spTree>
    <p:extLst>
      <p:ext uri="{BB962C8B-B14F-4D97-AF65-F5344CB8AC3E}">
        <p14:creationId xmlns:p14="http://schemas.microsoft.com/office/powerpoint/2010/main" val="29682139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457200" y="6248400"/>
            <a:ext cx="1676400" cy="457200"/>
          </a:xfrm>
          <a:prstGeom prst="rect">
            <a:avLst/>
          </a:prstGeom>
        </p:spPr>
        <p:txBody>
          <a:bodyPr/>
          <a:lstStyle/>
          <a:p>
            <a:fld id="{1AAFD6A5-BA15-2044-A152-3010E27081EA}" type="slidenum">
              <a:rPr lang="en-US"/>
              <a:pPr/>
              <a:t>52</a:t>
            </a:fld>
            <a:endParaRPr lang="en-US"/>
          </a:p>
        </p:txBody>
      </p:sp>
      <p:sp>
        <p:nvSpPr>
          <p:cNvPr id="98306" name="Rectangle 2"/>
          <p:cNvSpPr>
            <a:spLocks noGrp="1" noChangeArrowheads="1"/>
          </p:cNvSpPr>
          <p:nvPr>
            <p:ph type="title"/>
          </p:nvPr>
        </p:nvSpPr>
        <p:spPr/>
        <p:txBody>
          <a:bodyPr/>
          <a:lstStyle/>
          <a:p>
            <a:r>
              <a:rPr lang="en-US" sz="2800" dirty="0"/>
              <a:t>Side note – How does a NIC (network interface card) driver work?</a:t>
            </a:r>
          </a:p>
        </p:txBody>
      </p:sp>
      <p:sp>
        <p:nvSpPr>
          <p:cNvPr id="98307" name="Rectangle 3"/>
          <p:cNvSpPr>
            <a:spLocks noGrp="1" noChangeArrowheads="1"/>
          </p:cNvSpPr>
          <p:nvPr>
            <p:ph type="body" idx="1"/>
          </p:nvPr>
        </p:nvSpPr>
        <p:spPr/>
        <p:txBody>
          <a:bodyPr/>
          <a:lstStyle/>
          <a:p>
            <a:r>
              <a:rPr lang="en-US" sz="1800" dirty="0"/>
              <a:t>Transmit path:</a:t>
            </a:r>
          </a:p>
          <a:p>
            <a:pPr lvl="1"/>
            <a:r>
              <a:rPr lang="en-US" sz="1600" dirty="0"/>
              <a:t>OS prepares packet to transmit in a buffer in memory</a:t>
            </a:r>
          </a:p>
          <a:p>
            <a:pPr lvl="1"/>
            <a:r>
              <a:rPr lang="en-US" sz="1600" dirty="0"/>
              <a:t>Driver writes </a:t>
            </a:r>
            <a:r>
              <a:rPr lang="en-US" sz="1600" b="1" dirty="0"/>
              <a:t>start address</a:t>
            </a:r>
            <a:r>
              <a:rPr lang="en-US" sz="1600" dirty="0"/>
              <a:t> of buffer to </a:t>
            </a:r>
            <a:r>
              <a:rPr lang="en-US" sz="1600" b="1" dirty="0"/>
              <a:t>register X</a:t>
            </a:r>
            <a:r>
              <a:rPr lang="en-US" sz="1600" dirty="0"/>
              <a:t> of the NIC</a:t>
            </a:r>
          </a:p>
          <a:p>
            <a:pPr lvl="1"/>
            <a:r>
              <a:rPr lang="en-US" sz="1600" dirty="0"/>
              <a:t>Driver writes </a:t>
            </a:r>
            <a:r>
              <a:rPr lang="en-US" sz="1600" b="1" dirty="0"/>
              <a:t>length</a:t>
            </a:r>
            <a:r>
              <a:rPr lang="en-US" sz="1600" dirty="0"/>
              <a:t> of buffer to </a:t>
            </a:r>
            <a:r>
              <a:rPr lang="en-US" sz="1600" b="1" dirty="0"/>
              <a:t>register Y</a:t>
            </a:r>
          </a:p>
          <a:p>
            <a:pPr lvl="1"/>
            <a:r>
              <a:rPr lang="en-US" sz="1600" dirty="0"/>
              <a:t>Driver writes </a:t>
            </a:r>
            <a:r>
              <a:rPr lang="ja-JP" altLang="en-US" sz="1600" dirty="0">
                <a:latin typeface="Arial"/>
              </a:rPr>
              <a:t>‘</a:t>
            </a:r>
            <a:r>
              <a:rPr lang="en-US" sz="1600" dirty="0"/>
              <a:t>1</a:t>
            </a:r>
            <a:r>
              <a:rPr lang="ja-JP" altLang="en-US" sz="1600" dirty="0">
                <a:latin typeface="Arial"/>
              </a:rPr>
              <a:t>’</a:t>
            </a:r>
            <a:r>
              <a:rPr lang="en-US" sz="1600" dirty="0"/>
              <a:t> (</a:t>
            </a:r>
            <a:r>
              <a:rPr lang="en-US" sz="1600" b="1" dirty="0"/>
              <a:t>GO!</a:t>
            </a:r>
            <a:r>
              <a:rPr lang="en-US" sz="1600" dirty="0"/>
              <a:t>) into </a:t>
            </a:r>
            <a:r>
              <a:rPr lang="en-US" sz="1600" b="1" dirty="0"/>
              <a:t>register T</a:t>
            </a:r>
          </a:p>
          <a:p>
            <a:pPr lvl="1"/>
            <a:r>
              <a:rPr lang="en-US" sz="1600" dirty="0"/>
              <a:t>NIC reads packet from memory addresses [X,X</a:t>
            </a:r>
            <a:r>
              <a:rPr lang="ru-RU" sz="1600" dirty="0"/>
              <a:t>+</a:t>
            </a:r>
            <a:r>
              <a:rPr lang="en-US" sz="1600" dirty="0"/>
              <a:t>Y) and sends it on the wire</a:t>
            </a:r>
          </a:p>
          <a:p>
            <a:pPr lvl="1"/>
            <a:r>
              <a:rPr lang="en-US" sz="1600" dirty="0"/>
              <a:t>NIC sends interrupt to host (</a:t>
            </a:r>
            <a:r>
              <a:rPr lang="en-US" sz="1600" b="1" dirty="0"/>
              <a:t>TX complete</a:t>
            </a:r>
            <a:r>
              <a:rPr lang="en-US" sz="1600" dirty="0"/>
              <a:t>, next packet please)</a:t>
            </a:r>
          </a:p>
          <a:p>
            <a:r>
              <a:rPr lang="en-US" sz="1800" dirty="0"/>
              <a:t>Receive path:</a:t>
            </a:r>
          </a:p>
          <a:p>
            <a:pPr lvl="1"/>
            <a:r>
              <a:rPr lang="en-US" sz="1600" dirty="0"/>
              <a:t>Driver prepares buffer to receive packet into</a:t>
            </a:r>
          </a:p>
          <a:p>
            <a:pPr lvl="1"/>
            <a:r>
              <a:rPr lang="en-US" sz="1600" dirty="0"/>
              <a:t>Driver writes </a:t>
            </a:r>
            <a:r>
              <a:rPr lang="en-US" sz="1600" b="1" dirty="0"/>
              <a:t>start address</a:t>
            </a:r>
            <a:r>
              <a:rPr lang="en-US" sz="1600" dirty="0"/>
              <a:t> of buffer to </a:t>
            </a:r>
            <a:r>
              <a:rPr lang="en-US" sz="1600" b="1" dirty="0"/>
              <a:t>register X</a:t>
            </a:r>
            <a:endParaRPr lang="en-US" sz="1600" dirty="0"/>
          </a:p>
          <a:p>
            <a:pPr lvl="1"/>
            <a:r>
              <a:rPr lang="en-US" sz="1600" dirty="0"/>
              <a:t>Driver writes </a:t>
            </a:r>
            <a:r>
              <a:rPr lang="en-US" sz="1600" b="1" dirty="0"/>
              <a:t>length</a:t>
            </a:r>
            <a:r>
              <a:rPr lang="en-US" sz="1600" dirty="0"/>
              <a:t> of buffer to </a:t>
            </a:r>
            <a:r>
              <a:rPr lang="en-US" sz="1600" b="1" dirty="0"/>
              <a:t>register Y</a:t>
            </a:r>
          </a:p>
          <a:p>
            <a:pPr lvl="1"/>
            <a:r>
              <a:rPr lang="en-US" sz="1600" dirty="0"/>
              <a:t>Driver writes </a:t>
            </a:r>
            <a:r>
              <a:rPr lang="ja-JP" altLang="en-US" sz="1600" dirty="0">
                <a:latin typeface="Arial"/>
              </a:rPr>
              <a:t>‘</a:t>
            </a:r>
            <a:r>
              <a:rPr lang="en-US" sz="1600" dirty="0"/>
              <a:t>1</a:t>
            </a:r>
            <a:r>
              <a:rPr lang="ja-JP" altLang="en-US" sz="1600" dirty="0">
                <a:latin typeface="Arial"/>
              </a:rPr>
              <a:t>’</a:t>
            </a:r>
            <a:r>
              <a:rPr lang="en-US" sz="1600" dirty="0"/>
              <a:t> (</a:t>
            </a:r>
            <a:r>
              <a:rPr lang="en-US" sz="1600" b="1" dirty="0"/>
              <a:t>READY-TO-RECEIVE</a:t>
            </a:r>
            <a:r>
              <a:rPr lang="en-US" sz="1600" dirty="0"/>
              <a:t>) into </a:t>
            </a:r>
            <a:r>
              <a:rPr lang="en-US" sz="1600" b="1" dirty="0"/>
              <a:t>register R</a:t>
            </a:r>
          </a:p>
          <a:p>
            <a:pPr lvl="1"/>
            <a:r>
              <a:rPr lang="en-US" sz="1600" dirty="0"/>
              <a:t>When packet arrives, NIC copies it into memory at [X,X</a:t>
            </a:r>
            <a:r>
              <a:rPr lang="ru-RU" sz="1600" dirty="0"/>
              <a:t>+</a:t>
            </a:r>
            <a:r>
              <a:rPr lang="en-US" sz="1600" dirty="0"/>
              <a:t>Y)</a:t>
            </a:r>
          </a:p>
          <a:p>
            <a:pPr lvl="1"/>
            <a:r>
              <a:rPr lang="en-US" sz="1600" dirty="0"/>
              <a:t>NIC interrupts host (</a:t>
            </a:r>
            <a:r>
              <a:rPr lang="en-US" sz="1600" b="1" dirty="0"/>
              <a:t>RX</a:t>
            </a:r>
            <a:r>
              <a:rPr lang="en-US" sz="1600" dirty="0"/>
              <a:t>)</a:t>
            </a:r>
          </a:p>
          <a:p>
            <a:pPr lvl="1"/>
            <a:r>
              <a:rPr lang="en-US" sz="1600" dirty="0"/>
              <a:t>OS processes packet (e.g., wake the waiting process up)</a:t>
            </a:r>
          </a:p>
        </p:txBody>
      </p:sp>
    </p:spTree>
    <p:extLst>
      <p:ext uri="{BB962C8B-B14F-4D97-AF65-F5344CB8AC3E}">
        <p14:creationId xmlns:p14="http://schemas.microsoft.com/office/powerpoint/2010/main" val="31102497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457200" y="6248400"/>
            <a:ext cx="1676400" cy="457200"/>
          </a:xfrm>
          <a:prstGeom prst="rect">
            <a:avLst/>
          </a:prstGeom>
        </p:spPr>
        <p:txBody>
          <a:bodyPr/>
          <a:lstStyle/>
          <a:p>
            <a:fld id="{1C051912-712E-7448-B4AE-63FBCAE815A0}" type="slidenum">
              <a:rPr lang="en-US"/>
              <a:pPr/>
              <a:t>53</a:t>
            </a:fld>
            <a:endParaRPr lang="en-US"/>
          </a:p>
        </p:txBody>
      </p:sp>
      <p:sp>
        <p:nvSpPr>
          <p:cNvPr id="99330" name="Rectangle 2"/>
          <p:cNvSpPr>
            <a:spLocks noGrp="1" noChangeArrowheads="1"/>
          </p:cNvSpPr>
          <p:nvPr>
            <p:ph type="title"/>
          </p:nvPr>
        </p:nvSpPr>
        <p:spPr/>
        <p:txBody>
          <a:bodyPr/>
          <a:lstStyle/>
          <a:p>
            <a:r>
              <a:rPr lang="en-US"/>
              <a:t>I/O Virtualization? Emulate!</a:t>
            </a:r>
          </a:p>
        </p:txBody>
      </p:sp>
      <p:sp>
        <p:nvSpPr>
          <p:cNvPr id="99331" name="Rectangle 3"/>
          <p:cNvSpPr>
            <a:spLocks noGrp="1" noChangeArrowheads="1"/>
          </p:cNvSpPr>
          <p:nvPr>
            <p:ph type="body" idx="1"/>
          </p:nvPr>
        </p:nvSpPr>
        <p:spPr/>
        <p:txBody>
          <a:bodyPr/>
          <a:lstStyle/>
          <a:p>
            <a:r>
              <a:rPr lang="en-US" sz="2000" dirty="0"/>
              <a:t>Hypervisor implements </a:t>
            </a:r>
            <a:r>
              <a:rPr lang="en-US" sz="2000" b="1" dirty="0"/>
              <a:t>virtual NIC</a:t>
            </a:r>
            <a:r>
              <a:rPr lang="en-US" sz="2000" dirty="0"/>
              <a:t> (by the specification of a real NIC, e.g., Intel, </a:t>
            </a:r>
            <a:r>
              <a:rPr lang="en-US" sz="2000" dirty="0" err="1"/>
              <a:t>Realtek</a:t>
            </a:r>
            <a:r>
              <a:rPr lang="en-US" sz="2000" dirty="0"/>
              <a:t>, Broadcom)</a:t>
            </a:r>
            <a:endParaRPr lang="en-US" sz="2000" b="1" dirty="0"/>
          </a:p>
          <a:p>
            <a:r>
              <a:rPr lang="en-US" sz="2000" dirty="0"/>
              <a:t>NIC </a:t>
            </a:r>
            <a:r>
              <a:rPr lang="en-US" sz="2000" b="1" dirty="0"/>
              <a:t>registers</a:t>
            </a:r>
            <a:r>
              <a:rPr lang="en-US" sz="2000" dirty="0"/>
              <a:t> (X, Y, Z, T, R, …) are just </a:t>
            </a:r>
            <a:r>
              <a:rPr lang="en-US" sz="2000" b="1" dirty="0"/>
              <a:t>variables</a:t>
            </a:r>
            <a:r>
              <a:rPr lang="en-US" sz="2000" dirty="0"/>
              <a:t> in hypervisor (host) </a:t>
            </a:r>
            <a:r>
              <a:rPr lang="en-US" sz="2000" b="1" dirty="0"/>
              <a:t>memory</a:t>
            </a:r>
          </a:p>
          <a:p>
            <a:r>
              <a:rPr lang="en-US" sz="2000" dirty="0"/>
              <a:t>If </a:t>
            </a:r>
            <a:r>
              <a:rPr lang="en-US" sz="2000" b="1" dirty="0"/>
              <a:t>guest writes</a:t>
            </a:r>
            <a:r>
              <a:rPr lang="en-US" sz="2000" dirty="0"/>
              <a:t> </a:t>
            </a:r>
            <a:r>
              <a:rPr lang="ja-JP" altLang="en-US" sz="2000" dirty="0">
                <a:latin typeface="Arial"/>
              </a:rPr>
              <a:t>‘</a:t>
            </a:r>
            <a:r>
              <a:rPr lang="en-US" sz="2000" dirty="0"/>
              <a:t>1</a:t>
            </a:r>
            <a:r>
              <a:rPr lang="ja-JP" altLang="en-US" sz="2000" dirty="0">
                <a:latin typeface="Arial"/>
              </a:rPr>
              <a:t>’</a:t>
            </a:r>
            <a:r>
              <a:rPr lang="en-US" sz="2000" dirty="0"/>
              <a:t> to </a:t>
            </a:r>
            <a:r>
              <a:rPr lang="en-US" sz="2000" b="1" dirty="0"/>
              <a:t>register T</a:t>
            </a:r>
            <a:r>
              <a:rPr lang="en-US" sz="2000" dirty="0"/>
              <a:t>, </a:t>
            </a:r>
            <a:r>
              <a:rPr lang="en-US" sz="2000" b="1" dirty="0"/>
              <a:t>hypervisor</a:t>
            </a:r>
            <a:r>
              <a:rPr lang="en-US" sz="2000" dirty="0"/>
              <a:t> </a:t>
            </a:r>
            <a:r>
              <a:rPr lang="en-US" sz="2000" b="1" dirty="0"/>
              <a:t>reads</a:t>
            </a:r>
            <a:r>
              <a:rPr lang="en-US" sz="2000" dirty="0"/>
              <a:t> buffer from </a:t>
            </a:r>
            <a:r>
              <a:rPr lang="en-US" sz="2000" b="1" dirty="0"/>
              <a:t>memory [X,X</a:t>
            </a:r>
            <a:r>
              <a:rPr lang="ru-RU" sz="2000" b="1" dirty="0"/>
              <a:t>+</a:t>
            </a:r>
            <a:r>
              <a:rPr lang="en-US" sz="2000" b="1" dirty="0"/>
              <a:t>Y)</a:t>
            </a:r>
            <a:r>
              <a:rPr lang="en-US" sz="2000" dirty="0"/>
              <a:t> and passes it to </a:t>
            </a:r>
            <a:r>
              <a:rPr lang="en-US" sz="2000" b="1" dirty="0"/>
              <a:t>physical NIC</a:t>
            </a:r>
            <a:r>
              <a:rPr lang="en-US" sz="2000" dirty="0"/>
              <a:t> driver for transmission</a:t>
            </a:r>
          </a:p>
          <a:p>
            <a:r>
              <a:rPr lang="en-US" sz="2000" dirty="0"/>
              <a:t>When physical NIC interrupts (</a:t>
            </a:r>
            <a:r>
              <a:rPr lang="en-US" sz="2000" b="1" dirty="0"/>
              <a:t>TX complete</a:t>
            </a:r>
            <a:r>
              <a:rPr lang="en-US" sz="2000" dirty="0"/>
              <a:t>), hypervisor </a:t>
            </a:r>
            <a:r>
              <a:rPr lang="en-US" sz="2000" b="1" dirty="0"/>
              <a:t>injects</a:t>
            </a:r>
            <a:r>
              <a:rPr lang="en-US" sz="2000" dirty="0"/>
              <a:t> TX complete interrupt into guest</a:t>
            </a:r>
          </a:p>
          <a:p>
            <a:endParaRPr lang="en-US" sz="2000" dirty="0"/>
          </a:p>
          <a:p>
            <a:r>
              <a:rPr lang="en-US" sz="2000" dirty="0"/>
              <a:t>Similar for RX path</a:t>
            </a:r>
          </a:p>
        </p:txBody>
      </p:sp>
    </p:spTree>
    <p:extLst>
      <p:ext uri="{BB962C8B-B14F-4D97-AF65-F5344CB8AC3E}">
        <p14:creationId xmlns:p14="http://schemas.microsoft.com/office/powerpoint/2010/main" val="1242800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457200" y="6248400"/>
            <a:ext cx="1676400" cy="457200"/>
          </a:xfrm>
          <a:prstGeom prst="rect">
            <a:avLst/>
          </a:prstGeom>
        </p:spPr>
        <p:txBody>
          <a:bodyPr/>
          <a:lstStyle/>
          <a:p>
            <a:fld id="{00564058-1B6B-E449-935E-1E404DD80830}" type="slidenum">
              <a:rPr lang="en-US"/>
              <a:pPr/>
              <a:t>54</a:t>
            </a:fld>
            <a:endParaRPr lang="en-US"/>
          </a:p>
        </p:txBody>
      </p:sp>
      <p:sp>
        <p:nvSpPr>
          <p:cNvPr id="100354" name="Rectangle 2"/>
          <p:cNvSpPr>
            <a:spLocks noGrp="1" noChangeArrowheads="1"/>
          </p:cNvSpPr>
          <p:nvPr>
            <p:ph type="title"/>
          </p:nvPr>
        </p:nvSpPr>
        <p:spPr/>
        <p:txBody>
          <a:bodyPr/>
          <a:lstStyle/>
          <a:p>
            <a:r>
              <a:rPr lang="en-US"/>
              <a:t>I/O Virtualization? Emulate!</a:t>
            </a:r>
          </a:p>
        </p:txBody>
      </p:sp>
      <p:sp>
        <p:nvSpPr>
          <p:cNvPr id="100355" name="Rectangle 3"/>
          <p:cNvSpPr>
            <a:spLocks noGrp="1" noChangeArrowheads="1"/>
          </p:cNvSpPr>
          <p:nvPr>
            <p:ph type="body" idx="1"/>
          </p:nvPr>
        </p:nvSpPr>
        <p:spPr/>
        <p:txBody>
          <a:bodyPr/>
          <a:lstStyle/>
          <a:p>
            <a:r>
              <a:rPr lang="en-US" sz="2400" dirty="0"/>
              <a:t>Pro:</a:t>
            </a:r>
          </a:p>
          <a:p>
            <a:pPr lvl="1"/>
            <a:r>
              <a:rPr lang="en-US" sz="2000" b="1" dirty="0"/>
              <a:t>Unmodified guest</a:t>
            </a:r>
            <a:r>
              <a:rPr lang="en-US" sz="2000" dirty="0"/>
              <a:t> (guest already has drivers for Intel NICs…)</a:t>
            </a:r>
          </a:p>
          <a:p>
            <a:pPr lvl="1"/>
            <a:endParaRPr lang="en-US" sz="2000" dirty="0"/>
          </a:p>
          <a:p>
            <a:r>
              <a:rPr lang="en-US" sz="2400" dirty="0"/>
              <a:t>Cons:</a:t>
            </a:r>
          </a:p>
          <a:p>
            <a:pPr lvl="1"/>
            <a:r>
              <a:rPr lang="en-US" sz="2000" b="1" dirty="0"/>
              <a:t>Slow </a:t>
            </a:r>
            <a:r>
              <a:rPr lang="en-US" sz="2000" dirty="0"/>
              <a:t>–</a:t>
            </a:r>
            <a:r>
              <a:rPr lang="en-US" sz="2000" b="1" dirty="0"/>
              <a:t> </a:t>
            </a:r>
            <a:r>
              <a:rPr lang="en-US" sz="2000" dirty="0"/>
              <a:t>every access to every NIC register causes a </a:t>
            </a:r>
            <a:r>
              <a:rPr lang="en-US" sz="2000" b="1" dirty="0"/>
              <a:t>VM exit</a:t>
            </a:r>
            <a:r>
              <a:rPr lang="en-US" sz="2000" dirty="0"/>
              <a:t> (trap to hypervisor)</a:t>
            </a:r>
          </a:p>
          <a:p>
            <a:pPr lvl="1"/>
            <a:r>
              <a:rPr lang="en-US" sz="2000" dirty="0"/>
              <a:t>Hypervisor needs to </a:t>
            </a:r>
            <a:r>
              <a:rPr lang="en-US" sz="2000" b="1" dirty="0"/>
              <a:t>emulate complex hardware</a:t>
            </a:r>
          </a:p>
          <a:p>
            <a:pPr lvl="1"/>
            <a:endParaRPr lang="en-US" sz="2000" b="1" dirty="0"/>
          </a:p>
          <a:p>
            <a:r>
              <a:rPr lang="en-US" sz="2400" dirty="0"/>
              <a:t>Example hypervisors: QEMU, KVM, VMware (without VMware Tools)</a:t>
            </a:r>
            <a:endParaRPr lang="en-US" sz="2400" b="1" dirty="0"/>
          </a:p>
        </p:txBody>
      </p:sp>
    </p:spTree>
    <p:extLst>
      <p:ext uri="{BB962C8B-B14F-4D97-AF65-F5344CB8AC3E}">
        <p14:creationId xmlns:p14="http://schemas.microsoft.com/office/powerpoint/2010/main" val="42171371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457200" y="6248400"/>
            <a:ext cx="1676400" cy="457200"/>
          </a:xfrm>
          <a:prstGeom prst="rect">
            <a:avLst/>
          </a:prstGeom>
        </p:spPr>
        <p:txBody>
          <a:bodyPr/>
          <a:lstStyle/>
          <a:p>
            <a:fld id="{EA397520-738D-2543-8304-263D9C1F5DFD}" type="slidenum">
              <a:rPr lang="en-US"/>
              <a:pPr/>
              <a:t>55</a:t>
            </a:fld>
            <a:endParaRPr lang="en-US"/>
          </a:p>
        </p:txBody>
      </p:sp>
      <p:sp>
        <p:nvSpPr>
          <p:cNvPr id="101378" name="Rectangle 2"/>
          <p:cNvSpPr>
            <a:spLocks noGrp="1" noChangeArrowheads="1"/>
          </p:cNvSpPr>
          <p:nvPr>
            <p:ph type="title"/>
          </p:nvPr>
        </p:nvSpPr>
        <p:spPr/>
        <p:txBody>
          <a:bodyPr/>
          <a:lstStyle/>
          <a:p>
            <a:r>
              <a:rPr lang="en-US"/>
              <a:t>I/O Virtualization? Paravirtualize!</a:t>
            </a:r>
          </a:p>
        </p:txBody>
      </p:sp>
      <p:sp>
        <p:nvSpPr>
          <p:cNvPr id="101379" name="Rectangle 3"/>
          <p:cNvSpPr>
            <a:spLocks noGrp="1" noChangeArrowheads="1"/>
          </p:cNvSpPr>
          <p:nvPr>
            <p:ph type="body" idx="1"/>
          </p:nvPr>
        </p:nvSpPr>
        <p:spPr>
          <a:xfrm>
            <a:off x="457200" y="1447800"/>
            <a:ext cx="4648200" cy="5334000"/>
          </a:xfrm>
        </p:spPr>
        <p:txBody>
          <a:bodyPr/>
          <a:lstStyle/>
          <a:p>
            <a:r>
              <a:rPr lang="en-US" sz="1800" dirty="0"/>
              <a:t>Add virtual NIC driver into guest (</a:t>
            </a:r>
            <a:r>
              <a:rPr lang="en-US" sz="1800" b="1" dirty="0"/>
              <a:t>frontend</a:t>
            </a:r>
            <a:r>
              <a:rPr lang="en-US" sz="1800" dirty="0"/>
              <a:t>)</a:t>
            </a:r>
          </a:p>
          <a:p>
            <a:r>
              <a:rPr lang="en-US" sz="1800" dirty="0"/>
              <a:t>Implement the virtual NIC in the hypervisor (</a:t>
            </a:r>
            <a:r>
              <a:rPr lang="en-US" sz="1800" b="1" dirty="0"/>
              <a:t>backend</a:t>
            </a:r>
            <a:r>
              <a:rPr lang="en-US" sz="1800" dirty="0"/>
              <a:t>)</a:t>
            </a:r>
          </a:p>
          <a:p>
            <a:r>
              <a:rPr lang="en-US" sz="1800" dirty="0"/>
              <a:t>Everything works just like in the emulation case…</a:t>
            </a:r>
          </a:p>
          <a:p>
            <a:r>
              <a:rPr lang="en-US" sz="1800" dirty="0"/>
              <a:t>…except – </a:t>
            </a:r>
            <a:r>
              <a:rPr lang="en-US" sz="1800" b="1" dirty="0"/>
              <a:t>protocol</a:t>
            </a:r>
            <a:r>
              <a:rPr lang="en-US" sz="1800" dirty="0"/>
              <a:t> between frontend and </a:t>
            </a:r>
            <a:r>
              <a:rPr lang="en-US" sz="1800" dirty="0" smtClean="0"/>
              <a:t>backend</a:t>
            </a:r>
            <a:endParaRPr lang="en-US" sz="1800" dirty="0"/>
          </a:p>
        </p:txBody>
      </p:sp>
      <p:pic>
        <p:nvPicPr>
          <p:cNvPr id="2" name="Picture 1"/>
          <p:cNvPicPr>
            <a:picLocks noChangeAspect="1"/>
          </p:cNvPicPr>
          <p:nvPr/>
        </p:nvPicPr>
        <p:blipFill>
          <a:blip r:embed="rId2"/>
          <a:stretch>
            <a:fillRect/>
          </a:stretch>
        </p:blipFill>
        <p:spPr>
          <a:xfrm>
            <a:off x="4800601" y="884242"/>
            <a:ext cx="4343400" cy="3382958"/>
          </a:xfrm>
          <a:prstGeom prst="rect">
            <a:avLst/>
          </a:prstGeom>
        </p:spPr>
      </p:pic>
      <p:sp>
        <p:nvSpPr>
          <p:cNvPr id="6" name="Rectangle 3"/>
          <p:cNvSpPr txBox="1">
            <a:spLocks noChangeArrowheads="1"/>
          </p:cNvSpPr>
          <p:nvPr/>
        </p:nvSpPr>
        <p:spPr bwMode="auto">
          <a:xfrm>
            <a:off x="457200" y="3581400"/>
            <a:ext cx="8534400" cy="281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
              <a:defRPr sz="3100">
                <a:solidFill>
                  <a:schemeClr val="tx1"/>
                </a:solidFill>
                <a:latin typeface="+mn-lt"/>
                <a:ea typeface="+mn-ea"/>
                <a:cs typeface="+mn-cs"/>
              </a:defRPr>
            </a:lvl1pPr>
            <a:lvl2pPr marL="742950" indent="-285750" algn="l" rtl="0" eaLnBrk="0" fontAlgn="base" hangingPunct="0">
              <a:spcBef>
                <a:spcPct val="20000"/>
              </a:spcBef>
              <a:spcAft>
                <a:spcPct val="0"/>
              </a:spcAft>
              <a:buClr>
                <a:srgbClr val="00B050"/>
              </a:buClr>
              <a:buChar char="•"/>
              <a:defRPr sz="2600">
                <a:solidFill>
                  <a:srgbClr val="000000"/>
                </a:solidFill>
                <a:latin typeface="+mn-lt"/>
                <a:cs typeface="+mn-cs"/>
              </a:defRPr>
            </a:lvl2pPr>
            <a:lvl3pPr marL="1143000" indent="-228600" algn="l" rtl="0" eaLnBrk="0" fontAlgn="base" hangingPunct="0">
              <a:spcBef>
                <a:spcPct val="20000"/>
              </a:spcBef>
              <a:spcAft>
                <a:spcPct val="0"/>
              </a:spcAft>
              <a:buChar char="o"/>
              <a:defRPr sz="2000">
                <a:solidFill>
                  <a:srgbClr val="000000"/>
                </a:solidFill>
                <a:latin typeface="+mn-lt"/>
                <a:cs typeface="+mn-cs"/>
              </a:defRPr>
            </a:lvl3pPr>
            <a:lvl4pPr marL="1600200" indent="-228600" algn="l" rtl="0" eaLnBrk="0" fontAlgn="base" hangingPunct="0">
              <a:spcBef>
                <a:spcPct val="20000"/>
              </a:spcBef>
              <a:spcAft>
                <a:spcPct val="0"/>
              </a:spcAft>
              <a:buChar char="–"/>
              <a:defRPr sz="1800">
                <a:solidFill>
                  <a:srgbClr val="000000"/>
                </a:solidFill>
                <a:latin typeface="+mn-lt"/>
                <a:cs typeface="+mn-cs"/>
              </a:defRPr>
            </a:lvl4pPr>
            <a:lvl5pPr marL="2057400" indent="-228600" algn="l" rtl="0" eaLnBrk="0" fontAlgn="base" hangingPunct="0">
              <a:spcBef>
                <a:spcPct val="20000"/>
              </a:spcBef>
              <a:spcAft>
                <a:spcPct val="0"/>
              </a:spcAft>
              <a:buChar char="»"/>
              <a:defRPr sz="1800">
                <a:solidFill>
                  <a:srgbClr val="000000"/>
                </a:solidFill>
                <a:latin typeface="+mn-lt"/>
                <a:cs typeface="+mn-cs"/>
              </a:defRPr>
            </a:lvl5pPr>
            <a:lvl6pPr marL="2514600" indent="-228600" algn="l" rtl="0" fontAlgn="base">
              <a:spcBef>
                <a:spcPct val="20000"/>
              </a:spcBef>
              <a:spcAft>
                <a:spcPct val="0"/>
              </a:spcAft>
              <a:buChar char="»"/>
              <a:defRPr>
                <a:solidFill>
                  <a:schemeClr val="tx1"/>
                </a:solidFill>
                <a:latin typeface="+mn-lt"/>
                <a:cs typeface="+mn-cs"/>
              </a:defRPr>
            </a:lvl6pPr>
            <a:lvl7pPr marL="2971800" indent="-228600" algn="l" rtl="0" fontAlgn="base">
              <a:spcBef>
                <a:spcPct val="20000"/>
              </a:spcBef>
              <a:spcAft>
                <a:spcPct val="0"/>
              </a:spcAft>
              <a:buChar char="»"/>
              <a:defRPr>
                <a:solidFill>
                  <a:schemeClr val="tx1"/>
                </a:solidFill>
                <a:latin typeface="+mn-lt"/>
                <a:cs typeface="+mn-cs"/>
              </a:defRPr>
            </a:lvl7pPr>
            <a:lvl8pPr marL="3429000" indent="-228600" algn="l" rtl="0" fontAlgn="base">
              <a:spcBef>
                <a:spcPct val="20000"/>
              </a:spcBef>
              <a:spcAft>
                <a:spcPct val="0"/>
              </a:spcAft>
              <a:buChar char="»"/>
              <a:defRPr>
                <a:solidFill>
                  <a:schemeClr val="tx1"/>
                </a:solidFill>
                <a:latin typeface="+mn-lt"/>
                <a:cs typeface="+mn-cs"/>
              </a:defRPr>
            </a:lvl8pPr>
            <a:lvl9pPr marL="3886200" indent="-228600" algn="l" rtl="0" fontAlgn="base">
              <a:spcBef>
                <a:spcPct val="20000"/>
              </a:spcBef>
              <a:spcAft>
                <a:spcPct val="0"/>
              </a:spcAft>
              <a:buChar char="»"/>
              <a:defRPr>
                <a:solidFill>
                  <a:schemeClr val="tx1"/>
                </a:solidFill>
                <a:latin typeface="+mn-lt"/>
                <a:cs typeface="+mn-cs"/>
              </a:defRPr>
            </a:lvl9pPr>
          </a:lstStyle>
          <a:p>
            <a:endParaRPr lang="en-US" sz="1800" dirty="0" smtClean="0"/>
          </a:p>
          <a:p>
            <a:r>
              <a:rPr lang="en-US" sz="1800" dirty="0" smtClean="0"/>
              <a:t>Protocol in emulation case: </a:t>
            </a:r>
          </a:p>
          <a:p>
            <a:pPr lvl="1"/>
            <a:r>
              <a:rPr lang="en-US" sz="1600" dirty="0" smtClean="0"/>
              <a:t>Guest writes registers X, Y, waits at least 3 </a:t>
            </a:r>
            <a:r>
              <a:rPr lang="en-US" sz="1600" dirty="0" err="1" smtClean="0"/>
              <a:t>nano</a:t>
            </a:r>
            <a:r>
              <a:rPr lang="en-US" sz="1600" dirty="0" smtClean="0"/>
              <a:t>-sec and writes to register T</a:t>
            </a:r>
          </a:p>
          <a:p>
            <a:pPr lvl="1"/>
            <a:r>
              <a:rPr lang="en-US" sz="1600" dirty="0" smtClean="0"/>
              <a:t>Hypervisor </a:t>
            </a:r>
            <a:r>
              <a:rPr lang="en-US" sz="1600" b="1" dirty="0" smtClean="0"/>
              <a:t>infers</a:t>
            </a:r>
            <a:r>
              <a:rPr lang="en-US" sz="1600" dirty="0" smtClean="0"/>
              <a:t> guest wants to transmit packet</a:t>
            </a:r>
          </a:p>
          <a:p>
            <a:r>
              <a:rPr lang="en-US" sz="1800" dirty="0" err="1" smtClean="0"/>
              <a:t>Paravirtual</a:t>
            </a:r>
            <a:r>
              <a:rPr lang="en-US" sz="1800" dirty="0" smtClean="0"/>
              <a:t> protocol: </a:t>
            </a:r>
          </a:p>
          <a:p>
            <a:pPr lvl="1"/>
            <a:r>
              <a:rPr lang="en-US" sz="1600" dirty="0" smtClean="0"/>
              <a:t>Guest does a </a:t>
            </a:r>
            <a:r>
              <a:rPr lang="en-US" sz="1600" dirty="0" err="1" smtClean="0"/>
              <a:t>hypercall</a:t>
            </a:r>
            <a:r>
              <a:rPr lang="en-US" sz="1600" dirty="0" smtClean="0"/>
              <a:t>, passes it start address and length as arguments</a:t>
            </a:r>
          </a:p>
          <a:p>
            <a:pPr lvl="1"/>
            <a:r>
              <a:rPr lang="en-US" sz="1600" dirty="0" smtClean="0"/>
              <a:t>Hypervisor </a:t>
            </a:r>
            <a:r>
              <a:rPr lang="en-US" sz="1600" b="1" dirty="0" smtClean="0"/>
              <a:t>knows</a:t>
            </a:r>
            <a:r>
              <a:rPr lang="en-US" sz="1600" dirty="0" smtClean="0"/>
              <a:t> what it should do</a:t>
            </a:r>
          </a:p>
          <a:p>
            <a:r>
              <a:rPr lang="en-US" sz="1800" dirty="0" err="1" smtClean="0"/>
              <a:t>Paravirtual</a:t>
            </a:r>
            <a:r>
              <a:rPr lang="en-US" sz="1800" dirty="0" smtClean="0"/>
              <a:t> protocol can be </a:t>
            </a:r>
            <a:r>
              <a:rPr lang="en-US" sz="1800" b="1" dirty="0" smtClean="0"/>
              <a:t>high-level</a:t>
            </a:r>
            <a:r>
              <a:rPr lang="en-US" sz="1800" dirty="0" smtClean="0"/>
              <a:t>, e.g., ring of buffers to transmit (so NIC </a:t>
            </a:r>
            <a:r>
              <a:rPr lang="en-US" sz="1800" dirty="0" err="1" smtClean="0"/>
              <a:t>doesn</a:t>
            </a:r>
            <a:r>
              <a:rPr lang="ja-JP" altLang="en-US" sz="1800" dirty="0" smtClean="0">
                <a:latin typeface="Arial"/>
              </a:rPr>
              <a:t>’</a:t>
            </a:r>
            <a:r>
              <a:rPr lang="en-US" sz="1800" dirty="0" smtClean="0"/>
              <a:t>t stay idle after one transmission), and </a:t>
            </a:r>
            <a:r>
              <a:rPr lang="en-US" sz="1800" b="1" dirty="0" smtClean="0"/>
              <a:t>independent of particular NIC </a:t>
            </a:r>
            <a:r>
              <a:rPr lang="en-US" sz="1800" dirty="0" smtClean="0"/>
              <a:t>registers</a:t>
            </a:r>
            <a:endParaRPr lang="en-US" sz="1800" dirty="0"/>
          </a:p>
        </p:txBody>
      </p:sp>
    </p:spTree>
    <p:extLst>
      <p:ext uri="{BB962C8B-B14F-4D97-AF65-F5344CB8AC3E}">
        <p14:creationId xmlns:p14="http://schemas.microsoft.com/office/powerpoint/2010/main" val="2909616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457200" y="6248400"/>
            <a:ext cx="1676400" cy="457200"/>
          </a:xfrm>
          <a:prstGeom prst="rect">
            <a:avLst/>
          </a:prstGeom>
        </p:spPr>
        <p:txBody>
          <a:bodyPr/>
          <a:lstStyle/>
          <a:p>
            <a:fld id="{CAC76D72-3ACD-CA4B-8622-E3F1A9A08B34}" type="slidenum">
              <a:rPr lang="en-US"/>
              <a:pPr/>
              <a:t>56</a:t>
            </a:fld>
            <a:endParaRPr lang="en-US"/>
          </a:p>
        </p:txBody>
      </p:sp>
      <p:sp>
        <p:nvSpPr>
          <p:cNvPr id="102402" name="Rectangle 2"/>
          <p:cNvSpPr>
            <a:spLocks noGrp="1" noChangeArrowheads="1"/>
          </p:cNvSpPr>
          <p:nvPr>
            <p:ph type="title"/>
          </p:nvPr>
        </p:nvSpPr>
        <p:spPr/>
        <p:txBody>
          <a:bodyPr/>
          <a:lstStyle/>
          <a:p>
            <a:r>
              <a:rPr lang="en-US"/>
              <a:t>I/O Virtualization? Paravirtualize!</a:t>
            </a:r>
          </a:p>
        </p:txBody>
      </p:sp>
      <p:sp>
        <p:nvSpPr>
          <p:cNvPr id="102403" name="Rectangle 3"/>
          <p:cNvSpPr>
            <a:spLocks noGrp="1" noChangeArrowheads="1"/>
          </p:cNvSpPr>
          <p:nvPr>
            <p:ph type="body" idx="1"/>
          </p:nvPr>
        </p:nvSpPr>
        <p:spPr/>
        <p:txBody>
          <a:bodyPr/>
          <a:lstStyle/>
          <a:p>
            <a:r>
              <a:rPr lang="en-US" sz="2000" dirty="0"/>
              <a:t>Pro:</a:t>
            </a:r>
          </a:p>
          <a:p>
            <a:pPr lvl="1"/>
            <a:r>
              <a:rPr lang="en-US" sz="1800" b="1" dirty="0"/>
              <a:t>Fast</a:t>
            </a:r>
            <a:r>
              <a:rPr lang="en-US" sz="1800" dirty="0"/>
              <a:t> – no need to emulate physical device</a:t>
            </a:r>
          </a:p>
          <a:p>
            <a:endParaRPr lang="en-US" sz="2000" b="1" dirty="0"/>
          </a:p>
          <a:p>
            <a:r>
              <a:rPr lang="en-US" sz="2000" dirty="0"/>
              <a:t>Con:</a:t>
            </a:r>
          </a:p>
          <a:p>
            <a:pPr lvl="1"/>
            <a:r>
              <a:rPr lang="en-US" sz="1800" dirty="0"/>
              <a:t>Requires </a:t>
            </a:r>
            <a:r>
              <a:rPr lang="en-US" sz="1800" b="1" dirty="0"/>
              <a:t>guest driver</a:t>
            </a:r>
          </a:p>
          <a:p>
            <a:pPr lvl="1"/>
            <a:endParaRPr lang="en-US" sz="1800" dirty="0"/>
          </a:p>
          <a:p>
            <a:r>
              <a:rPr lang="en-US" sz="2000" dirty="0"/>
              <a:t>Example hypervisors: QEMU, KVM, VMware (with VMware Tools), </a:t>
            </a:r>
            <a:r>
              <a:rPr lang="en-US" sz="2000" dirty="0" err="1"/>
              <a:t>Xen</a:t>
            </a:r>
            <a:endParaRPr lang="en-US" sz="2000" b="1" dirty="0"/>
          </a:p>
          <a:p>
            <a:endParaRPr lang="en-US" sz="2000" dirty="0"/>
          </a:p>
          <a:p>
            <a:r>
              <a:rPr lang="en-US" sz="2000" dirty="0"/>
              <a:t>How is </a:t>
            </a:r>
            <a:r>
              <a:rPr lang="en-US" sz="2000" dirty="0" err="1"/>
              <a:t>paravirtual</a:t>
            </a:r>
            <a:r>
              <a:rPr lang="en-US" sz="2000" dirty="0"/>
              <a:t> I/O different from </a:t>
            </a:r>
            <a:r>
              <a:rPr lang="en-US" sz="2000" dirty="0" err="1"/>
              <a:t>paravirtual</a:t>
            </a:r>
            <a:r>
              <a:rPr lang="en-US" sz="2000" dirty="0"/>
              <a:t> guest?</a:t>
            </a:r>
          </a:p>
          <a:p>
            <a:pPr lvl="1"/>
            <a:r>
              <a:rPr lang="en-US" sz="1800" dirty="0" err="1"/>
              <a:t>Paravirtual</a:t>
            </a:r>
            <a:r>
              <a:rPr lang="en-US" sz="1800" dirty="0"/>
              <a:t> guest requires to modify </a:t>
            </a:r>
            <a:r>
              <a:rPr lang="en-US" sz="1800" b="1" dirty="0"/>
              <a:t>whole OS</a:t>
            </a:r>
          </a:p>
          <a:p>
            <a:pPr lvl="2"/>
            <a:r>
              <a:rPr lang="en-US" sz="1600" dirty="0"/>
              <a:t>Try doing it on Windows (without source code), or even Linux (lots of changes)</a:t>
            </a:r>
          </a:p>
          <a:p>
            <a:pPr lvl="1"/>
            <a:r>
              <a:rPr lang="en-US" sz="1800" dirty="0" err="1"/>
              <a:t>Paravirtual</a:t>
            </a:r>
            <a:r>
              <a:rPr lang="en-US" sz="1800" dirty="0"/>
              <a:t> I/O requires the addition of a </a:t>
            </a:r>
            <a:r>
              <a:rPr lang="en-US" sz="1800" b="1" dirty="0"/>
              <a:t>single driver</a:t>
            </a:r>
            <a:r>
              <a:rPr lang="en-US" sz="1800" dirty="0"/>
              <a:t> to a guest</a:t>
            </a:r>
          </a:p>
          <a:p>
            <a:pPr lvl="2"/>
            <a:r>
              <a:rPr lang="en-US" sz="1600" dirty="0"/>
              <a:t>Easy to do on both Windows and Linux guests</a:t>
            </a:r>
          </a:p>
        </p:txBody>
      </p:sp>
    </p:spTree>
    <p:extLst>
      <p:ext uri="{BB962C8B-B14F-4D97-AF65-F5344CB8AC3E}">
        <p14:creationId xmlns:p14="http://schemas.microsoft.com/office/powerpoint/2010/main" val="26458601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457200" y="6248400"/>
            <a:ext cx="1676400" cy="457200"/>
          </a:xfrm>
          <a:prstGeom prst="rect">
            <a:avLst/>
          </a:prstGeom>
        </p:spPr>
        <p:txBody>
          <a:bodyPr/>
          <a:lstStyle/>
          <a:p>
            <a:fld id="{A2A694C9-4E8B-524E-B07C-72FFF0F72436}" type="slidenum">
              <a:rPr lang="en-US"/>
              <a:pPr/>
              <a:t>57</a:t>
            </a:fld>
            <a:endParaRPr lang="en-US"/>
          </a:p>
        </p:txBody>
      </p:sp>
      <p:sp>
        <p:nvSpPr>
          <p:cNvPr id="103426" name="Rectangle 2"/>
          <p:cNvSpPr>
            <a:spLocks noGrp="1" noChangeArrowheads="1"/>
          </p:cNvSpPr>
          <p:nvPr>
            <p:ph type="title"/>
          </p:nvPr>
        </p:nvSpPr>
        <p:spPr/>
        <p:txBody>
          <a:bodyPr/>
          <a:lstStyle/>
          <a:p>
            <a:r>
              <a:rPr lang="en-US" sz="2800" dirty="0"/>
              <a:t>I/O Virtualization? Direct access / direct assignment!</a:t>
            </a:r>
          </a:p>
        </p:txBody>
      </p:sp>
      <p:sp>
        <p:nvSpPr>
          <p:cNvPr id="103427" name="Rectangle 3"/>
          <p:cNvSpPr>
            <a:spLocks noGrp="1" noChangeArrowheads="1"/>
          </p:cNvSpPr>
          <p:nvPr>
            <p:ph type="body" idx="1"/>
          </p:nvPr>
        </p:nvSpPr>
        <p:spPr>
          <a:xfrm>
            <a:off x="381000" y="2362200"/>
            <a:ext cx="8229600" cy="4302125"/>
          </a:xfrm>
        </p:spPr>
        <p:txBody>
          <a:bodyPr/>
          <a:lstStyle/>
          <a:p>
            <a:r>
              <a:rPr lang="ja-JP" altLang="en-US" dirty="0">
                <a:latin typeface="Arial"/>
              </a:rPr>
              <a:t>“</a:t>
            </a:r>
            <a:r>
              <a:rPr lang="en-US" dirty="0"/>
              <a:t>Pull</a:t>
            </a:r>
            <a:r>
              <a:rPr lang="ja-JP" altLang="en-US" dirty="0">
                <a:latin typeface="Arial"/>
              </a:rPr>
              <a:t>”</a:t>
            </a:r>
            <a:r>
              <a:rPr lang="en-US" dirty="0"/>
              <a:t> NIC out of the host, and </a:t>
            </a:r>
            <a:r>
              <a:rPr lang="ja-JP" altLang="en-US" dirty="0">
                <a:latin typeface="Arial"/>
              </a:rPr>
              <a:t>“</a:t>
            </a:r>
            <a:r>
              <a:rPr lang="en-US" dirty="0"/>
              <a:t>plug</a:t>
            </a:r>
            <a:r>
              <a:rPr lang="ja-JP" altLang="en-US" dirty="0">
                <a:latin typeface="Arial"/>
              </a:rPr>
              <a:t>”</a:t>
            </a:r>
            <a:r>
              <a:rPr lang="en-US" dirty="0"/>
              <a:t> it into the guest</a:t>
            </a:r>
          </a:p>
          <a:p>
            <a:r>
              <a:rPr lang="en-US" dirty="0"/>
              <a:t>Guest is allowed to access NIC registers </a:t>
            </a:r>
            <a:r>
              <a:rPr lang="en-US" b="1" dirty="0"/>
              <a:t>directly</a:t>
            </a:r>
            <a:r>
              <a:rPr lang="en-US" dirty="0"/>
              <a:t>, no hypervisor intervention</a:t>
            </a:r>
          </a:p>
          <a:p>
            <a:r>
              <a:rPr lang="en-US" dirty="0"/>
              <a:t>Host can</a:t>
            </a:r>
            <a:r>
              <a:rPr lang="ja-JP" altLang="en-US" dirty="0">
                <a:latin typeface="Arial"/>
              </a:rPr>
              <a:t>’</a:t>
            </a:r>
            <a:r>
              <a:rPr lang="en-US" dirty="0"/>
              <a:t>t access NIC anymore</a:t>
            </a:r>
            <a:endParaRPr lang="en-US" b="1" dirty="0"/>
          </a:p>
        </p:txBody>
      </p:sp>
    </p:spTree>
    <p:extLst>
      <p:ext uri="{BB962C8B-B14F-4D97-AF65-F5344CB8AC3E}">
        <p14:creationId xmlns:p14="http://schemas.microsoft.com/office/powerpoint/2010/main" val="2681561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457200" y="6248400"/>
            <a:ext cx="1676400" cy="457200"/>
          </a:xfrm>
          <a:prstGeom prst="rect">
            <a:avLst/>
          </a:prstGeom>
        </p:spPr>
        <p:txBody>
          <a:bodyPr/>
          <a:lstStyle/>
          <a:p>
            <a:fld id="{B11DC4C2-D815-C945-BCCC-E9C9A97E49C6}" type="slidenum">
              <a:rPr lang="en-US"/>
              <a:pPr/>
              <a:t>58</a:t>
            </a:fld>
            <a:endParaRPr lang="en-US"/>
          </a:p>
        </p:txBody>
      </p:sp>
      <p:sp>
        <p:nvSpPr>
          <p:cNvPr id="104450" name="Rectangle 2"/>
          <p:cNvSpPr>
            <a:spLocks noGrp="1" noChangeArrowheads="1"/>
          </p:cNvSpPr>
          <p:nvPr>
            <p:ph type="title"/>
          </p:nvPr>
        </p:nvSpPr>
        <p:spPr/>
        <p:txBody>
          <a:bodyPr/>
          <a:lstStyle/>
          <a:p>
            <a:r>
              <a:rPr lang="en-US" sz="2800" dirty="0"/>
              <a:t>I/O Virtualization? Direct access / direct assignment!</a:t>
            </a:r>
          </a:p>
        </p:txBody>
      </p:sp>
      <p:sp>
        <p:nvSpPr>
          <p:cNvPr id="104451" name="Rectangle 3"/>
          <p:cNvSpPr>
            <a:spLocks noGrp="1" noChangeArrowheads="1"/>
          </p:cNvSpPr>
          <p:nvPr>
            <p:ph type="body" idx="1"/>
          </p:nvPr>
        </p:nvSpPr>
        <p:spPr/>
        <p:txBody>
          <a:bodyPr/>
          <a:lstStyle/>
          <a:p>
            <a:r>
              <a:rPr lang="en-US" sz="2800" dirty="0"/>
              <a:t>Pro:</a:t>
            </a:r>
          </a:p>
          <a:p>
            <a:pPr lvl="1"/>
            <a:r>
              <a:rPr lang="en-US" sz="2400" dirty="0"/>
              <a:t>As </a:t>
            </a:r>
            <a:r>
              <a:rPr lang="en-US" sz="2400" b="1" dirty="0"/>
              <a:t>fast</a:t>
            </a:r>
            <a:r>
              <a:rPr lang="en-US" sz="2400" dirty="0"/>
              <a:t> as possible!</a:t>
            </a:r>
          </a:p>
          <a:p>
            <a:endParaRPr lang="en-US" sz="2800" dirty="0"/>
          </a:p>
          <a:p>
            <a:r>
              <a:rPr lang="en-US" sz="2800" dirty="0"/>
              <a:t>Cons:</a:t>
            </a:r>
          </a:p>
          <a:p>
            <a:pPr lvl="1"/>
            <a:r>
              <a:rPr lang="en-US" sz="2400" dirty="0"/>
              <a:t>Need NIC per guest</a:t>
            </a:r>
          </a:p>
          <a:p>
            <a:pPr lvl="1"/>
            <a:r>
              <a:rPr lang="en-US" sz="2400" dirty="0"/>
              <a:t>Plus one for host</a:t>
            </a:r>
          </a:p>
          <a:p>
            <a:pPr lvl="1"/>
            <a:r>
              <a:rPr lang="en-US" sz="2400" dirty="0"/>
              <a:t>Can</a:t>
            </a:r>
            <a:r>
              <a:rPr lang="ja-JP" altLang="en-US" sz="2400" dirty="0">
                <a:latin typeface="Arial"/>
              </a:rPr>
              <a:t>’</a:t>
            </a:r>
            <a:r>
              <a:rPr lang="en-US" sz="2400" dirty="0"/>
              <a:t>t do </a:t>
            </a:r>
            <a:r>
              <a:rPr lang="ja-JP" altLang="en-US" sz="2400" dirty="0">
                <a:latin typeface="Arial"/>
              </a:rPr>
              <a:t>“</a:t>
            </a:r>
            <a:r>
              <a:rPr lang="en-US" sz="2400" dirty="0"/>
              <a:t>cool stuff</a:t>
            </a:r>
            <a:r>
              <a:rPr lang="ja-JP" altLang="en-US" sz="2400" dirty="0">
                <a:latin typeface="Arial"/>
              </a:rPr>
              <a:t>”</a:t>
            </a:r>
            <a:endParaRPr lang="en-US" sz="2400" dirty="0"/>
          </a:p>
          <a:p>
            <a:pPr lvl="2"/>
            <a:r>
              <a:rPr lang="en-US" dirty="0"/>
              <a:t>Encapsulate guest packets, monitor, modify them at the hypervisor level</a:t>
            </a:r>
          </a:p>
          <a:p>
            <a:endParaRPr lang="en-US" sz="2800" dirty="0"/>
          </a:p>
          <a:p>
            <a:r>
              <a:rPr lang="en-US" sz="2800" dirty="0"/>
              <a:t>Example hypervisors: KVM, </a:t>
            </a:r>
            <a:r>
              <a:rPr lang="en-US" sz="2800" dirty="0" err="1"/>
              <a:t>Xen</a:t>
            </a:r>
            <a:r>
              <a:rPr lang="en-US" sz="2800" dirty="0"/>
              <a:t>, VMware</a:t>
            </a:r>
          </a:p>
        </p:txBody>
      </p:sp>
    </p:spTree>
    <p:extLst>
      <p:ext uri="{BB962C8B-B14F-4D97-AF65-F5344CB8AC3E}">
        <p14:creationId xmlns:p14="http://schemas.microsoft.com/office/powerpoint/2010/main" val="9773173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457200" y="6248400"/>
            <a:ext cx="1676400" cy="457200"/>
          </a:xfrm>
          <a:prstGeom prst="rect">
            <a:avLst/>
          </a:prstGeom>
        </p:spPr>
        <p:txBody>
          <a:bodyPr/>
          <a:lstStyle/>
          <a:p>
            <a:fld id="{4C97EFB1-D94E-2C45-84AA-22D882871A44}" type="slidenum">
              <a:rPr lang="en-US"/>
              <a:pPr/>
              <a:t>59</a:t>
            </a:fld>
            <a:endParaRPr lang="en-US"/>
          </a:p>
        </p:txBody>
      </p:sp>
      <p:sp>
        <p:nvSpPr>
          <p:cNvPr id="105474" name="Rectangle 2"/>
          <p:cNvSpPr>
            <a:spLocks noGrp="1" noChangeArrowheads="1"/>
          </p:cNvSpPr>
          <p:nvPr>
            <p:ph type="title"/>
          </p:nvPr>
        </p:nvSpPr>
        <p:spPr/>
        <p:txBody>
          <a:bodyPr/>
          <a:lstStyle/>
          <a:p>
            <a:r>
              <a:rPr lang="en-US" sz="2800" dirty="0"/>
              <a:t>I/O Virtualization? Emerging standard – SR-IOV!</a:t>
            </a:r>
          </a:p>
        </p:txBody>
      </p:sp>
      <p:sp>
        <p:nvSpPr>
          <p:cNvPr id="105475" name="Rectangle 3"/>
          <p:cNvSpPr>
            <a:spLocks noGrp="1" noChangeArrowheads="1"/>
          </p:cNvSpPr>
          <p:nvPr>
            <p:ph type="body" idx="1"/>
          </p:nvPr>
        </p:nvSpPr>
        <p:spPr/>
        <p:txBody>
          <a:bodyPr/>
          <a:lstStyle/>
          <a:p>
            <a:r>
              <a:rPr lang="en-US" sz="2800" dirty="0"/>
              <a:t>Single root I/O virtualization</a:t>
            </a:r>
          </a:p>
          <a:p>
            <a:r>
              <a:rPr lang="en-US" sz="2800" dirty="0"/>
              <a:t>Contains a </a:t>
            </a:r>
            <a:r>
              <a:rPr lang="en-US" sz="2800" b="1" dirty="0"/>
              <a:t>physical function</a:t>
            </a:r>
            <a:r>
              <a:rPr lang="en-US" sz="2800" dirty="0"/>
              <a:t> controlled by the host, used to create </a:t>
            </a:r>
            <a:r>
              <a:rPr lang="en-US" sz="2800" b="1" dirty="0"/>
              <a:t>virtual functions</a:t>
            </a:r>
            <a:endParaRPr lang="en-US" sz="2800" dirty="0"/>
          </a:p>
          <a:p>
            <a:r>
              <a:rPr lang="en-US" sz="2800" dirty="0"/>
              <a:t>Each virtual function is assigned to a guest (like in </a:t>
            </a:r>
            <a:r>
              <a:rPr lang="en-US" sz="2800" b="1" dirty="0"/>
              <a:t>direct assignment</a:t>
            </a:r>
            <a:r>
              <a:rPr lang="en-US" sz="2800" dirty="0"/>
              <a:t>)</a:t>
            </a:r>
          </a:p>
          <a:p>
            <a:r>
              <a:rPr lang="en-US" sz="2800" dirty="0"/>
              <a:t>Each </a:t>
            </a:r>
            <a:r>
              <a:rPr lang="en-US" sz="2800" b="1" dirty="0"/>
              <a:t>guest thinks</a:t>
            </a:r>
            <a:r>
              <a:rPr lang="en-US" sz="2800" dirty="0"/>
              <a:t> it has </a:t>
            </a:r>
            <a:r>
              <a:rPr lang="en-US" sz="2800" b="1" dirty="0"/>
              <a:t>full control</a:t>
            </a:r>
            <a:r>
              <a:rPr lang="en-US" sz="2800" dirty="0"/>
              <a:t> of NIC, accesses registers directly</a:t>
            </a:r>
          </a:p>
          <a:p>
            <a:r>
              <a:rPr lang="en-US" sz="2800" dirty="0"/>
              <a:t>NIC does multiplexing/</a:t>
            </a:r>
            <a:r>
              <a:rPr lang="en-US" sz="2800" dirty="0" err="1"/>
              <a:t>demultiplexing</a:t>
            </a:r>
            <a:r>
              <a:rPr lang="en-US" sz="2800" dirty="0"/>
              <a:t> of traffic</a:t>
            </a:r>
          </a:p>
        </p:txBody>
      </p:sp>
    </p:spTree>
    <p:extLst>
      <p:ext uri="{BB962C8B-B14F-4D97-AF65-F5344CB8AC3E}">
        <p14:creationId xmlns:p14="http://schemas.microsoft.com/office/powerpoint/2010/main" val="48051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4294967295"/>
          </p:nvPr>
        </p:nvSpPr>
        <p:spPr>
          <a:xfrm>
            <a:off x="6781800" y="6248400"/>
            <a:ext cx="1905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F5A2511-0BA8-EA4C-BE18-46E968C37538}" type="slidenum">
              <a:rPr lang="en-US"/>
              <a:pPr eaLnBrk="1" hangingPunct="1"/>
              <a:t>6</a:t>
            </a:fld>
            <a:endParaRPr lang="en-US"/>
          </a:p>
        </p:txBody>
      </p:sp>
      <p:sp>
        <p:nvSpPr>
          <p:cNvPr id="12292" name="Rectangle 2"/>
          <p:cNvSpPr>
            <a:spLocks noGrp="1" noChangeArrowheads="1"/>
          </p:cNvSpPr>
          <p:nvPr>
            <p:ph type="title"/>
          </p:nvPr>
        </p:nvSpPr>
        <p:spPr>
          <a:xfrm>
            <a:off x="381000" y="-76200"/>
            <a:ext cx="8229600" cy="1143000"/>
          </a:xfrm>
        </p:spPr>
        <p:txBody>
          <a:bodyPr/>
          <a:lstStyle/>
          <a:p>
            <a:pPr eaLnBrk="1" hangingPunct="1"/>
            <a:r>
              <a:rPr lang="en-US">
                <a:latin typeface="Arial" charset="0"/>
              </a:rPr>
              <a:t>The Virtual Server Concept</a:t>
            </a:r>
          </a:p>
        </p:txBody>
      </p:sp>
      <p:pic>
        <p:nvPicPr>
          <p:cNvPr id="12293" name="Picture 3" descr="Virtual Ser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600200"/>
            <a:ext cx="8229600" cy="3587750"/>
          </a:xfrm>
          <a:noFill/>
        </p:spPr>
      </p:pic>
      <p:sp>
        <p:nvSpPr>
          <p:cNvPr id="12294" name="Text Box 4"/>
          <p:cNvSpPr txBox="1">
            <a:spLocks noChangeArrowheads="1"/>
          </p:cNvSpPr>
          <p:nvPr/>
        </p:nvSpPr>
        <p:spPr bwMode="auto">
          <a:xfrm>
            <a:off x="533400" y="5486400"/>
            <a:ext cx="8001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latin typeface="+mn-lt"/>
              </a:rPr>
              <a:t>Virtual Machine Monitor (VMM) layer between </a:t>
            </a:r>
            <a:r>
              <a:rPr lang="en-US" sz="2000" i="1" dirty="0">
                <a:latin typeface="+mn-lt"/>
              </a:rPr>
              <a:t>Guest OS</a:t>
            </a:r>
            <a:r>
              <a:rPr lang="en-US" sz="2000" dirty="0">
                <a:latin typeface="+mn-lt"/>
              </a:rPr>
              <a:t> and hardware </a:t>
            </a:r>
          </a:p>
        </p:txBody>
      </p:sp>
    </p:spTree>
    <p:extLst>
      <p:ext uri="{BB962C8B-B14F-4D97-AF65-F5344CB8AC3E}">
        <p14:creationId xmlns:p14="http://schemas.microsoft.com/office/powerpoint/2010/main" val="1988834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457200" y="6248400"/>
            <a:ext cx="1676400" cy="457200"/>
          </a:xfrm>
          <a:prstGeom prst="rect">
            <a:avLst/>
          </a:prstGeom>
        </p:spPr>
        <p:txBody>
          <a:bodyPr/>
          <a:lstStyle/>
          <a:p>
            <a:fld id="{A66614B9-3101-BE4D-9A39-5E1C9DA01460}" type="slidenum">
              <a:rPr lang="en-US"/>
              <a:pPr/>
              <a:t>60</a:t>
            </a:fld>
            <a:endParaRPr lang="en-US"/>
          </a:p>
        </p:txBody>
      </p:sp>
      <p:sp>
        <p:nvSpPr>
          <p:cNvPr id="106498" name="Rectangle 2"/>
          <p:cNvSpPr>
            <a:spLocks noGrp="1" noChangeArrowheads="1"/>
          </p:cNvSpPr>
          <p:nvPr>
            <p:ph type="title"/>
          </p:nvPr>
        </p:nvSpPr>
        <p:spPr/>
        <p:txBody>
          <a:bodyPr/>
          <a:lstStyle/>
          <a:p>
            <a:r>
              <a:rPr lang="en-US" sz="2800" dirty="0"/>
              <a:t>I/O Virtualization? Emerging standard – SR-IOV!</a:t>
            </a:r>
          </a:p>
        </p:txBody>
      </p:sp>
      <p:sp>
        <p:nvSpPr>
          <p:cNvPr id="106499" name="Rectangle 3"/>
          <p:cNvSpPr>
            <a:spLocks noGrp="1" noChangeArrowheads="1"/>
          </p:cNvSpPr>
          <p:nvPr>
            <p:ph type="body" idx="1"/>
          </p:nvPr>
        </p:nvSpPr>
        <p:spPr/>
        <p:txBody>
          <a:bodyPr/>
          <a:lstStyle/>
          <a:p>
            <a:r>
              <a:rPr lang="en-US" sz="2400" dirty="0"/>
              <a:t>Pros:</a:t>
            </a:r>
          </a:p>
          <a:p>
            <a:pPr lvl="1"/>
            <a:r>
              <a:rPr lang="en-US" sz="2000" dirty="0"/>
              <a:t>As </a:t>
            </a:r>
            <a:r>
              <a:rPr lang="en-US" sz="2000" b="1" dirty="0"/>
              <a:t>fast</a:t>
            </a:r>
            <a:r>
              <a:rPr lang="en-US" sz="2000" dirty="0"/>
              <a:t> as possible!</a:t>
            </a:r>
          </a:p>
          <a:p>
            <a:pPr lvl="1"/>
            <a:r>
              <a:rPr lang="en-US" sz="2000" dirty="0"/>
              <a:t>Need only one NIC (as opposed to direct assignment)</a:t>
            </a:r>
          </a:p>
          <a:p>
            <a:endParaRPr lang="en-US" sz="2400" dirty="0"/>
          </a:p>
          <a:p>
            <a:r>
              <a:rPr lang="en-US" sz="2400" dirty="0"/>
              <a:t>Cons:</a:t>
            </a:r>
          </a:p>
          <a:p>
            <a:pPr lvl="1"/>
            <a:r>
              <a:rPr lang="en-US" sz="2000" dirty="0"/>
              <a:t>Emerging standard</a:t>
            </a:r>
          </a:p>
          <a:p>
            <a:pPr lvl="2"/>
            <a:r>
              <a:rPr lang="en-US" sz="1800" dirty="0"/>
              <a:t>Few hypervisors fully support it</a:t>
            </a:r>
          </a:p>
          <a:p>
            <a:pPr lvl="2"/>
            <a:r>
              <a:rPr lang="en-US" sz="1800" dirty="0"/>
              <a:t>Expensive!</a:t>
            </a:r>
          </a:p>
          <a:p>
            <a:pPr lvl="2"/>
            <a:r>
              <a:rPr lang="en-US" sz="1800" dirty="0"/>
              <a:t>Requires new hardware</a:t>
            </a:r>
          </a:p>
          <a:p>
            <a:pPr lvl="1"/>
            <a:r>
              <a:rPr lang="en-US" sz="2000" dirty="0"/>
              <a:t>Can</a:t>
            </a:r>
            <a:r>
              <a:rPr lang="ja-JP" altLang="en-US" sz="2000" dirty="0">
                <a:latin typeface="Arial"/>
              </a:rPr>
              <a:t>’</a:t>
            </a:r>
            <a:r>
              <a:rPr lang="en-US" sz="2000" dirty="0"/>
              <a:t>t do </a:t>
            </a:r>
            <a:r>
              <a:rPr lang="ja-JP" altLang="en-US" sz="2000" dirty="0">
                <a:latin typeface="Arial"/>
              </a:rPr>
              <a:t>“</a:t>
            </a:r>
            <a:r>
              <a:rPr lang="en-US" sz="2000" dirty="0"/>
              <a:t>cool stuff</a:t>
            </a:r>
            <a:r>
              <a:rPr lang="ja-JP" altLang="en-US" sz="2000" dirty="0">
                <a:latin typeface="Arial"/>
              </a:rPr>
              <a:t>”</a:t>
            </a:r>
            <a:endParaRPr lang="en-US" sz="2000" dirty="0"/>
          </a:p>
          <a:p>
            <a:pPr lvl="1"/>
            <a:endParaRPr lang="en-US" sz="2000" dirty="0"/>
          </a:p>
          <a:p>
            <a:r>
              <a:rPr lang="en-US" sz="2400" dirty="0"/>
              <a:t>Example hypervisors: KVM, </a:t>
            </a:r>
            <a:r>
              <a:rPr lang="en-US" sz="2400" dirty="0" err="1"/>
              <a:t>Xen</a:t>
            </a:r>
            <a:r>
              <a:rPr lang="en-US" sz="2400" dirty="0"/>
              <a:t>, VMware</a:t>
            </a:r>
          </a:p>
        </p:txBody>
      </p:sp>
    </p:spTree>
    <p:extLst>
      <p:ext uri="{BB962C8B-B14F-4D97-AF65-F5344CB8AC3E}">
        <p14:creationId xmlns:p14="http://schemas.microsoft.com/office/powerpoint/2010/main" val="34602512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457200" y="6248400"/>
            <a:ext cx="1676400" cy="457200"/>
          </a:xfrm>
          <a:prstGeom prst="rect">
            <a:avLst/>
          </a:prstGeom>
        </p:spPr>
        <p:txBody>
          <a:bodyPr/>
          <a:lstStyle/>
          <a:p>
            <a:fld id="{3C6F8230-A8FD-FD4B-8DB1-A96ED58E0182}" type="slidenum">
              <a:rPr lang="en-US"/>
              <a:pPr/>
              <a:t>61</a:t>
            </a:fld>
            <a:endParaRPr lang="en-US"/>
          </a:p>
        </p:txBody>
      </p:sp>
      <p:sp>
        <p:nvSpPr>
          <p:cNvPr id="107522" name="Rectangle 2"/>
          <p:cNvSpPr>
            <a:spLocks noGrp="1" noChangeArrowheads="1"/>
          </p:cNvSpPr>
          <p:nvPr>
            <p:ph type="title"/>
          </p:nvPr>
        </p:nvSpPr>
        <p:spPr>
          <a:xfrm>
            <a:off x="457200" y="-152400"/>
            <a:ext cx="8458200" cy="1143000"/>
          </a:xfrm>
        </p:spPr>
        <p:txBody>
          <a:bodyPr/>
          <a:lstStyle/>
          <a:p>
            <a:r>
              <a:rPr lang="en-US" dirty="0"/>
              <a:t>Industry trends on I/O virtualization</a:t>
            </a:r>
          </a:p>
        </p:txBody>
      </p:sp>
      <p:sp>
        <p:nvSpPr>
          <p:cNvPr id="107523" name="Rectangle 3"/>
          <p:cNvSpPr>
            <a:spLocks noGrp="1" noChangeArrowheads="1"/>
          </p:cNvSpPr>
          <p:nvPr>
            <p:ph type="body" idx="1"/>
          </p:nvPr>
        </p:nvSpPr>
        <p:spPr/>
        <p:txBody>
          <a:bodyPr/>
          <a:lstStyle/>
          <a:p>
            <a:r>
              <a:rPr lang="en-US" sz="2400" dirty="0"/>
              <a:t>SR-IOV is the </a:t>
            </a:r>
            <a:r>
              <a:rPr lang="en-US" sz="2400" dirty="0" smtClean="0"/>
              <a:t>fastest, however it is </a:t>
            </a:r>
            <a:r>
              <a:rPr lang="en-US" sz="2400" dirty="0"/>
              <a:t>the most </a:t>
            </a:r>
            <a:r>
              <a:rPr lang="en-US" sz="2400" dirty="0" smtClean="0"/>
              <a:t>expensive solution</a:t>
            </a:r>
            <a:endParaRPr lang="en-US" sz="2400" dirty="0"/>
          </a:p>
          <a:p>
            <a:endParaRPr lang="en-US" sz="2400" dirty="0"/>
          </a:p>
          <a:p>
            <a:r>
              <a:rPr lang="en-US" sz="2400" dirty="0" err="1"/>
              <a:t>Paravirtual</a:t>
            </a:r>
            <a:r>
              <a:rPr lang="en-US" sz="2400" dirty="0"/>
              <a:t> I/O is </a:t>
            </a:r>
            <a:r>
              <a:rPr lang="en-US" sz="2400" dirty="0" smtClean="0"/>
              <a:t>cheap, but </a:t>
            </a:r>
            <a:r>
              <a:rPr lang="en-US" sz="2400" dirty="0"/>
              <a:t>much worse performance</a:t>
            </a:r>
          </a:p>
          <a:p>
            <a:endParaRPr lang="en-US" sz="2400" dirty="0"/>
          </a:p>
          <a:p>
            <a:r>
              <a:rPr lang="en-US" sz="2400" dirty="0"/>
              <a:t>Companies (Red Hat, IBM, …) are looking at </a:t>
            </a:r>
            <a:r>
              <a:rPr lang="en-US" sz="2400" dirty="0" err="1"/>
              <a:t>paravirtual</a:t>
            </a:r>
            <a:r>
              <a:rPr lang="en-US" sz="2400" dirty="0"/>
              <a:t> I/O, trying to optimize </a:t>
            </a:r>
            <a:r>
              <a:rPr lang="en-US" sz="2400" dirty="0" smtClean="0"/>
              <a:t>it</a:t>
            </a:r>
          </a:p>
        </p:txBody>
      </p:sp>
    </p:spTree>
    <p:extLst>
      <p:ext uri="{BB962C8B-B14F-4D97-AF65-F5344CB8AC3E}">
        <p14:creationId xmlns:p14="http://schemas.microsoft.com/office/powerpoint/2010/main" val="35140211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ctrTitle"/>
          </p:nvPr>
        </p:nvSpPr>
        <p:spPr/>
        <p:txBody>
          <a:bodyPr/>
          <a:lstStyle/>
          <a:p>
            <a:pPr algn="ctr"/>
            <a:r>
              <a:rPr lang="en-US" dirty="0"/>
              <a:t> </a:t>
            </a:r>
            <a:r>
              <a:rPr lang="en-US" dirty="0" smtClean="0"/>
              <a:t>Virtual Machine Monitor (VMM)</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19121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457200" y="152400"/>
            <a:ext cx="8229600" cy="609600"/>
          </a:xfrm>
        </p:spPr>
        <p:txBody>
          <a:bodyPr/>
          <a:lstStyle/>
          <a:p>
            <a:r>
              <a:rPr lang="en-US"/>
              <a:t>Concepts</a:t>
            </a:r>
          </a:p>
        </p:txBody>
      </p:sp>
      <p:sp>
        <p:nvSpPr>
          <p:cNvPr id="216068" name="Rectangle 4"/>
          <p:cNvSpPr>
            <a:spLocks noGrp="1" noChangeArrowheads="1"/>
          </p:cNvSpPr>
          <p:nvPr>
            <p:ph type="body" idx="1"/>
          </p:nvPr>
        </p:nvSpPr>
        <p:spPr>
          <a:xfrm>
            <a:off x="609600" y="3581400"/>
            <a:ext cx="8001000" cy="1219200"/>
          </a:xfrm>
          <a:noFill/>
          <a:ln/>
        </p:spPr>
        <p:txBody>
          <a:bodyPr/>
          <a:lstStyle/>
          <a:p>
            <a:pPr>
              <a:lnSpc>
                <a:spcPct val="80000"/>
              </a:lnSpc>
            </a:pPr>
            <a:r>
              <a:rPr lang="en-US" sz="1200" dirty="0"/>
              <a:t>James Smith, Ravi Nair, </a:t>
            </a:r>
            <a:r>
              <a:rPr lang="ja-JP" altLang="en-US" sz="1200" dirty="0">
                <a:latin typeface="Arial"/>
              </a:rPr>
              <a:t>“</a:t>
            </a:r>
            <a:r>
              <a:rPr lang="en-US" sz="1200" dirty="0"/>
              <a:t>The Architectures of Virtual Machines,</a:t>
            </a:r>
            <a:r>
              <a:rPr lang="ja-JP" altLang="en-US" sz="1200" dirty="0">
                <a:latin typeface="Arial"/>
              </a:rPr>
              <a:t>”</a:t>
            </a:r>
            <a:r>
              <a:rPr lang="en-US" sz="1200" dirty="0"/>
              <a:t> IEEE Computer, May 2005, pp. 32-38.</a:t>
            </a:r>
          </a:p>
          <a:p>
            <a:pPr>
              <a:lnSpc>
                <a:spcPct val="80000"/>
              </a:lnSpc>
            </a:pPr>
            <a:r>
              <a:rPr lang="en-US" sz="1200" dirty="0"/>
              <a:t>Mendel </a:t>
            </a:r>
            <a:r>
              <a:rPr lang="en-US" sz="1200" dirty="0" err="1"/>
              <a:t>Rosenblum</a:t>
            </a:r>
            <a:r>
              <a:rPr lang="en-US" sz="1200" dirty="0"/>
              <a:t>, Tal </a:t>
            </a:r>
            <a:r>
              <a:rPr lang="en-US" sz="1200" dirty="0" err="1"/>
              <a:t>Garfinkel</a:t>
            </a:r>
            <a:r>
              <a:rPr lang="en-US" sz="1200" dirty="0"/>
              <a:t>, </a:t>
            </a:r>
            <a:r>
              <a:rPr lang="ja-JP" altLang="en-US" sz="1200" dirty="0">
                <a:latin typeface="Arial"/>
              </a:rPr>
              <a:t>“</a:t>
            </a:r>
            <a:r>
              <a:rPr lang="en-US" sz="1200" dirty="0"/>
              <a:t>Virtual Machine Monitors: Current Technology and Future Trends,</a:t>
            </a:r>
            <a:r>
              <a:rPr lang="ja-JP" altLang="en-US" sz="1200" dirty="0">
                <a:latin typeface="Arial"/>
              </a:rPr>
              <a:t>”</a:t>
            </a:r>
            <a:r>
              <a:rPr lang="en-US" sz="1200" dirty="0"/>
              <a:t> IEEE Computer, May 2005, pp. 39-47. </a:t>
            </a:r>
          </a:p>
          <a:p>
            <a:pPr>
              <a:lnSpc>
                <a:spcPct val="80000"/>
              </a:lnSpc>
            </a:pPr>
            <a:r>
              <a:rPr lang="en-US" sz="1200" dirty="0"/>
              <a:t>L.H. </a:t>
            </a:r>
            <a:r>
              <a:rPr lang="en-US" sz="1200" dirty="0" err="1"/>
              <a:t>Seawright</a:t>
            </a:r>
            <a:r>
              <a:rPr lang="en-US" sz="1200" dirty="0"/>
              <a:t>, R.A. MacKinnon, </a:t>
            </a:r>
            <a:r>
              <a:rPr lang="ja-JP" altLang="en-US" sz="1200" dirty="0">
                <a:latin typeface="Arial"/>
              </a:rPr>
              <a:t>“</a:t>
            </a:r>
            <a:r>
              <a:rPr lang="en-US" sz="1200" dirty="0"/>
              <a:t>VM/370 – a study of multiplicity and usefulness,</a:t>
            </a:r>
            <a:r>
              <a:rPr lang="ja-JP" altLang="en-US" sz="1200" dirty="0">
                <a:latin typeface="Arial"/>
              </a:rPr>
              <a:t>”</a:t>
            </a:r>
            <a:r>
              <a:rPr lang="en-US" sz="1200" dirty="0"/>
              <a:t> IBM Systems Journal, vol. 18, no. 1, 1979, pp. 4-17.</a:t>
            </a:r>
          </a:p>
          <a:p>
            <a:pPr>
              <a:lnSpc>
                <a:spcPct val="80000"/>
              </a:lnSpc>
            </a:pPr>
            <a:r>
              <a:rPr lang="en-US" sz="1200" dirty="0"/>
              <a:t>S.T. King, G.W. Dunlap, P.M. Chen, </a:t>
            </a:r>
            <a:r>
              <a:rPr lang="ja-JP" altLang="en-US" sz="1200" dirty="0">
                <a:latin typeface="Arial"/>
              </a:rPr>
              <a:t>“</a:t>
            </a:r>
            <a:r>
              <a:rPr lang="en-US" sz="1200" dirty="0"/>
              <a:t>Operating System Support for Virtual Machines,</a:t>
            </a:r>
            <a:r>
              <a:rPr lang="ja-JP" altLang="en-US" sz="1200" dirty="0">
                <a:latin typeface="Arial"/>
              </a:rPr>
              <a:t>”</a:t>
            </a:r>
            <a:r>
              <a:rPr lang="en-US" sz="1200" dirty="0"/>
              <a:t> Proceedings of the 2003 USENIX Technical Conference, June 9-14, 2003, San Antonio TX, pp. 71-84. </a:t>
            </a:r>
          </a:p>
          <a:p>
            <a:pPr>
              <a:lnSpc>
                <a:spcPct val="80000"/>
              </a:lnSpc>
            </a:pPr>
            <a:r>
              <a:rPr lang="en-US" sz="1200" dirty="0"/>
              <a:t>A. Whitaker, R.S. Cox, M. Shaw, S.D. Gribble, </a:t>
            </a:r>
            <a:r>
              <a:rPr lang="ja-JP" altLang="en-US" sz="1200" dirty="0">
                <a:latin typeface="Arial"/>
              </a:rPr>
              <a:t>“</a:t>
            </a:r>
            <a:r>
              <a:rPr lang="en-US" sz="1200" dirty="0"/>
              <a:t>Rethinking the Design of Virtual Machine Monitors,</a:t>
            </a:r>
            <a:r>
              <a:rPr lang="ja-JP" altLang="en-US" sz="1200" dirty="0">
                <a:latin typeface="Arial"/>
              </a:rPr>
              <a:t>”</a:t>
            </a:r>
            <a:r>
              <a:rPr lang="en-US" sz="1200" dirty="0"/>
              <a:t> IEEE Computer, May 2005, pp. 57-62.</a:t>
            </a:r>
          </a:p>
          <a:p>
            <a:pPr>
              <a:lnSpc>
                <a:spcPct val="80000"/>
              </a:lnSpc>
            </a:pPr>
            <a:r>
              <a:rPr lang="en-US" sz="1200" dirty="0"/>
              <a:t>G.J. </a:t>
            </a:r>
            <a:r>
              <a:rPr lang="en-US" sz="1200" dirty="0" err="1"/>
              <a:t>Popek</a:t>
            </a:r>
            <a:r>
              <a:rPr lang="en-US" sz="1200" dirty="0"/>
              <a:t>, and R.P. Goldberg, </a:t>
            </a:r>
            <a:r>
              <a:rPr lang="ja-JP" altLang="en-US" sz="1200" dirty="0">
                <a:latin typeface="Arial"/>
              </a:rPr>
              <a:t>“</a:t>
            </a:r>
            <a:r>
              <a:rPr lang="en-US" sz="1200" dirty="0"/>
              <a:t>Formal requirements for </a:t>
            </a:r>
            <a:r>
              <a:rPr lang="en-US" sz="1200" dirty="0" err="1"/>
              <a:t>virtualizable</a:t>
            </a:r>
            <a:r>
              <a:rPr lang="en-US" sz="1200" dirty="0"/>
              <a:t> third generation architectures,</a:t>
            </a:r>
            <a:r>
              <a:rPr lang="ja-JP" altLang="en-US" sz="1200" dirty="0">
                <a:latin typeface="Arial"/>
              </a:rPr>
              <a:t>”</a:t>
            </a:r>
            <a:r>
              <a:rPr lang="en-US" sz="1200" dirty="0"/>
              <a:t> CACM, vol. 17 no. 7, 1974, pp. 412-421.</a:t>
            </a:r>
          </a:p>
        </p:txBody>
      </p:sp>
      <p:sp>
        <p:nvSpPr>
          <p:cNvPr id="216069" name="Text Box 5"/>
          <p:cNvSpPr txBox="1">
            <a:spLocks noChangeArrowheads="1"/>
          </p:cNvSpPr>
          <p:nvPr/>
        </p:nvSpPr>
        <p:spPr bwMode="auto">
          <a:xfrm>
            <a:off x="609600" y="3124200"/>
            <a:ext cx="320277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t>References and Sources</a:t>
            </a:r>
          </a:p>
        </p:txBody>
      </p:sp>
    </p:spTree>
    <p:extLst>
      <p:ext uri="{BB962C8B-B14F-4D97-AF65-F5344CB8AC3E}">
        <p14:creationId xmlns:p14="http://schemas.microsoft.com/office/powerpoint/2010/main" val="21335799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Definitions</a:t>
            </a:r>
          </a:p>
        </p:txBody>
      </p:sp>
      <p:sp>
        <p:nvSpPr>
          <p:cNvPr id="203779" name="Rectangle 3"/>
          <p:cNvSpPr>
            <a:spLocks noGrp="1" noChangeArrowheads="1"/>
          </p:cNvSpPr>
          <p:nvPr>
            <p:ph type="body" idx="1"/>
          </p:nvPr>
        </p:nvSpPr>
        <p:spPr/>
        <p:txBody>
          <a:bodyPr/>
          <a:lstStyle/>
          <a:p>
            <a:pPr>
              <a:lnSpc>
                <a:spcPct val="80000"/>
              </a:lnSpc>
            </a:pPr>
            <a:r>
              <a:rPr lang="en-US" sz="2800" dirty="0" smtClean="0"/>
              <a:t>Virtual </a:t>
            </a:r>
            <a:r>
              <a:rPr lang="en-US" sz="2800" dirty="0"/>
              <a:t>Machine Monitor (VMM)</a:t>
            </a:r>
          </a:p>
          <a:p>
            <a:pPr lvl="1">
              <a:lnSpc>
                <a:spcPct val="80000"/>
              </a:lnSpc>
            </a:pPr>
            <a:r>
              <a:rPr lang="en-US" dirty="0"/>
              <a:t>A virtualization system that partitions a single physical </a:t>
            </a:r>
            <a:r>
              <a:rPr lang="ja-JP" altLang="en-US" dirty="0">
                <a:latin typeface="Arial"/>
              </a:rPr>
              <a:t>“</a:t>
            </a:r>
            <a:r>
              <a:rPr lang="en-US" dirty="0"/>
              <a:t>machine</a:t>
            </a:r>
            <a:r>
              <a:rPr lang="ja-JP" altLang="en-US" dirty="0">
                <a:latin typeface="Arial"/>
              </a:rPr>
              <a:t>”</a:t>
            </a:r>
            <a:r>
              <a:rPr lang="en-US" dirty="0"/>
              <a:t> into multiple virtual machines.</a:t>
            </a:r>
          </a:p>
          <a:p>
            <a:pPr lvl="1">
              <a:lnSpc>
                <a:spcPct val="80000"/>
              </a:lnSpc>
            </a:pPr>
            <a:r>
              <a:rPr lang="en-US" dirty="0"/>
              <a:t>Terminology</a:t>
            </a:r>
          </a:p>
          <a:p>
            <a:pPr lvl="2">
              <a:lnSpc>
                <a:spcPct val="80000"/>
              </a:lnSpc>
            </a:pPr>
            <a:r>
              <a:rPr lang="en-US" dirty="0"/>
              <a:t>Host – the machine and/or software on which the VMM is implemented</a:t>
            </a:r>
          </a:p>
          <a:p>
            <a:pPr lvl="2">
              <a:lnSpc>
                <a:spcPct val="80000"/>
              </a:lnSpc>
            </a:pPr>
            <a:r>
              <a:rPr lang="en-US" dirty="0"/>
              <a:t>Guest – the OS which executes under the control of the VMM</a:t>
            </a:r>
          </a:p>
        </p:txBody>
      </p:sp>
    </p:spTree>
    <p:extLst>
      <p:ext uri="{BB962C8B-B14F-4D97-AF65-F5344CB8AC3E}">
        <p14:creationId xmlns:p14="http://schemas.microsoft.com/office/powerpoint/2010/main" val="14480386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304800" y="-152400"/>
            <a:ext cx="8229600" cy="1143000"/>
          </a:xfrm>
        </p:spPr>
        <p:txBody>
          <a:bodyPr/>
          <a:lstStyle/>
          <a:p>
            <a:r>
              <a:rPr lang="en-US" dirty="0"/>
              <a:t>Origins - Principles</a:t>
            </a:r>
          </a:p>
        </p:txBody>
      </p:sp>
      <p:sp>
        <p:nvSpPr>
          <p:cNvPr id="235523" name="Rectangle 3"/>
          <p:cNvSpPr>
            <a:spLocks noGrp="1" noChangeArrowheads="1"/>
          </p:cNvSpPr>
          <p:nvPr>
            <p:ph type="body" idx="1"/>
          </p:nvPr>
        </p:nvSpPr>
        <p:spPr>
          <a:xfrm>
            <a:off x="228600" y="3657600"/>
            <a:ext cx="4114800" cy="2438400"/>
          </a:xfrm>
        </p:spPr>
        <p:txBody>
          <a:bodyPr/>
          <a:lstStyle/>
          <a:p>
            <a:pPr>
              <a:lnSpc>
                <a:spcPct val="80000"/>
              </a:lnSpc>
            </a:pPr>
            <a:r>
              <a:rPr lang="en-US" sz="1700"/>
              <a:t>Efficiency</a:t>
            </a:r>
          </a:p>
          <a:p>
            <a:pPr lvl="1">
              <a:lnSpc>
                <a:spcPct val="80000"/>
              </a:lnSpc>
            </a:pPr>
            <a:r>
              <a:rPr lang="en-US" sz="1200"/>
              <a:t>Innocuous instructions should execute directly on the hardware</a:t>
            </a:r>
          </a:p>
          <a:p>
            <a:pPr>
              <a:lnSpc>
                <a:spcPct val="80000"/>
              </a:lnSpc>
            </a:pPr>
            <a:r>
              <a:rPr lang="en-US" sz="1700"/>
              <a:t>Resource control</a:t>
            </a:r>
          </a:p>
          <a:p>
            <a:pPr lvl="1">
              <a:lnSpc>
                <a:spcPct val="80000"/>
              </a:lnSpc>
            </a:pPr>
            <a:r>
              <a:rPr lang="en-US" sz="1200"/>
              <a:t>Executed programs may not affect the system resources</a:t>
            </a:r>
          </a:p>
          <a:p>
            <a:pPr>
              <a:lnSpc>
                <a:spcPct val="80000"/>
              </a:lnSpc>
            </a:pPr>
            <a:r>
              <a:rPr lang="en-US" sz="1700"/>
              <a:t>Equivalence</a:t>
            </a:r>
          </a:p>
          <a:p>
            <a:pPr lvl="1">
              <a:lnSpc>
                <a:spcPct val="80000"/>
              </a:lnSpc>
            </a:pPr>
            <a:r>
              <a:rPr lang="en-US" sz="1200"/>
              <a:t>The behavior of a program executing under the VMM should be the same as if the program were executed directly on the hardware (except possibly for timing and resource availability)</a:t>
            </a:r>
          </a:p>
        </p:txBody>
      </p:sp>
      <p:pic>
        <p:nvPicPr>
          <p:cNvPr id="235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143000"/>
            <a:ext cx="3081338" cy="4287838"/>
          </a:xfrm>
          <a:prstGeom prst="rect">
            <a:avLst/>
          </a:prstGeom>
          <a:noFill/>
          <a:extLst>
            <a:ext uri="{909E8E84-426E-40dd-AFC4-6F175D3DCCD1}">
              <a14:hiddenFill xmlns="" xmlns:a14="http://schemas.microsoft.com/office/drawing/2010/main">
                <a:solidFill>
                  <a:srgbClr val="FFFFFF"/>
                </a:solidFill>
              </a14:hiddenFill>
            </a:ext>
          </a:extLst>
        </p:spPr>
      </p:pic>
      <p:sp>
        <p:nvSpPr>
          <p:cNvPr id="235525" name="Text Box 5"/>
          <p:cNvSpPr txBox="1">
            <a:spLocks noChangeArrowheads="1"/>
          </p:cNvSpPr>
          <p:nvPr/>
        </p:nvSpPr>
        <p:spPr bwMode="auto">
          <a:xfrm>
            <a:off x="4419600" y="5562600"/>
            <a:ext cx="42656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Communications of the ACM, vol 17, no 7, 1974, pp.412-421</a:t>
            </a:r>
          </a:p>
        </p:txBody>
      </p:sp>
      <p:pic>
        <p:nvPicPr>
          <p:cNvPr id="2355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295400"/>
            <a:ext cx="1514475" cy="1885950"/>
          </a:xfrm>
          <a:prstGeom prst="rect">
            <a:avLst/>
          </a:prstGeom>
          <a:noFill/>
          <a:extLst>
            <a:ext uri="{909E8E84-426E-40dd-AFC4-6F175D3DCCD1}">
              <a14:hiddenFill xmlns="" xmlns:a14="http://schemas.microsoft.com/office/drawing/2010/main">
                <a:solidFill>
                  <a:srgbClr val="FFFFFF"/>
                </a:solidFill>
              </a14:hiddenFill>
            </a:ext>
          </a:extLst>
        </p:spPr>
      </p:pic>
      <p:sp>
        <p:nvSpPr>
          <p:cNvPr id="235528" name="Text Box 8"/>
          <p:cNvSpPr txBox="1">
            <a:spLocks noChangeArrowheads="1"/>
          </p:cNvSpPr>
          <p:nvPr/>
        </p:nvSpPr>
        <p:spPr bwMode="auto">
          <a:xfrm>
            <a:off x="381000" y="3200400"/>
            <a:ext cx="361315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200"/>
              <a:t>“</a:t>
            </a:r>
            <a:r>
              <a:rPr lang="en-US" sz="1200"/>
              <a:t>an </a:t>
            </a:r>
            <a:r>
              <a:rPr lang="en-US" sz="1200" i="1"/>
              <a:t>efficient, isolated duplicate</a:t>
            </a:r>
            <a:r>
              <a:rPr lang="en-US" sz="1200"/>
              <a:t> of the real machine</a:t>
            </a:r>
            <a:r>
              <a:rPr lang="ja-JP" altLang="en-US" sz="1200"/>
              <a:t>”</a:t>
            </a:r>
            <a:endParaRPr lang="en-US" sz="1200"/>
          </a:p>
        </p:txBody>
      </p:sp>
    </p:spTree>
    <p:extLst>
      <p:ext uri="{BB962C8B-B14F-4D97-AF65-F5344CB8AC3E}">
        <p14:creationId xmlns:p14="http://schemas.microsoft.com/office/powerpoint/2010/main" val="41280312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381000" y="-152400"/>
            <a:ext cx="8229600" cy="1143000"/>
          </a:xfrm>
        </p:spPr>
        <p:txBody>
          <a:bodyPr/>
          <a:lstStyle/>
          <a:p>
            <a:r>
              <a:rPr lang="en-US" dirty="0"/>
              <a:t>Origins - Principles</a:t>
            </a:r>
          </a:p>
        </p:txBody>
      </p:sp>
      <p:sp>
        <p:nvSpPr>
          <p:cNvPr id="236547" name="Rectangle 3"/>
          <p:cNvSpPr>
            <a:spLocks noGrp="1" noChangeArrowheads="1"/>
          </p:cNvSpPr>
          <p:nvPr>
            <p:ph type="body" idx="1"/>
          </p:nvPr>
        </p:nvSpPr>
        <p:spPr>
          <a:xfrm>
            <a:off x="609600" y="1066800"/>
            <a:ext cx="8458200" cy="5562600"/>
          </a:xfrm>
        </p:spPr>
        <p:txBody>
          <a:bodyPr/>
          <a:lstStyle/>
          <a:p>
            <a:pPr>
              <a:lnSpc>
                <a:spcPct val="80000"/>
              </a:lnSpc>
              <a:buFont typeface="Wingdings" charset="0"/>
              <a:buNone/>
            </a:pPr>
            <a:r>
              <a:rPr lang="en-US" sz="2800" dirty="0"/>
              <a:t>Instruction </a:t>
            </a:r>
            <a:r>
              <a:rPr lang="en-US" sz="2800" dirty="0" smtClean="0"/>
              <a:t>types</a:t>
            </a:r>
            <a:endParaRPr lang="en-US" sz="2800" dirty="0"/>
          </a:p>
          <a:p>
            <a:pPr>
              <a:lnSpc>
                <a:spcPct val="80000"/>
              </a:lnSpc>
            </a:pPr>
            <a:r>
              <a:rPr lang="en-US" sz="2000" dirty="0"/>
              <a:t>Privileged</a:t>
            </a:r>
          </a:p>
          <a:p>
            <a:pPr marL="457200" lvl="1" indent="0">
              <a:lnSpc>
                <a:spcPct val="80000"/>
              </a:lnSpc>
              <a:buFont typeface="Wingdings" charset="0"/>
              <a:buNone/>
            </a:pPr>
            <a:r>
              <a:rPr lang="en-US" sz="1800" dirty="0" smtClean="0">
                <a:latin typeface="Times New Roman" charset="0"/>
              </a:rPr>
              <a:t>an </a:t>
            </a:r>
            <a:r>
              <a:rPr lang="en-US" sz="1800" dirty="0">
                <a:latin typeface="Times New Roman" charset="0"/>
              </a:rPr>
              <a:t>instruction traps in unprivileged (user) mode but not in privileged (supervisor) mode. </a:t>
            </a:r>
          </a:p>
          <a:p>
            <a:pPr>
              <a:lnSpc>
                <a:spcPct val="80000"/>
              </a:lnSpc>
            </a:pPr>
            <a:r>
              <a:rPr lang="en-US" sz="2000" dirty="0"/>
              <a:t>Sensitive</a:t>
            </a:r>
          </a:p>
          <a:p>
            <a:pPr marL="457200" lvl="1" indent="0">
              <a:lnSpc>
                <a:spcPct val="80000"/>
              </a:lnSpc>
            </a:pPr>
            <a:r>
              <a:rPr lang="en-US" sz="1600" dirty="0"/>
              <a:t>Control sensitive – </a:t>
            </a:r>
          </a:p>
          <a:p>
            <a:pPr lvl="2">
              <a:lnSpc>
                <a:spcPct val="80000"/>
              </a:lnSpc>
              <a:buFont typeface="Wingdings" charset="0"/>
              <a:buNone/>
            </a:pPr>
            <a:r>
              <a:rPr lang="en-US" sz="1800" dirty="0"/>
              <a:t>attempts to change the memory allocation or privilege mode</a:t>
            </a:r>
          </a:p>
          <a:p>
            <a:pPr marL="457200" lvl="1" indent="0">
              <a:lnSpc>
                <a:spcPct val="80000"/>
              </a:lnSpc>
            </a:pPr>
            <a:r>
              <a:rPr lang="en-US" sz="1600" dirty="0"/>
              <a:t>Behavior sensitive </a:t>
            </a:r>
          </a:p>
          <a:p>
            <a:pPr lvl="2">
              <a:lnSpc>
                <a:spcPct val="80000"/>
              </a:lnSpc>
            </a:pPr>
            <a:r>
              <a:rPr lang="en-US" sz="1800" dirty="0"/>
              <a:t>Location sensitive – execution behavior depends on location in memory</a:t>
            </a:r>
          </a:p>
          <a:p>
            <a:pPr lvl="2">
              <a:lnSpc>
                <a:spcPct val="80000"/>
              </a:lnSpc>
            </a:pPr>
            <a:r>
              <a:rPr lang="en-US" sz="1800" dirty="0"/>
              <a:t>Mode sensitive – execution behavior depends on the privilege mode </a:t>
            </a:r>
          </a:p>
          <a:p>
            <a:pPr>
              <a:lnSpc>
                <a:spcPct val="80000"/>
              </a:lnSpc>
            </a:pPr>
            <a:r>
              <a:rPr lang="en-US" sz="2000" dirty="0"/>
              <a:t>Innocuous – </a:t>
            </a:r>
            <a:r>
              <a:rPr lang="en-US" sz="1800" dirty="0"/>
              <a:t>an instruction that is not </a:t>
            </a:r>
            <a:r>
              <a:rPr lang="en-US" sz="1800" dirty="0" smtClean="0"/>
              <a:t>sensitive</a:t>
            </a:r>
            <a:endParaRPr lang="en-US" sz="2000" dirty="0"/>
          </a:p>
          <a:p>
            <a:pPr>
              <a:lnSpc>
                <a:spcPct val="80000"/>
              </a:lnSpc>
              <a:buFont typeface="Wingdings" charset="0"/>
              <a:buNone/>
            </a:pPr>
            <a:r>
              <a:rPr lang="en-US" sz="2800" dirty="0"/>
              <a:t>Theorem</a:t>
            </a:r>
          </a:p>
          <a:p>
            <a:pPr marL="457200" lvl="1" indent="0">
              <a:lnSpc>
                <a:spcPct val="80000"/>
              </a:lnSpc>
              <a:buFont typeface="Wingdings" charset="0"/>
              <a:buNone/>
            </a:pPr>
            <a:r>
              <a:rPr lang="en-US" sz="1800" dirty="0">
                <a:latin typeface="Times New Roman" charset="0"/>
              </a:rPr>
              <a:t>For any conventional third generation computer, a virtual machine monitor may be </a:t>
            </a:r>
            <a:endParaRPr lang="en-US" sz="1800" dirty="0" smtClean="0">
              <a:latin typeface="Times New Roman" charset="0"/>
            </a:endParaRPr>
          </a:p>
          <a:p>
            <a:pPr marL="457200" lvl="1" indent="0">
              <a:lnSpc>
                <a:spcPct val="80000"/>
              </a:lnSpc>
              <a:buFont typeface="Wingdings" charset="0"/>
              <a:buNone/>
            </a:pPr>
            <a:r>
              <a:rPr lang="en-US" sz="1800" dirty="0" smtClean="0">
                <a:latin typeface="Times New Roman" charset="0"/>
              </a:rPr>
              <a:t>constructed </a:t>
            </a:r>
            <a:r>
              <a:rPr lang="en-US" sz="1800" dirty="0">
                <a:latin typeface="Times New Roman" charset="0"/>
              </a:rPr>
              <a:t>if the set of sensitive instructions for that computer is a subset of the set of privileged instructions</a:t>
            </a:r>
            <a:r>
              <a:rPr lang="en-US" sz="1800" dirty="0" smtClean="0">
                <a:latin typeface="Times New Roman" charset="0"/>
              </a:rPr>
              <a:t>.</a:t>
            </a:r>
            <a:endParaRPr lang="en-US" sz="2400" dirty="0"/>
          </a:p>
          <a:p>
            <a:pPr>
              <a:lnSpc>
                <a:spcPct val="80000"/>
              </a:lnSpc>
              <a:buFont typeface="Wingdings" charset="0"/>
              <a:buNone/>
            </a:pPr>
            <a:r>
              <a:rPr lang="en-US" sz="2800" dirty="0" err="1"/>
              <a:t>Signficance</a:t>
            </a:r>
            <a:endParaRPr lang="en-US" sz="2800" dirty="0"/>
          </a:p>
          <a:p>
            <a:pPr>
              <a:lnSpc>
                <a:spcPct val="80000"/>
              </a:lnSpc>
              <a:buFont typeface="Wingdings" charset="0"/>
              <a:buNone/>
            </a:pPr>
            <a:r>
              <a:rPr lang="en-US" sz="1800" dirty="0"/>
              <a:t>	The IA-32/x86 architecture is not </a:t>
            </a:r>
            <a:r>
              <a:rPr lang="en-US" sz="1800" dirty="0" err="1"/>
              <a:t>virtualizable</a:t>
            </a:r>
            <a:r>
              <a:rPr lang="en-US" sz="1800" dirty="0"/>
              <a:t>.</a:t>
            </a:r>
          </a:p>
        </p:txBody>
      </p:sp>
    </p:spTree>
    <p:extLst>
      <p:ext uri="{BB962C8B-B14F-4D97-AF65-F5344CB8AC3E}">
        <p14:creationId xmlns:p14="http://schemas.microsoft.com/office/powerpoint/2010/main" val="20195133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04800" y="0"/>
            <a:ext cx="8229600" cy="1143000"/>
          </a:xfrm>
        </p:spPr>
        <p:txBody>
          <a:bodyPr/>
          <a:lstStyle/>
          <a:p>
            <a:r>
              <a:rPr lang="en-US" dirty="0"/>
              <a:t>Origins - Technology</a:t>
            </a:r>
          </a:p>
        </p:txBody>
      </p:sp>
      <p:sp>
        <p:nvSpPr>
          <p:cNvPr id="204803" name="Rectangle 3"/>
          <p:cNvSpPr>
            <a:spLocks noGrp="1" noChangeArrowheads="1"/>
          </p:cNvSpPr>
          <p:nvPr>
            <p:ph type="body" idx="1"/>
          </p:nvPr>
        </p:nvSpPr>
        <p:spPr>
          <a:xfrm>
            <a:off x="304800" y="4572000"/>
            <a:ext cx="6477000" cy="1524000"/>
          </a:xfrm>
        </p:spPr>
        <p:txBody>
          <a:bodyPr/>
          <a:lstStyle/>
          <a:p>
            <a:pPr>
              <a:lnSpc>
                <a:spcPct val="80000"/>
              </a:lnSpc>
            </a:pPr>
            <a:r>
              <a:rPr lang="en-US" sz="1600" dirty="0"/>
              <a:t>Concurrent execution of multiple production operating systems</a:t>
            </a:r>
          </a:p>
          <a:p>
            <a:pPr>
              <a:lnSpc>
                <a:spcPct val="80000"/>
              </a:lnSpc>
            </a:pPr>
            <a:r>
              <a:rPr lang="en-US" sz="1600" dirty="0"/>
              <a:t>Testing and development of experimental systems</a:t>
            </a:r>
          </a:p>
          <a:p>
            <a:pPr>
              <a:lnSpc>
                <a:spcPct val="80000"/>
              </a:lnSpc>
            </a:pPr>
            <a:r>
              <a:rPr lang="en-US" sz="1600" dirty="0"/>
              <a:t>Adoption of new systems with continued use of legacy systems </a:t>
            </a:r>
          </a:p>
          <a:p>
            <a:pPr>
              <a:lnSpc>
                <a:spcPct val="80000"/>
              </a:lnSpc>
            </a:pPr>
            <a:r>
              <a:rPr lang="en-US" sz="1600" dirty="0"/>
              <a:t>Ability to accommodate applications requiring special-purpose OS</a:t>
            </a:r>
          </a:p>
          <a:p>
            <a:pPr>
              <a:lnSpc>
                <a:spcPct val="80000"/>
              </a:lnSpc>
            </a:pPr>
            <a:r>
              <a:rPr lang="en-US" sz="1600" dirty="0"/>
              <a:t>Introduced notions of </a:t>
            </a:r>
            <a:r>
              <a:rPr lang="ja-JP" altLang="en-US" sz="1600" dirty="0">
                <a:latin typeface="Arial"/>
              </a:rPr>
              <a:t>“</a:t>
            </a:r>
            <a:r>
              <a:rPr lang="en-US" sz="1600" dirty="0"/>
              <a:t>handshake</a:t>
            </a:r>
            <a:r>
              <a:rPr lang="ja-JP" altLang="en-US" sz="1600" dirty="0">
                <a:latin typeface="Arial"/>
              </a:rPr>
              <a:t>”</a:t>
            </a:r>
            <a:r>
              <a:rPr lang="en-US" sz="1600" dirty="0"/>
              <a:t> and </a:t>
            </a:r>
            <a:r>
              <a:rPr lang="ja-JP" altLang="en-US" sz="1600" dirty="0">
                <a:latin typeface="Arial"/>
              </a:rPr>
              <a:t>“</a:t>
            </a:r>
            <a:r>
              <a:rPr lang="en-US" sz="1600" dirty="0"/>
              <a:t>virtual-equals-real mode</a:t>
            </a:r>
            <a:r>
              <a:rPr lang="ja-JP" altLang="en-US" sz="1600" dirty="0">
                <a:latin typeface="Arial"/>
              </a:rPr>
              <a:t>”</a:t>
            </a:r>
            <a:r>
              <a:rPr lang="en-US" sz="1600" dirty="0"/>
              <a:t> to allow sharing of resource control information with CP</a:t>
            </a:r>
          </a:p>
          <a:p>
            <a:pPr>
              <a:lnSpc>
                <a:spcPct val="80000"/>
              </a:lnSpc>
            </a:pPr>
            <a:r>
              <a:rPr lang="en-US" sz="1600" dirty="0"/>
              <a:t>Leveraged ability to co-design hardware, VMM, and </a:t>
            </a:r>
            <a:r>
              <a:rPr lang="en-US" sz="1600" dirty="0" err="1"/>
              <a:t>guestOS</a:t>
            </a:r>
            <a:endParaRPr lang="en-US" sz="1600" dirty="0"/>
          </a:p>
        </p:txBody>
      </p:sp>
      <p:pic>
        <p:nvPicPr>
          <p:cNvPr id="204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143000"/>
            <a:ext cx="5900738" cy="2457450"/>
          </a:xfrm>
          <a:prstGeom prst="rect">
            <a:avLst/>
          </a:prstGeom>
          <a:noFill/>
          <a:extLst>
            <a:ext uri="{909E8E84-426E-40dd-AFC4-6F175D3DCCD1}">
              <a14:hiddenFill xmlns="" xmlns:a14="http://schemas.microsoft.com/office/drawing/2010/main">
                <a:solidFill>
                  <a:srgbClr val="FFFFFF"/>
                </a:solidFill>
              </a14:hiddenFill>
            </a:ext>
          </a:extLst>
        </p:spPr>
      </p:pic>
      <p:pic>
        <p:nvPicPr>
          <p:cNvPr id="2048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038600"/>
            <a:ext cx="2000250" cy="1931988"/>
          </a:xfrm>
          <a:prstGeom prst="rect">
            <a:avLst/>
          </a:prstGeom>
          <a:noFill/>
          <a:extLst>
            <a:ext uri="{909E8E84-426E-40dd-AFC4-6F175D3DCCD1}">
              <a14:hiddenFill xmlns="" xmlns:a14="http://schemas.microsoft.com/office/drawing/2010/main">
                <a:solidFill>
                  <a:srgbClr val="FFFFFF"/>
                </a:solidFill>
              </a14:hiddenFill>
            </a:ext>
          </a:extLst>
        </p:spPr>
      </p:pic>
      <p:sp>
        <p:nvSpPr>
          <p:cNvPr id="204806" name="Text Box 6"/>
          <p:cNvSpPr txBox="1">
            <a:spLocks noChangeArrowheads="1"/>
          </p:cNvSpPr>
          <p:nvPr/>
        </p:nvSpPr>
        <p:spPr bwMode="auto">
          <a:xfrm>
            <a:off x="4495800" y="3657600"/>
            <a:ext cx="368776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IBM Systems Journal, vol. 18, no. 1, 1979, pp. 4-17.</a:t>
            </a:r>
          </a:p>
        </p:txBody>
      </p:sp>
      <p:pic>
        <p:nvPicPr>
          <p:cNvPr id="20480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76400"/>
            <a:ext cx="2487613" cy="2667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4898964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304800" y="-152400"/>
            <a:ext cx="8229600" cy="1143000"/>
          </a:xfrm>
        </p:spPr>
        <p:txBody>
          <a:bodyPr/>
          <a:lstStyle/>
          <a:p>
            <a:r>
              <a:rPr lang="en-US" dirty="0"/>
              <a:t>VMMs Rediscovered</a:t>
            </a:r>
          </a:p>
        </p:txBody>
      </p:sp>
      <p:sp>
        <p:nvSpPr>
          <p:cNvPr id="211971" name="Rectangle 3"/>
          <p:cNvSpPr>
            <a:spLocks noGrp="1" noChangeArrowheads="1"/>
          </p:cNvSpPr>
          <p:nvPr>
            <p:ph type="body" idx="1"/>
          </p:nvPr>
        </p:nvSpPr>
        <p:spPr>
          <a:xfrm>
            <a:off x="76200" y="3962400"/>
            <a:ext cx="6324600" cy="2057400"/>
          </a:xfrm>
        </p:spPr>
        <p:txBody>
          <a:bodyPr/>
          <a:lstStyle/>
          <a:p>
            <a:pPr>
              <a:lnSpc>
                <a:spcPct val="80000"/>
              </a:lnSpc>
            </a:pPr>
            <a:r>
              <a:rPr lang="en-US" sz="1800" dirty="0"/>
              <a:t>Server/workload consolidation (reduces </a:t>
            </a:r>
            <a:r>
              <a:rPr lang="ja-JP" altLang="en-US" sz="1800" dirty="0">
                <a:latin typeface="Arial"/>
              </a:rPr>
              <a:t>“</a:t>
            </a:r>
            <a:r>
              <a:rPr lang="en-US" sz="1800" dirty="0"/>
              <a:t>server sprawl</a:t>
            </a:r>
            <a:r>
              <a:rPr lang="ja-JP" altLang="en-US" sz="1800" dirty="0">
                <a:latin typeface="Arial"/>
              </a:rPr>
              <a:t>”</a:t>
            </a:r>
            <a:r>
              <a:rPr lang="en-US" sz="1800" dirty="0"/>
              <a:t>)</a:t>
            </a:r>
          </a:p>
          <a:p>
            <a:pPr>
              <a:lnSpc>
                <a:spcPct val="80000"/>
              </a:lnSpc>
            </a:pPr>
            <a:r>
              <a:rPr lang="en-US" sz="1800" dirty="0"/>
              <a:t>Compatible with evolving multi-core architectures</a:t>
            </a:r>
          </a:p>
          <a:p>
            <a:pPr>
              <a:lnSpc>
                <a:spcPct val="80000"/>
              </a:lnSpc>
            </a:pPr>
            <a:r>
              <a:rPr lang="en-US" sz="1800" dirty="0"/>
              <a:t>Simplifies software distributions for complex environments</a:t>
            </a:r>
          </a:p>
          <a:p>
            <a:pPr>
              <a:lnSpc>
                <a:spcPct val="80000"/>
              </a:lnSpc>
            </a:pPr>
            <a:r>
              <a:rPr lang="ja-JP" altLang="en-US" sz="1800" dirty="0">
                <a:latin typeface="Arial"/>
              </a:rPr>
              <a:t>“</a:t>
            </a:r>
            <a:r>
              <a:rPr lang="en-US" sz="1800" dirty="0"/>
              <a:t>Whole system</a:t>
            </a:r>
            <a:r>
              <a:rPr lang="ja-JP" altLang="en-US" sz="1800" dirty="0">
                <a:latin typeface="Arial"/>
              </a:rPr>
              <a:t>”</a:t>
            </a:r>
            <a:r>
              <a:rPr lang="en-US" sz="1800" dirty="0"/>
              <a:t> (workload) migration</a:t>
            </a:r>
          </a:p>
          <a:p>
            <a:pPr>
              <a:lnSpc>
                <a:spcPct val="80000"/>
              </a:lnSpc>
            </a:pPr>
            <a:r>
              <a:rPr lang="en-US" sz="1800" dirty="0"/>
              <a:t>Improved data-center management and efficiency</a:t>
            </a:r>
          </a:p>
          <a:p>
            <a:pPr>
              <a:lnSpc>
                <a:spcPct val="80000"/>
              </a:lnSpc>
            </a:pPr>
            <a:r>
              <a:rPr lang="en-US" sz="1800" dirty="0"/>
              <a:t>Additional services (workload isolation) added </a:t>
            </a:r>
            <a:r>
              <a:rPr lang="ja-JP" altLang="en-US" sz="1800" dirty="0">
                <a:latin typeface="Arial"/>
              </a:rPr>
              <a:t>“</a:t>
            </a:r>
            <a:r>
              <a:rPr lang="en-US" sz="1800" dirty="0"/>
              <a:t>underneath</a:t>
            </a:r>
            <a:r>
              <a:rPr lang="ja-JP" altLang="en-US" sz="1800" dirty="0">
                <a:latin typeface="Arial"/>
              </a:rPr>
              <a:t>”</a:t>
            </a:r>
            <a:r>
              <a:rPr lang="en-US" sz="1800" dirty="0"/>
              <a:t> the OS</a:t>
            </a:r>
          </a:p>
          <a:p>
            <a:pPr lvl="1">
              <a:lnSpc>
                <a:spcPct val="80000"/>
              </a:lnSpc>
            </a:pPr>
            <a:r>
              <a:rPr lang="en-US" sz="1100" dirty="0"/>
              <a:t>security (intrusion detection, sandboxing,…)</a:t>
            </a:r>
          </a:p>
          <a:p>
            <a:pPr lvl="1">
              <a:lnSpc>
                <a:spcPct val="80000"/>
              </a:lnSpc>
            </a:pPr>
            <a:r>
              <a:rPr lang="en-US" sz="1100" dirty="0"/>
              <a:t>fault-tolerance (</a:t>
            </a:r>
            <a:r>
              <a:rPr lang="en-US" sz="1100" dirty="0" err="1"/>
              <a:t>checkpointing</a:t>
            </a:r>
            <a:r>
              <a:rPr lang="en-US" sz="1100" dirty="0"/>
              <a:t>, roll-back/recovery)</a:t>
            </a:r>
          </a:p>
        </p:txBody>
      </p:sp>
      <p:pic>
        <p:nvPicPr>
          <p:cNvPr id="2119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4267200"/>
            <a:ext cx="2642099" cy="1600200"/>
          </a:xfrm>
          <a:prstGeom prst="rect">
            <a:avLst/>
          </a:prstGeom>
          <a:noFill/>
          <a:extLst>
            <a:ext uri="{909E8E84-426E-40dd-AFC4-6F175D3DCCD1}">
              <a14:hiddenFill xmlns="" xmlns:a14="http://schemas.microsoft.com/office/drawing/2010/main">
                <a:solidFill>
                  <a:srgbClr val="FFFFFF"/>
                </a:solidFill>
              </a14:hiddenFill>
            </a:ext>
          </a:extLst>
        </p:spPr>
      </p:pic>
      <p:pic>
        <p:nvPicPr>
          <p:cNvPr id="21197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1066800"/>
            <a:ext cx="2103438" cy="28194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11976" name="Group 8"/>
          <p:cNvGrpSpPr>
            <a:grpSpLocks/>
          </p:cNvGrpSpPr>
          <p:nvPr/>
        </p:nvGrpSpPr>
        <p:grpSpPr bwMode="auto">
          <a:xfrm>
            <a:off x="838200" y="1295400"/>
            <a:ext cx="3429000" cy="2286000"/>
            <a:chOff x="262" y="1204"/>
            <a:chExt cx="2314" cy="1846"/>
          </a:xfrm>
        </p:grpSpPr>
        <p:pic>
          <p:nvPicPr>
            <p:cNvPr id="211977" name="Picture 9" descr="system74racksa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 y="2273"/>
              <a:ext cx="1328" cy="777"/>
            </a:xfrm>
            <a:prstGeom prst="rect">
              <a:avLst/>
            </a:prstGeom>
            <a:noFill/>
            <a:extLst>
              <a:ext uri="{909E8E84-426E-40dd-AFC4-6F175D3DCCD1}">
                <a14:hiddenFill xmlns="" xmlns:a14="http://schemas.microsoft.com/office/drawing/2010/main">
                  <a:solidFill>
                    <a:srgbClr val="FFFFFF"/>
                  </a:solidFill>
                </a14:hiddenFill>
              </a:ext>
            </a:extLst>
          </p:spPr>
        </p:pic>
        <p:sp>
          <p:nvSpPr>
            <p:cNvPr id="211978" name="Oval 10"/>
            <p:cNvSpPr>
              <a:spLocks noChangeArrowheads="1"/>
            </p:cNvSpPr>
            <p:nvPr/>
          </p:nvSpPr>
          <p:spPr bwMode="auto">
            <a:xfrm>
              <a:off x="479" y="1980"/>
              <a:ext cx="1906" cy="270"/>
            </a:xfrm>
            <a:prstGeom prst="ellipse">
              <a:avLst/>
            </a:prstGeom>
            <a:solidFill>
              <a:srgbClr val="C0C0C0">
                <a:alpha val="41000"/>
              </a:srgbClr>
            </a:solidFill>
            <a:ln w="12700">
              <a:solidFill>
                <a:schemeClr val="tx1"/>
              </a:solidFill>
              <a:prstDash val="dash"/>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1979" name="Text Box 11"/>
            <p:cNvSpPr txBox="1">
              <a:spLocks noChangeArrowheads="1"/>
            </p:cNvSpPr>
            <p:nvPr/>
          </p:nvSpPr>
          <p:spPr bwMode="auto">
            <a:xfrm>
              <a:off x="1005" y="2021"/>
              <a:ext cx="768"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200" b="1">
                  <a:latin typeface="Verdana" charset="0"/>
                </a:rPr>
                <a:t>VMM</a:t>
              </a:r>
            </a:p>
          </p:txBody>
        </p:sp>
        <p:grpSp>
          <p:nvGrpSpPr>
            <p:cNvPr id="211980" name="Group 12"/>
            <p:cNvGrpSpPr>
              <a:grpSpLocks/>
            </p:cNvGrpSpPr>
            <p:nvPr/>
          </p:nvGrpSpPr>
          <p:grpSpPr bwMode="auto">
            <a:xfrm>
              <a:off x="262" y="1204"/>
              <a:ext cx="796" cy="741"/>
              <a:chOff x="420" y="563"/>
              <a:chExt cx="796" cy="741"/>
            </a:xfrm>
          </p:grpSpPr>
          <p:sp>
            <p:nvSpPr>
              <p:cNvPr id="211981" name="Oval 13"/>
              <p:cNvSpPr>
                <a:spLocks noChangeArrowheads="1"/>
              </p:cNvSpPr>
              <p:nvPr/>
            </p:nvSpPr>
            <p:spPr bwMode="auto">
              <a:xfrm>
                <a:off x="450" y="563"/>
                <a:ext cx="706" cy="741"/>
              </a:xfrm>
              <a:prstGeom prst="ellipse">
                <a:avLst/>
              </a:prstGeom>
              <a:gradFill rotWithShape="1">
                <a:gsLst>
                  <a:gs pos="0">
                    <a:srgbClr val="FFCC99">
                      <a:gamma/>
                      <a:shade val="76471"/>
                      <a:invGamma/>
                    </a:srgbClr>
                  </a:gs>
                  <a:gs pos="50000">
                    <a:srgbClr val="FFCC99">
                      <a:alpha val="50000"/>
                    </a:srgbClr>
                  </a:gs>
                  <a:gs pos="100000">
                    <a:srgbClr val="FFCC99">
                      <a:gamma/>
                      <a:shade val="76471"/>
                      <a:invGamma/>
                    </a:srgbClr>
                  </a:gs>
                </a:gsLst>
                <a:lin ang="5400000" scaled="1"/>
              </a:gradFill>
              <a:ln w="12700">
                <a:solidFill>
                  <a:schemeClr val="tx1"/>
                </a:solidFill>
                <a:prstDash val="dash"/>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1982" name="Rectangle 14"/>
              <p:cNvSpPr>
                <a:spLocks noChangeArrowheads="1"/>
              </p:cNvSpPr>
              <p:nvPr/>
            </p:nvSpPr>
            <p:spPr bwMode="auto">
              <a:xfrm>
                <a:off x="555" y="1042"/>
                <a:ext cx="50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lnSpc>
                    <a:spcPct val="80000"/>
                  </a:lnSpc>
                  <a:spcBef>
                    <a:spcPct val="50000"/>
                  </a:spcBef>
                </a:pPr>
                <a:r>
                  <a:rPr lang="en-US" sz="900" b="1">
                    <a:effectLst>
                      <a:outerShdw blurRad="38100" dist="38100" dir="2700000" algn="tl">
                        <a:srgbClr val="DDDDDD"/>
                      </a:outerShdw>
                    </a:effectLst>
                    <a:latin typeface="Verdana" charset="0"/>
                  </a:rPr>
                  <a:t>Virtual Machine</a:t>
                </a:r>
                <a:r>
                  <a:rPr lang="en-US" sz="900">
                    <a:latin typeface="Verdana" charset="0"/>
                  </a:rPr>
                  <a:t> </a:t>
                </a:r>
              </a:p>
            </p:txBody>
          </p:sp>
          <p:sp>
            <p:nvSpPr>
              <p:cNvPr id="211983" name="Oval 15"/>
              <p:cNvSpPr>
                <a:spLocks noChangeArrowheads="1"/>
              </p:cNvSpPr>
              <p:nvPr/>
            </p:nvSpPr>
            <p:spPr bwMode="auto">
              <a:xfrm>
                <a:off x="541" y="859"/>
                <a:ext cx="519" cy="170"/>
              </a:xfrm>
              <a:prstGeom prst="ellipse">
                <a:avLst/>
              </a:prstGeom>
              <a:gradFill rotWithShape="1">
                <a:gsLst>
                  <a:gs pos="0">
                    <a:srgbClr val="E9E7E9">
                      <a:gamma/>
                      <a:shade val="76471"/>
                      <a:invGamma/>
                    </a:srgbClr>
                  </a:gs>
                  <a:gs pos="50000">
                    <a:srgbClr val="E9E7E9">
                      <a:alpha val="50000"/>
                    </a:srgbClr>
                  </a:gs>
                  <a:gs pos="100000">
                    <a:srgbClr val="E9E7E9">
                      <a:gamma/>
                      <a:shade val="76471"/>
                      <a:invGamma/>
                    </a:srgbClr>
                  </a:gs>
                </a:gsLst>
                <a:lin ang="5400000" scaled="1"/>
              </a:gradFill>
              <a:ln w="12700">
                <a:solidFill>
                  <a:schemeClr val="tx1"/>
                </a:solidFill>
                <a:prstDash val="dash"/>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1984" name="Text Box 16"/>
              <p:cNvSpPr txBox="1">
                <a:spLocks noChangeArrowheads="1"/>
              </p:cNvSpPr>
              <p:nvPr/>
            </p:nvSpPr>
            <p:spPr bwMode="auto">
              <a:xfrm>
                <a:off x="524" y="866"/>
                <a:ext cx="568" cy="1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900" b="1">
                    <a:latin typeface="Verdana" charset="0"/>
                  </a:rPr>
                  <a:t>Guest  OS</a:t>
                </a:r>
              </a:p>
            </p:txBody>
          </p:sp>
          <p:sp>
            <p:nvSpPr>
              <p:cNvPr id="211985" name="Oval 17"/>
              <p:cNvSpPr>
                <a:spLocks noChangeArrowheads="1"/>
              </p:cNvSpPr>
              <p:nvPr/>
            </p:nvSpPr>
            <p:spPr bwMode="auto">
              <a:xfrm>
                <a:off x="519" y="678"/>
                <a:ext cx="571" cy="198"/>
              </a:xfrm>
              <a:prstGeom prst="ellipse">
                <a:avLst/>
              </a:prstGeom>
              <a:solidFill>
                <a:srgbClr val="CCFFFF">
                  <a:alpha val="38000"/>
                </a:srgbClr>
              </a:solidFill>
              <a:ln w="12700">
                <a:solidFill>
                  <a:schemeClr val="tx1"/>
                </a:solidFill>
                <a:prstDash val="dash"/>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1986" name="Text Box 18"/>
              <p:cNvSpPr txBox="1">
                <a:spLocks noChangeArrowheads="1"/>
              </p:cNvSpPr>
              <p:nvPr/>
            </p:nvSpPr>
            <p:spPr bwMode="auto">
              <a:xfrm>
                <a:off x="420" y="704"/>
                <a:ext cx="796" cy="1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900" b="1">
                    <a:latin typeface="Verdana" charset="0"/>
                  </a:rPr>
                  <a:t>Application</a:t>
                </a:r>
              </a:p>
            </p:txBody>
          </p:sp>
        </p:grpSp>
        <p:grpSp>
          <p:nvGrpSpPr>
            <p:cNvPr id="211987" name="Group 19"/>
            <p:cNvGrpSpPr>
              <a:grpSpLocks/>
            </p:cNvGrpSpPr>
            <p:nvPr/>
          </p:nvGrpSpPr>
          <p:grpSpPr bwMode="auto">
            <a:xfrm>
              <a:off x="1021" y="1204"/>
              <a:ext cx="796" cy="741"/>
              <a:chOff x="1234" y="1618"/>
              <a:chExt cx="796" cy="741"/>
            </a:xfrm>
          </p:grpSpPr>
          <p:sp>
            <p:nvSpPr>
              <p:cNvPr id="211988" name="Oval 20"/>
              <p:cNvSpPr>
                <a:spLocks noChangeArrowheads="1"/>
              </p:cNvSpPr>
              <p:nvPr/>
            </p:nvSpPr>
            <p:spPr bwMode="auto">
              <a:xfrm>
                <a:off x="1264" y="1618"/>
                <a:ext cx="706" cy="741"/>
              </a:xfrm>
              <a:prstGeom prst="ellipse">
                <a:avLst/>
              </a:prstGeom>
              <a:gradFill rotWithShape="1">
                <a:gsLst>
                  <a:gs pos="0">
                    <a:srgbClr val="FFCC99">
                      <a:gamma/>
                      <a:shade val="76471"/>
                      <a:invGamma/>
                    </a:srgbClr>
                  </a:gs>
                  <a:gs pos="50000">
                    <a:srgbClr val="FFCC99">
                      <a:alpha val="50000"/>
                    </a:srgbClr>
                  </a:gs>
                  <a:gs pos="100000">
                    <a:srgbClr val="FFCC99">
                      <a:gamma/>
                      <a:shade val="76471"/>
                      <a:invGamma/>
                    </a:srgbClr>
                  </a:gs>
                </a:gsLst>
                <a:lin ang="5400000" scaled="1"/>
              </a:gradFill>
              <a:ln w="12700">
                <a:solidFill>
                  <a:schemeClr val="tx1"/>
                </a:solidFill>
                <a:prstDash val="dash"/>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1989" name="Rectangle 21"/>
              <p:cNvSpPr>
                <a:spLocks noChangeArrowheads="1"/>
              </p:cNvSpPr>
              <p:nvPr/>
            </p:nvSpPr>
            <p:spPr bwMode="auto">
              <a:xfrm>
                <a:off x="1369" y="2097"/>
                <a:ext cx="50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lnSpc>
                    <a:spcPct val="80000"/>
                  </a:lnSpc>
                  <a:spcBef>
                    <a:spcPct val="50000"/>
                  </a:spcBef>
                </a:pPr>
                <a:r>
                  <a:rPr lang="en-US" sz="900" b="1">
                    <a:effectLst>
                      <a:outerShdw blurRad="38100" dist="38100" dir="2700000" algn="tl">
                        <a:srgbClr val="DDDDDD"/>
                      </a:outerShdw>
                    </a:effectLst>
                    <a:latin typeface="Verdana" charset="0"/>
                  </a:rPr>
                  <a:t>Virtual Machine</a:t>
                </a:r>
                <a:r>
                  <a:rPr lang="en-US" sz="900">
                    <a:latin typeface="Verdana" charset="0"/>
                  </a:rPr>
                  <a:t> </a:t>
                </a:r>
              </a:p>
            </p:txBody>
          </p:sp>
          <p:sp>
            <p:nvSpPr>
              <p:cNvPr id="211990" name="Oval 22"/>
              <p:cNvSpPr>
                <a:spLocks noChangeArrowheads="1"/>
              </p:cNvSpPr>
              <p:nvPr/>
            </p:nvSpPr>
            <p:spPr bwMode="auto">
              <a:xfrm>
                <a:off x="1355" y="1914"/>
                <a:ext cx="519" cy="170"/>
              </a:xfrm>
              <a:prstGeom prst="ellipse">
                <a:avLst/>
              </a:prstGeom>
              <a:gradFill rotWithShape="1">
                <a:gsLst>
                  <a:gs pos="0">
                    <a:srgbClr val="E9E7E9">
                      <a:gamma/>
                      <a:shade val="76471"/>
                      <a:invGamma/>
                    </a:srgbClr>
                  </a:gs>
                  <a:gs pos="50000">
                    <a:srgbClr val="E9E7E9">
                      <a:alpha val="50000"/>
                    </a:srgbClr>
                  </a:gs>
                  <a:gs pos="100000">
                    <a:srgbClr val="E9E7E9">
                      <a:gamma/>
                      <a:shade val="76471"/>
                      <a:invGamma/>
                    </a:srgbClr>
                  </a:gs>
                </a:gsLst>
                <a:lin ang="5400000" scaled="1"/>
              </a:gradFill>
              <a:ln w="12700">
                <a:solidFill>
                  <a:schemeClr val="tx1"/>
                </a:solidFill>
                <a:prstDash val="dash"/>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1991" name="Text Box 23"/>
              <p:cNvSpPr txBox="1">
                <a:spLocks noChangeArrowheads="1"/>
              </p:cNvSpPr>
              <p:nvPr/>
            </p:nvSpPr>
            <p:spPr bwMode="auto">
              <a:xfrm>
                <a:off x="1338" y="1921"/>
                <a:ext cx="568" cy="1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900" b="1">
                    <a:latin typeface="Verdana" charset="0"/>
                  </a:rPr>
                  <a:t>Guest  OS</a:t>
                </a:r>
              </a:p>
            </p:txBody>
          </p:sp>
          <p:sp>
            <p:nvSpPr>
              <p:cNvPr id="211992" name="Oval 24"/>
              <p:cNvSpPr>
                <a:spLocks noChangeArrowheads="1"/>
              </p:cNvSpPr>
              <p:nvPr/>
            </p:nvSpPr>
            <p:spPr bwMode="auto">
              <a:xfrm>
                <a:off x="1333" y="1733"/>
                <a:ext cx="571" cy="198"/>
              </a:xfrm>
              <a:prstGeom prst="ellipse">
                <a:avLst/>
              </a:prstGeom>
              <a:solidFill>
                <a:srgbClr val="CCFFFF">
                  <a:alpha val="38000"/>
                </a:srgbClr>
              </a:solidFill>
              <a:ln w="12700">
                <a:solidFill>
                  <a:schemeClr val="tx1"/>
                </a:solidFill>
                <a:prstDash val="dash"/>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1993" name="Text Box 25"/>
              <p:cNvSpPr txBox="1">
                <a:spLocks noChangeArrowheads="1"/>
              </p:cNvSpPr>
              <p:nvPr/>
            </p:nvSpPr>
            <p:spPr bwMode="auto">
              <a:xfrm>
                <a:off x="1234" y="1759"/>
                <a:ext cx="796" cy="1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900" b="1">
                    <a:latin typeface="Verdana" charset="0"/>
                  </a:rPr>
                  <a:t>Application</a:t>
                </a:r>
              </a:p>
            </p:txBody>
          </p:sp>
        </p:grpSp>
        <p:grpSp>
          <p:nvGrpSpPr>
            <p:cNvPr id="211994" name="Group 26"/>
            <p:cNvGrpSpPr>
              <a:grpSpLocks/>
            </p:cNvGrpSpPr>
            <p:nvPr/>
          </p:nvGrpSpPr>
          <p:grpSpPr bwMode="auto">
            <a:xfrm>
              <a:off x="1780" y="1204"/>
              <a:ext cx="796" cy="741"/>
              <a:chOff x="1234" y="1618"/>
              <a:chExt cx="796" cy="741"/>
            </a:xfrm>
          </p:grpSpPr>
          <p:sp>
            <p:nvSpPr>
              <p:cNvPr id="211995" name="Oval 27"/>
              <p:cNvSpPr>
                <a:spLocks noChangeArrowheads="1"/>
              </p:cNvSpPr>
              <p:nvPr/>
            </p:nvSpPr>
            <p:spPr bwMode="auto">
              <a:xfrm>
                <a:off x="1264" y="1618"/>
                <a:ext cx="706" cy="741"/>
              </a:xfrm>
              <a:prstGeom prst="ellipse">
                <a:avLst/>
              </a:prstGeom>
              <a:gradFill rotWithShape="1">
                <a:gsLst>
                  <a:gs pos="0">
                    <a:srgbClr val="FFCC99">
                      <a:gamma/>
                      <a:shade val="76471"/>
                      <a:invGamma/>
                    </a:srgbClr>
                  </a:gs>
                  <a:gs pos="50000">
                    <a:srgbClr val="FFCC99">
                      <a:alpha val="50000"/>
                    </a:srgbClr>
                  </a:gs>
                  <a:gs pos="100000">
                    <a:srgbClr val="FFCC99">
                      <a:gamma/>
                      <a:shade val="76471"/>
                      <a:invGamma/>
                    </a:srgbClr>
                  </a:gs>
                </a:gsLst>
                <a:lin ang="5400000" scaled="1"/>
              </a:gradFill>
              <a:ln w="12700">
                <a:solidFill>
                  <a:schemeClr val="tx1"/>
                </a:solidFill>
                <a:prstDash val="dash"/>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1996" name="Rectangle 28"/>
              <p:cNvSpPr>
                <a:spLocks noChangeArrowheads="1"/>
              </p:cNvSpPr>
              <p:nvPr/>
            </p:nvSpPr>
            <p:spPr bwMode="auto">
              <a:xfrm>
                <a:off x="1369" y="2097"/>
                <a:ext cx="50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lnSpc>
                    <a:spcPct val="80000"/>
                  </a:lnSpc>
                  <a:spcBef>
                    <a:spcPct val="50000"/>
                  </a:spcBef>
                </a:pPr>
                <a:r>
                  <a:rPr lang="en-US" sz="900" b="1">
                    <a:effectLst>
                      <a:outerShdw blurRad="38100" dist="38100" dir="2700000" algn="tl">
                        <a:srgbClr val="DDDDDD"/>
                      </a:outerShdw>
                    </a:effectLst>
                    <a:latin typeface="Verdana" charset="0"/>
                  </a:rPr>
                  <a:t>Virtual Machine</a:t>
                </a:r>
                <a:r>
                  <a:rPr lang="en-US" sz="900">
                    <a:latin typeface="Verdana" charset="0"/>
                  </a:rPr>
                  <a:t> </a:t>
                </a:r>
              </a:p>
            </p:txBody>
          </p:sp>
          <p:sp>
            <p:nvSpPr>
              <p:cNvPr id="211997" name="Oval 29"/>
              <p:cNvSpPr>
                <a:spLocks noChangeArrowheads="1"/>
              </p:cNvSpPr>
              <p:nvPr/>
            </p:nvSpPr>
            <p:spPr bwMode="auto">
              <a:xfrm>
                <a:off x="1355" y="1914"/>
                <a:ext cx="519" cy="170"/>
              </a:xfrm>
              <a:prstGeom prst="ellipse">
                <a:avLst/>
              </a:prstGeom>
              <a:gradFill rotWithShape="1">
                <a:gsLst>
                  <a:gs pos="0">
                    <a:srgbClr val="E9E7E9">
                      <a:gamma/>
                      <a:shade val="76471"/>
                      <a:invGamma/>
                    </a:srgbClr>
                  </a:gs>
                  <a:gs pos="50000">
                    <a:srgbClr val="E9E7E9">
                      <a:alpha val="50000"/>
                    </a:srgbClr>
                  </a:gs>
                  <a:gs pos="100000">
                    <a:srgbClr val="E9E7E9">
                      <a:gamma/>
                      <a:shade val="76471"/>
                      <a:invGamma/>
                    </a:srgbClr>
                  </a:gs>
                </a:gsLst>
                <a:lin ang="5400000" scaled="1"/>
              </a:gradFill>
              <a:ln w="12700">
                <a:solidFill>
                  <a:schemeClr val="tx1"/>
                </a:solidFill>
                <a:prstDash val="dash"/>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1998" name="Text Box 30"/>
              <p:cNvSpPr txBox="1">
                <a:spLocks noChangeArrowheads="1"/>
              </p:cNvSpPr>
              <p:nvPr/>
            </p:nvSpPr>
            <p:spPr bwMode="auto">
              <a:xfrm>
                <a:off x="1338" y="1921"/>
                <a:ext cx="568" cy="1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900" b="1">
                    <a:latin typeface="Verdana" charset="0"/>
                  </a:rPr>
                  <a:t>Guest  OS</a:t>
                </a:r>
              </a:p>
            </p:txBody>
          </p:sp>
          <p:sp>
            <p:nvSpPr>
              <p:cNvPr id="211999" name="Oval 31"/>
              <p:cNvSpPr>
                <a:spLocks noChangeArrowheads="1"/>
              </p:cNvSpPr>
              <p:nvPr/>
            </p:nvSpPr>
            <p:spPr bwMode="auto">
              <a:xfrm>
                <a:off x="1333" y="1733"/>
                <a:ext cx="571" cy="198"/>
              </a:xfrm>
              <a:prstGeom prst="ellipse">
                <a:avLst/>
              </a:prstGeom>
              <a:solidFill>
                <a:srgbClr val="CCFFFF">
                  <a:alpha val="38000"/>
                </a:srgbClr>
              </a:solidFill>
              <a:ln w="12700">
                <a:solidFill>
                  <a:schemeClr val="tx1"/>
                </a:solidFill>
                <a:prstDash val="dash"/>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2000" name="Text Box 32"/>
              <p:cNvSpPr txBox="1">
                <a:spLocks noChangeArrowheads="1"/>
              </p:cNvSpPr>
              <p:nvPr/>
            </p:nvSpPr>
            <p:spPr bwMode="auto">
              <a:xfrm>
                <a:off x="1234" y="1759"/>
                <a:ext cx="796" cy="1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900" b="1">
                    <a:latin typeface="Verdana" charset="0"/>
                  </a:rPr>
                  <a:t>Application</a:t>
                </a:r>
              </a:p>
            </p:txBody>
          </p:sp>
        </p:grpSp>
        <p:sp>
          <p:nvSpPr>
            <p:cNvPr id="212001" name="Text Box 33"/>
            <p:cNvSpPr txBox="1">
              <a:spLocks noChangeArrowheads="1"/>
            </p:cNvSpPr>
            <p:nvPr/>
          </p:nvSpPr>
          <p:spPr bwMode="auto">
            <a:xfrm>
              <a:off x="987" y="2391"/>
              <a:ext cx="767" cy="3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1200" b="1">
                  <a:latin typeface="Verdana" charset="0"/>
                </a:rPr>
                <a:t>Real</a:t>
              </a:r>
              <a:br>
                <a:rPr lang="en-US" sz="1200" b="1">
                  <a:latin typeface="Verdana" charset="0"/>
                </a:rPr>
              </a:br>
              <a:r>
                <a:rPr lang="en-US" sz="1200" b="1">
                  <a:latin typeface="Verdana" charset="0"/>
                </a:rPr>
                <a:t>Machine</a:t>
              </a:r>
            </a:p>
          </p:txBody>
        </p:sp>
      </p:grpSp>
    </p:spTree>
    <p:extLst>
      <p:ext uri="{BB962C8B-B14F-4D97-AF65-F5344CB8AC3E}">
        <p14:creationId xmlns:p14="http://schemas.microsoft.com/office/powerpoint/2010/main" val="9398969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457200" y="9525"/>
            <a:ext cx="8229600" cy="1143000"/>
          </a:xfrm>
        </p:spPr>
        <p:txBody>
          <a:bodyPr/>
          <a:lstStyle/>
          <a:p>
            <a:r>
              <a:rPr lang="en-US" dirty="0"/>
              <a:t>Architecture &amp; Interfaces</a:t>
            </a:r>
          </a:p>
        </p:txBody>
      </p:sp>
      <p:sp>
        <p:nvSpPr>
          <p:cNvPr id="205827" name="Rectangle 3"/>
          <p:cNvSpPr>
            <a:spLocks noGrp="1" noChangeArrowheads="1"/>
          </p:cNvSpPr>
          <p:nvPr>
            <p:ph type="body" idx="1"/>
          </p:nvPr>
        </p:nvSpPr>
        <p:spPr>
          <a:xfrm>
            <a:off x="457200" y="1219200"/>
            <a:ext cx="8534400" cy="685800"/>
          </a:xfrm>
        </p:spPr>
        <p:txBody>
          <a:bodyPr/>
          <a:lstStyle/>
          <a:p>
            <a:pPr>
              <a:lnSpc>
                <a:spcPct val="90000"/>
              </a:lnSpc>
            </a:pPr>
            <a:r>
              <a:rPr lang="en-US" sz="2400" dirty="0"/>
              <a:t>Architecture: formal specification of a system</a:t>
            </a:r>
            <a:r>
              <a:rPr lang="ja-JP" altLang="en-US" sz="2400" dirty="0">
                <a:latin typeface="Arial"/>
              </a:rPr>
              <a:t>’</a:t>
            </a:r>
            <a:r>
              <a:rPr lang="en-US" sz="2400" dirty="0"/>
              <a:t>s interface and the logical behavior of its visible resources.</a:t>
            </a:r>
          </a:p>
        </p:txBody>
      </p:sp>
      <p:grpSp>
        <p:nvGrpSpPr>
          <p:cNvPr id="205852" name="Group 28"/>
          <p:cNvGrpSpPr>
            <a:grpSpLocks/>
          </p:cNvGrpSpPr>
          <p:nvPr/>
        </p:nvGrpSpPr>
        <p:grpSpPr bwMode="auto">
          <a:xfrm>
            <a:off x="2990850" y="2057400"/>
            <a:ext cx="3589338" cy="3124200"/>
            <a:chOff x="864" y="1056"/>
            <a:chExt cx="2261" cy="1968"/>
          </a:xfrm>
        </p:grpSpPr>
        <p:sp>
          <p:nvSpPr>
            <p:cNvPr id="205828" name="Rectangle 4"/>
            <p:cNvSpPr>
              <a:spLocks noChangeArrowheads="1"/>
            </p:cNvSpPr>
            <p:nvPr/>
          </p:nvSpPr>
          <p:spPr bwMode="auto">
            <a:xfrm>
              <a:off x="864" y="2160"/>
              <a:ext cx="2256" cy="86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hlink"/>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829" name="Text Box 5"/>
            <p:cNvSpPr txBox="1">
              <a:spLocks noChangeArrowheads="1"/>
            </p:cNvSpPr>
            <p:nvPr/>
          </p:nvSpPr>
          <p:spPr bwMode="auto">
            <a:xfrm>
              <a:off x="1536" y="2496"/>
              <a:ext cx="79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i="1">
                  <a:latin typeface="Arial Black" charset="0"/>
                </a:rPr>
                <a:t>Hardware</a:t>
              </a:r>
            </a:p>
          </p:txBody>
        </p:sp>
        <p:sp>
          <p:nvSpPr>
            <p:cNvPr id="205830" name="Text Box 6"/>
            <p:cNvSpPr txBox="1">
              <a:spLocks noChangeArrowheads="1"/>
            </p:cNvSpPr>
            <p:nvPr/>
          </p:nvSpPr>
          <p:spPr bwMode="auto">
            <a:xfrm>
              <a:off x="1249" y="2160"/>
              <a:ext cx="71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latin typeface="Arial Black" charset="0"/>
                </a:rPr>
                <a:t>System ISA</a:t>
              </a:r>
            </a:p>
          </p:txBody>
        </p:sp>
        <p:sp>
          <p:nvSpPr>
            <p:cNvPr id="205831" name="Text Box 7"/>
            <p:cNvSpPr txBox="1">
              <a:spLocks noChangeArrowheads="1"/>
            </p:cNvSpPr>
            <p:nvPr/>
          </p:nvSpPr>
          <p:spPr bwMode="auto">
            <a:xfrm>
              <a:off x="2496" y="2160"/>
              <a:ext cx="575"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latin typeface="Arial Black" charset="0"/>
                </a:rPr>
                <a:t>User ISA</a:t>
              </a:r>
            </a:p>
          </p:txBody>
        </p:sp>
        <p:sp>
          <p:nvSpPr>
            <p:cNvPr id="205832" name="Rectangle 8"/>
            <p:cNvSpPr>
              <a:spLocks noChangeArrowheads="1"/>
            </p:cNvSpPr>
            <p:nvPr/>
          </p:nvSpPr>
          <p:spPr bwMode="auto">
            <a:xfrm>
              <a:off x="864" y="1680"/>
              <a:ext cx="1488" cy="48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833" name="Text Box 9"/>
            <p:cNvSpPr txBox="1">
              <a:spLocks noChangeArrowheads="1"/>
            </p:cNvSpPr>
            <p:nvPr/>
          </p:nvSpPr>
          <p:spPr bwMode="auto">
            <a:xfrm>
              <a:off x="912" y="1680"/>
              <a:ext cx="6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i="1">
                  <a:latin typeface="Arial Black" charset="0"/>
                </a:rPr>
                <a:t>Operating </a:t>
              </a:r>
            </a:p>
            <a:p>
              <a:r>
                <a:rPr lang="en-US" sz="1200" i="1">
                  <a:latin typeface="Arial Black" charset="0"/>
                </a:rPr>
                <a:t>System</a:t>
              </a:r>
            </a:p>
          </p:txBody>
        </p:sp>
        <p:grpSp>
          <p:nvGrpSpPr>
            <p:cNvPr id="205839" name="Group 15"/>
            <p:cNvGrpSpPr>
              <a:grpSpLocks/>
            </p:cNvGrpSpPr>
            <p:nvPr/>
          </p:nvGrpSpPr>
          <p:grpSpPr bwMode="auto">
            <a:xfrm>
              <a:off x="1533" y="1413"/>
              <a:ext cx="729" cy="363"/>
              <a:chOff x="1190" y="1173"/>
              <a:chExt cx="729" cy="363"/>
            </a:xfrm>
          </p:grpSpPr>
          <p:sp>
            <p:nvSpPr>
              <p:cNvPr id="205834" name="Text Box 10"/>
              <p:cNvSpPr txBox="1">
                <a:spLocks noChangeArrowheads="1"/>
              </p:cNvSpPr>
              <p:nvPr/>
            </p:nvSpPr>
            <p:spPr bwMode="auto">
              <a:xfrm>
                <a:off x="1190" y="1173"/>
                <a:ext cx="72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System   Calls</a:t>
                </a:r>
              </a:p>
            </p:txBody>
          </p:sp>
          <p:sp>
            <p:nvSpPr>
              <p:cNvPr id="205835" name="Line 11"/>
              <p:cNvSpPr>
                <a:spLocks noChangeShapeType="1"/>
              </p:cNvSpPr>
              <p:nvPr/>
            </p:nvSpPr>
            <p:spPr bwMode="auto">
              <a:xfrm>
                <a:off x="1296" y="1344"/>
                <a:ext cx="0" cy="19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36" name="Line 12"/>
              <p:cNvSpPr>
                <a:spLocks noChangeShapeType="1"/>
              </p:cNvSpPr>
              <p:nvPr/>
            </p:nvSpPr>
            <p:spPr bwMode="auto">
              <a:xfrm>
                <a:off x="1488" y="1344"/>
                <a:ext cx="0" cy="19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37" name="Line 13"/>
              <p:cNvSpPr>
                <a:spLocks noChangeShapeType="1"/>
              </p:cNvSpPr>
              <p:nvPr/>
            </p:nvSpPr>
            <p:spPr bwMode="auto">
              <a:xfrm>
                <a:off x="1728" y="1344"/>
                <a:ext cx="0" cy="19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205838" name="Rectangle 14"/>
            <p:cNvSpPr>
              <a:spLocks noChangeArrowheads="1"/>
            </p:cNvSpPr>
            <p:nvPr/>
          </p:nvSpPr>
          <p:spPr bwMode="auto">
            <a:xfrm>
              <a:off x="864" y="1296"/>
              <a:ext cx="1056" cy="38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840" name="Text Box 16"/>
            <p:cNvSpPr txBox="1">
              <a:spLocks noChangeArrowheads="1"/>
            </p:cNvSpPr>
            <p:nvPr/>
          </p:nvSpPr>
          <p:spPr bwMode="auto">
            <a:xfrm>
              <a:off x="912" y="1344"/>
              <a:ext cx="581"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i="1">
                  <a:latin typeface="Arial Black" charset="0"/>
                </a:rPr>
                <a:t>Libraries</a:t>
              </a:r>
            </a:p>
          </p:txBody>
        </p:sp>
        <p:sp>
          <p:nvSpPr>
            <p:cNvPr id="205841" name="Line 17"/>
            <p:cNvSpPr>
              <a:spLocks noChangeShapeType="1"/>
            </p:cNvSpPr>
            <p:nvPr/>
          </p:nvSpPr>
          <p:spPr bwMode="auto">
            <a:xfrm flipV="1">
              <a:off x="864" y="1056"/>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42" name="Line 18"/>
            <p:cNvSpPr>
              <a:spLocks noChangeShapeType="1"/>
            </p:cNvSpPr>
            <p:nvPr/>
          </p:nvSpPr>
          <p:spPr bwMode="auto">
            <a:xfrm>
              <a:off x="864" y="1056"/>
              <a:ext cx="225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43" name="Line 19"/>
            <p:cNvSpPr>
              <a:spLocks noChangeShapeType="1"/>
            </p:cNvSpPr>
            <p:nvPr/>
          </p:nvSpPr>
          <p:spPr bwMode="auto">
            <a:xfrm flipV="1">
              <a:off x="3120" y="1056"/>
              <a:ext cx="0" cy="110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45" name="Text Box 21"/>
            <p:cNvSpPr txBox="1">
              <a:spLocks noChangeArrowheads="1"/>
            </p:cNvSpPr>
            <p:nvPr/>
          </p:nvSpPr>
          <p:spPr bwMode="auto">
            <a:xfrm>
              <a:off x="2352" y="1104"/>
              <a:ext cx="773"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i="1">
                  <a:latin typeface="Arial Black" charset="0"/>
                </a:rPr>
                <a:t>Applications</a:t>
              </a:r>
            </a:p>
          </p:txBody>
        </p:sp>
      </p:grpSp>
      <p:grpSp>
        <p:nvGrpSpPr>
          <p:cNvPr id="205878" name="Group 54"/>
          <p:cNvGrpSpPr>
            <a:grpSpLocks/>
          </p:cNvGrpSpPr>
          <p:nvPr/>
        </p:nvGrpSpPr>
        <p:grpSpPr bwMode="auto">
          <a:xfrm>
            <a:off x="2133600" y="3505200"/>
            <a:ext cx="4838700" cy="366713"/>
            <a:chOff x="1344" y="2112"/>
            <a:chExt cx="3048" cy="231"/>
          </a:xfrm>
        </p:grpSpPr>
        <p:sp>
          <p:nvSpPr>
            <p:cNvPr id="205847" name="Line 23"/>
            <p:cNvSpPr>
              <a:spLocks noChangeShapeType="1"/>
            </p:cNvSpPr>
            <p:nvPr/>
          </p:nvSpPr>
          <p:spPr bwMode="auto">
            <a:xfrm>
              <a:off x="1656" y="2256"/>
              <a:ext cx="2736" cy="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48" name="Text Box 24"/>
            <p:cNvSpPr txBox="1">
              <a:spLocks noChangeArrowheads="1"/>
            </p:cNvSpPr>
            <p:nvPr/>
          </p:nvSpPr>
          <p:spPr bwMode="auto">
            <a:xfrm>
              <a:off x="1344" y="2112"/>
              <a:ext cx="3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b="1">
                  <a:solidFill>
                    <a:srgbClr val="FF0000"/>
                  </a:solidFill>
                </a:rPr>
                <a:t>ISA</a:t>
              </a:r>
            </a:p>
          </p:txBody>
        </p:sp>
      </p:grpSp>
      <p:grpSp>
        <p:nvGrpSpPr>
          <p:cNvPr id="205877" name="Group 53"/>
          <p:cNvGrpSpPr>
            <a:grpSpLocks/>
          </p:cNvGrpSpPr>
          <p:nvPr/>
        </p:nvGrpSpPr>
        <p:grpSpPr bwMode="auto">
          <a:xfrm>
            <a:off x="2152650" y="2757488"/>
            <a:ext cx="4800600" cy="900112"/>
            <a:chOff x="1356" y="1641"/>
            <a:chExt cx="3024" cy="567"/>
          </a:xfrm>
        </p:grpSpPr>
        <p:grpSp>
          <p:nvGrpSpPr>
            <p:cNvPr id="205869" name="Group 45"/>
            <p:cNvGrpSpPr>
              <a:grpSpLocks/>
            </p:cNvGrpSpPr>
            <p:nvPr/>
          </p:nvGrpSpPr>
          <p:grpSpPr bwMode="auto">
            <a:xfrm>
              <a:off x="1692" y="1776"/>
              <a:ext cx="2688" cy="432"/>
              <a:chOff x="672" y="1632"/>
              <a:chExt cx="2688" cy="432"/>
            </a:xfrm>
          </p:grpSpPr>
          <p:sp>
            <p:nvSpPr>
              <p:cNvPr id="205849" name="Line 25"/>
              <p:cNvSpPr>
                <a:spLocks noChangeShapeType="1"/>
              </p:cNvSpPr>
              <p:nvPr/>
            </p:nvSpPr>
            <p:spPr bwMode="auto">
              <a:xfrm>
                <a:off x="672" y="1632"/>
                <a:ext cx="1824" cy="0"/>
              </a:xfrm>
              <a:prstGeom prst="line">
                <a:avLst/>
              </a:prstGeom>
              <a:noFill/>
              <a:ln w="38100">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50" name="Line 26"/>
              <p:cNvSpPr>
                <a:spLocks noChangeShapeType="1"/>
              </p:cNvSpPr>
              <p:nvPr/>
            </p:nvSpPr>
            <p:spPr bwMode="auto">
              <a:xfrm>
                <a:off x="2496" y="1632"/>
                <a:ext cx="0" cy="432"/>
              </a:xfrm>
              <a:prstGeom prst="line">
                <a:avLst/>
              </a:prstGeom>
              <a:noFill/>
              <a:ln w="38100">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56" name="Line 32"/>
              <p:cNvSpPr>
                <a:spLocks noChangeShapeType="1"/>
              </p:cNvSpPr>
              <p:nvPr/>
            </p:nvSpPr>
            <p:spPr bwMode="auto">
              <a:xfrm>
                <a:off x="2496" y="2064"/>
                <a:ext cx="864" cy="0"/>
              </a:xfrm>
              <a:prstGeom prst="line">
                <a:avLst/>
              </a:prstGeom>
              <a:noFill/>
              <a:ln w="38100">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205858" name="Text Box 34"/>
            <p:cNvSpPr txBox="1">
              <a:spLocks noChangeArrowheads="1"/>
            </p:cNvSpPr>
            <p:nvPr/>
          </p:nvSpPr>
          <p:spPr bwMode="auto">
            <a:xfrm>
              <a:off x="1356" y="1641"/>
              <a:ext cx="36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b="1">
                  <a:solidFill>
                    <a:srgbClr val="3399FF"/>
                  </a:solidFill>
                </a:rPr>
                <a:t>ABI</a:t>
              </a:r>
            </a:p>
          </p:txBody>
        </p:sp>
      </p:grpSp>
      <p:grpSp>
        <p:nvGrpSpPr>
          <p:cNvPr id="205876" name="Group 52"/>
          <p:cNvGrpSpPr>
            <a:grpSpLocks/>
          </p:cNvGrpSpPr>
          <p:nvPr/>
        </p:nvGrpSpPr>
        <p:grpSpPr bwMode="auto">
          <a:xfrm>
            <a:off x="2133600" y="2147888"/>
            <a:ext cx="4819650" cy="1433512"/>
            <a:chOff x="1344" y="1257"/>
            <a:chExt cx="3036" cy="903"/>
          </a:xfrm>
        </p:grpSpPr>
        <p:sp>
          <p:nvSpPr>
            <p:cNvPr id="205864" name="Text Box 40"/>
            <p:cNvSpPr txBox="1">
              <a:spLocks noChangeArrowheads="1"/>
            </p:cNvSpPr>
            <p:nvPr/>
          </p:nvSpPr>
          <p:spPr bwMode="auto">
            <a:xfrm>
              <a:off x="1344" y="1257"/>
              <a:ext cx="3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b="1">
                  <a:solidFill>
                    <a:srgbClr val="66FF33"/>
                  </a:solidFill>
                </a:rPr>
                <a:t>API</a:t>
              </a:r>
            </a:p>
          </p:txBody>
        </p:sp>
        <p:grpSp>
          <p:nvGrpSpPr>
            <p:cNvPr id="205868" name="Group 44"/>
            <p:cNvGrpSpPr>
              <a:grpSpLocks/>
            </p:cNvGrpSpPr>
            <p:nvPr/>
          </p:nvGrpSpPr>
          <p:grpSpPr bwMode="auto">
            <a:xfrm>
              <a:off x="1692" y="1392"/>
              <a:ext cx="2688" cy="768"/>
              <a:chOff x="672" y="1248"/>
              <a:chExt cx="2688" cy="768"/>
            </a:xfrm>
          </p:grpSpPr>
          <p:sp>
            <p:nvSpPr>
              <p:cNvPr id="205861" name="Line 37"/>
              <p:cNvSpPr>
                <a:spLocks noChangeShapeType="1"/>
              </p:cNvSpPr>
              <p:nvPr/>
            </p:nvSpPr>
            <p:spPr bwMode="auto">
              <a:xfrm>
                <a:off x="1968" y="1248"/>
                <a:ext cx="0" cy="336"/>
              </a:xfrm>
              <a:prstGeom prst="line">
                <a:avLst/>
              </a:prstGeom>
              <a:noFill/>
              <a:ln w="38100">
                <a:solidFill>
                  <a:srgbClr val="66FF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60" name="Line 36"/>
              <p:cNvSpPr>
                <a:spLocks noChangeShapeType="1"/>
              </p:cNvSpPr>
              <p:nvPr/>
            </p:nvSpPr>
            <p:spPr bwMode="auto">
              <a:xfrm>
                <a:off x="672" y="1248"/>
                <a:ext cx="1296" cy="0"/>
              </a:xfrm>
              <a:prstGeom prst="line">
                <a:avLst/>
              </a:prstGeom>
              <a:noFill/>
              <a:ln w="38100">
                <a:solidFill>
                  <a:srgbClr val="66FF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62" name="Line 38"/>
              <p:cNvSpPr>
                <a:spLocks noChangeShapeType="1"/>
              </p:cNvSpPr>
              <p:nvPr/>
            </p:nvSpPr>
            <p:spPr bwMode="auto">
              <a:xfrm>
                <a:off x="1968" y="1584"/>
                <a:ext cx="624" cy="0"/>
              </a:xfrm>
              <a:prstGeom prst="line">
                <a:avLst/>
              </a:prstGeom>
              <a:noFill/>
              <a:ln w="38100">
                <a:solidFill>
                  <a:srgbClr val="66FF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65" name="Line 41"/>
              <p:cNvSpPr>
                <a:spLocks noChangeShapeType="1"/>
              </p:cNvSpPr>
              <p:nvPr/>
            </p:nvSpPr>
            <p:spPr bwMode="auto">
              <a:xfrm>
                <a:off x="2592" y="1584"/>
                <a:ext cx="0" cy="432"/>
              </a:xfrm>
              <a:prstGeom prst="line">
                <a:avLst/>
              </a:prstGeom>
              <a:noFill/>
              <a:ln w="38100">
                <a:solidFill>
                  <a:srgbClr val="66FF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66" name="Line 42"/>
              <p:cNvSpPr>
                <a:spLocks noChangeShapeType="1"/>
              </p:cNvSpPr>
              <p:nvPr/>
            </p:nvSpPr>
            <p:spPr bwMode="auto">
              <a:xfrm>
                <a:off x="2592" y="2016"/>
                <a:ext cx="768" cy="0"/>
              </a:xfrm>
              <a:prstGeom prst="line">
                <a:avLst/>
              </a:prstGeom>
              <a:noFill/>
              <a:ln w="38100">
                <a:solidFill>
                  <a:srgbClr val="66FF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205871" name="Rectangle 47"/>
          <p:cNvSpPr>
            <a:spLocks noChangeArrowheads="1"/>
          </p:cNvSpPr>
          <p:nvPr/>
        </p:nvSpPr>
        <p:spPr bwMode="auto">
          <a:xfrm>
            <a:off x="457200" y="5257800"/>
            <a:ext cx="4495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buClr>
                <a:schemeClr val="accent1"/>
              </a:buClr>
              <a:buSzPct val="75000"/>
              <a:buFont typeface="Wingdings" charset="0"/>
              <a:buChar char="n"/>
            </a:pPr>
            <a:r>
              <a:rPr lang="en-US" sz="2100" b="1">
                <a:solidFill>
                  <a:srgbClr val="66FF33"/>
                </a:solidFill>
                <a:latin typeface="Times New Roman" charset="0"/>
              </a:rPr>
              <a:t>API</a:t>
            </a:r>
            <a:r>
              <a:rPr lang="en-US" sz="2100">
                <a:latin typeface="Times New Roman" charset="0"/>
              </a:rPr>
              <a:t> – application binary interface</a:t>
            </a:r>
          </a:p>
        </p:txBody>
      </p:sp>
      <p:sp>
        <p:nvSpPr>
          <p:cNvPr id="205874" name="Rectangle 50"/>
          <p:cNvSpPr>
            <a:spLocks noChangeArrowheads="1"/>
          </p:cNvSpPr>
          <p:nvPr/>
        </p:nvSpPr>
        <p:spPr bwMode="auto">
          <a:xfrm>
            <a:off x="457200" y="5638800"/>
            <a:ext cx="4495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buClr>
                <a:schemeClr val="accent1"/>
              </a:buClr>
              <a:buSzPct val="75000"/>
              <a:buFont typeface="Wingdings" charset="0"/>
              <a:buChar char="n"/>
            </a:pPr>
            <a:r>
              <a:rPr lang="en-US" sz="2100" b="1">
                <a:solidFill>
                  <a:srgbClr val="3399FF"/>
                </a:solidFill>
                <a:latin typeface="Times New Roman" charset="0"/>
              </a:rPr>
              <a:t>ABI</a:t>
            </a:r>
            <a:r>
              <a:rPr lang="en-US" sz="2100">
                <a:latin typeface="Times New Roman" charset="0"/>
              </a:rPr>
              <a:t> – application binary interface</a:t>
            </a:r>
          </a:p>
          <a:p>
            <a:pPr marL="342900" indent="-342900" eaLnBrk="1" hangingPunct="1">
              <a:lnSpc>
                <a:spcPct val="90000"/>
              </a:lnSpc>
              <a:spcBef>
                <a:spcPct val="20000"/>
              </a:spcBef>
              <a:buClr>
                <a:schemeClr val="accent1"/>
              </a:buClr>
              <a:buSzPct val="75000"/>
              <a:buFont typeface="Wingdings" charset="0"/>
              <a:buNone/>
            </a:pPr>
            <a:endParaRPr lang="en-US" sz="2100">
              <a:latin typeface="Times New Roman" charset="0"/>
            </a:endParaRPr>
          </a:p>
        </p:txBody>
      </p:sp>
      <p:sp>
        <p:nvSpPr>
          <p:cNvPr id="205875" name="Rectangle 51"/>
          <p:cNvSpPr>
            <a:spLocks noChangeArrowheads="1"/>
          </p:cNvSpPr>
          <p:nvPr/>
        </p:nvSpPr>
        <p:spPr bwMode="auto">
          <a:xfrm>
            <a:off x="457200" y="6019800"/>
            <a:ext cx="4495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buClr>
                <a:schemeClr val="accent1"/>
              </a:buClr>
              <a:buSzPct val="75000"/>
              <a:buFont typeface="Wingdings" charset="0"/>
              <a:buChar char="n"/>
            </a:pPr>
            <a:r>
              <a:rPr lang="en-US" sz="2100" b="1">
                <a:solidFill>
                  <a:srgbClr val="FF0000"/>
                </a:solidFill>
                <a:latin typeface="Times New Roman" charset="0"/>
              </a:rPr>
              <a:t>ISA</a:t>
            </a:r>
            <a:r>
              <a:rPr lang="en-US" sz="2100">
                <a:latin typeface="Times New Roman" charset="0"/>
              </a:rPr>
              <a:t> – instruction set architecture</a:t>
            </a:r>
          </a:p>
        </p:txBody>
      </p:sp>
    </p:spTree>
    <p:extLst>
      <p:ext uri="{BB962C8B-B14F-4D97-AF65-F5344CB8AC3E}">
        <p14:creationId xmlns:p14="http://schemas.microsoft.com/office/powerpoint/2010/main" val="3671976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8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87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58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8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58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5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71" grpId="0"/>
      <p:bldP spid="205874" grpId="0"/>
      <p:bldP spid="2058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Virtualization Products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02168152"/>
              </p:ext>
            </p:extLst>
          </p:nvPr>
        </p:nvGraphicFramePr>
        <p:xfrm>
          <a:off x="762000" y="1371600"/>
          <a:ext cx="7848600" cy="4849047"/>
        </p:xfrm>
        <a:graphic>
          <a:graphicData uri="http://schemas.openxmlformats.org/drawingml/2006/table">
            <a:tbl>
              <a:tblPr firstRow="1" firstCol="1" bandRow="1">
                <a:tableStyleId>{5C22544A-7EE6-4342-B048-85BDC9FD1C3A}</a:tableStyleId>
              </a:tblPr>
              <a:tblGrid>
                <a:gridCol w="1962150"/>
                <a:gridCol w="1962150"/>
                <a:gridCol w="1962150"/>
                <a:gridCol w="1962150"/>
              </a:tblGrid>
              <a:tr h="213615">
                <a:tc>
                  <a:txBody>
                    <a:bodyPr/>
                    <a:lstStyle/>
                    <a:p>
                      <a:pPr marL="0" marR="0">
                        <a:lnSpc>
                          <a:spcPct val="115000"/>
                        </a:lnSpc>
                        <a:spcBef>
                          <a:spcPts val="0"/>
                        </a:spcBef>
                        <a:spcAft>
                          <a:spcPts val="0"/>
                        </a:spcAft>
                      </a:pPr>
                      <a:r>
                        <a:rPr lang="en-US" sz="1100" dirty="0">
                          <a:solidFill>
                            <a:schemeClr val="tx1"/>
                          </a:solidFill>
                          <a:effectLst/>
                        </a:rPr>
                        <a:t>Implementation</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100" dirty="0">
                          <a:solidFill>
                            <a:schemeClr val="tx1"/>
                          </a:solidFill>
                          <a:effectLst/>
                        </a:rPr>
                        <a:t>Virtualization Type</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100" dirty="0">
                          <a:solidFill>
                            <a:schemeClr val="tx1"/>
                          </a:solidFill>
                          <a:effectLst/>
                        </a:rPr>
                        <a:t>Installation Type</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100" dirty="0">
                          <a:solidFill>
                            <a:schemeClr val="tx1"/>
                          </a:solidFill>
                          <a:effectLst/>
                        </a:rPr>
                        <a:t>License</a:t>
                      </a:r>
                      <a:endParaRPr lang="en-US" sz="1000" dirty="0">
                        <a:solidFill>
                          <a:schemeClr val="tx1"/>
                        </a:solidFill>
                        <a:effectLst/>
                        <a:latin typeface="Calibri"/>
                        <a:ea typeface="SimSun"/>
                        <a:cs typeface="Times New Roman"/>
                      </a:endParaRPr>
                    </a:p>
                  </a:txBody>
                  <a:tcPr marL="60994" marR="60994" marT="0" marB="0"/>
                </a:tc>
              </a:tr>
              <a:tr h="194195">
                <a:tc>
                  <a:txBody>
                    <a:bodyPr/>
                    <a:lstStyle/>
                    <a:p>
                      <a:pPr marL="0" marR="0">
                        <a:lnSpc>
                          <a:spcPct val="115000"/>
                        </a:lnSpc>
                        <a:spcBef>
                          <a:spcPts val="0"/>
                        </a:spcBef>
                        <a:spcAft>
                          <a:spcPts val="0"/>
                        </a:spcAft>
                      </a:pPr>
                      <a:r>
                        <a:rPr lang="en-US" sz="1000" dirty="0" err="1">
                          <a:solidFill>
                            <a:schemeClr val="tx1"/>
                          </a:solidFill>
                          <a:effectLst/>
                        </a:rPr>
                        <a:t>Bochs</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Emulation</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dirty="0">
                          <a:effectLst/>
                        </a:rPr>
                        <a:t>Hosted</a:t>
                      </a:r>
                      <a:endParaRPr lang="en-US" sz="1000" dirty="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dirty="0">
                          <a:effectLst/>
                        </a:rPr>
                        <a:t>LGPL</a:t>
                      </a:r>
                      <a:endParaRPr lang="en-US" sz="1000" dirty="0">
                        <a:effectLst/>
                        <a:latin typeface="Calibri"/>
                        <a:ea typeface="SimSun"/>
                        <a:cs typeface="Times New Roman"/>
                      </a:endParaRPr>
                    </a:p>
                  </a:txBody>
                  <a:tcPr marL="60994" marR="60994" marT="0" marB="0"/>
                </a:tc>
              </a:tr>
              <a:tr h="194195">
                <a:tc>
                  <a:txBody>
                    <a:bodyPr/>
                    <a:lstStyle/>
                    <a:p>
                      <a:pPr marL="0" marR="0">
                        <a:lnSpc>
                          <a:spcPct val="115000"/>
                        </a:lnSpc>
                        <a:spcBef>
                          <a:spcPts val="0"/>
                        </a:spcBef>
                        <a:spcAft>
                          <a:spcPts val="0"/>
                        </a:spcAft>
                      </a:pPr>
                      <a:r>
                        <a:rPr lang="en-US" sz="1000" dirty="0">
                          <a:solidFill>
                            <a:schemeClr val="tx1"/>
                          </a:solidFill>
                          <a:effectLst/>
                        </a:rPr>
                        <a:t>QEMU</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Emulation</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Hosted</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LGPL/GPL</a:t>
                      </a:r>
                      <a:endParaRPr lang="en-US" sz="1000">
                        <a:effectLst/>
                        <a:latin typeface="Calibri"/>
                        <a:ea typeface="SimSun"/>
                        <a:cs typeface="Times New Roman"/>
                      </a:endParaRPr>
                    </a:p>
                  </a:txBody>
                  <a:tcPr marL="60994" marR="60994" marT="0" marB="0"/>
                </a:tc>
              </a:tr>
              <a:tr h="388391">
                <a:tc>
                  <a:txBody>
                    <a:bodyPr/>
                    <a:lstStyle/>
                    <a:p>
                      <a:pPr marL="0" marR="0">
                        <a:lnSpc>
                          <a:spcPct val="115000"/>
                        </a:lnSpc>
                        <a:spcBef>
                          <a:spcPts val="0"/>
                        </a:spcBef>
                        <a:spcAft>
                          <a:spcPts val="0"/>
                        </a:spcAft>
                      </a:pPr>
                      <a:r>
                        <a:rPr lang="en-US" sz="1000" dirty="0">
                          <a:solidFill>
                            <a:schemeClr val="tx1"/>
                          </a:solidFill>
                          <a:effectLst/>
                        </a:rPr>
                        <a:t>VMware</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dirty="0">
                          <a:effectLst/>
                        </a:rPr>
                        <a:t>Full Virtualization &amp; </a:t>
                      </a:r>
                      <a:r>
                        <a:rPr lang="en-US" sz="1000" dirty="0" err="1">
                          <a:effectLst/>
                        </a:rPr>
                        <a:t>Paravirtualization</a:t>
                      </a:r>
                      <a:endParaRPr lang="en-US" sz="1000" dirty="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Hosted and bare-metal</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Proprietary</a:t>
                      </a:r>
                      <a:endParaRPr lang="en-US" sz="1000">
                        <a:effectLst/>
                        <a:latin typeface="Calibri"/>
                        <a:ea typeface="SimSun"/>
                        <a:cs typeface="Times New Roman"/>
                      </a:endParaRPr>
                    </a:p>
                  </a:txBody>
                  <a:tcPr marL="60994" marR="60994" marT="0" marB="0"/>
                </a:tc>
              </a:tr>
              <a:tr h="388391">
                <a:tc>
                  <a:txBody>
                    <a:bodyPr/>
                    <a:lstStyle/>
                    <a:p>
                      <a:pPr marL="0" marR="0">
                        <a:lnSpc>
                          <a:spcPct val="115000"/>
                        </a:lnSpc>
                        <a:spcBef>
                          <a:spcPts val="0"/>
                        </a:spcBef>
                        <a:spcAft>
                          <a:spcPts val="0"/>
                        </a:spcAft>
                      </a:pPr>
                      <a:r>
                        <a:rPr lang="en-US" sz="1000" dirty="0">
                          <a:solidFill>
                            <a:schemeClr val="tx1"/>
                          </a:solidFill>
                          <a:effectLst/>
                        </a:rPr>
                        <a:t>User Mode</a:t>
                      </a:r>
                    </a:p>
                    <a:p>
                      <a:pPr marL="0" marR="0">
                        <a:lnSpc>
                          <a:spcPct val="115000"/>
                        </a:lnSpc>
                        <a:spcBef>
                          <a:spcPts val="0"/>
                        </a:spcBef>
                        <a:spcAft>
                          <a:spcPts val="0"/>
                        </a:spcAft>
                      </a:pPr>
                      <a:r>
                        <a:rPr lang="en-US" sz="1000" dirty="0">
                          <a:solidFill>
                            <a:schemeClr val="tx1"/>
                          </a:solidFill>
                          <a:effectLst/>
                        </a:rPr>
                        <a:t>Linux(UML)</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Paravirtualization</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Hosted</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GPL</a:t>
                      </a:r>
                      <a:endParaRPr lang="en-US" sz="1000">
                        <a:effectLst/>
                        <a:latin typeface="Calibri"/>
                        <a:ea typeface="SimSun"/>
                        <a:cs typeface="Times New Roman"/>
                      </a:endParaRPr>
                    </a:p>
                  </a:txBody>
                  <a:tcPr marL="60994" marR="60994" marT="0" marB="0"/>
                </a:tc>
              </a:tr>
              <a:tr h="194195">
                <a:tc>
                  <a:txBody>
                    <a:bodyPr/>
                    <a:lstStyle/>
                    <a:p>
                      <a:pPr marL="0" marR="0">
                        <a:lnSpc>
                          <a:spcPct val="115000"/>
                        </a:lnSpc>
                        <a:spcBef>
                          <a:spcPts val="0"/>
                        </a:spcBef>
                        <a:spcAft>
                          <a:spcPts val="0"/>
                        </a:spcAft>
                      </a:pPr>
                      <a:r>
                        <a:rPr lang="en-US" sz="1000" dirty="0" err="1">
                          <a:solidFill>
                            <a:schemeClr val="tx1"/>
                          </a:solidFill>
                          <a:effectLst/>
                        </a:rPr>
                        <a:t>Lguest</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Paravirtualization</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Bare-metal</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 </a:t>
                      </a:r>
                      <a:endParaRPr lang="en-US" sz="1000">
                        <a:effectLst/>
                        <a:latin typeface="Calibri"/>
                        <a:ea typeface="SimSun"/>
                        <a:cs typeface="Times New Roman"/>
                      </a:endParaRPr>
                    </a:p>
                  </a:txBody>
                  <a:tcPr marL="60994" marR="60994" marT="0" marB="0"/>
                </a:tc>
              </a:tr>
              <a:tr h="194195">
                <a:tc>
                  <a:txBody>
                    <a:bodyPr/>
                    <a:lstStyle/>
                    <a:p>
                      <a:pPr marL="0" marR="0">
                        <a:lnSpc>
                          <a:spcPct val="115000"/>
                        </a:lnSpc>
                        <a:spcBef>
                          <a:spcPts val="0"/>
                        </a:spcBef>
                        <a:spcAft>
                          <a:spcPts val="0"/>
                        </a:spcAft>
                      </a:pPr>
                      <a:r>
                        <a:rPr lang="en-US" sz="1000" dirty="0" err="1">
                          <a:solidFill>
                            <a:schemeClr val="tx1"/>
                          </a:solidFill>
                          <a:effectLst/>
                        </a:rPr>
                        <a:t>OpenVZ</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OS level</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Bare-metal</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GPL</a:t>
                      </a:r>
                      <a:endParaRPr lang="en-US" sz="1000">
                        <a:effectLst/>
                        <a:latin typeface="Calibri"/>
                        <a:ea typeface="SimSun"/>
                        <a:cs typeface="Times New Roman"/>
                      </a:endParaRPr>
                    </a:p>
                  </a:txBody>
                  <a:tcPr marL="60994" marR="60994" marT="0" marB="0"/>
                </a:tc>
              </a:tr>
              <a:tr h="194195">
                <a:tc>
                  <a:txBody>
                    <a:bodyPr/>
                    <a:lstStyle/>
                    <a:p>
                      <a:pPr marL="0" marR="0">
                        <a:lnSpc>
                          <a:spcPct val="115000"/>
                        </a:lnSpc>
                        <a:spcBef>
                          <a:spcPts val="0"/>
                        </a:spcBef>
                        <a:spcAft>
                          <a:spcPts val="0"/>
                        </a:spcAft>
                      </a:pPr>
                      <a:r>
                        <a:rPr lang="en-US" sz="1000" dirty="0">
                          <a:solidFill>
                            <a:schemeClr val="tx1"/>
                          </a:solidFill>
                          <a:effectLst/>
                        </a:rPr>
                        <a:t>Linux </a:t>
                      </a:r>
                      <a:r>
                        <a:rPr lang="en-US" sz="1000" dirty="0" err="1">
                          <a:solidFill>
                            <a:schemeClr val="tx1"/>
                          </a:solidFill>
                          <a:effectLst/>
                        </a:rPr>
                        <a:t>VServer</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OS level</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Bare-metal</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GPL</a:t>
                      </a:r>
                      <a:endParaRPr lang="en-US" sz="1000">
                        <a:effectLst/>
                        <a:latin typeface="Calibri"/>
                        <a:ea typeface="SimSun"/>
                        <a:cs typeface="Times New Roman"/>
                      </a:endParaRPr>
                    </a:p>
                  </a:txBody>
                  <a:tcPr marL="60994" marR="60994" marT="0" marB="0"/>
                </a:tc>
              </a:tr>
              <a:tr h="582586">
                <a:tc>
                  <a:txBody>
                    <a:bodyPr/>
                    <a:lstStyle/>
                    <a:p>
                      <a:pPr marL="0" marR="0">
                        <a:lnSpc>
                          <a:spcPct val="115000"/>
                        </a:lnSpc>
                        <a:spcBef>
                          <a:spcPts val="0"/>
                        </a:spcBef>
                        <a:spcAft>
                          <a:spcPts val="0"/>
                        </a:spcAft>
                      </a:pPr>
                      <a:r>
                        <a:rPr lang="en-US" sz="1000" dirty="0" err="1">
                          <a:solidFill>
                            <a:schemeClr val="tx1"/>
                          </a:solidFill>
                          <a:effectLst/>
                        </a:rPr>
                        <a:t>Xen</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dirty="0" err="1">
                          <a:effectLst/>
                        </a:rPr>
                        <a:t>Paravirtualization</a:t>
                      </a:r>
                      <a:r>
                        <a:rPr lang="en-US" sz="1000" dirty="0">
                          <a:effectLst/>
                        </a:rPr>
                        <a:t> or </a:t>
                      </a:r>
                    </a:p>
                    <a:p>
                      <a:pPr marL="0" marR="0">
                        <a:lnSpc>
                          <a:spcPct val="115000"/>
                        </a:lnSpc>
                        <a:spcBef>
                          <a:spcPts val="0"/>
                        </a:spcBef>
                        <a:spcAft>
                          <a:spcPts val="0"/>
                        </a:spcAft>
                      </a:pPr>
                      <a:r>
                        <a:rPr lang="en-US" sz="1000" dirty="0">
                          <a:effectLst/>
                        </a:rPr>
                        <a:t>Full when using </a:t>
                      </a:r>
                    </a:p>
                    <a:p>
                      <a:pPr marL="0" marR="0">
                        <a:lnSpc>
                          <a:spcPct val="115000"/>
                        </a:lnSpc>
                        <a:spcBef>
                          <a:spcPts val="0"/>
                        </a:spcBef>
                        <a:spcAft>
                          <a:spcPts val="0"/>
                        </a:spcAft>
                      </a:pPr>
                      <a:r>
                        <a:rPr lang="en-US" sz="1000" dirty="0">
                          <a:effectLst/>
                        </a:rPr>
                        <a:t>hardware extensions</a:t>
                      </a:r>
                      <a:endParaRPr lang="en-US" sz="1000" dirty="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Bare-metal</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GPL</a:t>
                      </a:r>
                      <a:endParaRPr lang="en-US" sz="1000">
                        <a:effectLst/>
                        <a:latin typeface="Calibri"/>
                        <a:ea typeface="SimSun"/>
                        <a:cs typeface="Times New Roman"/>
                      </a:endParaRPr>
                    </a:p>
                  </a:txBody>
                  <a:tcPr marL="60994" marR="60994" marT="0" marB="0"/>
                </a:tc>
              </a:tr>
              <a:tr h="194195">
                <a:tc>
                  <a:txBody>
                    <a:bodyPr/>
                    <a:lstStyle/>
                    <a:p>
                      <a:pPr marL="0" marR="0">
                        <a:lnSpc>
                          <a:spcPct val="115000"/>
                        </a:lnSpc>
                        <a:spcBef>
                          <a:spcPts val="0"/>
                        </a:spcBef>
                        <a:spcAft>
                          <a:spcPts val="0"/>
                        </a:spcAft>
                      </a:pPr>
                      <a:r>
                        <a:rPr lang="en-US" sz="1000" dirty="0">
                          <a:solidFill>
                            <a:schemeClr val="tx1"/>
                          </a:solidFill>
                          <a:effectLst/>
                        </a:rPr>
                        <a:t>Parallels</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Full Virtualization</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Hosted</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Proprietary</a:t>
                      </a:r>
                      <a:endParaRPr lang="en-US" sz="1000">
                        <a:effectLst/>
                        <a:latin typeface="Calibri"/>
                        <a:ea typeface="SimSun"/>
                        <a:cs typeface="Times New Roman"/>
                      </a:endParaRPr>
                    </a:p>
                  </a:txBody>
                  <a:tcPr marL="60994" marR="60994" marT="0" marB="0"/>
                </a:tc>
              </a:tr>
              <a:tr h="194195">
                <a:tc>
                  <a:txBody>
                    <a:bodyPr/>
                    <a:lstStyle/>
                    <a:p>
                      <a:pPr marL="0" marR="0">
                        <a:lnSpc>
                          <a:spcPct val="115000"/>
                        </a:lnSpc>
                        <a:spcBef>
                          <a:spcPts val="0"/>
                        </a:spcBef>
                        <a:spcAft>
                          <a:spcPts val="0"/>
                        </a:spcAft>
                      </a:pPr>
                      <a:r>
                        <a:rPr lang="en-US" sz="1000" dirty="0">
                          <a:solidFill>
                            <a:schemeClr val="tx1"/>
                          </a:solidFill>
                          <a:effectLst/>
                        </a:rPr>
                        <a:t>Microsoft</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Full Virtualization</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Hosted</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Proprietary</a:t>
                      </a:r>
                      <a:endParaRPr lang="en-US" sz="1000">
                        <a:effectLst/>
                        <a:latin typeface="Calibri"/>
                        <a:ea typeface="SimSun"/>
                        <a:cs typeface="Times New Roman"/>
                      </a:endParaRPr>
                    </a:p>
                  </a:txBody>
                  <a:tcPr marL="60994" marR="60994" marT="0" marB="0"/>
                </a:tc>
              </a:tr>
              <a:tr h="379973">
                <a:tc>
                  <a:txBody>
                    <a:bodyPr/>
                    <a:lstStyle/>
                    <a:p>
                      <a:pPr marL="0" marR="0">
                        <a:lnSpc>
                          <a:spcPct val="115000"/>
                        </a:lnSpc>
                        <a:spcBef>
                          <a:spcPts val="0"/>
                        </a:spcBef>
                        <a:spcAft>
                          <a:spcPts val="0"/>
                        </a:spcAft>
                      </a:pPr>
                      <a:r>
                        <a:rPr lang="en-US" sz="1000" dirty="0">
                          <a:solidFill>
                            <a:schemeClr val="tx1"/>
                          </a:solidFill>
                          <a:effectLst/>
                        </a:rPr>
                        <a:t>z/VM</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Full Virtualization</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Hosted and bare-metal</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Proprietary</a:t>
                      </a:r>
                      <a:endParaRPr lang="en-US" sz="1000">
                        <a:effectLst/>
                        <a:latin typeface="Calibri"/>
                        <a:ea typeface="SimSun"/>
                        <a:cs typeface="Times New Roman"/>
                      </a:endParaRPr>
                    </a:p>
                  </a:txBody>
                  <a:tcPr marL="60994" marR="60994" marT="0" marB="0"/>
                </a:tc>
              </a:tr>
              <a:tr h="194195">
                <a:tc>
                  <a:txBody>
                    <a:bodyPr/>
                    <a:lstStyle/>
                    <a:p>
                      <a:pPr marL="0" marR="0">
                        <a:lnSpc>
                          <a:spcPct val="115000"/>
                        </a:lnSpc>
                        <a:spcBef>
                          <a:spcPts val="0"/>
                        </a:spcBef>
                        <a:spcAft>
                          <a:spcPts val="0"/>
                        </a:spcAft>
                      </a:pPr>
                      <a:r>
                        <a:rPr lang="en-US" sz="1000" dirty="0">
                          <a:solidFill>
                            <a:schemeClr val="tx1"/>
                          </a:solidFill>
                          <a:effectLst/>
                        </a:rPr>
                        <a:t>KVM</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Full Virtualization</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Bare-metal</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GPL</a:t>
                      </a:r>
                      <a:endParaRPr lang="en-US" sz="1000">
                        <a:effectLst/>
                        <a:latin typeface="Calibri"/>
                        <a:ea typeface="SimSun"/>
                        <a:cs typeface="Times New Roman"/>
                      </a:endParaRPr>
                    </a:p>
                  </a:txBody>
                  <a:tcPr marL="60994" marR="60994" marT="0" marB="0"/>
                </a:tc>
              </a:tr>
              <a:tr h="194195">
                <a:tc>
                  <a:txBody>
                    <a:bodyPr/>
                    <a:lstStyle/>
                    <a:p>
                      <a:pPr marL="0" marR="0">
                        <a:lnSpc>
                          <a:spcPct val="115000"/>
                        </a:lnSpc>
                        <a:spcBef>
                          <a:spcPts val="0"/>
                        </a:spcBef>
                        <a:spcAft>
                          <a:spcPts val="0"/>
                        </a:spcAft>
                      </a:pPr>
                      <a:r>
                        <a:rPr lang="en-US" sz="1000" dirty="0">
                          <a:solidFill>
                            <a:schemeClr val="tx1"/>
                          </a:solidFill>
                          <a:effectLst/>
                        </a:rPr>
                        <a:t>Solaris Containers</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OS level</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Hosted</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CDDL</a:t>
                      </a:r>
                      <a:endParaRPr lang="en-US" sz="1000">
                        <a:effectLst/>
                        <a:latin typeface="Calibri"/>
                        <a:ea typeface="SimSun"/>
                        <a:cs typeface="Times New Roman"/>
                      </a:endParaRPr>
                    </a:p>
                  </a:txBody>
                  <a:tcPr marL="60994" marR="60994" marT="0" marB="0"/>
                </a:tc>
              </a:tr>
              <a:tr h="194195">
                <a:tc>
                  <a:txBody>
                    <a:bodyPr/>
                    <a:lstStyle/>
                    <a:p>
                      <a:pPr marL="0" marR="0">
                        <a:lnSpc>
                          <a:spcPct val="115000"/>
                        </a:lnSpc>
                        <a:spcBef>
                          <a:spcPts val="0"/>
                        </a:spcBef>
                        <a:spcAft>
                          <a:spcPts val="0"/>
                        </a:spcAft>
                      </a:pPr>
                      <a:r>
                        <a:rPr lang="en-US" sz="1000" dirty="0">
                          <a:solidFill>
                            <a:schemeClr val="tx1"/>
                          </a:solidFill>
                          <a:effectLst/>
                        </a:rPr>
                        <a:t>BSD Jails</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OS level</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Hosted</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BSD</a:t>
                      </a:r>
                      <a:endParaRPr lang="en-US" sz="1000">
                        <a:effectLst/>
                        <a:latin typeface="Calibri"/>
                        <a:ea typeface="SimSun"/>
                        <a:cs typeface="Times New Roman"/>
                      </a:endParaRPr>
                    </a:p>
                  </a:txBody>
                  <a:tcPr marL="60994" marR="60994" marT="0" marB="0"/>
                </a:tc>
              </a:tr>
              <a:tr h="759946">
                <a:tc>
                  <a:txBody>
                    <a:bodyPr/>
                    <a:lstStyle/>
                    <a:p>
                      <a:pPr marL="0" marR="0">
                        <a:lnSpc>
                          <a:spcPct val="115000"/>
                        </a:lnSpc>
                        <a:spcBef>
                          <a:spcPts val="0"/>
                        </a:spcBef>
                        <a:spcAft>
                          <a:spcPts val="0"/>
                        </a:spcAft>
                      </a:pPr>
                      <a:r>
                        <a:rPr lang="en-US" sz="1000" dirty="0" smtClean="0">
                          <a:solidFill>
                            <a:schemeClr val="tx1"/>
                          </a:solidFill>
                          <a:effectLst/>
                        </a:rPr>
                        <a:t>Mono</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Application Layer</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Application Layer</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Compiler and tools GPL, Runtime libraries LGPL, Class libraries MIT X11</a:t>
                      </a:r>
                      <a:endParaRPr lang="en-US" sz="1000">
                        <a:effectLst/>
                        <a:latin typeface="Calibri"/>
                        <a:ea typeface="SimSun"/>
                        <a:cs typeface="Times New Roman"/>
                      </a:endParaRPr>
                    </a:p>
                  </a:txBody>
                  <a:tcPr marL="60994" marR="60994" marT="0" marB="0"/>
                </a:tc>
              </a:tr>
              <a:tr h="194195">
                <a:tc>
                  <a:txBody>
                    <a:bodyPr/>
                    <a:lstStyle/>
                    <a:p>
                      <a:pPr marL="0" marR="0">
                        <a:lnSpc>
                          <a:spcPct val="115000"/>
                        </a:lnSpc>
                        <a:spcBef>
                          <a:spcPts val="0"/>
                        </a:spcBef>
                        <a:spcAft>
                          <a:spcPts val="0"/>
                        </a:spcAft>
                      </a:pPr>
                      <a:r>
                        <a:rPr lang="en-US" sz="1000" dirty="0">
                          <a:solidFill>
                            <a:schemeClr val="tx1"/>
                          </a:solidFill>
                          <a:effectLst/>
                        </a:rPr>
                        <a:t>Java Virtual Machine</a:t>
                      </a:r>
                      <a:endParaRPr lang="en-US" sz="1000" dirty="0">
                        <a:solidFill>
                          <a:schemeClr val="tx1"/>
                        </a:solidFill>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Application Layer</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a:effectLst/>
                        </a:rPr>
                        <a:t>Application Layer</a:t>
                      </a:r>
                      <a:endParaRPr lang="en-US" sz="1000">
                        <a:effectLst/>
                        <a:latin typeface="Calibri"/>
                        <a:ea typeface="SimSun"/>
                        <a:cs typeface="Times New Roman"/>
                      </a:endParaRPr>
                    </a:p>
                  </a:txBody>
                  <a:tcPr marL="60994" marR="60994" marT="0" marB="0"/>
                </a:tc>
                <a:tc>
                  <a:txBody>
                    <a:bodyPr/>
                    <a:lstStyle/>
                    <a:p>
                      <a:pPr marL="0" marR="0">
                        <a:lnSpc>
                          <a:spcPct val="115000"/>
                        </a:lnSpc>
                        <a:spcBef>
                          <a:spcPts val="0"/>
                        </a:spcBef>
                        <a:spcAft>
                          <a:spcPts val="0"/>
                        </a:spcAft>
                      </a:pPr>
                      <a:r>
                        <a:rPr lang="en-US" sz="1000" dirty="0">
                          <a:effectLst/>
                        </a:rPr>
                        <a:t>GPL</a:t>
                      </a:r>
                      <a:endParaRPr lang="en-US" sz="1000" dirty="0">
                        <a:effectLst/>
                        <a:latin typeface="Calibri"/>
                        <a:ea typeface="SimSun"/>
                        <a:cs typeface="Times New Roman"/>
                      </a:endParaRPr>
                    </a:p>
                  </a:txBody>
                  <a:tcPr marL="60994" marR="60994" marT="0" marB="0"/>
                </a:tc>
              </a:tr>
            </a:tbl>
          </a:graphicData>
        </a:graphic>
      </p:graphicFrame>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7</a:t>
            </a:fld>
            <a:endParaRPr lang="en-US"/>
          </a:p>
        </p:txBody>
      </p:sp>
    </p:spTree>
    <p:extLst>
      <p:ext uri="{BB962C8B-B14F-4D97-AF65-F5344CB8AC3E}">
        <p14:creationId xmlns:p14="http://schemas.microsoft.com/office/powerpoint/2010/main" val="583855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57200" y="-152400"/>
            <a:ext cx="8229600" cy="1143000"/>
          </a:xfrm>
        </p:spPr>
        <p:txBody>
          <a:bodyPr/>
          <a:lstStyle/>
          <a:p>
            <a:r>
              <a:rPr lang="en-US" dirty="0"/>
              <a:t>VMM Types</a:t>
            </a:r>
          </a:p>
        </p:txBody>
      </p:sp>
      <p:sp>
        <p:nvSpPr>
          <p:cNvPr id="209923" name="Rectangle 3"/>
          <p:cNvSpPr>
            <a:spLocks noGrp="1" noChangeArrowheads="1"/>
          </p:cNvSpPr>
          <p:nvPr>
            <p:ph type="body" idx="1"/>
          </p:nvPr>
        </p:nvSpPr>
        <p:spPr>
          <a:xfrm>
            <a:off x="457200" y="1219200"/>
            <a:ext cx="2362200" cy="533400"/>
          </a:xfrm>
        </p:spPr>
        <p:txBody>
          <a:bodyPr/>
          <a:lstStyle/>
          <a:p>
            <a:pPr>
              <a:lnSpc>
                <a:spcPct val="90000"/>
              </a:lnSpc>
            </a:pPr>
            <a:r>
              <a:rPr lang="en-US" dirty="0"/>
              <a:t>System</a:t>
            </a:r>
          </a:p>
        </p:txBody>
      </p:sp>
      <p:pic>
        <p:nvPicPr>
          <p:cNvPr id="2099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756" y="4114800"/>
            <a:ext cx="4067244" cy="1676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99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52588"/>
            <a:ext cx="3976488" cy="1928812"/>
          </a:xfrm>
          <a:prstGeom prst="rect">
            <a:avLst/>
          </a:prstGeom>
          <a:noFill/>
          <a:extLst>
            <a:ext uri="{909E8E84-426E-40dd-AFC4-6F175D3DCCD1}">
              <a14:hiddenFill xmlns="" xmlns:a14="http://schemas.microsoft.com/office/drawing/2010/main">
                <a:solidFill>
                  <a:srgbClr val="FFFFFF"/>
                </a:solidFill>
              </a14:hiddenFill>
            </a:ext>
          </a:extLst>
        </p:spPr>
      </p:pic>
      <p:sp>
        <p:nvSpPr>
          <p:cNvPr id="209926" name="Rectangle 6"/>
          <p:cNvSpPr>
            <a:spLocks noChangeArrowheads="1"/>
          </p:cNvSpPr>
          <p:nvPr/>
        </p:nvSpPr>
        <p:spPr bwMode="auto">
          <a:xfrm>
            <a:off x="457200" y="3505200"/>
            <a:ext cx="18288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buClr>
                <a:schemeClr val="accent1"/>
              </a:buClr>
              <a:buSzPct val="75000"/>
              <a:buFont typeface="Wingdings" charset="0"/>
              <a:buChar char="n"/>
            </a:pPr>
            <a:r>
              <a:rPr lang="en-US" sz="3000" dirty="0">
                <a:latin typeface="Times New Roman" charset="0"/>
              </a:rPr>
              <a:t>Process</a:t>
            </a:r>
          </a:p>
          <a:p>
            <a:pPr marL="342900" indent="-342900" eaLnBrk="1" hangingPunct="1">
              <a:lnSpc>
                <a:spcPct val="90000"/>
              </a:lnSpc>
              <a:spcBef>
                <a:spcPct val="20000"/>
              </a:spcBef>
              <a:buClr>
                <a:schemeClr val="accent1"/>
              </a:buClr>
              <a:buSzPct val="75000"/>
              <a:buFont typeface="Wingdings" charset="0"/>
              <a:buChar char="n"/>
            </a:pPr>
            <a:endParaRPr lang="en-US" sz="3000" dirty="0">
              <a:latin typeface="Times New Roman" charset="0"/>
            </a:endParaRPr>
          </a:p>
        </p:txBody>
      </p:sp>
      <p:sp>
        <p:nvSpPr>
          <p:cNvPr id="209928" name="Rectangle 8"/>
          <p:cNvSpPr>
            <a:spLocks noChangeArrowheads="1"/>
          </p:cNvSpPr>
          <p:nvPr/>
        </p:nvSpPr>
        <p:spPr bwMode="auto">
          <a:xfrm>
            <a:off x="4038600" y="1524000"/>
            <a:ext cx="4876800"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742950" lvl="1" indent="-285750" eaLnBrk="1" hangingPunct="1">
              <a:lnSpc>
                <a:spcPct val="90000"/>
              </a:lnSpc>
              <a:spcBef>
                <a:spcPct val="20000"/>
              </a:spcBef>
              <a:buClr>
                <a:schemeClr val="accent2"/>
              </a:buClr>
              <a:buSzPct val="80000"/>
              <a:buFont typeface="Wingdings" charset="0"/>
              <a:buChar char="¨"/>
            </a:pPr>
            <a:r>
              <a:rPr lang="en-US" sz="2000">
                <a:latin typeface="+mn-lt"/>
              </a:rPr>
              <a:t>Provides ABI interface</a:t>
            </a:r>
          </a:p>
          <a:p>
            <a:pPr marL="742950" lvl="1" indent="-285750" eaLnBrk="1" hangingPunct="1">
              <a:lnSpc>
                <a:spcPct val="90000"/>
              </a:lnSpc>
              <a:spcBef>
                <a:spcPct val="20000"/>
              </a:spcBef>
              <a:buClr>
                <a:schemeClr val="accent2"/>
              </a:buClr>
              <a:buSzPct val="80000"/>
              <a:buFont typeface="Wingdings" charset="0"/>
              <a:buChar char="¨"/>
            </a:pPr>
            <a:r>
              <a:rPr lang="en-US" sz="2000">
                <a:latin typeface="+mn-lt"/>
              </a:rPr>
              <a:t>Efficient execution</a:t>
            </a:r>
          </a:p>
          <a:p>
            <a:pPr marL="742950" lvl="1" indent="-285750" eaLnBrk="1" hangingPunct="1">
              <a:lnSpc>
                <a:spcPct val="90000"/>
              </a:lnSpc>
              <a:spcBef>
                <a:spcPct val="20000"/>
              </a:spcBef>
              <a:buClr>
                <a:schemeClr val="accent2"/>
              </a:buClr>
              <a:buSzPct val="80000"/>
              <a:buFont typeface="Wingdings" charset="0"/>
              <a:buChar char="¨"/>
            </a:pPr>
            <a:r>
              <a:rPr lang="en-US" sz="2000">
                <a:latin typeface="+mn-lt"/>
              </a:rPr>
              <a:t>Can add OS-independent services (e.g., migration, intrustion detection)</a:t>
            </a:r>
          </a:p>
        </p:txBody>
      </p:sp>
      <p:sp>
        <p:nvSpPr>
          <p:cNvPr id="209929" name="Rectangle 9"/>
          <p:cNvSpPr>
            <a:spLocks noChangeArrowheads="1"/>
          </p:cNvSpPr>
          <p:nvPr/>
        </p:nvSpPr>
        <p:spPr bwMode="auto">
          <a:xfrm>
            <a:off x="4038600" y="3886200"/>
            <a:ext cx="4953000" cy="198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742950" lvl="1" indent="-285750" eaLnBrk="1" hangingPunct="1">
              <a:lnSpc>
                <a:spcPct val="90000"/>
              </a:lnSpc>
              <a:spcBef>
                <a:spcPct val="20000"/>
              </a:spcBef>
              <a:buClr>
                <a:schemeClr val="accent2"/>
              </a:buClr>
              <a:buSzPct val="80000"/>
              <a:buFont typeface="Wingdings" charset="0"/>
              <a:buChar char="¨"/>
            </a:pPr>
            <a:r>
              <a:rPr lang="en-US" sz="2000" dirty="0" smtClean="0">
                <a:latin typeface="+mn-lt"/>
              </a:rPr>
              <a:t>Provides </a:t>
            </a:r>
            <a:r>
              <a:rPr lang="en-US" sz="2000" dirty="0">
                <a:latin typeface="+mn-lt"/>
              </a:rPr>
              <a:t>API interface</a:t>
            </a:r>
          </a:p>
          <a:p>
            <a:pPr marL="742950" lvl="1" indent="-285750" eaLnBrk="1" hangingPunct="1">
              <a:lnSpc>
                <a:spcPct val="90000"/>
              </a:lnSpc>
              <a:spcBef>
                <a:spcPct val="20000"/>
              </a:spcBef>
              <a:buClr>
                <a:schemeClr val="accent2"/>
              </a:buClr>
              <a:buSzPct val="80000"/>
              <a:buFont typeface="Wingdings" charset="0"/>
              <a:buChar char="¨"/>
            </a:pPr>
            <a:r>
              <a:rPr lang="en-US" sz="2000" dirty="0">
                <a:latin typeface="+mn-lt"/>
              </a:rPr>
              <a:t>Easier installation</a:t>
            </a:r>
          </a:p>
          <a:p>
            <a:pPr marL="742950" lvl="1" indent="-285750" eaLnBrk="1" hangingPunct="1">
              <a:lnSpc>
                <a:spcPct val="90000"/>
              </a:lnSpc>
              <a:spcBef>
                <a:spcPct val="20000"/>
              </a:spcBef>
              <a:buClr>
                <a:schemeClr val="accent2"/>
              </a:buClr>
              <a:buSzPct val="80000"/>
              <a:buFont typeface="Wingdings" charset="0"/>
              <a:buChar char="¨"/>
            </a:pPr>
            <a:r>
              <a:rPr lang="en-US" sz="2000" dirty="0">
                <a:latin typeface="+mn-lt"/>
              </a:rPr>
              <a:t>Leverage OS services (e.g., device drivers)</a:t>
            </a:r>
          </a:p>
          <a:p>
            <a:pPr marL="742950" lvl="1" indent="-285750" eaLnBrk="1" hangingPunct="1">
              <a:lnSpc>
                <a:spcPct val="90000"/>
              </a:lnSpc>
              <a:spcBef>
                <a:spcPct val="20000"/>
              </a:spcBef>
              <a:buClr>
                <a:schemeClr val="accent2"/>
              </a:buClr>
              <a:buSzPct val="80000"/>
              <a:buFont typeface="Wingdings" charset="0"/>
              <a:buChar char="¨"/>
            </a:pPr>
            <a:r>
              <a:rPr lang="en-US" sz="2000" dirty="0">
                <a:latin typeface="+mn-lt"/>
              </a:rPr>
              <a:t>Execution overhead (possibly mitigated by just-in-time compilation)</a:t>
            </a:r>
          </a:p>
        </p:txBody>
      </p:sp>
    </p:spTree>
    <p:extLst>
      <p:ext uri="{BB962C8B-B14F-4D97-AF65-F5344CB8AC3E}">
        <p14:creationId xmlns:p14="http://schemas.microsoft.com/office/powerpoint/2010/main" val="24821160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381000" y="9525"/>
            <a:ext cx="8229600" cy="1143000"/>
          </a:xfrm>
        </p:spPr>
        <p:txBody>
          <a:bodyPr/>
          <a:lstStyle/>
          <a:p>
            <a:r>
              <a:rPr lang="en-US" dirty="0"/>
              <a:t>System-level Design Approaches</a:t>
            </a:r>
          </a:p>
        </p:txBody>
      </p:sp>
      <p:sp>
        <p:nvSpPr>
          <p:cNvPr id="208899" name="Rectangle 3"/>
          <p:cNvSpPr>
            <a:spLocks noGrp="1" noChangeArrowheads="1"/>
          </p:cNvSpPr>
          <p:nvPr>
            <p:ph type="body" idx="1"/>
          </p:nvPr>
        </p:nvSpPr>
        <p:spPr>
          <a:xfrm>
            <a:off x="2514600" y="1295400"/>
            <a:ext cx="6172200" cy="1981200"/>
          </a:xfrm>
        </p:spPr>
        <p:txBody>
          <a:bodyPr/>
          <a:lstStyle/>
          <a:p>
            <a:pPr>
              <a:lnSpc>
                <a:spcPct val="90000"/>
              </a:lnSpc>
            </a:pPr>
            <a:r>
              <a:rPr lang="en-US" sz="2800" dirty="0"/>
              <a:t>Full virtualization (direct execution)</a:t>
            </a:r>
          </a:p>
          <a:p>
            <a:pPr lvl="1">
              <a:lnSpc>
                <a:spcPct val="90000"/>
              </a:lnSpc>
            </a:pPr>
            <a:r>
              <a:rPr lang="en-US" sz="2000" dirty="0"/>
              <a:t>Exact hardware exposed to OS</a:t>
            </a:r>
          </a:p>
          <a:p>
            <a:pPr lvl="1">
              <a:lnSpc>
                <a:spcPct val="90000"/>
              </a:lnSpc>
            </a:pPr>
            <a:r>
              <a:rPr lang="en-US" sz="2000" dirty="0"/>
              <a:t>Efficient execution</a:t>
            </a:r>
          </a:p>
          <a:p>
            <a:pPr lvl="1">
              <a:lnSpc>
                <a:spcPct val="90000"/>
              </a:lnSpc>
            </a:pPr>
            <a:r>
              <a:rPr lang="en-US" sz="2000" dirty="0"/>
              <a:t>OS runs unchanged</a:t>
            </a:r>
          </a:p>
          <a:p>
            <a:pPr lvl="1">
              <a:lnSpc>
                <a:spcPct val="90000"/>
              </a:lnSpc>
            </a:pPr>
            <a:r>
              <a:rPr lang="en-US" sz="2000" dirty="0"/>
              <a:t>Requires a </a:t>
            </a:r>
            <a:r>
              <a:rPr lang="ja-JP" altLang="en-US" sz="2000" dirty="0"/>
              <a:t>“</a:t>
            </a:r>
            <a:r>
              <a:rPr lang="en-US" sz="2000" dirty="0" err="1"/>
              <a:t>virtualizable</a:t>
            </a:r>
            <a:r>
              <a:rPr lang="ja-JP" altLang="en-US" sz="2000" dirty="0"/>
              <a:t>”</a:t>
            </a:r>
            <a:r>
              <a:rPr lang="en-US" sz="2000" dirty="0"/>
              <a:t> architecture</a:t>
            </a:r>
          </a:p>
          <a:p>
            <a:pPr lvl="1">
              <a:lnSpc>
                <a:spcPct val="90000"/>
              </a:lnSpc>
            </a:pPr>
            <a:r>
              <a:rPr lang="en-US" sz="2000" dirty="0"/>
              <a:t>Example: </a:t>
            </a:r>
            <a:r>
              <a:rPr lang="en-US" sz="2000" dirty="0" err="1"/>
              <a:t>VMWare</a:t>
            </a:r>
            <a:endParaRPr lang="en-US" sz="2000" dirty="0"/>
          </a:p>
          <a:p>
            <a:pPr>
              <a:lnSpc>
                <a:spcPct val="90000"/>
              </a:lnSpc>
              <a:buFont typeface="Wingdings" charset="0"/>
              <a:buNone/>
            </a:pPr>
            <a:endParaRPr lang="en-US" sz="2800" dirty="0"/>
          </a:p>
        </p:txBody>
      </p:sp>
      <p:pic>
        <p:nvPicPr>
          <p:cNvPr id="208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2257425" cy="1970088"/>
          </a:xfrm>
          <a:prstGeom prst="rect">
            <a:avLst/>
          </a:prstGeom>
          <a:noFill/>
          <a:extLst>
            <a:ext uri="{909E8E84-426E-40dd-AFC4-6F175D3DCCD1}">
              <a14:hiddenFill xmlns="" xmlns:a14="http://schemas.microsoft.com/office/drawing/2010/main">
                <a:solidFill>
                  <a:srgbClr val="FFFFFF"/>
                </a:solidFill>
              </a14:hiddenFill>
            </a:ext>
          </a:extLst>
        </p:spPr>
      </p:pic>
      <p:pic>
        <p:nvPicPr>
          <p:cNvPr id="2089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0"/>
            <a:ext cx="1893888" cy="1981200"/>
          </a:xfrm>
          <a:prstGeom prst="rect">
            <a:avLst/>
          </a:prstGeom>
          <a:noFill/>
          <a:extLst>
            <a:ext uri="{909E8E84-426E-40dd-AFC4-6F175D3DCCD1}">
              <a14:hiddenFill xmlns="" xmlns:a14="http://schemas.microsoft.com/office/drawing/2010/main">
                <a:solidFill>
                  <a:srgbClr val="FFFFFF"/>
                </a:solidFill>
              </a14:hiddenFill>
            </a:ext>
          </a:extLst>
        </p:spPr>
      </p:pic>
      <p:sp>
        <p:nvSpPr>
          <p:cNvPr id="208903" name="Rectangle 7"/>
          <p:cNvSpPr>
            <a:spLocks noChangeArrowheads="1"/>
          </p:cNvSpPr>
          <p:nvPr/>
        </p:nvSpPr>
        <p:spPr bwMode="auto">
          <a:xfrm>
            <a:off x="2438400" y="3962400"/>
            <a:ext cx="6400800"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buClr>
                <a:schemeClr val="accent1"/>
              </a:buClr>
              <a:buSzPct val="75000"/>
              <a:buFont typeface="Wingdings" charset="0"/>
              <a:buChar char="n"/>
            </a:pPr>
            <a:r>
              <a:rPr lang="en-US" sz="2800" dirty="0" err="1">
                <a:latin typeface="+mn-lt"/>
              </a:rPr>
              <a:t>Paravirtualization</a:t>
            </a:r>
            <a:endParaRPr lang="en-US" sz="2800" dirty="0">
              <a:latin typeface="+mn-lt"/>
            </a:endParaRPr>
          </a:p>
          <a:p>
            <a:pPr marL="742950" lvl="1" indent="-285750" eaLnBrk="1" hangingPunct="1">
              <a:lnSpc>
                <a:spcPct val="90000"/>
              </a:lnSpc>
              <a:spcBef>
                <a:spcPct val="20000"/>
              </a:spcBef>
              <a:buClr>
                <a:schemeClr val="accent2"/>
              </a:buClr>
              <a:buSzPct val="80000"/>
              <a:buFont typeface="Wingdings" charset="0"/>
              <a:buChar char="¨"/>
            </a:pPr>
            <a:r>
              <a:rPr lang="en-US" sz="2000" dirty="0">
                <a:latin typeface="+mn-lt"/>
              </a:rPr>
              <a:t>OS modified to execute under VMM</a:t>
            </a:r>
          </a:p>
          <a:p>
            <a:pPr marL="742950" lvl="1" indent="-285750" eaLnBrk="1" hangingPunct="1">
              <a:lnSpc>
                <a:spcPct val="90000"/>
              </a:lnSpc>
              <a:spcBef>
                <a:spcPct val="20000"/>
              </a:spcBef>
              <a:buClr>
                <a:schemeClr val="accent2"/>
              </a:buClr>
              <a:buSzPct val="80000"/>
              <a:buFont typeface="Wingdings" charset="0"/>
              <a:buChar char="¨"/>
            </a:pPr>
            <a:r>
              <a:rPr lang="en-US" sz="2000" dirty="0">
                <a:latin typeface="+mn-lt"/>
              </a:rPr>
              <a:t>Requires porting OS code</a:t>
            </a:r>
          </a:p>
          <a:p>
            <a:pPr marL="742950" lvl="1" indent="-285750" eaLnBrk="1" hangingPunct="1">
              <a:lnSpc>
                <a:spcPct val="90000"/>
              </a:lnSpc>
              <a:spcBef>
                <a:spcPct val="20000"/>
              </a:spcBef>
              <a:buClr>
                <a:schemeClr val="accent2"/>
              </a:buClr>
              <a:buSzPct val="80000"/>
              <a:buFont typeface="Wingdings" charset="0"/>
              <a:buChar char="¨"/>
            </a:pPr>
            <a:r>
              <a:rPr lang="en-US" sz="2000" dirty="0">
                <a:latin typeface="+mn-lt"/>
              </a:rPr>
              <a:t>Execution overhead</a:t>
            </a:r>
          </a:p>
          <a:p>
            <a:pPr marL="742950" lvl="1" indent="-285750" eaLnBrk="1" hangingPunct="1">
              <a:lnSpc>
                <a:spcPct val="90000"/>
              </a:lnSpc>
              <a:spcBef>
                <a:spcPct val="20000"/>
              </a:spcBef>
              <a:buClr>
                <a:schemeClr val="accent2"/>
              </a:buClr>
              <a:buSzPct val="80000"/>
              <a:buFont typeface="Wingdings" charset="0"/>
              <a:buChar char="¨"/>
            </a:pPr>
            <a:r>
              <a:rPr lang="en-US" sz="2000" dirty="0">
                <a:latin typeface="+mn-lt"/>
              </a:rPr>
              <a:t>Necessary for some (popular) architectures (e.g., x86)</a:t>
            </a:r>
          </a:p>
          <a:p>
            <a:pPr marL="742950" lvl="1" indent="-285750" eaLnBrk="1" hangingPunct="1">
              <a:lnSpc>
                <a:spcPct val="90000"/>
              </a:lnSpc>
              <a:spcBef>
                <a:spcPct val="20000"/>
              </a:spcBef>
              <a:buClr>
                <a:schemeClr val="accent2"/>
              </a:buClr>
              <a:buSzPct val="80000"/>
              <a:buFont typeface="Wingdings" charset="0"/>
              <a:buChar char="¨"/>
            </a:pPr>
            <a:r>
              <a:rPr lang="en-US" sz="2000" dirty="0">
                <a:latin typeface="+mn-lt"/>
              </a:rPr>
              <a:t>Examples: </a:t>
            </a:r>
            <a:r>
              <a:rPr lang="en-US" sz="2000" dirty="0" err="1">
                <a:latin typeface="+mn-lt"/>
              </a:rPr>
              <a:t>Xen</a:t>
            </a:r>
            <a:r>
              <a:rPr lang="en-US" sz="2000" dirty="0">
                <a:latin typeface="+mn-lt"/>
              </a:rPr>
              <a:t>, Denali</a:t>
            </a:r>
          </a:p>
          <a:p>
            <a:pPr marL="342900" indent="-342900" eaLnBrk="1" hangingPunct="1">
              <a:lnSpc>
                <a:spcPct val="90000"/>
              </a:lnSpc>
              <a:spcBef>
                <a:spcPct val="20000"/>
              </a:spcBef>
              <a:buClr>
                <a:schemeClr val="accent1"/>
              </a:buClr>
              <a:buSzPct val="75000"/>
              <a:buFont typeface="Wingdings" charset="0"/>
              <a:buNone/>
            </a:pPr>
            <a:endParaRPr lang="en-US" sz="2000" dirty="0">
              <a:latin typeface="+mn-lt"/>
            </a:endParaRPr>
          </a:p>
          <a:p>
            <a:pPr marL="342900" indent="-342900" eaLnBrk="1" hangingPunct="1">
              <a:lnSpc>
                <a:spcPct val="90000"/>
              </a:lnSpc>
              <a:spcBef>
                <a:spcPct val="20000"/>
              </a:spcBef>
              <a:buClr>
                <a:schemeClr val="accent1"/>
              </a:buClr>
              <a:buSzPct val="75000"/>
              <a:buFont typeface="Wingdings" charset="0"/>
              <a:buChar char="n"/>
            </a:pPr>
            <a:endParaRPr lang="en-US" sz="3200" dirty="0">
              <a:latin typeface="+mn-lt"/>
            </a:endParaRPr>
          </a:p>
        </p:txBody>
      </p:sp>
    </p:spTree>
    <p:extLst>
      <p:ext uri="{BB962C8B-B14F-4D97-AF65-F5344CB8AC3E}">
        <p14:creationId xmlns:p14="http://schemas.microsoft.com/office/powerpoint/2010/main" val="22422595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457200" y="-152400"/>
            <a:ext cx="8229600" cy="1143000"/>
          </a:xfrm>
        </p:spPr>
        <p:txBody>
          <a:bodyPr/>
          <a:lstStyle/>
          <a:p>
            <a:r>
              <a:rPr lang="en-US" dirty="0"/>
              <a:t>Design Space (level vs. ISA)</a:t>
            </a:r>
          </a:p>
        </p:txBody>
      </p:sp>
      <p:sp>
        <p:nvSpPr>
          <p:cNvPr id="202755" name="Rectangle 3"/>
          <p:cNvSpPr>
            <a:spLocks noGrp="1" noChangeArrowheads="1"/>
          </p:cNvSpPr>
          <p:nvPr>
            <p:ph type="body" idx="1"/>
          </p:nvPr>
        </p:nvSpPr>
        <p:spPr>
          <a:xfrm>
            <a:off x="685800" y="5029200"/>
            <a:ext cx="8001000" cy="838200"/>
          </a:xfrm>
        </p:spPr>
        <p:txBody>
          <a:bodyPr/>
          <a:lstStyle/>
          <a:p>
            <a:pPr>
              <a:lnSpc>
                <a:spcPct val="80000"/>
              </a:lnSpc>
            </a:pPr>
            <a:r>
              <a:rPr lang="en-US" sz="2600"/>
              <a:t>Variety of techniques and approaches available</a:t>
            </a:r>
          </a:p>
          <a:p>
            <a:pPr>
              <a:lnSpc>
                <a:spcPct val="80000"/>
              </a:lnSpc>
            </a:pPr>
            <a:r>
              <a:rPr lang="en-US" sz="2600"/>
              <a:t>Critical technology space highlighted</a:t>
            </a:r>
          </a:p>
        </p:txBody>
      </p:sp>
      <p:pic>
        <p:nvPicPr>
          <p:cNvPr id="202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000"/>
            <a:ext cx="5029200" cy="2849563"/>
          </a:xfrm>
          <a:prstGeom prst="rect">
            <a:avLst/>
          </a:prstGeom>
          <a:noFill/>
          <a:extLst>
            <a:ext uri="{909E8E84-426E-40dd-AFC4-6F175D3DCCD1}">
              <a14:hiddenFill xmlns="" xmlns:a14="http://schemas.microsoft.com/office/drawing/2010/main">
                <a:solidFill>
                  <a:srgbClr val="FFFFFF"/>
                </a:solidFill>
              </a14:hiddenFill>
            </a:ext>
          </a:extLst>
        </p:spPr>
      </p:pic>
      <p:sp>
        <p:nvSpPr>
          <p:cNvPr id="202757" name="Text Box 5"/>
          <p:cNvSpPr txBox="1">
            <a:spLocks noChangeArrowheads="1"/>
          </p:cNvSpPr>
          <p:nvPr/>
        </p:nvSpPr>
        <p:spPr bwMode="auto">
          <a:xfrm>
            <a:off x="2362200" y="1219200"/>
            <a:ext cx="14271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b="1">
                <a:solidFill>
                  <a:srgbClr val="66FF33"/>
                </a:solidFill>
              </a:rPr>
              <a:t>API interface</a:t>
            </a:r>
          </a:p>
        </p:txBody>
      </p:sp>
      <p:sp>
        <p:nvSpPr>
          <p:cNvPr id="202758" name="Text Box 6"/>
          <p:cNvSpPr txBox="1">
            <a:spLocks noChangeArrowheads="1"/>
          </p:cNvSpPr>
          <p:nvPr/>
        </p:nvSpPr>
        <p:spPr bwMode="auto">
          <a:xfrm>
            <a:off x="4724400" y="1219200"/>
            <a:ext cx="14382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b="1">
                <a:solidFill>
                  <a:srgbClr val="3399FF"/>
                </a:solidFill>
              </a:rPr>
              <a:t>ABI interface</a:t>
            </a:r>
          </a:p>
        </p:txBody>
      </p:sp>
      <p:sp>
        <p:nvSpPr>
          <p:cNvPr id="202759" name="Line 7"/>
          <p:cNvSpPr>
            <a:spLocks noChangeShapeType="1"/>
          </p:cNvSpPr>
          <p:nvPr/>
        </p:nvSpPr>
        <p:spPr bwMode="auto">
          <a:xfrm flipH="1">
            <a:off x="1905000" y="1524000"/>
            <a:ext cx="23622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2760" name="Line 8"/>
          <p:cNvSpPr>
            <a:spLocks noChangeShapeType="1"/>
          </p:cNvSpPr>
          <p:nvPr/>
        </p:nvSpPr>
        <p:spPr bwMode="auto">
          <a:xfrm>
            <a:off x="4267200" y="1524000"/>
            <a:ext cx="2209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2761" name="Line 9"/>
          <p:cNvSpPr>
            <a:spLocks noChangeShapeType="1"/>
          </p:cNvSpPr>
          <p:nvPr/>
        </p:nvSpPr>
        <p:spPr bwMode="auto">
          <a:xfrm>
            <a:off x="4267200" y="13716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202768" name="Group 16"/>
          <p:cNvGrpSpPr>
            <a:grpSpLocks/>
          </p:cNvGrpSpPr>
          <p:nvPr/>
        </p:nvGrpSpPr>
        <p:grpSpPr bwMode="auto">
          <a:xfrm>
            <a:off x="3048000" y="3733800"/>
            <a:ext cx="2362200" cy="1143000"/>
            <a:chOff x="1968" y="2352"/>
            <a:chExt cx="1488" cy="720"/>
          </a:xfrm>
        </p:grpSpPr>
        <p:sp>
          <p:nvSpPr>
            <p:cNvPr id="202762" name="Line 10"/>
            <p:cNvSpPr>
              <a:spLocks noChangeShapeType="1"/>
            </p:cNvSpPr>
            <p:nvPr/>
          </p:nvSpPr>
          <p:spPr bwMode="auto">
            <a:xfrm>
              <a:off x="1968" y="2640"/>
              <a:ext cx="0" cy="432"/>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2763" name="Line 11"/>
            <p:cNvSpPr>
              <a:spLocks noChangeShapeType="1"/>
            </p:cNvSpPr>
            <p:nvPr/>
          </p:nvSpPr>
          <p:spPr bwMode="auto">
            <a:xfrm>
              <a:off x="1968" y="3072"/>
              <a:ext cx="1488" cy="0"/>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2764" name="Line 12"/>
            <p:cNvSpPr>
              <a:spLocks noChangeShapeType="1"/>
            </p:cNvSpPr>
            <p:nvPr/>
          </p:nvSpPr>
          <p:spPr bwMode="auto">
            <a:xfrm flipV="1">
              <a:off x="3456" y="2352"/>
              <a:ext cx="0" cy="720"/>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2765" name="Line 13"/>
            <p:cNvSpPr>
              <a:spLocks noChangeShapeType="1"/>
            </p:cNvSpPr>
            <p:nvPr/>
          </p:nvSpPr>
          <p:spPr bwMode="auto">
            <a:xfrm flipH="1">
              <a:off x="2592" y="2352"/>
              <a:ext cx="864" cy="0"/>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2766" name="Line 14"/>
            <p:cNvSpPr>
              <a:spLocks noChangeShapeType="1"/>
            </p:cNvSpPr>
            <p:nvPr/>
          </p:nvSpPr>
          <p:spPr bwMode="auto">
            <a:xfrm>
              <a:off x="1968" y="2640"/>
              <a:ext cx="624" cy="0"/>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2767" name="Line 15"/>
            <p:cNvSpPr>
              <a:spLocks noChangeShapeType="1"/>
            </p:cNvSpPr>
            <p:nvPr/>
          </p:nvSpPr>
          <p:spPr bwMode="auto">
            <a:xfrm flipV="1">
              <a:off x="2592" y="2352"/>
              <a:ext cx="0" cy="288"/>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Tree>
    <p:extLst>
      <p:ext uri="{BB962C8B-B14F-4D97-AF65-F5344CB8AC3E}">
        <p14:creationId xmlns:p14="http://schemas.microsoft.com/office/powerpoint/2010/main" val="13083522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System VMMs</a:t>
            </a:r>
          </a:p>
        </p:txBody>
      </p:sp>
      <p:sp>
        <p:nvSpPr>
          <p:cNvPr id="217091" name="Rectangle 3"/>
          <p:cNvSpPr>
            <a:spLocks noGrp="1" noChangeArrowheads="1"/>
          </p:cNvSpPr>
          <p:nvPr>
            <p:ph type="body" idx="1"/>
          </p:nvPr>
        </p:nvSpPr>
        <p:spPr>
          <a:xfrm>
            <a:off x="381000" y="3810000"/>
            <a:ext cx="4724400" cy="2362200"/>
          </a:xfrm>
        </p:spPr>
        <p:txBody>
          <a:bodyPr/>
          <a:lstStyle/>
          <a:p>
            <a:pPr>
              <a:lnSpc>
                <a:spcPct val="80000"/>
              </a:lnSpc>
            </a:pPr>
            <a:r>
              <a:rPr lang="en-US" sz="2000" dirty="0"/>
              <a:t>Structure</a:t>
            </a:r>
          </a:p>
          <a:p>
            <a:pPr lvl="1">
              <a:lnSpc>
                <a:spcPct val="80000"/>
              </a:lnSpc>
            </a:pPr>
            <a:r>
              <a:rPr lang="en-US" sz="1600" dirty="0"/>
              <a:t>Type 1: runs directly on host hardware</a:t>
            </a:r>
          </a:p>
          <a:p>
            <a:pPr lvl="1">
              <a:lnSpc>
                <a:spcPct val="80000"/>
              </a:lnSpc>
            </a:pPr>
            <a:r>
              <a:rPr lang="en-US" sz="1600" dirty="0"/>
              <a:t>Type 2: runs on </a:t>
            </a:r>
            <a:r>
              <a:rPr lang="en-US" sz="1600" dirty="0" err="1"/>
              <a:t>HostOS</a:t>
            </a:r>
            <a:endParaRPr lang="en-US" sz="1600" dirty="0"/>
          </a:p>
          <a:p>
            <a:pPr>
              <a:lnSpc>
                <a:spcPct val="80000"/>
              </a:lnSpc>
            </a:pPr>
            <a:r>
              <a:rPr lang="en-US" sz="2000" dirty="0"/>
              <a:t>Primary goals</a:t>
            </a:r>
          </a:p>
          <a:p>
            <a:pPr lvl="1">
              <a:lnSpc>
                <a:spcPct val="80000"/>
              </a:lnSpc>
            </a:pPr>
            <a:r>
              <a:rPr lang="en-US" sz="1600" dirty="0"/>
              <a:t>Type 1: High performance </a:t>
            </a:r>
          </a:p>
          <a:p>
            <a:pPr lvl="1">
              <a:lnSpc>
                <a:spcPct val="80000"/>
              </a:lnSpc>
            </a:pPr>
            <a:r>
              <a:rPr lang="en-US" sz="1600" dirty="0"/>
              <a:t>Type 2: Ease of construction/installation/acceptability</a:t>
            </a:r>
          </a:p>
          <a:p>
            <a:pPr>
              <a:lnSpc>
                <a:spcPct val="80000"/>
              </a:lnSpc>
            </a:pPr>
            <a:r>
              <a:rPr lang="en-US" sz="2000" dirty="0"/>
              <a:t>Examples</a:t>
            </a:r>
          </a:p>
          <a:p>
            <a:pPr lvl="1">
              <a:lnSpc>
                <a:spcPct val="80000"/>
              </a:lnSpc>
            </a:pPr>
            <a:r>
              <a:rPr lang="en-US" sz="1600" dirty="0"/>
              <a:t>Type 1: </a:t>
            </a:r>
            <a:r>
              <a:rPr lang="en-US" sz="1600" dirty="0" err="1"/>
              <a:t>VMWare</a:t>
            </a:r>
            <a:r>
              <a:rPr lang="en-US" sz="1600" dirty="0"/>
              <a:t> ESX Server, </a:t>
            </a:r>
            <a:r>
              <a:rPr lang="en-US" sz="1600" dirty="0" err="1"/>
              <a:t>Xen</a:t>
            </a:r>
            <a:r>
              <a:rPr lang="en-US" sz="1600" dirty="0"/>
              <a:t>, OS/370</a:t>
            </a:r>
          </a:p>
          <a:p>
            <a:pPr lvl="1">
              <a:lnSpc>
                <a:spcPct val="80000"/>
              </a:lnSpc>
            </a:pPr>
            <a:r>
              <a:rPr lang="en-US" sz="1600" dirty="0"/>
              <a:t>Type 2: User-mode Linux</a:t>
            </a:r>
          </a:p>
        </p:txBody>
      </p:sp>
      <p:pic>
        <p:nvPicPr>
          <p:cNvPr id="2170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066800"/>
            <a:ext cx="3429000" cy="1943100"/>
          </a:xfrm>
          <a:prstGeom prst="rect">
            <a:avLst/>
          </a:prstGeom>
          <a:noFill/>
          <a:extLst>
            <a:ext uri="{909E8E84-426E-40dd-AFC4-6F175D3DCCD1}">
              <a14:hiddenFill xmlns="" xmlns:a14="http://schemas.microsoft.com/office/drawing/2010/main">
                <a:solidFill>
                  <a:srgbClr val="FFFFFF"/>
                </a:solidFill>
              </a14:hiddenFill>
            </a:ext>
          </a:extLst>
        </p:spPr>
      </p:pic>
      <p:sp>
        <p:nvSpPr>
          <p:cNvPr id="217094" name="Rectangle 6"/>
          <p:cNvSpPr>
            <a:spLocks noChangeArrowheads="1"/>
          </p:cNvSpPr>
          <p:nvPr/>
        </p:nvSpPr>
        <p:spPr bwMode="auto">
          <a:xfrm>
            <a:off x="7315200" y="2667000"/>
            <a:ext cx="457200" cy="228600"/>
          </a:xfrm>
          <a:prstGeom prst="rect">
            <a:avLst/>
          </a:prstGeom>
          <a:noFill/>
          <a:ln w="28575">
            <a:solidFill>
              <a:srgbClr val="3399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7096" name="Line 8"/>
          <p:cNvSpPr>
            <a:spLocks noChangeShapeType="1"/>
          </p:cNvSpPr>
          <p:nvPr/>
        </p:nvSpPr>
        <p:spPr bwMode="auto">
          <a:xfrm flipH="1">
            <a:off x="5410200" y="2895600"/>
            <a:ext cx="1905000" cy="990600"/>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7097" name="Line 9"/>
          <p:cNvSpPr>
            <a:spLocks noChangeShapeType="1"/>
          </p:cNvSpPr>
          <p:nvPr/>
        </p:nvSpPr>
        <p:spPr bwMode="auto">
          <a:xfrm>
            <a:off x="7772400" y="2895600"/>
            <a:ext cx="533400" cy="990600"/>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7098" name="Rectangle 10"/>
          <p:cNvSpPr>
            <a:spLocks noChangeArrowheads="1"/>
          </p:cNvSpPr>
          <p:nvPr/>
        </p:nvSpPr>
        <p:spPr bwMode="auto">
          <a:xfrm>
            <a:off x="7239000" y="2286000"/>
            <a:ext cx="685800" cy="304800"/>
          </a:xfrm>
          <a:prstGeom prst="rect">
            <a:avLst/>
          </a:prstGeom>
          <a:noFill/>
          <a:ln w="19050">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21709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133600"/>
            <a:ext cx="3338513" cy="1347788"/>
          </a:xfrm>
          <a:prstGeom prst="rect">
            <a:avLst/>
          </a:prstGeom>
          <a:noFill/>
          <a:extLst>
            <a:ext uri="{909E8E84-426E-40dd-AFC4-6F175D3DCCD1}">
              <a14:hiddenFill xmlns="" xmlns:a14="http://schemas.microsoft.com/office/drawing/2010/main">
                <a:solidFill>
                  <a:srgbClr val="FFFFFF"/>
                </a:solidFill>
              </a14:hiddenFill>
            </a:ext>
          </a:extLst>
        </p:spPr>
      </p:pic>
      <p:pic>
        <p:nvPicPr>
          <p:cNvPr id="21710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886200"/>
            <a:ext cx="2982913" cy="1471613"/>
          </a:xfrm>
          <a:prstGeom prst="rect">
            <a:avLst/>
          </a:prstGeom>
          <a:noFill/>
          <a:extLst>
            <a:ext uri="{909E8E84-426E-40dd-AFC4-6F175D3DCCD1}">
              <a14:hiddenFill xmlns="" xmlns:a14="http://schemas.microsoft.com/office/drawing/2010/main">
                <a:solidFill>
                  <a:srgbClr val="FFFFFF"/>
                </a:solidFill>
              </a14:hiddenFill>
            </a:ext>
          </a:extLst>
        </p:spPr>
      </p:pic>
      <p:sp>
        <p:nvSpPr>
          <p:cNvPr id="217101" name="Line 13"/>
          <p:cNvSpPr>
            <a:spLocks noChangeShapeType="1"/>
          </p:cNvSpPr>
          <p:nvPr/>
        </p:nvSpPr>
        <p:spPr bwMode="auto">
          <a:xfrm flipH="1" flipV="1">
            <a:off x="4419600" y="2133600"/>
            <a:ext cx="2819400" cy="15240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7102" name="Line 14"/>
          <p:cNvSpPr>
            <a:spLocks noChangeShapeType="1"/>
          </p:cNvSpPr>
          <p:nvPr/>
        </p:nvSpPr>
        <p:spPr bwMode="auto">
          <a:xfrm flipH="1">
            <a:off x="4419600" y="2590800"/>
            <a:ext cx="2819400" cy="76200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7103" name="Text Box 15"/>
          <p:cNvSpPr txBox="1">
            <a:spLocks noChangeArrowheads="1"/>
          </p:cNvSpPr>
          <p:nvPr/>
        </p:nvSpPr>
        <p:spPr bwMode="auto">
          <a:xfrm>
            <a:off x="2209800" y="3429000"/>
            <a:ext cx="836613"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a:latin typeface="Arial Black" charset="0"/>
              </a:rPr>
              <a:t>Type 1</a:t>
            </a:r>
          </a:p>
        </p:txBody>
      </p:sp>
      <p:sp>
        <p:nvSpPr>
          <p:cNvPr id="217104" name="Text Box 16"/>
          <p:cNvSpPr txBox="1">
            <a:spLocks noChangeArrowheads="1"/>
          </p:cNvSpPr>
          <p:nvPr/>
        </p:nvSpPr>
        <p:spPr bwMode="auto">
          <a:xfrm>
            <a:off x="6553200" y="5334000"/>
            <a:ext cx="836613"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a:latin typeface="Arial Black" charset="0"/>
              </a:rPr>
              <a:t>Type 2</a:t>
            </a:r>
          </a:p>
        </p:txBody>
      </p:sp>
    </p:spTree>
    <p:extLst>
      <p:ext uri="{BB962C8B-B14F-4D97-AF65-F5344CB8AC3E}">
        <p14:creationId xmlns:p14="http://schemas.microsoft.com/office/powerpoint/2010/main" val="29889195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81000" y="-8467"/>
            <a:ext cx="8229600" cy="1143000"/>
          </a:xfrm>
        </p:spPr>
        <p:txBody>
          <a:bodyPr/>
          <a:lstStyle/>
          <a:p>
            <a:r>
              <a:rPr lang="en-US" dirty="0"/>
              <a:t>Hosted VMMs</a:t>
            </a:r>
          </a:p>
        </p:txBody>
      </p:sp>
      <p:sp>
        <p:nvSpPr>
          <p:cNvPr id="212995" name="Rectangle 3"/>
          <p:cNvSpPr>
            <a:spLocks noGrp="1" noChangeArrowheads="1"/>
          </p:cNvSpPr>
          <p:nvPr>
            <p:ph type="body" idx="1"/>
          </p:nvPr>
        </p:nvSpPr>
        <p:spPr>
          <a:xfrm>
            <a:off x="381000" y="1447800"/>
            <a:ext cx="4724400" cy="2819400"/>
          </a:xfrm>
        </p:spPr>
        <p:txBody>
          <a:bodyPr/>
          <a:lstStyle/>
          <a:p>
            <a:pPr>
              <a:lnSpc>
                <a:spcPct val="80000"/>
              </a:lnSpc>
            </a:pPr>
            <a:r>
              <a:rPr lang="en-US" sz="2800" dirty="0"/>
              <a:t>Structure</a:t>
            </a:r>
          </a:p>
          <a:p>
            <a:pPr lvl="1">
              <a:lnSpc>
                <a:spcPct val="80000"/>
              </a:lnSpc>
            </a:pPr>
            <a:r>
              <a:rPr lang="en-US" sz="1600" dirty="0"/>
              <a:t>Hybrid between Type1 and Type2</a:t>
            </a:r>
          </a:p>
          <a:p>
            <a:pPr lvl="1">
              <a:lnSpc>
                <a:spcPct val="80000"/>
              </a:lnSpc>
            </a:pPr>
            <a:r>
              <a:rPr lang="en-US" sz="1600" dirty="0"/>
              <a:t>Core VMM executes directly on hardware</a:t>
            </a:r>
          </a:p>
          <a:p>
            <a:pPr lvl="1">
              <a:lnSpc>
                <a:spcPct val="80000"/>
              </a:lnSpc>
            </a:pPr>
            <a:r>
              <a:rPr lang="en-US" sz="1600" dirty="0"/>
              <a:t>I/O services provided by code running on </a:t>
            </a:r>
            <a:r>
              <a:rPr lang="en-US" sz="1600" dirty="0" err="1"/>
              <a:t>HostOS</a:t>
            </a:r>
            <a:r>
              <a:rPr lang="en-US" sz="1600" dirty="0"/>
              <a:t/>
            </a:r>
            <a:br>
              <a:rPr lang="en-US" sz="1600" dirty="0"/>
            </a:br>
            <a:endParaRPr lang="en-US" sz="1600" dirty="0"/>
          </a:p>
          <a:p>
            <a:pPr>
              <a:lnSpc>
                <a:spcPct val="80000"/>
              </a:lnSpc>
            </a:pPr>
            <a:r>
              <a:rPr lang="en-US" sz="2800" dirty="0"/>
              <a:t>Goals</a:t>
            </a:r>
          </a:p>
          <a:p>
            <a:pPr lvl="1">
              <a:lnSpc>
                <a:spcPct val="80000"/>
              </a:lnSpc>
            </a:pPr>
            <a:r>
              <a:rPr lang="en-US" sz="1600" dirty="0"/>
              <a:t>Improve performance overall</a:t>
            </a:r>
          </a:p>
          <a:p>
            <a:pPr lvl="1">
              <a:lnSpc>
                <a:spcPct val="80000"/>
              </a:lnSpc>
            </a:pPr>
            <a:r>
              <a:rPr lang="en-US" sz="1600" dirty="0"/>
              <a:t>leverages I/O device support on the </a:t>
            </a:r>
            <a:r>
              <a:rPr lang="en-US" sz="1600" dirty="0" err="1"/>
              <a:t>HostOS</a:t>
            </a:r>
            <a:r>
              <a:rPr lang="en-US" sz="1600" dirty="0"/>
              <a:t/>
            </a:r>
            <a:br>
              <a:rPr lang="en-US" sz="1600" dirty="0"/>
            </a:br>
            <a:endParaRPr lang="en-US" sz="1600" dirty="0"/>
          </a:p>
          <a:p>
            <a:pPr>
              <a:lnSpc>
                <a:spcPct val="80000"/>
              </a:lnSpc>
            </a:pPr>
            <a:r>
              <a:rPr lang="en-US" sz="2800" dirty="0"/>
              <a:t>Disadvantages</a:t>
            </a:r>
          </a:p>
          <a:p>
            <a:pPr lvl="1">
              <a:lnSpc>
                <a:spcPct val="80000"/>
              </a:lnSpc>
            </a:pPr>
            <a:r>
              <a:rPr lang="en-US" sz="1600" dirty="0"/>
              <a:t>Incurs overhead on I/O operations</a:t>
            </a:r>
          </a:p>
          <a:p>
            <a:pPr lvl="1">
              <a:lnSpc>
                <a:spcPct val="80000"/>
              </a:lnSpc>
            </a:pPr>
            <a:r>
              <a:rPr lang="en-US" sz="1600" dirty="0"/>
              <a:t>Lacks performance isolation and performance guarantees</a:t>
            </a:r>
            <a:br>
              <a:rPr lang="en-US" sz="1600" dirty="0"/>
            </a:br>
            <a:endParaRPr lang="en-US" sz="1600" dirty="0"/>
          </a:p>
          <a:p>
            <a:pPr>
              <a:lnSpc>
                <a:spcPct val="80000"/>
              </a:lnSpc>
            </a:pPr>
            <a:r>
              <a:rPr lang="en-US" sz="2800" dirty="0"/>
              <a:t>Example: </a:t>
            </a:r>
            <a:r>
              <a:rPr lang="en-US" sz="2800" dirty="0" err="1"/>
              <a:t>VMWare</a:t>
            </a:r>
            <a:r>
              <a:rPr lang="en-US" sz="2800" dirty="0"/>
              <a:t> (Workstation)</a:t>
            </a:r>
          </a:p>
        </p:txBody>
      </p:sp>
      <p:grpSp>
        <p:nvGrpSpPr>
          <p:cNvPr id="212999" name="Group 7"/>
          <p:cNvGrpSpPr>
            <a:grpSpLocks/>
          </p:cNvGrpSpPr>
          <p:nvPr/>
        </p:nvGrpSpPr>
        <p:grpSpPr bwMode="auto">
          <a:xfrm>
            <a:off x="5410200" y="1066800"/>
            <a:ext cx="3429000" cy="1943100"/>
            <a:chOff x="3216" y="864"/>
            <a:chExt cx="2160" cy="1224"/>
          </a:xfrm>
        </p:grpSpPr>
        <p:pic>
          <p:nvPicPr>
            <p:cNvPr id="212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 y="864"/>
              <a:ext cx="2160" cy="1224"/>
            </a:xfrm>
            <a:prstGeom prst="rect">
              <a:avLst/>
            </a:prstGeom>
            <a:noFill/>
            <a:extLst>
              <a:ext uri="{909E8E84-426E-40dd-AFC4-6F175D3DCCD1}">
                <a14:hiddenFill xmlns="" xmlns:a14="http://schemas.microsoft.com/office/drawing/2010/main">
                  <a:solidFill>
                    <a:srgbClr val="FFFFFF"/>
                  </a:solidFill>
                </a14:hiddenFill>
              </a:ext>
            </a:extLst>
          </p:spPr>
        </p:pic>
        <p:sp>
          <p:nvSpPr>
            <p:cNvPr id="212997" name="Rectangle 5"/>
            <p:cNvSpPr>
              <a:spLocks noChangeArrowheads="1"/>
            </p:cNvSpPr>
            <p:nvPr/>
          </p:nvSpPr>
          <p:spPr bwMode="auto">
            <a:xfrm>
              <a:off x="4416" y="1824"/>
              <a:ext cx="288" cy="240"/>
            </a:xfrm>
            <a:prstGeom prst="rect">
              <a:avLst/>
            </a:prstGeom>
            <a:noFill/>
            <a:ln w="28575">
              <a:solidFill>
                <a:srgbClr val="3399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pic>
        <p:nvPicPr>
          <p:cNvPr id="2129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733800"/>
            <a:ext cx="3638550" cy="2390775"/>
          </a:xfrm>
          <a:prstGeom prst="rect">
            <a:avLst/>
          </a:prstGeom>
          <a:noFill/>
          <a:extLst>
            <a:ext uri="{909E8E84-426E-40dd-AFC4-6F175D3DCCD1}">
              <a14:hiddenFill xmlns="" xmlns:a14="http://schemas.microsoft.com/office/drawing/2010/main">
                <a:solidFill>
                  <a:srgbClr val="FFFFFF"/>
                </a:solidFill>
              </a14:hiddenFill>
            </a:ext>
          </a:extLst>
        </p:spPr>
      </p:pic>
      <p:sp>
        <p:nvSpPr>
          <p:cNvPr id="213000" name="Line 8"/>
          <p:cNvSpPr>
            <a:spLocks noChangeShapeType="1"/>
          </p:cNvSpPr>
          <p:nvPr/>
        </p:nvSpPr>
        <p:spPr bwMode="auto">
          <a:xfrm flipH="1">
            <a:off x="5334000" y="2971800"/>
            <a:ext cx="1981200" cy="762000"/>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3001" name="Line 9"/>
          <p:cNvSpPr>
            <a:spLocks noChangeShapeType="1"/>
          </p:cNvSpPr>
          <p:nvPr/>
        </p:nvSpPr>
        <p:spPr bwMode="auto">
          <a:xfrm>
            <a:off x="7772400" y="2971800"/>
            <a:ext cx="1143000" cy="762000"/>
          </a:xfrm>
          <a:prstGeom prst="line">
            <a:avLst/>
          </a:prstGeom>
          <a:noFill/>
          <a:ln w="9525">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853142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457200" y="-76200"/>
            <a:ext cx="8229600" cy="1143000"/>
          </a:xfrm>
        </p:spPr>
        <p:txBody>
          <a:bodyPr/>
          <a:lstStyle/>
          <a:p>
            <a:r>
              <a:rPr lang="en-US" dirty="0"/>
              <a:t>Whole-system VMMs</a:t>
            </a:r>
          </a:p>
        </p:txBody>
      </p:sp>
      <p:pic>
        <p:nvPicPr>
          <p:cNvPr id="21402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495800" y="3657600"/>
            <a:ext cx="2571750" cy="2333625"/>
          </a:xfrm>
          <a:noFill/>
          <a:ln/>
        </p:spPr>
      </p:pic>
      <p:grpSp>
        <p:nvGrpSpPr>
          <p:cNvPr id="214024" name="Group 8"/>
          <p:cNvGrpSpPr>
            <a:grpSpLocks/>
          </p:cNvGrpSpPr>
          <p:nvPr/>
        </p:nvGrpSpPr>
        <p:grpSpPr bwMode="auto">
          <a:xfrm>
            <a:off x="5105400" y="1295400"/>
            <a:ext cx="3429000" cy="1943100"/>
            <a:chOff x="3216" y="816"/>
            <a:chExt cx="2160" cy="1224"/>
          </a:xfrm>
        </p:grpSpPr>
        <p:pic>
          <p:nvPicPr>
            <p:cNvPr id="2140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816"/>
              <a:ext cx="2160" cy="1224"/>
            </a:xfrm>
            <a:prstGeom prst="rect">
              <a:avLst/>
            </a:prstGeom>
            <a:noFill/>
            <a:extLst>
              <a:ext uri="{909E8E84-426E-40dd-AFC4-6F175D3DCCD1}">
                <a14:hiddenFill xmlns="" xmlns:a14="http://schemas.microsoft.com/office/drawing/2010/main">
                  <a:solidFill>
                    <a:srgbClr val="FFFFFF"/>
                  </a:solidFill>
                </a14:hiddenFill>
              </a:ext>
            </a:extLst>
          </p:spPr>
        </p:pic>
        <p:sp>
          <p:nvSpPr>
            <p:cNvPr id="214023" name="Rectangle 7"/>
            <p:cNvSpPr>
              <a:spLocks noChangeArrowheads="1"/>
            </p:cNvSpPr>
            <p:nvPr/>
          </p:nvSpPr>
          <p:spPr bwMode="auto">
            <a:xfrm>
              <a:off x="4848" y="1536"/>
              <a:ext cx="432" cy="288"/>
            </a:xfrm>
            <a:prstGeom prst="rect">
              <a:avLst/>
            </a:prstGeom>
            <a:noFill/>
            <a:ln w="28575">
              <a:solidFill>
                <a:srgbClr val="3399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14025" name="Line 9"/>
          <p:cNvSpPr>
            <a:spLocks noChangeShapeType="1"/>
          </p:cNvSpPr>
          <p:nvPr/>
        </p:nvSpPr>
        <p:spPr bwMode="auto">
          <a:xfrm flipH="1">
            <a:off x="4572000" y="2895600"/>
            <a:ext cx="3124200" cy="762000"/>
          </a:xfrm>
          <a:prstGeom prst="line">
            <a:avLst/>
          </a:prstGeom>
          <a:noFill/>
          <a:ln w="19050">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4026" name="Line 10"/>
          <p:cNvSpPr>
            <a:spLocks noChangeShapeType="1"/>
          </p:cNvSpPr>
          <p:nvPr/>
        </p:nvSpPr>
        <p:spPr bwMode="auto">
          <a:xfrm flipH="1">
            <a:off x="7086600" y="2895600"/>
            <a:ext cx="1295400" cy="2209800"/>
          </a:xfrm>
          <a:prstGeom prst="line">
            <a:avLst/>
          </a:prstGeom>
          <a:noFill/>
          <a:ln w="19050">
            <a:solidFill>
              <a:srgbClr val="3399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4027" name="Rectangle 11"/>
          <p:cNvSpPr>
            <a:spLocks noChangeArrowheads="1"/>
          </p:cNvSpPr>
          <p:nvPr/>
        </p:nvSpPr>
        <p:spPr bwMode="auto">
          <a:xfrm>
            <a:off x="304800" y="2590800"/>
            <a:ext cx="4114800" cy="121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80000"/>
              </a:lnSpc>
              <a:spcBef>
                <a:spcPct val="20000"/>
              </a:spcBef>
              <a:buClr>
                <a:schemeClr val="accent1"/>
              </a:buClr>
              <a:buSzPct val="75000"/>
              <a:buFont typeface="Wingdings" charset="0"/>
              <a:buChar char="n"/>
            </a:pPr>
            <a:r>
              <a:rPr lang="en-US" dirty="0">
                <a:latin typeface="+mn-lt"/>
              </a:rPr>
              <a:t>Challenge: </a:t>
            </a:r>
            <a:r>
              <a:rPr lang="en-US" dirty="0" err="1">
                <a:latin typeface="+mn-lt"/>
              </a:rPr>
              <a:t>GuestOS</a:t>
            </a:r>
            <a:r>
              <a:rPr lang="en-US" dirty="0">
                <a:latin typeface="+mn-lt"/>
              </a:rPr>
              <a:t> ISA differs from </a:t>
            </a:r>
            <a:r>
              <a:rPr lang="en-US" dirty="0" err="1">
                <a:latin typeface="+mn-lt"/>
              </a:rPr>
              <a:t>HostOS</a:t>
            </a:r>
            <a:r>
              <a:rPr lang="en-US" dirty="0">
                <a:latin typeface="+mn-lt"/>
              </a:rPr>
              <a:t> ISA</a:t>
            </a:r>
          </a:p>
          <a:p>
            <a:pPr marL="342900" indent="-342900" eaLnBrk="1" hangingPunct="1">
              <a:lnSpc>
                <a:spcPct val="80000"/>
              </a:lnSpc>
              <a:spcBef>
                <a:spcPct val="20000"/>
              </a:spcBef>
              <a:buClr>
                <a:schemeClr val="accent1"/>
              </a:buClr>
              <a:buSzPct val="75000"/>
              <a:buFont typeface="Wingdings" charset="0"/>
              <a:buChar char="n"/>
            </a:pPr>
            <a:r>
              <a:rPr lang="en-US" dirty="0">
                <a:latin typeface="+mn-lt"/>
              </a:rPr>
              <a:t>Requires full emulation of </a:t>
            </a:r>
            <a:r>
              <a:rPr lang="en-US" dirty="0" err="1">
                <a:latin typeface="+mn-lt"/>
              </a:rPr>
              <a:t>GuestOS</a:t>
            </a:r>
            <a:r>
              <a:rPr lang="en-US" dirty="0">
                <a:latin typeface="+mn-lt"/>
              </a:rPr>
              <a:t> and its applications</a:t>
            </a:r>
          </a:p>
          <a:p>
            <a:pPr marL="342900" indent="-342900" eaLnBrk="1" hangingPunct="1">
              <a:lnSpc>
                <a:spcPct val="80000"/>
              </a:lnSpc>
              <a:spcBef>
                <a:spcPct val="20000"/>
              </a:spcBef>
              <a:buClr>
                <a:schemeClr val="accent1"/>
              </a:buClr>
              <a:buSzPct val="75000"/>
              <a:buFont typeface="Wingdings" charset="0"/>
              <a:buChar char="n"/>
            </a:pPr>
            <a:r>
              <a:rPr lang="en-US" dirty="0">
                <a:latin typeface="+mn-lt"/>
              </a:rPr>
              <a:t>Example: </a:t>
            </a:r>
            <a:r>
              <a:rPr lang="en-US" dirty="0" err="1">
                <a:latin typeface="+mn-lt"/>
              </a:rPr>
              <a:t>VirtualPC</a:t>
            </a:r>
            <a:endParaRPr lang="en-US" dirty="0">
              <a:latin typeface="+mn-lt"/>
            </a:endParaRPr>
          </a:p>
        </p:txBody>
      </p:sp>
    </p:spTree>
    <p:extLst>
      <p:ext uri="{BB962C8B-B14F-4D97-AF65-F5344CB8AC3E}">
        <p14:creationId xmlns:p14="http://schemas.microsoft.com/office/powerpoint/2010/main" val="28496991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t>Strategies</a:t>
            </a:r>
          </a:p>
        </p:txBody>
      </p:sp>
      <p:sp>
        <p:nvSpPr>
          <p:cNvPr id="239619" name="Rectangle 3"/>
          <p:cNvSpPr>
            <a:spLocks noGrp="1" noChangeArrowheads="1"/>
          </p:cNvSpPr>
          <p:nvPr>
            <p:ph type="body" idx="1"/>
          </p:nvPr>
        </p:nvSpPr>
        <p:spPr>
          <a:xfrm>
            <a:off x="3886200" y="533400"/>
            <a:ext cx="5105400" cy="4724400"/>
          </a:xfrm>
        </p:spPr>
        <p:txBody>
          <a:bodyPr/>
          <a:lstStyle/>
          <a:p>
            <a:pPr>
              <a:lnSpc>
                <a:spcPct val="80000"/>
              </a:lnSpc>
              <a:buFont typeface="Wingdings" charset="0"/>
              <a:buNone/>
            </a:pPr>
            <a:endParaRPr lang="en-US" sz="2000" dirty="0"/>
          </a:p>
          <a:p>
            <a:pPr>
              <a:lnSpc>
                <a:spcPct val="80000"/>
              </a:lnSpc>
            </a:pPr>
            <a:r>
              <a:rPr lang="en-US" sz="2000" dirty="0"/>
              <a:t>De-privileging</a:t>
            </a:r>
          </a:p>
          <a:p>
            <a:pPr lvl="1">
              <a:lnSpc>
                <a:spcPct val="80000"/>
              </a:lnSpc>
            </a:pPr>
            <a:r>
              <a:rPr lang="en-US" sz="1600" dirty="0"/>
              <a:t>VMM emulates the effect on system/hardware resources of privileged instructions whose execution traps into the VMM </a:t>
            </a:r>
          </a:p>
          <a:p>
            <a:pPr lvl="1">
              <a:lnSpc>
                <a:spcPct val="80000"/>
              </a:lnSpc>
            </a:pPr>
            <a:r>
              <a:rPr lang="en-US" sz="1600" dirty="0"/>
              <a:t>aka trap-and-emulate</a:t>
            </a:r>
          </a:p>
          <a:p>
            <a:pPr lvl="1">
              <a:lnSpc>
                <a:spcPct val="80000"/>
              </a:lnSpc>
            </a:pPr>
            <a:r>
              <a:rPr lang="en-US" sz="1600" dirty="0"/>
              <a:t>Typically achieved by running </a:t>
            </a:r>
            <a:r>
              <a:rPr lang="en-US" sz="1600" dirty="0" err="1"/>
              <a:t>GuestOS</a:t>
            </a:r>
            <a:r>
              <a:rPr lang="en-US" sz="1600" dirty="0"/>
              <a:t> at a lower hardware priority level than the VMM</a:t>
            </a:r>
          </a:p>
          <a:p>
            <a:pPr lvl="1">
              <a:lnSpc>
                <a:spcPct val="80000"/>
              </a:lnSpc>
            </a:pPr>
            <a:r>
              <a:rPr lang="en-US" sz="1600" dirty="0"/>
              <a:t>Problematic on some architectures where privileged instructions do not trap when executed at </a:t>
            </a:r>
            <a:r>
              <a:rPr lang="en-US" sz="1600" dirty="0" err="1"/>
              <a:t>deprivileged</a:t>
            </a:r>
            <a:r>
              <a:rPr lang="en-US" sz="1600" dirty="0"/>
              <a:t> priority</a:t>
            </a:r>
            <a:br>
              <a:rPr lang="en-US" sz="1600" dirty="0"/>
            </a:br>
            <a:endParaRPr lang="en-US" sz="1600" dirty="0"/>
          </a:p>
          <a:p>
            <a:pPr>
              <a:lnSpc>
                <a:spcPct val="80000"/>
              </a:lnSpc>
            </a:pPr>
            <a:r>
              <a:rPr lang="en-US" sz="2000" dirty="0"/>
              <a:t>Primary/shadow structures</a:t>
            </a:r>
          </a:p>
          <a:p>
            <a:pPr lvl="1">
              <a:lnSpc>
                <a:spcPct val="80000"/>
              </a:lnSpc>
            </a:pPr>
            <a:r>
              <a:rPr lang="en-US" sz="1600" dirty="0"/>
              <a:t>VMM maintains </a:t>
            </a:r>
            <a:r>
              <a:rPr lang="ja-JP" altLang="en-US" sz="1600" dirty="0">
                <a:latin typeface="Arial"/>
              </a:rPr>
              <a:t>“</a:t>
            </a:r>
            <a:r>
              <a:rPr lang="en-US" sz="1600" dirty="0"/>
              <a:t>shadow</a:t>
            </a:r>
            <a:r>
              <a:rPr lang="ja-JP" altLang="en-US" sz="1600" dirty="0">
                <a:latin typeface="Arial"/>
              </a:rPr>
              <a:t>”</a:t>
            </a:r>
            <a:r>
              <a:rPr lang="en-US" sz="1600" dirty="0"/>
              <a:t> copies of critical structures whose </a:t>
            </a:r>
            <a:r>
              <a:rPr lang="ja-JP" altLang="en-US" sz="1600" dirty="0">
                <a:latin typeface="Arial"/>
              </a:rPr>
              <a:t>“</a:t>
            </a:r>
            <a:r>
              <a:rPr lang="en-US" sz="1600" dirty="0"/>
              <a:t>primary</a:t>
            </a:r>
            <a:r>
              <a:rPr lang="ja-JP" altLang="en-US" sz="1600" dirty="0">
                <a:latin typeface="Arial"/>
              </a:rPr>
              <a:t>”</a:t>
            </a:r>
            <a:r>
              <a:rPr lang="en-US" sz="1600" dirty="0"/>
              <a:t> versions are manipulated by the </a:t>
            </a:r>
            <a:r>
              <a:rPr lang="en-US" sz="1600" dirty="0" err="1"/>
              <a:t>GuestOS</a:t>
            </a:r>
            <a:r>
              <a:rPr lang="en-US" sz="1600" dirty="0"/>
              <a:t> </a:t>
            </a:r>
          </a:p>
          <a:p>
            <a:pPr lvl="1">
              <a:lnSpc>
                <a:spcPct val="80000"/>
              </a:lnSpc>
            </a:pPr>
            <a:r>
              <a:rPr lang="en-US" sz="1600" dirty="0"/>
              <a:t>e.g., page tables</a:t>
            </a:r>
          </a:p>
          <a:p>
            <a:pPr lvl="1">
              <a:lnSpc>
                <a:spcPct val="80000"/>
              </a:lnSpc>
            </a:pPr>
            <a:r>
              <a:rPr lang="en-US" sz="1600" dirty="0"/>
              <a:t>Primary copies needed to insure correct environment visible to </a:t>
            </a:r>
            <a:r>
              <a:rPr lang="en-US" sz="1600" dirty="0" err="1"/>
              <a:t>GuestOS</a:t>
            </a:r>
            <a:r>
              <a:rPr lang="en-US" sz="1600" dirty="0"/>
              <a:t/>
            </a:r>
            <a:br>
              <a:rPr lang="en-US" sz="1600" dirty="0"/>
            </a:br>
            <a:endParaRPr lang="en-US" sz="1600" dirty="0"/>
          </a:p>
          <a:p>
            <a:pPr>
              <a:lnSpc>
                <a:spcPct val="80000"/>
              </a:lnSpc>
            </a:pPr>
            <a:r>
              <a:rPr lang="en-US" sz="2000" dirty="0"/>
              <a:t>Memory traces</a:t>
            </a:r>
          </a:p>
          <a:p>
            <a:pPr lvl="1">
              <a:lnSpc>
                <a:spcPct val="80000"/>
              </a:lnSpc>
            </a:pPr>
            <a:r>
              <a:rPr lang="en-US" sz="1600" dirty="0"/>
              <a:t>Controlling access to memory so that the shadow and primary structure remain coherent</a:t>
            </a:r>
          </a:p>
          <a:p>
            <a:pPr lvl="1">
              <a:lnSpc>
                <a:spcPct val="80000"/>
              </a:lnSpc>
            </a:pPr>
            <a:r>
              <a:rPr lang="en-US" sz="1600" dirty="0"/>
              <a:t>Common strategy: write-protect primary copies so that update operations cause page faults which can be caught, interpreted, and emulated.</a:t>
            </a:r>
          </a:p>
          <a:p>
            <a:pPr lvl="1">
              <a:lnSpc>
                <a:spcPct val="80000"/>
              </a:lnSpc>
            </a:pPr>
            <a:endParaRPr lang="en-US" sz="1600" dirty="0"/>
          </a:p>
        </p:txBody>
      </p:sp>
      <p:grpSp>
        <p:nvGrpSpPr>
          <p:cNvPr id="239659" name="Group 43"/>
          <p:cNvGrpSpPr>
            <a:grpSpLocks/>
          </p:cNvGrpSpPr>
          <p:nvPr/>
        </p:nvGrpSpPr>
        <p:grpSpPr bwMode="auto">
          <a:xfrm>
            <a:off x="228600" y="1828800"/>
            <a:ext cx="3886315" cy="3581400"/>
            <a:chOff x="288" y="1056"/>
            <a:chExt cx="2065" cy="1824"/>
          </a:xfrm>
        </p:grpSpPr>
        <p:sp>
          <p:nvSpPr>
            <p:cNvPr id="239620" name="Rectangle 4"/>
            <p:cNvSpPr>
              <a:spLocks noChangeArrowheads="1"/>
            </p:cNvSpPr>
            <p:nvPr/>
          </p:nvSpPr>
          <p:spPr bwMode="auto">
            <a:xfrm>
              <a:off x="912" y="1248"/>
              <a:ext cx="672" cy="76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3600"/>
            </a:p>
          </p:txBody>
        </p:sp>
        <p:grpSp>
          <p:nvGrpSpPr>
            <p:cNvPr id="239623" name="Group 7"/>
            <p:cNvGrpSpPr>
              <a:grpSpLocks/>
            </p:cNvGrpSpPr>
            <p:nvPr/>
          </p:nvGrpSpPr>
          <p:grpSpPr bwMode="auto">
            <a:xfrm>
              <a:off x="941" y="2640"/>
              <a:ext cx="672" cy="240"/>
              <a:chOff x="1152" y="2256"/>
              <a:chExt cx="672" cy="240"/>
            </a:xfrm>
          </p:grpSpPr>
          <p:sp>
            <p:nvSpPr>
              <p:cNvPr id="239621" name="Rectangle 5"/>
              <p:cNvSpPr>
                <a:spLocks noChangeArrowheads="1"/>
              </p:cNvSpPr>
              <p:nvPr/>
            </p:nvSpPr>
            <p:spPr bwMode="auto">
              <a:xfrm>
                <a:off x="1152" y="2256"/>
                <a:ext cx="672"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3600"/>
              </a:p>
            </p:txBody>
          </p:sp>
          <p:sp>
            <p:nvSpPr>
              <p:cNvPr id="239622" name="Text Box 6"/>
              <p:cNvSpPr txBox="1">
                <a:spLocks noChangeArrowheads="1"/>
              </p:cNvSpPr>
              <p:nvPr/>
            </p:nvSpPr>
            <p:spPr bwMode="auto">
              <a:xfrm>
                <a:off x="1198" y="2280"/>
                <a:ext cx="561" cy="2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resource</a:t>
                </a:r>
              </a:p>
            </p:txBody>
          </p:sp>
        </p:grpSp>
        <p:grpSp>
          <p:nvGrpSpPr>
            <p:cNvPr id="239624" name="Group 8"/>
            <p:cNvGrpSpPr>
              <a:grpSpLocks/>
            </p:cNvGrpSpPr>
            <p:nvPr/>
          </p:nvGrpSpPr>
          <p:grpSpPr bwMode="auto">
            <a:xfrm>
              <a:off x="888" y="2400"/>
              <a:ext cx="725" cy="240"/>
              <a:chOff x="1099" y="2256"/>
              <a:chExt cx="725" cy="240"/>
            </a:xfrm>
          </p:grpSpPr>
          <p:sp>
            <p:nvSpPr>
              <p:cNvPr id="239625" name="Rectangle 9"/>
              <p:cNvSpPr>
                <a:spLocks noChangeArrowheads="1"/>
              </p:cNvSpPr>
              <p:nvPr/>
            </p:nvSpPr>
            <p:spPr bwMode="auto">
              <a:xfrm>
                <a:off x="1152" y="2256"/>
                <a:ext cx="672"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3600"/>
              </a:p>
            </p:txBody>
          </p:sp>
          <p:sp>
            <p:nvSpPr>
              <p:cNvPr id="239626" name="Text Box 10"/>
              <p:cNvSpPr txBox="1">
                <a:spLocks noChangeArrowheads="1"/>
              </p:cNvSpPr>
              <p:nvPr/>
            </p:nvSpPr>
            <p:spPr bwMode="auto">
              <a:xfrm>
                <a:off x="1099" y="2280"/>
                <a:ext cx="562" cy="2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000"/>
                  <a:t>     </a:t>
                </a:r>
                <a:r>
                  <a:rPr lang="en-US" sz="2000" i="1"/>
                  <a:t>vmm</a:t>
                </a:r>
              </a:p>
            </p:txBody>
          </p:sp>
        </p:grpSp>
        <p:sp>
          <p:nvSpPr>
            <p:cNvPr id="239628" name="Text Box 12"/>
            <p:cNvSpPr txBox="1">
              <a:spLocks noChangeArrowheads="1"/>
            </p:cNvSpPr>
            <p:nvPr/>
          </p:nvSpPr>
          <p:spPr bwMode="auto">
            <a:xfrm>
              <a:off x="1766" y="1480"/>
              <a:ext cx="587" cy="2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latin typeface="Arial Black" charset="0"/>
                </a:rPr>
                <a:t>privileged </a:t>
              </a:r>
            </a:p>
            <a:p>
              <a:r>
                <a:rPr lang="en-US" sz="1200">
                  <a:latin typeface="Arial Black" charset="0"/>
                </a:rPr>
                <a:t>instruction</a:t>
              </a:r>
            </a:p>
          </p:txBody>
        </p:sp>
        <p:sp>
          <p:nvSpPr>
            <p:cNvPr id="239629" name="Line 13"/>
            <p:cNvSpPr>
              <a:spLocks noChangeShapeType="1"/>
            </p:cNvSpPr>
            <p:nvPr/>
          </p:nvSpPr>
          <p:spPr bwMode="auto">
            <a:xfrm flipH="1">
              <a:off x="1392" y="1584"/>
              <a:ext cx="384" cy="96"/>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3600"/>
            </a:p>
          </p:txBody>
        </p:sp>
        <p:sp>
          <p:nvSpPr>
            <p:cNvPr id="239630" name="Line 14"/>
            <p:cNvSpPr>
              <a:spLocks noChangeShapeType="1"/>
            </p:cNvSpPr>
            <p:nvPr/>
          </p:nvSpPr>
          <p:spPr bwMode="auto">
            <a:xfrm>
              <a:off x="1224" y="1392"/>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3600"/>
            </a:p>
          </p:txBody>
        </p:sp>
        <p:sp>
          <p:nvSpPr>
            <p:cNvPr id="239631" name="Line 15"/>
            <p:cNvSpPr>
              <a:spLocks noChangeShapeType="1"/>
            </p:cNvSpPr>
            <p:nvPr/>
          </p:nvSpPr>
          <p:spPr bwMode="auto">
            <a:xfrm flipH="1">
              <a:off x="576" y="1680"/>
              <a:ext cx="52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3600"/>
            </a:p>
          </p:txBody>
        </p:sp>
        <p:sp>
          <p:nvSpPr>
            <p:cNvPr id="239632" name="Line 16"/>
            <p:cNvSpPr>
              <a:spLocks noChangeShapeType="1"/>
            </p:cNvSpPr>
            <p:nvPr/>
          </p:nvSpPr>
          <p:spPr bwMode="auto">
            <a:xfrm>
              <a:off x="576" y="1680"/>
              <a:ext cx="0" cy="81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3600"/>
            </a:p>
          </p:txBody>
        </p:sp>
        <p:sp>
          <p:nvSpPr>
            <p:cNvPr id="239638" name="Text Box 22"/>
            <p:cNvSpPr txBox="1">
              <a:spLocks noChangeArrowheads="1"/>
            </p:cNvSpPr>
            <p:nvPr/>
          </p:nvSpPr>
          <p:spPr bwMode="auto">
            <a:xfrm>
              <a:off x="330" y="1920"/>
              <a:ext cx="289" cy="1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latin typeface="Arial Black" charset="0"/>
                </a:rPr>
                <a:t>trap</a:t>
              </a:r>
            </a:p>
          </p:txBody>
        </p:sp>
        <p:sp>
          <p:nvSpPr>
            <p:cNvPr id="239639" name="Text Box 23"/>
            <p:cNvSpPr txBox="1">
              <a:spLocks noChangeArrowheads="1"/>
            </p:cNvSpPr>
            <p:nvPr/>
          </p:nvSpPr>
          <p:spPr bwMode="auto">
            <a:xfrm>
              <a:off x="288" y="1056"/>
              <a:ext cx="489" cy="1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latin typeface="Arial Black" charset="0"/>
                </a:rPr>
                <a:t>GuestOS</a:t>
              </a:r>
            </a:p>
          </p:txBody>
        </p:sp>
        <p:sp>
          <p:nvSpPr>
            <p:cNvPr id="239640" name="Line 24"/>
            <p:cNvSpPr>
              <a:spLocks noChangeShapeType="1"/>
            </p:cNvSpPr>
            <p:nvPr/>
          </p:nvSpPr>
          <p:spPr bwMode="auto">
            <a:xfrm>
              <a:off x="576" y="1200"/>
              <a:ext cx="336" cy="144"/>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3600"/>
            </a:p>
          </p:txBody>
        </p:sp>
        <p:sp>
          <p:nvSpPr>
            <p:cNvPr id="239642" name="Rectangle 26"/>
            <p:cNvSpPr>
              <a:spLocks noChangeArrowheads="1"/>
            </p:cNvSpPr>
            <p:nvPr/>
          </p:nvSpPr>
          <p:spPr bwMode="auto">
            <a:xfrm>
              <a:off x="912" y="2016"/>
              <a:ext cx="672" cy="144"/>
            </a:xfrm>
            <a:prstGeom prst="rect">
              <a:avLst/>
            </a:prstGeom>
            <a:noFill/>
            <a:ln w="9525">
              <a:solidFill>
                <a:schemeClr val="tx1"/>
              </a:solidFill>
              <a:prstDash val="dash"/>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3600"/>
            </a:p>
          </p:txBody>
        </p:sp>
        <p:sp>
          <p:nvSpPr>
            <p:cNvPr id="239643" name="Text Box 27"/>
            <p:cNvSpPr txBox="1">
              <a:spLocks noChangeArrowheads="1"/>
            </p:cNvSpPr>
            <p:nvPr/>
          </p:nvSpPr>
          <p:spPr bwMode="auto">
            <a:xfrm>
              <a:off x="1014" y="2016"/>
              <a:ext cx="406" cy="1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i="1"/>
                <a:t>resource</a:t>
              </a:r>
            </a:p>
          </p:txBody>
        </p:sp>
        <p:sp>
          <p:nvSpPr>
            <p:cNvPr id="239645" name="Text Box 29"/>
            <p:cNvSpPr txBox="1">
              <a:spLocks noChangeArrowheads="1"/>
            </p:cNvSpPr>
            <p:nvPr/>
          </p:nvSpPr>
          <p:spPr bwMode="auto">
            <a:xfrm>
              <a:off x="1008" y="2208"/>
              <a:ext cx="813" cy="1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latin typeface="Arial Black" charset="0"/>
                </a:rPr>
                <a:t>emulate change</a:t>
              </a:r>
            </a:p>
          </p:txBody>
        </p:sp>
        <p:sp>
          <p:nvSpPr>
            <p:cNvPr id="239647" name="Rectangle 31"/>
            <p:cNvSpPr>
              <a:spLocks noChangeArrowheads="1"/>
            </p:cNvSpPr>
            <p:nvPr/>
          </p:nvSpPr>
          <p:spPr bwMode="auto">
            <a:xfrm>
              <a:off x="1104" y="1632"/>
              <a:ext cx="240" cy="9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3600"/>
            </a:p>
          </p:txBody>
        </p:sp>
        <p:sp>
          <p:nvSpPr>
            <p:cNvPr id="239649" name="Line 33"/>
            <p:cNvSpPr>
              <a:spLocks noChangeShapeType="1"/>
            </p:cNvSpPr>
            <p:nvPr/>
          </p:nvSpPr>
          <p:spPr bwMode="auto">
            <a:xfrm>
              <a:off x="1224" y="1728"/>
              <a:ext cx="0" cy="192"/>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3600"/>
            </a:p>
          </p:txBody>
        </p:sp>
        <p:sp>
          <p:nvSpPr>
            <p:cNvPr id="239654" name="Line 38"/>
            <p:cNvSpPr>
              <a:spLocks noChangeShapeType="1"/>
            </p:cNvSpPr>
            <p:nvPr/>
          </p:nvSpPr>
          <p:spPr bwMode="auto">
            <a:xfrm>
              <a:off x="1008" y="2496"/>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3600"/>
            </a:p>
          </p:txBody>
        </p:sp>
        <p:sp>
          <p:nvSpPr>
            <p:cNvPr id="239655" name="Line 39"/>
            <p:cNvSpPr>
              <a:spLocks noChangeShapeType="1"/>
            </p:cNvSpPr>
            <p:nvPr/>
          </p:nvSpPr>
          <p:spPr bwMode="auto">
            <a:xfrm>
              <a:off x="576" y="2496"/>
              <a:ext cx="43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3600"/>
            </a:p>
          </p:txBody>
        </p:sp>
        <p:sp>
          <p:nvSpPr>
            <p:cNvPr id="239656" name="Line 40"/>
            <p:cNvSpPr>
              <a:spLocks noChangeShapeType="1"/>
            </p:cNvSpPr>
            <p:nvPr/>
          </p:nvSpPr>
          <p:spPr bwMode="auto">
            <a:xfrm flipV="1">
              <a:off x="1008" y="2064"/>
              <a:ext cx="0" cy="43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3600"/>
            </a:p>
          </p:txBody>
        </p:sp>
        <p:sp>
          <p:nvSpPr>
            <p:cNvPr id="239657" name="Text Box 41"/>
            <p:cNvSpPr txBox="1">
              <a:spLocks noChangeArrowheads="1"/>
            </p:cNvSpPr>
            <p:nvPr/>
          </p:nvSpPr>
          <p:spPr bwMode="auto">
            <a:xfrm>
              <a:off x="528" y="2544"/>
              <a:ext cx="424" cy="1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latin typeface="Arial Black" charset="0"/>
                </a:rPr>
                <a:t>change</a:t>
              </a:r>
            </a:p>
          </p:txBody>
        </p:sp>
      </p:grpSp>
    </p:spTree>
    <p:extLst>
      <p:ext uri="{BB962C8B-B14F-4D97-AF65-F5344CB8AC3E}">
        <p14:creationId xmlns:p14="http://schemas.microsoft.com/office/powerpoint/2010/main" val="31727425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304800" y="-228600"/>
            <a:ext cx="8229600" cy="1143000"/>
          </a:xfrm>
        </p:spPr>
        <p:txBody>
          <a:bodyPr/>
          <a:lstStyle/>
          <a:p>
            <a:r>
              <a:rPr lang="en-US" dirty="0"/>
              <a:t>Memory Management</a:t>
            </a:r>
          </a:p>
        </p:txBody>
      </p:sp>
      <p:sp>
        <p:nvSpPr>
          <p:cNvPr id="218115" name="Rectangle 3"/>
          <p:cNvSpPr>
            <a:spLocks noGrp="1" noChangeArrowheads="1"/>
          </p:cNvSpPr>
          <p:nvPr>
            <p:ph type="body" idx="1"/>
          </p:nvPr>
        </p:nvSpPr>
        <p:spPr>
          <a:xfrm>
            <a:off x="6019800" y="4953000"/>
            <a:ext cx="2819400" cy="990600"/>
          </a:xfrm>
        </p:spPr>
        <p:txBody>
          <a:bodyPr/>
          <a:lstStyle/>
          <a:p>
            <a:pPr>
              <a:lnSpc>
                <a:spcPct val="80000"/>
              </a:lnSpc>
            </a:pPr>
            <a:r>
              <a:rPr lang="en-US" sz="1700"/>
              <a:t>Isolation/protection of Guest OS address spaces</a:t>
            </a:r>
          </a:p>
          <a:p>
            <a:pPr>
              <a:lnSpc>
                <a:spcPct val="80000"/>
              </a:lnSpc>
            </a:pPr>
            <a:r>
              <a:rPr lang="en-US" sz="1700"/>
              <a:t>Efficient MM address translation</a:t>
            </a:r>
          </a:p>
        </p:txBody>
      </p:sp>
      <p:grpSp>
        <p:nvGrpSpPr>
          <p:cNvPr id="218229" name="Group 117"/>
          <p:cNvGrpSpPr>
            <a:grpSpLocks/>
          </p:cNvGrpSpPr>
          <p:nvPr/>
        </p:nvGrpSpPr>
        <p:grpSpPr bwMode="auto">
          <a:xfrm>
            <a:off x="1219200" y="762000"/>
            <a:ext cx="2133600" cy="4084638"/>
            <a:chOff x="768" y="480"/>
            <a:chExt cx="1344" cy="2573"/>
          </a:xfrm>
        </p:grpSpPr>
        <p:sp>
          <p:nvSpPr>
            <p:cNvPr id="218175" name="Line 63"/>
            <p:cNvSpPr>
              <a:spLocks noChangeShapeType="1"/>
            </p:cNvSpPr>
            <p:nvPr/>
          </p:nvSpPr>
          <p:spPr bwMode="auto">
            <a:xfrm flipH="1">
              <a:off x="1152" y="1181"/>
              <a:ext cx="960" cy="432"/>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76" name="Line 64"/>
            <p:cNvSpPr>
              <a:spLocks noChangeShapeType="1"/>
            </p:cNvSpPr>
            <p:nvPr/>
          </p:nvSpPr>
          <p:spPr bwMode="auto">
            <a:xfrm flipH="1">
              <a:off x="1152" y="1325"/>
              <a:ext cx="960" cy="432"/>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218228" name="Group 116"/>
            <p:cNvGrpSpPr>
              <a:grpSpLocks/>
            </p:cNvGrpSpPr>
            <p:nvPr/>
          </p:nvGrpSpPr>
          <p:grpSpPr bwMode="auto">
            <a:xfrm>
              <a:off x="768" y="480"/>
              <a:ext cx="1344" cy="2573"/>
              <a:chOff x="768" y="480"/>
              <a:chExt cx="1344" cy="2573"/>
            </a:xfrm>
          </p:grpSpPr>
          <p:grpSp>
            <p:nvGrpSpPr>
              <p:cNvPr id="218163" name="Group 51"/>
              <p:cNvGrpSpPr>
                <a:grpSpLocks/>
              </p:cNvGrpSpPr>
              <p:nvPr/>
            </p:nvGrpSpPr>
            <p:grpSpPr bwMode="auto">
              <a:xfrm>
                <a:off x="816" y="749"/>
                <a:ext cx="336" cy="2304"/>
                <a:chOff x="1872" y="1248"/>
                <a:chExt cx="336" cy="2304"/>
              </a:xfrm>
            </p:grpSpPr>
            <p:grpSp>
              <p:nvGrpSpPr>
                <p:cNvPr id="218141" name="Group 29"/>
                <p:cNvGrpSpPr>
                  <a:grpSpLocks/>
                </p:cNvGrpSpPr>
                <p:nvPr/>
              </p:nvGrpSpPr>
              <p:grpSpPr bwMode="auto">
                <a:xfrm>
                  <a:off x="1872" y="2400"/>
                  <a:ext cx="336" cy="1152"/>
                  <a:chOff x="3504" y="1392"/>
                  <a:chExt cx="336" cy="1152"/>
                </a:xfrm>
              </p:grpSpPr>
              <p:grpSp>
                <p:nvGrpSpPr>
                  <p:cNvPr id="218142" name="Group 30"/>
                  <p:cNvGrpSpPr>
                    <a:grpSpLocks/>
                  </p:cNvGrpSpPr>
                  <p:nvPr/>
                </p:nvGrpSpPr>
                <p:grpSpPr bwMode="auto">
                  <a:xfrm>
                    <a:off x="3504" y="1968"/>
                    <a:ext cx="336" cy="576"/>
                    <a:chOff x="4128" y="1392"/>
                    <a:chExt cx="336" cy="576"/>
                  </a:xfrm>
                </p:grpSpPr>
                <p:sp>
                  <p:nvSpPr>
                    <p:cNvPr id="218143" name="Rectangle 31"/>
                    <p:cNvSpPr>
                      <a:spLocks noChangeArrowheads="1"/>
                    </p:cNvSpPr>
                    <p:nvPr/>
                  </p:nvSpPr>
                  <p:spPr bwMode="auto">
                    <a:xfrm>
                      <a:off x="4128" y="1824"/>
                      <a:ext cx="336"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44" name="Rectangle 32"/>
                    <p:cNvSpPr>
                      <a:spLocks noChangeArrowheads="1"/>
                    </p:cNvSpPr>
                    <p:nvPr/>
                  </p:nvSpPr>
                  <p:spPr bwMode="auto">
                    <a:xfrm>
                      <a:off x="4128" y="1680"/>
                      <a:ext cx="336" cy="144"/>
                    </a:xfrm>
                    <a:prstGeom prst="rect">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45" name="Rectangle 33"/>
                    <p:cNvSpPr>
                      <a:spLocks noChangeArrowheads="1"/>
                    </p:cNvSpPr>
                    <p:nvPr/>
                  </p:nvSpPr>
                  <p:spPr bwMode="auto">
                    <a:xfrm>
                      <a:off x="4128" y="1536"/>
                      <a:ext cx="336"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46" name="Rectangle 34"/>
                    <p:cNvSpPr>
                      <a:spLocks noChangeArrowheads="1"/>
                    </p:cNvSpPr>
                    <p:nvPr/>
                  </p:nvSpPr>
                  <p:spPr bwMode="auto">
                    <a:xfrm>
                      <a:off x="4128" y="1392"/>
                      <a:ext cx="336"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18147" name="Group 35"/>
                  <p:cNvGrpSpPr>
                    <a:grpSpLocks/>
                  </p:cNvGrpSpPr>
                  <p:nvPr/>
                </p:nvGrpSpPr>
                <p:grpSpPr bwMode="auto">
                  <a:xfrm>
                    <a:off x="3504" y="1392"/>
                    <a:ext cx="336" cy="576"/>
                    <a:chOff x="4128" y="1392"/>
                    <a:chExt cx="336" cy="576"/>
                  </a:xfrm>
                </p:grpSpPr>
                <p:sp>
                  <p:nvSpPr>
                    <p:cNvPr id="218148" name="Rectangle 36"/>
                    <p:cNvSpPr>
                      <a:spLocks noChangeArrowheads="1"/>
                    </p:cNvSpPr>
                    <p:nvPr/>
                  </p:nvSpPr>
                  <p:spPr bwMode="auto">
                    <a:xfrm>
                      <a:off x="4128" y="1824"/>
                      <a:ext cx="336" cy="144"/>
                    </a:xfrm>
                    <a:prstGeom prst="rect">
                      <a:avLst/>
                    </a:prstGeom>
                    <a:solidFill>
                      <a:srgbClr val="33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49" name="Rectangle 37"/>
                    <p:cNvSpPr>
                      <a:spLocks noChangeArrowheads="1"/>
                    </p:cNvSpPr>
                    <p:nvPr/>
                  </p:nvSpPr>
                  <p:spPr bwMode="auto">
                    <a:xfrm>
                      <a:off x="4128" y="1680"/>
                      <a:ext cx="336"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50" name="Rectangle 38"/>
                    <p:cNvSpPr>
                      <a:spLocks noChangeArrowheads="1"/>
                    </p:cNvSpPr>
                    <p:nvPr/>
                  </p:nvSpPr>
                  <p:spPr bwMode="auto">
                    <a:xfrm>
                      <a:off x="4128" y="1536"/>
                      <a:ext cx="336"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51" name="Rectangle 39"/>
                    <p:cNvSpPr>
                      <a:spLocks noChangeArrowheads="1"/>
                    </p:cNvSpPr>
                    <p:nvPr/>
                  </p:nvSpPr>
                  <p:spPr bwMode="auto">
                    <a:xfrm>
                      <a:off x="4128" y="1392"/>
                      <a:ext cx="336" cy="144"/>
                    </a:xfrm>
                    <a:prstGeom prst="rect">
                      <a:avLst/>
                    </a:prstGeom>
                    <a:solidFill>
                      <a:srgbClr val="33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grpSp>
              <p:nvGrpSpPr>
                <p:cNvPr id="218152" name="Group 40"/>
                <p:cNvGrpSpPr>
                  <a:grpSpLocks/>
                </p:cNvGrpSpPr>
                <p:nvPr/>
              </p:nvGrpSpPr>
              <p:grpSpPr bwMode="auto">
                <a:xfrm>
                  <a:off x="1872" y="1248"/>
                  <a:ext cx="336" cy="1152"/>
                  <a:chOff x="3504" y="1392"/>
                  <a:chExt cx="336" cy="1152"/>
                </a:xfrm>
              </p:grpSpPr>
              <p:grpSp>
                <p:nvGrpSpPr>
                  <p:cNvPr id="218153" name="Group 41"/>
                  <p:cNvGrpSpPr>
                    <a:grpSpLocks/>
                  </p:cNvGrpSpPr>
                  <p:nvPr/>
                </p:nvGrpSpPr>
                <p:grpSpPr bwMode="auto">
                  <a:xfrm>
                    <a:off x="3504" y="1968"/>
                    <a:ext cx="336" cy="576"/>
                    <a:chOff x="4128" y="1392"/>
                    <a:chExt cx="336" cy="576"/>
                  </a:xfrm>
                </p:grpSpPr>
                <p:sp>
                  <p:nvSpPr>
                    <p:cNvPr id="218154" name="Rectangle 42"/>
                    <p:cNvSpPr>
                      <a:spLocks noChangeArrowheads="1"/>
                    </p:cNvSpPr>
                    <p:nvPr/>
                  </p:nvSpPr>
                  <p:spPr bwMode="auto">
                    <a:xfrm>
                      <a:off x="4128" y="1824"/>
                      <a:ext cx="336"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55" name="Rectangle 43"/>
                    <p:cNvSpPr>
                      <a:spLocks noChangeArrowheads="1"/>
                    </p:cNvSpPr>
                    <p:nvPr/>
                  </p:nvSpPr>
                  <p:spPr bwMode="auto">
                    <a:xfrm>
                      <a:off x="4128" y="1680"/>
                      <a:ext cx="336" cy="144"/>
                    </a:xfrm>
                    <a:prstGeom prst="rect">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56" name="Rectangle 44"/>
                    <p:cNvSpPr>
                      <a:spLocks noChangeArrowheads="1"/>
                    </p:cNvSpPr>
                    <p:nvPr/>
                  </p:nvSpPr>
                  <p:spPr bwMode="auto">
                    <a:xfrm>
                      <a:off x="4128" y="1536"/>
                      <a:ext cx="336" cy="144"/>
                    </a:xfrm>
                    <a:prstGeom prst="rect">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57" name="Rectangle 45"/>
                    <p:cNvSpPr>
                      <a:spLocks noChangeArrowheads="1"/>
                    </p:cNvSpPr>
                    <p:nvPr/>
                  </p:nvSpPr>
                  <p:spPr bwMode="auto">
                    <a:xfrm>
                      <a:off x="4128" y="1392"/>
                      <a:ext cx="336" cy="144"/>
                    </a:xfrm>
                    <a:prstGeom prst="rect">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18158" name="Group 46"/>
                  <p:cNvGrpSpPr>
                    <a:grpSpLocks/>
                  </p:cNvGrpSpPr>
                  <p:nvPr/>
                </p:nvGrpSpPr>
                <p:grpSpPr bwMode="auto">
                  <a:xfrm>
                    <a:off x="3504" y="1392"/>
                    <a:ext cx="336" cy="576"/>
                    <a:chOff x="4128" y="1392"/>
                    <a:chExt cx="336" cy="576"/>
                  </a:xfrm>
                </p:grpSpPr>
                <p:sp>
                  <p:nvSpPr>
                    <p:cNvPr id="218159" name="Rectangle 47"/>
                    <p:cNvSpPr>
                      <a:spLocks noChangeArrowheads="1"/>
                    </p:cNvSpPr>
                    <p:nvPr/>
                  </p:nvSpPr>
                  <p:spPr bwMode="auto">
                    <a:xfrm>
                      <a:off x="4128" y="1824"/>
                      <a:ext cx="336"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60" name="Rectangle 48"/>
                    <p:cNvSpPr>
                      <a:spLocks noChangeArrowheads="1"/>
                    </p:cNvSpPr>
                    <p:nvPr/>
                  </p:nvSpPr>
                  <p:spPr bwMode="auto">
                    <a:xfrm>
                      <a:off x="4128" y="1680"/>
                      <a:ext cx="336" cy="144"/>
                    </a:xfrm>
                    <a:prstGeom prst="rect">
                      <a:avLst/>
                    </a:prstGeom>
                    <a:solidFill>
                      <a:srgbClr val="33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61" name="Rectangle 49"/>
                    <p:cNvSpPr>
                      <a:spLocks noChangeArrowheads="1"/>
                    </p:cNvSpPr>
                    <p:nvPr/>
                  </p:nvSpPr>
                  <p:spPr bwMode="auto">
                    <a:xfrm>
                      <a:off x="4128" y="1536"/>
                      <a:ext cx="336" cy="144"/>
                    </a:xfrm>
                    <a:prstGeom prst="rect">
                      <a:avLst/>
                    </a:prstGeom>
                    <a:solidFill>
                      <a:srgbClr val="33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62" name="Rectangle 50"/>
                    <p:cNvSpPr>
                      <a:spLocks noChangeArrowheads="1"/>
                    </p:cNvSpPr>
                    <p:nvPr/>
                  </p:nvSpPr>
                  <p:spPr bwMode="auto">
                    <a:xfrm>
                      <a:off x="4128" y="1392"/>
                      <a:ext cx="336"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grpSp>
          <p:sp>
            <p:nvSpPr>
              <p:cNvPr id="218165" name="Text Box 53"/>
              <p:cNvSpPr txBox="1">
                <a:spLocks noChangeArrowheads="1"/>
              </p:cNvSpPr>
              <p:nvPr/>
            </p:nvSpPr>
            <p:spPr bwMode="auto">
              <a:xfrm>
                <a:off x="768" y="480"/>
                <a:ext cx="47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200"/>
                  <a:t>VMM</a:t>
                </a:r>
              </a:p>
              <a:p>
                <a:pPr algn="ctr"/>
                <a:r>
                  <a:rPr lang="en-US" sz="1200"/>
                  <a:t>machine</a:t>
                </a:r>
              </a:p>
            </p:txBody>
          </p:sp>
          <p:sp>
            <p:nvSpPr>
              <p:cNvPr id="218177" name="Line 65"/>
              <p:cNvSpPr>
                <a:spLocks noChangeShapeType="1"/>
              </p:cNvSpPr>
              <p:nvPr/>
            </p:nvSpPr>
            <p:spPr bwMode="auto">
              <a:xfrm flipH="1" flipV="1">
                <a:off x="1152" y="893"/>
                <a:ext cx="960" cy="432"/>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78" name="Line 66"/>
              <p:cNvSpPr>
                <a:spLocks noChangeShapeType="1"/>
              </p:cNvSpPr>
              <p:nvPr/>
            </p:nvSpPr>
            <p:spPr bwMode="auto">
              <a:xfrm flipH="1" flipV="1">
                <a:off x="1152" y="1037"/>
                <a:ext cx="960" cy="432"/>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79" name="Line 67"/>
              <p:cNvSpPr>
                <a:spLocks noChangeShapeType="1"/>
              </p:cNvSpPr>
              <p:nvPr/>
            </p:nvSpPr>
            <p:spPr bwMode="auto">
              <a:xfrm flipH="1" flipV="1">
                <a:off x="1152" y="1181"/>
                <a:ext cx="960" cy="432"/>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80" name="Line 68"/>
              <p:cNvSpPr>
                <a:spLocks noChangeShapeType="1"/>
              </p:cNvSpPr>
              <p:nvPr/>
            </p:nvSpPr>
            <p:spPr bwMode="auto">
              <a:xfrm flipH="1" flipV="1">
                <a:off x="1152" y="1469"/>
                <a:ext cx="960" cy="72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81" name="Line 69"/>
              <p:cNvSpPr>
                <a:spLocks noChangeShapeType="1"/>
              </p:cNvSpPr>
              <p:nvPr/>
            </p:nvSpPr>
            <p:spPr bwMode="auto">
              <a:xfrm flipH="1" flipV="1">
                <a:off x="1152" y="1613"/>
                <a:ext cx="960" cy="72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82" name="Line 70"/>
              <p:cNvSpPr>
                <a:spLocks noChangeShapeType="1"/>
              </p:cNvSpPr>
              <p:nvPr/>
            </p:nvSpPr>
            <p:spPr bwMode="auto">
              <a:xfrm flipH="1">
                <a:off x="1152" y="1901"/>
                <a:ext cx="960" cy="864"/>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83" name="Line 71"/>
              <p:cNvSpPr>
                <a:spLocks noChangeShapeType="1"/>
              </p:cNvSpPr>
              <p:nvPr/>
            </p:nvSpPr>
            <p:spPr bwMode="auto">
              <a:xfrm flipH="1">
                <a:off x="1152" y="2045"/>
                <a:ext cx="960" cy="864"/>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84" name="Line 72"/>
              <p:cNvSpPr>
                <a:spLocks noChangeShapeType="1"/>
              </p:cNvSpPr>
              <p:nvPr/>
            </p:nvSpPr>
            <p:spPr bwMode="auto">
              <a:xfrm flipH="1">
                <a:off x="1152" y="2045"/>
                <a:ext cx="960" cy="288"/>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85" name="Line 73"/>
              <p:cNvSpPr>
                <a:spLocks noChangeShapeType="1"/>
              </p:cNvSpPr>
              <p:nvPr/>
            </p:nvSpPr>
            <p:spPr bwMode="auto">
              <a:xfrm flipH="1">
                <a:off x="1152" y="2189"/>
                <a:ext cx="960" cy="288"/>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86" name="Line 74"/>
              <p:cNvSpPr>
                <a:spLocks noChangeShapeType="1"/>
              </p:cNvSpPr>
              <p:nvPr/>
            </p:nvSpPr>
            <p:spPr bwMode="auto">
              <a:xfrm flipH="1">
                <a:off x="1152" y="1757"/>
                <a:ext cx="960" cy="144"/>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87" name="Line 75"/>
              <p:cNvSpPr>
                <a:spLocks noChangeShapeType="1"/>
              </p:cNvSpPr>
              <p:nvPr/>
            </p:nvSpPr>
            <p:spPr bwMode="auto">
              <a:xfrm flipH="1">
                <a:off x="1152" y="1901"/>
                <a:ext cx="960" cy="144"/>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88" name="Line 76"/>
              <p:cNvSpPr>
                <a:spLocks noChangeShapeType="1"/>
              </p:cNvSpPr>
              <p:nvPr/>
            </p:nvSpPr>
            <p:spPr bwMode="auto">
              <a:xfrm flipH="1" flipV="1">
                <a:off x="1152" y="1325"/>
                <a:ext cx="960" cy="288"/>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89" name="Line 77"/>
              <p:cNvSpPr>
                <a:spLocks noChangeShapeType="1"/>
              </p:cNvSpPr>
              <p:nvPr/>
            </p:nvSpPr>
            <p:spPr bwMode="auto">
              <a:xfrm flipH="1" flipV="1">
                <a:off x="1152" y="1469"/>
                <a:ext cx="960" cy="288"/>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218191" name="Text Box 79"/>
          <p:cNvSpPr txBox="1">
            <a:spLocks noChangeArrowheads="1"/>
          </p:cNvSpPr>
          <p:nvPr/>
        </p:nvSpPr>
        <p:spPr bwMode="auto">
          <a:xfrm>
            <a:off x="2514600" y="4419600"/>
            <a:ext cx="65881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VMM</a:t>
            </a:r>
          </a:p>
        </p:txBody>
      </p:sp>
      <p:sp>
        <p:nvSpPr>
          <p:cNvPr id="218192" name="Text Box 80"/>
          <p:cNvSpPr txBox="1">
            <a:spLocks noChangeArrowheads="1"/>
          </p:cNvSpPr>
          <p:nvPr/>
        </p:nvSpPr>
        <p:spPr bwMode="auto">
          <a:xfrm>
            <a:off x="4267200" y="4343400"/>
            <a:ext cx="1020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GuestOS</a:t>
            </a:r>
          </a:p>
        </p:txBody>
      </p:sp>
      <p:cxnSp>
        <p:nvCxnSpPr>
          <p:cNvPr id="218195" name="AutoShape 83"/>
          <p:cNvCxnSpPr>
            <a:cxnSpLocks noChangeShapeType="1"/>
            <a:stCxn id="218191" idx="1"/>
            <a:endCxn id="218143" idx="2"/>
          </p:cNvCxnSpPr>
          <p:nvPr/>
        </p:nvCxnSpPr>
        <p:spPr bwMode="auto">
          <a:xfrm rot="10800000" flipV="1">
            <a:off x="1562100" y="4587875"/>
            <a:ext cx="952500" cy="258763"/>
          </a:xfrm>
          <a:prstGeom prst="curvedConnector4">
            <a:avLst>
              <a:gd name="adj1" fmla="val 36000"/>
              <a:gd name="adj2" fmla="val 188343"/>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8196" name="AutoShape 84"/>
          <p:cNvCxnSpPr>
            <a:cxnSpLocks noChangeShapeType="1"/>
            <a:stCxn id="218191" idx="3"/>
            <a:endCxn id="218131" idx="2"/>
          </p:cNvCxnSpPr>
          <p:nvPr/>
        </p:nvCxnSpPr>
        <p:spPr bwMode="auto">
          <a:xfrm flipV="1">
            <a:off x="3173413" y="3703638"/>
            <a:ext cx="446087" cy="884237"/>
          </a:xfrm>
          <a:prstGeom prst="curvedConnector2">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8197" name="AutoShape 85"/>
          <p:cNvCxnSpPr>
            <a:cxnSpLocks noChangeShapeType="1"/>
            <a:stCxn id="218192" idx="1"/>
            <a:endCxn id="218131" idx="2"/>
          </p:cNvCxnSpPr>
          <p:nvPr/>
        </p:nvCxnSpPr>
        <p:spPr bwMode="auto">
          <a:xfrm rot="10800000">
            <a:off x="3619500" y="3703638"/>
            <a:ext cx="647700" cy="808037"/>
          </a:xfrm>
          <a:prstGeom prst="curvedConnector2">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8198" name="AutoShape 86"/>
          <p:cNvCxnSpPr>
            <a:cxnSpLocks noChangeShapeType="1"/>
            <a:stCxn id="218192" idx="3"/>
            <a:endCxn id="218125" idx="2"/>
          </p:cNvCxnSpPr>
          <p:nvPr/>
        </p:nvCxnSpPr>
        <p:spPr bwMode="auto">
          <a:xfrm flipV="1">
            <a:off x="5287963" y="3170238"/>
            <a:ext cx="236537" cy="1341437"/>
          </a:xfrm>
          <a:prstGeom prst="curvedConnector2">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218222" name="Group 110"/>
          <p:cNvGrpSpPr>
            <a:grpSpLocks/>
          </p:cNvGrpSpPr>
          <p:nvPr/>
        </p:nvGrpSpPr>
        <p:grpSpPr bwMode="auto">
          <a:xfrm>
            <a:off x="1836738" y="4953000"/>
            <a:ext cx="2125662" cy="1235075"/>
            <a:chOff x="1440" y="3120"/>
            <a:chExt cx="1339" cy="778"/>
          </a:xfrm>
        </p:grpSpPr>
        <p:grpSp>
          <p:nvGrpSpPr>
            <p:cNvPr id="218209" name="Group 97"/>
            <p:cNvGrpSpPr>
              <a:grpSpLocks/>
            </p:cNvGrpSpPr>
            <p:nvPr/>
          </p:nvGrpSpPr>
          <p:grpSpPr bwMode="auto">
            <a:xfrm>
              <a:off x="1680" y="3120"/>
              <a:ext cx="816" cy="528"/>
              <a:chOff x="3024" y="2928"/>
              <a:chExt cx="816" cy="528"/>
            </a:xfrm>
          </p:grpSpPr>
          <p:sp>
            <p:nvSpPr>
              <p:cNvPr id="218210" name="Rectangle 98"/>
              <p:cNvSpPr>
                <a:spLocks noChangeArrowheads="1"/>
              </p:cNvSpPr>
              <p:nvPr/>
            </p:nvSpPr>
            <p:spPr bwMode="auto">
              <a:xfrm>
                <a:off x="3264" y="2928"/>
                <a:ext cx="336"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211" name="Rectangle 99"/>
              <p:cNvSpPr>
                <a:spLocks noChangeArrowheads="1"/>
              </p:cNvSpPr>
              <p:nvPr/>
            </p:nvSpPr>
            <p:spPr bwMode="auto">
              <a:xfrm>
                <a:off x="3024" y="3264"/>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212" name="Rectangle 100"/>
              <p:cNvSpPr>
                <a:spLocks noChangeArrowheads="1"/>
              </p:cNvSpPr>
              <p:nvPr/>
            </p:nvSpPr>
            <p:spPr bwMode="auto">
              <a:xfrm>
                <a:off x="3264" y="3264"/>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213" name="Rectangle 101"/>
              <p:cNvSpPr>
                <a:spLocks noChangeArrowheads="1"/>
              </p:cNvSpPr>
              <p:nvPr/>
            </p:nvSpPr>
            <p:spPr bwMode="auto">
              <a:xfrm>
                <a:off x="3648" y="3264"/>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214" name="Line 102"/>
              <p:cNvSpPr>
                <a:spLocks noChangeShapeType="1"/>
              </p:cNvSpPr>
              <p:nvPr/>
            </p:nvSpPr>
            <p:spPr bwMode="auto">
              <a:xfrm>
                <a:off x="3120" y="3168"/>
                <a:ext cx="624"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215" name="Line 103"/>
              <p:cNvSpPr>
                <a:spLocks noChangeShapeType="1"/>
              </p:cNvSpPr>
              <p:nvPr/>
            </p:nvSpPr>
            <p:spPr bwMode="auto">
              <a:xfrm>
                <a:off x="3120" y="3168"/>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216" name="Line 104"/>
              <p:cNvSpPr>
                <a:spLocks noChangeShapeType="1"/>
              </p:cNvSpPr>
              <p:nvPr/>
            </p:nvSpPr>
            <p:spPr bwMode="auto">
              <a:xfrm flipV="1">
                <a:off x="3360" y="3168"/>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217" name="Line 105"/>
              <p:cNvSpPr>
                <a:spLocks noChangeShapeType="1"/>
              </p:cNvSpPr>
              <p:nvPr/>
            </p:nvSpPr>
            <p:spPr bwMode="auto">
              <a:xfrm>
                <a:off x="3744" y="3168"/>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218" name="Line 106"/>
              <p:cNvSpPr>
                <a:spLocks noChangeShapeType="1"/>
              </p:cNvSpPr>
              <p:nvPr/>
            </p:nvSpPr>
            <p:spPr bwMode="auto">
              <a:xfrm>
                <a:off x="3456" y="307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218219" name="Text Box 107"/>
            <p:cNvSpPr txBox="1">
              <a:spLocks noChangeArrowheads="1"/>
            </p:cNvSpPr>
            <p:nvPr/>
          </p:nvSpPr>
          <p:spPr bwMode="auto">
            <a:xfrm>
              <a:off x="1440" y="3686"/>
              <a:ext cx="133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ja-JP" altLang="en-US" sz="1600"/>
                <a:t>“</a:t>
              </a:r>
              <a:r>
                <a:rPr lang="en-US" sz="1600"/>
                <a:t>shadow</a:t>
              </a:r>
              <a:r>
                <a:rPr lang="ja-JP" altLang="en-US" sz="1600"/>
                <a:t>”</a:t>
              </a:r>
              <a:r>
                <a:rPr lang="en-US" sz="1600"/>
                <a:t> page tables</a:t>
              </a:r>
            </a:p>
          </p:txBody>
        </p:sp>
      </p:grpSp>
      <p:grpSp>
        <p:nvGrpSpPr>
          <p:cNvPr id="218221" name="Group 109"/>
          <p:cNvGrpSpPr>
            <a:grpSpLocks/>
          </p:cNvGrpSpPr>
          <p:nvPr/>
        </p:nvGrpSpPr>
        <p:grpSpPr bwMode="auto">
          <a:xfrm>
            <a:off x="4191000" y="4937125"/>
            <a:ext cx="1295400" cy="1235075"/>
            <a:chOff x="3024" y="2928"/>
            <a:chExt cx="816" cy="778"/>
          </a:xfrm>
        </p:grpSpPr>
        <p:grpSp>
          <p:nvGrpSpPr>
            <p:cNvPr id="218208" name="Group 96"/>
            <p:cNvGrpSpPr>
              <a:grpSpLocks/>
            </p:cNvGrpSpPr>
            <p:nvPr/>
          </p:nvGrpSpPr>
          <p:grpSpPr bwMode="auto">
            <a:xfrm>
              <a:off x="3024" y="2928"/>
              <a:ext cx="816" cy="528"/>
              <a:chOff x="3024" y="2928"/>
              <a:chExt cx="816" cy="528"/>
            </a:xfrm>
          </p:grpSpPr>
          <p:sp>
            <p:nvSpPr>
              <p:cNvPr id="218199" name="Rectangle 87"/>
              <p:cNvSpPr>
                <a:spLocks noChangeArrowheads="1"/>
              </p:cNvSpPr>
              <p:nvPr/>
            </p:nvSpPr>
            <p:spPr bwMode="auto">
              <a:xfrm>
                <a:off x="3264" y="2928"/>
                <a:ext cx="336"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200" name="Rectangle 88"/>
              <p:cNvSpPr>
                <a:spLocks noChangeArrowheads="1"/>
              </p:cNvSpPr>
              <p:nvPr/>
            </p:nvSpPr>
            <p:spPr bwMode="auto">
              <a:xfrm>
                <a:off x="3024" y="3264"/>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201" name="Rectangle 89"/>
              <p:cNvSpPr>
                <a:spLocks noChangeArrowheads="1"/>
              </p:cNvSpPr>
              <p:nvPr/>
            </p:nvSpPr>
            <p:spPr bwMode="auto">
              <a:xfrm>
                <a:off x="3264" y="3264"/>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202" name="Rectangle 90"/>
              <p:cNvSpPr>
                <a:spLocks noChangeArrowheads="1"/>
              </p:cNvSpPr>
              <p:nvPr/>
            </p:nvSpPr>
            <p:spPr bwMode="auto">
              <a:xfrm>
                <a:off x="3648" y="3264"/>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203" name="Line 91"/>
              <p:cNvSpPr>
                <a:spLocks noChangeShapeType="1"/>
              </p:cNvSpPr>
              <p:nvPr/>
            </p:nvSpPr>
            <p:spPr bwMode="auto">
              <a:xfrm>
                <a:off x="3120" y="3168"/>
                <a:ext cx="624"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204" name="Line 92"/>
              <p:cNvSpPr>
                <a:spLocks noChangeShapeType="1"/>
              </p:cNvSpPr>
              <p:nvPr/>
            </p:nvSpPr>
            <p:spPr bwMode="auto">
              <a:xfrm>
                <a:off x="3120" y="3168"/>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205" name="Line 93"/>
              <p:cNvSpPr>
                <a:spLocks noChangeShapeType="1"/>
              </p:cNvSpPr>
              <p:nvPr/>
            </p:nvSpPr>
            <p:spPr bwMode="auto">
              <a:xfrm flipV="1">
                <a:off x="3360" y="3168"/>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206" name="Line 94"/>
              <p:cNvSpPr>
                <a:spLocks noChangeShapeType="1"/>
              </p:cNvSpPr>
              <p:nvPr/>
            </p:nvSpPr>
            <p:spPr bwMode="auto">
              <a:xfrm>
                <a:off x="3744" y="3168"/>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207" name="Line 95"/>
              <p:cNvSpPr>
                <a:spLocks noChangeShapeType="1"/>
              </p:cNvSpPr>
              <p:nvPr/>
            </p:nvSpPr>
            <p:spPr bwMode="auto">
              <a:xfrm>
                <a:off x="3456" y="307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218220" name="Text Box 108"/>
            <p:cNvSpPr txBox="1">
              <a:spLocks noChangeArrowheads="1"/>
            </p:cNvSpPr>
            <p:nvPr/>
          </p:nvSpPr>
          <p:spPr bwMode="auto">
            <a:xfrm>
              <a:off x="3024" y="3494"/>
              <a:ext cx="77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page tables</a:t>
              </a:r>
            </a:p>
          </p:txBody>
        </p:sp>
      </p:grpSp>
      <p:grpSp>
        <p:nvGrpSpPr>
          <p:cNvPr id="218227" name="Group 115"/>
          <p:cNvGrpSpPr>
            <a:grpSpLocks/>
          </p:cNvGrpSpPr>
          <p:nvPr/>
        </p:nvGrpSpPr>
        <p:grpSpPr bwMode="auto">
          <a:xfrm>
            <a:off x="3240088" y="1447800"/>
            <a:ext cx="5030787" cy="2255838"/>
            <a:chOff x="2041" y="912"/>
            <a:chExt cx="3169" cy="1421"/>
          </a:xfrm>
        </p:grpSpPr>
        <p:grpSp>
          <p:nvGrpSpPr>
            <p:cNvPr id="218223" name="Group 111"/>
            <p:cNvGrpSpPr>
              <a:grpSpLocks/>
            </p:cNvGrpSpPr>
            <p:nvPr/>
          </p:nvGrpSpPr>
          <p:grpSpPr bwMode="auto">
            <a:xfrm>
              <a:off x="2041" y="912"/>
              <a:ext cx="1687" cy="1421"/>
              <a:chOff x="2233" y="864"/>
              <a:chExt cx="1687" cy="1421"/>
            </a:xfrm>
          </p:grpSpPr>
          <p:grpSp>
            <p:nvGrpSpPr>
              <p:cNvPr id="218129" name="Group 17"/>
              <p:cNvGrpSpPr>
                <a:grpSpLocks/>
              </p:cNvGrpSpPr>
              <p:nvPr/>
            </p:nvGrpSpPr>
            <p:grpSpPr bwMode="auto">
              <a:xfrm>
                <a:off x="3504" y="1373"/>
                <a:ext cx="336" cy="576"/>
                <a:chOff x="4128" y="1392"/>
                <a:chExt cx="336" cy="576"/>
              </a:xfrm>
            </p:grpSpPr>
            <p:sp>
              <p:nvSpPr>
                <p:cNvPr id="218125" name="Rectangle 13"/>
                <p:cNvSpPr>
                  <a:spLocks noChangeArrowheads="1"/>
                </p:cNvSpPr>
                <p:nvPr/>
              </p:nvSpPr>
              <p:spPr bwMode="auto">
                <a:xfrm>
                  <a:off x="4128" y="1824"/>
                  <a:ext cx="336" cy="144"/>
                </a:xfrm>
                <a:prstGeom prst="rect">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26" name="Rectangle 14"/>
                <p:cNvSpPr>
                  <a:spLocks noChangeArrowheads="1"/>
                </p:cNvSpPr>
                <p:nvPr/>
              </p:nvSpPr>
              <p:spPr bwMode="auto">
                <a:xfrm>
                  <a:off x="4128" y="1680"/>
                  <a:ext cx="336" cy="144"/>
                </a:xfrm>
                <a:prstGeom prst="rect">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27" name="Rectangle 15"/>
                <p:cNvSpPr>
                  <a:spLocks noChangeArrowheads="1"/>
                </p:cNvSpPr>
                <p:nvPr/>
              </p:nvSpPr>
              <p:spPr bwMode="auto">
                <a:xfrm>
                  <a:off x="4128" y="1536"/>
                  <a:ext cx="336" cy="144"/>
                </a:xfrm>
                <a:prstGeom prst="rect">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28" name="Rectangle 16"/>
                <p:cNvSpPr>
                  <a:spLocks noChangeArrowheads="1"/>
                </p:cNvSpPr>
                <p:nvPr/>
              </p:nvSpPr>
              <p:spPr bwMode="auto">
                <a:xfrm>
                  <a:off x="4128" y="1392"/>
                  <a:ext cx="336" cy="144"/>
                </a:xfrm>
                <a:prstGeom prst="rect">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18140" name="Group 28"/>
              <p:cNvGrpSpPr>
                <a:grpSpLocks/>
              </p:cNvGrpSpPr>
              <p:nvPr/>
            </p:nvGrpSpPr>
            <p:grpSpPr bwMode="auto">
              <a:xfrm>
                <a:off x="2304" y="1133"/>
                <a:ext cx="336" cy="1152"/>
                <a:chOff x="3504" y="1392"/>
                <a:chExt cx="336" cy="1152"/>
              </a:xfrm>
            </p:grpSpPr>
            <p:grpSp>
              <p:nvGrpSpPr>
                <p:cNvPr id="218130" name="Group 18"/>
                <p:cNvGrpSpPr>
                  <a:grpSpLocks/>
                </p:cNvGrpSpPr>
                <p:nvPr/>
              </p:nvGrpSpPr>
              <p:grpSpPr bwMode="auto">
                <a:xfrm>
                  <a:off x="3504" y="1968"/>
                  <a:ext cx="336" cy="576"/>
                  <a:chOff x="4128" y="1392"/>
                  <a:chExt cx="336" cy="576"/>
                </a:xfrm>
              </p:grpSpPr>
              <p:sp>
                <p:nvSpPr>
                  <p:cNvPr id="218131" name="Rectangle 19"/>
                  <p:cNvSpPr>
                    <a:spLocks noChangeArrowheads="1"/>
                  </p:cNvSpPr>
                  <p:nvPr/>
                </p:nvSpPr>
                <p:spPr bwMode="auto">
                  <a:xfrm>
                    <a:off x="4128" y="1824"/>
                    <a:ext cx="336" cy="144"/>
                  </a:xfrm>
                  <a:prstGeom prst="rect">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32" name="Rectangle 20"/>
                  <p:cNvSpPr>
                    <a:spLocks noChangeArrowheads="1"/>
                  </p:cNvSpPr>
                  <p:nvPr/>
                </p:nvSpPr>
                <p:spPr bwMode="auto">
                  <a:xfrm>
                    <a:off x="4128" y="1680"/>
                    <a:ext cx="336" cy="144"/>
                  </a:xfrm>
                  <a:prstGeom prst="rect">
                    <a:avLst/>
                  </a:prstGeom>
                  <a:solidFill>
                    <a:srgbClr val="33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33" name="Rectangle 21"/>
                  <p:cNvSpPr>
                    <a:spLocks noChangeArrowheads="1"/>
                  </p:cNvSpPr>
                  <p:nvPr/>
                </p:nvSpPr>
                <p:spPr bwMode="auto">
                  <a:xfrm>
                    <a:off x="4128" y="1536"/>
                    <a:ext cx="336" cy="144"/>
                  </a:xfrm>
                  <a:prstGeom prst="rect">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34" name="Rectangle 22"/>
                  <p:cNvSpPr>
                    <a:spLocks noChangeArrowheads="1"/>
                  </p:cNvSpPr>
                  <p:nvPr/>
                </p:nvSpPr>
                <p:spPr bwMode="auto">
                  <a:xfrm>
                    <a:off x="4128" y="1392"/>
                    <a:ext cx="336" cy="144"/>
                  </a:xfrm>
                  <a:prstGeom prst="rect">
                    <a:avLst/>
                  </a:prstGeom>
                  <a:solidFill>
                    <a:srgbClr val="33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18135" name="Group 23"/>
                <p:cNvGrpSpPr>
                  <a:grpSpLocks/>
                </p:cNvGrpSpPr>
                <p:nvPr/>
              </p:nvGrpSpPr>
              <p:grpSpPr bwMode="auto">
                <a:xfrm>
                  <a:off x="3504" y="1392"/>
                  <a:ext cx="336" cy="576"/>
                  <a:chOff x="4128" y="1392"/>
                  <a:chExt cx="336" cy="576"/>
                </a:xfrm>
              </p:grpSpPr>
              <p:sp>
                <p:nvSpPr>
                  <p:cNvPr id="218136" name="Rectangle 24"/>
                  <p:cNvSpPr>
                    <a:spLocks noChangeArrowheads="1"/>
                  </p:cNvSpPr>
                  <p:nvPr/>
                </p:nvSpPr>
                <p:spPr bwMode="auto">
                  <a:xfrm>
                    <a:off x="4128" y="1824"/>
                    <a:ext cx="336" cy="144"/>
                  </a:xfrm>
                  <a:prstGeom prst="rect">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37" name="Rectangle 25"/>
                  <p:cNvSpPr>
                    <a:spLocks noChangeArrowheads="1"/>
                  </p:cNvSpPr>
                  <p:nvPr/>
                </p:nvSpPr>
                <p:spPr bwMode="auto">
                  <a:xfrm>
                    <a:off x="4128" y="1680"/>
                    <a:ext cx="336" cy="144"/>
                  </a:xfrm>
                  <a:prstGeom prst="rect">
                    <a:avLst/>
                  </a:prstGeom>
                  <a:solidFill>
                    <a:srgbClr val="33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38" name="Rectangle 26"/>
                  <p:cNvSpPr>
                    <a:spLocks noChangeArrowheads="1"/>
                  </p:cNvSpPr>
                  <p:nvPr/>
                </p:nvSpPr>
                <p:spPr bwMode="auto">
                  <a:xfrm>
                    <a:off x="4128" y="1536"/>
                    <a:ext cx="336" cy="144"/>
                  </a:xfrm>
                  <a:prstGeom prst="rect">
                    <a:avLst/>
                  </a:prstGeom>
                  <a:solidFill>
                    <a:srgbClr val="33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139" name="Rectangle 27"/>
                  <p:cNvSpPr>
                    <a:spLocks noChangeArrowheads="1"/>
                  </p:cNvSpPr>
                  <p:nvPr/>
                </p:nvSpPr>
                <p:spPr bwMode="auto">
                  <a:xfrm>
                    <a:off x="4128" y="1392"/>
                    <a:ext cx="336" cy="144"/>
                  </a:xfrm>
                  <a:prstGeom prst="rect">
                    <a:avLst/>
                  </a:prstGeom>
                  <a:solidFill>
                    <a:srgbClr val="66FF33"/>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218164" name="Text Box 52"/>
              <p:cNvSpPr txBox="1">
                <a:spLocks noChangeArrowheads="1"/>
              </p:cNvSpPr>
              <p:nvPr/>
            </p:nvSpPr>
            <p:spPr bwMode="auto">
              <a:xfrm>
                <a:off x="3469" y="1104"/>
                <a:ext cx="45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200"/>
                  <a:t>process</a:t>
                </a:r>
              </a:p>
              <a:p>
                <a:pPr algn="ctr"/>
                <a:r>
                  <a:rPr lang="en-US" sz="1200"/>
                  <a:t>virtual</a:t>
                </a:r>
              </a:p>
            </p:txBody>
          </p:sp>
          <p:sp>
            <p:nvSpPr>
              <p:cNvPr id="218166" name="Text Box 54"/>
              <p:cNvSpPr txBox="1">
                <a:spLocks noChangeArrowheads="1"/>
              </p:cNvSpPr>
              <p:nvPr/>
            </p:nvSpPr>
            <p:spPr bwMode="auto">
              <a:xfrm>
                <a:off x="2233" y="864"/>
                <a:ext cx="46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200"/>
                  <a:t>OS</a:t>
                </a:r>
              </a:p>
              <a:p>
                <a:pPr algn="ctr"/>
                <a:r>
                  <a:rPr lang="en-US" sz="1200"/>
                  <a:t>physical</a:t>
                </a:r>
              </a:p>
            </p:txBody>
          </p:sp>
          <p:sp>
            <p:nvSpPr>
              <p:cNvPr id="218167" name="Line 55"/>
              <p:cNvSpPr>
                <a:spLocks noChangeShapeType="1"/>
              </p:cNvSpPr>
              <p:nvPr/>
            </p:nvSpPr>
            <p:spPr bwMode="auto">
              <a:xfrm flipH="1">
                <a:off x="2640" y="1373"/>
                <a:ext cx="864" cy="192"/>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68" name="Line 56"/>
              <p:cNvSpPr>
                <a:spLocks noChangeShapeType="1"/>
              </p:cNvSpPr>
              <p:nvPr/>
            </p:nvSpPr>
            <p:spPr bwMode="auto">
              <a:xfrm flipH="1">
                <a:off x="2640" y="1517"/>
                <a:ext cx="864" cy="192"/>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69" name="Line 57"/>
              <p:cNvSpPr>
                <a:spLocks noChangeShapeType="1"/>
              </p:cNvSpPr>
              <p:nvPr/>
            </p:nvSpPr>
            <p:spPr bwMode="auto">
              <a:xfrm flipH="1" flipV="1">
                <a:off x="2640" y="1133"/>
                <a:ext cx="864" cy="384"/>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70" name="Line 58"/>
              <p:cNvSpPr>
                <a:spLocks noChangeShapeType="1"/>
              </p:cNvSpPr>
              <p:nvPr/>
            </p:nvSpPr>
            <p:spPr bwMode="auto">
              <a:xfrm flipH="1" flipV="1">
                <a:off x="2640" y="1277"/>
                <a:ext cx="864" cy="384"/>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71" name="Line 59"/>
              <p:cNvSpPr>
                <a:spLocks noChangeShapeType="1"/>
              </p:cNvSpPr>
              <p:nvPr/>
            </p:nvSpPr>
            <p:spPr bwMode="auto">
              <a:xfrm flipH="1">
                <a:off x="2640" y="1661"/>
                <a:ext cx="864" cy="192"/>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72" name="Line 60"/>
              <p:cNvSpPr>
                <a:spLocks noChangeShapeType="1"/>
              </p:cNvSpPr>
              <p:nvPr/>
            </p:nvSpPr>
            <p:spPr bwMode="auto">
              <a:xfrm flipH="1">
                <a:off x="2640" y="1805"/>
                <a:ext cx="864" cy="192"/>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73" name="Line 61"/>
              <p:cNvSpPr>
                <a:spLocks noChangeShapeType="1"/>
              </p:cNvSpPr>
              <p:nvPr/>
            </p:nvSpPr>
            <p:spPr bwMode="auto">
              <a:xfrm flipH="1">
                <a:off x="2640" y="1805"/>
                <a:ext cx="864" cy="336"/>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8174" name="Line 62"/>
              <p:cNvSpPr>
                <a:spLocks noChangeShapeType="1"/>
              </p:cNvSpPr>
              <p:nvPr/>
            </p:nvSpPr>
            <p:spPr bwMode="auto">
              <a:xfrm flipH="1">
                <a:off x="2640" y="1949"/>
                <a:ext cx="864" cy="336"/>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218225" name="Text Box 113"/>
            <p:cNvSpPr txBox="1">
              <a:spLocks noChangeArrowheads="1"/>
            </p:cNvSpPr>
            <p:nvPr/>
          </p:nvSpPr>
          <p:spPr bwMode="auto">
            <a:xfrm>
              <a:off x="4368" y="1152"/>
              <a:ext cx="842"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400"/>
                <a:t>entity</a:t>
              </a:r>
            </a:p>
            <a:p>
              <a:pPr algn="ctr"/>
              <a:r>
                <a:rPr lang="en-US" sz="1400"/>
                <a:t>address space</a:t>
              </a:r>
            </a:p>
          </p:txBody>
        </p:sp>
        <p:sp>
          <p:nvSpPr>
            <p:cNvPr id="218226" name="Line 114"/>
            <p:cNvSpPr>
              <a:spLocks noChangeShapeType="1"/>
            </p:cNvSpPr>
            <p:nvPr/>
          </p:nvSpPr>
          <p:spPr bwMode="auto">
            <a:xfrm>
              <a:off x="3744" y="1296"/>
              <a:ext cx="720" cy="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Tree>
    <p:extLst>
      <p:ext uri="{BB962C8B-B14F-4D97-AF65-F5344CB8AC3E}">
        <p14:creationId xmlns:p14="http://schemas.microsoft.com/office/powerpoint/2010/main" val="3560744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82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81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81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81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822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822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8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819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819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822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8115">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81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p:bldP spid="218191" grpId="0"/>
      <p:bldP spid="21819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Virtualization: Why?</a:t>
            </a:r>
          </a:p>
        </p:txBody>
      </p:sp>
      <p:sp>
        <p:nvSpPr>
          <p:cNvPr id="92163" name="Rectangle 3"/>
          <p:cNvSpPr>
            <a:spLocks noGrp="1" noChangeArrowheads="1"/>
          </p:cNvSpPr>
          <p:nvPr>
            <p:ph type="body" idx="1"/>
          </p:nvPr>
        </p:nvSpPr>
        <p:spPr/>
        <p:txBody>
          <a:bodyPr/>
          <a:lstStyle/>
          <a:p>
            <a:pPr>
              <a:lnSpc>
                <a:spcPct val="80000"/>
              </a:lnSpc>
            </a:pPr>
            <a:r>
              <a:rPr lang="en-US" sz="2800" dirty="0"/>
              <a:t>Server consolidation</a:t>
            </a:r>
          </a:p>
          <a:p>
            <a:pPr>
              <a:lnSpc>
                <a:spcPct val="80000"/>
              </a:lnSpc>
            </a:pPr>
            <a:r>
              <a:rPr lang="en-US" sz="2800" dirty="0"/>
              <a:t>Application Consolidation</a:t>
            </a:r>
          </a:p>
          <a:p>
            <a:pPr>
              <a:lnSpc>
                <a:spcPct val="80000"/>
              </a:lnSpc>
            </a:pPr>
            <a:r>
              <a:rPr lang="en-US" sz="2800" dirty="0"/>
              <a:t>Sandboxing</a:t>
            </a:r>
          </a:p>
          <a:p>
            <a:pPr>
              <a:lnSpc>
                <a:spcPct val="80000"/>
              </a:lnSpc>
            </a:pPr>
            <a:r>
              <a:rPr lang="en-US" sz="2800" dirty="0"/>
              <a:t>Multiple execution environments</a:t>
            </a:r>
          </a:p>
          <a:p>
            <a:pPr>
              <a:lnSpc>
                <a:spcPct val="80000"/>
              </a:lnSpc>
            </a:pPr>
            <a:r>
              <a:rPr lang="en-US" sz="2800" dirty="0"/>
              <a:t>Virtual hardware</a:t>
            </a:r>
          </a:p>
          <a:p>
            <a:pPr>
              <a:lnSpc>
                <a:spcPct val="80000"/>
              </a:lnSpc>
            </a:pPr>
            <a:r>
              <a:rPr lang="en-US" sz="2800" dirty="0"/>
              <a:t>Debugging</a:t>
            </a:r>
          </a:p>
          <a:p>
            <a:pPr>
              <a:lnSpc>
                <a:spcPct val="80000"/>
              </a:lnSpc>
            </a:pPr>
            <a:r>
              <a:rPr lang="en-US" sz="2800" dirty="0"/>
              <a:t>Software migration (Mobility)</a:t>
            </a:r>
          </a:p>
          <a:p>
            <a:pPr>
              <a:lnSpc>
                <a:spcPct val="80000"/>
              </a:lnSpc>
            </a:pPr>
            <a:r>
              <a:rPr lang="en-US" sz="2800" dirty="0"/>
              <a:t>Appliance (software)</a:t>
            </a:r>
          </a:p>
          <a:p>
            <a:pPr>
              <a:lnSpc>
                <a:spcPct val="80000"/>
              </a:lnSpc>
            </a:pPr>
            <a:r>
              <a:rPr lang="en-US" sz="2800" dirty="0"/>
              <a:t>Testing/Quality Assurance</a:t>
            </a:r>
          </a:p>
          <a:p>
            <a:pPr>
              <a:lnSpc>
                <a:spcPct val="80000"/>
              </a:lnSpc>
              <a:buFont typeface="Wingdings" pitchFamily="2" charset="2"/>
              <a:buNone/>
            </a:pPr>
            <a:endParaRPr lang="en-US" sz="2800" dirty="0"/>
          </a:p>
        </p:txBody>
      </p:sp>
    </p:spTree>
    <p:extLst>
      <p:ext uri="{BB962C8B-B14F-4D97-AF65-F5344CB8AC3E}">
        <p14:creationId xmlns:p14="http://schemas.microsoft.com/office/powerpoint/2010/main" val="741272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3" name="Content Placeholder 2"/>
          <p:cNvSpPr>
            <a:spLocks noGrp="1"/>
          </p:cNvSpPr>
          <p:nvPr>
            <p:ph idx="1"/>
          </p:nvPr>
        </p:nvSpPr>
        <p:spPr/>
        <p:txBody>
          <a:bodyPr/>
          <a:lstStyle/>
          <a:p>
            <a:pPr>
              <a:lnSpc>
                <a:spcPct val="80000"/>
              </a:lnSpc>
            </a:pPr>
            <a:r>
              <a:rPr lang="en-US" sz="2800" dirty="0" smtClean="0"/>
              <a:t>A </a:t>
            </a:r>
            <a:r>
              <a:rPr lang="en-US" sz="2800" dirty="0"/>
              <a:t>layer mapping its visible interface and resources onto the interface and resources of the underlying layer or system on which it is implemented</a:t>
            </a:r>
          </a:p>
          <a:p>
            <a:pPr>
              <a:lnSpc>
                <a:spcPct val="80000"/>
              </a:lnSpc>
            </a:pPr>
            <a:r>
              <a:rPr lang="en-US" sz="2800" dirty="0"/>
              <a:t>Purposes</a:t>
            </a:r>
          </a:p>
          <a:p>
            <a:pPr lvl="1">
              <a:lnSpc>
                <a:spcPct val="80000"/>
              </a:lnSpc>
            </a:pPr>
            <a:r>
              <a:rPr lang="en-US" sz="2400" dirty="0"/>
              <a:t>Abstraction – to simplify the use of the underlying resource (e.g., by removing details of the resource</a:t>
            </a:r>
            <a:r>
              <a:rPr lang="ja-JP" altLang="en-US" sz="2400" dirty="0">
                <a:latin typeface="Arial"/>
              </a:rPr>
              <a:t>’</a:t>
            </a:r>
            <a:r>
              <a:rPr lang="en-US" sz="2400" dirty="0"/>
              <a:t>s structure)</a:t>
            </a:r>
          </a:p>
          <a:p>
            <a:pPr lvl="1">
              <a:lnSpc>
                <a:spcPct val="80000"/>
              </a:lnSpc>
            </a:pPr>
            <a:r>
              <a:rPr lang="en-US" sz="2400" dirty="0"/>
              <a:t>Replication – to create multiple instances of the resource (e.g., to simplify management or allocation)</a:t>
            </a:r>
          </a:p>
          <a:p>
            <a:pPr lvl="1">
              <a:lnSpc>
                <a:spcPct val="80000"/>
              </a:lnSpc>
            </a:pPr>
            <a:r>
              <a:rPr lang="en-US" sz="2400" dirty="0"/>
              <a:t>Isolation – to separate the uses which clients make of the underlying resources (e.g., to improve security)</a:t>
            </a:r>
            <a:br>
              <a:rPr lang="en-US" sz="2400" dirty="0"/>
            </a:br>
            <a:endParaRPr lang="en-US" sz="2400" dirty="0"/>
          </a:p>
        </p:txBody>
      </p:sp>
      <p:sp>
        <p:nvSpPr>
          <p:cNvPr id="4" name="Slide Number Placeholder 3"/>
          <p:cNvSpPr>
            <a:spLocks noGrp="1"/>
          </p:cNvSpPr>
          <p:nvPr>
            <p:ph type="sldNum" sz="quarter" idx="4294967295"/>
          </p:nvPr>
        </p:nvSpPr>
        <p:spPr>
          <a:xfrm>
            <a:off x="6781800" y="6248400"/>
            <a:ext cx="1905000" cy="457200"/>
          </a:xfrm>
          <a:prstGeom prst="rect">
            <a:avLst/>
          </a:prstGeom>
        </p:spPr>
        <p:txBody>
          <a:bodyPr/>
          <a:lstStyle/>
          <a:p>
            <a:pPr>
              <a:defRPr/>
            </a:pPr>
            <a:fld id="{B23465E9-4D8E-4E49-B651-73C5E169EA4C}" type="slidenum">
              <a:rPr lang="en-US" smtClean="0"/>
              <a:pPr>
                <a:defRPr/>
              </a:pPr>
              <a:t>9</a:t>
            </a:fld>
            <a:endParaRPr lang="en-US"/>
          </a:p>
        </p:txBody>
      </p:sp>
    </p:spTree>
    <p:extLst>
      <p:ext uri="{BB962C8B-B14F-4D97-AF65-F5344CB8AC3E}">
        <p14:creationId xmlns:p14="http://schemas.microsoft.com/office/powerpoint/2010/main" val="2119730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Palatino Linotype"/>
        <a:ea typeface=""/>
        <a:cs typeface="Arial"/>
      </a:majorFont>
      <a:minorFont>
        <a:latin typeface="Palatino Linotype"/>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25521</TotalTime>
  <Words>4601</Words>
  <Application>Microsoft Office PowerPoint</Application>
  <PresentationFormat>On-screen Show (4:3)</PresentationFormat>
  <Paragraphs>945</Paragraphs>
  <Slides>77</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77</vt:i4>
      </vt:variant>
    </vt:vector>
  </HeadingPairs>
  <TitlesOfParts>
    <vt:vector size="91" baseType="lpstr">
      <vt:lpstr>맑은 고딕</vt:lpstr>
      <vt:lpstr>ＭＳ Ｐゴシック</vt:lpstr>
      <vt:lpstr>ＭＳ Ｐゴシック</vt:lpstr>
      <vt:lpstr>SimSun</vt:lpstr>
      <vt:lpstr>Arial</vt:lpstr>
      <vt:lpstr>Arial Black</vt:lpstr>
      <vt:lpstr>Calibri</vt:lpstr>
      <vt:lpstr>Georgia</vt:lpstr>
      <vt:lpstr>Palatino Linotype</vt:lpstr>
      <vt:lpstr>Tahoma</vt:lpstr>
      <vt:lpstr>Times New Roman</vt:lpstr>
      <vt:lpstr>Verdana</vt:lpstr>
      <vt:lpstr>Wingdings</vt:lpstr>
      <vt:lpstr>2_Default Design</vt:lpstr>
      <vt:lpstr>Virtualization Technologies</vt:lpstr>
      <vt:lpstr>Outline</vt:lpstr>
      <vt:lpstr> Virtualization Concepts and Classification</vt:lpstr>
      <vt:lpstr>Virtualization: What is it, really?</vt:lpstr>
      <vt:lpstr>The Traditional Server Concept</vt:lpstr>
      <vt:lpstr>The Virtual Server Concept</vt:lpstr>
      <vt:lpstr>Virtualization Products</vt:lpstr>
      <vt:lpstr>Virtualization: Why?</vt:lpstr>
      <vt:lpstr>Virtualization</vt:lpstr>
      <vt:lpstr>Abstraction</vt:lpstr>
      <vt:lpstr>Abstraction</vt:lpstr>
      <vt:lpstr>Abstraction, Virtualization of Computer System</vt:lpstr>
      <vt:lpstr>Virtualization</vt:lpstr>
      <vt:lpstr>Virtualization</vt:lpstr>
      <vt:lpstr>Virtualization</vt:lpstr>
      <vt:lpstr>What Can be Virtualized</vt:lpstr>
      <vt:lpstr>Virtual Machine</vt:lpstr>
      <vt:lpstr>Virtualization is “HOT”</vt:lpstr>
      <vt:lpstr>First Virtualization Classification</vt:lpstr>
      <vt:lpstr>Computer Architecture</vt:lpstr>
      <vt:lpstr>Instruction Set Architecture</vt:lpstr>
      <vt:lpstr>Application Binary Interface (ABI)</vt:lpstr>
      <vt:lpstr>Application Programming Interface (API)</vt:lpstr>
      <vt:lpstr>"Machine": Matter of Perspective</vt:lpstr>
      <vt:lpstr>Process Virtual Machines</vt:lpstr>
      <vt:lpstr>System Virtual Machines</vt:lpstr>
      <vt:lpstr>Second Virtualization Classification</vt:lpstr>
      <vt:lpstr>Second Virtualization Classification cont’d</vt:lpstr>
      <vt:lpstr>Overall Picture</vt:lpstr>
      <vt:lpstr>Instruction Set Architecture Level Virtualization</vt:lpstr>
      <vt:lpstr>ISA Level Virtualization: Examples</vt:lpstr>
      <vt:lpstr>HAL Virtualization Techniques</vt:lpstr>
      <vt:lpstr>VMware Architecture</vt:lpstr>
      <vt:lpstr>VMware: I/O Virtualization</vt:lpstr>
      <vt:lpstr>PowerPoint Presentation</vt:lpstr>
      <vt:lpstr>Paravirtualization</vt:lpstr>
      <vt:lpstr>Paravirtualizing the Memory Management Unit (MMU)</vt:lpstr>
      <vt:lpstr>Examples</vt:lpstr>
      <vt:lpstr>OS Level Virtualization</vt:lpstr>
      <vt:lpstr>OS Level Virtualization: Examples</vt:lpstr>
      <vt:lpstr>Library Level Virtualization</vt:lpstr>
      <vt:lpstr>Windows Architecture</vt:lpstr>
      <vt:lpstr>Wine Architecture</vt:lpstr>
      <vt:lpstr>WINE Implementation</vt:lpstr>
      <vt:lpstr>Application Level Virtualization</vt:lpstr>
      <vt:lpstr>PowerPoint Presentation</vt:lpstr>
      <vt:lpstr>Third Classification: Two types of hypervisors</vt:lpstr>
      <vt:lpstr>Bare-metal or hosted?</vt:lpstr>
      <vt:lpstr>Evolution of Software solutions*</vt:lpstr>
      <vt:lpstr> I/O Virtualization</vt:lpstr>
      <vt:lpstr>I/O Virtualization</vt:lpstr>
      <vt:lpstr>Side note – How does a NIC (network interface card) driver work?</vt:lpstr>
      <vt:lpstr>I/O Virtualization? Emulate!</vt:lpstr>
      <vt:lpstr>I/O Virtualization? Emulate!</vt:lpstr>
      <vt:lpstr>I/O Virtualization? Paravirtualize!</vt:lpstr>
      <vt:lpstr>I/O Virtualization? Paravirtualize!</vt:lpstr>
      <vt:lpstr>I/O Virtualization? Direct access / direct assignment!</vt:lpstr>
      <vt:lpstr>I/O Virtualization? Direct access / direct assignment!</vt:lpstr>
      <vt:lpstr>I/O Virtualization? Emerging standard – SR-IOV!</vt:lpstr>
      <vt:lpstr>I/O Virtualization? Emerging standard – SR-IOV!</vt:lpstr>
      <vt:lpstr>Industry trends on I/O virtualization</vt:lpstr>
      <vt:lpstr> Virtual Machine Monitor (VMM)</vt:lpstr>
      <vt:lpstr>Concepts</vt:lpstr>
      <vt:lpstr>Definitions</vt:lpstr>
      <vt:lpstr>Origins - Principles</vt:lpstr>
      <vt:lpstr>Origins - Principles</vt:lpstr>
      <vt:lpstr>Origins - Technology</vt:lpstr>
      <vt:lpstr>VMMs Rediscovered</vt:lpstr>
      <vt:lpstr>Architecture &amp; Interfaces</vt:lpstr>
      <vt:lpstr>VMM Types</vt:lpstr>
      <vt:lpstr>System-level Design Approaches</vt:lpstr>
      <vt:lpstr>Design Space (level vs. ISA)</vt:lpstr>
      <vt:lpstr>System VMMs</vt:lpstr>
      <vt:lpstr>Hosted VMMs</vt:lpstr>
      <vt:lpstr>Whole-system VMMs</vt:lpstr>
      <vt:lpstr>Strategies</vt:lpstr>
      <vt:lpstr>Memory Management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ytian</dc:creator>
  <cp:lastModifiedBy>doit</cp:lastModifiedBy>
  <cp:revision>298</cp:revision>
  <cp:lastPrinted>1601-01-01T00:00:00Z</cp:lastPrinted>
  <dcterms:created xsi:type="dcterms:W3CDTF">1601-01-01T00:00:00Z</dcterms:created>
  <dcterms:modified xsi:type="dcterms:W3CDTF">2015-08-27T05:47:48Z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