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7" r:id="rId4"/>
    <p:sldId id="260" r:id="rId5"/>
    <p:sldId id="262" r:id="rId6"/>
    <p:sldId id="259" r:id="rId7"/>
    <p:sldId id="258" r:id="rId8"/>
    <p:sldId id="261" r:id="rId9"/>
    <p:sldId id="263" r:id="rId10"/>
    <p:sldId id="264" r:id="rId11"/>
    <p:sldId id="265" r:id="rId12"/>
    <p:sldId id="272" r:id="rId13"/>
    <p:sldId id="273" r:id="rId14"/>
    <p:sldId id="274" r:id="rId15"/>
    <p:sldId id="266" r:id="rId16"/>
    <p:sldId id="268" r:id="rId17"/>
    <p:sldId id="269" r:id="rId18"/>
    <p:sldId id="270" r:id="rId19"/>
    <p:sldId id="271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1D12E-4D68-4378-8863-C17F1CD723FA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C55CE-E1CF-4CFB-80B1-76B360D9B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C55CE-E1CF-4CFB-80B1-76B360D9BC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68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C55CE-E1CF-4CFB-80B1-76B360D9BC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8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1676400"/>
            <a:ext cx="9144000" cy="190234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277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C66F7299-39CD-43FD-AD1F-C5390E0AFF8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546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fld id="{9807F30A-1B33-4A31-9606-8488FA3820F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578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4040188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66800"/>
            <a:ext cx="404177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fld id="{9807F30A-1B33-4A31-9606-8488FA3820F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412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807F30A-1B33-4A31-9606-8488FA3820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91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807F30A-1B33-4A31-9606-8488FA3820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785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807F30A-1B33-4A31-9606-8488FA3820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563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36B6B-183E-43D3-99A2-EBBCFF9544B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723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sz="3100">
                <a:solidFill>
                  <a:schemeClr val="tx1"/>
                </a:solidFill>
              </a:defRPr>
            </a:lvl1pPr>
            <a:lvl2pPr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5AA85490-F687-4BFE-B2CA-056D0F05CF8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2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317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9807F30A-1B33-4A31-9606-8488FA3820F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064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CB6347-8AD7-4FA5-B93D-B3553041381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2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41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4040188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66800"/>
            <a:ext cx="404177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fld id="{9807F30A-1B33-4A31-9606-8488FA3820F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36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r>
              <a:rPr lang="en-US" smtClean="0"/>
              <a:t>Click icon to add online image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fld id="{9807F30A-1B33-4A31-9606-8488FA3820F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158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fld id="{2A5E9DCE-9D7B-4B77-AFD0-C364F6E3846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40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fld id="{9807F30A-1B33-4A31-9606-8488FA3820F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913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4040188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66800"/>
            <a:ext cx="404177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fld id="{9807F30A-1B33-4A31-9606-8488FA3820F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703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865697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056"/>
            <a:ext cx="8229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9807F30A-1B33-4A31-9606-8488FA3820F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28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B050"/>
        </a:buClr>
        <a:buChar char="•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o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What is a Survey Paper?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Portions of this PPT draw from PPT authored by </a:t>
            </a:r>
            <a:r>
              <a:rPr lang="en-US" altLang="zh-CN" dirty="0" smtClean="0">
                <a:ea typeface="宋体" panose="02010600030101010101" pitchFamily="2" charset="-122"/>
              </a:rPr>
              <a:t>Jennifer Wong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Article Structure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Conclusions/Future work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Summarize the conclusions of your survey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References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List all the citations referenced in your paper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5490-F687-4BFE-B2CA-056D0F05CF8F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Figures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be taken from papers as long as appropriate credit is given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“Figure taken from [28]”.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Draw your own figures to show classification or structure of the survey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Use tables to organize comparisons between applications/systems/etc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5490-F687-4BFE-B2CA-056D0F05CF8F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IEEE S&amp;T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Survey of Security Issues In Wireless Sensor Networks, IEEE Communications Surveys and Tutorial, VOLUME </a:t>
            </a:r>
            <a:r>
              <a:rPr lang="en-US" dirty="0"/>
              <a:t>8, NO. </a:t>
            </a:r>
            <a:r>
              <a:rPr lang="en-US" dirty="0" smtClean="0"/>
              <a:t>2, 2006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5490-F687-4BFE-B2CA-056D0F05CF8F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6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Attack in Sensor Network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Cryptography in WSNs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Key Management Protocols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Secure Routing Protocols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Secure Data Aggregation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Intrusion Detection</a:t>
            </a:r>
          </a:p>
          <a:p>
            <a:r>
              <a:rPr lang="en-US" dirty="0" smtClean="0"/>
              <a:t>Security in WSNs: Future Directions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5490-F687-4BFE-B2CA-056D0F05CF8F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6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Organization of the article’s structure is the key</a:t>
            </a:r>
          </a:p>
          <a:p>
            <a:pPr lvl="1"/>
            <a:r>
              <a:rPr lang="en-US" sz="2400" dirty="0" smtClean="0"/>
              <a:t>Your goal is to write for other to understand but not only yourselves.</a:t>
            </a:r>
          </a:p>
          <a:p>
            <a:r>
              <a:rPr lang="en-US" sz="2800" dirty="0" smtClean="0"/>
              <a:t>State clearly what’s new you had brought in the technical community</a:t>
            </a:r>
          </a:p>
          <a:p>
            <a:pPr lvl="1"/>
            <a:r>
              <a:rPr lang="en-US" sz="2400" dirty="0" smtClean="0"/>
              <a:t>Is you survey just yet another one?</a:t>
            </a:r>
          </a:p>
          <a:p>
            <a:r>
              <a:rPr lang="en-US" sz="2800" dirty="0" smtClean="0"/>
              <a:t>Use comparative tables and figures</a:t>
            </a:r>
          </a:p>
          <a:p>
            <a:pPr lvl="1"/>
            <a:r>
              <a:rPr lang="en-US" sz="2400" dirty="0" smtClean="0"/>
              <a:t>Avoid long, bland paragraphs</a:t>
            </a:r>
          </a:p>
          <a:p>
            <a:r>
              <a:rPr lang="en-US" sz="2800" dirty="0" smtClean="0"/>
              <a:t>Do you really Think about the surveyed materials</a:t>
            </a:r>
          </a:p>
          <a:p>
            <a:pPr lvl="1"/>
            <a:r>
              <a:rPr lang="en-US" sz="2400" dirty="0" smtClean="0"/>
              <a:t>Put your own thoughts, that is the contribution.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How to Cite a Reference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panose="02010600030101010101" pitchFamily="2" charset="-122"/>
              </a:rPr>
              <a:t>Cite the full info about the paper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Author names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Paper title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Publication details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Page numbers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Year, etc</a:t>
            </a:r>
          </a:p>
          <a:p>
            <a:pPr lvl="1" eaLnBrk="1" hangingPunct="1"/>
            <a:endParaRPr lang="en-US" altLang="zh-CN" sz="200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00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00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In the text, use "[1]" to refer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38200" y="3657600"/>
            <a:ext cx="76358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[1] Adomavicius G, Tuzhilin A., “Toward the Next Generation of</a:t>
            </a:r>
          </a:p>
          <a:p>
            <a:pPr eaLnBrk="1" hangingPunct="1"/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  Recommender Systems: A Survey of the State-of-the-Art and Possible</a:t>
            </a:r>
          </a:p>
          <a:p>
            <a:pPr eaLnBrk="1" hangingPunct="1"/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  Extensions”, IEEE Transactions on Knowledge and Data Engineering,</a:t>
            </a:r>
          </a:p>
          <a:p>
            <a:pPr eaLnBrk="1" hangingPunct="1"/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  Vol. 17, No. 6. (June 2005), pp. 734-749.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114300" y="5486400"/>
            <a:ext cx="887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There are many bibliography formats. Select one and </a:t>
            </a:r>
            <a:r>
              <a:rPr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stick to it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http://standards.ieee.org/guides/style/2009_Style_Manual.pdf (Chap 19)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http://sgs.umkc.edu/pdfs/ACM-STYLE-EXAMPLES.pdf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5490-F687-4BFE-B2CA-056D0F05CF8F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General Rules for Bibliography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Avoid use of et al. in a bibliography unless list is very long (five or more authors). 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Internet drafts must be marked ``work in progress''. 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Book citations include publication years, but no ISBN number.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It is now acceptable to include URLs to material, but it is probably bad form to include a URL pointing to the author's web page for papers published in IEEE and ACM publications, given the copyright situation. Use it for software and other non-library material. Avoid long URLs; it may be sufficient to point to the general page and let the reader find the material. General URLs are also less likely to change.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Leave a space between first names and last name, i.e., "J. P. Doe", not "J.P.Doe".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5490-F687-4BFE-B2CA-056D0F05CF8F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What not to do….</a:t>
            </a: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010400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5490-F687-4BFE-B2CA-056D0F05CF8F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What not to do….</a:t>
            </a:r>
          </a:p>
        </p:txBody>
      </p:sp>
      <p:pic>
        <p:nvPicPr>
          <p:cNvPr id="1638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686800" cy="553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9DCE-9D7B-4B77-AFD0-C364F6E3846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44700"/>
            <a:ext cx="76962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9DCE-9D7B-4B77-AFD0-C364F6E38466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056"/>
            <a:ext cx="8229600" cy="7239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What not to do….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survey paper is…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"a paper that summarizes and organizes recent research results in a novel way that integrates and adds understanding to work in the field.  A survey article assumes a general knowledge of the area; it emphasizes the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classification</a:t>
            </a:r>
            <a:r>
              <a:rPr lang="en-US" altLang="zh-CN" dirty="0" smtClean="0">
                <a:ea typeface="宋体" panose="02010600030101010101" pitchFamily="2" charset="-122"/>
              </a:rPr>
              <a:t> of the existing literature, developing a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perspective </a:t>
            </a:r>
            <a:r>
              <a:rPr lang="en-US" altLang="zh-CN" dirty="0" smtClean="0">
                <a:ea typeface="宋体" panose="02010600030101010101" pitchFamily="2" charset="-122"/>
              </a:rPr>
              <a:t>on the area, and evaluating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trends</a:t>
            </a:r>
            <a:r>
              <a:rPr lang="en-US" altLang="zh-CN" dirty="0" smtClean="0">
                <a:ea typeface="宋体" panose="02010600030101010101" pitchFamily="2" charset="-122"/>
              </a:rPr>
              <a:t>."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267200" y="6248400"/>
            <a:ext cx="487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As described by ACM Computing Surveys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5490-F687-4BFE-B2CA-056D0F05CF8F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056"/>
            <a:ext cx="8686800" cy="723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Are you ready to become a good researcher </a:t>
            </a:r>
            <a:br>
              <a:rPr lang="en-US" dirty="0" smtClean="0"/>
            </a:br>
            <a:r>
              <a:rPr lang="en-US" dirty="0" smtClean="0"/>
              <a:t>or engineer?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few words</a:t>
            </a:r>
          </a:p>
          <a:p>
            <a:pPr lvl="1"/>
            <a:r>
              <a:rPr lang="en-US" dirty="0" smtClean="0"/>
              <a:t>Understanding others’ work is more important than knowing yours</a:t>
            </a:r>
          </a:p>
          <a:p>
            <a:pPr lvl="2"/>
            <a:r>
              <a:rPr lang="en-US" dirty="0" smtClean="0"/>
              <a:t>Before starting propose a solution, make a survey</a:t>
            </a:r>
          </a:p>
          <a:p>
            <a:pPr lvl="2"/>
            <a:r>
              <a:rPr lang="en-US" dirty="0" smtClean="0"/>
              <a:t>You need to read a lot</a:t>
            </a:r>
          </a:p>
          <a:p>
            <a:pPr lvl="1"/>
            <a:r>
              <a:rPr lang="en-US" dirty="0" smtClean="0"/>
              <a:t>Your work is always built on others</a:t>
            </a:r>
          </a:p>
          <a:p>
            <a:pPr lvl="2"/>
            <a:r>
              <a:rPr lang="en-US" dirty="0" smtClean="0"/>
              <a:t>A good comparative study is always the key to open the door to building a good solution, publishing your work in top conferences and journals, and earning grants from your company. </a:t>
            </a:r>
          </a:p>
          <a:p>
            <a:pPr lvl="1"/>
            <a:r>
              <a:rPr lang="en-US" dirty="0" smtClean="0"/>
              <a:t>Good documentation and notation habits make your easier to the path of success</a:t>
            </a:r>
          </a:p>
          <a:p>
            <a:pPr lvl="2"/>
            <a:r>
              <a:rPr lang="en-US" dirty="0" smtClean="0"/>
              <a:t>Using good tools to assist you</a:t>
            </a:r>
          </a:p>
          <a:p>
            <a:pPr lvl="2"/>
            <a:r>
              <a:rPr lang="en-US" dirty="0" smtClean="0"/>
              <a:t>You need a lot resources to build your technical report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5490-F687-4BFE-B2CA-056D0F05CF8F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2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Goals of a Survey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Provide reader with a view of existing work that is well organized and comprehensive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Not all details must be included, which one’s should/shouldn’t?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Make sure to cover all relevant material completely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Logical structure of organization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State-of-the-art 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5490-F687-4BFE-B2CA-056D0F05CF8F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Your survey paper should 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Summarize the research in 5-8 papers on a particular topic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Include your own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commentary</a:t>
            </a:r>
            <a:r>
              <a:rPr lang="en-US" altLang="zh-CN" sz="2400" dirty="0" smtClean="0">
                <a:ea typeface="宋体" panose="02010600030101010101" pitchFamily="2" charset="-122"/>
              </a:rPr>
              <a:t> on the significance of the approach and the solutions presented in each paper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Provide a critical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assessment</a:t>
            </a:r>
            <a:r>
              <a:rPr lang="en-US" altLang="zh-CN" sz="2400" dirty="0" smtClean="0">
                <a:ea typeface="宋体" panose="02010600030101010101" pitchFamily="2" charset="-122"/>
              </a:rPr>
              <a:t> of the work that has been done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Include a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discussion on future research directions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u="sng" dirty="0" smtClean="0">
                <a:solidFill>
                  <a:srgbClr val="FF3300"/>
                </a:solidFill>
                <a:ea typeface="宋体" panose="02010600030101010101" pitchFamily="2" charset="-122"/>
              </a:rPr>
              <a:t>REMEMBER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panose="02010600030101010101" pitchFamily="2" charset="-122"/>
              </a:rPr>
              <a:t>Everything you write in this survey paper has to be in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your own words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 dirty="0" smtClean="0">
                <a:ea typeface="宋体" panose="02010600030101010101" pitchFamily="2" charset="-122"/>
              </a:rPr>
              <a:t>All ideas, paraphrases of other people's words must be correctly attributed in the body of the paper and in the references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panose="02010600030101010101" pitchFamily="2" charset="-122"/>
              </a:rPr>
              <a:t>Any evidence of it in the survey paper will result in a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fail grade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5490-F687-4BFE-B2CA-056D0F05CF8F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How To Find Articles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8077200" cy="54102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Search various digital libraries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ACM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IEEE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Google Scholar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Try to identify research groups/faculty in the area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Dig into their work and pointers</a:t>
            </a:r>
          </a:p>
          <a:p>
            <a:pPr lvl="1"/>
            <a:r>
              <a:rPr lang="en-US" dirty="0" smtClean="0"/>
              <a:t>Authors</a:t>
            </a:r>
            <a:r>
              <a:rPr lang="en-US" dirty="0"/>
              <a:t>’ home pages</a:t>
            </a:r>
          </a:p>
          <a:p>
            <a:pPr lvl="1"/>
            <a:r>
              <a:rPr lang="en-US" dirty="0"/>
              <a:t>Or polite request</a:t>
            </a:r>
          </a:p>
          <a:p>
            <a:r>
              <a:rPr lang="en-US" dirty="0"/>
              <a:t>Search conference website (conference program)</a:t>
            </a:r>
          </a:p>
          <a:p>
            <a:pPr lvl="1"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5490-F687-4BFE-B2CA-056D0F05CF8F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panose="02010600030101010101" pitchFamily="2" charset="-122"/>
              </a:rPr>
              <a:t>How To Pick Articles – In General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zh-CN" sz="2400" smtClean="0">
                <a:ea typeface="宋体" panose="02010600030101010101" pitchFamily="2" charset="-122"/>
              </a:rPr>
              <a:t>When picking papers to read - try to: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GB" altLang="zh-CN" sz="2000" smtClean="0">
                <a:ea typeface="宋体" panose="02010600030101010101" pitchFamily="2" charset="-122"/>
              </a:rPr>
              <a:t>Pick a recent survey of the field so you can quickly gain an overview,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sz="2000" smtClean="0">
                <a:ea typeface="宋体" panose="02010600030101010101" pitchFamily="2" charset="-122"/>
              </a:rPr>
              <a:t>Pick a paper that you can easier understand – book chapters often give easier understandable materials and lengthy explanation that may give you a head start, although they may not be as up-to-date as papers, 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sz="2000" smtClean="0">
                <a:ea typeface="宋体" panose="02010600030101010101" pitchFamily="2" charset="-122"/>
              </a:rPr>
              <a:t>Pick papers that are related to each other in some ways and/or that are in the same field so that you can write a meaningful survey out of them,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sz="2000" smtClean="0">
                <a:ea typeface="宋体" panose="02010600030101010101" pitchFamily="2" charset="-122"/>
              </a:rPr>
              <a:t>Favour papers from well-known journals and conferences,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sz="2000" smtClean="0">
                <a:ea typeface="宋体" panose="02010600030101010101" pitchFamily="2" charset="-122"/>
              </a:rPr>
              <a:t>Favour “first” or “foundational” papers in the field (as indicated in other people’s survey paper), 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sz="2000" smtClean="0">
                <a:ea typeface="宋体" panose="02010600030101010101" pitchFamily="2" charset="-122"/>
              </a:rPr>
              <a:t>Favour more recent papers,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sz="2000" smtClean="0">
                <a:ea typeface="宋体" panose="02010600030101010101" pitchFamily="2" charset="-122"/>
              </a:rPr>
              <a:t>Once you have identified an interesting technology to report upon, follow developments in that strand of technology (e.g. time-wise and technology-wise developments).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Find relationships with respect to each other and to your topic area (classification scheme/categorization)</a:t>
            </a:r>
            <a:endParaRPr lang="en-US" altLang="zh-CN" sz="1600" smtClean="0"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5490-F687-4BFE-B2CA-056D0F05CF8F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Article Structure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It should not be just a concatenation of paper reviews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A typical structure of a paper includes: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Title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Abstract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Introduction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Body of paper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Conclusion/Future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References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5490-F687-4BFE-B2CA-056D0F05CF8F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Article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Introduction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Importance and significance of the topic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Discuss the background and target audience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Summarize the surveyed research area and explain why the surveyed area has been studied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Summarize the classification scheme you used to do the survey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Summarize the surveyed techniques with the above classification scheme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5490-F687-4BFE-B2CA-056D0F05CF8F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Article Structure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Survey details/Body of paper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Present the surveyed techniques using the classification scheme in detail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Identify the trends in the surveyed area. Give evidences for your decision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Identify some leading research/products/companies/web-sites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Identify the unresolved problems/difficulties, and future research issues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5490-F687-4BFE-B2CA-056D0F05CF8F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Palatino Linotype"/>
        <a:ea typeface=""/>
        <a:cs typeface="Arial"/>
      </a:majorFont>
      <a:minorFont>
        <a:latin typeface="Palatino Linotyp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2_Virtualization Techniques</Template>
  <TotalTime>368</TotalTime>
  <Words>1112</Words>
  <Application>Microsoft Office PowerPoint</Application>
  <PresentationFormat>On-screen Show (4:3)</PresentationFormat>
  <Paragraphs>158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Palatino Linotype</vt:lpstr>
      <vt:lpstr>Wingdings</vt:lpstr>
      <vt:lpstr>2_Default Design</vt:lpstr>
      <vt:lpstr>What is a Survey Paper?</vt:lpstr>
      <vt:lpstr>A survey paper is…</vt:lpstr>
      <vt:lpstr>Goals of a Survey</vt:lpstr>
      <vt:lpstr>Your survey paper should …</vt:lpstr>
      <vt:lpstr>How To Find Articles</vt:lpstr>
      <vt:lpstr>How To Pick Articles – In General</vt:lpstr>
      <vt:lpstr>Article Structure </vt:lpstr>
      <vt:lpstr>Article Structure</vt:lpstr>
      <vt:lpstr>Article Structure</vt:lpstr>
      <vt:lpstr>Article Structure</vt:lpstr>
      <vt:lpstr>Figures</vt:lpstr>
      <vt:lpstr>Example: IEEE S&amp;T</vt:lpstr>
      <vt:lpstr>Paper Structure</vt:lpstr>
      <vt:lpstr>Some tips</vt:lpstr>
      <vt:lpstr>How to Cite a Reference</vt:lpstr>
      <vt:lpstr>General Rules for Bibliography</vt:lpstr>
      <vt:lpstr>What not to do….</vt:lpstr>
      <vt:lpstr>What not to do….</vt:lpstr>
      <vt:lpstr>What not to do….</vt:lpstr>
      <vt:lpstr>Are you ready to become a good researcher  or engineer?</vt:lpstr>
    </vt:vector>
  </TitlesOfParts>
  <Company>Stony Brook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Papers: An Introduction</dc:title>
  <dc:creator>doit</dc:creator>
  <cp:lastModifiedBy>doit</cp:lastModifiedBy>
  <cp:revision>13</cp:revision>
  <dcterms:created xsi:type="dcterms:W3CDTF">2009-10-12T19:04:30Z</dcterms:created>
  <dcterms:modified xsi:type="dcterms:W3CDTF">2016-09-08T04:12:23Z</dcterms:modified>
</cp:coreProperties>
</file>