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9"/>
  </p:notesMasterIdLst>
  <p:sldIdLst>
    <p:sldId id="256" r:id="rId2"/>
    <p:sldId id="257" r:id="rId3"/>
    <p:sldId id="258" r:id="rId4"/>
    <p:sldId id="284" r:id="rId5"/>
    <p:sldId id="259" r:id="rId6"/>
    <p:sldId id="288" r:id="rId7"/>
    <p:sldId id="260" r:id="rId8"/>
    <p:sldId id="261" r:id="rId9"/>
    <p:sldId id="262" r:id="rId10"/>
    <p:sldId id="263" r:id="rId11"/>
    <p:sldId id="264" r:id="rId12"/>
    <p:sldId id="267" r:id="rId13"/>
    <p:sldId id="268" r:id="rId14"/>
    <p:sldId id="269" r:id="rId15"/>
    <p:sldId id="270" r:id="rId16"/>
    <p:sldId id="272" r:id="rId17"/>
    <p:sldId id="273" r:id="rId18"/>
    <p:sldId id="285" r:id="rId19"/>
    <p:sldId id="277" r:id="rId20"/>
    <p:sldId id="278" r:id="rId21"/>
    <p:sldId id="286" r:id="rId22"/>
    <p:sldId id="287" r:id="rId23"/>
    <p:sldId id="289" r:id="rId24"/>
    <p:sldId id="276" r:id="rId25"/>
    <p:sldId id="282" r:id="rId26"/>
    <p:sldId id="290" r:id="rId27"/>
    <p:sldId id="283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5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290CF-8923-4449-BA7B-54988CA4CEFA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157CB-C5F0-4166-93B0-50B55E1C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4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ko-KR" b="0" dirty="0" smtClean="0"/>
              <a:t>When a task performs a communication operation, some form of coordination is required with the other task participating in the communication </a:t>
            </a:r>
          </a:p>
          <a:p>
            <a:pPr lvl="3"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altLang="ko-KR" b="0" dirty="0" smtClean="0"/>
              <a:t>For example, before a task can perform a send operation, it must first receive an acknowledgment from the receiving task that it is OK to send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157CB-C5F0-4166-93B0-50B55E1C2C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12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1676400"/>
            <a:ext cx="9144000" cy="1901825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8277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337F50-24D8-4683-9DF2-F5932A5137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4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fld id="{CCBA1937-4119-4CF4-9B78-B0D7B38BF5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5162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066800"/>
            <a:ext cx="4040188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66800"/>
            <a:ext cx="4041775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fld id="{CCBA1937-4119-4CF4-9B78-B0D7B38BF5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0436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fld id="{CCBA1937-4119-4CF4-9B78-B0D7B38BF5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2734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4038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fld id="{CCBA1937-4119-4CF4-9B78-B0D7B38BF5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4956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fld id="{2395A0FB-ECBF-4AB2-B330-D4AE7CE67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16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A9C45F-820D-4CE0-974C-8DF603AA36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33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0EEE507-3C48-408E-859C-985FA4B6223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90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43350"/>
            <a:ext cx="8229600" cy="2190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0AD0EE5-A1A6-4D26-9F56-0E74AB6EAD8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>
              <a:defRPr sz="3100">
                <a:solidFill>
                  <a:schemeClr val="tx1"/>
                </a:solidFill>
              </a:defRPr>
            </a:lvl1pPr>
            <a:lvl2pPr>
              <a:defRPr sz="2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5B6AC4-5D26-4960-BB0B-B766B9BDF8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2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BA1937-4119-4CF4-9B78-B0D7B38BF5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2788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1ADD1-F20A-4F68-BF2C-7616A402C4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7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066800"/>
            <a:ext cx="4040188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66800"/>
            <a:ext cx="4041775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fld id="{CCBA1937-4119-4CF4-9B78-B0D7B38BF5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117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  <a:endParaRPr lang="en-US" noProof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fld id="{CCBA1937-4119-4CF4-9B78-B0D7B38BF5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7059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fld id="{416460AC-B068-4BEA-A47A-21A521C636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fld id="{CCBA1937-4119-4CF4-9B78-B0D7B38BF5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1300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066800"/>
            <a:ext cx="4040188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66800"/>
            <a:ext cx="4041775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fld id="{CCBA1937-4119-4CF4-9B78-B0D7B38BF5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8490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865188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850"/>
            <a:ext cx="82296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553200"/>
            <a:ext cx="2438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2300" y="6553200"/>
            <a:ext cx="2011363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Palatino Linotype" pitchFamily="18" charset="0"/>
              </a:defRPr>
            </a:lvl1pPr>
          </a:lstStyle>
          <a:p>
            <a:fld id="{CCBA1937-4119-4CF4-9B78-B0D7B38BF5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2"/>
          </p:nvPr>
        </p:nvSpPr>
        <p:spPr>
          <a:xfrm>
            <a:off x="431800" y="6553200"/>
            <a:ext cx="1905000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latin typeface="Arial" charset="0"/>
                <a:cs typeface="+mn-cs"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B050"/>
        </a:buClr>
        <a:buChar char="•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o"/>
        <a:defRPr sz="2000">
          <a:solidFill>
            <a:srgbClr val="000000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00000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00000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1752600"/>
            <a:ext cx="7924800" cy="54102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Parallel Computing</a:t>
            </a:r>
          </a:p>
          <a:p>
            <a:pPr algn="ctr"/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r>
              <a:rPr lang="en-US" altLang="en-US" dirty="0"/>
              <a:t> </a:t>
            </a:r>
            <a:endParaRPr lang="en-US" altLang="en-US" dirty="0"/>
          </a:p>
          <a:p>
            <a:r>
              <a:rPr lang="en-US" altLang="en-US" dirty="0"/>
              <a:t>Portions </a:t>
            </a:r>
            <a:r>
              <a:rPr lang="en-US" altLang="en-US" dirty="0"/>
              <a:t>of this PPT draw from PPTs  </a:t>
            </a:r>
          </a:p>
          <a:p>
            <a:r>
              <a:rPr lang="en-US" altLang="en-US" dirty="0"/>
              <a:t>by </a:t>
            </a:r>
            <a:r>
              <a:rPr lang="en-US" dirty="0" err="1"/>
              <a:t>Virendra</a:t>
            </a:r>
            <a:r>
              <a:rPr lang="en-US" dirty="0"/>
              <a:t> Singh Yadav</a:t>
            </a:r>
          </a:p>
          <a:p>
            <a:pPr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                </a:t>
            </a:r>
          </a:p>
          <a:p>
            <a:pPr algn="l"/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37F50-24D8-4683-9DF2-F5932A5137B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 smtClean="0"/>
              <a:t>MISD</a:t>
            </a:r>
            <a:endParaRPr lang="en-US" sz="48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229600" cy="4191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Different instructions operated on a single data element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Example: Multiple cryptography algorithms </a:t>
            </a:r>
            <a:r>
              <a:rPr lang="en-US" dirty="0" smtClean="0"/>
              <a:t>attempting </a:t>
            </a:r>
            <a:r>
              <a:rPr lang="en-US" dirty="0"/>
              <a:t>to crack a single coded message.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6AC4-5D26-4960-BB0B-B766B9BDF8F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/>
              <a:t>Flynn’s Classical Taxonomy:</a:t>
            </a:r>
            <a:br>
              <a:rPr lang="en-US" sz="4800" dirty="0"/>
            </a:br>
            <a:r>
              <a:rPr lang="en-US" sz="4800" dirty="0"/>
              <a:t>MIMD</a:t>
            </a:r>
          </a:p>
        </p:txBody>
      </p:sp>
      <p:pic>
        <p:nvPicPr>
          <p:cNvPr id="11268" name="Picture 4" descr="MIMD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981200"/>
            <a:ext cx="4038600" cy="3581400"/>
          </a:xfrm>
          <a:noFill/>
          <a:ln/>
        </p:spPr>
      </p:pic>
      <p:sp>
        <p:nvSpPr>
          <p:cNvPr id="11267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800" dirty="0"/>
              <a:t>Can execute different instructions on different data elements.</a:t>
            </a:r>
          </a:p>
          <a:p>
            <a:r>
              <a:rPr lang="en-US" sz="2800" dirty="0"/>
              <a:t>Most common type of parallel computer.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EE507-3C48-408E-859C-985FA4B6223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/>
              <a:t>Parallel Computer Memory Architectures:</a:t>
            </a:r>
            <a:br>
              <a:rPr lang="en-US" sz="3600" dirty="0"/>
            </a:br>
            <a:r>
              <a:rPr lang="en-US" sz="3600" dirty="0"/>
              <a:t>Shared Memory Architecture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752600"/>
            <a:ext cx="4038600" cy="4114800"/>
          </a:xfrm>
        </p:spPr>
        <p:txBody>
          <a:bodyPr/>
          <a:lstStyle/>
          <a:p>
            <a:r>
              <a:rPr lang="en-US" sz="2800" dirty="0"/>
              <a:t>All processors access all memory as a single global address space.</a:t>
            </a:r>
          </a:p>
          <a:p>
            <a:r>
              <a:rPr lang="en-US" sz="2800" dirty="0"/>
              <a:t>Data sharing is fast.</a:t>
            </a:r>
          </a:p>
          <a:p>
            <a:r>
              <a:rPr lang="en-US" sz="2800" dirty="0"/>
              <a:t>Lack of scalability between memory and CPUs</a:t>
            </a:r>
          </a:p>
        </p:txBody>
      </p:sp>
      <p:pic>
        <p:nvPicPr>
          <p:cNvPr id="14340" name="Picture 4" descr="shared_mem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05400" y="2362200"/>
            <a:ext cx="3154680" cy="2171700"/>
          </a:xfrm>
          <a:noFill/>
          <a:ln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A0FB-ECBF-4AB2-B330-D4AE7CE6732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Parallel Computer Memory Architectures:</a:t>
            </a:r>
            <a:br>
              <a:rPr lang="en-US" sz="3600" dirty="0"/>
            </a:br>
            <a:r>
              <a:rPr lang="en-US" sz="3600" dirty="0"/>
              <a:t>Distributed Memory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4114800"/>
          </a:xfrm>
        </p:spPr>
        <p:txBody>
          <a:bodyPr/>
          <a:lstStyle/>
          <a:p>
            <a:r>
              <a:rPr lang="en-US" sz="2800" dirty="0"/>
              <a:t>Each processor has its own memory.</a:t>
            </a:r>
          </a:p>
          <a:p>
            <a:r>
              <a:rPr lang="en-US" sz="2800" dirty="0"/>
              <a:t>Is scalable, no overhead for cache coherency.</a:t>
            </a:r>
          </a:p>
          <a:p>
            <a:r>
              <a:rPr lang="en-US" sz="2800" dirty="0"/>
              <a:t>Programmer is responsible for many details of communication between processors.</a:t>
            </a:r>
          </a:p>
        </p:txBody>
      </p:sp>
      <p:pic>
        <p:nvPicPr>
          <p:cNvPr id="15364" name="Picture 4" descr="distributed_mem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00600" y="2819400"/>
            <a:ext cx="3688080" cy="1493520"/>
          </a:xfrm>
          <a:noFill/>
          <a:ln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A0FB-ECBF-4AB2-B330-D4AE7CE6732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Programming Models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 lvl="1"/>
            <a:r>
              <a:rPr lang="en-US" dirty="0"/>
              <a:t>Shared </a:t>
            </a:r>
            <a:r>
              <a:rPr lang="en-US" dirty="0" smtClean="0"/>
              <a:t>Memory Model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Messaging </a:t>
            </a:r>
            <a:r>
              <a:rPr lang="en-US" dirty="0" smtClean="0"/>
              <a:t>Passing Model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Data Parallel Model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6AC4-5D26-4960-BB0B-B766B9BDF8F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Parallel Programming Models:</a:t>
            </a:r>
            <a:br>
              <a:rPr lang="en-US" sz="3200" dirty="0"/>
            </a:br>
            <a:r>
              <a:rPr lang="en-US" sz="3200" dirty="0"/>
              <a:t>Shared Memory Model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In the shared-memory programming model, tasks share a common address space, which they read and write asynchronously.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Locks may </a:t>
            </a:r>
            <a:r>
              <a:rPr lang="en-US" dirty="0"/>
              <a:t>be used to control shared memory access.</a:t>
            </a:r>
          </a:p>
          <a:p>
            <a:pPr>
              <a:lnSpc>
                <a:spcPct val="150000"/>
              </a:lnSpc>
            </a:pPr>
            <a:r>
              <a:rPr lang="en-US" dirty="0"/>
              <a:t>Program development can be simplified since there is no need to explicitly specify communication between tasks.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6AC4-5D26-4960-BB0B-B766B9BDF8F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/>
              <a:t>Parallel Programming Models:</a:t>
            </a:r>
            <a:br>
              <a:rPr lang="en-US" sz="3200" dirty="0"/>
            </a:br>
            <a:r>
              <a:rPr lang="en-US" sz="3200" dirty="0"/>
              <a:t>Message Passing Model</a:t>
            </a:r>
          </a:p>
        </p:txBody>
      </p:sp>
      <p:pic>
        <p:nvPicPr>
          <p:cNvPr id="1946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219200" y="1676400"/>
            <a:ext cx="6629400" cy="4607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6AC4-5D26-4960-BB0B-B766B9BDF8F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/>
              <a:t>Parallel Programming Models:</a:t>
            </a:r>
            <a:br>
              <a:rPr lang="en-US" sz="3200" dirty="0"/>
            </a:br>
            <a:r>
              <a:rPr lang="en-US" sz="3200" dirty="0"/>
              <a:t>Data Parallel Model</a:t>
            </a:r>
          </a:p>
        </p:txBody>
      </p:sp>
      <p:pic>
        <p:nvPicPr>
          <p:cNvPr id="2048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133600"/>
            <a:ext cx="6934199" cy="372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6AC4-5D26-4960-BB0B-B766B9BDF8F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>Designing Parallel Programs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r>
              <a:rPr lang="en-US" sz="3200" dirty="0" smtClean="0"/>
              <a:t>Partitioning</a:t>
            </a:r>
            <a:endParaRPr lang="en-US" sz="3200" dirty="0"/>
          </a:p>
          <a:p>
            <a:pPr lvl="3"/>
            <a:r>
              <a:rPr lang="en-US" sz="2800" dirty="0"/>
              <a:t>Domain Decomposition</a:t>
            </a:r>
          </a:p>
          <a:p>
            <a:pPr lvl="3"/>
            <a:r>
              <a:rPr lang="en-US" sz="2800" dirty="0" smtClean="0"/>
              <a:t>Functional Decomposition</a:t>
            </a:r>
            <a:r>
              <a:rPr lang="en-US" sz="2800" dirty="0"/>
              <a:t> </a:t>
            </a:r>
            <a:endParaRPr lang="en-US" sz="2800" dirty="0" smtClean="0"/>
          </a:p>
          <a:p>
            <a:pPr lvl="4">
              <a:buFont typeface="Arial" pitchFamily="34" charset="0"/>
              <a:buChar char="•"/>
            </a:pPr>
            <a:endParaRPr lang="en-US" sz="2600" dirty="0" smtClean="0"/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Communication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Synchronization</a:t>
            </a:r>
          </a:p>
          <a:p>
            <a:pPr lvl="4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6AC4-5D26-4960-BB0B-B766B9BDF8F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Partition :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Domain Decomposition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19200"/>
            <a:ext cx="8229600" cy="2190750"/>
          </a:xfrm>
        </p:spPr>
        <p:txBody>
          <a:bodyPr/>
          <a:lstStyle/>
          <a:p>
            <a:r>
              <a:rPr lang="en-US" sz="2800" dirty="0"/>
              <a:t>Each task handles a portion of the data set.</a:t>
            </a:r>
          </a:p>
        </p:txBody>
      </p:sp>
      <p:pic>
        <p:nvPicPr>
          <p:cNvPr id="23557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86000"/>
            <a:ext cx="571500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0EE5-A1A6-4D26-9F56-0E74AB6EAD8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Parallel Computing</a:t>
            </a:r>
          </a:p>
          <a:p>
            <a:r>
              <a:rPr lang="en-US" dirty="0" smtClean="0"/>
              <a:t>Why Use Parallel Computing</a:t>
            </a:r>
          </a:p>
          <a:p>
            <a:r>
              <a:rPr lang="en-US" dirty="0" smtClean="0"/>
              <a:t>Concepts </a:t>
            </a:r>
            <a:r>
              <a:rPr lang="en-US" dirty="0"/>
              <a:t>and Terminology</a:t>
            </a:r>
          </a:p>
          <a:p>
            <a:r>
              <a:rPr lang="en-US" dirty="0"/>
              <a:t>Parallel Computer Memory Architectures</a:t>
            </a:r>
          </a:p>
          <a:p>
            <a:r>
              <a:rPr lang="en-US" dirty="0"/>
              <a:t>Parallel Programming </a:t>
            </a:r>
            <a:r>
              <a:rPr lang="en-US" dirty="0" smtClean="0"/>
              <a:t>Models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Examples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6AC4-5D26-4960-BB0B-B766B9BDF8F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Partition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Functional Decomposition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066800"/>
            <a:ext cx="8229600" cy="2190750"/>
          </a:xfrm>
        </p:spPr>
        <p:txBody>
          <a:bodyPr/>
          <a:lstStyle/>
          <a:p>
            <a:r>
              <a:rPr lang="en-US" sz="2800" dirty="0"/>
              <a:t>Each task performs a function of the overall work</a:t>
            </a:r>
          </a:p>
        </p:txBody>
      </p:sp>
      <p:pic>
        <p:nvPicPr>
          <p:cNvPr id="24580" name="Picture 4" descr="functional_decomp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295400" y="2209800"/>
            <a:ext cx="6629400" cy="4143375"/>
          </a:xfrm>
          <a:noFill/>
          <a:ln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0EE5-A1A6-4D26-9F56-0E74AB6EAD8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Designing Parallel Programs</a:t>
            </a:r>
            <a:br>
              <a:rPr lang="en-US" sz="3600" dirty="0" smtClean="0"/>
            </a:br>
            <a:r>
              <a:rPr lang="en-US" sz="3600" dirty="0" smtClean="0"/>
              <a:t>Communication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8229600" cy="40386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Synchronous communications are often referred to as </a:t>
            </a:r>
            <a:r>
              <a:rPr lang="en-US" i="1" dirty="0" smtClean="0"/>
              <a:t>blocking communications since other </a:t>
            </a:r>
            <a:r>
              <a:rPr lang="en-US" dirty="0" smtClean="0"/>
              <a:t>work must wait until the communications have completed.</a:t>
            </a:r>
          </a:p>
          <a:p>
            <a:endParaRPr lang="en-US" dirty="0" smtClean="0"/>
          </a:p>
          <a:p>
            <a:r>
              <a:rPr lang="en-US" dirty="0" smtClean="0"/>
              <a:t>Asynchronous communications allow tasks to transfer data independently from one another.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0EE5-A1A6-4D26-9F56-0E74AB6EAD8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8763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Designing Parallel Programs</a:t>
            </a:r>
            <a:br>
              <a:rPr lang="en-US" sz="3600" dirty="0" smtClean="0"/>
            </a:br>
            <a:r>
              <a:rPr lang="en-US" sz="3600" dirty="0" smtClean="0"/>
              <a:t>Synchronization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066800"/>
            <a:ext cx="83820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Types of Synchronization:</a:t>
            </a:r>
          </a:p>
          <a:p>
            <a:r>
              <a:rPr lang="en-US" dirty="0" smtClean="0"/>
              <a:t>Barrier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ko-KR" sz="2600" dirty="0"/>
              <a:t>Each task performs its work until it reaches the barrier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ko-KR" sz="2600" dirty="0"/>
              <a:t>When the last task reaches the barrier, all tasks are </a:t>
            </a:r>
            <a:r>
              <a:rPr lang="en-US" altLang="ko-KR" sz="2600" dirty="0" smtClean="0"/>
              <a:t>synchronized</a:t>
            </a:r>
            <a:endParaRPr lang="en-US" dirty="0" smtClean="0"/>
          </a:p>
          <a:p>
            <a:r>
              <a:rPr lang="en-US" dirty="0" smtClean="0"/>
              <a:t>Lock / </a:t>
            </a:r>
            <a:r>
              <a:rPr lang="en-US" dirty="0" smtClean="0"/>
              <a:t>semaphore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ko-KR" sz="2600" dirty="0"/>
              <a:t>Typically used to protect access to global data or code section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ko-KR" sz="2600" dirty="0"/>
              <a:t> Only one task at a time may use the </a:t>
            </a:r>
            <a:r>
              <a:rPr lang="en-US" altLang="ko-KR" sz="2600" dirty="0" smtClean="0"/>
              <a:t>lock</a:t>
            </a:r>
            <a:endParaRPr lang="en-US" sz="2800" dirty="0"/>
          </a:p>
          <a:p>
            <a:r>
              <a:rPr lang="en-US" dirty="0" smtClean="0"/>
              <a:t>Synchronous communication operations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0EE5-A1A6-4D26-9F56-0E74AB6EAD8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sz="5400" dirty="0" smtClean="0"/>
              <a:t>Example: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 As a simple example, if we are running code on a 2-processor system (CPUs "a" &amp; "b") in a parallel environment and we wish to do tasks "A" and "B" , it is possible to tell CPU "a" to do task "A" and CPU "b" to do task 'B" simultaneously, thereby reducing the runtime of the execution.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flipV="1">
            <a:off x="457200" y="6134100"/>
            <a:ext cx="8229600" cy="419100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0EE5-A1A6-4D26-9F56-0E74AB6EAD8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Example: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Array Processing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r>
              <a:rPr lang="en-US" dirty="0"/>
              <a:t>Serial Solution</a:t>
            </a:r>
          </a:p>
          <a:p>
            <a:pPr lvl="1"/>
            <a:r>
              <a:rPr lang="en-US" dirty="0"/>
              <a:t>Perform a function on a 2D array.</a:t>
            </a:r>
          </a:p>
          <a:p>
            <a:pPr lvl="1"/>
            <a:r>
              <a:rPr lang="en-US" dirty="0"/>
              <a:t>Single processor iterates through each element in the array</a:t>
            </a:r>
          </a:p>
          <a:p>
            <a:r>
              <a:rPr lang="en-US" dirty="0"/>
              <a:t>Possible Parallel Solution</a:t>
            </a:r>
          </a:p>
          <a:p>
            <a:pPr lvl="1"/>
            <a:r>
              <a:rPr lang="en-US" dirty="0"/>
              <a:t>Assign each processor a partition of the array.</a:t>
            </a:r>
          </a:p>
          <a:p>
            <a:pPr lvl="1"/>
            <a:r>
              <a:rPr lang="en-US" dirty="0"/>
              <a:t>Each process iterates through its own partition.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6AC4-5D26-4960-BB0B-B766B9BDF8F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229600" cy="5334000"/>
          </a:xfrm>
        </p:spPr>
        <p:txBody>
          <a:bodyPr/>
          <a:lstStyle/>
          <a:p>
            <a:r>
              <a:rPr lang="en-US" dirty="0"/>
              <a:t>Parallel computing is fast.</a:t>
            </a:r>
          </a:p>
          <a:p>
            <a:r>
              <a:rPr lang="en-US" dirty="0"/>
              <a:t>There are many different approaches and models of parallel computing.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6AC4-5D26-4960-BB0B-B766B9BDF8F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0" y="1518920"/>
            <a:ext cx="8229600" cy="5334000"/>
          </a:xfrm>
        </p:spPr>
        <p:txBody>
          <a:bodyPr/>
          <a:lstStyle/>
          <a:p>
            <a:r>
              <a:rPr lang="en-US" dirty="0" smtClean="0"/>
              <a:t>Data dependency</a:t>
            </a:r>
          </a:p>
          <a:p>
            <a:endParaRPr lang="en-US" dirty="0"/>
          </a:p>
          <a:p>
            <a:r>
              <a:rPr lang="en-US" dirty="0" smtClean="0"/>
              <a:t>Load balancing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6AC4-5D26-4960-BB0B-B766B9BDF8F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114800"/>
          </a:xfrm>
        </p:spPr>
        <p:txBody>
          <a:bodyPr>
            <a:noAutofit/>
          </a:bodyPr>
          <a:lstStyle/>
          <a:p>
            <a:r>
              <a:rPr lang="en-US" dirty="0" smtClean="0"/>
              <a:t>https://computing.llnl.gov/tutorials/parallel_comp</a:t>
            </a:r>
          </a:p>
          <a:p>
            <a:r>
              <a:rPr lang="en-US" dirty="0" smtClean="0"/>
              <a:t>Introduction </a:t>
            </a:r>
            <a:r>
              <a:rPr lang="en-US" dirty="0"/>
              <a:t>to Parallel Computing, www.llnl.gov/computing/tutorials/parallel_comp/#Whatis</a:t>
            </a:r>
          </a:p>
          <a:p>
            <a:r>
              <a:rPr lang="en-US" dirty="0" smtClean="0"/>
              <a:t>www.cs.berkeley.edu/~yelick/cs267-sp04/lectures/01/lect01-intro</a:t>
            </a:r>
          </a:p>
          <a:p>
            <a:endParaRPr lang="en-US" dirty="0" smtClean="0"/>
          </a:p>
          <a:p>
            <a:r>
              <a:rPr lang="en-US" dirty="0" smtClean="0"/>
              <a:t>http://www-users.cs.umn.edu/~karypis/parbook/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6AC4-5D26-4960-BB0B-B766B9BDF8F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What </a:t>
            </a:r>
            <a:r>
              <a:rPr lang="en-US" sz="4800" dirty="0"/>
              <a:t>is </a:t>
            </a:r>
            <a:r>
              <a:rPr lang="en-US" sz="4800" dirty="0" smtClean="0"/>
              <a:t>Parallel </a:t>
            </a:r>
            <a:r>
              <a:rPr lang="en-US" sz="4800" dirty="0"/>
              <a:t>Computing?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229600" cy="411480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Parallel computing is the simultaneous use of multiple compute resources to solve a computational problem.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6AC4-5D26-4960-BB0B-B766B9BDF8F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An Example</a:t>
            </a:r>
            <a:endParaRPr lang="en-US" sz="40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81200"/>
            <a:ext cx="7617527" cy="4148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6AC4-5D26-4960-BB0B-B766B9BDF8F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Why Use Parallel Computing?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8229600" cy="411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Saves time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Solve larger problems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Cost savings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 concurrency</a:t>
            </a:r>
          </a:p>
          <a:p>
            <a:pPr>
              <a:lnSpc>
                <a:spcPct val="150000"/>
              </a:lnSpc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6AC4-5D26-4960-BB0B-B766B9BDF8F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467600" cy="7239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Types </a:t>
            </a:r>
            <a:r>
              <a:rPr lang="en-US" sz="4000" dirty="0" smtClean="0"/>
              <a:t>Of Parallelism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dirty="0" smtClean="0"/>
              <a:t>Data  Parallelism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dirty="0" smtClean="0"/>
              <a:t>Task Parallelism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6AC4-5D26-4960-BB0B-B766B9BDF8F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 smtClean="0"/>
              <a:t>Flynn’s </a:t>
            </a:r>
            <a:r>
              <a:rPr lang="en-US" sz="4800" dirty="0"/>
              <a:t>Classical Taxonomy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90600"/>
            <a:ext cx="82296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Distinguishes multi-processor architecture by instruction and data</a:t>
            </a:r>
          </a:p>
          <a:p>
            <a:pPr>
              <a:lnSpc>
                <a:spcPct val="150000"/>
              </a:lnSpc>
            </a:pPr>
            <a:r>
              <a:rPr lang="en-US" dirty="0"/>
              <a:t>SISD – Single Instruction, Single Data</a:t>
            </a:r>
          </a:p>
          <a:p>
            <a:pPr>
              <a:lnSpc>
                <a:spcPct val="150000"/>
              </a:lnSpc>
            </a:pPr>
            <a:r>
              <a:rPr lang="en-US" dirty="0"/>
              <a:t>SIMD – Single Instruction, Multiple Data</a:t>
            </a:r>
          </a:p>
          <a:p>
            <a:pPr>
              <a:lnSpc>
                <a:spcPct val="150000"/>
              </a:lnSpc>
            </a:pPr>
            <a:r>
              <a:rPr lang="en-US" dirty="0"/>
              <a:t>MISD – Multiple Instruction, Single Data</a:t>
            </a:r>
          </a:p>
          <a:p>
            <a:pPr>
              <a:lnSpc>
                <a:spcPct val="150000"/>
              </a:lnSpc>
            </a:pPr>
            <a:r>
              <a:rPr lang="en-US" dirty="0"/>
              <a:t>MIMD – Multiple Instruction, Multiple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6AC4-5D26-4960-BB0B-B766B9BDF8F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/>
              <a:t>Flynn’s Classical Taxonomy:</a:t>
            </a:r>
            <a:br>
              <a:rPr lang="en-US" sz="4800" dirty="0"/>
            </a:br>
            <a:r>
              <a:rPr lang="en-US" sz="4800" dirty="0"/>
              <a:t>SISD</a:t>
            </a:r>
          </a:p>
        </p:txBody>
      </p:sp>
      <p:pic>
        <p:nvPicPr>
          <p:cNvPr id="8196" name="Picture 4" descr="SISD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73088" y="1600200"/>
            <a:ext cx="3775075" cy="4495800"/>
          </a:xfrm>
          <a:noFill/>
          <a:ln/>
        </p:spPr>
      </p:pic>
      <p:sp>
        <p:nvSpPr>
          <p:cNvPr id="8195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Serial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Only one instruction and data stream is acted on during any one clock cycle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EE507-3C48-408E-859C-985FA4B6223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/>
              <a:t>Flynn’s Classical Taxonomy:</a:t>
            </a:r>
            <a:br>
              <a:rPr lang="en-US" sz="4800" dirty="0"/>
            </a:br>
            <a:r>
              <a:rPr lang="en-US" sz="4800" dirty="0"/>
              <a:t>SIMD</a:t>
            </a:r>
          </a:p>
        </p:txBody>
      </p:sp>
      <p:pic>
        <p:nvPicPr>
          <p:cNvPr id="9220" name="Picture 4" descr="SIMD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2057400"/>
            <a:ext cx="4038600" cy="3505200"/>
          </a:xfrm>
          <a:noFill/>
          <a:ln/>
        </p:spPr>
      </p:pic>
      <p:sp>
        <p:nvSpPr>
          <p:cNvPr id="9219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800" dirty="0"/>
              <a:t>All processing units execute the same instruction at any given clock cycle.</a:t>
            </a:r>
          </a:p>
          <a:p>
            <a:r>
              <a:rPr lang="en-US" sz="2800" dirty="0"/>
              <a:t>Each processing unit operates on a different data element.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EE507-3C48-408E-859C-985FA4B6223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Palatino Linotype"/>
        <a:ea typeface=""/>
        <a:cs typeface="Arial"/>
      </a:majorFont>
      <a:minorFont>
        <a:latin typeface="Palatino Linotyp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3_DistributedSystems</Template>
  <TotalTime>345</TotalTime>
  <Words>707</Words>
  <Application>Microsoft Office PowerPoint</Application>
  <PresentationFormat>On-screen Show (4:3)</PresentationFormat>
  <Paragraphs>152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2_Default Design</vt:lpstr>
      <vt:lpstr>PowerPoint Presentation</vt:lpstr>
      <vt:lpstr>Overview</vt:lpstr>
      <vt:lpstr>What is Parallel Computing?</vt:lpstr>
      <vt:lpstr>An Example</vt:lpstr>
      <vt:lpstr> Why Use Parallel Computing?</vt:lpstr>
      <vt:lpstr>Types Of Parallelism</vt:lpstr>
      <vt:lpstr>Flynn’s Classical Taxonomy</vt:lpstr>
      <vt:lpstr>Flynn’s Classical Taxonomy: SISD</vt:lpstr>
      <vt:lpstr>Flynn’s Classical Taxonomy: SIMD</vt:lpstr>
      <vt:lpstr>MISD</vt:lpstr>
      <vt:lpstr>Flynn’s Classical Taxonomy: MIMD</vt:lpstr>
      <vt:lpstr>Parallel Computer Memory Architectures: Shared Memory Architecture</vt:lpstr>
      <vt:lpstr>Parallel Computer Memory Architectures: Distributed Memory</vt:lpstr>
      <vt:lpstr>Parallel Programming Models</vt:lpstr>
      <vt:lpstr>Parallel Programming Models: Shared Memory Model</vt:lpstr>
      <vt:lpstr>Parallel Programming Models: Message Passing Model</vt:lpstr>
      <vt:lpstr>Parallel Programming Models: Data Parallel Model</vt:lpstr>
      <vt:lpstr>Designing Parallel Programs</vt:lpstr>
      <vt:lpstr>Partition : Domain Decomposition</vt:lpstr>
      <vt:lpstr>Partition Functional Decomposition</vt:lpstr>
      <vt:lpstr>Designing Parallel Programs Communication</vt:lpstr>
      <vt:lpstr>Designing Parallel Programs Synchronization</vt:lpstr>
      <vt:lpstr>Example:</vt:lpstr>
      <vt:lpstr>Example: Array Processing</vt:lpstr>
      <vt:lpstr>Conclusion</vt:lpstr>
      <vt:lpstr>Problems to Consider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Computing</dc:title>
  <dc:creator>Justin Reschke</dc:creator>
  <cp:lastModifiedBy>Tian, Yun</cp:lastModifiedBy>
  <cp:revision>49</cp:revision>
  <dcterms:created xsi:type="dcterms:W3CDTF">2004-09-14T21:46:10Z</dcterms:created>
  <dcterms:modified xsi:type="dcterms:W3CDTF">2015-09-15T23:36:15Z</dcterms:modified>
</cp:coreProperties>
</file>