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48"/>
  </p:notes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8" r:id="rId20"/>
    <p:sldId id="273" r:id="rId21"/>
    <p:sldId id="274" r:id="rId22"/>
    <p:sldId id="275" r:id="rId23"/>
    <p:sldId id="276"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95411" autoAdjust="0"/>
  </p:normalViewPr>
  <p:slideViewPr>
    <p:cSldViewPr>
      <p:cViewPr varScale="1">
        <p:scale>
          <a:sx n="85" d="100"/>
          <a:sy n="85" d="100"/>
        </p:scale>
        <p:origin x="1109" y="53"/>
      </p:cViewPr>
      <p:guideLst>
        <p:guide orient="horz" pos="2160"/>
        <p:guide pos="2880"/>
      </p:guideLst>
    </p:cSldViewPr>
  </p:slideViewPr>
  <p:outlineViewPr>
    <p:cViewPr>
      <p:scale>
        <a:sx n="33" d="100"/>
        <a:sy n="33" d="100"/>
      </p:scale>
      <p:origin x="0" y="-458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60056-0767-4D66-BF33-C16841FD45E1}" type="datetimeFigureOut">
              <a:rPr lang="en-US" smtClean="0"/>
              <a:t>9/22/2015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20C2F-FC22-4DFF-B148-487DF4E1A16F}" type="slidenum">
              <a:rPr lang="en-US" smtClean="0"/>
              <a:t>‹#›</a:t>
            </a:fld>
            <a:endParaRPr lang="en-US"/>
          </a:p>
        </p:txBody>
      </p:sp>
    </p:spTree>
    <p:extLst>
      <p:ext uri="{BB962C8B-B14F-4D97-AF65-F5344CB8AC3E}">
        <p14:creationId xmlns:p14="http://schemas.microsoft.com/office/powerpoint/2010/main" val="301676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20C2F-FC22-4DFF-B148-487DF4E1A16F}" type="slidenum">
              <a:rPr lang="en-US" smtClean="0"/>
              <a:t>4</a:t>
            </a:fld>
            <a:endParaRPr lang="en-US"/>
          </a:p>
        </p:txBody>
      </p:sp>
    </p:spTree>
    <p:extLst>
      <p:ext uri="{BB962C8B-B14F-4D97-AF65-F5344CB8AC3E}">
        <p14:creationId xmlns:p14="http://schemas.microsoft.com/office/powerpoint/2010/main" val="2143048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a:p>
        </p:txBody>
      </p:sp>
      <p:pic>
        <p:nvPicPr>
          <p:cNvPr id="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16"/>
          <p:cNvSpPr>
            <a:spLocks noChangeArrowheads="1"/>
          </p:cNvSpPr>
          <p:nvPr/>
        </p:nvSpPr>
        <p:spPr bwMode="auto">
          <a:xfrm>
            <a:off x="0" y="6477000"/>
            <a:ext cx="9144000" cy="381000"/>
          </a:xfrm>
          <a:prstGeom prst="rect">
            <a:avLst/>
          </a:prstGeom>
          <a:solidFill>
            <a:srgbClr val="70344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pic>
        <p:nvPicPr>
          <p:cNvPr id="7" name="Picture 17" descr="lwm2_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38" y="6553200"/>
            <a:ext cx="263366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7315" name="Rectangle 3"/>
          <p:cNvSpPr>
            <a:spLocks noGrp="1" noChangeArrowheads="1"/>
          </p:cNvSpPr>
          <p:nvPr>
            <p:ph type="ctrTitle"/>
          </p:nvPr>
        </p:nvSpPr>
        <p:spPr>
          <a:xfrm>
            <a:off x="762000" y="1371600"/>
            <a:ext cx="7696200" cy="2057400"/>
          </a:xfrm>
        </p:spPr>
        <p:txBody>
          <a:bodyPr/>
          <a:lstStyle>
            <a:lvl1pPr>
              <a:defRPr sz="5400"/>
            </a:lvl1pPr>
          </a:lstStyle>
          <a:p>
            <a:r>
              <a:rPr lang="en-US" smtClean="0"/>
              <a:t>Click to edit Master title style</a:t>
            </a:r>
            <a:endParaRPr lang="en-US"/>
          </a:p>
        </p:txBody>
      </p:sp>
      <p:sp>
        <p:nvSpPr>
          <p:cNvPr id="397316"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en-US" smtClean="0"/>
              <a:t>Click to edit Master subtitle style</a:t>
            </a:r>
            <a:endParaRPr lang="en-US"/>
          </a:p>
        </p:txBody>
      </p:sp>
      <p:sp>
        <p:nvSpPr>
          <p:cNvPr id="8" name="Rectangle 5"/>
          <p:cNvSpPr>
            <a:spLocks noGrp="1" noChangeArrowheads="1"/>
          </p:cNvSpPr>
          <p:nvPr>
            <p:ph type="dt" sz="half" idx="10"/>
          </p:nvPr>
        </p:nvSpPr>
        <p:spPr>
          <a:xfrm>
            <a:off x="457200" y="6248400"/>
            <a:ext cx="2133600" cy="457200"/>
          </a:xfrm>
        </p:spPr>
        <p:txBody>
          <a:bodyPr/>
          <a:lstStyle>
            <a:lvl1pPr>
              <a:defRPr/>
            </a:lvl1pPr>
          </a:lstStyle>
          <a:p>
            <a:fld id="{1D8BD707-D9CF-40AE-B4C6-C98DA3205C09}" type="datetimeFigureOut">
              <a:rPr lang="en-US" smtClean="0"/>
              <a:pPr/>
              <a:t>9/22/2015</a:t>
            </a:fld>
            <a:endParaRPr lang="en-US"/>
          </a:p>
        </p:txBody>
      </p:sp>
      <p:sp>
        <p:nvSpPr>
          <p:cNvPr id="9" name="Rectangle 6"/>
          <p:cNvSpPr>
            <a:spLocks noGrp="1" noChangeArrowheads="1"/>
          </p:cNvSpPr>
          <p:nvPr>
            <p:ph type="ftr" sz="quarter" idx="11"/>
          </p:nvPr>
        </p:nvSpPr>
        <p:spPr/>
        <p:txBody>
          <a:bodyPr/>
          <a:lstStyle>
            <a:lvl1pPr>
              <a:defRPr/>
            </a:lvl1pPr>
          </a:lstStyle>
          <a:p>
            <a:endParaRPr lang="en-US"/>
          </a:p>
        </p:txBody>
      </p:sp>
      <p:sp>
        <p:nvSpPr>
          <p:cNvPr id="10" name="Rectangle 7"/>
          <p:cNvSpPr>
            <a:spLocks noGrp="1" noChangeArrowheads="1"/>
          </p:cNvSpPr>
          <p:nvPr>
            <p:ph type="sldNum" sz="quarter" idx="12"/>
          </p:nvPr>
        </p:nvSpPr>
        <p:spPr>
          <a:xfrm>
            <a:off x="6553200" y="6248400"/>
            <a:ext cx="2133600" cy="457200"/>
          </a:xfrm>
        </p:spPr>
        <p:txBody>
          <a:bodyPr/>
          <a:lstStyle>
            <a:lvl1pPr>
              <a:defRPr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768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9817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81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9088" y="1752600"/>
            <a:ext cx="8824912" cy="5129213"/>
            <a:chOff x="201" y="1104"/>
            <a:chExt cx="5559" cy="3231"/>
          </a:xfrm>
        </p:grpSpPr>
        <p:sp>
          <p:nvSpPr>
            <p:cNvPr id="5" name="Freeform 3"/>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 name="Freeform 4"/>
            <p:cNvSpPr>
              <a:spLocks/>
            </p:cNvSpPr>
            <p:nvPr/>
          </p:nvSpPr>
          <p:spPr bwMode="ltGray">
            <a:xfrm>
              <a:off x="528" y="2400"/>
              <a:ext cx="5232" cy="1920"/>
            </a:xfrm>
            <a:custGeom>
              <a:avLst/>
              <a:gdLst>
                <a:gd name="T0" fmla="*/ 0 w 4897"/>
                <a:gd name="T1" fmla="*/ 0 h 2182"/>
                <a:gd name="T2" fmla="*/ 0 w 4897"/>
                <a:gd name="T3" fmla="*/ 1013 h 2182"/>
                <a:gd name="T4" fmla="*/ 7284 w 4897"/>
                <a:gd name="T5" fmla="*/ 1013 h 2182"/>
                <a:gd name="T6" fmla="*/ 7284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 name="Freeform 5"/>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8" name="Freeform 6"/>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9" name="Freeform 7"/>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10" name="Freeform 8"/>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grpSp>
      <p:sp>
        <p:nvSpPr>
          <p:cNvPr id="362505" name="Rectangle 9"/>
          <p:cNvSpPr>
            <a:spLocks noGrp="1" noChangeArrowheads="1"/>
          </p:cNvSpPr>
          <p:nvPr>
            <p:ph type="ctrTitle" sz="quarter"/>
          </p:nvPr>
        </p:nvSpPr>
        <p:spPr>
          <a:xfrm>
            <a:off x="990600" y="1905000"/>
            <a:ext cx="7772400" cy="1736725"/>
          </a:xfrm>
        </p:spPr>
        <p:txBody>
          <a:bodyPr anchor="t"/>
          <a:lstStyle>
            <a:lvl1pPr>
              <a:defRPr sz="3200">
                <a:solidFill>
                  <a:srgbClr val="B5B5FF"/>
                </a:solidFill>
                <a:latin typeface="Batang" pitchFamily="18" charset="-127"/>
              </a:defRPr>
            </a:lvl1pPr>
          </a:lstStyle>
          <a:p>
            <a:r>
              <a:rPr lang="en-US" smtClean="0"/>
              <a:t>Click to edit Master title style</a:t>
            </a:r>
            <a:endParaRPr lang="en-US"/>
          </a:p>
        </p:txBody>
      </p:sp>
      <p:sp>
        <p:nvSpPr>
          <p:cNvPr id="362506"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sz="3000">
                <a:solidFill>
                  <a:srgbClr val="E5E5E5"/>
                </a:solidFill>
                <a:latin typeface="Georgia" pitchFamily="18" charset="0"/>
              </a:defRPr>
            </a:lvl1pPr>
          </a:lstStyle>
          <a:p>
            <a:r>
              <a:rPr lang="en-US" smtClean="0"/>
              <a:t>Click to edit Master subtitle style</a:t>
            </a:r>
            <a:endParaRPr lang="en-US"/>
          </a:p>
        </p:txBody>
      </p:sp>
      <p:sp>
        <p:nvSpPr>
          <p:cNvPr id="11" name="Rectangle 11"/>
          <p:cNvSpPr>
            <a:spLocks noGrp="1" noChangeArrowheads="1"/>
          </p:cNvSpPr>
          <p:nvPr>
            <p:ph type="dt" sz="quarter" idx="10"/>
          </p:nvPr>
        </p:nvSpPr>
        <p:spPr>
          <a:xfrm>
            <a:off x="990600" y="6245225"/>
            <a:ext cx="1901825" cy="476250"/>
          </a:xfrm>
        </p:spPr>
        <p:txBody>
          <a:bodyPr/>
          <a:lstStyle>
            <a:lvl1pPr>
              <a:defRPr/>
            </a:lvl1pPr>
          </a:lstStyle>
          <a:p>
            <a:endParaRPr lang="en-US"/>
          </a:p>
        </p:txBody>
      </p:sp>
      <p:sp>
        <p:nvSpPr>
          <p:cNvPr id="12" name="Rectangle 12"/>
          <p:cNvSpPr>
            <a:spLocks noGrp="1" noChangeArrowheads="1"/>
          </p:cNvSpPr>
          <p:nvPr>
            <p:ph type="ftr" sz="quarter" idx="11"/>
          </p:nvPr>
        </p:nvSpPr>
        <p:spPr>
          <a:xfrm>
            <a:off x="3468688" y="6245225"/>
            <a:ext cx="2895600" cy="476250"/>
          </a:xfrm>
        </p:spPr>
        <p:txBody>
          <a:bodyPr/>
          <a:lstStyle>
            <a:lvl1pPr>
              <a:defRPr/>
            </a:lvl1pPr>
          </a:lstStyle>
          <a:p>
            <a:r>
              <a:rPr lang="en-US"/>
              <a:t>Java Programming: Program Design Including Data Structures</a:t>
            </a:r>
          </a:p>
        </p:txBody>
      </p:sp>
      <p:sp>
        <p:nvSpPr>
          <p:cNvPr id="13" name="Rectangle 13"/>
          <p:cNvSpPr>
            <a:spLocks noGrp="1" noChangeArrowheads="1"/>
          </p:cNvSpPr>
          <p:nvPr>
            <p:ph type="sldNum" sz="quarter" idx="12"/>
          </p:nvPr>
        </p:nvSpPr>
        <p:spPr/>
        <p:txBody>
          <a:bodyPr/>
          <a:lstStyle>
            <a:lvl1pPr>
              <a:defRPr/>
            </a:lvl1pPr>
          </a:lstStyle>
          <a:p>
            <a:fld id="{4E4B6DE2-20C9-A34B-AE7C-A1B44FE7F273}" type="slidenum">
              <a:rPr lang="en-US"/>
              <a:pPr/>
              <a:t>‹#›</a:t>
            </a:fld>
            <a:endParaRPr lang="en-US"/>
          </a:p>
        </p:txBody>
      </p:sp>
    </p:spTree>
    <p:extLst>
      <p:ext uri="{BB962C8B-B14F-4D97-AF65-F5344CB8AC3E}">
        <p14:creationId xmlns:p14="http://schemas.microsoft.com/office/powerpoint/2010/main" val="688320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6" name="Rectangle 13"/>
          <p:cNvSpPr>
            <a:spLocks noGrp="1" noChangeArrowheads="1"/>
          </p:cNvSpPr>
          <p:nvPr>
            <p:ph type="sldNum" sz="quarter" idx="12"/>
          </p:nvPr>
        </p:nvSpPr>
        <p:spPr>
          <a:ln/>
        </p:spPr>
        <p:txBody>
          <a:bodyPr/>
          <a:lstStyle>
            <a:lvl1pPr>
              <a:defRPr/>
            </a:lvl1pPr>
          </a:lstStyle>
          <a:p>
            <a:fld id="{5BE26C9C-3F37-044C-90FE-B0C08488454D}" type="slidenum">
              <a:rPr lang="en-US"/>
              <a:pPr/>
              <a:t>‹#›</a:t>
            </a:fld>
            <a:endParaRPr lang="en-US"/>
          </a:p>
        </p:txBody>
      </p:sp>
    </p:spTree>
    <p:extLst>
      <p:ext uri="{BB962C8B-B14F-4D97-AF65-F5344CB8AC3E}">
        <p14:creationId xmlns:p14="http://schemas.microsoft.com/office/powerpoint/2010/main" val="2319752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6" name="Rectangle 13"/>
          <p:cNvSpPr>
            <a:spLocks noGrp="1" noChangeArrowheads="1"/>
          </p:cNvSpPr>
          <p:nvPr>
            <p:ph type="sldNum" sz="quarter" idx="12"/>
          </p:nvPr>
        </p:nvSpPr>
        <p:spPr>
          <a:ln/>
        </p:spPr>
        <p:txBody>
          <a:bodyPr/>
          <a:lstStyle>
            <a:lvl1pPr>
              <a:defRPr/>
            </a:lvl1pPr>
          </a:lstStyle>
          <a:p>
            <a:fld id="{86BD9095-916D-B842-A190-A129E21F3BE3}" type="slidenum">
              <a:rPr lang="en-US"/>
              <a:pPr/>
              <a:t>‹#›</a:t>
            </a:fld>
            <a:endParaRPr lang="en-US"/>
          </a:p>
        </p:txBody>
      </p:sp>
    </p:spTree>
    <p:extLst>
      <p:ext uri="{BB962C8B-B14F-4D97-AF65-F5344CB8AC3E}">
        <p14:creationId xmlns:p14="http://schemas.microsoft.com/office/powerpoint/2010/main" val="311491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7" name="Rectangle 13"/>
          <p:cNvSpPr>
            <a:spLocks noGrp="1" noChangeArrowheads="1"/>
          </p:cNvSpPr>
          <p:nvPr>
            <p:ph type="sldNum" sz="quarter" idx="12"/>
          </p:nvPr>
        </p:nvSpPr>
        <p:spPr>
          <a:ln/>
        </p:spPr>
        <p:txBody>
          <a:bodyPr/>
          <a:lstStyle>
            <a:lvl1pPr>
              <a:defRPr/>
            </a:lvl1pPr>
          </a:lstStyle>
          <a:p>
            <a:fld id="{A21A7BF3-1244-BB40-B450-A78872C6D310}" type="slidenum">
              <a:rPr lang="en-US"/>
              <a:pPr/>
              <a:t>‹#›</a:t>
            </a:fld>
            <a:endParaRPr lang="en-US"/>
          </a:p>
        </p:txBody>
      </p:sp>
    </p:spTree>
    <p:extLst>
      <p:ext uri="{BB962C8B-B14F-4D97-AF65-F5344CB8AC3E}">
        <p14:creationId xmlns:p14="http://schemas.microsoft.com/office/powerpoint/2010/main" val="252592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endParaRPr lang="en-US"/>
          </a:p>
        </p:txBody>
      </p:sp>
      <p:sp>
        <p:nvSpPr>
          <p:cNvPr id="8"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9" name="Rectangle 13"/>
          <p:cNvSpPr>
            <a:spLocks noGrp="1" noChangeArrowheads="1"/>
          </p:cNvSpPr>
          <p:nvPr>
            <p:ph type="sldNum" sz="quarter" idx="12"/>
          </p:nvPr>
        </p:nvSpPr>
        <p:spPr>
          <a:ln/>
        </p:spPr>
        <p:txBody>
          <a:bodyPr/>
          <a:lstStyle>
            <a:lvl1pPr>
              <a:defRPr/>
            </a:lvl1pPr>
          </a:lstStyle>
          <a:p>
            <a:fld id="{AEE443BA-2BF0-CC4D-AD99-0A3C00F82B83}" type="slidenum">
              <a:rPr lang="en-US"/>
              <a:pPr/>
              <a:t>‹#›</a:t>
            </a:fld>
            <a:endParaRPr lang="en-US"/>
          </a:p>
        </p:txBody>
      </p:sp>
    </p:spTree>
    <p:extLst>
      <p:ext uri="{BB962C8B-B14F-4D97-AF65-F5344CB8AC3E}">
        <p14:creationId xmlns:p14="http://schemas.microsoft.com/office/powerpoint/2010/main" val="489252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endParaRPr lang="en-US"/>
          </a:p>
        </p:txBody>
      </p:sp>
      <p:sp>
        <p:nvSpPr>
          <p:cNvPr id="4"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5" name="Rectangle 13"/>
          <p:cNvSpPr>
            <a:spLocks noGrp="1" noChangeArrowheads="1"/>
          </p:cNvSpPr>
          <p:nvPr>
            <p:ph type="sldNum" sz="quarter" idx="12"/>
          </p:nvPr>
        </p:nvSpPr>
        <p:spPr>
          <a:ln/>
        </p:spPr>
        <p:txBody>
          <a:bodyPr/>
          <a:lstStyle>
            <a:lvl1pPr>
              <a:defRPr/>
            </a:lvl1pPr>
          </a:lstStyle>
          <a:p>
            <a:fld id="{1A2CE22E-9B0A-3E4B-86AF-1874A2142888}" type="slidenum">
              <a:rPr lang="en-US"/>
              <a:pPr/>
              <a:t>‹#›</a:t>
            </a:fld>
            <a:endParaRPr lang="en-US"/>
          </a:p>
        </p:txBody>
      </p:sp>
    </p:spTree>
    <p:extLst>
      <p:ext uri="{BB962C8B-B14F-4D97-AF65-F5344CB8AC3E}">
        <p14:creationId xmlns:p14="http://schemas.microsoft.com/office/powerpoint/2010/main" val="2372566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endParaRPr lang="en-US"/>
          </a:p>
        </p:txBody>
      </p:sp>
      <p:sp>
        <p:nvSpPr>
          <p:cNvPr id="3"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4" name="Rectangle 13"/>
          <p:cNvSpPr>
            <a:spLocks noGrp="1" noChangeArrowheads="1"/>
          </p:cNvSpPr>
          <p:nvPr>
            <p:ph type="sldNum" sz="quarter" idx="12"/>
          </p:nvPr>
        </p:nvSpPr>
        <p:spPr>
          <a:ln/>
        </p:spPr>
        <p:txBody>
          <a:bodyPr/>
          <a:lstStyle>
            <a:lvl1pPr>
              <a:defRPr/>
            </a:lvl1pPr>
          </a:lstStyle>
          <a:p>
            <a:fld id="{92C62496-8561-2449-9B8B-E888F4AA97F2}" type="slidenum">
              <a:rPr lang="en-US"/>
              <a:pPr/>
              <a:t>‹#›</a:t>
            </a:fld>
            <a:endParaRPr lang="en-US"/>
          </a:p>
        </p:txBody>
      </p:sp>
    </p:spTree>
    <p:extLst>
      <p:ext uri="{BB962C8B-B14F-4D97-AF65-F5344CB8AC3E}">
        <p14:creationId xmlns:p14="http://schemas.microsoft.com/office/powerpoint/2010/main" val="1380871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7" name="Rectangle 13"/>
          <p:cNvSpPr>
            <a:spLocks noGrp="1" noChangeArrowheads="1"/>
          </p:cNvSpPr>
          <p:nvPr>
            <p:ph type="sldNum" sz="quarter" idx="12"/>
          </p:nvPr>
        </p:nvSpPr>
        <p:spPr>
          <a:ln/>
        </p:spPr>
        <p:txBody>
          <a:bodyPr/>
          <a:lstStyle>
            <a:lvl1pPr>
              <a:defRPr/>
            </a:lvl1pPr>
          </a:lstStyle>
          <a:p>
            <a:fld id="{BFE740FD-F71C-9B44-9A44-149C2ED44AC6}" type="slidenum">
              <a:rPr lang="en-US"/>
              <a:pPr/>
              <a:t>‹#›</a:t>
            </a:fld>
            <a:endParaRPr lang="en-US"/>
          </a:p>
        </p:txBody>
      </p:sp>
    </p:spTree>
    <p:extLst>
      <p:ext uri="{BB962C8B-B14F-4D97-AF65-F5344CB8AC3E}">
        <p14:creationId xmlns:p14="http://schemas.microsoft.com/office/powerpoint/2010/main" val="329610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35762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7" name="Rectangle 13"/>
          <p:cNvSpPr>
            <a:spLocks noGrp="1" noChangeArrowheads="1"/>
          </p:cNvSpPr>
          <p:nvPr>
            <p:ph type="sldNum" sz="quarter" idx="12"/>
          </p:nvPr>
        </p:nvSpPr>
        <p:spPr>
          <a:ln/>
        </p:spPr>
        <p:txBody>
          <a:bodyPr/>
          <a:lstStyle>
            <a:lvl1pPr>
              <a:defRPr/>
            </a:lvl1pPr>
          </a:lstStyle>
          <a:p>
            <a:fld id="{12BD3A23-C428-4E4A-AAFB-44273D24F143}" type="slidenum">
              <a:rPr lang="en-US"/>
              <a:pPr/>
              <a:t>‹#›</a:t>
            </a:fld>
            <a:endParaRPr lang="en-US"/>
          </a:p>
        </p:txBody>
      </p:sp>
    </p:spTree>
    <p:extLst>
      <p:ext uri="{BB962C8B-B14F-4D97-AF65-F5344CB8AC3E}">
        <p14:creationId xmlns:p14="http://schemas.microsoft.com/office/powerpoint/2010/main" val="3266435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6" name="Rectangle 13"/>
          <p:cNvSpPr>
            <a:spLocks noGrp="1" noChangeArrowheads="1"/>
          </p:cNvSpPr>
          <p:nvPr>
            <p:ph type="sldNum" sz="quarter" idx="12"/>
          </p:nvPr>
        </p:nvSpPr>
        <p:spPr>
          <a:ln/>
        </p:spPr>
        <p:txBody>
          <a:bodyPr/>
          <a:lstStyle>
            <a:lvl1pPr>
              <a:defRPr/>
            </a:lvl1pPr>
          </a:lstStyle>
          <a:p>
            <a:fld id="{0D41F4DF-357C-F743-8FDB-5A6053B33522}" type="slidenum">
              <a:rPr lang="en-US"/>
              <a:pPr/>
              <a:t>‹#›</a:t>
            </a:fld>
            <a:endParaRPr lang="en-US"/>
          </a:p>
        </p:txBody>
      </p:sp>
    </p:spTree>
    <p:extLst>
      <p:ext uri="{BB962C8B-B14F-4D97-AF65-F5344CB8AC3E}">
        <p14:creationId xmlns:p14="http://schemas.microsoft.com/office/powerpoint/2010/main" val="277339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44475"/>
            <a:ext cx="209708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475"/>
            <a:ext cx="61388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r>
              <a:rPr lang="en-US"/>
              <a:t>Java Programming: Program Design Including Data Structures</a:t>
            </a:r>
          </a:p>
        </p:txBody>
      </p:sp>
      <p:sp>
        <p:nvSpPr>
          <p:cNvPr id="6" name="Rectangle 13"/>
          <p:cNvSpPr>
            <a:spLocks noGrp="1" noChangeArrowheads="1"/>
          </p:cNvSpPr>
          <p:nvPr>
            <p:ph type="sldNum" sz="quarter" idx="12"/>
          </p:nvPr>
        </p:nvSpPr>
        <p:spPr>
          <a:ln/>
        </p:spPr>
        <p:txBody>
          <a:bodyPr/>
          <a:lstStyle>
            <a:lvl1pPr>
              <a:defRPr/>
            </a:lvl1pPr>
          </a:lstStyle>
          <a:p>
            <a:fld id="{D5B620A9-8689-814C-9A65-793FE2D05715}" type="slidenum">
              <a:rPr lang="en-US"/>
              <a:pPr/>
              <a:t>‹#›</a:t>
            </a:fld>
            <a:endParaRPr lang="en-US"/>
          </a:p>
        </p:txBody>
      </p:sp>
    </p:spTree>
    <p:extLst>
      <p:ext uri="{BB962C8B-B14F-4D97-AF65-F5344CB8AC3E}">
        <p14:creationId xmlns:p14="http://schemas.microsoft.com/office/powerpoint/2010/main" val="1869502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5" name="Rectangle 5"/>
          <p:cNvSpPr>
            <a:spLocks noGrp="1" noChangeArrowheads="1"/>
          </p:cNvSpPr>
          <p:nvPr>
            <p:ph type="sldNum" sz="quarter" idx="11"/>
          </p:nvPr>
        </p:nvSpPr>
        <p:spPr>
          <a:ln/>
        </p:spPr>
        <p:txBody>
          <a:bodyPr/>
          <a:lstStyle>
            <a:lvl1pPr>
              <a:defRPr/>
            </a:lvl1pPr>
          </a:lstStyle>
          <a:p>
            <a:fld id="{DCF15AF4-25AC-5642-A356-365703C478AC}" type="slidenum">
              <a:rPr lang="en-US"/>
              <a:pPr/>
              <a:t>‹#›</a:t>
            </a:fld>
            <a:endParaRPr lang="en-US"/>
          </a:p>
        </p:txBody>
      </p:sp>
    </p:spTree>
    <p:extLst>
      <p:ext uri="{BB962C8B-B14F-4D97-AF65-F5344CB8AC3E}">
        <p14:creationId xmlns:p14="http://schemas.microsoft.com/office/powerpoint/2010/main" val="3189538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5" name="Rectangle 5"/>
          <p:cNvSpPr>
            <a:spLocks noGrp="1" noChangeArrowheads="1"/>
          </p:cNvSpPr>
          <p:nvPr>
            <p:ph type="sldNum" sz="quarter" idx="11"/>
          </p:nvPr>
        </p:nvSpPr>
        <p:spPr>
          <a:ln/>
        </p:spPr>
        <p:txBody>
          <a:bodyPr/>
          <a:lstStyle>
            <a:lvl1pPr>
              <a:defRPr/>
            </a:lvl1pPr>
          </a:lstStyle>
          <a:p>
            <a:fld id="{A7D7DBDA-C6E8-0B49-A878-09CF2F3443DB}" type="slidenum">
              <a:rPr lang="en-US"/>
              <a:pPr/>
              <a:t>‹#›</a:t>
            </a:fld>
            <a:endParaRPr lang="en-US"/>
          </a:p>
        </p:txBody>
      </p:sp>
    </p:spTree>
    <p:extLst>
      <p:ext uri="{BB962C8B-B14F-4D97-AF65-F5344CB8AC3E}">
        <p14:creationId xmlns:p14="http://schemas.microsoft.com/office/powerpoint/2010/main" val="2499910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5" name="Rectangle 5"/>
          <p:cNvSpPr>
            <a:spLocks noGrp="1" noChangeArrowheads="1"/>
          </p:cNvSpPr>
          <p:nvPr>
            <p:ph type="sldNum" sz="quarter" idx="11"/>
          </p:nvPr>
        </p:nvSpPr>
        <p:spPr>
          <a:ln/>
        </p:spPr>
        <p:txBody>
          <a:bodyPr/>
          <a:lstStyle>
            <a:lvl1pPr>
              <a:defRPr/>
            </a:lvl1pPr>
          </a:lstStyle>
          <a:p>
            <a:fld id="{A3B32DD0-8EA8-8D42-94F9-9741BBED1D10}" type="slidenum">
              <a:rPr lang="en-US"/>
              <a:pPr/>
              <a:t>‹#›</a:t>
            </a:fld>
            <a:endParaRPr lang="en-US"/>
          </a:p>
        </p:txBody>
      </p:sp>
    </p:spTree>
    <p:extLst>
      <p:ext uri="{BB962C8B-B14F-4D97-AF65-F5344CB8AC3E}">
        <p14:creationId xmlns:p14="http://schemas.microsoft.com/office/powerpoint/2010/main" val="1782465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81200"/>
            <a:ext cx="4000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4000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6" name="Rectangle 5"/>
          <p:cNvSpPr>
            <a:spLocks noGrp="1" noChangeArrowheads="1"/>
          </p:cNvSpPr>
          <p:nvPr>
            <p:ph type="sldNum" sz="quarter" idx="11"/>
          </p:nvPr>
        </p:nvSpPr>
        <p:spPr>
          <a:ln/>
        </p:spPr>
        <p:txBody>
          <a:bodyPr/>
          <a:lstStyle>
            <a:lvl1pPr>
              <a:defRPr/>
            </a:lvl1pPr>
          </a:lstStyle>
          <a:p>
            <a:fld id="{06625F52-0111-AF45-B378-DDC268FC192D}" type="slidenum">
              <a:rPr lang="en-US"/>
              <a:pPr/>
              <a:t>‹#›</a:t>
            </a:fld>
            <a:endParaRPr lang="en-US"/>
          </a:p>
        </p:txBody>
      </p:sp>
    </p:spTree>
    <p:extLst>
      <p:ext uri="{BB962C8B-B14F-4D97-AF65-F5344CB8AC3E}">
        <p14:creationId xmlns:p14="http://schemas.microsoft.com/office/powerpoint/2010/main" val="2565836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8" name="Rectangle 5"/>
          <p:cNvSpPr>
            <a:spLocks noGrp="1" noChangeArrowheads="1"/>
          </p:cNvSpPr>
          <p:nvPr>
            <p:ph type="sldNum" sz="quarter" idx="11"/>
          </p:nvPr>
        </p:nvSpPr>
        <p:spPr>
          <a:ln/>
        </p:spPr>
        <p:txBody>
          <a:bodyPr/>
          <a:lstStyle>
            <a:lvl1pPr>
              <a:defRPr/>
            </a:lvl1pPr>
          </a:lstStyle>
          <a:p>
            <a:fld id="{3393B4C0-5C31-BE47-9215-C3F505371F0E}" type="slidenum">
              <a:rPr lang="en-US"/>
              <a:pPr/>
              <a:t>‹#›</a:t>
            </a:fld>
            <a:endParaRPr lang="en-US"/>
          </a:p>
        </p:txBody>
      </p:sp>
    </p:spTree>
    <p:extLst>
      <p:ext uri="{BB962C8B-B14F-4D97-AF65-F5344CB8AC3E}">
        <p14:creationId xmlns:p14="http://schemas.microsoft.com/office/powerpoint/2010/main" val="3301519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4" name="Rectangle 5"/>
          <p:cNvSpPr>
            <a:spLocks noGrp="1" noChangeArrowheads="1"/>
          </p:cNvSpPr>
          <p:nvPr>
            <p:ph type="sldNum" sz="quarter" idx="11"/>
          </p:nvPr>
        </p:nvSpPr>
        <p:spPr>
          <a:ln/>
        </p:spPr>
        <p:txBody>
          <a:bodyPr/>
          <a:lstStyle>
            <a:lvl1pPr>
              <a:defRPr/>
            </a:lvl1pPr>
          </a:lstStyle>
          <a:p>
            <a:fld id="{9451B34C-1D9C-3241-9CE4-ED0394EB8076}" type="slidenum">
              <a:rPr lang="en-US"/>
              <a:pPr/>
              <a:t>‹#›</a:t>
            </a:fld>
            <a:endParaRPr lang="en-US"/>
          </a:p>
        </p:txBody>
      </p:sp>
    </p:spTree>
    <p:extLst>
      <p:ext uri="{BB962C8B-B14F-4D97-AF65-F5344CB8AC3E}">
        <p14:creationId xmlns:p14="http://schemas.microsoft.com/office/powerpoint/2010/main" val="2063060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3" name="Rectangle 5"/>
          <p:cNvSpPr>
            <a:spLocks noGrp="1" noChangeArrowheads="1"/>
          </p:cNvSpPr>
          <p:nvPr>
            <p:ph type="sldNum" sz="quarter" idx="11"/>
          </p:nvPr>
        </p:nvSpPr>
        <p:spPr>
          <a:ln/>
        </p:spPr>
        <p:txBody>
          <a:bodyPr/>
          <a:lstStyle>
            <a:lvl1pPr>
              <a:defRPr/>
            </a:lvl1pPr>
          </a:lstStyle>
          <a:p>
            <a:fld id="{190E94A8-3D15-3648-B530-6E64C3B1883F}" type="slidenum">
              <a:rPr lang="en-US"/>
              <a:pPr/>
              <a:t>‹#›</a:t>
            </a:fld>
            <a:endParaRPr lang="en-US"/>
          </a:p>
        </p:txBody>
      </p:sp>
    </p:spTree>
    <p:extLst>
      <p:ext uri="{BB962C8B-B14F-4D97-AF65-F5344CB8AC3E}">
        <p14:creationId xmlns:p14="http://schemas.microsoft.com/office/powerpoint/2010/main" val="10356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995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6" name="Rectangle 5"/>
          <p:cNvSpPr>
            <a:spLocks noGrp="1" noChangeArrowheads="1"/>
          </p:cNvSpPr>
          <p:nvPr>
            <p:ph type="sldNum" sz="quarter" idx="11"/>
          </p:nvPr>
        </p:nvSpPr>
        <p:spPr>
          <a:ln/>
        </p:spPr>
        <p:txBody>
          <a:bodyPr/>
          <a:lstStyle>
            <a:lvl1pPr>
              <a:defRPr/>
            </a:lvl1pPr>
          </a:lstStyle>
          <a:p>
            <a:fld id="{AD91EBAE-340E-C544-8672-B11B9B08078C}" type="slidenum">
              <a:rPr lang="en-US"/>
              <a:pPr/>
              <a:t>‹#›</a:t>
            </a:fld>
            <a:endParaRPr lang="en-US"/>
          </a:p>
        </p:txBody>
      </p:sp>
    </p:spTree>
    <p:extLst>
      <p:ext uri="{BB962C8B-B14F-4D97-AF65-F5344CB8AC3E}">
        <p14:creationId xmlns:p14="http://schemas.microsoft.com/office/powerpoint/2010/main" val="1375330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6" name="Rectangle 5"/>
          <p:cNvSpPr>
            <a:spLocks noGrp="1" noChangeArrowheads="1"/>
          </p:cNvSpPr>
          <p:nvPr>
            <p:ph type="sldNum" sz="quarter" idx="11"/>
          </p:nvPr>
        </p:nvSpPr>
        <p:spPr>
          <a:ln/>
        </p:spPr>
        <p:txBody>
          <a:bodyPr/>
          <a:lstStyle>
            <a:lvl1pPr>
              <a:defRPr/>
            </a:lvl1pPr>
          </a:lstStyle>
          <a:p>
            <a:fld id="{B1EA468B-52FF-A54F-8F91-15DBB6C31541}" type="slidenum">
              <a:rPr lang="en-US"/>
              <a:pPr/>
              <a:t>‹#›</a:t>
            </a:fld>
            <a:endParaRPr lang="en-US"/>
          </a:p>
        </p:txBody>
      </p:sp>
    </p:spTree>
    <p:extLst>
      <p:ext uri="{BB962C8B-B14F-4D97-AF65-F5344CB8AC3E}">
        <p14:creationId xmlns:p14="http://schemas.microsoft.com/office/powerpoint/2010/main" val="2490316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5" name="Rectangle 5"/>
          <p:cNvSpPr>
            <a:spLocks noGrp="1" noChangeArrowheads="1"/>
          </p:cNvSpPr>
          <p:nvPr>
            <p:ph type="sldNum" sz="quarter" idx="11"/>
          </p:nvPr>
        </p:nvSpPr>
        <p:spPr>
          <a:ln/>
        </p:spPr>
        <p:txBody>
          <a:bodyPr/>
          <a:lstStyle>
            <a:lvl1pPr>
              <a:defRPr/>
            </a:lvl1pPr>
          </a:lstStyle>
          <a:p>
            <a:fld id="{3D6774E6-1EF3-044B-A2F4-1C4D45C7AA31}" type="slidenum">
              <a:rPr lang="en-US"/>
              <a:pPr/>
              <a:t>‹#›</a:t>
            </a:fld>
            <a:endParaRPr lang="en-US"/>
          </a:p>
        </p:txBody>
      </p:sp>
    </p:spTree>
    <p:extLst>
      <p:ext uri="{BB962C8B-B14F-4D97-AF65-F5344CB8AC3E}">
        <p14:creationId xmlns:p14="http://schemas.microsoft.com/office/powerpoint/2010/main" val="3341254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0574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60198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Java Programming: Program Design Including Data Structures</a:t>
            </a:r>
          </a:p>
        </p:txBody>
      </p:sp>
      <p:sp>
        <p:nvSpPr>
          <p:cNvPr id="5" name="Rectangle 5"/>
          <p:cNvSpPr>
            <a:spLocks noGrp="1" noChangeArrowheads="1"/>
          </p:cNvSpPr>
          <p:nvPr>
            <p:ph type="sldNum" sz="quarter" idx="11"/>
          </p:nvPr>
        </p:nvSpPr>
        <p:spPr>
          <a:ln/>
        </p:spPr>
        <p:txBody>
          <a:bodyPr/>
          <a:lstStyle>
            <a:lvl1pPr>
              <a:defRPr/>
            </a:lvl1pPr>
          </a:lstStyle>
          <a:p>
            <a:fld id="{EE669CF6-205C-324D-9DE8-D1CFAAF5AEB4}" type="slidenum">
              <a:rPr lang="en-US"/>
              <a:pPr/>
              <a:t>‹#›</a:t>
            </a:fld>
            <a:endParaRPr lang="en-US"/>
          </a:p>
        </p:txBody>
      </p:sp>
    </p:spTree>
    <p:extLst>
      <p:ext uri="{BB962C8B-B14F-4D97-AF65-F5344CB8AC3E}">
        <p14:creationId xmlns:p14="http://schemas.microsoft.com/office/powerpoint/2010/main" val="25269151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7"/>
          <p:cNvSpPr>
            <a:spLocks noChangeArrowheads="1"/>
          </p:cNvSpPr>
          <p:nvPr/>
        </p:nvSpPr>
        <p:spPr bwMode="auto">
          <a:xfrm>
            <a:off x="0" y="1676400"/>
            <a:ext cx="9144000" cy="1902346"/>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6146" name="Rectangle 2"/>
          <p:cNvSpPr>
            <a:spLocks noGrp="1" noChangeArrowheads="1"/>
          </p:cNvSpPr>
          <p:nvPr>
            <p:ph type="ctrTitle"/>
          </p:nvPr>
        </p:nvSpPr>
        <p:spPr>
          <a:xfrm>
            <a:off x="685800" y="1882775"/>
            <a:ext cx="7772400" cy="1470025"/>
          </a:xfrm>
        </p:spPr>
        <p:txBody>
          <a:bodyPr/>
          <a:lstStyle>
            <a:lvl1pPr>
              <a:defRPr sz="4000"/>
            </a:lvl1pPr>
          </a:lstStyle>
          <a:p>
            <a:r>
              <a:rPr lang="en-US" smtClean="0"/>
              <a:t>Click to edit Master title style</a:t>
            </a:r>
            <a:endParaRPr lang="en-US" dirty="0"/>
          </a:p>
        </p:txBody>
      </p:sp>
      <p:sp>
        <p:nvSpPr>
          <p:cNvPr id="6147" name="Rectangle 3"/>
          <p:cNvSpPr>
            <a:spLocks noGrp="1" noChangeArrowheads="1"/>
          </p:cNvSpPr>
          <p:nvPr>
            <p:ph type="subTitle" idx="1"/>
          </p:nvPr>
        </p:nvSpPr>
        <p:spPr>
          <a:xfrm>
            <a:off x="1371600" y="43434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dirty="0"/>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7" name="Slide Number Placeholder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B6F15528-21DE-4FAA-801E-634DDDAF4B2B}" type="slidenum">
              <a:rPr lang="en-US" smtClean="0"/>
              <a:pPr/>
              <a:t>‹#›</a:t>
            </a:fld>
            <a:endParaRPr lang="en-US"/>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72220675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B6F15528-21DE-4FAA-801E-634DDDAF4B2B}" type="slidenum">
              <a:rPr lang="en-US" smtClean="0"/>
              <a:pPr/>
              <a:t>‹#›</a:t>
            </a:fld>
            <a:endParaRPr lang="en-US"/>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305589253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B6F15528-21DE-4FAA-801E-634DDDAF4B2B}" type="slidenum">
              <a:rPr lang="en-US" smtClean="0"/>
              <a:pPr/>
              <a:t>‹#›</a:t>
            </a:fld>
            <a:endParaRPr lang="en-US"/>
          </a:p>
        </p:txBody>
      </p:sp>
      <p:sp>
        <p:nvSpPr>
          <p:cNvPr id="4"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5"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181011822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a:p>
        </p:txBody>
      </p:sp>
      <p:sp>
        <p:nvSpPr>
          <p:cNvPr id="6"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42632331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4119939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r>
              <a:rPr lang="en-US" smtClean="0"/>
              <a:t>Click icon to add online image</a:t>
            </a:r>
            <a:endParaRPr lang="en-US"/>
          </a:p>
        </p:txBody>
      </p:sp>
      <p:sp>
        <p:nvSpPr>
          <p:cNvPr id="8"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9"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81967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825720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7"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8"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37456242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47347498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20515495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5"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6"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27704857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10"/>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fld id="{B6F15528-21DE-4FAA-801E-634DDDAF4B2B}" type="slidenum">
              <a:rPr lang="en-US" smtClean="0"/>
              <a:pPr/>
              <a:t>‹#›</a:t>
            </a:fld>
            <a:endParaRPr lang="en-US"/>
          </a:p>
        </p:txBody>
      </p:sp>
      <p:sp>
        <p:nvSpPr>
          <p:cNvPr id="8"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endParaRPr lang="en-US"/>
          </a:p>
        </p:txBody>
      </p:sp>
      <p:sp>
        <p:nvSpPr>
          <p:cNvPr id="10" name="Date Placeholder 4"/>
          <p:cNvSpPr>
            <a:spLocks noGrp="1"/>
          </p:cNvSpPr>
          <p:nvPr>
            <p:ph type="dt" sz="half" idx="11"/>
          </p:nvPr>
        </p:nvSpPr>
        <p:spPr>
          <a:xfrm>
            <a:off x="431800" y="6553200"/>
            <a:ext cx="1905000" cy="457200"/>
          </a:xfrm>
          <a:prstGeom prst="rect">
            <a:avLst/>
          </a:prstGeom>
        </p:spPr>
        <p:txBody>
          <a:bodyPr/>
          <a:lstStyle>
            <a:lvl1pPr>
              <a:defRPr sz="1400">
                <a:solidFill>
                  <a:srgbClr val="000000"/>
                </a:solidFill>
              </a:defRPr>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99538220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616237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7619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7281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6386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0844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5397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9/22/2015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33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533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3075" name="Rectangle 3"/>
          <p:cNvSpPr>
            <a:spLocks noGrp="1" noChangeArrowheads="1"/>
          </p:cNvSpPr>
          <p:nvPr>
            <p:ph type="body" idx="1"/>
          </p:nvPr>
        </p:nvSpPr>
        <p:spPr bwMode="auto">
          <a:xfrm>
            <a:off x="457200" y="1828800"/>
            <a:ext cx="8229600" cy="430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96292"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fld id="{1D8BD707-D9CF-40AE-B4C6-C98DA3205C09}" type="datetimeFigureOut">
              <a:rPr lang="en-US" smtClean="0"/>
              <a:pPr/>
              <a:t>9/22/2015</a:t>
            </a:fld>
            <a:endParaRPr lang="en-US"/>
          </a:p>
        </p:txBody>
      </p:sp>
      <p:sp>
        <p:nvSpPr>
          <p:cNvPr id="39629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mn-ea"/>
              </a:defRPr>
            </a:lvl1pPr>
          </a:lstStyle>
          <a:p>
            <a:endParaRPr lang="en-US"/>
          </a:p>
        </p:txBody>
      </p:sp>
      <p:sp>
        <p:nvSpPr>
          <p:cNvPr id="396294"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fld id="{B6F15528-21DE-4FAA-801E-634DDDAF4B2B}" type="slidenum">
              <a:rPr lang="en-US" smtClean="0"/>
              <a:pPr/>
              <a:t>‹#›</a:t>
            </a:fld>
            <a:endParaRPr lang="en-US"/>
          </a:p>
        </p:txBody>
      </p:sp>
      <p:pic>
        <p:nvPicPr>
          <p:cNvPr id="3079"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0" name="Rectangle 14"/>
          <p:cNvSpPr>
            <a:spLocks noChangeArrowheads="1"/>
          </p:cNvSpPr>
          <p:nvPr/>
        </p:nvSpPr>
        <p:spPr bwMode="auto">
          <a:xfrm>
            <a:off x="0" y="6477000"/>
            <a:ext cx="9144000" cy="381000"/>
          </a:xfrm>
          <a:prstGeom prst="rect">
            <a:avLst/>
          </a:prstGeom>
          <a:solidFill>
            <a:srgbClr val="70344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pic>
        <p:nvPicPr>
          <p:cNvPr id="3081" name="Picture 15" descr="lwm2_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9538" y="6553200"/>
            <a:ext cx="263366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ＭＳ Ｐゴシック" charset="0"/>
          <a:cs typeface="+mj-cs"/>
        </a:defRPr>
      </a:lvl1pPr>
      <a:lvl2pPr algn="l" rtl="0" eaLnBrk="1" fontAlgn="base" hangingPunct="1">
        <a:spcBef>
          <a:spcPct val="0"/>
        </a:spcBef>
        <a:spcAft>
          <a:spcPct val="0"/>
        </a:spcAft>
        <a:defRPr sz="4400">
          <a:solidFill>
            <a:schemeClr val="tx2"/>
          </a:solidFill>
          <a:latin typeface="Times New Roman" pitchFamily="18" charset="0"/>
          <a:ea typeface="ＭＳ Ｐゴシック" charset="0"/>
        </a:defRPr>
      </a:lvl2pPr>
      <a:lvl3pPr algn="l" rtl="0" eaLnBrk="1" fontAlgn="base" hangingPunct="1">
        <a:spcBef>
          <a:spcPct val="0"/>
        </a:spcBef>
        <a:spcAft>
          <a:spcPct val="0"/>
        </a:spcAft>
        <a:defRPr sz="4400">
          <a:solidFill>
            <a:schemeClr val="tx2"/>
          </a:solidFill>
          <a:latin typeface="Times New Roman" pitchFamily="18" charset="0"/>
          <a:ea typeface="ＭＳ Ｐゴシック" charset="0"/>
        </a:defRPr>
      </a:lvl3pPr>
      <a:lvl4pPr algn="l" rtl="0" eaLnBrk="1" fontAlgn="base" hangingPunct="1">
        <a:spcBef>
          <a:spcPct val="0"/>
        </a:spcBef>
        <a:spcAft>
          <a:spcPct val="0"/>
        </a:spcAft>
        <a:defRPr sz="4400">
          <a:solidFill>
            <a:schemeClr val="tx2"/>
          </a:solidFill>
          <a:latin typeface="Times New Roman" pitchFamily="18" charset="0"/>
          <a:ea typeface="ＭＳ Ｐゴシック" charset="0"/>
        </a:defRPr>
      </a:lvl4pPr>
      <a:lvl5pPr algn="l" rtl="0" eaLnBrk="1" fontAlgn="base" hangingPunct="1">
        <a:spcBef>
          <a:spcPct val="0"/>
        </a:spcBef>
        <a:spcAft>
          <a:spcPct val="0"/>
        </a:spcAft>
        <a:defRPr sz="4400">
          <a:solidFill>
            <a:schemeClr val="tx2"/>
          </a:solidFill>
          <a:latin typeface="Times New Roman" pitchFamily="18" charset="0"/>
          <a:ea typeface="ＭＳ Ｐゴシック"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469900" indent="-469900" algn="l" rtl="0" eaLnBrk="1" fontAlgn="base" hangingPunct="1">
        <a:spcBef>
          <a:spcPct val="20000"/>
        </a:spcBef>
        <a:spcAft>
          <a:spcPct val="0"/>
        </a:spcAft>
        <a:buClr>
          <a:schemeClr val="bg2"/>
        </a:buClr>
        <a:buSzPct val="70000"/>
        <a:buFont typeface="Wingdings" charset="0"/>
        <a:buChar char="o"/>
        <a:defRPr sz="3200">
          <a:solidFill>
            <a:schemeClr val="tx1"/>
          </a:solidFill>
          <a:latin typeface="+mn-lt"/>
          <a:ea typeface="ＭＳ Ｐゴシック" charset="0"/>
          <a:cs typeface="+mn-cs"/>
        </a:defRPr>
      </a:lvl1pPr>
      <a:lvl2pPr marL="908050" indent="-436563" algn="l" rtl="0" eaLnBrk="1" fontAlgn="base" hangingPunct="1">
        <a:spcBef>
          <a:spcPct val="20000"/>
        </a:spcBef>
        <a:spcAft>
          <a:spcPct val="0"/>
        </a:spcAft>
        <a:buClr>
          <a:schemeClr val="accent2"/>
        </a:buClr>
        <a:buSzPct val="75000"/>
        <a:buFont typeface="Wingdings" charset="0"/>
        <a:buChar char="n"/>
        <a:defRPr sz="2800">
          <a:solidFill>
            <a:schemeClr val="tx1"/>
          </a:solidFill>
          <a:latin typeface="+mn-lt"/>
          <a:ea typeface="ＭＳ Ｐゴシック" charset="0"/>
        </a:defRPr>
      </a:lvl2pPr>
      <a:lvl3pPr marL="1377950" indent="-468313" algn="l" rtl="0" eaLnBrk="1" fontAlgn="base" hangingPunct="1">
        <a:spcBef>
          <a:spcPct val="20000"/>
        </a:spcBef>
        <a:spcAft>
          <a:spcPct val="0"/>
        </a:spcAft>
        <a:buClr>
          <a:schemeClr val="bg2"/>
        </a:buClr>
        <a:buSzPct val="65000"/>
        <a:buFont typeface="Wingdings" charset="0"/>
        <a:buChar char="o"/>
        <a:defRPr sz="2400">
          <a:solidFill>
            <a:schemeClr val="tx1"/>
          </a:solidFill>
          <a:latin typeface="+mn-lt"/>
          <a:ea typeface="ＭＳ Ｐゴシック" charset="0"/>
        </a:defRPr>
      </a:lvl3pPr>
      <a:lvl4pPr marL="1827213" indent="-438150" algn="l" rtl="0" eaLnBrk="1" fontAlgn="base" hangingPunct="1">
        <a:spcBef>
          <a:spcPct val="20000"/>
        </a:spcBef>
        <a:spcAft>
          <a:spcPct val="0"/>
        </a:spcAft>
        <a:buClr>
          <a:schemeClr val="accent2"/>
        </a:buClr>
        <a:buSzPct val="75000"/>
        <a:buFont typeface="Wingdings" charset="0"/>
        <a:buChar char="n"/>
        <a:defRPr sz="2000">
          <a:solidFill>
            <a:schemeClr val="tx1"/>
          </a:solidFill>
          <a:latin typeface="+mn-lt"/>
          <a:ea typeface="ＭＳ Ｐゴシック" charset="0"/>
        </a:defRPr>
      </a:lvl4pPr>
      <a:lvl5pPr marL="2297113" indent="-468313" algn="l" rtl="0" eaLnBrk="1" fontAlgn="base" hangingPunct="1">
        <a:spcBef>
          <a:spcPct val="20000"/>
        </a:spcBef>
        <a:spcAft>
          <a:spcPct val="0"/>
        </a:spcAft>
        <a:buClr>
          <a:schemeClr val="accent1"/>
        </a:buClr>
        <a:buSzPct val="50000"/>
        <a:buFont typeface="Wingdings" charset="0"/>
        <a:buChar char="o"/>
        <a:defRPr sz="2000">
          <a:solidFill>
            <a:schemeClr val="tx1"/>
          </a:solidFill>
          <a:latin typeface="+mn-lt"/>
          <a:ea typeface="ＭＳ Ｐゴシック" charset="0"/>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9088" y="1828800"/>
            <a:ext cx="8824912" cy="5029200"/>
            <a:chOff x="201" y="1152"/>
            <a:chExt cx="5559" cy="3168"/>
          </a:xfrm>
        </p:grpSpPr>
        <p:sp>
          <p:nvSpPr>
            <p:cNvPr id="1032" name="Freeform 3"/>
            <p:cNvSpPr>
              <a:spLocks/>
            </p:cNvSpPr>
            <p:nvPr/>
          </p:nvSpPr>
          <p:spPr bwMode="ltGray">
            <a:xfrm>
              <a:off x="528" y="2909"/>
              <a:ext cx="5232" cy="1411"/>
            </a:xfrm>
            <a:custGeom>
              <a:avLst/>
              <a:gdLst>
                <a:gd name="T0" fmla="*/ 0 w 4897"/>
                <a:gd name="T1" fmla="*/ 0 h 2182"/>
                <a:gd name="T2" fmla="*/ 0 w 4897"/>
                <a:gd name="T3" fmla="*/ 160 h 2182"/>
                <a:gd name="T4" fmla="*/ 7284 w 4897"/>
                <a:gd name="T5" fmla="*/ 160 h 2182"/>
                <a:gd name="T6" fmla="*/ 7284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3" name="Freeform 4"/>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34" name="Freeform 5"/>
            <p:cNvSpPr>
              <a:spLocks/>
            </p:cNvSpPr>
            <p:nvPr/>
          </p:nvSpPr>
          <p:spPr bwMode="ltGray">
            <a:xfrm>
              <a:off x="528" y="2932"/>
              <a:ext cx="5232" cy="1388"/>
            </a:xfrm>
            <a:custGeom>
              <a:avLst/>
              <a:gdLst>
                <a:gd name="T0" fmla="*/ 0 w 4897"/>
                <a:gd name="T1" fmla="*/ 0 h 2182"/>
                <a:gd name="T2" fmla="*/ 0 w 4897"/>
                <a:gd name="T3" fmla="*/ 144 h 2182"/>
                <a:gd name="T4" fmla="*/ 7284 w 4897"/>
                <a:gd name="T5" fmla="*/ 144 h 2182"/>
                <a:gd name="T6" fmla="*/ 7284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1478" name="Freeform 6"/>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361479" name="Freeform 7"/>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361480" name="Freeform 8"/>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361481" name="Freeform 9"/>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sp>
          <p:nvSpPr>
            <p:cNvPr id="361482" name="Freeform 10"/>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a:defRPr/>
              </a:pPr>
              <a:endParaRPr lang="en-US" dirty="0">
                <a:latin typeface="Times New Roman" pitchFamily="18" charset="0"/>
                <a:ea typeface="+mn-ea"/>
              </a:endParaRPr>
            </a:p>
          </p:txBody>
        </p:sp>
      </p:grpSp>
      <p:sp>
        <p:nvSpPr>
          <p:cNvPr id="361483" name="Rectangle 11"/>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en-US"/>
          </a:p>
        </p:txBody>
      </p:sp>
      <p:sp>
        <p:nvSpPr>
          <p:cNvPr id="361484" name="Rectangle 12"/>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r>
              <a:rPr lang="en-US"/>
              <a:t>Java Programming: Program Design Including Data Structures</a:t>
            </a:r>
          </a:p>
        </p:txBody>
      </p:sp>
      <p:sp>
        <p:nvSpPr>
          <p:cNvPr id="361485" name="Rectangle 13"/>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7A27D59C-7316-7144-A1F3-4CAAF4A894F1}" type="slidenum">
              <a:rPr lang="en-US"/>
              <a:pPr/>
              <a:t>‹#›</a:t>
            </a:fld>
            <a:endParaRPr lang="en-US"/>
          </a:p>
        </p:txBody>
      </p:sp>
      <p:sp>
        <p:nvSpPr>
          <p:cNvPr id="361486" name="Rectangle 14"/>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1487" name="Rectangle 15"/>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0"/>
          <a:cs typeface="+mj-cs"/>
        </a:defRPr>
      </a:lvl1pPr>
      <a:lvl2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ＭＳ Ｐゴシック" charset="0"/>
        </a:defRPr>
      </a:lvl2pPr>
      <a:lvl3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ＭＳ Ｐゴシック" charset="0"/>
        </a:defRPr>
      </a:lvl3pPr>
      <a:lvl4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ＭＳ Ｐゴシック" charset="0"/>
        </a:defRPr>
      </a:lvl4pPr>
      <a:lvl5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ea typeface="ＭＳ Ｐゴシック" charset="0"/>
        </a:defRPr>
      </a:lvl5pPr>
      <a:lvl6pPr marL="4572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6pPr>
      <a:lvl7pPr marL="9144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7pPr>
      <a:lvl8pPr marL="13716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8pPr>
      <a:lvl9pPr marL="18288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1" fontAlgn="base" hangingPunct="1">
        <a:spcBef>
          <a:spcPct val="20000"/>
        </a:spcBef>
        <a:spcAft>
          <a:spcPct val="0"/>
        </a:spcAft>
        <a:buClr>
          <a:schemeClr val="hlink"/>
        </a:buClr>
        <a:buFont typeface="Wingdings" charset="0"/>
        <a:buChar char="§"/>
        <a:defRPr sz="3200">
          <a:solidFill>
            <a:schemeClr val="tx1"/>
          </a:solidFill>
          <a:effectLst>
            <a:outerShdw blurRad="38100" dist="38100" dir="2700000" algn="tl">
              <a:srgbClr val="000000"/>
            </a:outerShdw>
          </a:effectLst>
          <a:latin typeface="+mn-lt"/>
          <a:ea typeface="ＭＳ Ｐゴシック" charset="0"/>
          <a:cs typeface="+mn-cs"/>
        </a:defRPr>
      </a:lvl1pPr>
      <a:lvl2pPr marL="742950" indent="-285750" algn="l" rtl="0" eaLnBrk="1" fontAlgn="base" hangingPunct="1">
        <a:spcBef>
          <a:spcPct val="20000"/>
        </a:spcBef>
        <a:spcAft>
          <a:spcPct val="0"/>
        </a:spcAft>
        <a:buClr>
          <a:schemeClr val="accent2"/>
        </a:buClr>
        <a:buFont typeface="Wingdings" charset="0"/>
        <a:buChar char="§"/>
        <a:defRPr sz="2800">
          <a:solidFill>
            <a:schemeClr val="tx1"/>
          </a:solidFill>
          <a:effectLst>
            <a:outerShdw blurRad="38100" dist="38100" dir="2700000" algn="tl">
              <a:srgbClr val="000000"/>
            </a:outerShdw>
          </a:effectLst>
          <a:latin typeface="+mn-lt"/>
          <a:ea typeface="ＭＳ Ｐゴシック" charset="0"/>
        </a:defRPr>
      </a:lvl2pPr>
      <a:lvl3pPr marL="1143000" indent="-228600" algn="l" rtl="0" eaLnBrk="1" fontAlgn="base" hangingPunct="1">
        <a:spcBef>
          <a:spcPct val="20000"/>
        </a:spcBef>
        <a:spcAft>
          <a:spcPct val="0"/>
        </a:spcAft>
        <a:buClr>
          <a:schemeClr val="hlink"/>
        </a:buClr>
        <a:buFont typeface="Wingdings" charset="0"/>
        <a:buChar char="§"/>
        <a:defRPr sz="2400">
          <a:solidFill>
            <a:schemeClr val="tx1"/>
          </a:solidFill>
          <a:effectLst>
            <a:outerShdw blurRad="38100" dist="38100" dir="2700000" algn="tl">
              <a:srgbClr val="000000"/>
            </a:outerShdw>
          </a:effectLst>
          <a:latin typeface="+mn-lt"/>
          <a:ea typeface="ＭＳ Ｐゴシック" charset="0"/>
        </a:defRPr>
      </a:lvl3pPr>
      <a:lvl4pPr marL="1600200" indent="-228600" algn="l" rtl="0" eaLnBrk="1" fontAlgn="base" hangingPunct="1">
        <a:spcBef>
          <a:spcPct val="20000"/>
        </a:spcBef>
        <a:spcAft>
          <a:spcPct val="0"/>
        </a:spcAft>
        <a:buClr>
          <a:schemeClr val="accent2"/>
        </a:buClr>
        <a:buFont typeface="Wingdings" charset="0"/>
        <a:buChar char="§"/>
        <a:defRPr sz="2000">
          <a:solidFill>
            <a:schemeClr val="tx1"/>
          </a:solidFill>
          <a:effectLst>
            <a:outerShdw blurRad="38100" dist="38100" dir="2700000" algn="tl">
              <a:srgbClr val="000000"/>
            </a:outerShdw>
          </a:effectLst>
          <a:latin typeface="+mn-lt"/>
          <a:ea typeface="ＭＳ Ｐゴシック" charset="0"/>
        </a:defRPr>
      </a:lvl4pPr>
      <a:lvl5pPr marL="2057400" indent="-228600" algn="l" rtl="0" eaLnBrk="1" fontAlgn="base" hangingPunct="1">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ＭＳ Ｐゴシック" charset="0"/>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2051" name="Rectangle 3"/>
          <p:cNvSpPr>
            <a:spLocks noGrp="1" noChangeArrowheads="1"/>
          </p:cNvSpPr>
          <p:nvPr>
            <p:ph type="body" idx="1"/>
          </p:nvPr>
        </p:nvSpPr>
        <p:spPr bwMode="auto">
          <a:xfrm>
            <a:off x="762000" y="1981200"/>
            <a:ext cx="8153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4548" name="Rectangle 4"/>
          <p:cNvSpPr>
            <a:spLocks noGrp="1" noChangeArrowheads="1"/>
          </p:cNvSpPr>
          <p:nvPr>
            <p:ph type="ftr" sz="quarter" idx="3"/>
          </p:nvPr>
        </p:nvSpPr>
        <p:spPr bwMode="auto">
          <a:xfrm>
            <a:off x="685800" y="6477000"/>
            <a:ext cx="7315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defRPr>
            </a:lvl1pPr>
          </a:lstStyle>
          <a:p>
            <a:pPr>
              <a:defRPr/>
            </a:pPr>
            <a:r>
              <a:rPr lang="en-US"/>
              <a:t>Java Programming: Program Design Including Data Structures</a:t>
            </a:r>
          </a:p>
        </p:txBody>
      </p:sp>
      <p:sp>
        <p:nvSpPr>
          <p:cNvPr id="364549" name="Rectangle 5"/>
          <p:cNvSpPr>
            <a:spLocks noGrp="1" noChangeArrowheads="1"/>
          </p:cNvSpPr>
          <p:nvPr>
            <p:ph type="sldNum" sz="quarter" idx="4"/>
          </p:nvPr>
        </p:nvSpPr>
        <p:spPr bwMode="auto">
          <a:xfrm>
            <a:off x="8229600" y="6477000"/>
            <a:ext cx="762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07BB4EF-6E3B-8546-B7BA-BB39D78764AA}" type="slidenum">
              <a:rPr lang="en-US"/>
              <a:pPr/>
              <a:t>‹#›</a:t>
            </a:fld>
            <a:endParaRPr lang="en-US"/>
          </a:p>
        </p:txBody>
      </p:sp>
      <p:pic>
        <p:nvPicPr>
          <p:cNvPr id="2054" name="Picture 6"/>
          <p:cNvPicPr>
            <a:picLocks noChangeAspect="1" noChangeArrowheads="1"/>
          </p:cNvPicPr>
          <p:nvPr/>
        </p:nvPicPr>
        <p:blipFill>
          <a:blip r:embed="rId13">
            <a:extLst>
              <a:ext uri="{28A0092B-C50C-407E-A947-70E740481C1C}">
                <a14:useLocalDpi xmlns:a14="http://schemas.microsoft.com/office/drawing/2010/main" val="0"/>
              </a:ext>
            </a:extLst>
          </a:blip>
          <a:srcRect l="28572" r="34631"/>
          <a:stretch>
            <a:fillRect/>
          </a:stretch>
        </p:blipFill>
        <p:spPr bwMode="auto">
          <a:xfrm>
            <a:off x="0" y="0"/>
            <a:ext cx="533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4400">
          <a:solidFill>
            <a:srgbClr val="333399"/>
          </a:solidFill>
          <a:latin typeface="+mj-lt"/>
          <a:ea typeface="ＭＳ Ｐゴシック" charset="0"/>
          <a:cs typeface="+mj-cs"/>
        </a:defRPr>
      </a:lvl1pPr>
      <a:lvl2pPr algn="ctr" rtl="0" eaLnBrk="1" fontAlgn="base" hangingPunct="1">
        <a:spcBef>
          <a:spcPct val="0"/>
        </a:spcBef>
        <a:spcAft>
          <a:spcPct val="0"/>
        </a:spcAft>
        <a:defRPr sz="4400">
          <a:solidFill>
            <a:srgbClr val="333399"/>
          </a:solidFill>
          <a:latin typeface="Times New Roman" pitchFamily="18" charset="0"/>
          <a:ea typeface="ＭＳ Ｐゴシック" charset="0"/>
        </a:defRPr>
      </a:lvl2pPr>
      <a:lvl3pPr algn="ctr" rtl="0" eaLnBrk="1" fontAlgn="base" hangingPunct="1">
        <a:spcBef>
          <a:spcPct val="0"/>
        </a:spcBef>
        <a:spcAft>
          <a:spcPct val="0"/>
        </a:spcAft>
        <a:defRPr sz="4400">
          <a:solidFill>
            <a:srgbClr val="333399"/>
          </a:solidFill>
          <a:latin typeface="Times New Roman" pitchFamily="18" charset="0"/>
          <a:ea typeface="ＭＳ Ｐゴシック" charset="0"/>
        </a:defRPr>
      </a:lvl3pPr>
      <a:lvl4pPr algn="ctr" rtl="0" eaLnBrk="1" fontAlgn="base" hangingPunct="1">
        <a:spcBef>
          <a:spcPct val="0"/>
        </a:spcBef>
        <a:spcAft>
          <a:spcPct val="0"/>
        </a:spcAft>
        <a:defRPr sz="4400">
          <a:solidFill>
            <a:srgbClr val="333399"/>
          </a:solidFill>
          <a:latin typeface="Times New Roman" pitchFamily="18" charset="0"/>
          <a:ea typeface="ＭＳ Ｐゴシック" charset="0"/>
        </a:defRPr>
      </a:lvl4pPr>
      <a:lvl5pPr algn="ctr" rtl="0" eaLnBrk="1" fontAlgn="base" hangingPunct="1">
        <a:spcBef>
          <a:spcPct val="0"/>
        </a:spcBef>
        <a:spcAft>
          <a:spcPct val="0"/>
        </a:spcAft>
        <a:defRPr sz="4400">
          <a:solidFill>
            <a:srgbClr val="333399"/>
          </a:solidFill>
          <a:latin typeface="Times New Roman" pitchFamily="18" charset="0"/>
          <a:ea typeface="ＭＳ Ｐゴシック" charset="0"/>
        </a:defRPr>
      </a:lvl5pPr>
      <a:lvl6pPr marL="457200" algn="ctr" rtl="0" eaLnBrk="1" fontAlgn="base" hangingPunct="1">
        <a:spcBef>
          <a:spcPct val="0"/>
        </a:spcBef>
        <a:spcAft>
          <a:spcPct val="0"/>
        </a:spcAft>
        <a:defRPr sz="4400">
          <a:solidFill>
            <a:srgbClr val="333399"/>
          </a:solidFill>
          <a:latin typeface="Times New Roman" pitchFamily="18" charset="0"/>
        </a:defRPr>
      </a:lvl6pPr>
      <a:lvl7pPr marL="914400" algn="ctr" rtl="0" eaLnBrk="1" fontAlgn="base" hangingPunct="1">
        <a:spcBef>
          <a:spcPct val="0"/>
        </a:spcBef>
        <a:spcAft>
          <a:spcPct val="0"/>
        </a:spcAft>
        <a:defRPr sz="4400">
          <a:solidFill>
            <a:srgbClr val="333399"/>
          </a:solidFill>
          <a:latin typeface="Times New Roman" pitchFamily="18" charset="0"/>
        </a:defRPr>
      </a:lvl7pPr>
      <a:lvl8pPr marL="1371600" algn="ctr" rtl="0" eaLnBrk="1" fontAlgn="base" hangingPunct="1">
        <a:spcBef>
          <a:spcPct val="0"/>
        </a:spcBef>
        <a:spcAft>
          <a:spcPct val="0"/>
        </a:spcAft>
        <a:defRPr sz="4400">
          <a:solidFill>
            <a:srgbClr val="333399"/>
          </a:solidFill>
          <a:latin typeface="Times New Roman" pitchFamily="18" charset="0"/>
        </a:defRPr>
      </a:lvl8pPr>
      <a:lvl9pPr marL="1828800" algn="ctr" rtl="0" eaLnBrk="1" fontAlgn="base" hangingPunct="1">
        <a:spcBef>
          <a:spcPct val="0"/>
        </a:spcBef>
        <a:spcAft>
          <a:spcPct val="0"/>
        </a:spcAft>
        <a:defRPr sz="4400">
          <a:solidFill>
            <a:srgbClr val="333399"/>
          </a:solidFill>
          <a:latin typeface="Times New Roman" pitchFamily="18" charset="0"/>
        </a:defRPr>
      </a:lvl9pPr>
    </p:titleStyle>
    <p:bodyStyle>
      <a:lvl1pPr marL="342900" indent="-342900" algn="l" rtl="0" eaLnBrk="1" fontAlgn="base" hangingPunct="1">
        <a:spcBef>
          <a:spcPct val="20000"/>
        </a:spcBef>
        <a:spcAft>
          <a:spcPct val="0"/>
        </a:spcAft>
        <a:buClr>
          <a:srgbClr val="666699"/>
        </a:buClr>
        <a:buFont typeface="Wingdings" charset="0"/>
        <a:buChar char="s"/>
        <a:defRPr sz="28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lr>
          <a:srgbClr val="666699"/>
        </a:buClr>
        <a:buFont typeface="Wingdings" charset="0"/>
        <a:buChar char="s"/>
        <a:defRPr sz="2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666699"/>
        </a:buClr>
        <a:buFont typeface="Wingdings" charset="0"/>
        <a:buChar char="s"/>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lr>
          <a:srgbClr val="666699"/>
        </a:buClr>
        <a:buFont typeface="Wingdings" charset="0"/>
        <a:buChar char="s"/>
        <a:defRPr sz="2200">
          <a:solidFill>
            <a:schemeClr val="tx1"/>
          </a:solidFill>
          <a:latin typeface="+mn-lt"/>
          <a:ea typeface="ＭＳ Ｐゴシック" charset="0"/>
        </a:defRPr>
      </a:lvl4pPr>
      <a:lvl5pPr marL="2057400" indent="-228600" algn="l" rtl="0" eaLnBrk="1" fontAlgn="base" hangingPunct="1">
        <a:spcBef>
          <a:spcPct val="20000"/>
        </a:spcBef>
        <a:spcAft>
          <a:spcPct val="0"/>
        </a:spcAft>
        <a:buClr>
          <a:srgbClr val="666699"/>
        </a:buClr>
        <a:buFont typeface="Wingdings" charset="0"/>
        <a:buChar char="s"/>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lr>
          <a:srgbClr val="666699"/>
        </a:buClr>
        <a:buFont typeface="Wingdings" pitchFamily="2" charset="2"/>
        <a:buChar char="s"/>
        <a:defRPr sz="2000">
          <a:solidFill>
            <a:schemeClr val="tx1"/>
          </a:solidFill>
          <a:latin typeface="+mn-lt"/>
        </a:defRPr>
      </a:lvl6pPr>
      <a:lvl7pPr marL="2971800" indent="-228600" algn="l" rtl="0" eaLnBrk="1" fontAlgn="base" hangingPunct="1">
        <a:spcBef>
          <a:spcPct val="20000"/>
        </a:spcBef>
        <a:spcAft>
          <a:spcPct val="0"/>
        </a:spcAft>
        <a:buClr>
          <a:srgbClr val="666699"/>
        </a:buClr>
        <a:buFont typeface="Wingdings" pitchFamily="2" charset="2"/>
        <a:buChar char="s"/>
        <a:defRPr sz="2000">
          <a:solidFill>
            <a:schemeClr val="tx1"/>
          </a:solidFill>
          <a:latin typeface="+mn-lt"/>
        </a:defRPr>
      </a:lvl7pPr>
      <a:lvl8pPr marL="3429000" indent="-228600" algn="l" rtl="0" eaLnBrk="1" fontAlgn="base" hangingPunct="1">
        <a:spcBef>
          <a:spcPct val="20000"/>
        </a:spcBef>
        <a:spcAft>
          <a:spcPct val="0"/>
        </a:spcAft>
        <a:buClr>
          <a:srgbClr val="666699"/>
        </a:buClr>
        <a:buFont typeface="Wingdings" pitchFamily="2" charset="2"/>
        <a:buChar char="s"/>
        <a:defRPr sz="2000">
          <a:solidFill>
            <a:schemeClr val="tx1"/>
          </a:solidFill>
          <a:latin typeface="+mn-lt"/>
        </a:defRPr>
      </a:lvl8pPr>
      <a:lvl9pPr marL="3886200" indent="-228600" algn="l" rtl="0" eaLnBrk="1" fontAlgn="base" hangingPunct="1">
        <a:spcBef>
          <a:spcPct val="20000"/>
        </a:spcBef>
        <a:spcAft>
          <a:spcPct val="0"/>
        </a:spcAft>
        <a:buClr>
          <a:srgbClr val="666699"/>
        </a:buClr>
        <a:buFont typeface="Wingdings" pitchFamily="2" charset="2"/>
        <a:buChar char="s"/>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865697"/>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3315" name="Rectangle 2"/>
          <p:cNvSpPr>
            <a:spLocks noGrp="1" noChangeArrowheads="1"/>
          </p:cNvSpPr>
          <p:nvPr>
            <p:ph type="title"/>
          </p:nvPr>
        </p:nvSpPr>
        <p:spPr bwMode="auto">
          <a:xfrm>
            <a:off x="457200" y="70056"/>
            <a:ext cx="8229600"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3316" name="Rectangle 3"/>
          <p:cNvSpPr>
            <a:spLocks noGrp="1" noChangeArrowheads="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9" name="Rectangle 5"/>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1030" name="Rectangle 6"/>
          <p:cNvSpPr>
            <a:spLocks noGrp="1" noChangeArrowheads="1"/>
          </p:cNvSpPr>
          <p:nvPr>
            <p:ph type="sldNum" sz="quarter" idx="4"/>
          </p:nvPr>
        </p:nvSpPr>
        <p:spPr bwMode="auto">
          <a:xfrm>
            <a:off x="6972300" y="6553200"/>
            <a:ext cx="2011363" cy="278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B6F15528-21DE-4FAA-801E-634DDDAF4B2B}" type="slidenum">
              <a:rPr lang="en-US" smtClean="0"/>
              <a:pPr/>
              <a:t>‹#›</a:t>
            </a:fld>
            <a:endParaRPr lang="en-US"/>
          </a:p>
        </p:txBody>
      </p:sp>
      <p:sp>
        <p:nvSpPr>
          <p:cNvPr id="8" name="Date Placeholder 4"/>
          <p:cNvSpPr>
            <a:spLocks noGrp="1"/>
          </p:cNvSpPr>
          <p:nvPr>
            <p:ph type="dt" sz="half" idx="2"/>
          </p:nvPr>
        </p:nvSpPr>
        <p:spPr>
          <a:xfrm>
            <a:off x="431800" y="6553200"/>
            <a:ext cx="1905000" cy="457200"/>
          </a:xfrm>
          <a:prstGeom prst="rect">
            <a:avLst/>
          </a:prstGeom>
        </p:spPr>
        <p:txBody>
          <a:bodyPr/>
          <a:lstStyle>
            <a:lvl1pPr>
              <a:defRPr sz="1400"/>
            </a:lvl1pPr>
          </a:lstStyle>
          <a:p>
            <a:fld id="{1D8BD707-D9CF-40AE-B4C6-C98DA3205C09}" type="datetimeFigureOut">
              <a:rPr lang="en-US" smtClean="0"/>
              <a:pPr/>
              <a:t>9/22/2015</a:t>
            </a:fld>
            <a:endParaRPr lang="en-US"/>
          </a:p>
        </p:txBody>
      </p:sp>
    </p:spTree>
    <p:extLst>
      <p:ext uri="{BB962C8B-B14F-4D97-AF65-F5344CB8AC3E}">
        <p14:creationId xmlns:p14="http://schemas.microsoft.com/office/powerpoint/2010/main" val="64829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iming>
    <p:tnLst>
      <p:par>
        <p:cTn id="1" dur="indefinite" restart="never" nodeType="tmRoot"/>
      </p:par>
    </p:tn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Palatino Linotype" pitchFamily="18" charset="0"/>
          <a:cs typeface="Arial" charset="0"/>
        </a:defRPr>
      </a:lvl2pPr>
      <a:lvl3pPr algn="ctr" rtl="0" eaLnBrk="1" fontAlgn="base" hangingPunct="1">
        <a:spcBef>
          <a:spcPct val="0"/>
        </a:spcBef>
        <a:spcAft>
          <a:spcPct val="0"/>
        </a:spcAft>
        <a:defRPr sz="3600">
          <a:solidFill>
            <a:schemeClr val="bg1"/>
          </a:solidFill>
          <a:latin typeface="Palatino Linotype" pitchFamily="18" charset="0"/>
          <a:cs typeface="Arial" charset="0"/>
        </a:defRPr>
      </a:lvl3pPr>
      <a:lvl4pPr algn="ctr" rtl="0" eaLnBrk="1" fontAlgn="base" hangingPunct="1">
        <a:spcBef>
          <a:spcPct val="0"/>
        </a:spcBef>
        <a:spcAft>
          <a:spcPct val="0"/>
        </a:spcAft>
        <a:defRPr sz="3600">
          <a:solidFill>
            <a:schemeClr val="bg1"/>
          </a:solidFill>
          <a:latin typeface="Palatino Linotype" pitchFamily="18" charset="0"/>
          <a:cs typeface="Arial" charset="0"/>
        </a:defRPr>
      </a:lvl4pPr>
      <a:lvl5pPr algn="ctr" rtl="0" eaLnBrk="1" fontAlgn="base" hangingPunct="1">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lr>
          <a:srgbClr val="00B050"/>
        </a:buClr>
        <a:buChar char="•"/>
        <a:defRPr sz="2800">
          <a:solidFill>
            <a:srgbClr val="000000"/>
          </a:solidFill>
          <a:latin typeface="+mn-lt"/>
          <a:cs typeface="+mn-cs"/>
        </a:defRPr>
      </a:lvl2pPr>
      <a:lvl3pPr marL="1143000" indent="-228600" algn="l" rtl="0" eaLnBrk="1" fontAlgn="base" hangingPunct="1">
        <a:spcBef>
          <a:spcPct val="20000"/>
        </a:spcBef>
        <a:spcAft>
          <a:spcPct val="0"/>
        </a:spcAft>
        <a:buChar char="o"/>
        <a:defRPr sz="2000">
          <a:solidFill>
            <a:srgbClr val="000000"/>
          </a:solidFill>
          <a:latin typeface="+mn-lt"/>
          <a:cs typeface="+mn-cs"/>
        </a:defRPr>
      </a:lvl3pPr>
      <a:lvl4pPr marL="1600200" indent="-228600" algn="l" rtl="0" eaLnBrk="1" fontAlgn="base" hangingPunct="1">
        <a:spcBef>
          <a:spcPct val="20000"/>
        </a:spcBef>
        <a:spcAft>
          <a:spcPct val="0"/>
        </a:spcAft>
        <a:buChar char="–"/>
        <a:defRPr>
          <a:solidFill>
            <a:srgbClr val="000000"/>
          </a:solidFill>
          <a:latin typeface="+mn-lt"/>
          <a:cs typeface="+mn-cs"/>
        </a:defRPr>
      </a:lvl4pPr>
      <a:lvl5pPr marL="2057400" indent="-228600" algn="l" rtl="0" eaLnBrk="1" fontAlgn="base" hangingPunct="1">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8" Type="http://schemas.openxmlformats.org/officeDocument/2006/relationships/hyperlink" Target="https://wiki.openstack.org/wiki/ReleaseNotes/Austin" TargetMode="External"/><Relationship Id="rId3" Type="http://schemas.openxmlformats.org/officeDocument/2006/relationships/hyperlink" Target="https://wiki.openstack.org/wiki/ReleaseNotes/Folsom" TargetMode="External"/><Relationship Id="rId7" Type="http://schemas.openxmlformats.org/officeDocument/2006/relationships/hyperlink" Target="https://wiki.openstack.org/wiki/ReleaseNotes/Bexar" TargetMode="External"/><Relationship Id="rId2" Type="http://schemas.openxmlformats.org/officeDocument/2006/relationships/hyperlink" Target="https://wiki.openstack.org/wiki/ReleaseNotes/Grizzly" TargetMode="External"/><Relationship Id="rId1" Type="http://schemas.openxmlformats.org/officeDocument/2006/relationships/slideLayout" Target="../slideLayouts/slideLayout35.xml"/><Relationship Id="rId6" Type="http://schemas.openxmlformats.org/officeDocument/2006/relationships/hyperlink" Target="https://wiki.openstack.org/wiki/ReleaseNotes/Cactus" TargetMode="External"/><Relationship Id="rId5" Type="http://schemas.openxmlformats.org/officeDocument/2006/relationships/hyperlink" Target="https://wiki.openstack.org/wiki/ReleaseNotes/Diablo" TargetMode="External"/><Relationship Id="rId4" Type="http://schemas.openxmlformats.org/officeDocument/2006/relationships/hyperlink" Target="https://wiki.openstack.org/wiki/ReleaseNotes/Esse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youtube.com/watch?feature=player_embedded&amp;v=p4eW78gHfCg" TargetMode="Externa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Open Source IaaS</a:t>
            </a:r>
            <a:br>
              <a:rPr lang="en-US" dirty="0" smtClean="0"/>
            </a:br>
            <a:r>
              <a:rPr lang="en-US" dirty="0" smtClean="0"/>
              <a:t>OpenStack</a:t>
            </a:r>
            <a:endParaRPr lang="en-US" dirty="0"/>
          </a:p>
        </p:txBody>
      </p:sp>
      <p:sp>
        <p:nvSpPr>
          <p:cNvPr id="2" name="Subtitle 1"/>
          <p:cNvSpPr>
            <a:spLocks noGrp="1"/>
          </p:cNvSpPr>
          <p:nvPr>
            <p:ph type="subTitle" idx="1"/>
          </p:nvPr>
        </p:nvSpPr>
        <p:spPr>
          <a:xfrm>
            <a:off x="1371600" y="4572000"/>
            <a:ext cx="6858000" cy="1447800"/>
          </a:xfrm>
        </p:spPr>
        <p:txBody>
          <a:bodyPr/>
          <a:lstStyle/>
          <a:p>
            <a:r>
              <a:rPr lang="en-US" sz="2400" dirty="0"/>
              <a:t>Portions of this PPT draw from PPT authored by Professor </a:t>
            </a:r>
            <a:r>
              <a:rPr lang="en-US" sz="2400" dirty="0" err="1"/>
              <a:t>Dijiang</a:t>
            </a:r>
            <a:r>
              <a:rPr lang="en-US" sz="2400" dirty="0"/>
              <a:t> Huang at </a:t>
            </a:r>
          </a:p>
          <a:p>
            <a:r>
              <a:rPr lang="en-US" sz="2400" dirty="0"/>
              <a:t>Arizona State University</a:t>
            </a:r>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838387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OpenStack</a:t>
            </a:r>
          </a:p>
        </p:txBody>
      </p:sp>
      <p:sp>
        <p:nvSpPr>
          <p:cNvPr id="3" name="Subtitle 2"/>
          <p:cNvSpPr>
            <a:spLocks noGrp="1"/>
          </p:cNvSpPr>
          <p:nvPr>
            <p:ph type="subTitle" idx="1"/>
          </p:nvPr>
        </p:nvSpPr>
        <p:spPr/>
        <p:txBody>
          <a:bodyPr/>
          <a:lstStyle/>
          <a:p>
            <a:r>
              <a:rPr lang="en-US" dirty="0" smtClean="0"/>
              <a:t>Open source IaaS</a:t>
            </a:r>
            <a:endParaRPr lang="en-US" dirty="0"/>
          </a:p>
        </p:txBody>
      </p:sp>
    </p:spTree>
    <p:extLst>
      <p:ext uri="{BB962C8B-B14F-4D97-AF65-F5344CB8AC3E}">
        <p14:creationId xmlns:p14="http://schemas.microsoft.com/office/powerpoint/2010/main" val="3045962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Software</a:t>
            </a:r>
            <a:endParaRPr lang="en-US" dirty="0"/>
          </a:p>
        </p:txBody>
      </p:sp>
      <p:sp>
        <p:nvSpPr>
          <p:cNvPr id="3" name="Content Placeholder 2"/>
          <p:cNvSpPr>
            <a:spLocks noGrp="1"/>
          </p:cNvSpPr>
          <p:nvPr>
            <p:ph idx="1"/>
          </p:nvPr>
        </p:nvSpPr>
        <p:spPr/>
        <p:txBody>
          <a:bodyPr>
            <a:normAutofit/>
          </a:bodyPr>
          <a:lstStyle/>
          <a:p>
            <a:r>
              <a:rPr lang="en-US" sz="2400" dirty="0"/>
              <a:t>OpenStack is a </a:t>
            </a:r>
            <a:r>
              <a:rPr lang="en-US" sz="2400" u="sng" dirty="0"/>
              <a:t>cloud operating system </a:t>
            </a:r>
            <a:r>
              <a:rPr lang="en-US" sz="2400" dirty="0"/>
              <a:t>that controls large pools of </a:t>
            </a:r>
            <a:r>
              <a:rPr lang="en-US" sz="2400" u="sng" dirty="0"/>
              <a:t>compute, storage, and networking</a:t>
            </a:r>
            <a:r>
              <a:rPr lang="en-US" sz="2400" dirty="0"/>
              <a:t> resources throughout a datacenter, all managed through a </a:t>
            </a:r>
            <a:r>
              <a:rPr lang="en-US" sz="2400" u="sng" dirty="0"/>
              <a:t>dashboard</a:t>
            </a:r>
            <a:r>
              <a:rPr lang="en-US" sz="2400" dirty="0"/>
              <a:t> that gives administrators control while empowering their users to provision resources through a web interface.</a:t>
            </a:r>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41" y="3276600"/>
            <a:ext cx="7562359" cy="3134132"/>
          </a:xfrm>
          <a:prstGeom prst="rect">
            <a:avLst/>
          </a:prstGeom>
        </p:spPr>
      </p:pic>
    </p:spTree>
    <p:extLst>
      <p:ext uri="{BB962C8B-B14F-4D97-AF65-F5344CB8AC3E}">
        <p14:creationId xmlns:p14="http://schemas.microsoft.com/office/powerpoint/2010/main" val="61511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OpenStack releases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27225520"/>
              </p:ext>
            </p:extLst>
          </p:nvPr>
        </p:nvGraphicFramePr>
        <p:xfrm>
          <a:off x="309426" y="990602"/>
          <a:ext cx="8529774" cy="5495489"/>
        </p:xfrm>
        <a:graphic>
          <a:graphicData uri="http://schemas.openxmlformats.org/drawingml/2006/table">
            <a:tbl>
              <a:tblPr>
                <a:tableStyleId>{BDBED569-4797-4DF1-A0F4-6AAB3CD982D8}</a:tableStyleId>
              </a:tblPr>
              <a:tblGrid>
                <a:gridCol w="2843258"/>
                <a:gridCol w="2843258"/>
                <a:gridCol w="2843258"/>
              </a:tblGrid>
              <a:tr h="449848">
                <a:tc>
                  <a:txBody>
                    <a:bodyPr/>
                    <a:lstStyle/>
                    <a:p>
                      <a:r>
                        <a:rPr lang="en-US" sz="1800" dirty="0"/>
                        <a:t>Series</a:t>
                      </a:r>
                    </a:p>
                  </a:txBody>
                  <a:tcPr marL="13799" marR="13799" marT="13799" marB="13799" anchor="ctr">
                    <a:solidFill>
                      <a:schemeClr val="accent1"/>
                    </a:solidFill>
                  </a:tcPr>
                </a:tc>
                <a:tc>
                  <a:txBody>
                    <a:bodyPr/>
                    <a:lstStyle/>
                    <a:p>
                      <a:r>
                        <a:rPr lang="en-US" sz="1800" dirty="0"/>
                        <a:t>Status</a:t>
                      </a:r>
                    </a:p>
                  </a:txBody>
                  <a:tcPr marL="13799" marR="13799" marT="13799" marB="13799" anchor="ctr">
                    <a:solidFill>
                      <a:schemeClr val="accent1"/>
                    </a:solidFill>
                  </a:tcPr>
                </a:tc>
                <a:tc>
                  <a:txBody>
                    <a:bodyPr/>
                    <a:lstStyle/>
                    <a:p>
                      <a:r>
                        <a:rPr lang="en-US" sz="1800" dirty="0"/>
                        <a:t>Releases</a:t>
                      </a:r>
                    </a:p>
                  </a:txBody>
                  <a:tcPr marL="13799" marR="13799" marT="13799" marB="13799" anchor="ctr">
                    <a:solidFill>
                      <a:schemeClr val="accent1"/>
                    </a:solidFill>
                  </a:tcPr>
                </a:tc>
              </a:tr>
              <a:tr h="449848">
                <a:tc>
                  <a:txBody>
                    <a:bodyPr/>
                    <a:lstStyle/>
                    <a:p>
                      <a:r>
                        <a:rPr lang="en-US" sz="1800" dirty="0" smtClean="0"/>
                        <a:t>Juno</a:t>
                      </a:r>
                      <a:endParaRPr lang="en-US" sz="1800" dirty="0"/>
                    </a:p>
                  </a:txBody>
                  <a:tcPr marL="13799" marR="13799" marT="13799" marB="13799" anchor="ctr"/>
                </a:tc>
                <a:tc>
                  <a:txBody>
                    <a:bodyPr/>
                    <a:lstStyle/>
                    <a:p>
                      <a:r>
                        <a:rPr lang="en-US" sz="1800" dirty="0" smtClean="0"/>
                        <a:t>underdevelopment</a:t>
                      </a:r>
                      <a:endParaRPr lang="en-US" sz="1800" dirty="0"/>
                    </a:p>
                  </a:txBody>
                  <a:tcPr marL="13799" marR="13799" marT="13799" marB="13799" anchor="ctr"/>
                </a:tc>
                <a:tc>
                  <a:txBody>
                    <a:bodyPr/>
                    <a:lstStyle/>
                    <a:p>
                      <a:r>
                        <a:rPr lang="en-US" sz="1800" dirty="0" smtClean="0"/>
                        <a:t>Due Oct 16, 2014</a:t>
                      </a:r>
                      <a:endParaRPr lang="en-US" sz="1800" dirty="0"/>
                    </a:p>
                  </a:txBody>
                  <a:tcPr marL="13799" marR="13799" marT="13799" marB="13799" anchor="ctr"/>
                </a:tc>
              </a:tr>
              <a:tr h="584340">
                <a:tc>
                  <a:txBody>
                    <a:bodyPr/>
                    <a:lstStyle/>
                    <a:p>
                      <a:r>
                        <a:rPr lang="en-US" sz="1800" dirty="0" smtClean="0"/>
                        <a:t>Icehouse</a:t>
                      </a:r>
                      <a:endParaRPr lang="en-US" sz="1800" dirty="0"/>
                    </a:p>
                  </a:txBody>
                  <a:tcPr marL="13799" marR="13799" marT="13799" marB="13799" anchor="ctr"/>
                </a:tc>
                <a:tc>
                  <a:txBody>
                    <a:bodyPr/>
                    <a:lstStyle/>
                    <a:p>
                      <a:r>
                        <a:rPr lang="en-US" sz="1800" dirty="0" smtClean="0"/>
                        <a:t>Current stable</a:t>
                      </a:r>
                      <a:r>
                        <a:rPr lang="en-US" sz="1800" baseline="0" dirty="0" smtClean="0"/>
                        <a:t> release</a:t>
                      </a:r>
                      <a:endParaRPr lang="en-US" sz="1800" dirty="0"/>
                    </a:p>
                  </a:txBody>
                  <a:tcPr marL="13799" marR="13799" marT="13799" marB="13799" anchor="ctr"/>
                </a:tc>
                <a:tc>
                  <a:txBody>
                    <a:bodyPr/>
                    <a:lstStyle/>
                    <a:p>
                      <a:r>
                        <a:rPr lang="en-US" sz="1800" dirty="0" smtClean="0"/>
                        <a:t>2014.1</a:t>
                      </a:r>
                      <a:endParaRPr lang="en-US" sz="1800" dirty="0"/>
                    </a:p>
                  </a:txBody>
                  <a:tcPr marL="13799" marR="13799" marT="13799" marB="13799" anchor="ctr"/>
                </a:tc>
              </a:tr>
              <a:tr h="449848">
                <a:tc>
                  <a:txBody>
                    <a:bodyPr/>
                    <a:lstStyle/>
                    <a:p>
                      <a:r>
                        <a:rPr lang="en-US" sz="1800" dirty="0"/>
                        <a:t>Havana</a:t>
                      </a:r>
                    </a:p>
                  </a:txBody>
                  <a:tcPr marL="13799" marR="13799" marT="13799" marB="13799" anchor="ctr"/>
                </a:tc>
                <a:tc>
                  <a:txBody>
                    <a:bodyPr/>
                    <a:lstStyle/>
                    <a:p>
                      <a:r>
                        <a:rPr lang="en-US" sz="1800" u="none" strike="noStrike" dirty="0" smtClean="0">
                          <a:effectLst/>
                        </a:rPr>
                        <a:t>Security-supported</a:t>
                      </a:r>
                      <a:endParaRPr lang="en-US" sz="1800" dirty="0"/>
                    </a:p>
                  </a:txBody>
                  <a:tcPr marL="13799" marR="13799" marT="13799" marB="13799" anchor="ctr"/>
                </a:tc>
                <a:tc>
                  <a:txBody>
                    <a:bodyPr/>
                    <a:lstStyle/>
                    <a:p>
                      <a:r>
                        <a:rPr lang="en-US" sz="1800" dirty="0" smtClean="0"/>
                        <a:t>2013.2</a:t>
                      </a:r>
                      <a:r>
                        <a:rPr lang="en-US" sz="1800" baseline="0" dirty="0" smtClean="0"/>
                        <a:t> </a:t>
                      </a:r>
                      <a:endParaRPr lang="en-US" sz="1800" dirty="0"/>
                    </a:p>
                  </a:txBody>
                  <a:tcPr marL="13799" marR="13799" marT="13799" marB="13799" anchor="ctr"/>
                </a:tc>
              </a:tr>
              <a:tr h="862517">
                <a:tc>
                  <a:txBody>
                    <a:bodyPr/>
                    <a:lstStyle/>
                    <a:p>
                      <a:r>
                        <a:rPr lang="en-US" sz="1800" dirty="0"/>
                        <a:t>Grizzly</a:t>
                      </a:r>
                    </a:p>
                  </a:txBody>
                  <a:tcPr marL="13799" marR="13799" marT="13799" marB="13799" anchor="ctr"/>
                </a:tc>
                <a:tc>
                  <a:txBody>
                    <a:bodyPr/>
                    <a:lstStyle/>
                    <a:p>
                      <a:r>
                        <a:rPr lang="en-US" sz="1800" dirty="0"/>
                        <a:t>Current stable release, security-supported</a:t>
                      </a:r>
                    </a:p>
                  </a:txBody>
                  <a:tcPr marL="13799" marR="13799" marT="13799" marB="13799" anchor="ctr"/>
                </a:tc>
                <a:tc>
                  <a:txBody>
                    <a:bodyPr/>
                    <a:lstStyle/>
                    <a:p>
                      <a:r>
                        <a:rPr lang="en-US" sz="1800" u="none" strike="noStrike" dirty="0">
                          <a:effectLst/>
                          <a:hlinkClick r:id="rId2" tooltip="ReleaseNotes/Grizzly"/>
                        </a:rPr>
                        <a:t>2013.1</a:t>
                      </a:r>
                      <a:endParaRPr lang="en-US" sz="1800" dirty="0"/>
                    </a:p>
                  </a:txBody>
                  <a:tcPr marL="13799" marR="13799" marT="13799" marB="13799" anchor="ctr"/>
                </a:tc>
              </a:tr>
              <a:tr h="449848">
                <a:tc>
                  <a:txBody>
                    <a:bodyPr/>
                    <a:lstStyle/>
                    <a:p>
                      <a:r>
                        <a:rPr lang="en-US" sz="1800" dirty="0"/>
                        <a:t>Folsom</a:t>
                      </a:r>
                    </a:p>
                  </a:txBody>
                  <a:tcPr marL="13799" marR="13799" marT="13799" marB="13799" anchor="ctr"/>
                </a:tc>
                <a:tc>
                  <a:txBody>
                    <a:bodyPr/>
                    <a:lstStyle/>
                    <a:p>
                      <a:r>
                        <a:rPr lang="en-US" sz="1800"/>
                        <a:t>Security-supported</a:t>
                      </a:r>
                    </a:p>
                  </a:txBody>
                  <a:tcPr marL="13799" marR="13799" marT="13799" marB="13799" anchor="ctr"/>
                </a:tc>
                <a:tc>
                  <a:txBody>
                    <a:bodyPr/>
                    <a:lstStyle/>
                    <a:p>
                      <a:r>
                        <a:rPr lang="en-US" sz="1800" u="none" strike="noStrike">
                          <a:effectLst/>
                          <a:hlinkClick r:id="rId3" tooltip="ReleaseNotes/Folsom"/>
                        </a:rPr>
                        <a:t>2012.2</a:t>
                      </a:r>
                      <a:endParaRPr lang="en-US" sz="1800"/>
                    </a:p>
                  </a:txBody>
                  <a:tcPr marL="13799" marR="13799" marT="13799" marB="13799" anchor="ctr"/>
                </a:tc>
              </a:tr>
              <a:tr h="449848">
                <a:tc>
                  <a:txBody>
                    <a:bodyPr/>
                    <a:lstStyle/>
                    <a:p>
                      <a:r>
                        <a:rPr lang="en-US" sz="1800" dirty="0"/>
                        <a:t>Essex</a:t>
                      </a:r>
                    </a:p>
                  </a:txBody>
                  <a:tcPr marL="13799" marR="13799" marT="13799" marB="13799" anchor="ctr"/>
                </a:tc>
                <a:tc>
                  <a:txBody>
                    <a:bodyPr/>
                    <a:lstStyle/>
                    <a:p>
                      <a:r>
                        <a:rPr lang="en-US" sz="1800"/>
                        <a:t>EOL</a:t>
                      </a:r>
                    </a:p>
                  </a:txBody>
                  <a:tcPr marL="13799" marR="13799" marT="13799" marB="13799" anchor="ctr"/>
                </a:tc>
                <a:tc>
                  <a:txBody>
                    <a:bodyPr/>
                    <a:lstStyle/>
                    <a:p>
                      <a:r>
                        <a:rPr lang="en-US" sz="1800" u="none" strike="noStrike">
                          <a:effectLst/>
                          <a:hlinkClick r:id="rId4" tooltip="ReleaseNotes/Essex"/>
                        </a:rPr>
                        <a:t>2012.1</a:t>
                      </a:r>
                      <a:endParaRPr lang="en-US" sz="1800"/>
                    </a:p>
                  </a:txBody>
                  <a:tcPr marL="13799" marR="13799" marT="13799" marB="13799" anchor="ctr"/>
                </a:tc>
              </a:tr>
              <a:tr h="449848">
                <a:tc>
                  <a:txBody>
                    <a:bodyPr/>
                    <a:lstStyle/>
                    <a:p>
                      <a:r>
                        <a:rPr lang="en-US" sz="1800" dirty="0"/>
                        <a:t>Diablo</a:t>
                      </a:r>
                    </a:p>
                  </a:txBody>
                  <a:tcPr marL="13799" marR="13799" marT="13799" marB="13799" anchor="ctr"/>
                </a:tc>
                <a:tc>
                  <a:txBody>
                    <a:bodyPr/>
                    <a:lstStyle/>
                    <a:p>
                      <a:r>
                        <a:rPr lang="en-US" sz="1800" dirty="0"/>
                        <a:t>EOL</a:t>
                      </a:r>
                    </a:p>
                  </a:txBody>
                  <a:tcPr marL="13799" marR="13799" marT="13799" marB="13799" anchor="ctr"/>
                </a:tc>
                <a:tc>
                  <a:txBody>
                    <a:bodyPr/>
                    <a:lstStyle/>
                    <a:p>
                      <a:r>
                        <a:rPr lang="en-US" sz="1800" u="none" strike="noStrike">
                          <a:effectLst/>
                          <a:hlinkClick r:id="rId5" tooltip="ReleaseNotes/Diablo"/>
                        </a:rPr>
                        <a:t>2011.3</a:t>
                      </a:r>
                      <a:endParaRPr lang="en-US" sz="1800"/>
                    </a:p>
                  </a:txBody>
                  <a:tcPr marL="13799" marR="13799" marT="13799" marB="13799" anchor="ctr"/>
                </a:tc>
              </a:tr>
              <a:tr h="449848">
                <a:tc>
                  <a:txBody>
                    <a:bodyPr/>
                    <a:lstStyle/>
                    <a:p>
                      <a:r>
                        <a:rPr lang="en-US" sz="1800" dirty="0"/>
                        <a:t>Cactus</a:t>
                      </a:r>
                    </a:p>
                  </a:txBody>
                  <a:tcPr marL="13799" marR="13799" marT="13799" marB="13799" anchor="ctr"/>
                </a:tc>
                <a:tc>
                  <a:txBody>
                    <a:bodyPr/>
                    <a:lstStyle/>
                    <a:p>
                      <a:r>
                        <a:rPr lang="en-US" sz="1800" dirty="0"/>
                        <a:t>Deprecated</a:t>
                      </a:r>
                    </a:p>
                  </a:txBody>
                  <a:tcPr marL="13799" marR="13799" marT="13799" marB="13799" anchor="ctr"/>
                </a:tc>
                <a:tc>
                  <a:txBody>
                    <a:bodyPr/>
                    <a:lstStyle/>
                    <a:p>
                      <a:r>
                        <a:rPr lang="en-US" sz="1800" u="none" strike="noStrike">
                          <a:effectLst/>
                          <a:hlinkClick r:id="rId6" tooltip="ReleaseNotes/Cactus"/>
                        </a:rPr>
                        <a:t>2011.2</a:t>
                      </a:r>
                      <a:endParaRPr lang="en-US" sz="1800"/>
                    </a:p>
                  </a:txBody>
                  <a:tcPr marL="13799" marR="13799" marT="13799" marB="13799" anchor="ctr"/>
                </a:tc>
              </a:tr>
              <a:tr h="449848">
                <a:tc>
                  <a:txBody>
                    <a:bodyPr/>
                    <a:lstStyle/>
                    <a:p>
                      <a:r>
                        <a:rPr lang="en-US" sz="1800"/>
                        <a:t>Bexar</a:t>
                      </a:r>
                    </a:p>
                  </a:txBody>
                  <a:tcPr marL="13799" marR="13799" marT="13799" marB="13799" anchor="ctr"/>
                </a:tc>
                <a:tc>
                  <a:txBody>
                    <a:bodyPr/>
                    <a:lstStyle/>
                    <a:p>
                      <a:r>
                        <a:rPr lang="en-US" sz="1800"/>
                        <a:t>Deprecated</a:t>
                      </a:r>
                    </a:p>
                  </a:txBody>
                  <a:tcPr marL="13799" marR="13799" marT="13799" marB="13799" anchor="ctr"/>
                </a:tc>
                <a:tc>
                  <a:txBody>
                    <a:bodyPr/>
                    <a:lstStyle/>
                    <a:p>
                      <a:r>
                        <a:rPr lang="en-US" sz="1800" u="none" strike="noStrike">
                          <a:effectLst/>
                          <a:hlinkClick r:id="rId7" tooltip="ReleaseNotes/Bexar"/>
                        </a:rPr>
                        <a:t>2011.1</a:t>
                      </a:r>
                      <a:endParaRPr lang="en-US" sz="1800"/>
                    </a:p>
                  </a:txBody>
                  <a:tcPr marL="13799" marR="13799" marT="13799" marB="13799" anchor="ctr"/>
                </a:tc>
              </a:tr>
              <a:tr h="449848">
                <a:tc>
                  <a:txBody>
                    <a:bodyPr/>
                    <a:lstStyle/>
                    <a:p>
                      <a:r>
                        <a:rPr lang="en-US" sz="1800" dirty="0"/>
                        <a:t>Austin</a:t>
                      </a:r>
                    </a:p>
                  </a:txBody>
                  <a:tcPr marL="13799" marR="13799" marT="13799" marB="13799" anchor="ctr"/>
                </a:tc>
                <a:tc>
                  <a:txBody>
                    <a:bodyPr/>
                    <a:lstStyle/>
                    <a:p>
                      <a:r>
                        <a:rPr lang="en-US" sz="1800" dirty="0"/>
                        <a:t>Deprecated</a:t>
                      </a:r>
                    </a:p>
                  </a:txBody>
                  <a:tcPr marL="13799" marR="13799" marT="13799" marB="13799" anchor="ctr"/>
                </a:tc>
                <a:tc>
                  <a:txBody>
                    <a:bodyPr/>
                    <a:lstStyle/>
                    <a:p>
                      <a:r>
                        <a:rPr lang="en-US" sz="1800" u="none" strike="noStrike" dirty="0">
                          <a:effectLst/>
                          <a:hlinkClick r:id="rId8" tooltip="ReleaseNotes/Austin"/>
                        </a:rPr>
                        <a:t>2010.1</a:t>
                      </a:r>
                      <a:endParaRPr lang="en-US" sz="1800" dirty="0"/>
                    </a:p>
                  </a:txBody>
                  <a:tcPr marL="13799" marR="13799" marT="13799" marB="13799" anchor="ctr"/>
                </a:tc>
              </a:tr>
            </a:tbl>
          </a:graphicData>
        </a:graphic>
      </p:graphicFrame>
      <p:sp>
        <p:nvSpPr>
          <p:cNvPr id="11" name="Slide Number Placeholder 10"/>
          <p:cNvSpPr>
            <a:spLocks noGrp="1"/>
          </p:cNvSpPr>
          <p:nvPr>
            <p:ph type="sldNum" sz="quarter" idx="4"/>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488434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Components</a:t>
            </a:r>
          </a:p>
        </p:txBody>
      </p:sp>
      <p:sp>
        <p:nvSpPr>
          <p:cNvPr id="3" name="Content Placeholder 2"/>
          <p:cNvSpPr>
            <a:spLocks noGrp="1"/>
          </p:cNvSpPr>
          <p:nvPr>
            <p:ph idx="1"/>
          </p:nvPr>
        </p:nvSpPr>
        <p:spPr/>
        <p:txBody>
          <a:bodyPr>
            <a:normAutofit/>
          </a:bodyPr>
          <a:lstStyle/>
          <a:p>
            <a:r>
              <a:rPr lang="en-US" dirty="0"/>
              <a:t>There are currently </a:t>
            </a:r>
            <a:r>
              <a:rPr lang="en-US" u="sng" dirty="0"/>
              <a:t>seven</a:t>
            </a:r>
            <a:r>
              <a:rPr lang="en-US" dirty="0"/>
              <a:t> core components of OpenStack</a:t>
            </a:r>
            <a:r>
              <a:rPr lang="en-US" dirty="0" smtClean="0"/>
              <a:t>:</a:t>
            </a:r>
          </a:p>
          <a:p>
            <a:pPr lvl="1"/>
            <a:r>
              <a:rPr lang="en-US" dirty="0" smtClean="0"/>
              <a:t>Compute</a:t>
            </a:r>
          </a:p>
          <a:p>
            <a:pPr lvl="1"/>
            <a:r>
              <a:rPr lang="en-US" dirty="0" smtClean="0"/>
              <a:t>Object Storage</a:t>
            </a:r>
          </a:p>
          <a:p>
            <a:pPr lvl="1"/>
            <a:r>
              <a:rPr lang="en-US" dirty="0" smtClean="0"/>
              <a:t>Identity</a:t>
            </a:r>
          </a:p>
          <a:p>
            <a:pPr lvl="1"/>
            <a:r>
              <a:rPr lang="en-US" dirty="0" smtClean="0"/>
              <a:t>Dashboard</a:t>
            </a:r>
          </a:p>
          <a:p>
            <a:pPr lvl="1"/>
            <a:r>
              <a:rPr lang="en-US" dirty="0" smtClean="0"/>
              <a:t>Block Storage</a:t>
            </a:r>
          </a:p>
          <a:p>
            <a:pPr lvl="1"/>
            <a:r>
              <a:rPr lang="en-US" dirty="0" smtClean="0"/>
              <a:t>Network</a:t>
            </a:r>
          </a:p>
          <a:p>
            <a:pPr lvl="1"/>
            <a:r>
              <a:rPr lang="en-US" dirty="0" smtClean="0"/>
              <a:t>Image Service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045131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38"/>
            <a:ext cx="8229600" cy="1143000"/>
          </a:xfrm>
        </p:spPr>
        <p:txBody>
          <a:bodyPr/>
          <a:lstStyle/>
          <a:p>
            <a:r>
              <a:rPr lang="en-US" dirty="0"/>
              <a:t>Conceptual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03" y="1122862"/>
            <a:ext cx="8887772" cy="5410200"/>
          </a:xfrm>
        </p:spPr>
      </p:pic>
      <p:sp>
        <p:nvSpPr>
          <p:cNvPr id="6" name="Slide Number Placeholder 5"/>
          <p:cNvSpPr>
            <a:spLocks noGrp="1"/>
          </p:cNvSpPr>
          <p:nvPr>
            <p:ph type="sldNum" sz="quarter" idx="4"/>
          </p:nvPr>
        </p:nvSpPr>
        <p:spPr/>
        <p:txBody>
          <a:bodyPr/>
          <a:lstStyle/>
          <a:p>
            <a:fld id="{B6F15528-21DE-4FAA-801E-634DDDAF4B2B}" type="slidenum">
              <a:rPr lang="en-US" smtClean="0"/>
              <a:pPr/>
              <a:t>14</a:t>
            </a:fld>
            <a:endParaRPr lang="en-US"/>
          </a:p>
        </p:txBody>
      </p:sp>
      <p:sp>
        <p:nvSpPr>
          <p:cNvPr id="3" name="Rectangle 2"/>
          <p:cNvSpPr/>
          <p:nvPr/>
        </p:nvSpPr>
        <p:spPr>
          <a:xfrm>
            <a:off x="6553200" y="4724400"/>
            <a:ext cx="1371600" cy="1143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660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OpenStack Components - Swift</a:t>
            </a:r>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4801" y="1084604"/>
            <a:ext cx="5867400" cy="5135270"/>
          </a:xfrm>
        </p:spPr>
      </p:pic>
      <p:sp>
        <p:nvSpPr>
          <p:cNvPr id="7" name="Content Placeholder 6"/>
          <p:cNvSpPr>
            <a:spLocks noGrp="1"/>
          </p:cNvSpPr>
          <p:nvPr>
            <p:ph sz="half" idx="2"/>
          </p:nvPr>
        </p:nvSpPr>
        <p:spPr>
          <a:xfrm>
            <a:off x="5755341" y="1201271"/>
            <a:ext cx="3352800" cy="4759325"/>
          </a:xfrm>
        </p:spPr>
        <p:txBody>
          <a:bodyPr>
            <a:normAutofit/>
          </a:bodyPr>
          <a:lstStyle/>
          <a:p>
            <a:r>
              <a:rPr lang="en-US" sz="2400" dirty="0"/>
              <a:t>Object Store (codenamed “Swift“) allows you to store or retrieve files (but not mount directories like a fileserver</a:t>
            </a:r>
            <a:r>
              <a:rPr lang="en-US" sz="24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9" name="Rounded Rectangle 8"/>
          <p:cNvSpPr/>
          <p:nvPr/>
        </p:nvSpPr>
        <p:spPr>
          <a:xfrm>
            <a:off x="5260041" y="3080739"/>
            <a:ext cx="990600" cy="11430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81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Components - Cinder</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6123" y="990600"/>
            <a:ext cx="5240277" cy="4889827"/>
          </a:xfrm>
        </p:spPr>
      </p:pic>
      <p:sp>
        <p:nvSpPr>
          <p:cNvPr id="4" name="Content Placeholder 3"/>
          <p:cNvSpPr>
            <a:spLocks noGrp="1"/>
          </p:cNvSpPr>
          <p:nvPr>
            <p:ph sz="half" idx="2"/>
          </p:nvPr>
        </p:nvSpPr>
        <p:spPr>
          <a:xfrm>
            <a:off x="5127716" y="1828800"/>
            <a:ext cx="4038600" cy="4302125"/>
          </a:xfrm>
        </p:spPr>
        <p:txBody>
          <a:bodyPr>
            <a:normAutofit fontScale="85000" lnSpcReduction="20000"/>
          </a:bodyPr>
          <a:lstStyle/>
          <a:p>
            <a:r>
              <a:rPr lang="en-US" dirty="0"/>
              <a:t>Block Storage (codenamed “Cinder“) provides persistent block storage to guest VMs</a:t>
            </a:r>
            <a:r>
              <a:rPr lang="en-US" dirty="0" smtClean="0"/>
              <a:t>.</a:t>
            </a:r>
          </a:p>
          <a:p>
            <a:r>
              <a:rPr lang="en-US" dirty="0" smtClean="0"/>
              <a:t>This </a:t>
            </a:r>
            <a:r>
              <a:rPr lang="en-US" dirty="0"/>
              <a:t>project was born from code originally in Nova (the nova-volume service that has been </a:t>
            </a:r>
            <a:r>
              <a:rPr lang="en-US" dirty="0" smtClean="0"/>
              <a:t>deprecated).</a:t>
            </a:r>
          </a:p>
          <a:p>
            <a:r>
              <a:rPr lang="en-US" dirty="0" smtClean="0"/>
              <a:t>While </a:t>
            </a:r>
            <a:r>
              <a:rPr lang="en-US" dirty="0"/>
              <a:t>this was originally a block storage only service, it has been extended to NFS shares.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8" name="TextBox 7"/>
          <p:cNvSpPr txBox="1"/>
          <p:nvPr/>
        </p:nvSpPr>
        <p:spPr>
          <a:xfrm>
            <a:off x="3638815" y="6130925"/>
            <a:ext cx="1402948" cy="646331"/>
          </a:xfrm>
          <a:prstGeom prst="rect">
            <a:avLst/>
          </a:prstGeom>
          <a:solidFill>
            <a:schemeClr val="bg1"/>
          </a:solidFill>
        </p:spPr>
        <p:txBody>
          <a:bodyPr wrap="none" rtlCol="0">
            <a:spAutoFit/>
          </a:bodyPr>
          <a:lstStyle/>
          <a:p>
            <a:r>
              <a:rPr lang="en-US" dirty="0" smtClean="0"/>
              <a:t>Now is </a:t>
            </a:r>
            <a:r>
              <a:rPr lang="en-US" dirty="0" err="1" smtClean="0"/>
              <a:t>Ceph</a:t>
            </a:r>
            <a:endParaRPr lang="en-US" dirty="0" smtClean="0"/>
          </a:p>
          <a:p>
            <a:endParaRPr lang="en-US" dirty="0"/>
          </a:p>
        </p:txBody>
      </p:sp>
      <p:cxnSp>
        <p:nvCxnSpPr>
          <p:cNvPr id="9" name="Straight Arrow Connector 8"/>
          <p:cNvCxnSpPr/>
          <p:nvPr/>
        </p:nvCxnSpPr>
        <p:spPr>
          <a:xfrm flipV="1">
            <a:off x="4799465" y="3886200"/>
            <a:ext cx="328251" cy="23447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581062" y="4648202"/>
            <a:ext cx="3136940" cy="16763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4540767" y="2968625"/>
            <a:ext cx="990600" cy="11430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160325" y="3733800"/>
            <a:ext cx="990600" cy="11430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559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a:t>
            </a:r>
            <a:r>
              <a:rPr lang="en-US" dirty="0" smtClean="0"/>
              <a:t>Components </a:t>
            </a:r>
            <a:r>
              <a:rPr lang="en-US" dirty="0"/>
              <a:t>- Glance</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8585" y="1066800"/>
            <a:ext cx="5426868" cy="5486399"/>
          </a:xfrm>
        </p:spPr>
      </p:pic>
      <p:sp>
        <p:nvSpPr>
          <p:cNvPr id="4" name="Content Placeholder 3"/>
          <p:cNvSpPr>
            <a:spLocks noGrp="1"/>
          </p:cNvSpPr>
          <p:nvPr>
            <p:ph sz="half" idx="2"/>
          </p:nvPr>
        </p:nvSpPr>
        <p:spPr>
          <a:xfrm>
            <a:off x="6400800" y="1752600"/>
            <a:ext cx="2667000" cy="4302125"/>
          </a:xfrm>
        </p:spPr>
        <p:txBody>
          <a:bodyPr>
            <a:normAutofit fontScale="92500" lnSpcReduction="10000"/>
          </a:bodyPr>
          <a:lstStyle/>
          <a:p>
            <a:r>
              <a:rPr lang="en-US" sz="2000" dirty="0"/>
              <a:t>Image Store (codenamed “Glance“) provides a catalog and repository for virtual disk images</a:t>
            </a:r>
            <a:r>
              <a:rPr lang="en-US" sz="2000" dirty="0" smtClean="0"/>
              <a:t>.</a:t>
            </a:r>
          </a:p>
          <a:p>
            <a:pPr marL="469900" lvl="8" indent="-469900">
              <a:buClr>
                <a:schemeClr val="bg2"/>
              </a:buClr>
              <a:buSzPct val="70000"/>
              <a:buFont typeface="Wingdings" charset="0"/>
              <a:buChar char="o"/>
            </a:pPr>
            <a:r>
              <a:rPr lang="en-US" sz="2000" dirty="0">
                <a:ea typeface="ＭＳ Ｐゴシック" charset="0"/>
                <a:cs typeface="+mn-cs"/>
              </a:rPr>
              <a:t>These disk images are mostly commonly used in OpenStack Compute.</a:t>
            </a:r>
          </a:p>
          <a:p>
            <a:r>
              <a:rPr lang="en-US" sz="2000" dirty="0"/>
              <a:t>Image Store can store the actual virtual disk files in the Object </a:t>
            </a:r>
            <a:r>
              <a:rPr lang="en-US" sz="2000" dirty="0" smtClean="0"/>
              <a:t>Store.</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8" name="Rounded Rectangle 7"/>
          <p:cNvSpPr/>
          <p:nvPr/>
        </p:nvSpPr>
        <p:spPr>
          <a:xfrm>
            <a:off x="3810000" y="3332162"/>
            <a:ext cx="838200" cy="11430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559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Components - Nova</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286" y="990600"/>
            <a:ext cx="5699714" cy="5562600"/>
          </a:xfrm>
        </p:spPr>
      </p:pic>
      <p:sp>
        <p:nvSpPr>
          <p:cNvPr id="4" name="Content Placeholder 3"/>
          <p:cNvSpPr>
            <a:spLocks noGrp="1"/>
          </p:cNvSpPr>
          <p:nvPr>
            <p:ph sz="half" idx="2"/>
          </p:nvPr>
        </p:nvSpPr>
        <p:spPr>
          <a:xfrm>
            <a:off x="5638800" y="1828800"/>
            <a:ext cx="3581400" cy="4302125"/>
          </a:xfrm>
        </p:spPr>
        <p:txBody>
          <a:bodyPr>
            <a:normAutofit fontScale="92500" lnSpcReduction="20000"/>
          </a:bodyPr>
          <a:lstStyle/>
          <a:p>
            <a:r>
              <a:rPr lang="en-US" dirty="0"/>
              <a:t>Compute (codenamed “Nova“) provides virtual servers upon demand</a:t>
            </a:r>
            <a:r>
              <a:rPr lang="en-US" dirty="0" smtClean="0"/>
              <a:t>.</a:t>
            </a:r>
          </a:p>
          <a:p>
            <a:r>
              <a:rPr lang="en-US" dirty="0"/>
              <a:t>Compute stores and retrieves virtual disks (“images”) and associated metadata in the Image Store (“Glance</a:t>
            </a:r>
            <a:r>
              <a:rPr lang="en-US" dirty="0" smtClean="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 name="Rounded Rectangle 7"/>
          <p:cNvSpPr/>
          <p:nvPr/>
        </p:nvSpPr>
        <p:spPr>
          <a:xfrm>
            <a:off x="2057399" y="3200400"/>
            <a:ext cx="807743" cy="12192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832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Components - Horizon</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2400" y="933092"/>
            <a:ext cx="5637415" cy="5759244"/>
          </a:xfrm>
        </p:spPr>
      </p:pic>
      <p:sp>
        <p:nvSpPr>
          <p:cNvPr id="4" name="Content Placeholder 3"/>
          <p:cNvSpPr>
            <a:spLocks noGrp="1"/>
          </p:cNvSpPr>
          <p:nvPr>
            <p:ph sz="half" idx="2"/>
          </p:nvPr>
        </p:nvSpPr>
        <p:spPr>
          <a:xfrm>
            <a:off x="5789814" y="933092"/>
            <a:ext cx="3354185" cy="5924908"/>
          </a:xfrm>
        </p:spPr>
        <p:txBody>
          <a:bodyPr>
            <a:noAutofit/>
          </a:bodyPr>
          <a:lstStyle/>
          <a:p>
            <a:r>
              <a:rPr lang="en-US" sz="2400" dirty="0"/>
              <a:t>Dashboard (codenamed “Horizon“) provides a modular web-based user interface for all the OpenStack services</a:t>
            </a:r>
            <a:r>
              <a:rPr lang="en-US" sz="2400" dirty="0" smtClean="0"/>
              <a:t>.</a:t>
            </a:r>
          </a:p>
          <a:p>
            <a:r>
              <a:rPr lang="en-US" sz="2400" dirty="0" smtClean="0"/>
              <a:t>With </a:t>
            </a:r>
            <a:r>
              <a:rPr lang="en-US" sz="2400" dirty="0"/>
              <a:t>this web GUI, you can perform most operations on your cloud like launching an instance, assigning IP addresses and setting access controls</a:t>
            </a:r>
            <a:r>
              <a:rPr lang="en-US" sz="2400" dirty="0" smtClean="0"/>
              <a:t>.</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8" name="Rounded Rectangle 7"/>
          <p:cNvSpPr/>
          <p:nvPr/>
        </p:nvSpPr>
        <p:spPr>
          <a:xfrm>
            <a:off x="2667000" y="933092"/>
            <a:ext cx="838200" cy="11430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275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 source IaaS options</a:t>
            </a:r>
            <a:endParaRPr lang="en-US" dirty="0"/>
          </a:p>
        </p:txBody>
      </p:sp>
      <p:sp>
        <p:nvSpPr>
          <p:cNvPr id="3" name="Content Placeholder 2"/>
          <p:cNvSpPr>
            <a:spLocks noGrp="1"/>
          </p:cNvSpPr>
          <p:nvPr>
            <p:ph idx="1"/>
          </p:nvPr>
        </p:nvSpPr>
        <p:spPr>
          <a:xfrm>
            <a:off x="533400" y="1336504"/>
            <a:ext cx="8229600" cy="5334000"/>
          </a:xfrm>
        </p:spPr>
        <p:txBody>
          <a:bodyPr/>
          <a:lstStyle/>
          <a:p>
            <a:r>
              <a:rPr lang="en-US" dirty="0" smtClean="0"/>
              <a:t>OpenStack</a:t>
            </a:r>
          </a:p>
          <a:p>
            <a:r>
              <a:rPr lang="en-US" dirty="0" smtClean="0"/>
              <a:t>OpenNebula</a:t>
            </a:r>
          </a:p>
          <a:p>
            <a:r>
              <a:rPr lang="en-US" dirty="0" smtClean="0"/>
              <a:t>Eucalytpus</a:t>
            </a:r>
          </a:p>
          <a:p>
            <a:r>
              <a:rPr lang="en-US" dirty="0" smtClean="0"/>
              <a:t>CloudStack</a:t>
            </a:r>
            <a:endParaRPr lang="en-US" dirty="0"/>
          </a:p>
        </p:txBody>
      </p:sp>
      <p:sp>
        <p:nvSpPr>
          <p:cNvPr id="12" name="Slide Number Placeholder 11"/>
          <p:cNvSpPr>
            <a:spLocks noGrp="1"/>
          </p:cNvSpPr>
          <p:nvPr>
            <p:ph type="sldNum" sz="quarter" idx="4"/>
          </p:nvPr>
        </p:nvSpPr>
        <p:spPr/>
        <p:txBody>
          <a:bodyPr/>
          <a:lstStyle/>
          <a:p>
            <a:fld id="{B6F15528-21DE-4FAA-801E-634DDDAF4B2B}" type="slidenum">
              <a:rPr lang="en-US" smtClean="0"/>
              <a:pPr/>
              <a:t>2</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4169382262"/>
              </p:ext>
            </p:extLst>
          </p:nvPr>
        </p:nvGraphicFramePr>
        <p:xfrm>
          <a:off x="533400" y="3886200"/>
          <a:ext cx="8229600" cy="2514600"/>
        </p:xfrm>
        <a:graphic>
          <a:graphicData uri="http://schemas.openxmlformats.org/drawingml/2006/table">
            <a:tbl>
              <a:tblPr/>
              <a:tblGrid>
                <a:gridCol w="1645920"/>
                <a:gridCol w="1645920"/>
                <a:gridCol w="1645920"/>
                <a:gridCol w="1645920"/>
                <a:gridCol w="1645920"/>
              </a:tblGrid>
              <a:tr h="932208">
                <a:tc>
                  <a:txBody>
                    <a:bodyPr/>
                    <a:lstStyle/>
                    <a:p>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a:solidFill>
                            <a:srgbClr val="FFFFFF"/>
                          </a:solidFill>
                          <a:effectLst/>
                        </a:rPr>
                        <a:t>OpenStack</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a:solidFill>
                            <a:srgbClr val="FFFFFF"/>
                          </a:solidFill>
                          <a:effectLst/>
                        </a:rPr>
                        <a:t>CloudStack</a:t>
                      </a:r>
                      <a:endParaRPr lang="en-US" sz="160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a:solidFill>
                            <a:srgbClr val="FFFFFF"/>
                          </a:solidFill>
                          <a:effectLst/>
                        </a:rPr>
                        <a:t>Eucalyptus</a:t>
                      </a:r>
                      <a:endParaRPr lang="en-US" sz="160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a:solidFill>
                            <a:srgbClr val="FFFFFF"/>
                          </a:solidFill>
                          <a:effectLst/>
                        </a:rPr>
                        <a:t>OpenNebula</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r>
              <a:tr h="1582392">
                <a:tc>
                  <a:txBody>
                    <a:bodyPr/>
                    <a:lstStyle/>
                    <a:p>
                      <a:pPr algn="l"/>
                      <a:r>
                        <a:rPr lang="en-US" sz="1600" b="1">
                          <a:effectLst/>
                        </a:rPr>
                        <a:t>Source Code</a:t>
                      </a:r>
                      <a:endParaRPr lang="en-US" sz="160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Fully open-source, Apache v2.0</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Fully open-source, Apache v2.0</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Fully open-source, GPL v3.0</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Fully open-source, Apache v2.0</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511063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Components - Keystone</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2400" y="901587"/>
            <a:ext cx="5638800" cy="5810275"/>
          </a:xfrm>
        </p:spPr>
      </p:pic>
      <p:sp>
        <p:nvSpPr>
          <p:cNvPr id="4" name="Content Placeholder 3"/>
          <p:cNvSpPr>
            <a:spLocks noGrp="1"/>
          </p:cNvSpPr>
          <p:nvPr>
            <p:ph sz="half" idx="2"/>
          </p:nvPr>
        </p:nvSpPr>
        <p:spPr>
          <a:xfrm>
            <a:off x="5714999" y="990600"/>
            <a:ext cx="3200401" cy="5715000"/>
          </a:xfrm>
        </p:spPr>
        <p:txBody>
          <a:bodyPr/>
          <a:lstStyle/>
          <a:p>
            <a:r>
              <a:rPr lang="en-US" sz="2400" dirty="0"/>
              <a:t>Identity (codenamed “Keystone“) provides authentication and authorization for all the OpenStack services</a:t>
            </a:r>
            <a:r>
              <a:rPr lang="en-US" sz="2400" dirty="0" smtClean="0"/>
              <a:t>.</a:t>
            </a:r>
          </a:p>
          <a:p>
            <a:r>
              <a:rPr lang="en-US" sz="2400" dirty="0" smtClean="0"/>
              <a:t>It </a:t>
            </a:r>
            <a:r>
              <a:rPr lang="en-US" sz="2400" dirty="0"/>
              <a:t>also provides a service catalog of services within a particular OpenStack cloud.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8" name="Rounded Rectangle 7"/>
          <p:cNvSpPr/>
          <p:nvPr/>
        </p:nvSpPr>
        <p:spPr>
          <a:xfrm>
            <a:off x="2743200" y="5459323"/>
            <a:ext cx="838200" cy="1246277"/>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009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OpenStack Components - Quantum</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201" y="990600"/>
            <a:ext cx="5791200" cy="5715000"/>
          </a:xfrm>
        </p:spPr>
      </p:pic>
      <p:sp>
        <p:nvSpPr>
          <p:cNvPr id="4" name="Content Placeholder 3"/>
          <p:cNvSpPr>
            <a:spLocks noGrp="1"/>
          </p:cNvSpPr>
          <p:nvPr>
            <p:ph sz="half" idx="2"/>
          </p:nvPr>
        </p:nvSpPr>
        <p:spPr>
          <a:xfrm>
            <a:off x="5715000" y="990600"/>
            <a:ext cx="3429000" cy="4302125"/>
          </a:xfrm>
        </p:spPr>
        <p:txBody>
          <a:bodyPr>
            <a:noAutofit/>
          </a:bodyPr>
          <a:lstStyle/>
          <a:p>
            <a:r>
              <a:rPr lang="en-US" sz="1800" dirty="0"/>
              <a:t>Network (which used to named </a:t>
            </a:r>
            <a:r>
              <a:rPr lang="en-US" sz="1800" dirty="0" smtClean="0"/>
              <a:t>“Neutron” </a:t>
            </a:r>
            <a:r>
              <a:rPr lang="en-US" sz="1800" dirty="0"/>
              <a:t>but is in the process of being renamed due to a trademark issue) provides “network connectivity as a service” between interface devices managed by other OpenStack services (most likely Nova</a:t>
            </a:r>
            <a:r>
              <a:rPr lang="en-US" sz="1800" dirty="0" smtClean="0"/>
              <a:t>).</a:t>
            </a:r>
          </a:p>
          <a:p>
            <a:r>
              <a:rPr lang="en-US" sz="1800" dirty="0" smtClean="0"/>
              <a:t>The </a:t>
            </a:r>
            <a:r>
              <a:rPr lang="en-US" sz="1800" dirty="0"/>
              <a:t>service works by allowing users to create their own networks and then attach interfaces to them</a:t>
            </a:r>
            <a:r>
              <a:rPr lang="en-US" sz="1800" dirty="0" smtClean="0"/>
              <a:t>.</a:t>
            </a:r>
          </a:p>
          <a:p>
            <a:r>
              <a:rPr lang="en-US" sz="1800" dirty="0" smtClean="0"/>
              <a:t>Neutron </a:t>
            </a:r>
            <a:r>
              <a:rPr lang="en-US" sz="1800" dirty="0"/>
              <a:t>has a pluggable architecture to support many popular networking vendors and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8" name="Rounded Rectangle 7"/>
          <p:cNvSpPr/>
          <p:nvPr/>
        </p:nvSpPr>
        <p:spPr>
          <a:xfrm>
            <a:off x="76201" y="2819400"/>
            <a:ext cx="761999" cy="1143000"/>
          </a:xfrm>
          <a:prstGeom prst="round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920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67630" y="-76200"/>
            <a:ext cx="6400800" cy="853457"/>
          </a:xfrm>
        </p:spPr>
        <p:txBody>
          <a:bodyPr/>
          <a:lstStyle/>
          <a:p>
            <a:r>
              <a:rPr lang="en-US" sz="4000" dirty="0"/>
              <a:t>Logical Architecture</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223" y="946574"/>
            <a:ext cx="8870577" cy="5908464"/>
          </a:xfrm>
        </p:spPr>
      </p:pic>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83558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
        <p:nvSpPr>
          <p:cNvPr id="3" name="Content Placeholder 2"/>
          <p:cNvSpPr>
            <a:spLocks noGrp="1"/>
          </p:cNvSpPr>
          <p:nvPr>
            <p:ph idx="1"/>
          </p:nvPr>
        </p:nvSpPr>
        <p:spPr>
          <a:xfrm>
            <a:off x="1" y="990600"/>
            <a:ext cx="8983662" cy="5943600"/>
          </a:xfrm>
        </p:spPr>
        <p:txBody>
          <a:bodyPr>
            <a:noAutofit/>
          </a:bodyPr>
          <a:lstStyle/>
          <a:p>
            <a:r>
              <a:rPr lang="en-US" sz="2000" dirty="0"/>
              <a:t>Horizon is a modular </a:t>
            </a:r>
            <a:r>
              <a:rPr lang="en-US" sz="2000" dirty="0" err="1"/>
              <a:t>Django</a:t>
            </a:r>
            <a:r>
              <a:rPr lang="en-US" sz="2000" dirty="0"/>
              <a:t> web application that provides an end user and cloud operator interface to OpenStack services</a:t>
            </a:r>
            <a:r>
              <a:rPr lang="en-US" sz="2000" dirty="0" smtClean="0"/>
              <a:t>.</a:t>
            </a:r>
          </a:p>
          <a:p>
            <a:r>
              <a:rPr lang="en-US" sz="2000" dirty="0"/>
              <a:t>The interface has user screens for:</a:t>
            </a:r>
          </a:p>
          <a:p>
            <a:pPr lvl="1"/>
            <a:r>
              <a:rPr lang="en-US" sz="1600" dirty="0" smtClean="0"/>
              <a:t>Quota </a:t>
            </a:r>
            <a:r>
              <a:rPr lang="en-US" sz="1600" dirty="0"/>
              <a:t>and usage information</a:t>
            </a:r>
          </a:p>
          <a:p>
            <a:pPr lvl="1"/>
            <a:r>
              <a:rPr lang="en-US" sz="1600" dirty="0"/>
              <a:t>Instances to operate cloud virtual machines</a:t>
            </a:r>
          </a:p>
          <a:p>
            <a:pPr lvl="1"/>
            <a:r>
              <a:rPr lang="en-US" sz="1600" dirty="0"/>
              <a:t>Volume management to control creation, deletion and connectivity to block storage</a:t>
            </a:r>
          </a:p>
          <a:p>
            <a:pPr lvl="1"/>
            <a:r>
              <a:rPr lang="en-US" sz="1600" dirty="0"/>
              <a:t>Image and snapshot to upload and control virtual images, which are used to backup and boot new instances</a:t>
            </a:r>
          </a:p>
          <a:p>
            <a:pPr lvl="1"/>
            <a:r>
              <a:rPr lang="en-US" sz="1600" dirty="0"/>
              <a:t>Access and security to manage </a:t>
            </a:r>
            <a:r>
              <a:rPr lang="en-US" sz="1600" dirty="0" smtClean="0"/>
              <a:t>key pairs </a:t>
            </a:r>
            <a:r>
              <a:rPr lang="en-US" sz="1600" dirty="0"/>
              <a:t>and security groups (firewall rules</a:t>
            </a:r>
            <a:r>
              <a:rPr lang="en-US" sz="1600" dirty="0" smtClean="0"/>
              <a:t>)</a:t>
            </a:r>
          </a:p>
          <a:p>
            <a:r>
              <a:rPr lang="en-US" sz="2000" dirty="0"/>
              <a:t>In addition to the user screens, it also provides an interface for cloud operators. The operator interface sees across the entire cloud and adds some configuration focused screens such as:</a:t>
            </a:r>
          </a:p>
          <a:p>
            <a:pPr lvl="1"/>
            <a:r>
              <a:rPr lang="en-US" sz="1600" dirty="0" smtClean="0"/>
              <a:t>Flavors </a:t>
            </a:r>
            <a:r>
              <a:rPr lang="en-US" sz="1600" dirty="0"/>
              <a:t>to define service catalog offerings of CPU, memory and boot disk storage</a:t>
            </a:r>
          </a:p>
          <a:p>
            <a:pPr lvl="1"/>
            <a:r>
              <a:rPr lang="en-US" sz="1600" dirty="0"/>
              <a:t>Projects to provide logical groups of user accounts</a:t>
            </a:r>
          </a:p>
          <a:p>
            <a:pPr lvl="1"/>
            <a:r>
              <a:rPr lang="en-US" sz="1600" dirty="0"/>
              <a:t>Users to administer user accounts</a:t>
            </a:r>
          </a:p>
          <a:p>
            <a:pPr lvl="1"/>
            <a:r>
              <a:rPr lang="en-US" sz="1600" dirty="0"/>
              <a:t>System Info to view services running in the cloud and quotas applied to projects</a:t>
            </a:r>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33017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 </a:t>
            </a:r>
            <a:r>
              <a:rPr lang="en-US" dirty="0" smtClean="0">
                <a:hlinkClick r:id="rId2"/>
              </a:rPr>
              <a:t>demo</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221" y="990600"/>
            <a:ext cx="8697558" cy="5715000"/>
          </a:xfrm>
        </p:spPr>
      </p:pic>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162371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
        <p:nvSpPr>
          <p:cNvPr id="3" name="Content Placeholder 2"/>
          <p:cNvSpPr>
            <a:spLocks noGrp="1"/>
          </p:cNvSpPr>
          <p:nvPr>
            <p:ph idx="1"/>
          </p:nvPr>
        </p:nvSpPr>
        <p:spPr>
          <a:xfrm>
            <a:off x="457200" y="990600"/>
            <a:ext cx="8229600" cy="5715000"/>
          </a:xfrm>
        </p:spPr>
        <p:txBody>
          <a:bodyPr/>
          <a:lstStyle/>
          <a:p>
            <a:r>
              <a:rPr lang="en-US" sz="2400" dirty="0"/>
              <a:t>Nova is the most complicated and distributed component of OpenStack</a:t>
            </a:r>
            <a:r>
              <a:rPr lang="en-US" sz="2400" dirty="0" smtClean="0"/>
              <a:t>.</a:t>
            </a:r>
          </a:p>
          <a:p>
            <a:r>
              <a:rPr lang="en-US" sz="2400" dirty="0"/>
              <a:t>Below is a list of these </a:t>
            </a:r>
            <a:r>
              <a:rPr lang="en-US" sz="2400" dirty="0" smtClean="0"/>
              <a:t>processes:</a:t>
            </a:r>
          </a:p>
          <a:p>
            <a:pPr lvl="1"/>
            <a:r>
              <a:rPr lang="en-US" sz="2000" dirty="0" smtClean="0"/>
              <a:t>nova-</a:t>
            </a:r>
            <a:r>
              <a:rPr lang="en-US" sz="2000" dirty="0" err="1" smtClean="0"/>
              <a:t>api</a:t>
            </a:r>
            <a:endParaRPr lang="en-US" sz="2000" dirty="0" smtClean="0"/>
          </a:p>
          <a:p>
            <a:pPr lvl="1"/>
            <a:r>
              <a:rPr lang="en-US" sz="2000" dirty="0" smtClean="0"/>
              <a:t>nova-compute</a:t>
            </a:r>
          </a:p>
          <a:p>
            <a:pPr lvl="1"/>
            <a:r>
              <a:rPr lang="en-US" sz="2000" dirty="0" smtClean="0"/>
              <a:t>nova-scheduler</a:t>
            </a:r>
          </a:p>
          <a:p>
            <a:pPr lvl="1"/>
            <a:r>
              <a:rPr lang="en-US" sz="2000" dirty="0" smtClean="0"/>
              <a:t>nova-conductor</a:t>
            </a:r>
          </a:p>
          <a:p>
            <a:pPr lvl="1"/>
            <a:r>
              <a:rPr lang="en-US" sz="2000" dirty="0" smtClean="0"/>
              <a:t>nova-console</a:t>
            </a:r>
          </a:p>
          <a:p>
            <a:r>
              <a:rPr lang="en-US" sz="2400" dirty="0" smtClean="0"/>
              <a:t>Other involved components:</a:t>
            </a:r>
          </a:p>
          <a:p>
            <a:pPr lvl="1"/>
            <a:r>
              <a:rPr lang="en-US" sz="2000" dirty="0" smtClean="0"/>
              <a:t>queue</a:t>
            </a:r>
          </a:p>
          <a:p>
            <a:pPr lvl="1"/>
            <a:r>
              <a:rPr lang="en-US" sz="2000" dirty="0" smtClean="0"/>
              <a:t>SQL </a:t>
            </a:r>
            <a:r>
              <a:rPr lang="en-US" sz="2000" dirty="0"/>
              <a:t>database</a:t>
            </a:r>
          </a:p>
        </p:txBody>
      </p:sp>
      <p:sp>
        <p:nvSpPr>
          <p:cNvPr id="4" name="Slide Number Placeholder 3"/>
          <p:cNvSpPr>
            <a:spLocks noGrp="1"/>
          </p:cNvSpPr>
          <p:nvPr>
            <p:ph type="sldNum" sz="quarter" idx="4"/>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5913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Compute </a:t>
            </a:r>
            <a:r>
              <a:rPr lang="en-US" dirty="0"/>
              <a:t>- nova-</a:t>
            </a:r>
            <a:r>
              <a:rPr lang="en-US" dirty="0" err="1"/>
              <a:t>api</a:t>
            </a:r>
            <a:endParaRPr lang="en-US" dirty="0"/>
          </a:p>
        </p:txBody>
      </p:sp>
      <p:sp>
        <p:nvSpPr>
          <p:cNvPr id="6" name="Content Placeholder 5"/>
          <p:cNvSpPr>
            <a:spLocks noGrp="1"/>
          </p:cNvSpPr>
          <p:nvPr>
            <p:ph sz="half" idx="1"/>
          </p:nvPr>
        </p:nvSpPr>
        <p:spPr/>
        <p:txBody>
          <a:bodyPr>
            <a:normAutofit/>
          </a:bodyPr>
          <a:lstStyle/>
          <a:p>
            <a:endParaRPr lang="en-US" dirty="0"/>
          </a:p>
        </p:txBody>
      </p:sp>
      <p:sp>
        <p:nvSpPr>
          <p:cNvPr id="7" name="Content Placeholder 6"/>
          <p:cNvSpPr>
            <a:spLocks noGrp="1"/>
          </p:cNvSpPr>
          <p:nvPr>
            <p:ph sz="half" idx="2"/>
          </p:nvPr>
        </p:nvSpPr>
        <p:spPr>
          <a:xfrm>
            <a:off x="5105400" y="990600"/>
            <a:ext cx="3891710" cy="5867400"/>
          </a:xfrm>
        </p:spPr>
        <p:txBody>
          <a:bodyPr>
            <a:noAutofit/>
          </a:bodyPr>
          <a:lstStyle/>
          <a:p>
            <a:r>
              <a:rPr lang="en-US" sz="1600" dirty="0"/>
              <a:t>nova-</a:t>
            </a:r>
            <a:r>
              <a:rPr lang="en-US" sz="1600" dirty="0" err="1"/>
              <a:t>api</a:t>
            </a:r>
            <a:r>
              <a:rPr lang="en-US" sz="1600" dirty="0"/>
              <a:t> is a family of daemons (nova-</a:t>
            </a:r>
            <a:r>
              <a:rPr lang="en-US" sz="1600" dirty="0" err="1"/>
              <a:t>api</a:t>
            </a:r>
            <a:r>
              <a:rPr lang="en-US" sz="1600" dirty="0"/>
              <a:t>, nova-</a:t>
            </a:r>
            <a:r>
              <a:rPr lang="en-US" sz="1600" dirty="0" err="1"/>
              <a:t>api</a:t>
            </a:r>
            <a:r>
              <a:rPr lang="en-US" sz="1600" dirty="0"/>
              <a:t>-</a:t>
            </a:r>
            <a:r>
              <a:rPr lang="en-US" sz="1600" dirty="0" err="1"/>
              <a:t>os</a:t>
            </a:r>
            <a:r>
              <a:rPr lang="en-US" sz="1600" dirty="0"/>
              <a:t>-compute, nova-api-ec2, nova-</a:t>
            </a:r>
            <a:r>
              <a:rPr lang="en-US" sz="1600" dirty="0" err="1"/>
              <a:t>api</a:t>
            </a:r>
            <a:r>
              <a:rPr lang="en-US" sz="1600" dirty="0"/>
              <a:t>-metadata or nova-</a:t>
            </a:r>
            <a:r>
              <a:rPr lang="en-US" sz="1600" dirty="0" err="1"/>
              <a:t>api</a:t>
            </a:r>
            <a:r>
              <a:rPr lang="en-US" sz="1600" dirty="0"/>
              <a:t>-all) that accept and respond to end user compute API calls</a:t>
            </a:r>
            <a:r>
              <a:rPr lang="en-US" sz="1600" dirty="0" smtClean="0"/>
              <a:t>.</a:t>
            </a:r>
          </a:p>
          <a:p>
            <a:r>
              <a:rPr lang="en-US" sz="1600" dirty="0" smtClean="0"/>
              <a:t>It </a:t>
            </a:r>
            <a:r>
              <a:rPr lang="en-US" sz="1600" dirty="0"/>
              <a:t>supports OpenStack Compute API, Amazon’s EC2 API and a special Admin API (for privileged users to perform administrative actions</a:t>
            </a:r>
            <a:r>
              <a:rPr lang="en-US" sz="1600" dirty="0" smtClean="0"/>
              <a:t>).</a:t>
            </a:r>
          </a:p>
          <a:p>
            <a:r>
              <a:rPr lang="en-US" sz="1600" dirty="0" smtClean="0"/>
              <a:t>It </a:t>
            </a:r>
            <a:r>
              <a:rPr lang="en-US" sz="1600" dirty="0"/>
              <a:t>also initiates most of the orchestration activities (such as running an instance) as well as enforces some policy (mostly quota checks</a:t>
            </a:r>
            <a:r>
              <a:rPr lang="en-US" sz="1600" dirty="0" smtClean="0"/>
              <a:t>).</a:t>
            </a:r>
          </a:p>
          <a:p>
            <a:r>
              <a:rPr lang="en-US" sz="1600" dirty="0" smtClean="0"/>
              <a:t>Different </a:t>
            </a:r>
            <a:r>
              <a:rPr lang="en-US" sz="1600" dirty="0"/>
              <a:t>daemons allow Nova to implement different APIs (Amazon EC2, OpenStack Compute, Metadata) or combination of APIs (nova-</a:t>
            </a:r>
            <a:r>
              <a:rPr lang="en-US" sz="1600" dirty="0" err="1"/>
              <a:t>api</a:t>
            </a:r>
            <a:r>
              <a:rPr lang="en-US" sz="1600" dirty="0"/>
              <a:t> starts both the EC2 and OpenStack APIs).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4806460" cy="563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161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 nova-compute</a:t>
            </a:r>
          </a:p>
        </p:txBody>
      </p:sp>
      <p:sp>
        <p:nvSpPr>
          <p:cNvPr id="3" name="Content Placeholder 2"/>
          <p:cNvSpPr>
            <a:spLocks noGrp="1"/>
          </p:cNvSpPr>
          <p:nvPr>
            <p:ph sz="half" idx="1"/>
          </p:nvPr>
        </p:nvSpPr>
        <p:spPr/>
        <p:txBody>
          <a:bodyPr>
            <a:normAutofit fontScale="77500" lnSpcReduction="20000"/>
          </a:bodyPr>
          <a:lstStyle/>
          <a:p>
            <a:endParaRPr lang="en-US"/>
          </a:p>
        </p:txBody>
      </p:sp>
      <p:sp>
        <p:nvSpPr>
          <p:cNvPr id="4" name="Content Placeholder 3"/>
          <p:cNvSpPr>
            <a:spLocks noGrp="1"/>
          </p:cNvSpPr>
          <p:nvPr>
            <p:ph sz="half" idx="2"/>
          </p:nvPr>
        </p:nvSpPr>
        <p:spPr>
          <a:xfrm>
            <a:off x="5105399" y="914400"/>
            <a:ext cx="3878263" cy="5867400"/>
          </a:xfrm>
        </p:spPr>
        <p:txBody>
          <a:bodyPr>
            <a:normAutofit fontScale="77500" lnSpcReduction="20000"/>
          </a:bodyPr>
          <a:lstStyle/>
          <a:p>
            <a:r>
              <a:rPr lang="en-US" dirty="0"/>
              <a:t>The nova-compute process is primarily a worker daemon that creates and terminates virtual machine instances via hypervisor’s APIs (</a:t>
            </a:r>
            <a:r>
              <a:rPr lang="en-US" dirty="0" err="1"/>
              <a:t>XenAPI</a:t>
            </a:r>
            <a:r>
              <a:rPr lang="en-US" dirty="0"/>
              <a:t> for </a:t>
            </a:r>
            <a:r>
              <a:rPr lang="en-US" dirty="0" err="1"/>
              <a:t>XenServer</a:t>
            </a:r>
            <a:r>
              <a:rPr lang="en-US" dirty="0"/>
              <a:t>/XCP, </a:t>
            </a:r>
            <a:r>
              <a:rPr lang="en-US" dirty="0" err="1"/>
              <a:t>libvirt</a:t>
            </a:r>
            <a:r>
              <a:rPr lang="en-US" dirty="0"/>
              <a:t> for KVM or QEMU, </a:t>
            </a:r>
            <a:r>
              <a:rPr lang="en-US" dirty="0" err="1"/>
              <a:t>VMwareAPI</a:t>
            </a:r>
            <a:r>
              <a:rPr lang="en-US" dirty="0"/>
              <a:t> for VMware, etc</a:t>
            </a:r>
            <a:r>
              <a:rPr lang="en-US" dirty="0" smtClean="0"/>
              <a:t>.).</a:t>
            </a:r>
          </a:p>
          <a:p>
            <a:r>
              <a:rPr lang="en-US" dirty="0" smtClean="0"/>
              <a:t>The </a:t>
            </a:r>
            <a:r>
              <a:rPr lang="en-US" dirty="0"/>
              <a:t>process by which it does so is fairly complex but the basics are simple: accept actions from the queue and then perform a series of system commands (like launching a KVM instance) to carry them out while updating state in the database through nova-conductor</a:t>
            </a:r>
            <a:r>
              <a:rPr lang="en-US" dirty="0" smtClean="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909918"/>
            <a:ext cx="5029198" cy="58718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412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 nova-scheduler</a:t>
            </a:r>
          </a:p>
        </p:txBody>
      </p:sp>
      <p:sp>
        <p:nvSpPr>
          <p:cNvPr id="3" name="Content Placeholder 2"/>
          <p:cNvSpPr>
            <a:spLocks noGrp="1"/>
          </p:cNvSpPr>
          <p:nvPr>
            <p:ph sz="half" idx="1"/>
          </p:nvPr>
        </p:nvSpPr>
        <p:spPr/>
        <p:txBody>
          <a:bodyPr>
            <a:normAutofit fontScale="92500" lnSpcReduction="20000"/>
          </a:bodyPr>
          <a:lstStyle/>
          <a:p>
            <a:endParaRPr lang="en-US"/>
          </a:p>
        </p:txBody>
      </p:sp>
      <p:sp>
        <p:nvSpPr>
          <p:cNvPr id="4" name="Content Placeholder 3"/>
          <p:cNvSpPr>
            <a:spLocks noGrp="1"/>
          </p:cNvSpPr>
          <p:nvPr>
            <p:ph sz="half" idx="2"/>
          </p:nvPr>
        </p:nvSpPr>
        <p:spPr>
          <a:xfrm>
            <a:off x="5146139" y="990600"/>
            <a:ext cx="3837524" cy="5715000"/>
          </a:xfrm>
        </p:spPr>
        <p:txBody>
          <a:bodyPr>
            <a:normAutofit fontScale="92500" lnSpcReduction="20000"/>
          </a:bodyPr>
          <a:lstStyle/>
          <a:p>
            <a:r>
              <a:rPr lang="en-US" dirty="0"/>
              <a:t>The nova-scheduler process is conceptually the simplest piece of code in OpenStack Nova: take a virtual machine instance request from the queue and determines where it should run (specifically, which compute server host it should run on</a:t>
            </a:r>
            <a:r>
              <a:rPr lang="en-US" dirty="0" smtClean="0"/>
              <a:t>).</a:t>
            </a:r>
          </a:p>
          <a:p>
            <a:r>
              <a:rPr lang="en-US" dirty="0" smtClean="0"/>
              <a:t>In </a:t>
            </a:r>
            <a:r>
              <a:rPr lang="en-US" dirty="0"/>
              <a:t>practice, it is now one of the most complex.</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27663"/>
            <a:ext cx="5069939" cy="584087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172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 nova-conductor</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a:xfrm>
            <a:off x="5410200" y="914400"/>
            <a:ext cx="3733800" cy="5791200"/>
          </a:xfrm>
        </p:spPr>
        <p:txBody>
          <a:bodyPr/>
          <a:lstStyle/>
          <a:p>
            <a:r>
              <a:rPr lang="en-US" dirty="0"/>
              <a:t>A new service called nova-conductor has been added to this release</a:t>
            </a:r>
            <a:r>
              <a:rPr lang="en-US" dirty="0" smtClean="0"/>
              <a:t>.</a:t>
            </a:r>
          </a:p>
          <a:p>
            <a:r>
              <a:rPr lang="en-US" dirty="0" smtClean="0"/>
              <a:t>It </a:t>
            </a:r>
            <a:r>
              <a:rPr lang="en-US" dirty="0"/>
              <a:t>mediates access to the database for other daemons (only nova-compute in this release) to provide greater security.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07" y="914400"/>
            <a:ext cx="5227117" cy="5943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353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a:t>
            </a:r>
            <a:r>
              <a:rPr lang="en-US" dirty="0" smtClean="0"/>
              <a:t>IaaS - OpenStack</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a:t>
            </a:r>
            <a:r>
              <a:rPr lang="en-US" u="sng" dirty="0"/>
              <a:t>July 2010</a:t>
            </a:r>
            <a:r>
              <a:rPr lang="en-US" dirty="0"/>
              <a:t> </a:t>
            </a:r>
            <a:r>
              <a:rPr lang="en-US" u="sng" dirty="0"/>
              <a:t>Rackspace Hosting </a:t>
            </a:r>
            <a:r>
              <a:rPr lang="en-US" dirty="0"/>
              <a:t>and </a:t>
            </a:r>
            <a:r>
              <a:rPr lang="en-US" u="sng" dirty="0"/>
              <a:t>NASA</a:t>
            </a:r>
            <a:r>
              <a:rPr lang="en-US" dirty="0"/>
              <a:t> jointly launched an open-source cloud-software initiative known as OpenStack</a:t>
            </a:r>
            <a:r>
              <a:rPr lang="en-US" dirty="0" smtClean="0"/>
              <a:t>.</a:t>
            </a:r>
          </a:p>
          <a:p>
            <a:r>
              <a:rPr lang="en-US" dirty="0"/>
              <a:t>The community's first official release, code-named Austin, appeared </a:t>
            </a:r>
            <a:r>
              <a:rPr lang="en-US" u="sng" dirty="0"/>
              <a:t>four months </a:t>
            </a:r>
            <a:r>
              <a:rPr lang="en-US" u="sng" dirty="0" smtClean="0"/>
              <a:t>later</a:t>
            </a:r>
            <a:r>
              <a:rPr lang="en-US" dirty="0" smtClean="0"/>
              <a:t>.</a:t>
            </a:r>
          </a:p>
          <a:p>
            <a:r>
              <a:rPr lang="en-US" dirty="0"/>
              <a:t>In </a:t>
            </a:r>
            <a:r>
              <a:rPr lang="en-US" u="sng" dirty="0"/>
              <a:t>2011</a:t>
            </a:r>
            <a:r>
              <a:rPr lang="en-US" dirty="0"/>
              <a:t> developers of the </a:t>
            </a:r>
            <a:r>
              <a:rPr lang="en-US" u="sng" dirty="0"/>
              <a:t>Ubuntu Linux</a:t>
            </a:r>
            <a:r>
              <a:rPr lang="en-US" dirty="0"/>
              <a:t> distribution decided to adopt OpenStack</a:t>
            </a:r>
            <a:r>
              <a:rPr lang="en-US" dirty="0" smtClean="0"/>
              <a:t>.</a:t>
            </a:r>
          </a:p>
          <a:p>
            <a:r>
              <a:rPr lang="en-US" dirty="0"/>
              <a:t>In </a:t>
            </a:r>
            <a:r>
              <a:rPr lang="en-US" u="sng" dirty="0"/>
              <a:t>2012</a:t>
            </a:r>
            <a:r>
              <a:rPr lang="en-US" dirty="0"/>
              <a:t> </a:t>
            </a:r>
            <a:r>
              <a:rPr lang="en-US" u="sng" dirty="0"/>
              <a:t>Red Hat </a:t>
            </a:r>
            <a:r>
              <a:rPr lang="en-US" dirty="0"/>
              <a:t>announced a preview of their OpenStack distribution</a:t>
            </a:r>
            <a:r>
              <a:rPr lang="en-US" dirty="0" smtClean="0"/>
              <a:t>.</a:t>
            </a:r>
          </a:p>
          <a:p>
            <a:r>
              <a:rPr lang="en-US" dirty="0"/>
              <a:t>The project is managed by the </a:t>
            </a:r>
            <a:r>
              <a:rPr lang="en-US" u="sng" dirty="0"/>
              <a:t>OpenStack Foundation</a:t>
            </a:r>
            <a:r>
              <a:rPr lang="en-US" dirty="0"/>
              <a:t>, a non-profit corporate entity established in </a:t>
            </a:r>
            <a:r>
              <a:rPr lang="en-US" u="sng" dirty="0"/>
              <a:t>September </a:t>
            </a:r>
            <a:r>
              <a:rPr lang="en-US" u="sng" dirty="0" smtClean="0"/>
              <a:t>2012 </a:t>
            </a:r>
            <a:r>
              <a:rPr lang="en-US" dirty="0"/>
              <a:t>to promote OpenStack software and its community</a:t>
            </a:r>
            <a:r>
              <a:rPr lang="en-US" dirty="0" smtClean="0"/>
              <a:t>.</a:t>
            </a:r>
          </a:p>
          <a:p>
            <a:r>
              <a:rPr lang="en-US" dirty="0" smtClean="0"/>
              <a:t>More than </a:t>
            </a:r>
            <a:r>
              <a:rPr lang="en-US" u="sng" dirty="0" smtClean="0"/>
              <a:t>200</a:t>
            </a:r>
            <a:r>
              <a:rPr lang="en-US" dirty="0" smtClean="0"/>
              <a:t> companies joined the project among which are </a:t>
            </a:r>
            <a:r>
              <a:rPr lang="en-US" u="sng" dirty="0" smtClean="0"/>
              <a:t>AMD, Brocade Communications Systems, Canonical, Cisco, Dell, EMC, Ericsson, </a:t>
            </a:r>
            <a:r>
              <a:rPr lang="en-US" u="sng" dirty="0" err="1" smtClean="0"/>
              <a:t>Groupe</a:t>
            </a:r>
            <a:r>
              <a:rPr lang="en-US" u="sng" dirty="0" smtClean="0"/>
              <a:t> Bull, HP, IBM, </a:t>
            </a:r>
            <a:r>
              <a:rPr lang="en-US" u="sng" dirty="0" err="1" smtClean="0"/>
              <a:t>Inktank</a:t>
            </a:r>
            <a:r>
              <a:rPr lang="en-US" u="sng" dirty="0" smtClean="0"/>
              <a:t>, Intel, NEC, Rackspace Hosting, Red Hat, SUSE Linux, VMware, and Yahoo!</a:t>
            </a:r>
            <a:r>
              <a:rPr lang="en-US" dirty="0" smtClean="0"/>
              <a:t>.</a:t>
            </a:r>
          </a:p>
          <a:p>
            <a:r>
              <a:rPr lang="en-US" dirty="0"/>
              <a:t>Written </a:t>
            </a:r>
            <a:r>
              <a:rPr lang="en-US" dirty="0" smtClean="0"/>
              <a:t>in: Python</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34978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 nova-console</a:t>
            </a:r>
          </a:p>
        </p:txBody>
      </p:sp>
      <p:sp>
        <p:nvSpPr>
          <p:cNvPr id="3" name="Content Placeholder 2"/>
          <p:cNvSpPr>
            <a:spLocks noGrp="1"/>
          </p:cNvSpPr>
          <p:nvPr>
            <p:ph sz="half" idx="1"/>
          </p:nvPr>
        </p:nvSpPr>
        <p:spPr/>
        <p:txBody>
          <a:bodyPr>
            <a:normAutofit fontScale="85000" lnSpcReduction="20000"/>
          </a:bodyPr>
          <a:lstStyle/>
          <a:p>
            <a:endParaRPr lang="en-US" dirty="0"/>
          </a:p>
        </p:txBody>
      </p:sp>
      <p:sp>
        <p:nvSpPr>
          <p:cNvPr id="4" name="Content Placeholder 3"/>
          <p:cNvSpPr>
            <a:spLocks noGrp="1"/>
          </p:cNvSpPr>
          <p:nvPr>
            <p:ph sz="half" idx="2"/>
          </p:nvPr>
        </p:nvSpPr>
        <p:spPr>
          <a:xfrm>
            <a:off x="5638800" y="1143000"/>
            <a:ext cx="3048000" cy="4987925"/>
          </a:xfrm>
        </p:spPr>
        <p:txBody>
          <a:bodyPr>
            <a:normAutofit fontScale="85000" lnSpcReduction="20000"/>
          </a:bodyPr>
          <a:lstStyle/>
          <a:p>
            <a:r>
              <a:rPr lang="en-US" dirty="0"/>
              <a:t>Nova also provides console services to allow end users to access their virtual instance’s console through a proxy</a:t>
            </a:r>
            <a:r>
              <a:rPr lang="en-US" dirty="0" smtClean="0"/>
              <a:t>.</a:t>
            </a:r>
          </a:p>
          <a:p>
            <a:r>
              <a:rPr lang="en-US" dirty="0" smtClean="0"/>
              <a:t>This </a:t>
            </a:r>
            <a:r>
              <a:rPr lang="en-US" dirty="0"/>
              <a:t>involves several daemons (nova-console, nova-</a:t>
            </a:r>
            <a:r>
              <a:rPr lang="en-US" dirty="0" err="1"/>
              <a:t>xvpvncproxy</a:t>
            </a:r>
            <a:r>
              <a:rPr lang="en-US" dirty="0"/>
              <a:t>, nova-spicehtml5proxy and nova-</a:t>
            </a:r>
            <a:r>
              <a:rPr lang="en-US" dirty="0" err="1"/>
              <a:t>consoleauth</a:t>
            </a: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990967"/>
            <a:ext cx="5410199" cy="58405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64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a:t>
            </a:r>
            <a:r>
              <a:rPr lang="en-US" dirty="0" smtClean="0"/>
              <a:t>- queue and database</a:t>
            </a:r>
            <a:endParaRPr lang="en-US" dirty="0"/>
          </a:p>
        </p:txBody>
      </p:sp>
      <p:sp>
        <p:nvSpPr>
          <p:cNvPr id="3" name="Content Placeholder 2"/>
          <p:cNvSpPr>
            <a:spLocks noGrp="1"/>
          </p:cNvSpPr>
          <p:nvPr>
            <p:ph sz="half" idx="1"/>
          </p:nvPr>
        </p:nvSpPr>
        <p:spPr/>
        <p:txBody>
          <a:bodyPr>
            <a:normAutofit/>
          </a:bodyPr>
          <a:lstStyle/>
          <a:p>
            <a:endParaRPr lang="en-US" dirty="0"/>
          </a:p>
        </p:txBody>
      </p:sp>
      <p:sp>
        <p:nvSpPr>
          <p:cNvPr id="4" name="Content Placeholder 3"/>
          <p:cNvSpPr>
            <a:spLocks noGrp="1"/>
          </p:cNvSpPr>
          <p:nvPr>
            <p:ph sz="half" idx="2"/>
          </p:nvPr>
        </p:nvSpPr>
        <p:spPr>
          <a:xfrm>
            <a:off x="5181599" y="914400"/>
            <a:ext cx="3733801" cy="6019800"/>
          </a:xfrm>
        </p:spPr>
        <p:txBody>
          <a:bodyPr>
            <a:noAutofit/>
          </a:bodyPr>
          <a:lstStyle/>
          <a:p>
            <a:r>
              <a:rPr lang="en-US" sz="1600" dirty="0"/>
              <a:t>The queue provides a central hub for passing messages between daemons. This is usually implemented with </a:t>
            </a:r>
            <a:r>
              <a:rPr lang="en-US" sz="1600" dirty="0" err="1"/>
              <a:t>RabbitMQ</a:t>
            </a:r>
            <a:r>
              <a:rPr lang="en-US" sz="1600" dirty="0"/>
              <a:t> today, but could be any AMPQ message queue (such as Apache </a:t>
            </a:r>
            <a:r>
              <a:rPr lang="en-US" sz="1600" dirty="0" err="1"/>
              <a:t>Qpid</a:t>
            </a:r>
            <a:r>
              <a:rPr lang="en-US" sz="1600" dirty="0"/>
              <a:t>), or Zero MQ.</a:t>
            </a:r>
          </a:p>
          <a:p>
            <a:r>
              <a:rPr lang="en-US" sz="1600" dirty="0"/>
              <a:t>The SQL database stores most of the build-time and run-time state for a cloud infrastructure. This includes the instance types that are available for use, instances in use, networks available and projects. Theoretically, OpenStack Nova can support any database supported by SQL-Alchemy but the only databases currently being widely used are sqlite3 (only appropriate for test and development work), MySQL and </a:t>
            </a:r>
            <a:r>
              <a:rPr lang="en-US" sz="1600" dirty="0" err="1"/>
              <a:t>PostgreSQL</a:t>
            </a: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599"/>
            <a:ext cx="4905935" cy="5784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619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Store</a:t>
            </a:r>
          </a:p>
        </p:txBody>
      </p:sp>
      <p:sp>
        <p:nvSpPr>
          <p:cNvPr id="6" name="Content Placeholder 5"/>
          <p:cNvSpPr>
            <a:spLocks noGrp="1"/>
          </p:cNvSpPr>
          <p:nvPr>
            <p:ph idx="1"/>
          </p:nvPr>
        </p:nvSpPr>
        <p:spPr/>
        <p:txBody>
          <a:bodyPr/>
          <a:lstStyle/>
          <a:p>
            <a:r>
              <a:rPr lang="en-US" sz="2400" dirty="0" err="1"/>
              <a:t>OpenStack’s</a:t>
            </a:r>
            <a:r>
              <a:rPr lang="en-US" sz="2400" dirty="0"/>
              <a:t> Object Store (“Swift”) is designed to provide large scale storage of data that is accessible via APIs. Unlike a traditional file server, it is completely distributed, storing multiple copies of each object to achieve greater availability and scalability</a:t>
            </a:r>
            <a:r>
              <a:rPr lang="en-US" sz="2400" dirty="0" smtClean="0"/>
              <a:t>.</a:t>
            </a:r>
          </a:p>
          <a:p>
            <a:r>
              <a:rPr lang="en-US" sz="2400" dirty="0"/>
              <a:t>It includes the following components</a:t>
            </a:r>
            <a:r>
              <a:rPr lang="en-US" sz="2400" dirty="0" smtClean="0"/>
              <a:t>:</a:t>
            </a:r>
          </a:p>
          <a:p>
            <a:pPr lvl="1"/>
            <a:r>
              <a:rPr lang="en-US" sz="2000" dirty="0"/>
              <a:t>Proxy </a:t>
            </a:r>
            <a:r>
              <a:rPr lang="en-US" sz="2000" dirty="0" smtClean="0"/>
              <a:t>server</a:t>
            </a:r>
          </a:p>
          <a:p>
            <a:pPr lvl="1"/>
            <a:r>
              <a:rPr lang="en-US" sz="2000" dirty="0"/>
              <a:t>Account </a:t>
            </a:r>
            <a:r>
              <a:rPr lang="en-US" sz="2000" dirty="0" smtClean="0"/>
              <a:t>servers</a:t>
            </a:r>
          </a:p>
          <a:p>
            <a:pPr lvl="1"/>
            <a:r>
              <a:rPr lang="en-US" sz="2000" dirty="0"/>
              <a:t>Container </a:t>
            </a:r>
            <a:r>
              <a:rPr lang="en-US" sz="2000" dirty="0" smtClean="0"/>
              <a:t>servers</a:t>
            </a:r>
          </a:p>
          <a:p>
            <a:pPr lvl="1"/>
            <a:r>
              <a:rPr lang="en-US" sz="2000" dirty="0"/>
              <a:t>Object </a:t>
            </a:r>
            <a:r>
              <a:rPr lang="en-US" sz="2000" dirty="0" smtClean="0"/>
              <a:t>servers</a:t>
            </a:r>
          </a:p>
          <a:p>
            <a:endParaRPr lang="en-US" sz="2400"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57603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Store</a:t>
            </a:r>
          </a:p>
        </p:txBody>
      </p:sp>
      <p:sp>
        <p:nvSpPr>
          <p:cNvPr id="5" name="Content Placeholder 4"/>
          <p:cNvSpPr>
            <a:spLocks noGrp="1"/>
          </p:cNvSpPr>
          <p:nvPr>
            <p:ph sz="half" idx="1"/>
          </p:nvPr>
        </p:nvSpPr>
        <p:spPr/>
        <p:txBody>
          <a:bodyPr>
            <a:normAutofit/>
          </a:bodyPr>
          <a:lstStyle/>
          <a:p>
            <a:endParaRPr lang="en-US"/>
          </a:p>
        </p:txBody>
      </p:sp>
      <p:sp>
        <p:nvSpPr>
          <p:cNvPr id="6" name="Content Placeholder 5"/>
          <p:cNvSpPr>
            <a:spLocks noGrp="1"/>
          </p:cNvSpPr>
          <p:nvPr>
            <p:ph sz="half" idx="2"/>
          </p:nvPr>
        </p:nvSpPr>
        <p:spPr>
          <a:xfrm>
            <a:off x="5257800" y="990600"/>
            <a:ext cx="3657600" cy="5562600"/>
          </a:xfrm>
        </p:spPr>
        <p:txBody>
          <a:bodyPr>
            <a:noAutofit/>
          </a:bodyPr>
          <a:lstStyle/>
          <a:p>
            <a:r>
              <a:rPr lang="en-US" sz="1600" dirty="0"/>
              <a:t>Proxy server (swift-proxy-server) accepts incoming requests via the OpenStack Object API or just raw HTTP. It accepts files to upload, modifications to metadata or container creation. In addition, it will also serve files or container listing to web browsers. The proxy server may utilize an optional cache (usually deployed with </a:t>
            </a:r>
            <a:r>
              <a:rPr lang="en-US" sz="1600" dirty="0" err="1"/>
              <a:t>memcache</a:t>
            </a:r>
            <a:r>
              <a:rPr lang="en-US" sz="1600" dirty="0"/>
              <a:t>) to improve performance.</a:t>
            </a:r>
          </a:p>
          <a:p>
            <a:r>
              <a:rPr lang="en-US" sz="1600" dirty="0"/>
              <a:t>Account servers manage accounts defined with the object storage service.</a:t>
            </a:r>
          </a:p>
          <a:p>
            <a:r>
              <a:rPr lang="en-US" sz="1600" dirty="0"/>
              <a:t>Container servers manage a mapping of containers (</a:t>
            </a:r>
            <a:r>
              <a:rPr lang="en-US" sz="1600" dirty="0" err="1"/>
              <a:t>i.e</a:t>
            </a:r>
            <a:r>
              <a:rPr lang="en-US" sz="1600" dirty="0"/>
              <a:t> folders) within the object store service.</a:t>
            </a:r>
          </a:p>
          <a:p>
            <a:r>
              <a:rPr lang="en-US" sz="1600" dirty="0"/>
              <a:t>Object servers manage actual objects (i.e. files) on the storage nodes.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2504"/>
            <a:ext cx="4724400" cy="55606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4106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Store</a:t>
            </a:r>
          </a:p>
        </p:txBody>
      </p:sp>
      <p:sp>
        <p:nvSpPr>
          <p:cNvPr id="6" name="Content Placeholder 5"/>
          <p:cNvSpPr>
            <a:spLocks noGrp="1"/>
          </p:cNvSpPr>
          <p:nvPr>
            <p:ph idx="1"/>
          </p:nvPr>
        </p:nvSpPr>
        <p:spPr/>
        <p:txBody>
          <a:bodyPr/>
          <a:lstStyle/>
          <a:p>
            <a:r>
              <a:rPr lang="en-US" dirty="0"/>
              <a:t>OpenStack Image Store centralizes virtual images for users and other cloud services:</a:t>
            </a:r>
          </a:p>
          <a:p>
            <a:pPr lvl="1"/>
            <a:r>
              <a:rPr lang="en-US" dirty="0" smtClean="0"/>
              <a:t>Stores </a:t>
            </a:r>
            <a:r>
              <a:rPr lang="en-US" dirty="0"/>
              <a:t>public and private images that users can utilize to start instances</a:t>
            </a:r>
          </a:p>
          <a:p>
            <a:pPr lvl="1"/>
            <a:r>
              <a:rPr lang="en-US" dirty="0"/>
              <a:t>Users can query and list available images for use</a:t>
            </a:r>
          </a:p>
          <a:p>
            <a:pPr lvl="1"/>
            <a:r>
              <a:rPr lang="en-US" dirty="0"/>
              <a:t>Delivers images to Nova to start instances</a:t>
            </a:r>
          </a:p>
          <a:p>
            <a:pPr lvl="1"/>
            <a:r>
              <a:rPr lang="en-US" dirty="0"/>
              <a:t>Snapshots from running instances can be stored so that virtual machines can be backed</a:t>
            </a:r>
          </a:p>
        </p:txBody>
      </p:sp>
      <p:sp>
        <p:nvSpPr>
          <p:cNvPr id="5" name="Slide Number Placeholder 4"/>
          <p:cNvSpPr>
            <a:spLocks noGrp="1"/>
          </p:cNvSpPr>
          <p:nvPr>
            <p:ph type="sldNum" sz="quarter" idx="4"/>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41682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275"/>
            <a:ext cx="8229600" cy="1143000"/>
          </a:xfrm>
        </p:spPr>
        <p:txBody>
          <a:bodyPr/>
          <a:lstStyle/>
          <a:p>
            <a:r>
              <a:rPr lang="en-US" dirty="0"/>
              <a:t>Image Store</a:t>
            </a:r>
          </a:p>
        </p:txBody>
      </p:sp>
      <p:sp>
        <p:nvSpPr>
          <p:cNvPr id="4" name="Content Placeholder 3"/>
          <p:cNvSpPr>
            <a:spLocks noGrp="1"/>
          </p:cNvSpPr>
          <p:nvPr>
            <p:ph sz="half" idx="1"/>
          </p:nvPr>
        </p:nvSpPr>
        <p:spPr>
          <a:xfrm>
            <a:off x="4191000" y="1143000"/>
            <a:ext cx="4724400" cy="5105400"/>
          </a:xfrm>
        </p:spPr>
        <p:txBody>
          <a:bodyPr>
            <a:noAutofit/>
          </a:bodyPr>
          <a:lstStyle/>
          <a:p>
            <a:r>
              <a:rPr lang="en-US" sz="1800" dirty="0"/>
              <a:t>glance-</a:t>
            </a:r>
            <a:r>
              <a:rPr lang="en-US" sz="1800" dirty="0" err="1"/>
              <a:t>api</a:t>
            </a:r>
            <a:r>
              <a:rPr lang="en-US" sz="1800" dirty="0"/>
              <a:t> accepts Image API calls for image discovery, image retrieval and image storage.</a:t>
            </a:r>
          </a:p>
          <a:p>
            <a:r>
              <a:rPr lang="en-US" sz="1800" dirty="0"/>
              <a:t>glance-registry stores, processes and retrieves metadata about images (size, type, etc.).</a:t>
            </a:r>
          </a:p>
          <a:p>
            <a:r>
              <a:rPr lang="en-US" sz="1800" dirty="0"/>
              <a:t>A database to store the image metadata. Like Nova, you can choose your database depending on your preference (but most people use MySQL or </a:t>
            </a:r>
            <a:r>
              <a:rPr lang="en-US" sz="1800" dirty="0" err="1"/>
              <a:t>SQlite</a:t>
            </a:r>
            <a:r>
              <a:rPr lang="en-US" sz="1800" dirty="0"/>
              <a:t>).</a:t>
            </a:r>
          </a:p>
          <a:p>
            <a:r>
              <a:rPr lang="en-US" sz="1800" dirty="0"/>
              <a:t>A storage repository for the actual image files. In the diagram above, Swift is shown as the image repository, but this is configurable. In addition to Swift, Glance supports normal </a:t>
            </a:r>
            <a:r>
              <a:rPr lang="en-US" sz="1800" dirty="0" err="1"/>
              <a:t>filesystems</a:t>
            </a:r>
            <a:r>
              <a:rPr lang="en-US" sz="1800" dirty="0"/>
              <a:t>, RADOS block devices, Amazon S3 and HTTP. Be aware that some of these choices are limited to read-only usage.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9" y="949511"/>
            <a:ext cx="3976431" cy="57652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9552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a:t>
            </a:r>
          </a:p>
        </p:txBody>
      </p:sp>
      <p:sp>
        <p:nvSpPr>
          <p:cNvPr id="6" name="Content Placeholder 5"/>
          <p:cNvSpPr>
            <a:spLocks noGrp="1"/>
          </p:cNvSpPr>
          <p:nvPr>
            <p:ph idx="1"/>
          </p:nvPr>
        </p:nvSpPr>
        <p:spPr/>
        <p:txBody>
          <a:bodyPr/>
          <a:lstStyle/>
          <a:p>
            <a:r>
              <a:rPr lang="en-US" sz="2800" dirty="0"/>
              <a:t>Keystone provides a single point of integration for OpenStack policy, catalog, token and authentication:</a:t>
            </a:r>
          </a:p>
          <a:p>
            <a:pPr lvl="1"/>
            <a:r>
              <a:rPr lang="en-US" sz="2400" dirty="0" smtClean="0"/>
              <a:t>Authenticate </a:t>
            </a:r>
            <a:r>
              <a:rPr lang="en-US" sz="2400" dirty="0"/>
              <a:t>users and issue tokens for access to services</a:t>
            </a:r>
          </a:p>
          <a:p>
            <a:pPr lvl="1"/>
            <a:r>
              <a:rPr lang="en-US" sz="2400" dirty="0"/>
              <a:t>Store users and tenants for a role-based access control (RBAC)</a:t>
            </a:r>
          </a:p>
          <a:p>
            <a:pPr lvl="1"/>
            <a:r>
              <a:rPr lang="en-US" sz="2400" dirty="0"/>
              <a:t>Provides a catalog of the services (and their API endpoints) in the cloud</a:t>
            </a:r>
          </a:p>
          <a:p>
            <a:pPr lvl="1"/>
            <a:r>
              <a:rPr lang="en-US" sz="2400" dirty="0"/>
              <a:t>Create policies across users and services</a:t>
            </a:r>
          </a:p>
        </p:txBody>
      </p:sp>
      <p:sp>
        <p:nvSpPr>
          <p:cNvPr id="5" name="Slide Number Placeholder 4"/>
          <p:cNvSpPr>
            <a:spLocks noGrp="1"/>
          </p:cNvSpPr>
          <p:nvPr>
            <p:ph type="sldNum" sz="quarter" idx="4"/>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64248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Identity</a:t>
            </a:r>
          </a:p>
        </p:txBody>
      </p:sp>
      <p:sp>
        <p:nvSpPr>
          <p:cNvPr id="7" name="Content Placeholder 6"/>
          <p:cNvSpPr>
            <a:spLocks noGrp="1"/>
          </p:cNvSpPr>
          <p:nvPr>
            <p:ph idx="1"/>
          </p:nvPr>
        </p:nvSpPr>
        <p:spPr>
          <a:xfrm>
            <a:off x="488576" y="990600"/>
            <a:ext cx="8229600" cy="4683125"/>
          </a:xfrm>
        </p:spPr>
        <p:txBody>
          <a:bodyPr/>
          <a:lstStyle/>
          <a:p>
            <a:r>
              <a:rPr lang="en-US" sz="2400" dirty="0"/>
              <a:t>keystone handles API requests as well as providing configurable catalog, policy, token and identity services.</a:t>
            </a:r>
          </a:p>
          <a:p>
            <a:r>
              <a:rPr lang="en-US" sz="2400" dirty="0"/>
              <a:t>Each Keystone function has a pluggable backend which allows different ways to use the particular service. Most support standard </a:t>
            </a:r>
            <a:r>
              <a:rPr lang="en-US" sz="2400" dirty="0" err="1"/>
              <a:t>backends</a:t>
            </a:r>
            <a:r>
              <a:rPr lang="en-US" sz="2400" dirty="0"/>
              <a:t> like LDAP or SQL, as well as Key Value Stores (KVS).</a:t>
            </a:r>
          </a:p>
        </p:txBody>
      </p:sp>
      <p:sp>
        <p:nvSpPr>
          <p:cNvPr id="4" name="Slide Number Placeholder 3"/>
          <p:cNvSpPr>
            <a:spLocks noGrp="1"/>
          </p:cNvSpPr>
          <p:nvPr>
            <p:ph type="sldNum" sz="quarter" idx="4"/>
          </p:nvPr>
        </p:nvSpPr>
        <p:spPr/>
        <p:txBody>
          <a:bodyPr/>
          <a:lstStyle/>
          <a:p>
            <a:fld id="{B6F15528-21DE-4FAA-801E-634DDDAF4B2B}" type="slidenum">
              <a:rPr lang="en-US" smtClean="0"/>
              <a:pPr/>
              <a:t>37</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3309750"/>
            <a:ext cx="7886700" cy="32724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994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3" name="Content Placeholder 2"/>
          <p:cNvSpPr>
            <a:spLocks noGrp="1"/>
          </p:cNvSpPr>
          <p:nvPr>
            <p:ph idx="1"/>
          </p:nvPr>
        </p:nvSpPr>
        <p:spPr/>
        <p:txBody>
          <a:bodyPr/>
          <a:lstStyle/>
          <a:p>
            <a:r>
              <a:rPr lang="en-US" sz="2800" dirty="0"/>
              <a:t>Quantum provides “network connectivity as a service” between interface </a:t>
            </a:r>
            <a:r>
              <a:rPr lang="en-US" sz="2800" dirty="0" smtClean="0"/>
              <a:t>devices managed </a:t>
            </a:r>
            <a:r>
              <a:rPr lang="en-US" sz="2800" dirty="0"/>
              <a:t>by other OpenStack services (most likely Nova</a:t>
            </a:r>
            <a:r>
              <a:rPr lang="en-US" sz="2800" dirty="0" smtClean="0"/>
              <a:t>).</a:t>
            </a:r>
          </a:p>
          <a:p>
            <a:r>
              <a:rPr lang="en-US" sz="2800" dirty="0"/>
              <a:t>Like many of the OpenStack services, Quantum is highly configurable due to </a:t>
            </a:r>
            <a:r>
              <a:rPr lang="en-US" sz="2800" dirty="0" smtClean="0"/>
              <a:t>it’s plug-in </a:t>
            </a:r>
            <a:r>
              <a:rPr lang="en-US" sz="2800" dirty="0"/>
              <a:t>architecture. These plug-ins accommodate different networking </a:t>
            </a:r>
            <a:r>
              <a:rPr lang="en-US" sz="2800" dirty="0" smtClean="0"/>
              <a:t>equipment and </a:t>
            </a:r>
            <a:r>
              <a:rPr lang="en-US" sz="2800" dirty="0"/>
              <a:t>software. As such, the architecture and deployment can vary dramatically.</a:t>
            </a:r>
          </a:p>
        </p:txBody>
      </p:sp>
      <p:sp>
        <p:nvSpPr>
          <p:cNvPr id="4" name="Slide Number Placeholder 3"/>
          <p:cNvSpPr>
            <a:spLocks noGrp="1"/>
          </p:cNvSpPr>
          <p:nvPr>
            <p:ph type="sldNum" sz="quarter" idx="4"/>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99887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8" y="-89647"/>
            <a:ext cx="8229600" cy="1143000"/>
          </a:xfrm>
        </p:spPr>
        <p:txBody>
          <a:bodyPr/>
          <a:lstStyle/>
          <a:p>
            <a:r>
              <a:rPr lang="en-US" dirty="0"/>
              <a:t>Network</a:t>
            </a:r>
          </a:p>
        </p:txBody>
      </p:sp>
      <p:sp>
        <p:nvSpPr>
          <p:cNvPr id="6" name="Content Placeholder 5"/>
          <p:cNvSpPr>
            <a:spLocks noGrp="1"/>
          </p:cNvSpPr>
          <p:nvPr>
            <p:ph sz="half" idx="1"/>
          </p:nvPr>
        </p:nvSpPr>
        <p:spPr>
          <a:xfrm>
            <a:off x="4343400" y="914400"/>
            <a:ext cx="4495800" cy="5867400"/>
          </a:xfrm>
        </p:spPr>
        <p:txBody>
          <a:bodyPr>
            <a:noAutofit/>
          </a:bodyPr>
          <a:lstStyle/>
          <a:p>
            <a:r>
              <a:rPr lang="en-US" sz="1800" dirty="0"/>
              <a:t>quantum-server accepts API requests and then routes them to </a:t>
            </a:r>
            <a:r>
              <a:rPr lang="en-US" sz="1800" dirty="0" smtClean="0"/>
              <a:t>the appropriate </a:t>
            </a:r>
            <a:r>
              <a:rPr lang="en-US" sz="1800" dirty="0"/>
              <a:t>quantum plugin for action.</a:t>
            </a:r>
          </a:p>
          <a:p>
            <a:r>
              <a:rPr lang="en-US" sz="1800" dirty="0"/>
              <a:t>Quantum plugins and agents perform the actual work such as plugging </a:t>
            </a:r>
            <a:r>
              <a:rPr lang="en-US" sz="1800" dirty="0" smtClean="0"/>
              <a:t>and unplugging </a:t>
            </a:r>
            <a:r>
              <a:rPr lang="en-US" sz="1800" dirty="0"/>
              <a:t>ports, creating networks or subnets and IP addressing. </a:t>
            </a:r>
            <a:r>
              <a:rPr lang="en-US" sz="1800" dirty="0" smtClean="0"/>
              <a:t>These plugins </a:t>
            </a:r>
            <a:r>
              <a:rPr lang="en-US" sz="1800" dirty="0"/>
              <a:t>and agents differ depending on the vendor and technologies used in </a:t>
            </a:r>
            <a:r>
              <a:rPr lang="en-US" sz="1800" dirty="0" smtClean="0"/>
              <a:t>the particular </a:t>
            </a:r>
            <a:r>
              <a:rPr lang="en-US" sz="1800" dirty="0"/>
              <a:t>cloud</a:t>
            </a:r>
            <a:r>
              <a:rPr lang="en-US" sz="1800" dirty="0" smtClean="0"/>
              <a:t>. The </a:t>
            </a:r>
            <a:r>
              <a:rPr lang="en-US" sz="1800" dirty="0"/>
              <a:t>common agents are L3 (layer 3), DHCP (dynamic host IP addressing) and vendor specific plug-in agent(s).</a:t>
            </a:r>
          </a:p>
          <a:p>
            <a:r>
              <a:rPr lang="en-US" sz="1800" dirty="0"/>
              <a:t>Most Quantum installations will also make use of a messaging queue to </a:t>
            </a:r>
            <a:r>
              <a:rPr lang="en-US" sz="1800" dirty="0" smtClean="0"/>
              <a:t>route information </a:t>
            </a:r>
            <a:r>
              <a:rPr lang="en-US" sz="1800" dirty="0"/>
              <a:t>between the quantum-server and various agents as well as </a:t>
            </a:r>
            <a:r>
              <a:rPr lang="en-US" sz="1800" dirty="0" smtClean="0"/>
              <a:t>a database </a:t>
            </a:r>
            <a:r>
              <a:rPr lang="en-US" sz="1800" dirty="0"/>
              <a:t>to store networking state for particular plugins.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6" y="1053353"/>
            <a:ext cx="4317034" cy="57083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300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IaaS - OpenNebula</a:t>
            </a:r>
          </a:p>
        </p:txBody>
      </p:sp>
      <p:sp>
        <p:nvSpPr>
          <p:cNvPr id="3" name="Content Placeholder 2"/>
          <p:cNvSpPr>
            <a:spLocks noGrp="1"/>
          </p:cNvSpPr>
          <p:nvPr>
            <p:ph idx="1"/>
          </p:nvPr>
        </p:nvSpPr>
        <p:spPr/>
        <p:txBody>
          <a:bodyPr>
            <a:normAutofit fontScale="92500" lnSpcReduction="20000"/>
          </a:bodyPr>
          <a:lstStyle/>
          <a:p>
            <a:r>
              <a:rPr lang="en-US" dirty="0"/>
              <a:t>OpenNebula is an open-source cloud computing </a:t>
            </a:r>
            <a:r>
              <a:rPr lang="en-US" u="sng" dirty="0"/>
              <a:t>toolkit</a:t>
            </a:r>
            <a:r>
              <a:rPr lang="en-US" dirty="0"/>
              <a:t> for managing heterogeneous distributed data center infrastructures</a:t>
            </a:r>
            <a:r>
              <a:rPr lang="en-US" dirty="0" smtClean="0"/>
              <a:t>.</a:t>
            </a:r>
          </a:p>
          <a:p>
            <a:r>
              <a:rPr lang="en-US" dirty="0" smtClean="0"/>
              <a:t>The </a:t>
            </a:r>
            <a:r>
              <a:rPr lang="en-US" dirty="0"/>
              <a:t>OpenNebula toolkit manages a data center's virtual infrastructure to build private, public and hybrid implementations of infrastructure as a service</a:t>
            </a:r>
            <a:r>
              <a:rPr lang="en-US" dirty="0" smtClean="0"/>
              <a:t>.</a:t>
            </a:r>
          </a:p>
          <a:p>
            <a:r>
              <a:rPr lang="en-US" dirty="0"/>
              <a:t>OpenNebula is sponsored by </a:t>
            </a:r>
            <a:r>
              <a:rPr lang="en-US" u="sng" dirty="0"/>
              <a:t>C12G</a:t>
            </a:r>
            <a:r>
              <a:rPr lang="en-US" dirty="0" smtClean="0"/>
              <a:t>.</a:t>
            </a:r>
          </a:p>
          <a:p>
            <a:r>
              <a:rPr lang="en-US" dirty="0"/>
              <a:t>Developer(s</a:t>
            </a:r>
            <a:r>
              <a:rPr lang="en-US" dirty="0" smtClean="0"/>
              <a:t>): OpenNebula Community</a:t>
            </a:r>
          </a:p>
          <a:p>
            <a:r>
              <a:rPr lang="en-US" dirty="0"/>
              <a:t>Written </a:t>
            </a:r>
            <a:r>
              <a:rPr lang="en-US" dirty="0" smtClean="0"/>
              <a:t>in: C</a:t>
            </a:r>
            <a:r>
              <a:rPr lang="en-US" dirty="0"/>
              <a:t>++, C, Ruby, Java, Shell script, </a:t>
            </a:r>
            <a:r>
              <a:rPr lang="en-US" dirty="0" err="1"/>
              <a:t>lex</a:t>
            </a:r>
            <a:r>
              <a:rPr lang="en-US" dirty="0"/>
              <a:t>, </a:t>
            </a:r>
            <a:r>
              <a:rPr lang="en-US" dirty="0" err="1"/>
              <a:t>yacc</a:t>
            </a:r>
            <a:endParaRPr lang="en-US" dirty="0"/>
          </a:p>
          <a:p>
            <a:r>
              <a:rPr lang="en-US" dirty="0"/>
              <a:t>Operating </a:t>
            </a:r>
            <a:r>
              <a:rPr lang="en-US" dirty="0" smtClean="0"/>
              <a:t>system: Linux</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00259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Block Storage</a:t>
            </a:r>
          </a:p>
        </p:txBody>
      </p:sp>
      <p:sp>
        <p:nvSpPr>
          <p:cNvPr id="6" name="Content Placeholder 5"/>
          <p:cNvSpPr>
            <a:spLocks noGrp="1"/>
          </p:cNvSpPr>
          <p:nvPr>
            <p:ph idx="1"/>
          </p:nvPr>
        </p:nvSpPr>
        <p:spPr>
          <a:xfrm>
            <a:off x="479612" y="1219200"/>
            <a:ext cx="8229600" cy="4530725"/>
          </a:xfrm>
        </p:spPr>
        <p:txBody>
          <a:bodyPr>
            <a:normAutofit fontScale="92500"/>
          </a:bodyPr>
          <a:lstStyle/>
          <a:p>
            <a:r>
              <a:rPr lang="en-US" dirty="0"/>
              <a:t>Cinder separates out the persistent block storage functionality that </a:t>
            </a:r>
            <a:r>
              <a:rPr lang="en-US" dirty="0" smtClean="0"/>
              <a:t>was previously </a:t>
            </a:r>
            <a:r>
              <a:rPr lang="en-US" dirty="0"/>
              <a:t>part of </a:t>
            </a:r>
            <a:r>
              <a:rPr lang="en-US" dirty="0" smtClean="0"/>
              <a:t>OpenStack </a:t>
            </a:r>
            <a:r>
              <a:rPr lang="en-US" dirty="0"/>
              <a:t>Compute (in the form of nova-volume) into it’s </a:t>
            </a:r>
            <a:r>
              <a:rPr lang="en-US" dirty="0" smtClean="0"/>
              <a:t>own service</a:t>
            </a:r>
            <a:r>
              <a:rPr lang="en-US" dirty="0"/>
              <a:t>. The OpenStack Block Storage API allows for manipulation of volumes</a:t>
            </a:r>
            <a:r>
              <a:rPr lang="en-US" dirty="0" smtClean="0"/>
              <a:t>, volume </a:t>
            </a:r>
            <a:r>
              <a:rPr lang="en-US" dirty="0"/>
              <a:t>types (similar to compute flavors) and volume snapshots:</a:t>
            </a:r>
          </a:p>
          <a:p>
            <a:pPr lvl="1"/>
            <a:r>
              <a:rPr lang="en-US" dirty="0" smtClean="0"/>
              <a:t>Create</a:t>
            </a:r>
            <a:r>
              <a:rPr lang="en-US" dirty="0"/>
              <a:t>, modify and delete volumes</a:t>
            </a:r>
          </a:p>
          <a:p>
            <a:pPr lvl="1"/>
            <a:r>
              <a:rPr lang="en-US" dirty="0"/>
              <a:t>Snapshot or backup volumes</a:t>
            </a:r>
          </a:p>
          <a:p>
            <a:pPr lvl="1"/>
            <a:r>
              <a:rPr lang="en-US" dirty="0"/>
              <a:t>Query volume status and metadata</a:t>
            </a:r>
          </a:p>
        </p:txBody>
      </p:sp>
      <p:sp>
        <p:nvSpPr>
          <p:cNvPr id="5" name="Slide Number Placeholder 4"/>
          <p:cNvSpPr>
            <a:spLocks noGrp="1"/>
          </p:cNvSpPr>
          <p:nvPr>
            <p:ph type="sldNum" sz="quarter" idx="4"/>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225439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0"/>
            <a:ext cx="8229600" cy="1143000"/>
          </a:xfrm>
        </p:spPr>
        <p:txBody>
          <a:bodyPr/>
          <a:lstStyle/>
          <a:p>
            <a:r>
              <a:rPr lang="en-US" dirty="0"/>
              <a:t>Block Storage</a:t>
            </a:r>
          </a:p>
        </p:txBody>
      </p:sp>
      <p:sp>
        <p:nvSpPr>
          <p:cNvPr id="7" name="Content Placeholder 6"/>
          <p:cNvSpPr>
            <a:spLocks noGrp="1"/>
          </p:cNvSpPr>
          <p:nvPr>
            <p:ph sz="half" idx="1"/>
          </p:nvPr>
        </p:nvSpPr>
        <p:spPr>
          <a:xfrm>
            <a:off x="3429000" y="926911"/>
            <a:ext cx="5554663" cy="5029200"/>
          </a:xfrm>
        </p:spPr>
        <p:txBody>
          <a:bodyPr>
            <a:noAutofit/>
          </a:bodyPr>
          <a:lstStyle/>
          <a:p>
            <a:r>
              <a:rPr lang="en-US" sz="1800" dirty="0"/>
              <a:t>cinder-</a:t>
            </a:r>
            <a:r>
              <a:rPr lang="en-US" sz="1800" dirty="0" err="1"/>
              <a:t>api</a:t>
            </a:r>
            <a:r>
              <a:rPr lang="en-US" sz="1800" dirty="0"/>
              <a:t> accepts API requests and routes them to </a:t>
            </a:r>
            <a:r>
              <a:rPr lang="en-US" sz="1800" dirty="0" smtClean="0"/>
              <a:t>cinder-volume for </a:t>
            </a:r>
            <a:r>
              <a:rPr lang="en-US" sz="1800" dirty="0"/>
              <a:t>action.</a:t>
            </a:r>
          </a:p>
          <a:p>
            <a:r>
              <a:rPr lang="en-US" sz="1800" dirty="0"/>
              <a:t>cinder-volume acts upon the requests by reading or writing to </a:t>
            </a:r>
            <a:r>
              <a:rPr lang="en-US" sz="1800" dirty="0" smtClean="0"/>
              <a:t>the Cinder </a:t>
            </a:r>
            <a:r>
              <a:rPr lang="en-US" sz="1800" dirty="0"/>
              <a:t>database to maintain state, interacting with other processes (</a:t>
            </a:r>
            <a:r>
              <a:rPr lang="en-US" sz="1800" dirty="0" smtClean="0"/>
              <a:t>like cinder-scheduler</a:t>
            </a:r>
            <a:r>
              <a:rPr lang="en-US" sz="1800" dirty="0"/>
              <a:t>) through a message queue and directly upon </a:t>
            </a:r>
            <a:r>
              <a:rPr lang="en-US" sz="1800" dirty="0" smtClean="0"/>
              <a:t>block storage </a:t>
            </a:r>
            <a:r>
              <a:rPr lang="en-US" sz="1800" dirty="0"/>
              <a:t>providing hardware or software. It can interact with a variety </a:t>
            </a:r>
            <a:r>
              <a:rPr lang="en-US" sz="1800" dirty="0" smtClean="0"/>
              <a:t>of storage </a:t>
            </a:r>
            <a:r>
              <a:rPr lang="en-US" sz="1800" dirty="0"/>
              <a:t>providers through a driver architecture. </a:t>
            </a:r>
            <a:endParaRPr lang="en-US" sz="1800" dirty="0" smtClean="0"/>
          </a:p>
          <a:p>
            <a:r>
              <a:rPr lang="en-US" sz="1800" dirty="0" smtClean="0"/>
              <a:t>Much </a:t>
            </a:r>
            <a:r>
              <a:rPr lang="en-US" sz="1800" dirty="0"/>
              <a:t>like nova-scheduler, the cinder-scheduler daemon picks the </a:t>
            </a:r>
            <a:r>
              <a:rPr lang="en-US" sz="1800" dirty="0" smtClean="0"/>
              <a:t>optimal block </a:t>
            </a:r>
            <a:r>
              <a:rPr lang="en-US" sz="1800" dirty="0"/>
              <a:t>storage provider node to create the volume on.</a:t>
            </a:r>
          </a:p>
          <a:p>
            <a:r>
              <a:rPr lang="en-US" sz="1800" dirty="0"/>
              <a:t>cinder-backup is a new service that backs up the data from a volume (not a full snapshot) to a backend service. Currently, the only shipping backend service is Swift.</a:t>
            </a:r>
          </a:p>
          <a:p>
            <a:r>
              <a:rPr lang="en-US" sz="1800" dirty="0"/>
              <a:t>Cinder deployments will also make use of a messaging queue to </a:t>
            </a:r>
            <a:r>
              <a:rPr lang="en-US" sz="1800" dirty="0" smtClean="0"/>
              <a:t>route information </a:t>
            </a:r>
            <a:r>
              <a:rPr lang="en-US" sz="1800" dirty="0"/>
              <a:t>between the cinder processes as well as a database to store volume state.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 y="949323"/>
            <a:ext cx="3364119" cy="58821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913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71" y="-152400"/>
            <a:ext cx="8229600" cy="1143000"/>
          </a:xfrm>
        </p:spPr>
        <p:txBody>
          <a:bodyPr/>
          <a:lstStyle/>
          <a:p>
            <a:r>
              <a:rPr lang="en-US" dirty="0" smtClean="0"/>
              <a:t>OpenStack deployment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05" y="914400"/>
            <a:ext cx="8935130" cy="5791200"/>
          </a:xfrm>
        </p:spPr>
      </p:pic>
      <p:sp>
        <p:nvSpPr>
          <p:cNvPr id="5" name="Slide Number Placeholder 4"/>
          <p:cNvSpPr>
            <a:spLocks noGrp="1"/>
          </p:cNvSpPr>
          <p:nvPr>
            <p:ph type="sldNum" sz="quarter" idx="4"/>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809104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lstStyle/>
          <a:p>
            <a:r>
              <a:rPr lang="en-US" dirty="0"/>
              <a:t>OpenStack deployment</a:t>
            </a:r>
          </a:p>
        </p:txBody>
      </p:sp>
      <p:sp>
        <p:nvSpPr>
          <p:cNvPr id="3" name="Content Placeholder 2"/>
          <p:cNvSpPr>
            <a:spLocks noGrp="1"/>
          </p:cNvSpPr>
          <p:nvPr>
            <p:ph idx="1"/>
          </p:nvPr>
        </p:nvSpPr>
        <p:spPr>
          <a:xfrm>
            <a:off x="304800" y="1066800"/>
            <a:ext cx="8534400" cy="5410200"/>
          </a:xfrm>
        </p:spPr>
        <p:txBody>
          <a:bodyPr>
            <a:normAutofit fontScale="77500" lnSpcReduction="20000"/>
          </a:bodyPr>
          <a:lstStyle/>
          <a:p>
            <a:r>
              <a:rPr lang="en-US" dirty="0"/>
              <a:t>A standard OpenStack Networking setup has up to four distinct physical data center networks:</a:t>
            </a:r>
          </a:p>
          <a:p>
            <a:pPr lvl="1"/>
            <a:r>
              <a:rPr lang="en-US" dirty="0" smtClean="0"/>
              <a:t>Management </a:t>
            </a:r>
            <a:r>
              <a:rPr lang="en-US" dirty="0"/>
              <a:t>network. Used for internal communication between OpenStack Components.   The IP addresses on this network should be reachable only within the data center. </a:t>
            </a:r>
          </a:p>
          <a:p>
            <a:pPr lvl="1"/>
            <a:r>
              <a:rPr lang="en-US" dirty="0" smtClean="0"/>
              <a:t>Data </a:t>
            </a:r>
            <a:r>
              <a:rPr lang="en-US" dirty="0"/>
              <a:t>network. Used for VM data communication within the cloud deployment.  The IP addressing requirements of this network depend on the OpenStack Networking plugin in use. </a:t>
            </a:r>
          </a:p>
          <a:p>
            <a:pPr lvl="1"/>
            <a:r>
              <a:rPr lang="en-US" dirty="0" smtClean="0"/>
              <a:t>External </a:t>
            </a:r>
            <a:r>
              <a:rPr lang="en-US" dirty="0"/>
              <a:t>network. Used to provide VMs with Internet access in some deployment scenarios.  The IP addresses on this network should be reachable by anyone on the Internet. </a:t>
            </a:r>
          </a:p>
          <a:p>
            <a:pPr lvl="1"/>
            <a:r>
              <a:rPr lang="en-US" dirty="0" smtClean="0"/>
              <a:t>API </a:t>
            </a:r>
            <a:r>
              <a:rPr lang="en-US" dirty="0"/>
              <a:t>network. Exposes all OpenStack APIs, including the OpenStack Networking API, to tenants. The IP addresses on this network should be reachable by anyone on the Internet. This may be the same network as the external network, as it is possible to create a subnet for the external network that uses IP allocation ranges to use only less than the full range of IP addresses in an IP block.</a:t>
            </a:r>
          </a:p>
        </p:txBody>
      </p:sp>
      <p:sp>
        <p:nvSpPr>
          <p:cNvPr id="4" name="Slide Number Placeholder 3"/>
          <p:cNvSpPr>
            <a:spLocks noGrp="1"/>
          </p:cNvSpPr>
          <p:nvPr>
            <p:ph type="sldNum" sz="quarter" idx="4"/>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615156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IaaS - </a:t>
            </a:r>
            <a:r>
              <a:rPr lang="en-US" dirty="0" smtClean="0"/>
              <a:t>Eucalytpus</a:t>
            </a:r>
            <a:endParaRPr lang="en-US" dirty="0"/>
          </a:p>
        </p:txBody>
      </p:sp>
      <p:sp>
        <p:nvSpPr>
          <p:cNvPr id="3" name="Content Placeholder 2"/>
          <p:cNvSpPr>
            <a:spLocks noGrp="1"/>
          </p:cNvSpPr>
          <p:nvPr>
            <p:ph idx="1"/>
          </p:nvPr>
        </p:nvSpPr>
        <p:spPr/>
        <p:txBody>
          <a:bodyPr>
            <a:normAutofit fontScale="85000" lnSpcReduction="10000"/>
          </a:bodyPr>
          <a:lstStyle/>
          <a:p>
            <a:r>
              <a:rPr lang="en-US" dirty="0"/>
              <a:t>Eucalyptus is open source computer software for building </a:t>
            </a:r>
            <a:r>
              <a:rPr lang="en-US" u="sng" dirty="0"/>
              <a:t>Amazon Web Services (AWS)-compatible</a:t>
            </a:r>
            <a:r>
              <a:rPr lang="en-US" dirty="0"/>
              <a:t> private and hybrid cloud computing environments marketed by the company </a:t>
            </a:r>
            <a:r>
              <a:rPr lang="en-US" u="sng" dirty="0"/>
              <a:t>Eucalyptus Systems</a:t>
            </a:r>
            <a:r>
              <a:rPr lang="en-US" dirty="0" smtClean="0"/>
              <a:t>.</a:t>
            </a:r>
          </a:p>
          <a:p>
            <a:r>
              <a:rPr lang="en-US" dirty="0" smtClean="0"/>
              <a:t>Eucalyptus </a:t>
            </a:r>
            <a:r>
              <a:rPr lang="en-US" dirty="0"/>
              <a:t>enables pooling compute, storage, and network resources that can be dynamically scaled up or down as application workloads change</a:t>
            </a:r>
            <a:r>
              <a:rPr lang="en-US" dirty="0" smtClean="0"/>
              <a:t>.</a:t>
            </a:r>
          </a:p>
          <a:p>
            <a:r>
              <a:rPr lang="en-US" dirty="0" smtClean="0"/>
              <a:t>Eucalyptus </a:t>
            </a:r>
            <a:r>
              <a:rPr lang="en-US" dirty="0"/>
              <a:t>Systems announced a formal agreement with AWS in </a:t>
            </a:r>
            <a:r>
              <a:rPr lang="en-US" u="sng" dirty="0"/>
              <a:t>March 2012 </a:t>
            </a:r>
            <a:r>
              <a:rPr lang="en-US" dirty="0"/>
              <a:t>to maintain compatibility</a:t>
            </a:r>
            <a:r>
              <a:rPr lang="en-US" dirty="0" smtClean="0"/>
              <a:t>.</a:t>
            </a:r>
          </a:p>
          <a:p>
            <a:r>
              <a:rPr lang="en-US" dirty="0"/>
              <a:t>Developer(s</a:t>
            </a:r>
            <a:r>
              <a:rPr lang="en-US" dirty="0" smtClean="0"/>
              <a:t>): Eucalyptus </a:t>
            </a:r>
            <a:r>
              <a:rPr lang="en-US" dirty="0"/>
              <a:t>Systems, Inc</a:t>
            </a:r>
            <a:r>
              <a:rPr lang="en-US" dirty="0" smtClean="0"/>
              <a:t>.</a:t>
            </a:r>
          </a:p>
          <a:p>
            <a:r>
              <a:rPr lang="en-US" dirty="0"/>
              <a:t>Written </a:t>
            </a:r>
            <a:r>
              <a:rPr lang="en-US" dirty="0" smtClean="0"/>
              <a:t>in: Java</a:t>
            </a:r>
            <a:r>
              <a:rPr lang="en-US" dirty="0"/>
              <a:t>, C</a:t>
            </a:r>
          </a:p>
          <a:p>
            <a:r>
              <a:rPr lang="en-US" dirty="0"/>
              <a:t>Operating </a:t>
            </a:r>
            <a:r>
              <a:rPr lang="en-US" dirty="0" smtClean="0"/>
              <a:t>system: GNU/Linux</a:t>
            </a:r>
            <a:r>
              <a:rPr lang="en-US" dirty="0"/>
              <a:t>, can host Linux and Windows </a:t>
            </a:r>
            <a:r>
              <a:rPr lang="en-US" dirty="0" smtClean="0"/>
              <a:t>VMs</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97822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IaaS - CloudStack</a:t>
            </a:r>
          </a:p>
        </p:txBody>
      </p:sp>
      <p:sp>
        <p:nvSpPr>
          <p:cNvPr id="3" name="Content Placeholder 2"/>
          <p:cNvSpPr>
            <a:spLocks noGrp="1"/>
          </p:cNvSpPr>
          <p:nvPr>
            <p:ph idx="1"/>
          </p:nvPr>
        </p:nvSpPr>
        <p:spPr/>
        <p:txBody>
          <a:bodyPr>
            <a:normAutofit fontScale="62500" lnSpcReduction="20000"/>
          </a:bodyPr>
          <a:lstStyle/>
          <a:p>
            <a:r>
              <a:rPr lang="en-US" dirty="0"/>
              <a:t>In </a:t>
            </a:r>
            <a:r>
              <a:rPr lang="en-US" u="sng" dirty="0"/>
              <a:t>May 2010</a:t>
            </a:r>
            <a:r>
              <a:rPr lang="en-US" dirty="0"/>
              <a:t>, </a:t>
            </a:r>
            <a:r>
              <a:rPr lang="en-US" u="sng" dirty="0"/>
              <a:t>Cloud.com</a:t>
            </a:r>
            <a:r>
              <a:rPr lang="en-US" dirty="0"/>
              <a:t> released </a:t>
            </a:r>
            <a:r>
              <a:rPr lang="en-US" u="sng" dirty="0"/>
              <a:t>most</a:t>
            </a:r>
            <a:r>
              <a:rPr lang="en-US" dirty="0"/>
              <a:t> of CloudStack as free software under the GNU General Public License, version 3 (GPLv3</a:t>
            </a:r>
            <a:r>
              <a:rPr lang="en-US" dirty="0" smtClean="0"/>
              <a:t>).</a:t>
            </a:r>
          </a:p>
          <a:p>
            <a:r>
              <a:rPr lang="en-US" u="sng" dirty="0"/>
              <a:t>Cloud.com</a:t>
            </a:r>
            <a:r>
              <a:rPr lang="en-US" dirty="0"/>
              <a:t> and </a:t>
            </a:r>
            <a:r>
              <a:rPr lang="en-US" u="sng" dirty="0"/>
              <a:t>Citrix</a:t>
            </a:r>
            <a:r>
              <a:rPr lang="en-US" dirty="0"/>
              <a:t> both supported </a:t>
            </a:r>
            <a:r>
              <a:rPr lang="en-US" dirty="0" smtClean="0"/>
              <a:t>OpenStack </a:t>
            </a:r>
            <a:r>
              <a:rPr lang="en-US" dirty="0"/>
              <a:t>at its announcement in July 2010</a:t>
            </a:r>
            <a:r>
              <a:rPr lang="en-US" dirty="0" smtClean="0"/>
              <a:t>.</a:t>
            </a:r>
          </a:p>
          <a:p>
            <a:r>
              <a:rPr lang="en-US" u="sng" dirty="0"/>
              <a:t>Citrix</a:t>
            </a:r>
            <a:r>
              <a:rPr lang="en-US" dirty="0"/>
              <a:t> purchased </a:t>
            </a:r>
            <a:r>
              <a:rPr lang="en-US" u="sng" dirty="0"/>
              <a:t>Cloud.com</a:t>
            </a:r>
            <a:r>
              <a:rPr lang="en-US" dirty="0"/>
              <a:t> on </a:t>
            </a:r>
            <a:r>
              <a:rPr lang="en-US" u="sng" dirty="0"/>
              <a:t>July 12, </a:t>
            </a:r>
            <a:r>
              <a:rPr lang="en-US" u="sng" dirty="0" smtClean="0"/>
              <a:t>2011</a:t>
            </a:r>
            <a:r>
              <a:rPr lang="en-US" dirty="0" smtClean="0"/>
              <a:t>.</a:t>
            </a:r>
          </a:p>
          <a:p>
            <a:r>
              <a:rPr lang="en-US" dirty="0"/>
              <a:t>In </a:t>
            </a:r>
            <a:r>
              <a:rPr lang="en-US" u="sng" dirty="0"/>
              <a:t>August 2011</a:t>
            </a:r>
            <a:r>
              <a:rPr lang="en-US" dirty="0"/>
              <a:t>, </a:t>
            </a:r>
            <a:r>
              <a:rPr lang="en-US" u="sng" dirty="0"/>
              <a:t>Citrix</a:t>
            </a:r>
            <a:r>
              <a:rPr lang="en-US" dirty="0"/>
              <a:t> released the remaining code under </a:t>
            </a:r>
            <a:r>
              <a:rPr lang="en-US" dirty="0" smtClean="0"/>
              <a:t>GPLv3.</a:t>
            </a:r>
          </a:p>
          <a:p>
            <a:r>
              <a:rPr lang="en-US" dirty="0"/>
              <a:t>In </a:t>
            </a:r>
            <a:r>
              <a:rPr lang="en-US" u="sng" dirty="0"/>
              <a:t>April 2012</a:t>
            </a:r>
            <a:r>
              <a:rPr lang="en-US" dirty="0"/>
              <a:t>, </a:t>
            </a:r>
            <a:r>
              <a:rPr lang="en-US" u="sng" dirty="0"/>
              <a:t>Citrix</a:t>
            </a:r>
            <a:r>
              <a:rPr lang="en-US" dirty="0"/>
              <a:t> donated CloudStack to the </a:t>
            </a:r>
            <a:r>
              <a:rPr lang="en-US" u="sng" dirty="0"/>
              <a:t>Apache Software Foundation (ASF)</a:t>
            </a:r>
            <a:r>
              <a:rPr lang="en-US" dirty="0"/>
              <a:t>, where it was accepted into the Apache Incubator; Citrix changed the license to the Apache License version 2. As part of this change, Citrix also ceased their involvement in OpenStack</a:t>
            </a:r>
            <a:r>
              <a:rPr lang="en-US" dirty="0" smtClean="0"/>
              <a:t>.</a:t>
            </a:r>
          </a:p>
          <a:p>
            <a:r>
              <a:rPr lang="en-US" dirty="0"/>
              <a:t>On </a:t>
            </a:r>
            <a:r>
              <a:rPr lang="en-US" u="sng" dirty="0"/>
              <a:t>March 20, 2013</a:t>
            </a:r>
            <a:r>
              <a:rPr lang="en-US" dirty="0"/>
              <a:t>, CloudStack graduated from Apache Incubator and became a Top-Level Project (TLP) of ASF</a:t>
            </a:r>
            <a:r>
              <a:rPr lang="en-US" dirty="0" smtClean="0"/>
              <a:t>.</a:t>
            </a:r>
          </a:p>
          <a:p>
            <a:r>
              <a:rPr lang="en-US" dirty="0"/>
              <a:t>Original author(s</a:t>
            </a:r>
            <a:r>
              <a:rPr lang="en-US" dirty="0" smtClean="0"/>
              <a:t>): Cloud.com</a:t>
            </a:r>
            <a:r>
              <a:rPr lang="en-US" dirty="0"/>
              <a:t>, Citrix</a:t>
            </a:r>
          </a:p>
          <a:p>
            <a:r>
              <a:rPr lang="en-US" dirty="0"/>
              <a:t>Developer(s</a:t>
            </a:r>
            <a:r>
              <a:rPr lang="en-US" dirty="0" smtClean="0"/>
              <a:t>): Apache </a:t>
            </a:r>
            <a:r>
              <a:rPr lang="en-US" dirty="0"/>
              <a:t>Software </a:t>
            </a:r>
            <a:r>
              <a:rPr lang="en-US" dirty="0" smtClean="0"/>
              <a:t>Foundation</a:t>
            </a:r>
          </a:p>
          <a:p>
            <a:r>
              <a:rPr lang="en-US" dirty="0"/>
              <a:t>Written </a:t>
            </a:r>
            <a:r>
              <a:rPr lang="en-US" dirty="0" smtClean="0"/>
              <a:t>in: Java </a:t>
            </a:r>
            <a:r>
              <a:rPr lang="en-US" dirty="0"/>
              <a:t>(primarily</a:t>
            </a:r>
            <a:r>
              <a:rPr lang="en-US" dirty="0" smtClean="0"/>
              <a:t>)</a:t>
            </a:r>
          </a:p>
        </p:txBody>
      </p:sp>
      <p:sp>
        <p:nvSpPr>
          <p:cNvPr id="7" name="Slide Number Placeholder 6"/>
          <p:cNvSpPr>
            <a:spLocks noGrp="1"/>
          </p:cNvSpPr>
          <p:nvPr>
            <p:ph type="sldNum" sz="quarter" idx="4"/>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78519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source </a:t>
            </a:r>
            <a:r>
              <a:rPr lang="en-US" dirty="0" smtClean="0"/>
              <a:t>IaaS community analysis</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914400"/>
            <a:ext cx="8077200" cy="5670176"/>
          </a:xfrm>
        </p:spPr>
      </p:pic>
      <p:sp>
        <p:nvSpPr>
          <p:cNvPr id="11" name="Slide Number Placeholder 10"/>
          <p:cNvSpPr>
            <a:spLocks noGrp="1"/>
          </p:cNvSpPr>
          <p:nvPr>
            <p:ph type="sldNum" sz="quarter" idx="4"/>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109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source IaaS community analysis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990600"/>
            <a:ext cx="7569200" cy="5676900"/>
          </a:xfrm>
        </p:spPr>
      </p:pic>
      <p:sp>
        <p:nvSpPr>
          <p:cNvPr id="6" name="Slide Number Placeholder 5"/>
          <p:cNvSpPr>
            <a:spLocks noGrp="1"/>
          </p:cNvSpPr>
          <p:nvPr>
            <p:ph type="sldNum" sz="quarter" idx="4"/>
          </p:nvPr>
        </p:nvSpPr>
        <p:spPr/>
        <p:txBody>
          <a:bodyPr/>
          <a:lstStyle/>
          <a:p>
            <a:fld id="{B6F15528-21DE-4FAA-801E-634DDDAF4B2B}" type="slidenum">
              <a:rPr lang="en-US" smtClean="0"/>
              <a:pPr/>
              <a:t>8</a:t>
            </a:fld>
            <a:endParaRPr lang="en-US"/>
          </a:p>
        </p:txBody>
      </p:sp>
      <p:sp>
        <p:nvSpPr>
          <p:cNvPr id="3" name="TextBox 2"/>
          <p:cNvSpPr txBox="1"/>
          <p:nvPr/>
        </p:nvSpPr>
        <p:spPr>
          <a:xfrm>
            <a:off x="7326666" y="2895600"/>
            <a:ext cx="1246944" cy="307777"/>
          </a:xfrm>
          <a:prstGeom prst="rect">
            <a:avLst/>
          </a:prstGeom>
          <a:noFill/>
        </p:spPr>
        <p:txBody>
          <a:bodyPr wrap="none" rtlCol="0">
            <a:spAutoFit/>
          </a:bodyPr>
          <a:lstStyle/>
          <a:p>
            <a:r>
              <a:rPr lang="en-US" sz="1400" dirty="0" smtClean="0"/>
              <a:t>2013 Apr.-Jun.</a:t>
            </a:r>
            <a:endParaRPr lang="en-US" sz="1400" dirty="0"/>
          </a:p>
        </p:txBody>
      </p:sp>
      <p:sp>
        <p:nvSpPr>
          <p:cNvPr id="5" name="TextBox 4"/>
          <p:cNvSpPr txBox="1"/>
          <p:nvPr/>
        </p:nvSpPr>
        <p:spPr>
          <a:xfrm>
            <a:off x="7326666" y="3197423"/>
            <a:ext cx="883575" cy="307777"/>
          </a:xfrm>
          <a:prstGeom prst="rect">
            <a:avLst/>
          </a:prstGeom>
          <a:noFill/>
        </p:spPr>
        <p:txBody>
          <a:bodyPr wrap="none" rtlCol="0">
            <a:spAutoFit/>
          </a:bodyPr>
          <a:lstStyle/>
          <a:p>
            <a:r>
              <a:rPr lang="en-US" sz="1400" dirty="0" smtClean="0"/>
              <a:t>2013 Jun.</a:t>
            </a:r>
            <a:endParaRPr lang="en-US" sz="1400" dirty="0"/>
          </a:p>
        </p:txBody>
      </p:sp>
    </p:spTree>
    <p:extLst>
      <p:ext uri="{BB962C8B-B14F-4D97-AF65-F5344CB8AC3E}">
        <p14:creationId xmlns:p14="http://schemas.microsoft.com/office/powerpoint/2010/main" val="2224501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source IaaS openness </a:t>
            </a:r>
            <a:r>
              <a:rPr lang="en-US" dirty="0" smtClean="0"/>
              <a:t>evaluation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7366870"/>
              </p:ext>
            </p:extLst>
          </p:nvPr>
        </p:nvGraphicFramePr>
        <p:xfrm>
          <a:off x="37995" y="1239488"/>
          <a:ext cx="9106005" cy="2548838"/>
        </p:xfrm>
        <a:graphic>
          <a:graphicData uri="http://schemas.openxmlformats.org/drawingml/2006/table">
            <a:tbl>
              <a:tblPr/>
              <a:tblGrid>
                <a:gridCol w="1821201"/>
                <a:gridCol w="1821201"/>
                <a:gridCol w="1821201"/>
                <a:gridCol w="1821201"/>
                <a:gridCol w="1821201"/>
              </a:tblGrid>
              <a:tr h="411816">
                <a:tc>
                  <a:txBody>
                    <a:bodyPr/>
                    <a:lstStyle/>
                    <a:p>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a:solidFill>
                            <a:srgbClr val="FFFFFF"/>
                          </a:solidFill>
                          <a:effectLst/>
                        </a:rPr>
                        <a:t>OpenStack</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err="1">
                          <a:solidFill>
                            <a:srgbClr val="FFFFFF"/>
                          </a:solidFill>
                          <a:effectLst/>
                        </a:rPr>
                        <a:t>CloudStack</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a:solidFill>
                            <a:srgbClr val="FFFFFF"/>
                          </a:solidFill>
                          <a:effectLst/>
                        </a:rPr>
                        <a:t>Eucalyptus</a:t>
                      </a:r>
                      <a:endParaRPr lang="en-US" sz="160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a:solidFill>
                            <a:srgbClr val="FFFFFF"/>
                          </a:solidFill>
                          <a:effectLst/>
                        </a:rPr>
                        <a:t>OpenNebula</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r>
              <a:tr h="651509">
                <a:tc>
                  <a:txBody>
                    <a:bodyPr/>
                    <a:lstStyle/>
                    <a:p>
                      <a:pPr algn="l"/>
                      <a:r>
                        <a:rPr lang="en-US" sz="1600" b="1">
                          <a:effectLst/>
                        </a:rPr>
                        <a:t>Development Model</a:t>
                      </a:r>
                      <a:endParaRPr lang="en-US" sz="160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Public development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Public development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Public development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Public development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r>
              <a:tr h="834004">
                <a:tc>
                  <a:txBody>
                    <a:bodyPr/>
                    <a:lstStyle/>
                    <a:p>
                      <a:pPr algn="l"/>
                      <a:r>
                        <a:rPr lang="en-US" sz="1600" b="1">
                          <a:effectLst/>
                        </a:rPr>
                        <a:t>Developer Engagement</a:t>
                      </a:r>
                      <a:endParaRPr lang="en-US" sz="160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Contributor license agreement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Contributor license agreement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Contributor license agreement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Contributor license agreement</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r>
              <a:tr h="651509">
                <a:tc>
                  <a:txBody>
                    <a:bodyPr/>
                    <a:lstStyle/>
                    <a:p>
                      <a:pPr algn="l"/>
                      <a:r>
                        <a:rPr lang="en-US" sz="1600" b="1" dirty="0">
                          <a:effectLst/>
                        </a:rPr>
                        <a:t>Governance Model</a:t>
                      </a:r>
                      <a:endParaRPr lang="en-US" sz="1600" dirty="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Foundation</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Technical </a:t>
                      </a:r>
                      <a:r>
                        <a:rPr lang="en-US" sz="1600" dirty="0" smtClean="0">
                          <a:effectLst/>
                        </a:rPr>
                        <a:t>expert</a:t>
                      </a:r>
                      <a:endParaRPr lang="en-US" sz="1600" dirty="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Benevolent dictator</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Benevolent dictator</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r>
            </a:tbl>
          </a:graphicData>
        </a:graphic>
      </p:graphicFrame>
      <p:sp>
        <p:nvSpPr>
          <p:cNvPr id="14" name="Slide Number Placeholder 13"/>
          <p:cNvSpPr>
            <a:spLocks noGrp="1"/>
          </p:cNvSpPr>
          <p:nvPr>
            <p:ph type="sldNum" sz="quarter" idx="4"/>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5956816"/>
              </p:ext>
            </p:extLst>
          </p:nvPr>
        </p:nvGraphicFramePr>
        <p:xfrm>
          <a:off x="152400" y="4233858"/>
          <a:ext cx="8991600" cy="2166942"/>
        </p:xfrm>
        <a:graphic>
          <a:graphicData uri="http://schemas.openxmlformats.org/drawingml/2006/table">
            <a:tbl>
              <a:tblPr/>
              <a:tblGrid>
                <a:gridCol w="1798320"/>
                <a:gridCol w="1798320"/>
                <a:gridCol w="1798320"/>
                <a:gridCol w="1798320"/>
                <a:gridCol w="1798320"/>
              </a:tblGrid>
              <a:tr h="393289">
                <a:tc>
                  <a:txBody>
                    <a:bodyPr/>
                    <a:lstStyle/>
                    <a:p>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a:solidFill>
                            <a:srgbClr val="FFFFFF"/>
                          </a:solidFill>
                          <a:effectLst/>
                        </a:rPr>
                        <a:t>OpenStack</a:t>
                      </a:r>
                      <a:endParaRPr lang="en-US" sz="160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a:solidFill>
                            <a:srgbClr val="FFFFFF"/>
                          </a:solidFill>
                          <a:effectLst/>
                        </a:rPr>
                        <a:t>CloudStack</a:t>
                      </a:r>
                      <a:endParaRPr lang="en-US" sz="160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a:solidFill>
                            <a:srgbClr val="FFFFFF"/>
                          </a:solidFill>
                          <a:effectLst/>
                        </a:rPr>
                        <a:t>Eucalyptus</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c>
                  <a:txBody>
                    <a:bodyPr/>
                    <a:lstStyle/>
                    <a:p>
                      <a:pPr algn="ctr"/>
                      <a:r>
                        <a:rPr lang="en-US" sz="1600" b="1" dirty="0">
                          <a:solidFill>
                            <a:srgbClr val="FFFFFF"/>
                          </a:solidFill>
                          <a:effectLst/>
                        </a:rPr>
                        <a:t>OpenNebula</a:t>
                      </a:r>
                      <a:endParaRPr lang="en-US" sz="1600" dirty="0">
                        <a:solidFill>
                          <a:srgbClr val="FFFFFF"/>
                        </a:solidFill>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0098C3"/>
                    </a:solidFill>
                  </a:tcPr>
                </a:tc>
              </a:tr>
              <a:tr h="393289">
                <a:tc>
                  <a:txBody>
                    <a:bodyPr/>
                    <a:lstStyle/>
                    <a:p>
                      <a:pPr algn="l"/>
                      <a:r>
                        <a:rPr lang="en-US" sz="1600" b="1">
                          <a:effectLst/>
                        </a:rPr>
                        <a:t>API Ecosystem</a:t>
                      </a:r>
                      <a:endParaRPr lang="en-US" sz="160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OpenStack API</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Amazon API</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Amazon API</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Amazon API</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r>
              <a:tr h="1380364">
                <a:tc>
                  <a:txBody>
                    <a:bodyPr/>
                    <a:lstStyle/>
                    <a:p>
                      <a:pPr algn="l"/>
                      <a:r>
                        <a:rPr lang="en-US" sz="1600" b="1" dirty="0">
                          <a:effectLst/>
                        </a:rPr>
                        <a:t>Production Readiness</a:t>
                      </a:r>
                      <a:endParaRPr lang="en-US" sz="1600" dirty="0">
                        <a:effectLst/>
                      </a:endParaRP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No, only available through any of the several vendor specific “stacks”</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Enterprise-ready and direct support from developers</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a:effectLst/>
                        </a:rPr>
                        <a:t>Enterprise-ready and direct support from developers</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c>
                  <a:txBody>
                    <a:bodyPr/>
                    <a:lstStyle/>
                    <a:p>
                      <a:pPr algn="l"/>
                      <a:r>
                        <a:rPr lang="en-US" sz="1600" dirty="0">
                          <a:effectLst/>
                        </a:rPr>
                        <a:t>Enterprise-ready and direct support from developers</a:t>
                      </a:r>
                    </a:p>
                  </a:txBody>
                  <a:tcPr marL="66675" marR="66675" marT="28575" marB="19050" anchor="ctr">
                    <a:lnL w="9525" cap="flat" cmpd="sng" algn="ctr">
                      <a:solidFill>
                        <a:srgbClr val="0098C3"/>
                      </a:solidFill>
                      <a:prstDash val="solid"/>
                      <a:round/>
                      <a:headEnd type="none" w="med" len="med"/>
                      <a:tailEnd type="none" w="med" len="med"/>
                    </a:lnL>
                    <a:lnR w="9525" cap="flat" cmpd="sng" algn="ctr">
                      <a:solidFill>
                        <a:srgbClr val="0098C3"/>
                      </a:solidFill>
                      <a:prstDash val="solid"/>
                      <a:round/>
                      <a:headEnd type="none" w="med" len="med"/>
                      <a:tailEnd type="none" w="med" len="med"/>
                    </a:lnR>
                    <a:lnT w="9525" cap="flat" cmpd="sng" algn="ctr">
                      <a:solidFill>
                        <a:srgbClr val="0098C3"/>
                      </a:solidFill>
                      <a:prstDash val="solid"/>
                      <a:round/>
                      <a:headEnd type="none" w="med" len="med"/>
                      <a:tailEnd type="none" w="med" len="med"/>
                    </a:lnT>
                    <a:lnB w="9525" cap="flat" cmpd="sng" algn="ctr">
                      <a:solidFill>
                        <a:srgbClr val="0098C3"/>
                      </a:solidFill>
                      <a:prstDash val="solid"/>
                      <a:round/>
                      <a:headEnd type="none" w="med" len="med"/>
                      <a:tailEnd type="none" w="med" len="med"/>
                    </a:lnB>
                    <a:solidFill>
                      <a:srgbClr val="F5F5F5"/>
                    </a:solidFill>
                  </a:tcPr>
                </a:tc>
              </a:tr>
            </a:tbl>
          </a:graphicData>
        </a:graphic>
      </p:graphicFrame>
      <p:sp>
        <p:nvSpPr>
          <p:cNvPr id="11" name="Rectangle 10"/>
          <p:cNvSpPr/>
          <p:nvPr/>
        </p:nvSpPr>
        <p:spPr>
          <a:xfrm>
            <a:off x="0" y="3864526"/>
            <a:ext cx="2762679" cy="369332"/>
          </a:xfrm>
          <a:prstGeom prst="rect">
            <a:avLst/>
          </a:prstGeom>
        </p:spPr>
        <p:txBody>
          <a:bodyPr wrap="none">
            <a:spAutoFit/>
          </a:bodyPr>
          <a:lstStyle/>
          <a:p>
            <a:r>
              <a:rPr lang="en-US" dirty="0"/>
              <a:t>The Perspective of the User</a:t>
            </a:r>
          </a:p>
        </p:txBody>
      </p:sp>
      <p:sp>
        <p:nvSpPr>
          <p:cNvPr id="13" name="Rectangle 12"/>
          <p:cNvSpPr/>
          <p:nvPr/>
        </p:nvSpPr>
        <p:spPr>
          <a:xfrm>
            <a:off x="37995" y="870156"/>
            <a:ext cx="3296287" cy="369332"/>
          </a:xfrm>
          <a:prstGeom prst="rect">
            <a:avLst/>
          </a:prstGeom>
        </p:spPr>
        <p:txBody>
          <a:bodyPr wrap="none">
            <a:spAutoFit/>
          </a:bodyPr>
          <a:lstStyle/>
          <a:p>
            <a:r>
              <a:rPr lang="en-US" dirty="0"/>
              <a:t>The Perspective of the Developer</a:t>
            </a:r>
          </a:p>
        </p:txBody>
      </p:sp>
    </p:spTree>
    <p:extLst>
      <p:ext uri="{BB962C8B-B14F-4D97-AF65-F5344CB8AC3E}">
        <p14:creationId xmlns:p14="http://schemas.microsoft.com/office/powerpoint/2010/main" val="2217837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lass Layers">
  <a:themeElements>
    <a:clrScheme name="Glass Layers 11">
      <a:dk1>
        <a:srgbClr val="573F8B"/>
      </a:dk1>
      <a:lt1>
        <a:srgbClr val="FFFFFF"/>
      </a:lt1>
      <a:dk2>
        <a:srgbClr val="666699"/>
      </a:dk2>
      <a:lt2>
        <a:srgbClr val="D9D9FF"/>
      </a:lt2>
      <a:accent1>
        <a:srgbClr val="CC99FF"/>
      </a:accent1>
      <a:accent2>
        <a:srgbClr val="979531"/>
      </a:accent2>
      <a:accent3>
        <a:srgbClr val="B8B8CA"/>
      </a:accent3>
      <a:accent4>
        <a:srgbClr val="DADADA"/>
      </a:accent4>
      <a:accent5>
        <a:srgbClr val="E2CAFF"/>
      </a:accent5>
      <a:accent6>
        <a:srgbClr val="88872B"/>
      </a:accent6>
      <a:hlink>
        <a:srgbClr val="99F3FF"/>
      </a:hlink>
      <a:folHlink>
        <a:srgbClr val="CCCCFF"/>
      </a:folHlink>
    </a:clrScheme>
    <a:fontScheme name="Glass Layers">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
      <a:clrScheme name="Glass Layers 9">
        <a:dk1>
          <a:srgbClr val="000000"/>
        </a:dk1>
        <a:lt1>
          <a:srgbClr val="E7F6FF"/>
        </a:lt1>
        <a:dk2>
          <a:srgbClr val="000000"/>
        </a:dk2>
        <a:lt2>
          <a:srgbClr val="D6EDEE"/>
        </a:lt2>
        <a:accent1>
          <a:srgbClr val="E8F0F4"/>
        </a:accent1>
        <a:accent2>
          <a:srgbClr val="999933"/>
        </a:accent2>
        <a:accent3>
          <a:srgbClr val="F1FAFF"/>
        </a:accent3>
        <a:accent4>
          <a:srgbClr val="000000"/>
        </a:accent4>
        <a:accent5>
          <a:srgbClr val="F2F6F8"/>
        </a:accent5>
        <a:accent6>
          <a:srgbClr val="8A8A2D"/>
        </a:accent6>
        <a:hlink>
          <a:srgbClr val="A3FFFF"/>
        </a:hlink>
        <a:folHlink>
          <a:srgbClr val="9E99FF"/>
        </a:folHlink>
      </a:clrScheme>
      <a:clrMap bg1="lt1" tx1="dk1" bg2="lt2" tx2="dk2" accent1="accent1" accent2="accent2" accent3="accent3" accent4="accent4" accent5="accent5" accent6="accent6" hlink="hlink" folHlink="folHlink"/>
    </a:extraClrScheme>
    <a:extraClrScheme>
      <a:clrScheme name="Glass Layers 10">
        <a:dk1>
          <a:srgbClr val="573F8B"/>
        </a:dk1>
        <a:lt1>
          <a:srgbClr val="FFFFFF"/>
        </a:lt1>
        <a:dk2>
          <a:srgbClr val="666699"/>
        </a:dk2>
        <a:lt2>
          <a:srgbClr val="D9D9FF"/>
        </a:lt2>
        <a:accent1>
          <a:srgbClr val="CC99FF"/>
        </a:accent1>
        <a:accent2>
          <a:srgbClr val="7A7828"/>
        </a:accent2>
        <a:accent3>
          <a:srgbClr val="B8B8CA"/>
        </a:accent3>
        <a:accent4>
          <a:srgbClr val="DADADA"/>
        </a:accent4>
        <a:accent5>
          <a:srgbClr val="E2CAFF"/>
        </a:accent5>
        <a:accent6>
          <a:srgbClr val="6E6C23"/>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11">
        <a:dk1>
          <a:srgbClr val="573F8B"/>
        </a:dk1>
        <a:lt1>
          <a:srgbClr val="FFFFFF"/>
        </a:lt1>
        <a:dk2>
          <a:srgbClr val="666699"/>
        </a:dk2>
        <a:lt2>
          <a:srgbClr val="D9D9FF"/>
        </a:lt2>
        <a:accent1>
          <a:srgbClr val="CC99FF"/>
        </a:accent1>
        <a:accent2>
          <a:srgbClr val="979531"/>
        </a:accent2>
        <a:accent3>
          <a:srgbClr val="B8B8CA"/>
        </a:accent3>
        <a:accent4>
          <a:srgbClr val="DADADA"/>
        </a:accent4>
        <a:accent5>
          <a:srgbClr val="E2CAFF"/>
        </a:accent5>
        <a:accent6>
          <a:srgbClr val="88872B"/>
        </a:accent6>
        <a:hlink>
          <a:srgbClr val="99F3FF"/>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E7F6FF"/>
        </a:lt1>
        <a:dk2>
          <a:srgbClr val="000000"/>
        </a:dk2>
        <a:lt2>
          <a:srgbClr val="D6EDEE"/>
        </a:lt2>
        <a:accent1>
          <a:srgbClr val="E8F0F4"/>
        </a:accent1>
        <a:accent2>
          <a:srgbClr val="999933"/>
        </a:accent2>
        <a:accent3>
          <a:srgbClr val="F1FAFF"/>
        </a:accent3>
        <a:accent4>
          <a:srgbClr val="000000"/>
        </a:accent4>
        <a:accent5>
          <a:srgbClr val="F2F6F8"/>
        </a:accent5>
        <a:accent6>
          <a:srgbClr val="8A8A2D"/>
        </a:accent6>
        <a:hlink>
          <a:srgbClr val="A3FFFF"/>
        </a:hlink>
        <a:folHlink>
          <a:srgbClr val="9E99FF"/>
        </a:folHlink>
      </a:clrScheme>
      <a:clrMap bg1="lt1" tx1="dk1" bg2="lt2" tx2="dk2" accent1="accent1" accent2="accent2" accent3="accent3" accent4="accent4" accent5="accent5" accent6="accent6" hlink="hlink" folHlink="folHlink"/>
    </a:extraClrScheme>
    <a:extraClrScheme>
      <a:clrScheme name="Default Design 9">
        <a:dk1>
          <a:srgbClr val="573F8B"/>
        </a:dk1>
        <a:lt1>
          <a:srgbClr val="FFFFFF"/>
        </a:lt1>
        <a:dk2>
          <a:srgbClr val="666699"/>
        </a:dk2>
        <a:lt2>
          <a:srgbClr val="D9D9FF"/>
        </a:lt2>
        <a:accent1>
          <a:srgbClr val="CC99FF"/>
        </a:accent1>
        <a:accent2>
          <a:srgbClr val="7A7828"/>
        </a:accent2>
        <a:accent3>
          <a:srgbClr val="B8B8CA"/>
        </a:accent3>
        <a:accent4>
          <a:srgbClr val="DADADA"/>
        </a:accent4>
        <a:accent5>
          <a:srgbClr val="E2CAFF"/>
        </a:accent5>
        <a:accent6>
          <a:srgbClr val="6E6C23"/>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Default Design 10">
        <a:dk1>
          <a:srgbClr val="573F8B"/>
        </a:dk1>
        <a:lt1>
          <a:srgbClr val="FFFFFF"/>
        </a:lt1>
        <a:dk2>
          <a:srgbClr val="666699"/>
        </a:dk2>
        <a:lt2>
          <a:srgbClr val="D9D9FF"/>
        </a:lt2>
        <a:accent1>
          <a:srgbClr val="CC99FF"/>
        </a:accent1>
        <a:accent2>
          <a:srgbClr val="979531"/>
        </a:accent2>
        <a:accent3>
          <a:srgbClr val="B8B8CA"/>
        </a:accent3>
        <a:accent4>
          <a:srgbClr val="DADADA"/>
        </a:accent4>
        <a:accent5>
          <a:srgbClr val="E2CAFF"/>
        </a:accent5>
        <a:accent6>
          <a:srgbClr val="88872B"/>
        </a:accent6>
        <a:hlink>
          <a:srgbClr val="99F3FF"/>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1182</TotalTime>
  <Words>2783</Words>
  <Application>Microsoft Office PowerPoint</Application>
  <PresentationFormat>On-screen Show (4:3)</PresentationFormat>
  <Paragraphs>307</Paragraphs>
  <Slides>43</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43</vt:i4>
      </vt:variant>
    </vt:vector>
  </HeadingPairs>
  <TitlesOfParts>
    <vt:vector size="56" baseType="lpstr">
      <vt:lpstr>Batang</vt:lpstr>
      <vt:lpstr>ＭＳ Ｐゴシック</vt:lpstr>
      <vt:lpstr>Arial</vt:lpstr>
      <vt:lpstr>Arial Black</vt:lpstr>
      <vt:lpstr>Calibri</vt:lpstr>
      <vt:lpstr>Georgia</vt:lpstr>
      <vt:lpstr>Palatino Linotype</vt:lpstr>
      <vt:lpstr>Times New Roman</vt:lpstr>
      <vt:lpstr>Wingdings</vt:lpstr>
      <vt:lpstr>Quadrant</vt:lpstr>
      <vt:lpstr>Glass Layers</vt:lpstr>
      <vt:lpstr>Default Design</vt:lpstr>
      <vt:lpstr>2_Default Design</vt:lpstr>
      <vt:lpstr>Open Source IaaS OpenStack</vt:lpstr>
      <vt:lpstr>Open source IaaS options</vt:lpstr>
      <vt:lpstr>Open source IaaS - OpenStack</vt:lpstr>
      <vt:lpstr>Open source IaaS - OpenNebula</vt:lpstr>
      <vt:lpstr>Open source IaaS - Eucalytpus</vt:lpstr>
      <vt:lpstr>Open source IaaS - CloudStack</vt:lpstr>
      <vt:lpstr>Open source IaaS community analysis</vt:lpstr>
      <vt:lpstr>Open source IaaS community analysis</vt:lpstr>
      <vt:lpstr>Open source IaaS openness evaluation</vt:lpstr>
      <vt:lpstr>OpenStack</vt:lpstr>
      <vt:lpstr>OpenStack Software</vt:lpstr>
      <vt:lpstr>OpenStack releases</vt:lpstr>
      <vt:lpstr>OpenStack Components</vt:lpstr>
      <vt:lpstr>Conceptual Architecture</vt:lpstr>
      <vt:lpstr>OpenStack Components - Swift</vt:lpstr>
      <vt:lpstr>OpenStack Components - Cinder</vt:lpstr>
      <vt:lpstr>OpenStack Components - Glance</vt:lpstr>
      <vt:lpstr>OpenStack Components - Nova</vt:lpstr>
      <vt:lpstr>OpenStack Components - Horizon</vt:lpstr>
      <vt:lpstr>OpenStack Components - Keystone</vt:lpstr>
      <vt:lpstr>OpenStack Components - Quantum</vt:lpstr>
      <vt:lpstr>Logical Architecture</vt:lpstr>
      <vt:lpstr>Dashboard</vt:lpstr>
      <vt:lpstr>Dashboard - demo</vt:lpstr>
      <vt:lpstr>Compute</vt:lpstr>
      <vt:lpstr>Compute - nova-api</vt:lpstr>
      <vt:lpstr>Compute - nova-compute</vt:lpstr>
      <vt:lpstr>Compute - nova-scheduler</vt:lpstr>
      <vt:lpstr>Compute - nova-conductor</vt:lpstr>
      <vt:lpstr>Compute - nova-console</vt:lpstr>
      <vt:lpstr>Compute - queue and database</vt:lpstr>
      <vt:lpstr>Object Store</vt:lpstr>
      <vt:lpstr>Object Store</vt:lpstr>
      <vt:lpstr>Image Store</vt:lpstr>
      <vt:lpstr>Image Store</vt:lpstr>
      <vt:lpstr>Identity</vt:lpstr>
      <vt:lpstr>Identity</vt:lpstr>
      <vt:lpstr>Network</vt:lpstr>
      <vt:lpstr>Network</vt:lpstr>
      <vt:lpstr>Block Storage</vt:lpstr>
      <vt:lpstr>Block Storage</vt:lpstr>
      <vt:lpstr>OpenStack deployment</vt:lpstr>
      <vt:lpstr>OpenStack deployment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Huijun Wu</dc:creator>
  <cp:lastModifiedBy>doit</cp:lastModifiedBy>
  <cp:revision>24</cp:revision>
  <dcterms:created xsi:type="dcterms:W3CDTF">2006-08-16T00:00:00Z</dcterms:created>
  <dcterms:modified xsi:type="dcterms:W3CDTF">2015-09-22T09:55:15Z</dcterms:modified>
</cp:coreProperties>
</file>