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2" r:id="rId2"/>
    <p:sldMasterId id="2147484318" r:id="rId3"/>
    <p:sldMasterId id="2147484334" r:id="rId4"/>
    <p:sldMasterId id="2147484347" r:id="rId5"/>
  </p:sldMasterIdLst>
  <p:notesMasterIdLst>
    <p:notesMasterId r:id="rId43"/>
  </p:notesMasterIdLst>
  <p:handoutMasterIdLst>
    <p:handoutMasterId r:id="rId44"/>
  </p:handoutMasterIdLst>
  <p:sldIdLst>
    <p:sldId id="411" r:id="rId6"/>
    <p:sldId id="382" r:id="rId7"/>
    <p:sldId id="338" r:id="rId8"/>
    <p:sldId id="335" r:id="rId9"/>
    <p:sldId id="339" r:id="rId10"/>
    <p:sldId id="354" r:id="rId11"/>
    <p:sldId id="340" r:id="rId12"/>
    <p:sldId id="341" r:id="rId13"/>
    <p:sldId id="345" r:id="rId14"/>
    <p:sldId id="343" r:id="rId15"/>
    <p:sldId id="344" r:id="rId16"/>
    <p:sldId id="342" r:id="rId17"/>
    <p:sldId id="334" r:id="rId18"/>
    <p:sldId id="393" r:id="rId19"/>
    <p:sldId id="394" r:id="rId20"/>
    <p:sldId id="348" r:id="rId21"/>
    <p:sldId id="396" r:id="rId22"/>
    <p:sldId id="349" r:id="rId23"/>
    <p:sldId id="350" r:id="rId24"/>
    <p:sldId id="356" r:id="rId25"/>
    <p:sldId id="399" r:id="rId26"/>
    <p:sldId id="355" r:id="rId27"/>
    <p:sldId id="358" r:id="rId28"/>
    <p:sldId id="381" r:id="rId29"/>
    <p:sldId id="351" r:id="rId30"/>
    <p:sldId id="406" r:id="rId31"/>
    <p:sldId id="352" r:id="rId32"/>
    <p:sldId id="360" r:id="rId33"/>
    <p:sldId id="353" r:id="rId34"/>
    <p:sldId id="407" r:id="rId35"/>
    <p:sldId id="410" r:id="rId36"/>
    <p:sldId id="409" r:id="rId37"/>
    <p:sldId id="361" r:id="rId38"/>
    <p:sldId id="362" r:id="rId39"/>
    <p:sldId id="363" r:id="rId40"/>
    <p:sldId id="364" r:id="rId41"/>
    <p:sldId id="376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0099"/>
    <a:srgbClr val="FF6600"/>
    <a:srgbClr val="CCECFF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93175" autoAdjust="0"/>
  </p:normalViewPr>
  <p:slideViewPr>
    <p:cSldViewPr>
      <p:cViewPr varScale="1">
        <p:scale>
          <a:sx n="122" d="100"/>
          <a:sy n="122" d="100"/>
        </p:scale>
        <p:origin x="10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8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452B39-AA0C-F64A-BE0C-A619581FF6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0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2F4F3EA-8966-5943-BAA9-BDA7F71C86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5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8EAACC7-78BE-AB4C-A1EE-4FAEB432A335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ECMP: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Eqaul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Cost Multi-Path routing strategy.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0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4F3EA-8966-5943-BAA9-BDA7F71C86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ASIC: application-specific</a:t>
            </a:r>
            <a:r>
              <a:rPr lang="en-US" baseline="0" dirty="0" smtClean="0"/>
              <a:t> integrated circuit.</a:t>
            </a:r>
          </a:p>
          <a:p>
            <a:r>
              <a:rPr lang="en-US" baseline="0" dirty="0" smtClean="0"/>
              <a:t>MPLS: Multiprotocol Label Switching</a:t>
            </a:r>
          </a:p>
          <a:p>
            <a:r>
              <a:rPr lang="en-US" baseline="0" dirty="0" smtClean="0"/>
              <a:t>VRF: Virtual Routing and Forwarding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4F3EA-8966-5943-BAA9-BDA7F71C86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“distributed state”?  Because the communication in control</a:t>
            </a:r>
            <a:r>
              <a:rPr lang="en-US" baseline="0" dirty="0" smtClean="0"/>
              <a:t> programs is ALL directed towards collecting/disseminating/or calculating on distributed state.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Tell you how later, but this is the purpose of the abstractions…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224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GENI or other</a:t>
            </a:r>
            <a:r>
              <a:rPr lang="en-US" baseline="0" dirty="0" smtClean="0"/>
              <a:t> project upon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254BC-9E42-4C3B-B006-91D788DC22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>
                <a:gd name="T0" fmla="*/ 335 w 5550"/>
                <a:gd name="T1" fmla="*/ 0 h 3216"/>
                <a:gd name="T2" fmla="*/ 333 w 5550"/>
                <a:gd name="T3" fmla="*/ 1290 h 3216"/>
                <a:gd name="T4" fmla="*/ 0 w 5550"/>
                <a:gd name="T5" fmla="*/ 1290 h 3216"/>
                <a:gd name="T6" fmla="*/ 6 w 5550"/>
                <a:gd name="T7" fmla="*/ 3210 h 3216"/>
                <a:gd name="T8" fmla="*/ 5550 w 5550"/>
                <a:gd name="T9" fmla="*/ 3216 h 3216"/>
                <a:gd name="T10" fmla="*/ 5550 w 5550"/>
                <a:gd name="T11" fmla="*/ 0 h 3216"/>
                <a:gd name="T12" fmla="*/ 335 w 5550"/>
                <a:gd name="T13" fmla="*/ 0 h 3216"/>
                <a:gd name="T14" fmla="*/ 335 w 5550"/>
                <a:gd name="T15" fmla="*/ 0 h 32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013 h 2182"/>
                <a:gd name="T4" fmla="*/ 7284 w 4897"/>
                <a:gd name="T5" fmla="*/ 1013 h 2182"/>
                <a:gd name="T6" fmla="*/ 7284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3625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3200">
                <a:solidFill>
                  <a:srgbClr val="B5B5FF"/>
                </a:solidFill>
                <a:latin typeface="Batang" pitchFamily="18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250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>
                <a:solidFill>
                  <a:srgbClr val="E5E5E5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B6DE2-20C9-A34B-AE7C-A1B44FE7F2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F4DF-357C-F743-8FDB-5A6053B335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620A9-8689-814C-9A65-793FE2D057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15AF4-25AC-5642-A356-365703C478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3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7DBDA-C6E8-0B49-A878-09CF2F344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32DD0-8EA8-8D42-94F9-9741BBED1D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6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4000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25F52-0111-AF45-B378-DDC268FC19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3B4C0-5C31-BE47-9215-C3F505371F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1B34C-1D9C-3241-9CE4-ED0394EB80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94A8-3D15-3648-B530-6E64C3B18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6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1EBAE-340E-C544-8672-B11B9B080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26C9C-3F37-044C-90FE-B0C084884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2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EA468B-52FF-A54F-8F91-15DBB6C31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16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6774E6-1EF3-044B-A2F4-1C4D45C7A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4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0574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6019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69CF6-205C-324D-9DE8-D1CFAAF5A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5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90234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Java Programming: Program Design Including Data Structures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Java Programming: Program Design Including Data Structures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8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Java Programming: Program Design Including Data Structures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0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Java Programming: Program Design Including Data Structures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F117A-D726-47E4-84A4-3F306E7B20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96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3901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6083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496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D9095-916D-B842-A190-A129E21F3B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130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2286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44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5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Java Programming: Program Design Including Data Structures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5E5368-9F05-44E7-ACEB-1927416128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5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Java Programming: Program Design Including Data Structures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6EE3C7-73C8-4DD7-8667-859932B9B1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4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Java Programming: Program Design Including Data Structures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269CD7-4BBC-423C-9FAA-2ED1A613B9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14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Programming: Program Design Including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3FDB0-E3CB-48A6-96ED-F142446641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14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90234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B9CE4C3B-166C-1E4F-9F58-CA3EA5AD9C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pic>
        <p:nvPicPr>
          <p:cNvPr id="12" name="Picture 17" descr="lwm2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553200"/>
            <a:ext cx="26336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A61B9116-22F3-0340-8D54-ED274ED4A6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A7BF3-1244-BB40-B450-A78872C6D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1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C6E3E90D-2585-514E-BDE0-51D8EC80F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79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0BE6C-A607-A14A-9492-60C299F13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1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C6E3E90D-2585-514E-BDE0-51D8EC80F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821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r>
              <a:rPr lang="en-US" smtClean="0"/>
              <a:t>Click icon to add online image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C6E3E90D-2585-514E-BDE0-51D8EC80F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724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DAB03690-16CE-424C-A591-2D826D498B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58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C6E3E90D-2585-514E-BDE0-51D8EC80F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C6E3E90D-2585-514E-BDE0-51D8EC80F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14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C6E3E90D-2585-514E-BDE0-51D8EC80F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44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fld id="{C6E3E90D-2585-514E-BDE0-51D8EC80F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8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5D8AE-AA39-704C-B95E-E36EF9AE0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443BA-2BF0-CC4D-AD99-0A3C00F82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2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90234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Computer Network Security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6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Computer Network Security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6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Computer Network Security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7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Computer Network Security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F117A-D726-47E4-84A4-3F306E7B20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31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Network Security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6327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Network Security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6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Network Security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61673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Network Security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448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Network Security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81010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Network Security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3430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CE22E-9B0A-3E4B-86AF-1874A2142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64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66800"/>
            <a:ext cx="40417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Network Security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553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5E5368-9F05-44E7-ACEB-1927416128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90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6EE3C7-73C8-4DD7-8667-859932B9B1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165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269CD7-4BBC-423C-9FAA-2ED1A613B9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085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Programming: Program Design Including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3FDB0-E3CB-48A6-96ED-F142446641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0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62496-8561-2449-9B8B-E888F4AA9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740FD-F71C-9B44-9A44-149C2ED44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D3A23-C428-4E4A-AAFB-44273D24F1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60 h 2182"/>
                <a:gd name="T4" fmla="*/ 7284 w 4897"/>
                <a:gd name="T5" fmla="*/ 160 h 2182"/>
                <a:gd name="T6" fmla="*/ 7284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>
                <a:gd name="T0" fmla="*/ 330 w 5550"/>
                <a:gd name="T1" fmla="*/ 1764 h 3168"/>
                <a:gd name="T2" fmla="*/ 0 w 5550"/>
                <a:gd name="T3" fmla="*/ 1764 h 3168"/>
                <a:gd name="T4" fmla="*/ 0 w 5550"/>
                <a:gd name="T5" fmla="*/ 3168 h 3168"/>
                <a:gd name="T6" fmla="*/ 5550 w 5550"/>
                <a:gd name="T7" fmla="*/ 3168 h 3168"/>
                <a:gd name="T8" fmla="*/ 5550 w 5550"/>
                <a:gd name="T9" fmla="*/ 0 h 3168"/>
                <a:gd name="T10" fmla="*/ 330 w 5550"/>
                <a:gd name="T11" fmla="*/ 0 h 3168"/>
                <a:gd name="T12" fmla="*/ 330 w 5550"/>
                <a:gd name="T13" fmla="*/ 1764 h 3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44 h 2182"/>
                <a:gd name="T4" fmla="*/ 7284 w 4897"/>
                <a:gd name="T5" fmla="*/ 144 h 2182"/>
                <a:gd name="T6" fmla="*/ 7284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78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361479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361480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361481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361482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3614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14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r>
              <a:rPr lang="en-US"/>
              <a:t>Java Programming: Program Design Including Data Structures</a:t>
            </a:r>
          </a:p>
        </p:txBody>
      </p:sp>
      <p:sp>
        <p:nvSpPr>
          <p:cNvPr id="3614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7A27D59C-7316-7144-A1F3-4CAAF4A894F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1486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1487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16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731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 Programming: Program Design Including Data Structures</a:t>
            </a:r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762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7BB4EF-6E3B-8546-B7BA-BB39D78764A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r="34631"/>
          <a:stretch>
            <a:fillRect/>
          </a:stretch>
        </p:blipFill>
        <p:spPr bwMode="auto">
          <a:xfrm>
            <a:off x="0" y="0"/>
            <a:ext cx="533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Font typeface="Wingdings" charset="0"/>
        <a:buChar char="s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Font typeface="Wingdings" charset="0"/>
        <a:buChar char="s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Font typeface="Wingdings" charset="0"/>
        <a:buChar char="s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Font typeface="Wingdings" charset="0"/>
        <a:buChar char="s"/>
        <a:defRPr sz="22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Font typeface="Wingdings" charset="0"/>
        <a:buChar char="s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86569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70056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ea typeface="+mn-ea"/>
              </a:rPr>
              <a:t>Java Programming: Program Design Including Data Structures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66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32" r:id="rId14"/>
    <p:sldLayoutId id="214748433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Char char="•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86569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056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Java Programming: Program Design Including Data Structures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7A27D59C-7316-7144-A1F3-4CAAF4A894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050"/>
        </a:buClr>
        <a:buChar char="•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o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865697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70056"/>
            <a:ext cx="8229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352800" y="6553200"/>
            <a:ext cx="24384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Computer Network Security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972300" y="6553200"/>
            <a:ext cx="2011363" cy="2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CE9E11-39C8-4E20-894F-A4A883CCF6EF}" type="slidenum">
              <a:rPr lang="en-US" smtClean="0">
                <a:solidFill>
                  <a:srgbClr val="000000"/>
                </a:solidFill>
                <a:ea typeface="+mn-ea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318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altLang="en-US" dirty="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754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Palatino Linotype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Char char="•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flow.org" TargetMode="External"/><Relationship Id="rId2" Type="http://schemas.openxmlformats.org/officeDocument/2006/relationships/hyperlink" Target="http://inst.eecs.berkeley.edu/~ee122/" TargetMode="Externa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www.noxrepo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Introduction to SDN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038600"/>
            <a:ext cx="7924800" cy="1752600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/>
              <a:t>Portions of </a:t>
            </a:r>
            <a:r>
              <a:rPr lang="en-US" sz="1800" dirty="0" smtClean="0"/>
              <a:t>this PPT </a:t>
            </a:r>
            <a:r>
              <a:rPr lang="en-US" sz="1800" dirty="0"/>
              <a:t>draw from </a:t>
            </a:r>
            <a:r>
              <a:rPr lang="en-US" sz="1800" dirty="0" smtClean="0"/>
              <a:t>PPT authored </a:t>
            </a:r>
            <a:r>
              <a:rPr lang="en-US" sz="1800" dirty="0"/>
              <a:t>by </a:t>
            </a:r>
            <a:r>
              <a:rPr lang="en-US" sz="1800" dirty="0" smtClean="0"/>
              <a:t>Professor </a:t>
            </a:r>
            <a:r>
              <a:rPr lang="en-US" sz="1800" dirty="0" err="1" smtClean="0"/>
              <a:t>Dijiang</a:t>
            </a:r>
            <a:r>
              <a:rPr lang="en-US" sz="1800" dirty="0" smtClean="0"/>
              <a:t> Huang at </a:t>
            </a:r>
          </a:p>
          <a:p>
            <a:r>
              <a:rPr lang="en-US" sz="1800" dirty="0"/>
              <a:t>Arizona State University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20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Traditional network node: Switch</a:t>
            </a:r>
            <a:endParaRPr lang="zh-TW" altLang="en-US" dirty="0">
              <a:latin typeface="Calibri" charset="0"/>
              <a:ea typeface="新細明體" charset="0"/>
            </a:endParaRPr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mbria" charset="0"/>
                <a:ea typeface="新細明體" charset="0"/>
              </a:rPr>
              <a:t>Two “planes”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 eaLnBrk="1" hangingPunct="1"/>
            <a:r>
              <a:rPr lang="en-US" altLang="zh-TW" b="1" dirty="0" smtClean="0">
                <a:latin typeface="Cambria" charset="0"/>
                <a:ea typeface="新細明體" charset="0"/>
              </a:rPr>
              <a:t>Control Plane</a:t>
            </a:r>
            <a:r>
              <a:rPr lang="en-US" altLang="zh-TW" dirty="0" smtClean="0">
                <a:latin typeface="Cambria" charset="0"/>
                <a:ea typeface="新細明體" charset="0"/>
              </a:rPr>
              <a:t>: </a:t>
            </a:r>
            <a:r>
              <a:rPr lang="en-US" dirty="0">
                <a:latin typeface="Cambria" panose="02040503050406030204" pitchFamily="18" charset="0"/>
              </a:rPr>
              <a:t>computing </a:t>
            </a:r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forwarding </a:t>
            </a:r>
            <a:r>
              <a:rPr lang="en-US" dirty="0" smtClean="0">
                <a:latin typeface="Cambria" panose="02040503050406030204" pitchFamily="18" charset="0"/>
              </a:rPr>
              <a:t>state</a:t>
            </a:r>
          </a:p>
          <a:p>
            <a:pPr lvl="2" eaLnBrk="1" hangingPunct="1"/>
            <a:r>
              <a:rPr lang="en-US" dirty="0"/>
              <a:t>Involves coordination with rest of system</a:t>
            </a:r>
            <a:endParaRPr lang="en-US" altLang="zh-TW" dirty="0">
              <a:latin typeface="Cambria" panose="02040503050406030204" pitchFamily="18" charset="0"/>
              <a:ea typeface="新細明體" charset="0"/>
            </a:endParaRPr>
          </a:p>
          <a:p>
            <a:pPr lvl="1" eaLnBrk="1" hangingPunct="1"/>
            <a:r>
              <a:rPr lang="en-US" altLang="zh-TW" b="1" dirty="0">
                <a:latin typeface="Cambria" charset="0"/>
                <a:ea typeface="新細明體" charset="0"/>
              </a:rPr>
              <a:t>Data </a:t>
            </a:r>
            <a:r>
              <a:rPr lang="en-US" altLang="zh-TW" b="1" dirty="0" smtClean="0">
                <a:latin typeface="Cambria" charset="0"/>
                <a:ea typeface="新細明體" charset="0"/>
              </a:rPr>
              <a:t>Plane</a:t>
            </a:r>
            <a:r>
              <a:rPr lang="en-US" altLang="zh-TW" dirty="0" smtClean="0">
                <a:latin typeface="Cambria" charset="0"/>
                <a:ea typeface="新細明體" charset="0"/>
              </a:rPr>
              <a:t>: </a:t>
            </a:r>
            <a:r>
              <a:rPr lang="en-US" dirty="0">
                <a:latin typeface="Cambria" panose="02040503050406030204" pitchFamily="18" charset="0"/>
              </a:rPr>
              <a:t>forwarding </a:t>
            </a:r>
            <a:r>
              <a:rPr lang="en-US" dirty="0" smtClean="0">
                <a:latin typeface="Cambria" panose="02040503050406030204" pitchFamily="18" charset="0"/>
              </a:rPr>
              <a:t>packets</a:t>
            </a:r>
          </a:p>
          <a:p>
            <a:pPr lvl="2" eaLnBrk="1" hangingPunct="1"/>
            <a:r>
              <a:rPr lang="en-US" dirty="0"/>
              <a:t>Based on local forwarding </a:t>
            </a:r>
            <a:r>
              <a:rPr lang="en-US" dirty="0" smtClean="0"/>
              <a:t>state</a:t>
            </a:r>
            <a:r>
              <a:rPr lang="en-US" dirty="0" smtClean="0">
                <a:latin typeface="Cambria" panose="020405030504060302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</a:rPr>
            </a:br>
            <a:endParaRPr lang="en-US" altLang="zh-TW" dirty="0">
              <a:latin typeface="Cambria" panose="02040503050406030204" pitchFamily="18" charset="0"/>
              <a:ea typeface="新細明體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4105275"/>
            <a:ext cx="90138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3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Two “planes”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990600"/>
            <a:ext cx="8382000" cy="4759325"/>
          </a:xfrm>
        </p:spPr>
        <p:txBody>
          <a:bodyPr/>
          <a:lstStyle/>
          <a:p>
            <a:r>
              <a:rPr lang="en-US" sz="2400" dirty="0" smtClean="0"/>
              <a:t>Two fundamental terms to begin understanding the SDN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2314"/>
              </p:ext>
            </p:extLst>
          </p:nvPr>
        </p:nvGraphicFramePr>
        <p:xfrm>
          <a:off x="304800" y="1489075"/>
          <a:ext cx="8534400" cy="4958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 Plane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 it runs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fast these</a:t>
                      </a:r>
                    </a:p>
                    <a:p>
                      <a:r>
                        <a:rPr lang="en-US" dirty="0" smtClean="0"/>
                        <a:t>processes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processes performed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</a:t>
                      </a:r>
                    </a:p>
                    <a:p>
                      <a:r>
                        <a:rPr lang="en-US" dirty="0" smtClean="0"/>
                        <a:t>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</a:t>
                      </a:r>
                    </a:p>
                    <a:p>
                      <a:r>
                        <a:rPr lang="en-US" dirty="0" smtClean="0"/>
                        <a:t>CPU (smart</a:t>
                      </a:r>
                      <a:r>
                        <a:rPr lang="en-US" baseline="0" dirty="0" smtClean="0"/>
                        <a:t> but slow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the order of </a:t>
                      </a:r>
                    </a:p>
                    <a:p>
                      <a:r>
                        <a:rPr lang="en-US" dirty="0" smtClean="0"/>
                        <a:t>thousands of </a:t>
                      </a:r>
                    </a:p>
                    <a:p>
                      <a:r>
                        <a:rPr lang="en-US" dirty="0" smtClean="0"/>
                        <a:t>packets per </a:t>
                      </a:r>
                    </a:p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protocols (i.e. OSPF, IS-IS, BGP), </a:t>
                      </a:r>
                    </a:p>
                    <a:p>
                      <a:r>
                        <a:rPr lang="en-US" dirty="0" smtClean="0"/>
                        <a:t>Spanning Tree, SYSLOG, AAA </a:t>
                      </a:r>
                    </a:p>
                    <a:p>
                      <a:r>
                        <a:rPr lang="en-US" dirty="0" smtClean="0"/>
                        <a:t>(Authentication Authorization Accounting), </a:t>
                      </a:r>
                    </a:p>
                    <a:p>
                      <a:r>
                        <a:rPr lang="en-US" dirty="0" smtClean="0"/>
                        <a:t>NDE (</a:t>
                      </a:r>
                      <a:r>
                        <a:rPr lang="en-US" dirty="0" err="1" smtClean="0"/>
                        <a:t>Netflow</a:t>
                      </a:r>
                      <a:r>
                        <a:rPr lang="en-US" dirty="0" smtClean="0"/>
                        <a:t> Data Export), CLI (Command  Line interface), SNMP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Dedicated </a:t>
                      </a:r>
                    </a:p>
                    <a:p>
                      <a:r>
                        <a:rPr lang="en-US" dirty="0" smtClean="0"/>
                        <a:t>Hardware </a:t>
                      </a:r>
                    </a:p>
                    <a:p>
                      <a:r>
                        <a:rPr lang="en-US" dirty="0" smtClean="0"/>
                        <a:t>ASIC (fast but dumb)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Millions or Billions of packets per </a:t>
                      </a:r>
                    </a:p>
                    <a:p>
                      <a:r>
                        <a:rPr lang="en-US" dirty="0" smtClean="0"/>
                        <a:t>second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 2 switching, Layer 3 (IPv4 | IPv6) </a:t>
                      </a:r>
                    </a:p>
                    <a:p>
                      <a:r>
                        <a:rPr lang="en-US" dirty="0" smtClean="0"/>
                        <a:t>switching, MPLS forwarding, VRF </a:t>
                      </a:r>
                    </a:p>
                    <a:p>
                      <a:r>
                        <a:rPr lang="en-US" dirty="0" smtClean="0"/>
                        <a:t>Forwarding, QOS (Quality of Service) </a:t>
                      </a:r>
                    </a:p>
                    <a:p>
                      <a:r>
                        <a:rPr lang="en-US" dirty="0" smtClean="0"/>
                        <a:t>Marking, Classification, Policing, </a:t>
                      </a:r>
                      <a:r>
                        <a:rPr lang="en-US" dirty="0" err="1" smtClean="0"/>
                        <a:t>Netflow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flow collection, Security Access Control Lists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429418" y="119062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alibri" charset="0"/>
                <a:ea typeface="新細明體" charset="0"/>
              </a:rPr>
              <a:t>Traditional </a:t>
            </a:r>
            <a:r>
              <a:rPr lang="en-US" altLang="zh-TW" dirty="0">
                <a:latin typeface="Calibri" charset="0"/>
                <a:ea typeface="新細明體" charset="0"/>
              </a:rPr>
              <a:t>network node: Router</a:t>
            </a:r>
            <a:endParaRPr lang="zh-TW" altLang="en-US" dirty="0">
              <a:latin typeface="Calibri" charset="0"/>
              <a:ea typeface="新細明體" charset="0"/>
            </a:endParaRP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183695" y="990817"/>
            <a:ext cx="8583612" cy="47244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latin typeface="Cambria" charset="0"/>
                <a:ea typeface="新細明體" charset="0"/>
              </a:rPr>
              <a:t>Router can be partitioned into control and data plane</a:t>
            </a:r>
          </a:p>
          <a:p>
            <a:pPr lvl="1" eaLnBrk="1" hangingPunct="1"/>
            <a:r>
              <a:rPr lang="en-US" altLang="zh-TW" sz="2000" dirty="0">
                <a:latin typeface="Cambria" charset="0"/>
                <a:ea typeface="新細明體" charset="0"/>
              </a:rPr>
              <a:t>Management plane/ configuration </a:t>
            </a:r>
          </a:p>
          <a:p>
            <a:pPr lvl="1" eaLnBrk="1" hangingPunct="1"/>
            <a:r>
              <a:rPr lang="en-US" altLang="zh-TW" sz="2000" dirty="0">
                <a:latin typeface="Cambria" charset="0"/>
                <a:ea typeface="新細明體" charset="0"/>
              </a:rPr>
              <a:t>Control</a:t>
            </a:r>
            <a:r>
              <a:rPr lang="zh-TW" altLang="en-US" sz="2000" dirty="0">
                <a:latin typeface="Cambria" charset="0"/>
                <a:ea typeface="新細明體" charset="0"/>
              </a:rPr>
              <a:t> </a:t>
            </a:r>
            <a:r>
              <a:rPr lang="en-US" altLang="zh-TW" sz="2000" dirty="0">
                <a:latin typeface="Cambria" charset="0"/>
                <a:ea typeface="新細明體" charset="0"/>
              </a:rPr>
              <a:t>plane / Decision:  OSPF (Open Shortest Path First)</a:t>
            </a:r>
          </a:p>
          <a:p>
            <a:pPr lvl="1" eaLnBrk="1" hangingPunct="1"/>
            <a:r>
              <a:rPr lang="en-US" altLang="zh-TW" sz="2000" dirty="0">
                <a:latin typeface="Cambria" charset="0"/>
                <a:ea typeface="新細明體" charset="0"/>
              </a:rPr>
              <a:t>Data plane / Forwarding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" name="群組 3"/>
          <p:cNvGrpSpPr>
            <a:grpSpLocks/>
          </p:cNvGrpSpPr>
          <p:nvPr/>
        </p:nvGrpSpPr>
        <p:grpSpPr bwMode="auto">
          <a:xfrm>
            <a:off x="115887" y="2819400"/>
            <a:ext cx="8856662" cy="3208337"/>
            <a:chOff x="179512" y="1274490"/>
            <a:chExt cx="8992542" cy="5583510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79512" y="1282777"/>
              <a:ext cx="2016431" cy="5575223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484466" y="1288303"/>
              <a:ext cx="4464840" cy="5569697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7" name="圓角矩形 6"/>
            <p:cNvSpPr>
              <a:spLocks noChangeArrowheads="1"/>
            </p:cNvSpPr>
            <p:nvPr/>
          </p:nvSpPr>
          <p:spPr bwMode="auto">
            <a:xfrm>
              <a:off x="2697230" y="1796648"/>
              <a:ext cx="3960329" cy="112720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8" name="圓角矩形 7"/>
            <p:cNvSpPr>
              <a:spLocks noChangeArrowheads="1"/>
            </p:cNvSpPr>
            <p:nvPr/>
          </p:nvSpPr>
          <p:spPr bwMode="auto">
            <a:xfrm>
              <a:off x="2735915" y="3296821"/>
              <a:ext cx="3960329" cy="20775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1513" name="文字方塊 8"/>
            <p:cNvSpPr txBox="1">
              <a:spLocks noChangeArrowheads="1"/>
            </p:cNvSpPr>
            <p:nvPr/>
          </p:nvSpPr>
          <p:spPr bwMode="auto">
            <a:xfrm>
              <a:off x="179512" y="1289323"/>
              <a:ext cx="1900577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Adjacent Router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21514" name="文字方塊 9"/>
            <p:cNvSpPr txBox="1">
              <a:spLocks noChangeArrowheads="1"/>
            </p:cNvSpPr>
            <p:nvPr/>
          </p:nvSpPr>
          <p:spPr bwMode="auto">
            <a:xfrm>
              <a:off x="2489523" y="1316581"/>
              <a:ext cx="903641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Router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21515" name="文字方塊 10"/>
            <p:cNvSpPr txBox="1">
              <a:spLocks noChangeArrowheads="1"/>
            </p:cNvSpPr>
            <p:nvPr/>
          </p:nvSpPr>
          <p:spPr bwMode="auto">
            <a:xfrm>
              <a:off x="2735964" y="1797980"/>
              <a:ext cx="2972317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Management/Policy plane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12" name="圓角矩形 11"/>
            <p:cNvSpPr>
              <a:spLocks noChangeArrowheads="1"/>
            </p:cNvSpPr>
            <p:nvPr/>
          </p:nvSpPr>
          <p:spPr bwMode="auto">
            <a:xfrm>
              <a:off x="2898712" y="2360249"/>
              <a:ext cx="3546082" cy="4199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kumimoji="0" lang="en-US" altLang="zh-TW" sz="2000" dirty="0">
                  <a:solidFill>
                    <a:srgbClr val="FFFFFF"/>
                  </a:solidFill>
                  <a:latin typeface="Calibri" charset="0"/>
                </a:rPr>
                <a:t>Configuration / CLI / GUI</a:t>
              </a:r>
              <a:endParaRPr kumimoji="0" lang="zh-TW" altLang="en-US" sz="20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3" name="圓角矩形 12"/>
            <p:cNvSpPr>
              <a:spLocks noChangeArrowheads="1"/>
            </p:cNvSpPr>
            <p:nvPr/>
          </p:nvSpPr>
          <p:spPr bwMode="auto">
            <a:xfrm>
              <a:off x="4823268" y="3382465"/>
              <a:ext cx="1621527" cy="4199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kumimoji="0" lang="en-US" altLang="zh-TW" sz="2000" b="1" dirty="0">
                  <a:solidFill>
                    <a:srgbClr val="FFFFFF"/>
                  </a:solidFill>
                  <a:latin typeface="Calibri" charset="0"/>
                </a:rPr>
                <a:t>Static routes</a:t>
              </a:r>
              <a:endParaRPr kumimoji="0" lang="zh-TW" altLang="en-US" sz="2000" b="1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518" name="文字方塊 13"/>
            <p:cNvSpPr txBox="1">
              <a:spLocks noChangeArrowheads="1"/>
            </p:cNvSpPr>
            <p:nvPr/>
          </p:nvSpPr>
          <p:spPr bwMode="auto">
            <a:xfrm>
              <a:off x="2735964" y="3302174"/>
              <a:ext cx="1616464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Control plane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15" name="圓角矩形 14"/>
            <p:cNvSpPr>
              <a:spLocks noChangeArrowheads="1"/>
            </p:cNvSpPr>
            <p:nvPr/>
          </p:nvSpPr>
          <p:spPr bwMode="auto">
            <a:xfrm>
              <a:off x="2906772" y="3935014"/>
              <a:ext cx="3031900" cy="4199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kumimoji="0" lang="en-US" altLang="zh-TW" sz="2000" dirty="0">
                  <a:solidFill>
                    <a:schemeClr val="bg1"/>
                  </a:solidFill>
                  <a:latin typeface="Calibri" charset="0"/>
                </a:rPr>
                <a:t>OSPF</a:t>
              </a:r>
              <a:endParaRPr kumimoji="0" lang="zh-TW" altLang="en-US" sz="2000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2906772" y="4680956"/>
              <a:ext cx="1155700" cy="605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sz="1400" dirty="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rPr>
                <a:t>Neighbor table</a:t>
              </a:r>
              <a:endParaRPr kumimoji="0" lang="zh-TW" altLang="en-US" sz="1400" dirty="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210762" y="4680956"/>
              <a:ext cx="1010634" cy="605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sz="1400" dirty="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rPr>
                <a:t>Link state database</a:t>
              </a:r>
              <a:endParaRPr kumimoji="0" lang="zh-TW" altLang="en-US" sz="1400" dirty="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432549" y="4680956"/>
              <a:ext cx="1012245" cy="605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sz="1400" dirty="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rPr>
                <a:t>IP routing table</a:t>
              </a:r>
              <a:endParaRPr kumimoji="0" lang="zh-TW" altLang="en-US" sz="1400" dirty="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19" name="圓角矩形 18"/>
            <p:cNvSpPr>
              <a:spLocks noChangeArrowheads="1"/>
            </p:cNvSpPr>
            <p:nvPr/>
          </p:nvSpPr>
          <p:spPr bwMode="auto">
            <a:xfrm>
              <a:off x="2735915" y="5589900"/>
              <a:ext cx="3960329" cy="10084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4014116" y="5926955"/>
              <a:ext cx="2430678" cy="527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sz="2000" dirty="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rPr>
                <a:t>Forwarding table</a:t>
              </a:r>
              <a:endParaRPr kumimoji="0" lang="zh-TW" altLang="en-US" sz="2000" dirty="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21525" name="文字方塊 20"/>
            <p:cNvSpPr txBox="1">
              <a:spLocks noChangeArrowheads="1"/>
            </p:cNvSpPr>
            <p:nvPr/>
          </p:nvSpPr>
          <p:spPr bwMode="auto">
            <a:xfrm>
              <a:off x="2716592" y="5608022"/>
              <a:ext cx="1327728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Data plane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22" name="圓角矩形 21"/>
            <p:cNvSpPr>
              <a:spLocks noChangeArrowheads="1"/>
            </p:cNvSpPr>
            <p:nvPr/>
          </p:nvSpPr>
          <p:spPr bwMode="auto">
            <a:xfrm>
              <a:off x="385830" y="3296821"/>
              <a:ext cx="1603796" cy="207758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3" name="圓角矩形 22"/>
            <p:cNvSpPr>
              <a:spLocks noChangeArrowheads="1"/>
            </p:cNvSpPr>
            <p:nvPr/>
          </p:nvSpPr>
          <p:spPr bwMode="auto">
            <a:xfrm>
              <a:off x="405172" y="5589900"/>
              <a:ext cx="1603796" cy="10084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1528" name="文字方塊 23"/>
            <p:cNvSpPr txBox="1">
              <a:spLocks noChangeArrowheads="1"/>
            </p:cNvSpPr>
            <p:nvPr/>
          </p:nvSpPr>
          <p:spPr bwMode="auto">
            <a:xfrm>
              <a:off x="432176" y="5610580"/>
              <a:ext cx="1327728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Data plane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21529" name="文字方塊 24"/>
            <p:cNvSpPr txBox="1">
              <a:spLocks noChangeArrowheads="1"/>
            </p:cNvSpPr>
            <p:nvPr/>
          </p:nvSpPr>
          <p:spPr bwMode="auto">
            <a:xfrm>
              <a:off x="385737" y="3302174"/>
              <a:ext cx="1616464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Control plane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26" name="圓角矩形 25"/>
            <p:cNvSpPr>
              <a:spLocks noChangeArrowheads="1"/>
            </p:cNvSpPr>
            <p:nvPr/>
          </p:nvSpPr>
          <p:spPr bwMode="auto">
            <a:xfrm>
              <a:off x="609877" y="3940540"/>
              <a:ext cx="1228234" cy="4199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kumimoji="0" lang="en-US" altLang="zh-TW" sz="2000" dirty="0">
                  <a:solidFill>
                    <a:srgbClr val="FFFFFF"/>
                  </a:solidFill>
                  <a:latin typeface="Calibri" charset="0"/>
                </a:rPr>
                <a:t>OSPF</a:t>
              </a:r>
              <a:endParaRPr kumimoji="0" lang="zh-TW" altLang="en-US" sz="200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155623" y="1274490"/>
              <a:ext cx="2016431" cy="5575223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1532" name="文字方塊 27"/>
            <p:cNvSpPr txBox="1">
              <a:spLocks noChangeArrowheads="1"/>
            </p:cNvSpPr>
            <p:nvPr/>
          </p:nvSpPr>
          <p:spPr bwMode="auto">
            <a:xfrm>
              <a:off x="7155830" y="1281905"/>
              <a:ext cx="1900577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Adjacent Router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29" name="圓角矩形 28"/>
            <p:cNvSpPr>
              <a:spLocks noChangeArrowheads="1"/>
            </p:cNvSpPr>
            <p:nvPr/>
          </p:nvSpPr>
          <p:spPr bwMode="auto">
            <a:xfrm>
              <a:off x="7361941" y="3291295"/>
              <a:ext cx="1603796" cy="20748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30" name="圓角矩形 29"/>
            <p:cNvSpPr>
              <a:spLocks noChangeArrowheads="1"/>
            </p:cNvSpPr>
            <p:nvPr/>
          </p:nvSpPr>
          <p:spPr bwMode="auto">
            <a:xfrm>
              <a:off x="7381283" y="5581611"/>
              <a:ext cx="1603796" cy="100840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BE86"/>
                </a:gs>
                <a:gs pos="35001">
                  <a:srgbClr val="FFD0AA"/>
                </a:gs>
                <a:gs pos="100000">
                  <a:srgbClr val="FFEBDB"/>
                </a:gs>
              </a:gsLst>
              <a:lin ang="16200000" scaled="1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kumimoji="0" lang="zh-TW" alt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21535" name="文字方塊 30"/>
            <p:cNvSpPr txBox="1">
              <a:spLocks noChangeArrowheads="1"/>
            </p:cNvSpPr>
            <p:nvPr/>
          </p:nvSpPr>
          <p:spPr bwMode="auto">
            <a:xfrm>
              <a:off x="7408494" y="5603165"/>
              <a:ext cx="1327728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Data plane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21536" name="文字方塊 31"/>
            <p:cNvSpPr txBox="1">
              <a:spLocks noChangeArrowheads="1"/>
            </p:cNvSpPr>
            <p:nvPr/>
          </p:nvSpPr>
          <p:spPr bwMode="auto">
            <a:xfrm>
              <a:off x="7362055" y="3294756"/>
              <a:ext cx="1616464" cy="6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kumimoji="0" lang="en-US" altLang="zh-TW" sz="2000" dirty="0">
                  <a:latin typeface="Calibri" charset="0"/>
                </a:rPr>
                <a:t>Control plane</a:t>
              </a:r>
              <a:endParaRPr kumimoji="0" lang="zh-TW" altLang="en-US" sz="2000" dirty="0">
                <a:latin typeface="Calibri" charset="0"/>
              </a:endParaRPr>
            </a:p>
          </p:txBody>
        </p:sp>
        <p:sp>
          <p:nvSpPr>
            <p:cNvPr id="33" name="圓角矩形 32"/>
            <p:cNvSpPr>
              <a:spLocks noChangeArrowheads="1"/>
            </p:cNvSpPr>
            <p:nvPr/>
          </p:nvSpPr>
          <p:spPr bwMode="auto">
            <a:xfrm>
              <a:off x="7569870" y="3935014"/>
              <a:ext cx="1226623" cy="4199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B6C1D"/>
                </a:gs>
                <a:gs pos="80000">
                  <a:srgbClr val="FF8F2A"/>
                </a:gs>
                <a:gs pos="100000">
                  <a:srgbClr val="FF8F26"/>
                </a:gs>
              </a:gsLst>
              <a:lin ang="16200000"/>
            </a:gradFill>
            <a:ln w="9525">
              <a:solidFill>
                <a:srgbClr val="F6924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kumimoji="0" lang="en-US" altLang="zh-TW" sz="2000" dirty="0">
                  <a:solidFill>
                    <a:srgbClr val="FFFFFF"/>
                  </a:solidFill>
                  <a:latin typeface="Calibri" charset="0"/>
                </a:rPr>
                <a:t>OSPF</a:t>
              </a:r>
              <a:endParaRPr kumimoji="0" lang="zh-TW" altLang="en-US" sz="2000" dirty="0">
                <a:solidFill>
                  <a:srgbClr val="FFFFFF"/>
                </a:solidFill>
                <a:latin typeface="Calibri" charset="0"/>
              </a:endParaRPr>
            </a:p>
          </p:txBody>
        </p:sp>
        <p:cxnSp>
          <p:nvCxnSpPr>
            <p:cNvPr id="34" name="直線單箭頭接點 33"/>
            <p:cNvCxnSpPr>
              <a:cxnSpLocks noChangeShapeType="1"/>
              <a:stCxn id="26" idx="3"/>
              <a:endCxn id="15" idx="1"/>
            </p:cNvCxnSpPr>
            <p:nvPr/>
          </p:nvCxnSpPr>
          <p:spPr bwMode="auto">
            <a:xfrm flipV="1">
              <a:off x="1838111" y="4144983"/>
              <a:ext cx="1068661" cy="552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線單箭頭接點 34"/>
            <p:cNvCxnSpPr>
              <a:cxnSpLocks noChangeShapeType="1"/>
              <a:stCxn id="15" idx="3"/>
              <a:endCxn id="33" idx="1"/>
            </p:cNvCxnSpPr>
            <p:nvPr/>
          </p:nvCxnSpPr>
          <p:spPr bwMode="auto">
            <a:xfrm>
              <a:off x="5938672" y="4144983"/>
              <a:ext cx="1631198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線單箭頭接點 35"/>
            <p:cNvCxnSpPr>
              <a:cxnSpLocks noChangeShapeType="1"/>
              <a:stCxn id="23" idx="3"/>
              <a:endCxn id="19" idx="1"/>
            </p:cNvCxnSpPr>
            <p:nvPr/>
          </p:nvCxnSpPr>
          <p:spPr bwMode="auto">
            <a:xfrm>
              <a:off x="2008968" y="6092720"/>
              <a:ext cx="726947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線單箭頭接點 36"/>
            <p:cNvCxnSpPr>
              <a:cxnSpLocks noChangeShapeType="1"/>
              <a:stCxn id="19" idx="3"/>
              <a:endCxn id="30" idx="1"/>
            </p:cNvCxnSpPr>
            <p:nvPr/>
          </p:nvCxnSpPr>
          <p:spPr bwMode="auto">
            <a:xfrm flipV="1">
              <a:off x="6696244" y="6087195"/>
              <a:ext cx="685039" cy="552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單箭頭接點 37"/>
            <p:cNvCxnSpPr>
              <a:cxnSpLocks noChangeShapeType="1"/>
            </p:cNvCxnSpPr>
            <p:nvPr/>
          </p:nvCxnSpPr>
          <p:spPr bwMode="auto">
            <a:xfrm>
              <a:off x="5796828" y="2780186"/>
              <a:ext cx="0" cy="60227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線單箭頭接點 38"/>
            <p:cNvCxnSpPr>
              <a:cxnSpLocks noChangeShapeType="1"/>
            </p:cNvCxnSpPr>
            <p:nvPr/>
          </p:nvCxnSpPr>
          <p:spPr bwMode="auto">
            <a:xfrm>
              <a:off x="4215598" y="2769135"/>
              <a:ext cx="0" cy="12266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單箭頭接點 39"/>
            <p:cNvCxnSpPr>
              <a:cxnSpLocks noChangeShapeType="1"/>
            </p:cNvCxnSpPr>
            <p:nvPr/>
          </p:nvCxnSpPr>
          <p:spPr bwMode="auto">
            <a:xfrm>
              <a:off x="3340360" y="4360477"/>
              <a:ext cx="0" cy="3149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線單箭頭接點 40"/>
            <p:cNvCxnSpPr>
              <a:cxnSpLocks noChangeShapeType="1"/>
            </p:cNvCxnSpPr>
            <p:nvPr/>
          </p:nvCxnSpPr>
          <p:spPr bwMode="auto">
            <a:xfrm>
              <a:off x="4397738" y="4368766"/>
              <a:ext cx="0" cy="312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單箭頭接點 41"/>
            <p:cNvCxnSpPr>
              <a:cxnSpLocks noChangeShapeType="1"/>
            </p:cNvCxnSpPr>
            <p:nvPr/>
          </p:nvCxnSpPr>
          <p:spPr bwMode="auto">
            <a:xfrm>
              <a:off x="5748473" y="4368766"/>
              <a:ext cx="0" cy="3260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單箭頭接點 42"/>
            <p:cNvCxnSpPr>
              <a:cxnSpLocks noChangeShapeType="1"/>
            </p:cNvCxnSpPr>
            <p:nvPr/>
          </p:nvCxnSpPr>
          <p:spPr bwMode="auto">
            <a:xfrm>
              <a:off x="5650150" y="5285998"/>
              <a:ext cx="0" cy="6409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矩形 43"/>
            <p:cNvSpPr/>
            <p:nvPr/>
          </p:nvSpPr>
          <p:spPr>
            <a:xfrm>
              <a:off x="1254521" y="2924944"/>
              <a:ext cx="1341638" cy="36577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/>
              <a:r>
                <a:rPr kumimoji="0" lang="en-US" altLang="zh-TW" sz="2000" dirty="0">
                  <a:latin typeface="Calibri" charset="0"/>
                </a:rPr>
                <a:t>Routing</a:t>
              </a:r>
              <a:endParaRPr kumimoji="0" lang="zh-TW" altLang="en-US" sz="2000" dirty="0">
                <a:latin typeface="Calibri" charset="0"/>
              </a:endParaRPr>
            </a:p>
          </p:txBody>
        </p:sp>
        <p:cxnSp>
          <p:nvCxnSpPr>
            <p:cNvPr id="45" name="直線單箭頭接點 44"/>
            <p:cNvCxnSpPr>
              <a:cxnSpLocks noChangeShapeType="1"/>
            </p:cNvCxnSpPr>
            <p:nvPr/>
          </p:nvCxnSpPr>
          <p:spPr bwMode="auto">
            <a:xfrm>
              <a:off x="6299727" y="3843844"/>
              <a:ext cx="0" cy="8371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45"/>
            <p:cNvSpPr/>
            <p:nvPr/>
          </p:nvSpPr>
          <p:spPr>
            <a:xfrm>
              <a:off x="1223713" y="5244811"/>
              <a:ext cx="1341638" cy="36577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/>
              <a:r>
                <a:rPr kumimoji="0" lang="en-US" altLang="zh-TW" sz="2000" dirty="0">
                  <a:latin typeface="Calibri" charset="0"/>
                </a:rPr>
                <a:t>Switching</a:t>
              </a:r>
              <a:endParaRPr kumimoji="0" lang="zh-TW" altLang="en-US" sz="2000" dirty="0">
                <a:latin typeface="Calibri" charset="0"/>
              </a:endParaRPr>
            </a:p>
          </p:txBody>
        </p:sp>
        <p:cxnSp>
          <p:nvCxnSpPr>
            <p:cNvPr id="47" name="弧形接點 46"/>
            <p:cNvCxnSpPr/>
            <p:nvPr/>
          </p:nvCxnSpPr>
          <p:spPr>
            <a:xfrm rot="16200000" flipH="1">
              <a:off x="1795228" y="3485693"/>
              <a:ext cx="770805" cy="38201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弧形接點 47"/>
            <p:cNvCxnSpPr/>
            <p:nvPr/>
          </p:nvCxnSpPr>
          <p:spPr>
            <a:xfrm rot="16200000" flipH="1">
              <a:off x="1842992" y="5660773"/>
              <a:ext cx="580177" cy="477109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9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715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</a:rPr>
              <a:t>SDN definitions</a:t>
            </a:r>
            <a:r>
              <a:rPr lang="en-US" dirty="0">
                <a:latin typeface="Times New Roman" charset="0"/>
              </a:rPr>
              <a:t>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458200" cy="4937125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charset="0"/>
              </a:rPr>
              <a:t>SDN is an approach to building computer networks that separates and abstracts elements of these systems – </a:t>
            </a:r>
            <a:r>
              <a:rPr lang="en-US" sz="2800" i="1" dirty="0" smtClean="0">
                <a:latin typeface="Times New Roman" charset="0"/>
              </a:rPr>
              <a:t>from Wikipedia</a:t>
            </a:r>
          </a:p>
          <a:p>
            <a:pPr lvl="1" eaLnBrk="1" hangingPunct="1"/>
            <a:r>
              <a:rPr lang="en-US" sz="2400" dirty="0" smtClean="0">
                <a:latin typeface="Times New Roman" charset="0"/>
              </a:rPr>
              <a:t>In SDN, not all processing happens inside the same device.</a:t>
            </a:r>
          </a:p>
          <a:p>
            <a:pPr eaLnBrk="1" hangingPunct="1"/>
            <a:r>
              <a:rPr lang="en-US" sz="2800" dirty="0" smtClean="0">
                <a:latin typeface="Times New Roman" charset="0"/>
              </a:rPr>
              <a:t>In the Software Defined Networking architecture, the control and data planes are </a:t>
            </a:r>
            <a:r>
              <a:rPr lang="en-US" sz="2800" b="1" dirty="0" smtClean="0">
                <a:latin typeface="Times New Roman" charset="0"/>
              </a:rPr>
              <a:t>decoupled</a:t>
            </a:r>
            <a:r>
              <a:rPr lang="en-US" sz="2800" dirty="0" smtClean="0">
                <a:latin typeface="Times New Roman" charset="0"/>
              </a:rPr>
              <a:t>, network intelligence and state are </a:t>
            </a:r>
            <a:r>
              <a:rPr lang="en-US" sz="2800" b="1" dirty="0" smtClean="0">
                <a:latin typeface="Times New Roman" charset="0"/>
              </a:rPr>
              <a:t>logically centralized</a:t>
            </a:r>
            <a:r>
              <a:rPr lang="en-US" sz="2800" dirty="0" smtClean="0">
                <a:latin typeface="Times New Roman" charset="0"/>
              </a:rPr>
              <a:t>, and the underlying network infrastructure is </a:t>
            </a:r>
            <a:r>
              <a:rPr lang="en-US" sz="2800" b="1" dirty="0" smtClean="0">
                <a:latin typeface="Times New Roman" charset="0"/>
              </a:rPr>
              <a:t>abstracted</a:t>
            </a:r>
            <a:r>
              <a:rPr lang="en-US" sz="2800" dirty="0" smtClean="0">
                <a:latin typeface="Times New Roman" charset="0"/>
              </a:rPr>
              <a:t> from the applications. </a:t>
            </a:r>
            <a:br>
              <a:rPr lang="en-US" sz="2800" dirty="0" smtClean="0">
                <a:latin typeface="Times New Roman" charset="0"/>
              </a:rPr>
            </a:br>
            <a:r>
              <a:rPr lang="en-US" sz="2800" dirty="0" smtClean="0">
                <a:latin typeface="Times New Roman" charset="0"/>
              </a:rPr>
              <a:t>– </a:t>
            </a:r>
            <a:r>
              <a:rPr lang="en-US" sz="2800" i="1" dirty="0" smtClean="0">
                <a:latin typeface="Times New Roman" charset="0"/>
              </a:rPr>
              <a:t>from ONF White Paper</a:t>
            </a:r>
            <a:r>
              <a:rPr lang="en-US" sz="2800" dirty="0" smtClean="0">
                <a:latin typeface="Times New Roman" charset="0"/>
              </a:rPr>
              <a:t> 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771"/>
            <a:ext cx="8229600" cy="762000"/>
          </a:xfrm>
        </p:spPr>
        <p:txBody>
          <a:bodyPr/>
          <a:lstStyle/>
          <a:p>
            <a:r>
              <a:rPr lang="en-US" dirty="0" smtClean="0"/>
              <a:t>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How to get a simpler, more systematic design for the so complicate network control mechanisms?</a:t>
            </a:r>
          </a:p>
          <a:p>
            <a:r>
              <a:rPr lang="en-US" dirty="0" smtClean="0"/>
              <a:t>The power of Abstraction</a:t>
            </a:r>
          </a:p>
          <a:p>
            <a:pPr lvl="1"/>
            <a:r>
              <a:rPr lang="en-US" dirty="0" smtClean="0"/>
              <a:t>“Modularity based on abstraction is the way things get done.” – Barbara </a:t>
            </a:r>
            <a:r>
              <a:rPr lang="en-US" dirty="0" err="1" smtClean="0"/>
              <a:t>Liskov</a:t>
            </a:r>
            <a:endParaRPr lang="en-US" dirty="0" smtClean="0"/>
          </a:p>
          <a:p>
            <a:r>
              <a:rPr lang="en-US" b="1" dirty="0"/>
              <a:t>Abstractions </a:t>
            </a:r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>
                <a:sym typeface="Wingdings"/>
              </a:rPr>
              <a:t> Interfaces </a:t>
            </a:r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>
                <a:sym typeface="Wingdings"/>
              </a:rPr>
              <a:t> 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543"/>
            <a:ext cx="8229600" cy="914400"/>
          </a:xfrm>
        </p:spPr>
        <p:txBody>
          <a:bodyPr/>
          <a:lstStyle/>
          <a:p>
            <a:r>
              <a:rPr lang="en-US" sz="4000" dirty="0" smtClean="0"/>
              <a:t>Finding control plane abstractions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Compute forwarding state:</a:t>
            </a:r>
          </a:p>
          <a:p>
            <a:pPr lvl="1"/>
            <a:r>
              <a:rPr lang="en-US" dirty="0"/>
              <a:t>Consistent with low-level hardware/software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might depend on particular vendor</a:t>
            </a:r>
          </a:p>
          <a:p>
            <a:pPr lvl="1"/>
            <a:r>
              <a:rPr lang="en-US" dirty="0"/>
              <a:t>Based on entire network topology</a:t>
            </a:r>
          </a:p>
          <a:p>
            <a:pPr lvl="2"/>
            <a:r>
              <a:rPr lang="en-US" dirty="0" smtClean="0"/>
              <a:t>because </a:t>
            </a:r>
            <a:r>
              <a:rPr lang="en-US" dirty="0"/>
              <a:t>many control decisions depend on topology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all routers/switches in network</a:t>
            </a:r>
          </a:p>
          <a:p>
            <a:pPr lvl="2"/>
            <a:r>
              <a:rPr lang="en-US" dirty="0" smtClean="0"/>
              <a:t>every </a:t>
            </a:r>
            <a:r>
              <a:rPr lang="en-US" dirty="0"/>
              <a:t>router/switch needs forwarding state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6200"/>
            <a:ext cx="8229600" cy="685800"/>
          </a:xfrm>
        </p:spPr>
        <p:txBody>
          <a:bodyPr/>
          <a:lstStyle/>
          <a:p>
            <a:r>
              <a:rPr lang="en-US" sz="3600" dirty="0" smtClean="0"/>
              <a:t>SDN Abstractions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4419600"/>
          </a:xfrm>
        </p:spPr>
        <p:txBody>
          <a:bodyPr/>
          <a:lstStyle/>
          <a:p>
            <a:r>
              <a:rPr lang="en-US" dirty="0" smtClean="0"/>
              <a:t>SDN </a:t>
            </a:r>
            <a:r>
              <a:rPr lang="en-US" dirty="0"/>
              <a:t>is defined </a:t>
            </a:r>
            <a:r>
              <a:rPr lang="en-US" i="1" dirty="0"/>
              <a:t>precisely</a:t>
            </a:r>
            <a:r>
              <a:rPr lang="en-US" dirty="0"/>
              <a:t> by three </a:t>
            </a:r>
            <a:r>
              <a:rPr lang="en-US" dirty="0" smtClean="0"/>
              <a:t>abstractions:</a:t>
            </a:r>
            <a:r>
              <a:rPr lang="en-US" dirty="0" smtClean="0">
                <a:solidFill>
                  <a:srgbClr val="1414AC"/>
                </a:solidFill>
              </a:rPr>
              <a:t> </a:t>
            </a:r>
            <a:r>
              <a:rPr lang="en-US" sz="2800" dirty="0" smtClean="0">
                <a:solidFill>
                  <a:srgbClr val="1414AC"/>
                </a:solidFill>
              </a:rPr>
              <a:t>Forwarding</a:t>
            </a:r>
            <a:r>
              <a:rPr lang="en-US" sz="2800" dirty="0">
                <a:solidFill>
                  <a:srgbClr val="1414AC"/>
                </a:solidFill>
              </a:rPr>
              <a:t>, </a:t>
            </a:r>
            <a:r>
              <a:rPr lang="en-US" sz="2800" dirty="0" smtClean="0">
                <a:solidFill>
                  <a:srgbClr val="1414AC"/>
                </a:solidFill>
              </a:rPr>
              <a:t>Distribution, Configuration</a:t>
            </a:r>
            <a:r>
              <a:rPr lang="en-US" sz="2800" dirty="0" smtClean="0"/>
              <a:t>   </a:t>
            </a:r>
          </a:p>
          <a:p>
            <a:pPr lvl="1"/>
            <a:r>
              <a:rPr lang="en-US" sz="2400" dirty="0" smtClean="0"/>
              <a:t>Abs#1: Be compatible with low-level hardware/software</a:t>
            </a:r>
            <a:endParaRPr lang="en-US" sz="2400" dirty="0"/>
          </a:p>
          <a:p>
            <a:pPr lvl="2"/>
            <a:r>
              <a:rPr lang="en-US" sz="2000" dirty="0"/>
              <a:t>Need an abstraction for general </a:t>
            </a:r>
            <a:r>
              <a:rPr lang="en-US" sz="2000" b="1" dirty="0"/>
              <a:t>forwarding </a:t>
            </a:r>
            <a:r>
              <a:rPr lang="en-US" sz="2000" b="1" dirty="0" smtClean="0"/>
              <a:t>model</a:t>
            </a:r>
          </a:p>
          <a:p>
            <a:pPr lvl="1"/>
            <a:r>
              <a:rPr lang="en-US" sz="2400" dirty="0" smtClean="0"/>
              <a:t>Abs#2: </a:t>
            </a:r>
            <a:r>
              <a:rPr lang="en-US" sz="2400" dirty="0"/>
              <a:t>Make decisions based on entire network</a:t>
            </a:r>
          </a:p>
          <a:p>
            <a:pPr lvl="2"/>
            <a:r>
              <a:rPr lang="en-US" sz="2000" dirty="0"/>
              <a:t>Need an abstraction for </a:t>
            </a:r>
            <a:r>
              <a:rPr lang="en-US" sz="2000" b="1" dirty="0"/>
              <a:t>distributed network </a:t>
            </a:r>
            <a:r>
              <a:rPr lang="en-US" sz="2000" b="1" dirty="0" smtClean="0"/>
              <a:t>state</a:t>
            </a:r>
            <a:endParaRPr lang="en-US" sz="2000" dirty="0"/>
          </a:p>
          <a:p>
            <a:pPr lvl="1"/>
            <a:r>
              <a:rPr lang="en-US" sz="2400" dirty="0" smtClean="0"/>
              <a:t>Abs#3: </a:t>
            </a:r>
            <a:r>
              <a:rPr lang="en-US" sz="2400" dirty="0"/>
              <a:t>Compute the configuration of each physical device</a:t>
            </a:r>
          </a:p>
          <a:p>
            <a:pPr lvl="2"/>
            <a:r>
              <a:rPr lang="en-US" sz="2000" dirty="0"/>
              <a:t>Need an abstraction that </a:t>
            </a:r>
            <a:r>
              <a:rPr lang="en-US" sz="2000" b="1" dirty="0" smtClean="0"/>
              <a:t>simplifies configuration</a:t>
            </a:r>
          </a:p>
          <a:p>
            <a:pPr lvl="1"/>
            <a:endParaRPr lang="en-US" sz="1800" dirty="0" smtClean="0"/>
          </a:p>
          <a:p>
            <a:pPr lvl="1"/>
            <a:endParaRPr lang="en-US" sz="18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125"/>
            <a:ext cx="8229600" cy="685800"/>
          </a:xfrm>
        </p:spPr>
        <p:txBody>
          <a:bodyPr/>
          <a:lstStyle/>
          <a:p>
            <a:r>
              <a:rPr lang="en-US" dirty="0" smtClean="0"/>
              <a:t>Abstraction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86" y="990600"/>
            <a:ext cx="8822377" cy="4911725"/>
          </a:xfrm>
        </p:spPr>
        <p:txBody>
          <a:bodyPr/>
          <a:lstStyle/>
          <a:p>
            <a:r>
              <a:rPr lang="en-US" sz="2800" dirty="0" smtClean="0"/>
              <a:t>Abs#1: </a:t>
            </a:r>
            <a:r>
              <a:rPr lang="en-US" sz="2800" b="1" i="1" dirty="0" smtClean="0"/>
              <a:t>Forwarding abstraction</a:t>
            </a:r>
          </a:p>
          <a:p>
            <a:pPr lvl="1"/>
            <a:r>
              <a:rPr lang="en-US" sz="2400" b="1" dirty="0" err="1" smtClean="0"/>
              <a:t>OpenFlow</a:t>
            </a:r>
            <a:r>
              <a:rPr lang="en-US" sz="2400" dirty="0" smtClean="0"/>
              <a:t> is current proposal for forwarding standard</a:t>
            </a:r>
          </a:p>
          <a:p>
            <a:pPr lvl="1"/>
            <a:r>
              <a:rPr lang="en-US" altLang="zh-TW" sz="2400" dirty="0" smtClean="0"/>
              <a:t>Configuration in terms of </a:t>
            </a:r>
            <a:r>
              <a:rPr lang="en-US" altLang="zh-TW" sz="2400" b="1" dirty="0" smtClean="0"/>
              <a:t>flow entries</a:t>
            </a:r>
            <a:r>
              <a:rPr lang="en-US" altLang="zh-TW" sz="2400" dirty="0" smtClean="0"/>
              <a:t>: &lt;header, action&gt;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Abs#2: </a:t>
            </a:r>
            <a:r>
              <a:rPr lang="en-US" sz="2800" b="1" i="1" dirty="0" smtClean="0"/>
              <a:t>Network state abstraction</a:t>
            </a:r>
          </a:p>
          <a:p>
            <a:pPr lvl="1"/>
            <a:r>
              <a:rPr lang="en-US" altLang="zh-TW" sz="2400" b="1" dirty="0" smtClean="0"/>
              <a:t>Global network view </a:t>
            </a:r>
            <a:r>
              <a:rPr lang="en-US" altLang="zh-TW" sz="2400" dirty="0" smtClean="0"/>
              <a:t>abstraction </a:t>
            </a:r>
          </a:p>
          <a:p>
            <a:pPr lvl="1"/>
            <a:r>
              <a:rPr lang="en-US" sz="2400" b="1" dirty="0" smtClean="0"/>
              <a:t>Network OS </a:t>
            </a:r>
            <a:r>
              <a:rPr lang="en-US" sz="2400" dirty="0" smtClean="0"/>
              <a:t>(controllers) queries network devices to form “view” and sends commands to them to control forwarding</a:t>
            </a:r>
          </a:p>
          <a:p>
            <a:r>
              <a:rPr lang="en-US" altLang="zh-TW" sz="2800" dirty="0" smtClean="0"/>
              <a:t>Abs#3: </a:t>
            </a:r>
            <a:r>
              <a:rPr lang="en-US" altLang="zh-TW" sz="2800" b="1" i="1" dirty="0" smtClean="0"/>
              <a:t>Specification abstraction</a:t>
            </a:r>
          </a:p>
          <a:p>
            <a:pPr lvl="1"/>
            <a:r>
              <a:rPr lang="en-US" sz="2400" dirty="0" smtClean="0"/>
              <a:t>Abstract view of network: simple model with only enough to specify goals.</a:t>
            </a:r>
          </a:p>
          <a:p>
            <a:pPr lvl="1"/>
            <a:r>
              <a:rPr lang="en-US" sz="2400" b="1" dirty="0" smtClean="0"/>
              <a:t>Network virtualization</a:t>
            </a:r>
            <a:r>
              <a:rPr lang="en-US" sz="2400" dirty="0" smtClean="0"/>
              <a:t>: map abstract configuration to physical configuration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-33748"/>
            <a:ext cx="8610600" cy="838200"/>
          </a:xfrm>
        </p:spPr>
        <p:txBody>
          <a:bodyPr/>
          <a:lstStyle/>
          <a:p>
            <a:r>
              <a:rPr lang="en-US" dirty="0" smtClean="0"/>
              <a:t>From traditional networking to SDN</a:t>
            </a:r>
            <a:endParaRPr lang="en-US" dirty="0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45"/>
          <p:cNvGrpSpPr/>
          <p:nvPr/>
        </p:nvGrpSpPr>
        <p:grpSpPr>
          <a:xfrm>
            <a:off x="1981200" y="3581400"/>
            <a:ext cx="6477000" cy="2895600"/>
            <a:chOff x="228600" y="2133600"/>
            <a:chExt cx="8763000" cy="4198620"/>
          </a:xfrm>
        </p:grpSpPr>
        <p:grpSp>
          <p:nvGrpSpPr>
            <p:cNvPr id="4" name="Group 5"/>
            <p:cNvGrpSpPr/>
            <p:nvPr/>
          </p:nvGrpSpPr>
          <p:grpSpPr>
            <a:xfrm>
              <a:off x="228600" y="3048000"/>
              <a:ext cx="1828800" cy="1524000"/>
              <a:chOff x="914400" y="1828800"/>
              <a:chExt cx="1828800" cy="1524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Operating System</a:t>
                </a:r>
                <a:endParaRPr lang="en-US" sz="8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"/>
            <p:cNvGrpSpPr/>
            <p:nvPr/>
          </p:nvGrpSpPr>
          <p:grpSpPr>
            <a:xfrm>
              <a:off x="5029200" y="4572000"/>
              <a:ext cx="1828800" cy="1524000"/>
              <a:chOff x="914400" y="1828800"/>
              <a:chExt cx="1828800" cy="1524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Operating System</a:t>
                </a:r>
                <a:endParaRPr lang="en-US" sz="8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9"/>
            <p:cNvGrpSpPr/>
            <p:nvPr/>
          </p:nvGrpSpPr>
          <p:grpSpPr>
            <a:xfrm>
              <a:off x="2971800" y="2286000"/>
              <a:ext cx="1828800" cy="1524000"/>
              <a:chOff x="914400" y="1828800"/>
              <a:chExt cx="1828800" cy="1524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Operating System</a:t>
                </a:r>
                <a:endParaRPr lang="en-US" sz="8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26"/>
            <p:cNvGrpSpPr/>
            <p:nvPr/>
          </p:nvGrpSpPr>
          <p:grpSpPr>
            <a:xfrm>
              <a:off x="2057400" y="4808221"/>
              <a:ext cx="1828800" cy="1523999"/>
              <a:chOff x="914400" y="1607821"/>
              <a:chExt cx="1828800" cy="152399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914400" y="1607821"/>
                <a:ext cx="1828800" cy="152399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0600" y="2609849"/>
                <a:ext cx="1676401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90600" y="2152650"/>
                <a:ext cx="1676401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Operating System</a:t>
                </a:r>
                <a:endParaRPr lang="en-US" sz="8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90599" y="169545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133600" y="169545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600200" y="1924050"/>
                <a:ext cx="457201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33"/>
            <p:cNvGrpSpPr/>
            <p:nvPr/>
          </p:nvGrpSpPr>
          <p:grpSpPr>
            <a:xfrm>
              <a:off x="7162800" y="2133600"/>
              <a:ext cx="1828800" cy="1524000"/>
              <a:chOff x="914400" y="1828800"/>
              <a:chExt cx="1828800" cy="1524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Operating System</a:t>
                </a:r>
                <a:endParaRPr lang="en-US" sz="8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>
              <a:stCxn id="7" idx="3"/>
              <a:endCxn id="21" idx="1"/>
            </p:cNvCxnSpPr>
            <p:nvPr/>
          </p:nvCxnSpPr>
          <p:spPr>
            <a:xfrm flipV="1">
              <a:off x="2057400" y="3048000"/>
              <a:ext cx="914400" cy="762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" idx="2"/>
              <a:endCxn id="28" idx="1"/>
            </p:cNvCxnSpPr>
            <p:nvPr/>
          </p:nvCxnSpPr>
          <p:spPr>
            <a:xfrm>
              <a:off x="1143000" y="4572000"/>
              <a:ext cx="914400" cy="99822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8" idx="3"/>
              <a:endCxn id="14" idx="1"/>
            </p:cNvCxnSpPr>
            <p:nvPr/>
          </p:nvCxnSpPr>
          <p:spPr>
            <a:xfrm flipV="1">
              <a:off x="3886201" y="5334000"/>
              <a:ext cx="1143000" cy="23622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4" idx="0"/>
              <a:endCxn id="21" idx="3"/>
            </p:cNvCxnSpPr>
            <p:nvPr/>
          </p:nvCxnSpPr>
          <p:spPr>
            <a:xfrm flipH="1" flipV="1">
              <a:off x="4800600" y="3048000"/>
              <a:ext cx="1143000" cy="1524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4" idx="3"/>
              <a:endCxn id="35" idx="2"/>
            </p:cNvCxnSpPr>
            <p:nvPr/>
          </p:nvCxnSpPr>
          <p:spPr>
            <a:xfrm flipV="1">
              <a:off x="6858000" y="3657600"/>
              <a:ext cx="1219200" cy="16764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ounded Rectangle 86"/>
          <p:cNvSpPr/>
          <p:nvPr/>
        </p:nvSpPr>
        <p:spPr>
          <a:xfrm>
            <a:off x="2362200" y="2743200"/>
            <a:ext cx="5562600" cy="381000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Operating System</a:t>
            </a:r>
            <a:endParaRPr lang="en-US" sz="1400" dirty="0"/>
          </a:p>
        </p:txBody>
      </p:sp>
      <p:cxnSp>
        <p:nvCxnSpPr>
          <p:cNvPr id="89" name="Straight Arrow Connector 88"/>
          <p:cNvCxnSpPr>
            <a:stCxn id="9" idx="0"/>
          </p:cNvCxnSpPr>
          <p:nvPr/>
        </p:nvCxnSpPr>
        <p:spPr>
          <a:xfrm flipV="1">
            <a:off x="2657062" y="3124200"/>
            <a:ext cx="1457738" cy="145568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0"/>
            <a:endCxn id="87" idx="2"/>
          </p:cNvCxnSpPr>
          <p:nvPr/>
        </p:nvCxnSpPr>
        <p:spPr>
          <a:xfrm flipV="1">
            <a:off x="4684645" y="3124200"/>
            <a:ext cx="458855" cy="93016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0" idx="0"/>
          </p:cNvCxnSpPr>
          <p:nvPr/>
        </p:nvCxnSpPr>
        <p:spPr>
          <a:xfrm flipV="1">
            <a:off x="4008784" y="2979682"/>
            <a:ext cx="639416" cy="282202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6" idx="0"/>
          </p:cNvCxnSpPr>
          <p:nvPr/>
        </p:nvCxnSpPr>
        <p:spPr>
          <a:xfrm flipH="1" flipV="1">
            <a:off x="5334000" y="3124200"/>
            <a:ext cx="871332" cy="25067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7" idx="0"/>
          </p:cNvCxnSpPr>
          <p:nvPr/>
        </p:nvCxnSpPr>
        <p:spPr>
          <a:xfrm flipH="1" flipV="1">
            <a:off x="6248400" y="3124200"/>
            <a:ext cx="1533940" cy="82506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35"/>
          <p:cNvGrpSpPr/>
          <p:nvPr/>
        </p:nvGrpSpPr>
        <p:grpSpPr>
          <a:xfrm>
            <a:off x="2362200" y="1219200"/>
            <a:ext cx="5334000" cy="1219200"/>
            <a:chOff x="2362200" y="1219200"/>
            <a:chExt cx="5334000" cy="1219200"/>
          </a:xfrm>
        </p:grpSpPr>
        <p:sp>
          <p:nvSpPr>
            <p:cNvPr id="107" name="Rounded Rectangle 106"/>
            <p:cNvSpPr/>
            <p:nvPr/>
          </p:nvSpPr>
          <p:spPr>
            <a:xfrm>
              <a:off x="2362200" y="1219200"/>
              <a:ext cx="5334000" cy="12192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90800" y="1371600"/>
              <a:ext cx="609600" cy="4572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</a:t>
              </a:r>
              <a:endParaRPr lang="en-US" sz="1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886200" y="1371600"/>
              <a:ext cx="609600" cy="457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</a:t>
              </a:r>
              <a:endParaRPr lang="en-US" sz="1400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629400" y="1371600"/>
              <a:ext cx="609600" cy="4572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</a:t>
              </a:r>
              <a:endParaRPr lang="en-US" sz="14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5334000" y="1371600"/>
              <a:ext cx="685800" cy="45720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</a:t>
              </a:r>
              <a:endParaRPr lang="en-US" sz="1400" dirty="0"/>
            </a:p>
          </p:txBody>
        </p:sp>
      </p:grpSp>
      <p:cxnSp>
        <p:nvCxnSpPr>
          <p:cNvPr id="108" name="Straight Arrow Connector 107"/>
          <p:cNvCxnSpPr>
            <a:stCxn id="10" idx="0"/>
          </p:cNvCxnSpPr>
          <p:nvPr/>
        </p:nvCxnSpPr>
        <p:spPr>
          <a:xfrm flipV="1">
            <a:off x="2234648" y="2438400"/>
            <a:ext cx="1270552" cy="182617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4" idx="0"/>
          </p:cNvCxnSpPr>
          <p:nvPr/>
        </p:nvCxnSpPr>
        <p:spPr>
          <a:xfrm flipV="1">
            <a:off x="4262231" y="2438400"/>
            <a:ext cx="81169" cy="13006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0"/>
          </p:cNvCxnSpPr>
          <p:nvPr/>
        </p:nvCxnSpPr>
        <p:spPr>
          <a:xfrm flipV="1">
            <a:off x="3586370" y="2293882"/>
            <a:ext cx="299830" cy="319251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0"/>
          </p:cNvCxnSpPr>
          <p:nvPr/>
        </p:nvCxnSpPr>
        <p:spPr>
          <a:xfrm flipH="1" flipV="1">
            <a:off x="5486400" y="2438400"/>
            <a:ext cx="1141344" cy="287720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6096000" y="2438400"/>
            <a:ext cx="1981200" cy="114300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5" name="Group 130"/>
          <p:cNvGrpSpPr/>
          <p:nvPr/>
        </p:nvGrpSpPr>
        <p:grpSpPr>
          <a:xfrm>
            <a:off x="116587" y="1828800"/>
            <a:ext cx="2245613" cy="1104900"/>
            <a:chOff x="116587" y="1828800"/>
            <a:chExt cx="2245613" cy="1104900"/>
          </a:xfrm>
        </p:grpSpPr>
        <p:sp>
          <p:nvSpPr>
            <p:cNvPr id="125" name="TextBox 124"/>
            <p:cNvSpPr txBox="1"/>
            <p:nvPr/>
          </p:nvSpPr>
          <p:spPr>
            <a:xfrm>
              <a:off x="116587" y="2209800"/>
              <a:ext cx="2037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Programmability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Virtualization</a:t>
              </a:r>
              <a:endParaRPr lang="en-US" sz="1800" dirty="0"/>
            </a:p>
          </p:txBody>
        </p:sp>
        <p:cxnSp>
          <p:nvCxnSpPr>
            <p:cNvPr id="127" name="Straight Arrow Connector 126"/>
            <p:cNvCxnSpPr>
              <a:stCxn id="125" idx="3"/>
              <a:endCxn id="107" idx="1"/>
            </p:cNvCxnSpPr>
            <p:nvPr/>
          </p:nvCxnSpPr>
          <p:spPr>
            <a:xfrm flipV="1">
              <a:off x="2154324" y="1828800"/>
              <a:ext cx="207876" cy="704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5" idx="3"/>
              <a:endCxn id="87" idx="1"/>
            </p:cNvCxnSpPr>
            <p:nvPr/>
          </p:nvCxnSpPr>
          <p:spPr>
            <a:xfrm>
              <a:off x="2154324" y="2532966"/>
              <a:ext cx="207876" cy="4007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131"/>
          <p:cNvGrpSpPr/>
          <p:nvPr/>
        </p:nvGrpSpPr>
        <p:grpSpPr>
          <a:xfrm>
            <a:off x="76200" y="4086761"/>
            <a:ext cx="1905000" cy="1754326"/>
            <a:chOff x="228600" y="1648361"/>
            <a:chExt cx="1905000" cy="1754326"/>
          </a:xfrm>
        </p:grpSpPr>
        <p:sp>
          <p:nvSpPr>
            <p:cNvPr id="133" name="TextBox 132"/>
            <p:cNvSpPr txBox="1"/>
            <p:nvPr/>
          </p:nvSpPr>
          <p:spPr>
            <a:xfrm>
              <a:off x="228600" y="1648361"/>
              <a:ext cx="1752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Networking Resource Isolation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800" dirty="0" smtClean="0"/>
                <a:t>Fine-grained access control</a:t>
              </a:r>
              <a:endParaRPr lang="en-US" sz="1800" dirty="0"/>
            </a:p>
          </p:txBody>
        </p:sp>
        <p:cxnSp>
          <p:nvCxnSpPr>
            <p:cNvPr id="135" name="Straight Arrow Connector 134"/>
            <p:cNvCxnSpPr>
              <a:endCxn id="7" idx="1"/>
            </p:cNvCxnSpPr>
            <p:nvPr/>
          </p:nvCxnSpPr>
          <p:spPr>
            <a:xfrm>
              <a:off x="1524000" y="2286000"/>
              <a:ext cx="609600" cy="13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185"/>
          <p:cNvGrpSpPr/>
          <p:nvPr/>
        </p:nvGrpSpPr>
        <p:grpSpPr>
          <a:xfrm>
            <a:off x="7239000" y="4724400"/>
            <a:ext cx="1752600" cy="1676400"/>
            <a:chOff x="7239000" y="4800600"/>
            <a:chExt cx="1752600" cy="1905000"/>
          </a:xfrm>
        </p:grpSpPr>
        <p:grpSp>
          <p:nvGrpSpPr>
            <p:cNvPr id="229" name="Group 162"/>
            <p:cNvGrpSpPr/>
            <p:nvPr/>
          </p:nvGrpSpPr>
          <p:grpSpPr>
            <a:xfrm>
              <a:off x="7239000" y="6096000"/>
              <a:ext cx="990600" cy="609600"/>
              <a:chOff x="7620000" y="5943600"/>
              <a:chExt cx="990600" cy="609600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7924800" y="59436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620000" y="61722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848600" y="64008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8229600" y="6248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8458200" y="59436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>
                <a:stCxn id="143" idx="7"/>
                <a:endCxn id="142" idx="3"/>
              </p:cNvCxnSpPr>
              <p:nvPr/>
            </p:nvCxnSpPr>
            <p:spPr>
              <a:xfrm flipV="1">
                <a:off x="7750082" y="6073682"/>
                <a:ext cx="197036" cy="1208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144" idx="2"/>
                <a:endCxn id="143" idx="4"/>
              </p:cNvCxnSpPr>
              <p:nvPr/>
            </p:nvCxnSpPr>
            <p:spPr>
              <a:xfrm flipH="1" flipV="1">
                <a:off x="7696200" y="6324600"/>
                <a:ext cx="152400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44" idx="6"/>
                <a:endCxn id="145" idx="3"/>
              </p:cNvCxnSpPr>
              <p:nvPr/>
            </p:nvCxnSpPr>
            <p:spPr>
              <a:xfrm flipV="1">
                <a:off x="8001000" y="6378482"/>
                <a:ext cx="250918" cy="985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5" idx="1"/>
                <a:endCxn id="142" idx="5"/>
              </p:cNvCxnSpPr>
              <p:nvPr/>
            </p:nvCxnSpPr>
            <p:spPr>
              <a:xfrm flipH="1" flipV="1">
                <a:off x="8054882" y="6073682"/>
                <a:ext cx="197036" cy="19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145" idx="7"/>
                <a:endCxn id="146" idx="3"/>
              </p:cNvCxnSpPr>
              <p:nvPr/>
            </p:nvCxnSpPr>
            <p:spPr>
              <a:xfrm flipV="1">
                <a:off x="8359682" y="6073682"/>
                <a:ext cx="120836" cy="19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163"/>
            <p:cNvGrpSpPr/>
            <p:nvPr/>
          </p:nvGrpSpPr>
          <p:grpSpPr>
            <a:xfrm>
              <a:off x="8001000" y="4800600"/>
              <a:ext cx="990600" cy="609600"/>
              <a:chOff x="7620000" y="5943600"/>
              <a:chExt cx="990600" cy="60960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924800" y="59436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620000" y="61722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7848600" y="64008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8229600" y="6248400"/>
                <a:ext cx="152400" cy="152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8458200" y="5943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>
                <a:stCxn id="166" idx="7"/>
                <a:endCxn id="165" idx="3"/>
              </p:cNvCxnSpPr>
              <p:nvPr/>
            </p:nvCxnSpPr>
            <p:spPr>
              <a:xfrm flipV="1">
                <a:off x="7750082" y="6073682"/>
                <a:ext cx="197036" cy="1208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67" idx="2"/>
                <a:endCxn id="166" idx="4"/>
              </p:cNvCxnSpPr>
              <p:nvPr/>
            </p:nvCxnSpPr>
            <p:spPr>
              <a:xfrm flipH="1" flipV="1">
                <a:off x="7696200" y="6324600"/>
                <a:ext cx="152400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67" idx="6"/>
                <a:endCxn id="168" idx="3"/>
              </p:cNvCxnSpPr>
              <p:nvPr/>
            </p:nvCxnSpPr>
            <p:spPr>
              <a:xfrm flipV="1">
                <a:off x="8001000" y="6378482"/>
                <a:ext cx="250918" cy="985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168" idx="1"/>
                <a:endCxn id="165" idx="5"/>
              </p:cNvCxnSpPr>
              <p:nvPr/>
            </p:nvCxnSpPr>
            <p:spPr>
              <a:xfrm flipH="1" flipV="1">
                <a:off x="8054882" y="6073682"/>
                <a:ext cx="197036" cy="19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168" idx="7"/>
                <a:endCxn id="169" idx="3"/>
              </p:cNvCxnSpPr>
              <p:nvPr/>
            </p:nvCxnSpPr>
            <p:spPr>
              <a:xfrm flipV="1">
                <a:off x="8359682" y="6073682"/>
                <a:ext cx="120836" cy="19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Arc 191"/>
          <p:cNvSpPr/>
          <p:nvPr/>
        </p:nvSpPr>
        <p:spPr>
          <a:xfrm>
            <a:off x="8382000" y="2743200"/>
            <a:ext cx="533400" cy="2057400"/>
          </a:xfrm>
          <a:prstGeom prst="arc">
            <a:avLst>
              <a:gd name="adj1" fmla="val 16550607"/>
              <a:gd name="adj2" fmla="val 5262208"/>
            </a:avLst>
          </a:prstGeom>
          <a:ln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Arc 214"/>
          <p:cNvSpPr/>
          <p:nvPr/>
        </p:nvSpPr>
        <p:spPr>
          <a:xfrm rot="17807702">
            <a:off x="7393761" y="1753216"/>
            <a:ext cx="577893" cy="1214511"/>
          </a:xfrm>
          <a:prstGeom prst="arc">
            <a:avLst>
              <a:gd name="adj1" fmla="val 16550607"/>
              <a:gd name="adj2" fmla="val 5262208"/>
            </a:avLst>
          </a:prstGeom>
          <a:ln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26"/>
          <p:cNvGrpSpPr/>
          <p:nvPr/>
        </p:nvGrpSpPr>
        <p:grpSpPr>
          <a:xfrm>
            <a:off x="8077200" y="1676400"/>
            <a:ext cx="990600" cy="1219200"/>
            <a:chOff x="8077200" y="1524000"/>
            <a:chExt cx="990600" cy="1219200"/>
          </a:xfrm>
        </p:grpSpPr>
        <p:grpSp>
          <p:nvGrpSpPr>
            <p:cNvPr id="235" name="Group 174"/>
            <p:cNvGrpSpPr/>
            <p:nvPr/>
          </p:nvGrpSpPr>
          <p:grpSpPr>
            <a:xfrm>
              <a:off x="8077200" y="2133600"/>
              <a:ext cx="990600" cy="609600"/>
              <a:chOff x="7620000" y="5943600"/>
              <a:chExt cx="990600" cy="609600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7924800" y="59436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620000" y="61722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848600" y="6400800"/>
                <a:ext cx="152400" cy="152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29600" y="6248400"/>
                <a:ext cx="152400" cy="152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58200" y="5943600"/>
                <a:ext cx="152400" cy="152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/>
              <p:cNvCxnSpPr>
                <a:stCxn id="177" idx="7"/>
                <a:endCxn id="176" idx="3"/>
              </p:cNvCxnSpPr>
              <p:nvPr/>
            </p:nvCxnSpPr>
            <p:spPr>
              <a:xfrm flipV="1">
                <a:off x="7750082" y="6073682"/>
                <a:ext cx="197036" cy="1208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78" idx="2"/>
                <a:endCxn id="177" idx="4"/>
              </p:cNvCxnSpPr>
              <p:nvPr/>
            </p:nvCxnSpPr>
            <p:spPr>
              <a:xfrm flipH="1" flipV="1">
                <a:off x="7696200" y="6324600"/>
                <a:ext cx="152400" cy="152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178" idx="6"/>
                <a:endCxn id="179" idx="3"/>
              </p:cNvCxnSpPr>
              <p:nvPr/>
            </p:nvCxnSpPr>
            <p:spPr>
              <a:xfrm flipV="1">
                <a:off x="8001000" y="6378482"/>
                <a:ext cx="250918" cy="985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9" idx="1"/>
                <a:endCxn id="176" idx="5"/>
              </p:cNvCxnSpPr>
              <p:nvPr/>
            </p:nvCxnSpPr>
            <p:spPr>
              <a:xfrm flipH="1" flipV="1">
                <a:off x="8054882" y="6073682"/>
                <a:ext cx="197036" cy="19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stCxn id="179" idx="7"/>
                <a:endCxn id="180" idx="3"/>
              </p:cNvCxnSpPr>
              <p:nvPr/>
            </p:nvCxnSpPr>
            <p:spPr>
              <a:xfrm flipV="1">
                <a:off x="8359682" y="6073682"/>
                <a:ext cx="120836" cy="19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/>
            <p:cNvSpPr txBox="1"/>
            <p:nvPr/>
          </p:nvSpPr>
          <p:spPr>
            <a:xfrm>
              <a:off x="8077200" y="1524000"/>
              <a:ext cx="813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Global</a:t>
              </a:r>
              <a:br>
                <a:rPr lang="en-US" sz="1800" dirty="0" smtClean="0"/>
              </a:br>
              <a:r>
                <a:rPr lang="en-US" sz="1800" dirty="0" smtClean="0"/>
                <a:t>view</a:t>
              </a:r>
              <a:endParaRPr lang="en-US" sz="1800" dirty="0"/>
            </a:p>
          </p:txBody>
        </p:sp>
      </p:grpSp>
      <p:grpSp>
        <p:nvGrpSpPr>
          <p:cNvPr id="236" name="Group 233"/>
          <p:cNvGrpSpPr/>
          <p:nvPr/>
        </p:nvGrpSpPr>
        <p:grpSpPr>
          <a:xfrm>
            <a:off x="2514600" y="1905000"/>
            <a:ext cx="4572000" cy="457200"/>
            <a:chOff x="2514600" y="1905000"/>
            <a:chExt cx="4572000" cy="457200"/>
          </a:xfrm>
        </p:grpSpPr>
        <p:grpSp>
          <p:nvGrpSpPr>
            <p:cNvPr id="237" name="Group 224"/>
            <p:cNvGrpSpPr/>
            <p:nvPr/>
          </p:nvGrpSpPr>
          <p:grpSpPr>
            <a:xfrm>
              <a:off x="2514600" y="1905000"/>
              <a:ext cx="3505200" cy="457200"/>
              <a:chOff x="2514600" y="1143000"/>
              <a:chExt cx="3505200" cy="457200"/>
            </a:xfrm>
          </p:grpSpPr>
          <p:grpSp>
            <p:nvGrpSpPr>
              <p:cNvPr id="238" name="Group 192"/>
              <p:cNvGrpSpPr/>
              <p:nvPr/>
            </p:nvGrpSpPr>
            <p:grpSpPr>
              <a:xfrm>
                <a:off x="3733800" y="1143000"/>
                <a:ext cx="990600" cy="457200"/>
                <a:chOff x="7620000" y="5943600"/>
                <a:chExt cx="990600" cy="457200"/>
              </a:xfrm>
              <a:solidFill>
                <a:srgbClr val="948A54"/>
              </a:solidFill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7924800" y="59436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7620000" y="61722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8229600" y="62484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8458200" y="59436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9" name="Straight Connector 198"/>
                <p:cNvCxnSpPr>
                  <a:stCxn id="195" idx="7"/>
                  <a:endCxn id="194" idx="3"/>
                </p:cNvCxnSpPr>
                <p:nvPr/>
              </p:nvCxnSpPr>
              <p:spPr>
                <a:xfrm flipV="1">
                  <a:off x="7750082" y="6073682"/>
                  <a:ext cx="197036" cy="1208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stCxn id="197" idx="1"/>
                  <a:endCxn id="194" idx="5"/>
                </p:cNvCxnSpPr>
                <p:nvPr/>
              </p:nvCxnSpPr>
              <p:spPr>
                <a:xfrm flipH="1" flipV="1">
                  <a:off x="8054882" y="6073682"/>
                  <a:ext cx="197036" cy="1970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>
                  <a:stCxn id="197" idx="7"/>
                  <a:endCxn id="198" idx="3"/>
                </p:cNvCxnSpPr>
                <p:nvPr/>
              </p:nvCxnSpPr>
              <p:spPr>
                <a:xfrm flipV="1">
                  <a:off x="8359682" y="6073682"/>
                  <a:ext cx="120836" cy="1970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03"/>
              <p:cNvGrpSpPr/>
              <p:nvPr/>
            </p:nvGrpSpPr>
            <p:grpSpPr>
              <a:xfrm>
                <a:off x="5257800" y="1143000"/>
                <a:ext cx="762000" cy="381000"/>
                <a:chOff x="7620000" y="6172200"/>
                <a:chExt cx="762000" cy="381000"/>
              </a:xfrm>
              <a:solidFill>
                <a:srgbClr val="660066"/>
              </a:solidFill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7620000" y="61722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7848600" y="64008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8229600" y="62484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1" name="Straight Connector 210"/>
                <p:cNvCxnSpPr>
                  <a:stCxn id="207" idx="2"/>
                  <a:endCxn id="206" idx="4"/>
                </p:cNvCxnSpPr>
                <p:nvPr/>
              </p:nvCxnSpPr>
              <p:spPr>
                <a:xfrm flipH="1" flipV="1">
                  <a:off x="7696200" y="6324600"/>
                  <a:ext cx="152400" cy="152400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>
                  <a:stCxn id="207" idx="6"/>
                  <a:endCxn id="208" idx="3"/>
                </p:cNvCxnSpPr>
                <p:nvPr/>
              </p:nvCxnSpPr>
              <p:spPr>
                <a:xfrm flipV="1">
                  <a:off x="8001000" y="6378482"/>
                  <a:ext cx="250918" cy="98518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16"/>
              <p:cNvGrpSpPr/>
              <p:nvPr/>
            </p:nvGrpSpPr>
            <p:grpSpPr>
              <a:xfrm>
                <a:off x="2514600" y="1143000"/>
                <a:ext cx="762000" cy="457200"/>
                <a:chOff x="7620000" y="5943600"/>
                <a:chExt cx="762000" cy="457200"/>
              </a:xfrm>
              <a:solidFill>
                <a:srgbClr val="FF0000"/>
              </a:solidFill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7924800" y="59436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7620000" y="61722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8229600" y="62484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Connector 221"/>
                <p:cNvCxnSpPr>
                  <a:stCxn id="219" idx="7"/>
                  <a:endCxn id="218" idx="3"/>
                </p:cNvCxnSpPr>
                <p:nvPr/>
              </p:nvCxnSpPr>
              <p:spPr>
                <a:xfrm flipV="1">
                  <a:off x="7750082" y="6073682"/>
                  <a:ext cx="197036" cy="1208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>
                  <a:stCxn id="220" idx="1"/>
                  <a:endCxn id="218" idx="5"/>
                </p:cNvCxnSpPr>
                <p:nvPr/>
              </p:nvCxnSpPr>
              <p:spPr>
                <a:xfrm flipH="1" flipV="1">
                  <a:off x="8054882" y="6073682"/>
                  <a:ext cx="197036" cy="1970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Oval 230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6934200" y="21336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>
              <a:stCxn id="232" idx="2"/>
              <a:endCxn id="231" idx="4"/>
            </p:cNvCxnSpPr>
            <p:nvPr/>
          </p:nvCxnSpPr>
          <p:spPr>
            <a:xfrm flipH="1" flipV="1">
              <a:off x="6781800" y="2057400"/>
              <a:ext cx="152400" cy="152400"/>
            </a:xfrm>
            <a:prstGeom prst="line">
              <a:avLst/>
            </a:prstGeom>
            <a:solidFill>
              <a:srgbClr val="660066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42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92" grpId="0" animBg="1"/>
      <p:bldP spid="2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Straight Connector 227"/>
          <p:cNvCxnSpPr>
            <a:endCxn id="7" idx="0"/>
          </p:cNvCxnSpPr>
          <p:nvPr/>
        </p:nvCxnSpPr>
        <p:spPr>
          <a:xfrm flipH="1">
            <a:off x="2657061" y="3276600"/>
            <a:ext cx="9939" cy="1087821"/>
          </a:xfrm>
          <a:prstGeom prst="line">
            <a:avLst/>
          </a:prstGeom>
          <a:ln>
            <a:solidFill>
              <a:srgbClr val="0066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endCxn id="21" idx="0"/>
          </p:cNvCxnSpPr>
          <p:nvPr/>
        </p:nvCxnSpPr>
        <p:spPr>
          <a:xfrm>
            <a:off x="4648200" y="3124200"/>
            <a:ext cx="36444" cy="714703"/>
          </a:xfrm>
          <a:prstGeom prst="line">
            <a:avLst/>
          </a:prstGeom>
          <a:ln>
            <a:solidFill>
              <a:srgbClr val="0066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35" idx="0"/>
          </p:cNvCxnSpPr>
          <p:nvPr/>
        </p:nvCxnSpPr>
        <p:spPr>
          <a:xfrm>
            <a:off x="7772400" y="3124200"/>
            <a:ext cx="9939" cy="609600"/>
          </a:xfrm>
          <a:prstGeom prst="line">
            <a:avLst/>
          </a:prstGeom>
          <a:ln>
            <a:solidFill>
              <a:srgbClr val="0066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endCxn id="14" idx="0"/>
          </p:cNvCxnSpPr>
          <p:nvPr/>
        </p:nvCxnSpPr>
        <p:spPr>
          <a:xfrm>
            <a:off x="6172200" y="3124200"/>
            <a:ext cx="33131" cy="2138855"/>
          </a:xfrm>
          <a:prstGeom prst="line">
            <a:avLst/>
          </a:prstGeom>
          <a:ln>
            <a:solidFill>
              <a:srgbClr val="0066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3886200" y="3124200"/>
            <a:ext cx="29817" cy="2454166"/>
          </a:xfrm>
          <a:prstGeom prst="line">
            <a:avLst/>
          </a:prstGeom>
          <a:ln>
            <a:solidFill>
              <a:srgbClr val="0066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82" y="-10682"/>
            <a:ext cx="8610600" cy="838200"/>
          </a:xfrm>
        </p:spPr>
        <p:txBody>
          <a:bodyPr/>
          <a:lstStyle/>
          <a:p>
            <a:r>
              <a:rPr lang="en-US" dirty="0" smtClean="0"/>
              <a:t>Abstract SDN Model</a:t>
            </a:r>
            <a:endParaRPr lang="en-US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981200" y="4364421"/>
            <a:ext cx="1351722" cy="1051034"/>
            <a:chOff x="914400" y="1828800"/>
            <a:chExt cx="1828800" cy="1524000"/>
          </a:xfrm>
        </p:grpSpPr>
        <p:sp>
          <p:nvSpPr>
            <p:cNvPr id="7" name="Rectangle 6"/>
            <p:cNvSpPr/>
            <p:nvPr/>
          </p:nvSpPr>
          <p:spPr>
            <a:xfrm>
              <a:off x="914400" y="1828800"/>
              <a:ext cx="1828800" cy="15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90600" y="2350770"/>
              <a:ext cx="1676401" cy="9258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Simple Packet Processing: forwarding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5529470" y="5263055"/>
            <a:ext cx="1351722" cy="1051034"/>
            <a:chOff x="914400" y="1828800"/>
            <a:chExt cx="1828800" cy="1524000"/>
          </a:xfrm>
        </p:grpSpPr>
        <p:sp>
          <p:nvSpPr>
            <p:cNvPr id="14" name="Rectangle 13"/>
            <p:cNvSpPr/>
            <p:nvPr/>
          </p:nvSpPr>
          <p:spPr>
            <a:xfrm>
              <a:off x="914400" y="1828800"/>
              <a:ext cx="1828800" cy="15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90600" y="2263140"/>
              <a:ext cx="1676401" cy="1013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Simple Packet Processing: forwarding</a:t>
              </a:r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4008783" y="3838903"/>
            <a:ext cx="1351722" cy="1051034"/>
            <a:chOff x="914400" y="1828800"/>
            <a:chExt cx="1828800" cy="1524000"/>
          </a:xfrm>
        </p:grpSpPr>
        <p:sp>
          <p:nvSpPr>
            <p:cNvPr id="21" name="Rectangle 20"/>
            <p:cNvSpPr/>
            <p:nvPr/>
          </p:nvSpPr>
          <p:spPr>
            <a:xfrm>
              <a:off x="914400" y="1828800"/>
              <a:ext cx="1828800" cy="15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0600" y="2339341"/>
              <a:ext cx="1676401" cy="9372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Simple Packet Processing: forwarding</a:t>
              </a:r>
            </a:p>
          </p:txBody>
        </p:sp>
      </p:grpSp>
      <p:grpSp>
        <p:nvGrpSpPr>
          <p:cNvPr id="10" name="Group 26"/>
          <p:cNvGrpSpPr/>
          <p:nvPr/>
        </p:nvGrpSpPr>
        <p:grpSpPr>
          <a:xfrm>
            <a:off x="3332922" y="5578366"/>
            <a:ext cx="1351722" cy="1051034"/>
            <a:chOff x="914400" y="1828800"/>
            <a:chExt cx="1828800" cy="1524000"/>
          </a:xfrm>
        </p:grpSpPr>
        <p:sp>
          <p:nvSpPr>
            <p:cNvPr id="28" name="Rectangle 27"/>
            <p:cNvSpPr/>
            <p:nvPr/>
          </p:nvSpPr>
          <p:spPr>
            <a:xfrm>
              <a:off x="914400" y="1828800"/>
              <a:ext cx="1828800" cy="15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90600" y="2247899"/>
              <a:ext cx="1676401" cy="10287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Simple Packet Processing: forwarding</a:t>
              </a:r>
            </a:p>
          </p:txBody>
        </p:sp>
      </p:grpSp>
      <p:grpSp>
        <p:nvGrpSpPr>
          <p:cNvPr id="11" name="Group 33"/>
          <p:cNvGrpSpPr/>
          <p:nvPr/>
        </p:nvGrpSpPr>
        <p:grpSpPr>
          <a:xfrm>
            <a:off x="7106478" y="3733800"/>
            <a:ext cx="1351722" cy="1051034"/>
            <a:chOff x="914400" y="1828800"/>
            <a:chExt cx="1828800" cy="1524000"/>
          </a:xfrm>
        </p:grpSpPr>
        <p:sp>
          <p:nvSpPr>
            <p:cNvPr id="35" name="Rectangle 34"/>
            <p:cNvSpPr/>
            <p:nvPr/>
          </p:nvSpPr>
          <p:spPr>
            <a:xfrm>
              <a:off x="914400" y="1828800"/>
              <a:ext cx="1828800" cy="15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90600" y="2270760"/>
              <a:ext cx="1676401" cy="10058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Simple Packet Processing: forwarding</a:t>
              </a:r>
            </a:p>
          </p:txBody>
        </p:sp>
      </p:grpSp>
      <p:cxnSp>
        <p:nvCxnSpPr>
          <p:cNvPr id="41" name="Straight Connector 40"/>
          <p:cNvCxnSpPr>
            <a:stCxn id="7" idx="3"/>
            <a:endCxn id="21" idx="1"/>
          </p:cNvCxnSpPr>
          <p:nvPr/>
        </p:nvCxnSpPr>
        <p:spPr>
          <a:xfrm flipV="1">
            <a:off x="3332922" y="4364421"/>
            <a:ext cx="675861" cy="52551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28" idx="1"/>
          </p:cNvCxnSpPr>
          <p:nvPr/>
        </p:nvCxnSpPr>
        <p:spPr>
          <a:xfrm>
            <a:off x="2657061" y="5415455"/>
            <a:ext cx="675861" cy="6884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3"/>
            <a:endCxn id="14" idx="1"/>
          </p:cNvCxnSpPr>
          <p:nvPr/>
        </p:nvCxnSpPr>
        <p:spPr>
          <a:xfrm flipV="1">
            <a:off x="4684643" y="5788572"/>
            <a:ext cx="844826" cy="3153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0"/>
            <a:endCxn id="21" idx="3"/>
          </p:cNvCxnSpPr>
          <p:nvPr/>
        </p:nvCxnSpPr>
        <p:spPr>
          <a:xfrm flipH="1" flipV="1">
            <a:off x="5360505" y="4364420"/>
            <a:ext cx="844826" cy="898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4" idx="3"/>
            <a:endCxn id="35" idx="2"/>
          </p:cNvCxnSpPr>
          <p:nvPr/>
        </p:nvCxnSpPr>
        <p:spPr>
          <a:xfrm flipV="1">
            <a:off x="6881192" y="4784834"/>
            <a:ext cx="901147" cy="100373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2362200" y="2438400"/>
            <a:ext cx="5562600" cy="762000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Operating System</a:t>
            </a:r>
            <a:endParaRPr lang="en-US" sz="1400" dirty="0"/>
          </a:p>
        </p:txBody>
      </p:sp>
      <p:sp>
        <p:nvSpPr>
          <p:cNvPr id="107" name="Rounded Rectangle 106"/>
          <p:cNvSpPr/>
          <p:nvPr/>
        </p:nvSpPr>
        <p:spPr>
          <a:xfrm>
            <a:off x="2362200" y="1676400"/>
            <a:ext cx="5562600" cy="7620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2590800" y="1219200"/>
            <a:ext cx="609600" cy="457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  <a:endParaRPr lang="en-US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3886200" y="1219200"/>
            <a:ext cx="685800" cy="4572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6629400" y="1219200"/>
            <a:ext cx="609600" cy="457200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  <a:endParaRPr lang="en-US" sz="1400" dirty="0"/>
          </a:p>
        </p:txBody>
      </p:sp>
      <p:sp>
        <p:nvSpPr>
          <p:cNvPr id="106" name="Rounded Rectangle 105"/>
          <p:cNvSpPr/>
          <p:nvPr/>
        </p:nvSpPr>
        <p:spPr>
          <a:xfrm>
            <a:off x="5334000" y="1219200"/>
            <a:ext cx="609600" cy="457200"/>
          </a:xfrm>
          <a:prstGeom prst="round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4953000" y="3200400"/>
            <a:ext cx="152400" cy="6096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1600" y="33528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Open interface to hardware</a:t>
            </a:r>
            <a:endParaRPr lang="en-US" sz="2000" dirty="0"/>
          </a:p>
        </p:txBody>
      </p:sp>
      <p:grpSp>
        <p:nvGrpSpPr>
          <p:cNvPr id="12" name="Group 151"/>
          <p:cNvGrpSpPr/>
          <p:nvPr/>
        </p:nvGrpSpPr>
        <p:grpSpPr>
          <a:xfrm>
            <a:off x="6477000" y="2514600"/>
            <a:ext cx="990600" cy="609600"/>
            <a:chOff x="7620000" y="5943600"/>
            <a:chExt cx="990600" cy="609600"/>
          </a:xfrm>
        </p:grpSpPr>
        <p:sp>
          <p:nvSpPr>
            <p:cNvPr id="154" name="Oval 153"/>
            <p:cNvSpPr/>
            <p:nvPr/>
          </p:nvSpPr>
          <p:spPr>
            <a:xfrm>
              <a:off x="7924800" y="59436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7620000" y="61722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7848600" y="64008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8229600" y="62484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8458200" y="59436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stCxn id="155" idx="7"/>
              <a:endCxn id="154" idx="3"/>
            </p:cNvCxnSpPr>
            <p:nvPr/>
          </p:nvCxnSpPr>
          <p:spPr>
            <a:xfrm flipV="1">
              <a:off x="7750082" y="6073682"/>
              <a:ext cx="197036" cy="120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6" idx="2"/>
              <a:endCxn id="155" idx="4"/>
            </p:cNvCxnSpPr>
            <p:nvPr/>
          </p:nvCxnSpPr>
          <p:spPr>
            <a:xfrm flipH="1" flipV="1">
              <a:off x="7696200" y="6324600"/>
              <a:ext cx="15240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6" idx="6"/>
              <a:endCxn id="157" idx="3"/>
            </p:cNvCxnSpPr>
            <p:nvPr/>
          </p:nvCxnSpPr>
          <p:spPr>
            <a:xfrm flipV="1">
              <a:off x="8001000" y="6378482"/>
              <a:ext cx="250918" cy="985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57" idx="1"/>
              <a:endCxn id="154" idx="5"/>
            </p:cNvCxnSpPr>
            <p:nvPr/>
          </p:nvCxnSpPr>
          <p:spPr>
            <a:xfrm flipH="1" flipV="1">
              <a:off x="8054882" y="6073682"/>
              <a:ext cx="197036" cy="19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57" idx="7"/>
              <a:endCxn id="158" idx="3"/>
            </p:cNvCxnSpPr>
            <p:nvPr/>
          </p:nvCxnSpPr>
          <p:spPr>
            <a:xfrm flipV="1">
              <a:off x="8359682" y="6073682"/>
              <a:ext cx="120836" cy="19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4"/>
          <p:cNvGrpSpPr/>
          <p:nvPr/>
        </p:nvGrpSpPr>
        <p:grpSpPr>
          <a:xfrm>
            <a:off x="2514600" y="1752600"/>
            <a:ext cx="4572000" cy="457200"/>
            <a:chOff x="2514600" y="1905000"/>
            <a:chExt cx="4572000" cy="457200"/>
          </a:xfrm>
        </p:grpSpPr>
        <p:grpSp>
          <p:nvGrpSpPr>
            <p:cNvPr id="16" name="Group 55"/>
            <p:cNvGrpSpPr/>
            <p:nvPr/>
          </p:nvGrpSpPr>
          <p:grpSpPr>
            <a:xfrm>
              <a:off x="2514600" y="1905000"/>
              <a:ext cx="3505200" cy="457200"/>
              <a:chOff x="2514600" y="1143000"/>
              <a:chExt cx="3505200" cy="457200"/>
            </a:xfrm>
          </p:grpSpPr>
          <p:grpSp>
            <p:nvGrpSpPr>
              <p:cNvPr id="17" name="Group 59"/>
              <p:cNvGrpSpPr/>
              <p:nvPr/>
            </p:nvGrpSpPr>
            <p:grpSpPr>
              <a:xfrm>
                <a:off x="3733800" y="1143000"/>
                <a:ext cx="990600" cy="457200"/>
                <a:chOff x="7620000" y="5943600"/>
                <a:chExt cx="990600" cy="457200"/>
              </a:xfrm>
              <a:solidFill>
                <a:srgbClr val="948A54"/>
              </a:solidFill>
            </p:grpSpPr>
            <p:sp>
              <p:nvSpPr>
                <p:cNvPr id="73" name="Oval 72"/>
                <p:cNvSpPr/>
                <p:nvPr/>
              </p:nvSpPr>
              <p:spPr>
                <a:xfrm>
                  <a:off x="7924800" y="59436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7620000" y="61722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229600" y="62484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8458200" y="59436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stCxn id="74" idx="7"/>
                  <a:endCxn id="73" idx="3"/>
                </p:cNvCxnSpPr>
                <p:nvPr/>
              </p:nvCxnSpPr>
              <p:spPr>
                <a:xfrm flipV="1">
                  <a:off x="7750082" y="6073682"/>
                  <a:ext cx="197036" cy="1208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5" idx="1"/>
                  <a:endCxn id="73" idx="5"/>
                </p:cNvCxnSpPr>
                <p:nvPr/>
              </p:nvCxnSpPr>
              <p:spPr>
                <a:xfrm flipH="1" flipV="1">
                  <a:off x="8054882" y="6073682"/>
                  <a:ext cx="197036" cy="1970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5" idx="7"/>
                  <a:endCxn id="76" idx="3"/>
                </p:cNvCxnSpPr>
                <p:nvPr/>
              </p:nvCxnSpPr>
              <p:spPr>
                <a:xfrm flipV="1">
                  <a:off x="8359682" y="6073682"/>
                  <a:ext cx="120836" cy="1970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60"/>
              <p:cNvGrpSpPr/>
              <p:nvPr/>
            </p:nvGrpSpPr>
            <p:grpSpPr>
              <a:xfrm>
                <a:off x="5257800" y="1143000"/>
                <a:ext cx="762000" cy="381000"/>
                <a:chOff x="7620000" y="6172200"/>
                <a:chExt cx="762000" cy="381000"/>
              </a:xfrm>
              <a:solidFill>
                <a:srgbClr val="660066"/>
              </a:solidFill>
            </p:grpSpPr>
            <p:sp>
              <p:nvSpPr>
                <p:cNvPr id="68" name="Oval 67"/>
                <p:cNvSpPr/>
                <p:nvPr/>
              </p:nvSpPr>
              <p:spPr>
                <a:xfrm>
                  <a:off x="7620000" y="61722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848600" y="64008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8229600" y="62484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>
                  <a:stCxn id="69" idx="2"/>
                  <a:endCxn id="68" idx="4"/>
                </p:cNvCxnSpPr>
                <p:nvPr/>
              </p:nvCxnSpPr>
              <p:spPr>
                <a:xfrm flipH="1" flipV="1">
                  <a:off x="7696200" y="6324600"/>
                  <a:ext cx="152400" cy="152400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69" idx="6"/>
                  <a:endCxn id="70" idx="3"/>
                </p:cNvCxnSpPr>
                <p:nvPr/>
              </p:nvCxnSpPr>
              <p:spPr>
                <a:xfrm flipV="1">
                  <a:off x="8001000" y="6378482"/>
                  <a:ext cx="250918" cy="98518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61"/>
              <p:cNvGrpSpPr/>
              <p:nvPr/>
            </p:nvGrpSpPr>
            <p:grpSpPr>
              <a:xfrm>
                <a:off x="2514600" y="1143000"/>
                <a:ext cx="762000" cy="457200"/>
                <a:chOff x="7620000" y="5943600"/>
                <a:chExt cx="762000" cy="457200"/>
              </a:xfrm>
              <a:solidFill>
                <a:srgbClr val="FF0000"/>
              </a:solidFill>
            </p:grpSpPr>
            <p:sp>
              <p:nvSpPr>
                <p:cNvPr id="63" name="Oval 62"/>
                <p:cNvSpPr/>
                <p:nvPr/>
              </p:nvSpPr>
              <p:spPr>
                <a:xfrm>
                  <a:off x="7924800" y="59436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620000" y="61722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229600" y="6248400"/>
                  <a:ext cx="152400" cy="152400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>
                  <a:stCxn id="64" idx="7"/>
                  <a:endCxn id="63" idx="3"/>
                </p:cNvCxnSpPr>
                <p:nvPr/>
              </p:nvCxnSpPr>
              <p:spPr>
                <a:xfrm flipV="1">
                  <a:off x="7750082" y="6073682"/>
                  <a:ext cx="197036" cy="1208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65" idx="1"/>
                  <a:endCxn id="63" idx="5"/>
                </p:cNvCxnSpPr>
                <p:nvPr/>
              </p:nvCxnSpPr>
              <p:spPr>
                <a:xfrm flipH="1" flipV="1">
                  <a:off x="8054882" y="6073682"/>
                  <a:ext cx="197036" cy="197036"/>
                </a:xfrm>
                <a:prstGeom prst="line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Oval 56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934200" y="21336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2"/>
              <a:endCxn id="57" idx="4"/>
            </p:cNvCxnSpPr>
            <p:nvPr/>
          </p:nvCxnSpPr>
          <p:spPr>
            <a:xfrm flipH="1" flipV="1">
              <a:off x="6781800" y="2057400"/>
              <a:ext cx="152400" cy="152400"/>
            </a:xfrm>
            <a:prstGeom prst="line">
              <a:avLst/>
            </a:prstGeom>
            <a:solidFill>
              <a:srgbClr val="660066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1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Concept of</a:t>
            </a:r>
            <a:r>
              <a:rPr lang="en-US" b="1" dirty="0" smtClean="0">
                <a:solidFill>
                  <a:srgbClr val="FF0000"/>
                </a:solidFill>
              </a:rPr>
              <a:t> SDN</a:t>
            </a:r>
          </a:p>
          <a:p>
            <a:r>
              <a:rPr lang="en-US" dirty="0" err="1" smtClean="0"/>
              <a:t>OpenFlow</a:t>
            </a:r>
            <a:r>
              <a:rPr lang="en-US" dirty="0" smtClean="0"/>
              <a:t> – a SDN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9281"/>
            <a:ext cx="8229600" cy="914400"/>
          </a:xfrm>
        </p:spPr>
        <p:txBody>
          <a:bodyPr/>
          <a:lstStyle/>
          <a:p>
            <a:r>
              <a:rPr lang="en-US" dirty="0" smtClean="0"/>
              <a:t>What SDN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916F211-F929-43F3-A3E9-EE54E89BF5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6295"/>
            <a:ext cx="42291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4953000" y="1828800"/>
            <a:ext cx="457200" cy="838200"/>
          </a:xfrm>
          <a:prstGeom prst="rightBrac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953000" y="2819400"/>
            <a:ext cx="457200" cy="838200"/>
          </a:xfrm>
          <a:prstGeom prst="rightBrac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953000" y="3936582"/>
            <a:ext cx="457200" cy="1930818"/>
          </a:xfrm>
          <a:prstGeom prst="rightBrac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75158" y="201706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Application Tier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75158" y="3007667"/>
            <a:ext cx="275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Plane Tier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75158" y="4671158"/>
            <a:ext cx="275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Plane Tier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3276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(Network OS)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1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52400"/>
            <a:ext cx="8229600" cy="609600"/>
          </a:xfrm>
        </p:spPr>
        <p:txBody>
          <a:bodyPr/>
          <a:lstStyle/>
          <a:p>
            <a:r>
              <a:rPr lang="en-US" dirty="0" smtClean="0"/>
              <a:t>Clean 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r>
              <a:rPr lang="en-US" altLang="ja-JP" sz="2800" b="1" dirty="0">
                <a:latin typeface="Arial" charset="0"/>
                <a:cs typeface="ＭＳ Ｐゴシック" charset="0"/>
              </a:rPr>
              <a:t>Control program: </a:t>
            </a:r>
            <a:r>
              <a:rPr lang="en-US" altLang="ja-JP" sz="2800" dirty="0">
                <a:latin typeface="Arial" charset="0"/>
                <a:cs typeface="ＭＳ Ｐゴシック" charset="0"/>
              </a:rPr>
              <a:t>express goals on abstract view</a:t>
            </a:r>
          </a:p>
          <a:p>
            <a:pPr lvl="1"/>
            <a:r>
              <a:rPr lang="en-US" altLang="ja-JP" sz="2400" dirty="0">
                <a:latin typeface="Arial" charset="0"/>
                <a:cs typeface="ＭＳ Ｐゴシック" charset="0"/>
              </a:rPr>
              <a:t>Driven by </a:t>
            </a:r>
            <a:r>
              <a:rPr lang="en-US" altLang="ja-JP" sz="2400" b="1" dirty="0">
                <a:latin typeface="Arial" charset="0"/>
                <a:cs typeface="ＭＳ Ｐゴシック" charset="0"/>
              </a:rPr>
              <a:t>Operator </a:t>
            </a:r>
            <a:r>
              <a:rPr lang="en-US" altLang="ja-JP" sz="2400" b="1" dirty="0" smtClean="0">
                <a:latin typeface="Arial" charset="0"/>
                <a:cs typeface="ＭＳ Ｐゴシック" charset="0"/>
              </a:rPr>
              <a:t>Requirements</a:t>
            </a:r>
            <a:endParaRPr lang="en-US" altLang="ja-JP" sz="2400" b="1" dirty="0">
              <a:latin typeface="Arial" charset="0"/>
              <a:cs typeface="ＭＳ Ｐゴシック" charset="0"/>
            </a:endParaRPr>
          </a:p>
          <a:p>
            <a:r>
              <a:rPr lang="en-US" altLang="ja-JP" sz="2800" b="1" dirty="0" smtClean="0">
                <a:latin typeface="Arial" charset="0"/>
                <a:cs typeface="ＭＳ Ｐゴシック" charset="0"/>
              </a:rPr>
              <a:t>Virtualization Layer</a:t>
            </a:r>
            <a:r>
              <a:rPr lang="en-US" altLang="ja-JP" sz="2800" b="1" dirty="0">
                <a:latin typeface="Arial" charset="0"/>
                <a:cs typeface="ＭＳ Ｐゴシック" charset="0"/>
              </a:rPr>
              <a:t>: </a:t>
            </a:r>
            <a:r>
              <a:rPr lang="en-US" altLang="ja-JP" sz="2800" dirty="0">
                <a:latin typeface="Arial" charset="0"/>
                <a:cs typeface="ＭＳ Ｐゴシック" charset="0"/>
              </a:rPr>
              <a:t>abstract view </a:t>
            </a:r>
            <a:r>
              <a:rPr lang="en-US" altLang="ja-JP" sz="2800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sz="2800" dirty="0">
                <a:latin typeface="Arial" charset="0"/>
                <a:cs typeface="ＭＳ Ｐゴシック" charset="0"/>
              </a:rPr>
              <a:t> global view</a:t>
            </a:r>
          </a:p>
          <a:p>
            <a:pPr lvl="1"/>
            <a:r>
              <a:rPr lang="en-US" altLang="ja-JP" sz="2400" dirty="0">
                <a:latin typeface="Arial" charset="0"/>
                <a:cs typeface="ＭＳ Ｐゴシック" charset="0"/>
              </a:rPr>
              <a:t>Driven by </a:t>
            </a:r>
            <a:r>
              <a:rPr lang="en-US" altLang="ja-JP" sz="2400" b="1" dirty="0">
                <a:latin typeface="Arial" charset="0"/>
                <a:cs typeface="ＭＳ Ｐゴシック" charset="0"/>
              </a:rPr>
              <a:t>Specification Abstraction </a:t>
            </a:r>
            <a:r>
              <a:rPr lang="en-US" altLang="ja-JP" sz="2400" dirty="0">
                <a:latin typeface="Arial" charset="0"/>
                <a:cs typeface="ＭＳ Ｐゴシック" charset="0"/>
              </a:rPr>
              <a:t>for particular </a:t>
            </a:r>
            <a:r>
              <a:rPr lang="en-US" altLang="ja-JP" sz="2400" dirty="0" smtClean="0">
                <a:latin typeface="Arial" charset="0"/>
                <a:cs typeface="ＭＳ Ｐゴシック" charset="0"/>
              </a:rPr>
              <a:t>task</a:t>
            </a:r>
            <a:endParaRPr lang="en-US" altLang="ja-JP" sz="2400" b="1" dirty="0" smtClean="0">
              <a:latin typeface="Arial" charset="0"/>
              <a:cs typeface="ＭＳ Ｐゴシック" charset="0"/>
            </a:endParaRPr>
          </a:p>
          <a:p>
            <a:r>
              <a:rPr lang="en-US" altLang="ja-JP" sz="2800" b="1" dirty="0" smtClean="0">
                <a:latin typeface="Arial" charset="0"/>
                <a:cs typeface="ＭＳ Ｐゴシック" charset="0"/>
              </a:rPr>
              <a:t>NOS</a:t>
            </a:r>
            <a:r>
              <a:rPr lang="en-US" altLang="ja-JP" sz="2800" b="1" dirty="0">
                <a:latin typeface="Arial" charset="0"/>
                <a:cs typeface="ＭＳ Ｐゴシック" charset="0"/>
              </a:rPr>
              <a:t>: </a:t>
            </a:r>
            <a:r>
              <a:rPr lang="en-US" altLang="ja-JP" sz="2800" dirty="0">
                <a:latin typeface="Arial" charset="0"/>
                <a:cs typeface="ＭＳ Ｐゴシック" charset="0"/>
              </a:rPr>
              <a:t>global view </a:t>
            </a:r>
            <a:r>
              <a:rPr lang="en-US" altLang="ja-JP" sz="2800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sz="2800" dirty="0">
                <a:latin typeface="Arial" charset="0"/>
                <a:cs typeface="ＭＳ Ｐゴシック" charset="0"/>
              </a:rPr>
              <a:t> physical switches</a:t>
            </a:r>
          </a:p>
          <a:p>
            <a:pPr lvl="1"/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API: driven by </a:t>
            </a:r>
            <a:r>
              <a:rPr lang="en-US" altLang="ja-JP" sz="2400" b="1" dirty="0">
                <a:latin typeface="Arial" charset="0"/>
                <a:ea typeface="ＭＳ Ｐゴシック" charset="0"/>
                <a:cs typeface="ＭＳ Ｐゴシック" charset="0"/>
              </a:rPr>
              <a:t>Network State Abstraction</a:t>
            </a:r>
          </a:p>
          <a:p>
            <a:pPr lvl="1"/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Switch interface: driven by </a:t>
            </a:r>
            <a:r>
              <a:rPr lang="en-US" altLang="ja-JP" sz="2400" b="1" dirty="0">
                <a:latin typeface="Arial" charset="0"/>
                <a:ea typeface="ＭＳ Ｐゴシック" charset="0"/>
                <a:cs typeface="ＭＳ Ｐゴシック" charset="0"/>
              </a:rPr>
              <a:t>Forwarding Abstraction</a:t>
            </a:r>
          </a:p>
          <a:p>
            <a:pPr lvl="1"/>
            <a:endParaRPr lang="en-US" altLang="ja-JP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2" y="152400"/>
            <a:ext cx="8229600" cy="685800"/>
          </a:xfrm>
        </p:spPr>
        <p:txBody>
          <a:bodyPr/>
          <a:lstStyle/>
          <a:p>
            <a:r>
              <a:rPr lang="en-US" dirty="0" smtClean="0"/>
              <a:t>Software-Defined </a:t>
            </a:r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525963"/>
          </a:xfrm>
        </p:spPr>
        <p:txBody>
          <a:bodyPr/>
          <a:lstStyle/>
          <a:p>
            <a:r>
              <a:rPr lang="en-US" sz="2800" dirty="0" smtClean="0"/>
              <a:t>Data Plane Tier</a:t>
            </a:r>
          </a:p>
          <a:p>
            <a:pPr lvl="1"/>
            <a:r>
              <a:rPr lang="en-US" sz="2400" dirty="0" smtClean="0"/>
              <a:t>Packet forwarding (as per flow table), packet manipulation (as per flow table), statistics collection</a:t>
            </a:r>
          </a:p>
          <a:p>
            <a:r>
              <a:rPr lang="en-US" sz="2800" dirty="0" smtClean="0"/>
              <a:t>Control Plane Tier (Network OS)</a:t>
            </a:r>
          </a:p>
          <a:p>
            <a:pPr lvl="1"/>
            <a:r>
              <a:rPr lang="en-US" sz="2400" dirty="0" smtClean="0"/>
              <a:t>Data plane resource marshaling, common libraries (e.g., topology, host metadata, state abstractions)</a:t>
            </a:r>
          </a:p>
          <a:p>
            <a:r>
              <a:rPr lang="en-US" sz="2800" dirty="0" smtClean="0"/>
              <a:t>Application Tier</a:t>
            </a:r>
          </a:p>
          <a:p>
            <a:pPr lvl="1"/>
            <a:r>
              <a:rPr lang="en-US" sz="2400" dirty="0" smtClean="0"/>
              <a:t>Virtual network overlays, network slicing (delegation), tenant-aware broadcast, application-aware path computation, integration with other software packages, policy, security, traffic engineering.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916F211-F929-43F3-A3E9-EE54E89BF5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63" y="21391"/>
            <a:ext cx="8229600" cy="762000"/>
          </a:xfrm>
        </p:spPr>
        <p:txBody>
          <a:bodyPr/>
          <a:lstStyle/>
          <a:p>
            <a:r>
              <a:rPr lang="en-US" dirty="0" smtClean="0"/>
              <a:t>How to process the SDN requests?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715000"/>
          </a:xfrm>
        </p:spPr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rite a simple program to configure a simple model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onfiguration merely a way to specify what you want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</a:t>
            </a:r>
          </a:p>
          <a:p>
            <a:pPr lvl="1"/>
            <a:r>
              <a:rPr lang="en-US" sz="2000" dirty="0" smtClean="0"/>
              <a:t>ACLs: who can talk to who</a:t>
            </a:r>
          </a:p>
          <a:p>
            <a:pPr lvl="1"/>
            <a:r>
              <a:rPr lang="en-US" sz="2000" dirty="0" smtClean="0"/>
              <a:t>Isolation: who can hear my broadcasts</a:t>
            </a:r>
          </a:p>
          <a:p>
            <a:pPr lvl="1"/>
            <a:r>
              <a:rPr lang="en-US" sz="2000" dirty="0" smtClean="0"/>
              <a:t>Routing: only specify routing to the degree you care</a:t>
            </a:r>
          </a:p>
          <a:p>
            <a:pPr lvl="2"/>
            <a:r>
              <a:rPr lang="en-US" sz="1800" dirty="0" smtClean="0"/>
              <a:t>Some flows over satellite, others over landline</a:t>
            </a:r>
          </a:p>
          <a:p>
            <a:pPr lvl="1"/>
            <a:r>
              <a:rPr lang="en-US" sz="2000" dirty="0" smtClean="0"/>
              <a:t>TE: specify in terms of quality of service, not routes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Virtualization layer “compiles” these requirements</a:t>
            </a:r>
          </a:p>
          <a:p>
            <a:pPr lvl="1"/>
            <a:r>
              <a:rPr lang="en-US" sz="2000" dirty="0" smtClean="0"/>
              <a:t>Produces suitable configuration of actual network devices</a:t>
            </a:r>
            <a:endParaRPr lang="en-US" sz="2000" dirty="0"/>
          </a:p>
          <a:p>
            <a:r>
              <a:rPr lang="en-US" sz="2400" dirty="0" smtClean="0"/>
              <a:t>NOS then transmits these settings to physical boxes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85064" y="2057400"/>
            <a:ext cx="2799940" cy="2362200"/>
            <a:chOff x="1380596" y="1295400"/>
            <a:chExt cx="6696604" cy="5029200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1644650" y="2849563"/>
              <a:ext cx="6323012" cy="3475037"/>
              <a:chOff x="611188" y="2646363"/>
              <a:chExt cx="7559675" cy="3952875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1983431" y="4206566"/>
                <a:ext cx="1666431" cy="127669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60539" y="4074743"/>
                <a:ext cx="1322895" cy="83969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3964927" y="5483259"/>
                <a:ext cx="1537368" cy="8451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351402" y="6026803"/>
                <a:ext cx="1674023" cy="30156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946424" y="4636344"/>
                <a:ext cx="1432980" cy="56521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6200000" flipH="1">
                <a:off x="-452911" y="4035017"/>
                <a:ext cx="2777306" cy="0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2837163" y="3140200"/>
                <a:ext cx="989573" cy="1899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4369208" y="3779450"/>
                <a:ext cx="2268073" cy="1899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666116" y="3361456"/>
                <a:ext cx="1426575" cy="0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utoShape 7"/>
              <p:cNvSpPr>
                <a:spLocks noChangeArrowheads="1"/>
              </p:cNvSpPr>
              <p:nvPr/>
            </p:nvSpPr>
            <p:spPr bwMode="auto">
              <a:xfrm>
                <a:off x="611188" y="5264759"/>
                <a:ext cx="1372243" cy="762044"/>
              </a:xfrm>
              <a:prstGeom prst="can">
                <a:avLst>
                  <a:gd name="adj" fmla="val 43620"/>
                </a:avLst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</p:txBody>
          </p:sp>
          <p:sp>
            <p:nvSpPr>
              <p:cNvPr id="47" name="AutoShape 7"/>
              <p:cNvSpPr>
                <a:spLocks noChangeArrowheads="1"/>
              </p:cNvSpPr>
              <p:nvPr/>
            </p:nvSpPr>
            <p:spPr bwMode="auto">
              <a:xfrm>
                <a:off x="2799564" y="5837194"/>
                <a:ext cx="1372244" cy="762044"/>
              </a:xfrm>
              <a:prstGeom prst="can">
                <a:avLst>
                  <a:gd name="adj" fmla="val 43620"/>
                </a:avLst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</p:txBody>
          </p:sp>
          <p:sp>
            <p:nvSpPr>
              <p:cNvPr id="48" name="AutoShape 7"/>
              <p:cNvSpPr>
                <a:spLocks noChangeArrowheads="1"/>
              </p:cNvSpPr>
              <p:nvPr/>
            </p:nvSpPr>
            <p:spPr bwMode="auto">
              <a:xfrm>
                <a:off x="2645828" y="3635936"/>
                <a:ext cx="1372243" cy="762044"/>
              </a:xfrm>
              <a:prstGeom prst="can">
                <a:avLst>
                  <a:gd name="adj" fmla="val 43620"/>
                </a:avLst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</p:txBody>
          </p:sp>
          <p:sp>
            <p:nvSpPr>
              <p:cNvPr id="49" name="AutoShape 7"/>
              <p:cNvSpPr>
                <a:spLocks noChangeArrowheads="1"/>
              </p:cNvSpPr>
              <p:nvPr/>
            </p:nvSpPr>
            <p:spPr bwMode="auto">
              <a:xfrm>
                <a:off x="4817124" y="4883737"/>
                <a:ext cx="1372243" cy="762044"/>
              </a:xfrm>
              <a:prstGeom prst="can">
                <a:avLst>
                  <a:gd name="adj" fmla="val 43620"/>
                </a:avLst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</p:txBody>
          </p:sp>
          <p:sp>
            <p:nvSpPr>
              <p:cNvPr id="50" name="AutoShape 7"/>
              <p:cNvSpPr>
                <a:spLocks noChangeArrowheads="1"/>
              </p:cNvSpPr>
              <p:nvPr/>
            </p:nvSpPr>
            <p:spPr bwMode="auto">
              <a:xfrm>
                <a:off x="6798620" y="4016957"/>
                <a:ext cx="1372243" cy="762044"/>
              </a:xfrm>
              <a:prstGeom prst="can">
                <a:avLst>
                  <a:gd name="adj" fmla="val 43620"/>
                </a:avLst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  <a:p>
                <a:pPr algn="ctr"/>
                <a:endParaRPr lang="en-US" sz="800" dirty="0">
                  <a:solidFill>
                    <a:schemeClr val="bg1"/>
                  </a:solidFill>
                  <a:latin typeface="Calibri" charset="0"/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1380596" y="2686646"/>
              <a:ext cx="6663266" cy="818554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rgbClr val="FFFFFF"/>
                  </a:solidFill>
                  <a:latin typeface="+mj-lt"/>
                </a:rPr>
                <a:t>Network OS</a:t>
              </a:r>
            </a:p>
          </p:txBody>
        </p:sp>
        <p:grpSp>
          <p:nvGrpSpPr>
            <p:cNvPr id="7" name="Group 64"/>
            <p:cNvGrpSpPr/>
            <p:nvPr/>
          </p:nvGrpSpPr>
          <p:grpSpPr>
            <a:xfrm>
              <a:off x="5817129" y="2743200"/>
              <a:ext cx="838200" cy="609600"/>
              <a:chOff x="7848600" y="1752600"/>
              <a:chExt cx="1143000" cy="838200"/>
            </a:xfrm>
            <a:solidFill>
              <a:schemeClr val="bg1"/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/>
              </a:p>
            </p:txBody>
          </p:sp>
          <p:cxnSp>
            <p:nvCxnSpPr>
              <p:cNvPr id="31" name="Straight Connector 30"/>
              <p:cNvCxnSpPr>
                <a:stCxn id="26" idx="7"/>
                <a:endCxn id="27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30" idx="0"/>
                <a:endCxn id="26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0" idx="7"/>
                <a:endCxn id="27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5"/>
                <a:endCxn id="28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7" idx="4"/>
                <a:endCxn id="29" idx="1"/>
              </p:cNvCxnSpPr>
              <p:nvPr/>
            </p:nvCxnSpPr>
            <p:spPr>
              <a:xfrm rot="16200000" flipH="1">
                <a:off x="8591550" y="1885950"/>
                <a:ext cx="109678" cy="3001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8" idx="6"/>
                <a:endCxn id="29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44"/>
            <p:cNvSpPr txBox="1">
              <a:spLocks noChangeArrowheads="1"/>
            </p:cNvSpPr>
            <p:nvPr/>
          </p:nvSpPr>
          <p:spPr bwMode="auto">
            <a:xfrm>
              <a:off x="3776662" y="2297114"/>
              <a:ext cx="2623458" cy="491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900"/>
                <a:t>Global Network View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3749676" y="1295400"/>
              <a:ext cx="2949862" cy="491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900" dirty="0"/>
                <a:t>Abstract Network </a:t>
              </a:r>
              <a:r>
                <a:rPr lang="en-US" sz="900" dirty="0" smtClean="0"/>
                <a:t>Model</a:t>
              </a:r>
              <a:endParaRPr lang="en-US" sz="9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16112" y="1752600"/>
              <a:ext cx="5466878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050" dirty="0">
                  <a:solidFill>
                    <a:srgbClr val="000000"/>
                  </a:solidFill>
                  <a:latin typeface="Calibri" charset="0"/>
                </a:rPr>
                <a:t>Control </a:t>
              </a:r>
              <a:r>
                <a:rPr lang="en-US" sz="1050" dirty="0" smtClean="0">
                  <a:solidFill>
                    <a:srgbClr val="000000"/>
                  </a:solidFill>
                  <a:latin typeface="Calibri" charset="0"/>
                </a:rPr>
                <a:t>Program</a:t>
              </a:r>
              <a:endParaRPr lang="en-US" sz="1050" dirty="0">
                <a:solidFill>
                  <a:srgbClr val="000000"/>
                </a:solidFill>
                <a:latin typeface="Calibri" charset="0"/>
              </a:endParaRPr>
            </a:p>
          </p:txBody>
        </p: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414462" y="1676400"/>
              <a:ext cx="6662738" cy="609600"/>
              <a:chOff x="1066800" y="2133600"/>
              <a:chExt cx="6663266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066800" y="2133600"/>
                <a:ext cx="6663266" cy="6096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050" dirty="0" smtClean="0">
                    <a:solidFill>
                      <a:srgbClr val="FFFFFF"/>
                    </a:solidFill>
                    <a:latin typeface="Calibri" charset="0"/>
                  </a:rPr>
                  <a:t>Network Virtualization</a:t>
                </a:r>
                <a:endParaRPr lang="en-US" sz="1050" dirty="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grpSp>
            <p:nvGrpSpPr>
              <p:cNvPr id="13" name="Group 64"/>
              <p:cNvGrpSpPr/>
              <p:nvPr/>
            </p:nvGrpSpPr>
            <p:grpSpPr>
              <a:xfrm>
                <a:off x="5689600" y="2133600"/>
                <a:ext cx="558800" cy="609600"/>
                <a:chOff x="7848600" y="1752600"/>
                <a:chExt cx="762000" cy="838200"/>
              </a:xfrm>
              <a:solidFill>
                <a:schemeClr val="bg1"/>
              </a:solidFill>
            </p:grpSpPr>
            <p:sp>
              <p:nvSpPr>
                <p:cNvPr id="20" name="Oval 19"/>
                <p:cNvSpPr/>
                <p:nvPr/>
              </p:nvSpPr>
              <p:spPr>
                <a:xfrm>
                  <a:off x="8001000" y="1981200"/>
                  <a:ext cx="228600" cy="228600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8382000" y="1752600"/>
                  <a:ext cx="228600" cy="228600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848600" y="2362200"/>
                  <a:ext cx="228600" cy="228600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/>
                </a:p>
              </p:txBody>
            </p:sp>
            <p:cxnSp>
              <p:nvCxnSpPr>
                <p:cNvPr id="23" name="Straight Connector 22"/>
                <p:cNvCxnSpPr>
                  <a:stCxn id="20" idx="7"/>
                  <a:endCxn id="21" idx="3"/>
                </p:cNvCxnSpPr>
                <p:nvPr/>
              </p:nvCxnSpPr>
              <p:spPr>
                <a:xfrm rot="5400000" flipH="1" flipV="1">
                  <a:off x="8272322" y="1871522"/>
                  <a:ext cx="66956" cy="21935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2" idx="0"/>
                  <a:endCxn id="20" idx="3"/>
                </p:cNvCxnSpPr>
                <p:nvPr/>
              </p:nvCxnSpPr>
              <p:spPr>
                <a:xfrm rot="5400000" flipH="1" flipV="1">
                  <a:off x="7905750" y="2233472"/>
                  <a:ext cx="185878" cy="71578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2" idx="7"/>
                  <a:endCxn id="21" idx="4"/>
                </p:cNvCxnSpPr>
                <p:nvPr/>
              </p:nvCxnSpPr>
              <p:spPr>
                <a:xfrm rot="5400000" flipH="1" flipV="1">
                  <a:off x="8062772" y="1962150"/>
                  <a:ext cx="414478" cy="452578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64"/>
              <p:cNvGrpSpPr/>
              <p:nvPr/>
            </p:nvGrpSpPr>
            <p:grpSpPr>
              <a:xfrm>
                <a:off x="6477000" y="2286000"/>
                <a:ext cx="838200" cy="387927"/>
                <a:chOff x="7848600" y="2057400"/>
                <a:chExt cx="1143000" cy="533400"/>
              </a:xfrm>
              <a:solidFill>
                <a:schemeClr val="bg1"/>
              </a:solidFill>
            </p:grpSpPr>
            <p:sp>
              <p:nvSpPr>
                <p:cNvPr id="15" name="Oval 14"/>
                <p:cNvSpPr/>
                <p:nvPr/>
              </p:nvSpPr>
              <p:spPr>
                <a:xfrm>
                  <a:off x="8382000" y="2362200"/>
                  <a:ext cx="228600" cy="228600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8763000" y="2057400"/>
                  <a:ext cx="228600" cy="228600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848600" y="2362200"/>
                  <a:ext cx="228600" cy="228600"/>
                </a:xfrm>
                <a:prstGeom prst="ellips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/>
                </a:p>
              </p:txBody>
            </p:sp>
            <p:cxnSp>
              <p:nvCxnSpPr>
                <p:cNvPr id="18" name="Straight Connector 17"/>
                <p:cNvCxnSpPr>
                  <a:stCxn id="17" idx="5"/>
                  <a:endCxn id="15" idx="3"/>
                </p:cNvCxnSpPr>
                <p:nvPr/>
              </p:nvCxnSpPr>
              <p:spPr>
                <a:xfrm rot="16200000" flipH="1">
                  <a:off x="8229600" y="2371444"/>
                  <a:ext cx="1588" cy="37175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5" idx="6"/>
                  <a:endCxn id="16" idx="3"/>
                </p:cNvCxnSpPr>
                <p:nvPr/>
              </p:nvCxnSpPr>
              <p:spPr>
                <a:xfrm flipV="1">
                  <a:off x="8610600" y="2252522"/>
                  <a:ext cx="185878" cy="223978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66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Concept of</a:t>
            </a:r>
            <a:r>
              <a:rPr lang="en-US" dirty="0" smtClean="0"/>
              <a:t> SDN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OpenFlow</a:t>
            </a:r>
            <a:r>
              <a:rPr lang="en-US" b="1" dirty="0" smtClean="0">
                <a:solidFill>
                  <a:srgbClr val="FF0000"/>
                </a:solidFill>
              </a:rPr>
              <a:t> – a </a:t>
            </a:r>
            <a:r>
              <a:rPr lang="en-US" b="1" smtClean="0">
                <a:solidFill>
                  <a:srgbClr val="FF0000"/>
                </a:solidFill>
              </a:rPr>
              <a:t>SDN Implementation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2498"/>
            <a:ext cx="8229600" cy="2362201"/>
          </a:xfrm>
        </p:spPr>
        <p:txBody>
          <a:bodyPr/>
          <a:lstStyle/>
          <a:p>
            <a:r>
              <a:rPr lang="en-US" sz="2800" dirty="0" err="1" smtClean="0"/>
              <a:t>OpenFlow</a:t>
            </a:r>
            <a:r>
              <a:rPr lang="en-US" sz="2800" dirty="0" smtClean="0"/>
              <a:t> is a Layer 2 communications protocol that gives access to the forwarding plane of a network switch or router over the network.</a:t>
            </a:r>
          </a:p>
          <a:p>
            <a:r>
              <a:rPr lang="en-US" sz="2800" dirty="0" err="1"/>
              <a:t>OpenFlow</a:t>
            </a:r>
            <a:r>
              <a:rPr lang="en-US" sz="2800" dirty="0"/>
              <a:t> enables controllers to determine the path of network packets through the network of switches.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40274"/>
            <a:ext cx="4932363" cy="27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252" y="6054161"/>
            <a:ext cx="4905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2" y="54429"/>
            <a:ext cx="8229600" cy="9144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5" y="966520"/>
            <a:ext cx="9067800" cy="5355771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err="1"/>
              <a:t>OpenFlow</a:t>
            </a:r>
            <a:r>
              <a:rPr lang="en-US" sz="2000" dirty="0"/>
              <a:t> protocol is layered on top of the Transmission Control Protocol (TCP), and prescribes the use of Transport Layer Security (TLS).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Controllers </a:t>
            </a:r>
            <a:r>
              <a:rPr lang="en-US" sz="2000" dirty="0"/>
              <a:t>should listen on TCP port 6653 for switches that want to set up a connection. Earlier versions of the </a:t>
            </a:r>
            <a:r>
              <a:rPr lang="en-US" sz="2000" dirty="0" err="1"/>
              <a:t>OpenFlow</a:t>
            </a:r>
            <a:r>
              <a:rPr lang="en-US" sz="2000" dirty="0"/>
              <a:t> protocol unofficially used port 6633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249" y="3208059"/>
            <a:ext cx="7441192" cy="3616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5262" y="55712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55581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4262" y="55844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55712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6703" y="2931935"/>
            <a:ext cx="298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 packet of a flow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0845" y="295545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subsequent packets of the 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09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"/>
            <a:ext cx="8229600" cy="838200"/>
          </a:xfrm>
        </p:spPr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Switch, v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OpenFlow</a:t>
            </a:r>
            <a:r>
              <a:rPr lang="en-US" sz="2800" dirty="0"/>
              <a:t> allows remote administration of a layer 3 switch's packet forwarding tables, by adding, modifying and removing packet matching rules and actions.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14523"/>
            <a:ext cx="8839200" cy="37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1406" y="762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40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OpenFlow</a:t>
            </a:r>
            <a:r>
              <a:rPr 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Flow Table Abstraction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4341" name="Picture 4" descr="Screen shot 2010-08-17 at 4.28.2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1628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6781800" y="2786063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entury Schoolbook" charset="0"/>
                <a:ea typeface="ＭＳ Ｐゴシック" charset="-128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8908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228600" y="1143000"/>
            <a:ext cx="87630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162779"/>
            <a:ext cx="8229600" cy="685800"/>
          </a:xfrm>
        </p:spPr>
        <p:txBody>
          <a:bodyPr/>
          <a:lstStyle/>
          <a:p>
            <a:r>
              <a:rPr lang="en-US" dirty="0" smtClean="0"/>
              <a:t>Flow entry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609600" y="1203424"/>
            <a:ext cx="121285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defTabSz="457200"/>
            <a:r>
              <a:rPr lang="en-US" sz="2000" dirty="0">
                <a:latin typeface="Calibri" pitchFamily="34" charset="0"/>
              </a:rPr>
              <a:t>Switching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733425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 dirty="0">
                <a:latin typeface="Calibri" pitchFamily="34" charset="0"/>
              </a:rPr>
              <a:t>*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35013" y="1524000"/>
            <a:ext cx="7483471" cy="571500"/>
            <a:chOff x="0" y="0"/>
            <a:chExt cx="6704" cy="512"/>
          </a:xfrm>
        </p:grpSpPr>
        <p:sp>
          <p:nvSpPr>
            <p:cNvPr id="7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8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9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0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1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2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4" name="Rectangle 12"/>
            <p:cNvSpPr>
              <a:spLocks/>
            </p:cNvSpPr>
            <p:nvPr/>
          </p:nvSpPr>
          <p:spPr bwMode="auto">
            <a:xfrm>
              <a:off x="182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Eth</a:t>
              </a:r>
            </a:p>
            <a:p>
              <a:pPr defTabSz="457200"/>
              <a:r>
                <a:rPr lang="en-US" sz="1700" dirty="0">
                  <a:latin typeface="Calibri" pitchFamily="34" charset="0"/>
                </a:rPr>
                <a:t>type</a:t>
              </a:r>
            </a:p>
          </p:txBody>
        </p:sp>
        <p:sp>
          <p:nvSpPr>
            <p:cNvPr id="15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VLAN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8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9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20" name="Rectangle 18"/>
            <p:cNvSpPr>
              <a:spLocks/>
            </p:cNvSpPr>
            <p:nvPr/>
          </p:nvSpPr>
          <p:spPr bwMode="auto">
            <a:xfrm>
              <a:off x="359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Dst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21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22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23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24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25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26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dport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27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28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29" name="Rectangle 27"/>
          <p:cNvSpPr>
            <a:spLocks/>
          </p:cNvSpPr>
          <p:nvPr/>
        </p:nvSpPr>
        <p:spPr bwMode="auto">
          <a:xfrm>
            <a:off x="1393825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0" name="Rectangle 28"/>
          <p:cNvSpPr>
            <a:spLocks/>
          </p:cNvSpPr>
          <p:nvPr/>
        </p:nvSpPr>
        <p:spPr bwMode="auto">
          <a:xfrm>
            <a:off x="1990725" y="2020888"/>
            <a:ext cx="1135063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00:1f:..</a:t>
            </a:r>
          </a:p>
        </p:txBody>
      </p:sp>
      <p:sp>
        <p:nvSpPr>
          <p:cNvPr id="31" name="Rectangle 29"/>
          <p:cNvSpPr>
            <a:spLocks/>
          </p:cNvSpPr>
          <p:nvPr/>
        </p:nvSpPr>
        <p:spPr bwMode="auto">
          <a:xfrm>
            <a:off x="2714625" y="2041525"/>
            <a:ext cx="6619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2" name="Rectangle 30"/>
          <p:cNvSpPr>
            <a:spLocks/>
          </p:cNvSpPr>
          <p:nvPr/>
        </p:nvSpPr>
        <p:spPr bwMode="auto">
          <a:xfrm>
            <a:off x="3376613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3" name="Rectangle 31"/>
          <p:cNvSpPr>
            <a:spLocks/>
          </p:cNvSpPr>
          <p:nvPr/>
        </p:nvSpPr>
        <p:spPr bwMode="auto">
          <a:xfrm>
            <a:off x="4037013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4" name="Rectangle 32"/>
          <p:cNvSpPr>
            <a:spLocks/>
          </p:cNvSpPr>
          <p:nvPr/>
        </p:nvSpPr>
        <p:spPr bwMode="auto">
          <a:xfrm>
            <a:off x="4697413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5" name="Rectangle 33"/>
          <p:cNvSpPr>
            <a:spLocks/>
          </p:cNvSpPr>
          <p:nvPr/>
        </p:nvSpPr>
        <p:spPr bwMode="auto">
          <a:xfrm>
            <a:off x="5367338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6" name="Rectangle 34"/>
          <p:cNvSpPr>
            <a:spLocks/>
          </p:cNvSpPr>
          <p:nvPr/>
        </p:nvSpPr>
        <p:spPr bwMode="auto">
          <a:xfrm>
            <a:off x="6027738" y="2041525"/>
            <a:ext cx="661987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7" name="Rectangle 35"/>
          <p:cNvSpPr>
            <a:spLocks/>
          </p:cNvSpPr>
          <p:nvPr/>
        </p:nvSpPr>
        <p:spPr bwMode="auto">
          <a:xfrm>
            <a:off x="6689725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8" name="Rectangle 36"/>
          <p:cNvSpPr>
            <a:spLocks/>
          </p:cNvSpPr>
          <p:nvPr/>
        </p:nvSpPr>
        <p:spPr bwMode="auto">
          <a:xfrm>
            <a:off x="7448550" y="20415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port6</a:t>
            </a:r>
          </a:p>
        </p:txBody>
      </p:sp>
      <p:sp>
        <p:nvSpPr>
          <p:cNvPr id="39" name="Rectangle 37"/>
          <p:cNvSpPr>
            <a:spLocks/>
          </p:cNvSpPr>
          <p:nvPr/>
        </p:nvSpPr>
        <p:spPr bwMode="auto">
          <a:xfrm>
            <a:off x="612775" y="2194024"/>
            <a:ext cx="15518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2000" dirty="0">
                <a:latin typeface="Calibri" pitchFamily="34" charset="0"/>
              </a:rPr>
              <a:t>Flow Switching</a:t>
            </a:r>
          </a:p>
        </p:txBody>
      </p:sp>
      <p:sp>
        <p:nvSpPr>
          <p:cNvPr id="40" name="Rectangle 38"/>
          <p:cNvSpPr>
            <a:spLocks/>
          </p:cNvSpPr>
          <p:nvPr/>
        </p:nvSpPr>
        <p:spPr bwMode="auto">
          <a:xfrm>
            <a:off x="733425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port3</a:t>
            </a:r>
          </a:p>
        </p:txBody>
      </p: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735013" y="2492375"/>
            <a:ext cx="7483471" cy="571500"/>
            <a:chOff x="0" y="0"/>
            <a:chExt cx="6704" cy="512"/>
          </a:xfrm>
        </p:grpSpPr>
        <p:sp>
          <p:nvSpPr>
            <p:cNvPr id="42" name="Rectangle 40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43" name="Rectangle 41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44" name="Rectangle 42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45" name="Rectangle 43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46" name="Rectangle 44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47" name="Rectangle 45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48" name="Rectangle 46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49" name="Rectangle 47"/>
            <p:cNvSpPr>
              <a:spLocks/>
            </p:cNvSpPr>
            <p:nvPr/>
          </p:nvSpPr>
          <p:spPr bwMode="auto">
            <a:xfrm>
              <a:off x="182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Eth</a:t>
              </a:r>
            </a:p>
            <a:p>
              <a:pPr defTabSz="457200"/>
              <a:r>
                <a:rPr lang="en-US" sz="1700" dirty="0">
                  <a:latin typeface="Calibri" pitchFamily="34" charset="0"/>
                </a:rPr>
                <a:t>type</a:t>
              </a:r>
            </a:p>
          </p:txBody>
        </p:sp>
        <p:sp>
          <p:nvSpPr>
            <p:cNvPr id="50" name="Rectangle 48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51" name="Rectangle 49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VLAN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52" name="Rectangle 50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53" name="Rectangle 51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54" name="Rectangle 52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55" name="Rectangle 53"/>
            <p:cNvSpPr>
              <a:spLocks/>
            </p:cNvSpPr>
            <p:nvPr/>
          </p:nvSpPr>
          <p:spPr bwMode="auto">
            <a:xfrm>
              <a:off x="359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Dst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56" name="Rectangle 54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57" name="Rectangle 55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58" name="Rectangle 56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59" name="Rectangle 57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60" name="Rectangle 58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61" name="Rectangle 59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62" name="Rectangle 60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63" name="Rectangle 61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64" name="Rectangle 62"/>
          <p:cNvSpPr>
            <a:spLocks/>
          </p:cNvSpPr>
          <p:nvPr/>
        </p:nvSpPr>
        <p:spPr bwMode="auto">
          <a:xfrm>
            <a:off x="1393825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00:20..</a:t>
            </a:r>
          </a:p>
        </p:txBody>
      </p:sp>
      <p:sp>
        <p:nvSpPr>
          <p:cNvPr id="65" name="Rectangle 63"/>
          <p:cNvSpPr>
            <a:spLocks/>
          </p:cNvSpPr>
          <p:nvPr/>
        </p:nvSpPr>
        <p:spPr bwMode="auto">
          <a:xfrm>
            <a:off x="2087563" y="2986087"/>
            <a:ext cx="868362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00:1f..</a:t>
            </a:r>
          </a:p>
        </p:txBody>
      </p:sp>
      <p:sp>
        <p:nvSpPr>
          <p:cNvPr id="66" name="Rectangle 64"/>
          <p:cNvSpPr>
            <a:spLocks/>
          </p:cNvSpPr>
          <p:nvPr/>
        </p:nvSpPr>
        <p:spPr bwMode="auto">
          <a:xfrm>
            <a:off x="2714625" y="2986087"/>
            <a:ext cx="661988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0800</a:t>
            </a:r>
          </a:p>
        </p:txBody>
      </p:sp>
      <p:sp>
        <p:nvSpPr>
          <p:cNvPr id="67" name="Rectangle 65"/>
          <p:cNvSpPr>
            <a:spLocks/>
          </p:cNvSpPr>
          <p:nvPr/>
        </p:nvSpPr>
        <p:spPr bwMode="auto">
          <a:xfrm>
            <a:off x="3376613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vlan1</a:t>
            </a:r>
          </a:p>
        </p:txBody>
      </p:sp>
      <p:sp>
        <p:nvSpPr>
          <p:cNvPr id="68" name="Rectangle 66"/>
          <p:cNvSpPr>
            <a:spLocks/>
          </p:cNvSpPr>
          <p:nvPr/>
        </p:nvSpPr>
        <p:spPr bwMode="auto">
          <a:xfrm>
            <a:off x="4037013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1.2.3.4</a:t>
            </a:r>
          </a:p>
        </p:txBody>
      </p:sp>
      <p:sp>
        <p:nvSpPr>
          <p:cNvPr id="69" name="Rectangle 67"/>
          <p:cNvSpPr>
            <a:spLocks/>
          </p:cNvSpPr>
          <p:nvPr/>
        </p:nvSpPr>
        <p:spPr bwMode="auto">
          <a:xfrm>
            <a:off x="4733925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5.6.7.8</a:t>
            </a:r>
          </a:p>
        </p:txBody>
      </p:sp>
      <p:sp>
        <p:nvSpPr>
          <p:cNvPr id="70" name="Rectangle 68"/>
          <p:cNvSpPr>
            <a:spLocks/>
          </p:cNvSpPr>
          <p:nvPr/>
        </p:nvSpPr>
        <p:spPr bwMode="auto">
          <a:xfrm>
            <a:off x="5595938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4</a:t>
            </a:r>
          </a:p>
        </p:txBody>
      </p:sp>
      <p:sp>
        <p:nvSpPr>
          <p:cNvPr id="71" name="Rectangle 69"/>
          <p:cNvSpPr>
            <a:spLocks/>
          </p:cNvSpPr>
          <p:nvPr/>
        </p:nvSpPr>
        <p:spPr bwMode="auto">
          <a:xfrm>
            <a:off x="6027738" y="2986087"/>
            <a:ext cx="661987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17264</a:t>
            </a:r>
          </a:p>
        </p:txBody>
      </p:sp>
      <p:sp>
        <p:nvSpPr>
          <p:cNvPr id="72" name="Rectangle 70"/>
          <p:cNvSpPr>
            <a:spLocks/>
          </p:cNvSpPr>
          <p:nvPr/>
        </p:nvSpPr>
        <p:spPr bwMode="auto">
          <a:xfrm>
            <a:off x="6689725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80</a:t>
            </a:r>
          </a:p>
        </p:txBody>
      </p:sp>
      <p:sp>
        <p:nvSpPr>
          <p:cNvPr id="73" name="Rectangle 71"/>
          <p:cNvSpPr>
            <a:spLocks/>
          </p:cNvSpPr>
          <p:nvPr/>
        </p:nvSpPr>
        <p:spPr bwMode="auto">
          <a:xfrm>
            <a:off x="7448550" y="29860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port6</a:t>
            </a:r>
          </a:p>
        </p:txBody>
      </p:sp>
      <p:sp>
        <p:nvSpPr>
          <p:cNvPr id="74" name="Rectangle 72"/>
          <p:cNvSpPr>
            <a:spLocks/>
          </p:cNvSpPr>
          <p:nvPr/>
        </p:nvSpPr>
        <p:spPr bwMode="auto">
          <a:xfrm>
            <a:off x="609600" y="3275111"/>
            <a:ext cx="81317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2000" dirty="0">
                <a:latin typeface="Calibri" pitchFamily="34" charset="0"/>
              </a:rPr>
              <a:t>Firewall</a:t>
            </a:r>
          </a:p>
        </p:txBody>
      </p:sp>
      <p:sp>
        <p:nvSpPr>
          <p:cNvPr id="75" name="Rectangle 73"/>
          <p:cNvSpPr>
            <a:spLocks/>
          </p:cNvSpPr>
          <p:nvPr/>
        </p:nvSpPr>
        <p:spPr bwMode="auto">
          <a:xfrm>
            <a:off x="733425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76" name="Group 74"/>
          <p:cNvGrpSpPr>
            <a:grpSpLocks/>
          </p:cNvGrpSpPr>
          <p:nvPr/>
        </p:nvGrpSpPr>
        <p:grpSpPr bwMode="auto">
          <a:xfrm>
            <a:off x="735013" y="3519487"/>
            <a:ext cx="7483471" cy="571500"/>
            <a:chOff x="0" y="0"/>
            <a:chExt cx="6704" cy="512"/>
          </a:xfrm>
        </p:grpSpPr>
        <p:sp>
          <p:nvSpPr>
            <p:cNvPr id="77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78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79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80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src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81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82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83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84" name="Rectangle 82"/>
            <p:cNvSpPr>
              <a:spLocks/>
            </p:cNvSpPr>
            <p:nvPr/>
          </p:nvSpPr>
          <p:spPr bwMode="auto">
            <a:xfrm>
              <a:off x="1823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Eth</a:t>
              </a:r>
            </a:p>
            <a:p>
              <a:pPr defTabSz="457200"/>
              <a:r>
                <a:rPr lang="en-US" sz="1700" dirty="0">
                  <a:latin typeface="Calibri" pitchFamily="34" charset="0"/>
                </a:rPr>
                <a:t>type</a:t>
              </a:r>
            </a:p>
          </p:txBody>
        </p:sp>
        <p:sp>
          <p:nvSpPr>
            <p:cNvPr id="85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86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VLAN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87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88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89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90" name="Rectangle 88"/>
            <p:cNvSpPr>
              <a:spLocks/>
            </p:cNvSpPr>
            <p:nvPr/>
          </p:nvSpPr>
          <p:spPr bwMode="auto">
            <a:xfrm>
              <a:off x="359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Dst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91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92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93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94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95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96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97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98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Forward</a:t>
              </a:r>
            </a:p>
          </p:txBody>
        </p:sp>
      </p:grpSp>
      <p:sp>
        <p:nvSpPr>
          <p:cNvPr id="99" name="Rectangle 97"/>
          <p:cNvSpPr>
            <a:spLocks/>
          </p:cNvSpPr>
          <p:nvPr/>
        </p:nvSpPr>
        <p:spPr bwMode="auto">
          <a:xfrm>
            <a:off x="1393825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0" name="Rectangle 98"/>
          <p:cNvSpPr>
            <a:spLocks/>
          </p:cNvSpPr>
          <p:nvPr/>
        </p:nvSpPr>
        <p:spPr bwMode="auto">
          <a:xfrm>
            <a:off x="1822450" y="4052887"/>
            <a:ext cx="1133475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1" name="Rectangle 99"/>
          <p:cNvSpPr>
            <a:spLocks/>
          </p:cNvSpPr>
          <p:nvPr/>
        </p:nvSpPr>
        <p:spPr bwMode="auto">
          <a:xfrm>
            <a:off x="2714625" y="4052887"/>
            <a:ext cx="661988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2" name="Rectangle 100"/>
          <p:cNvSpPr>
            <a:spLocks/>
          </p:cNvSpPr>
          <p:nvPr/>
        </p:nvSpPr>
        <p:spPr bwMode="auto">
          <a:xfrm>
            <a:off x="3376613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3" name="Rectangle 101"/>
          <p:cNvSpPr>
            <a:spLocks/>
          </p:cNvSpPr>
          <p:nvPr/>
        </p:nvSpPr>
        <p:spPr bwMode="auto">
          <a:xfrm>
            <a:off x="4037013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4" name="Rectangle 102"/>
          <p:cNvSpPr>
            <a:spLocks/>
          </p:cNvSpPr>
          <p:nvPr/>
        </p:nvSpPr>
        <p:spPr bwMode="auto">
          <a:xfrm>
            <a:off x="4697413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5" name="Rectangle 103"/>
          <p:cNvSpPr>
            <a:spLocks/>
          </p:cNvSpPr>
          <p:nvPr/>
        </p:nvSpPr>
        <p:spPr bwMode="auto">
          <a:xfrm>
            <a:off x="5367338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6" name="Rectangle 104"/>
          <p:cNvSpPr>
            <a:spLocks/>
          </p:cNvSpPr>
          <p:nvPr/>
        </p:nvSpPr>
        <p:spPr bwMode="auto">
          <a:xfrm>
            <a:off x="6027738" y="4052887"/>
            <a:ext cx="661987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7" name="Rectangle 105"/>
          <p:cNvSpPr>
            <a:spLocks/>
          </p:cNvSpPr>
          <p:nvPr/>
        </p:nvSpPr>
        <p:spPr bwMode="auto">
          <a:xfrm>
            <a:off x="6689725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22</a:t>
            </a:r>
          </a:p>
        </p:txBody>
      </p:sp>
      <p:sp>
        <p:nvSpPr>
          <p:cNvPr id="108" name="Rectangle 106"/>
          <p:cNvSpPr>
            <a:spLocks/>
          </p:cNvSpPr>
          <p:nvPr/>
        </p:nvSpPr>
        <p:spPr bwMode="auto">
          <a:xfrm>
            <a:off x="7448550" y="4052887"/>
            <a:ext cx="660400" cy="322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drop</a:t>
            </a:r>
          </a:p>
        </p:txBody>
      </p:sp>
      <p:sp>
        <p:nvSpPr>
          <p:cNvPr id="109" name="Rectangle 2"/>
          <p:cNvSpPr>
            <a:spLocks/>
          </p:cNvSpPr>
          <p:nvPr/>
        </p:nvSpPr>
        <p:spPr bwMode="auto">
          <a:xfrm>
            <a:off x="669925" y="4203799"/>
            <a:ext cx="80425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2000" dirty="0">
                <a:latin typeface="Calibri" pitchFamily="34" charset="0"/>
              </a:rPr>
              <a:t>Routing</a:t>
            </a:r>
          </a:p>
        </p:txBody>
      </p:sp>
      <p:sp>
        <p:nvSpPr>
          <p:cNvPr id="110" name="Rectangle 3"/>
          <p:cNvSpPr>
            <a:spLocks/>
          </p:cNvSpPr>
          <p:nvPr/>
        </p:nvSpPr>
        <p:spPr bwMode="auto">
          <a:xfrm>
            <a:off x="792162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11" name="Group 4"/>
          <p:cNvGrpSpPr>
            <a:grpSpLocks/>
          </p:cNvGrpSpPr>
          <p:nvPr/>
        </p:nvGrpSpPr>
        <p:grpSpPr bwMode="auto">
          <a:xfrm>
            <a:off x="793750" y="4468813"/>
            <a:ext cx="7483471" cy="571500"/>
            <a:chOff x="0" y="0"/>
            <a:chExt cx="6704" cy="512"/>
          </a:xfrm>
        </p:grpSpPr>
        <p:sp>
          <p:nvSpPr>
            <p:cNvPr id="112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13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14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15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src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116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17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18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19" name="Rectangle 12"/>
            <p:cNvSpPr>
              <a:spLocks/>
            </p:cNvSpPr>
            <p:nvPr/>
          </p:nvSpPr>
          <p:spPr bwMode="auto">
            <a:xfrm>
              <a:off x="1839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Eth</a:t>
              </a:r>
            </a:p>
            <a:p>
              <a:pPr defTabSz="457200"/>
              <a:r>
                <a:rPr lang="en-US" sz="1700" dirty="0">
                  <a:latin typeface="Calibri" pitchFamily="34" charset="0"/>
                </a:rPr>
                <a:t>type</a:t>
              </a:r>
            </a:p>
          </p:txBody>
        </p:sp>
        <p:sp>
          <p:nvSpPr>
            <p:cNvPr id="120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21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VLAN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2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23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4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25" name="Rectangle 18"/>
            <p:cNvSpPr>
              <a:spLocks/>
            </p:cNvSpPr>
            <p:nvPr/>
          </p:nvSpPr>
          <p:spPr bwMode="auto">
            <a:xfrm>
              <a:off x="360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Dst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126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27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8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29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30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31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32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33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34" name="Rectangle 27"/>
          <p:cNvSpPr>
            <a:spLocks/>
          </p:cNvSpPr>
          <p:nvPr/>
        </p:nvSpPr>
        <p:spPr bwMode="auto">
          <a:xfrm>
            <a:off x="1452562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5" name="Rectangle 28"/>
          <p:cNvSpPr>
            <a:spLocks/>
          </p:cNvSpPr>
          <p:nvPr/>
        </p:nvSpPr>
        <p:spPr bwMode="auto">
          <a:xfrm>
            <a:off x="1881187" y="5013325"/>
            <a:ext cx="1133475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6" name="Rectangle 29"/>
          <p:cNvSpPr>
            <a:spLocks/>
          </p:cNvSpPr>
          <p:nvPr/>
        </p:nvSpPr>
        <p:spPr bwMode="auto">
          <a:xfrm>
            <a:off x="2773362" y="5013325"/>
            <a:ext cx="6619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7" name="Rectangle 30"/>
          <p:cNvSpPr>
            <a:spLocks/>
          </p:cNvSpPr>
          <p:nvPr/>
        </p:nvSpPr>
        <p:spPr bwMode="auto">
          <a:xfrm>
            <a:off x="3435350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8" name="Rectangle 31"/>
          <p:cNvSpPr>
            <a:spLocks/>
          </p:cNvSpPr>
          <p:nvPr/>
        </p:nvSpPr>
        <p:spPr bwMode="auto">
          <a:xfrm>
            <a:off x="4095750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9" name="Rectangle 32"/>
          <p:cNvSpPr>
            <a:spLocks/>
          </p:cNvSpPr>
          <p:nvPr/>
        </p:nvSpPr>
        <p:spPr bwMode="auto">
          <a:xfrm>
            <a:off x="4756150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5.6.7.8</a:t>
            </a:r>
          </a:p>
        </p:txBody>
      </p:sp>
      <p:sp>
        <p:nvSpPr>
          <p:cNvPr id="140" name="Rectangle 33"/>
          <p:cNvSpPr>
            <a:spLocks/>
          </p:cNvSpPr>
          <p:nvPr/>
        </p:nvSpPr>
        <p:spPr bwMode="auto">
          <a:xfrm>
            <a:off x="5426075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1" name="Rectangle 34"/>
          <p:cNvSpPr>
            <a:spLocks/>
          </p:cNvSpPr>
          <p:nvPr/>
        </p:nvSpPr>
        <p:spPr bwMode="auto">
          <a:xfrm>
            <a:off x="6086475" y="5013325"/>
            <a:ext cx="661987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2" name="Rectangle 35"/>
          <p:cNvSpPr>
            <a:spLocks/>
          </p:cNvSpPr>
          <p:nvPr/>
        </p:nvSpPr>
        <p:spPr bwMode="auto">
          <a:xfrm>
            <a:off x="6748462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3" name="Rectangle 36"/>
          <p:cNvSpPr>
            <a:spLocks/>
          </p:cNvSpPr>
          <p:nvPr/>
        </p:nvSpPr>
        <p:spPr bwMode="auto">
          <a:xfrm>
            <a:off x="7507287" y="5013325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port6</a:t>
            </a:r>
          </a:p>
        </p:txBody>
      </p:sp>
      <p:sp>
        <p:nvSpPr>
          <p:cNvPr id="144" name="Rectangle 37"/>
          <p:cNvSpPr>
            <a:spLocks/>
          </p:cNvSpPr>
          <p:nvPr/>
        </p:nvSpPr>
        <p:spPr bwMode="auto">
          <a:xfrm>
            <a:off x="671512" y="5165824"/>
            <a:ext cx="305160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457200"/>
            <a:r>
              <a:rPr lang="en-US" sz="2000" dirty="0">
                <a:latin typeface="Calibri" pitchFamily="34" charset="0"/>
              </a:rPr>
              <a:t>VLAN </a:t>
            </a:r>
            <a:r>
              <a:rPr lang="en-US" sz="2000" dirty="0" smtClean="0">
                <a:latin typeface="Calibri" pitchFamily="34" charset="0"/>
              </a:rPr>
              <a:t>Switching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(Efficient !!!)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5" name="Rectangle 38"/>
          <p:cNvSpPr>
            <a:spLocks/>
          </p:cNvSpPr>
          <p:nvPr/>
        </p:nvSpPr>
        <p:spPr bwMode="auto">
          <a:xfrm>
            <a:off x="792162" y="6291263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46" name="Group 39"/>
          <p:cNvGrpSpPr>
            <a:grpSpLocks/>
          </p:cNvGrpSpPr>
          <p:nvPr/>
        </p:nvGrpSpPr>
        <p:grpSpPr bwMode="auto">
          <a:xfrm>
            <a:off x="793750" y="5462588"/>
            <a:ext cx="7483475" cy="571500"/>
            <a:chOff x="0" y="0"/>
            <a:chExt cx="6704" cy="512"/>
          </a:xfrm>
        </p:grpSpPr>
        <p:sp>
          <p:nvSpPr>
            <p:cNvPr id="147" name="Rectangle 40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48" name="Rectangle 41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49" name="Rectangle 42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50" name="Rectangle 43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51" name="Rectangle 44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52" name="Rectangle 45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MAC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53" name="Rectangle 46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54" name="Rectangle 47"/>
            <p:cNvSpPr>
              <a:spLocks/>
            </p:cNvSpPr>
            <p:nvPr/>
          </p:nvSpPr>
          <p:spPr bwMode="auto">
            <a:xfrm>
              <a:off x="1839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Eth</a:t>
              </a:r>
            </a:p>
            <a:p>
              <a:pPr defTabSz="457200"/>
              <a:r>
                <a:rPr lang="en-US" sz="1700" dirty="0">
                  <a:latin typeface="Calibri" pitchFamily="34" charset="0"/>
                </a:rPr>
                <a:t>type</a:t>
              </a:r>
            </a:p>
          </p:txBody>
        </p:sp>
        <p:sp>
          <p:nvSpPr>
            <p:cNvPr id="155" name="Rectangle 48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56" name="Rectangle 49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VLAN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57" name="Rectangle 50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58" name="Rectangle 51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59" name="Rectangle 52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60" name="Rectangle 53"/>
            <p:cNvSpPr>
              <a:spLocks/>
            </p:cNvSpPr>
            <p:nvPr/>
          </p:nvSpPr>
          <p:spPr bwMode="auto">
            <a:xfrm>
              <a:off x="3607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 dirty="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 dirty="0" err="1">
                  <a:latin typeface="Calibri" pitchFamily="34" charset="0"/>
                </a:rPr>
                <a:t>Dst</a:t>
              </a:r>
              <a:endParaRPr lang="en-US" sz="1700" dirty="0">
                <a:latin typeface="Calibri" pitchFamily="34" charset="0"/>
              </a:endParaRPr>
            </a:p>
          </p:txBody>
        </p:sp>
        <p:sp>
          <p:nvSpPr>
            <p:cNvPr id="161" name="Rectangle 54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62" name="Rectangle 55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IP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63" name="Rectangle 56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64" name="Rectangle 57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65" name="Rectangle 58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66" name="Rectangle 59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TCP</a:t>
              </a:r>
            </a:p>
            <a:p>
              <a:pPr defTabSz="457200"/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67" name="Rectangle 60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57200"/>
              <a:endParaRPr lang="de-DE">
                <a:latin typeface="Calibri" pitchFamily="34" charset="0"/>
              </a:endParaRPr>
            </a:p>
          </p:txBody>
        </p:sp>
        <p:sp>
          <p:nvSpPr>
            <p:cNvPr id="168" name="Rectangle 61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457200"/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69" name="Rectangle 62"/>
          <p:cNvSpPr>
            <a:spLocks/>
          </p:cNvSpPr>
          <p:nvPr/>
        </p:nvSpPr>
        <p:spPr bwMode="auto">
          <a:xfrm>
            <a:off x="1452562" y="6291263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70" name="Rectangle 64"/>
          <p:cNvSpPr>
            <a:spLocks/>
          </p:cNvSpPr>
          <p:nvPr/>
        </p:nvSpPr>
        <p:spPr bwMode="auto">
          <a:xfrm>
            <a:off x="2773362" y="6291263"/>
            <a:ext cx="6619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71" name="Rectangle 65"/>
          <p:cNvSpPr>
            <a:spLocks/>
          </p:cNvSpPr>
          <p:nvPr/>
        </p:nvSpPr>
        <p:spPr bwMode="auto">
          <a:xfrm>
            <a:off x="3417887" y="6246813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vlan1</a:t>
            </a:r>
          </a:p>
        </p:txBody>
      </p:sp>
      <p:sp>
        <p:nvSpPr>
          <p:cNvPr id="172" name="Rectangle 66"/>
          <p:cNvSpPr>
            <a:spLocks/>
          </p:cNvSpPr>
          <p:nvPr/>
        </p:nvSpPr>
        <p:spPr bwMode="auto">
          <a:xfrm>
            <a:off x="4095750" y="6291263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73" name="Rectangle 67"/>
          <p:cNvSpPr>
            <a:spLocks/>
          </p:cNvSpPr>
          <p:nvPr/>
        </p:nvSpPr>
        <p:spPr bwMode="auto">
          <a:xfrm>
            <a:off x="4792662" y="6291263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74" name="Rectangle 68"/>
          <p:cNvSpPr>
            <a:spLocks/>
          </p:cNvSpPr>
          <p:nvPr/>
        </p:nvSpPr>
        <p:spPr bwMode="auto">
          <a:xfrm>
            <a:off x="5426075" y="6291263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75" name="Rectangle 69"/>
          <p:cNvSpPr>
            <a:spLocks/>
          </p:cNvSpPr>
          <p:nvPr/>
        </p:nvSpPr>
        <p:spPr bwMode="auto">
          <a:xfrm>
            <a:off x="6086475" y="6291263"/>
            <a:ext cx="661987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76" name="Rectangle 70"/>
          <p:cNvSpPr>
            <a:spLocks/>
          </p:cNvSpPr>
          <p:nvPr/>
        </p:nvSpPr>
        <p:spPr bwMode="auto">
          <a:xfrm>
            <a:off x="6748462" y="6291263"/>
            <a:ext cx="660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77" name="Rectangle 71"/>
          <p:cNvSpPr>
            <a:spLocks/>
          </p:cNvSpPr>
          <p:nvPr/>
        </p:nvSpPr>
        <p:spPr bwMode="auto">
          <a:xfrm>
            <a:off x="7507287" y="5959475"/>
            <a:ext cx="6604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 dirty="0">
                <a:latin typeface="Calibri" pitchFamily="34" charset="0"/>
              </a:rPr>
              <a:t>port6, </a:t>
            </a:r>
          </a:p>
          <a:p>
            <a:pPr defTabSz="457200"/>
            <a:r>
              <a:rPr lang="en-US" sz="1700" dirty="0">
                <a:latin typeface="Calibri" pitchFamily="34" charset="0"/>
              </a:rPr>
              <a:t>port7,</a:t>
            </a:r>
          </a:p>
          <a:p>
            <a:pPr defTabSz="457200"/>
            <a:r>
              <a:rPr lang="en-US" sz="1700" dirty="0">
                <a:latin typeface="Calibri" pitchFamily="34" charset="0"/>
              </a:rPr>
              <a:t>port9</a:t>
            </a:r>
          </a:p>
        </p:txBody>
      </p:sp>
      <p:sp>
        <p:nvSpPr>
          <p:cNvPr id="178" name="Rectangle 63"/>
          <p:cNvSpPr>
            <a:spLocks/>
          </p:cNvSpPr>
          <p:nvPr/>
        </p:nvSpPr>
        <p:spPr bwMode="auto">
          <a:xfrm>
            <a:off x="2046287" y="6256338"/>
            <a:ext cx="868363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57200"/>
            <a:r>
              <a:rPr lang="en-US" sz="1700">
                <a:latin typeface="Calibri" pitchFamily="34" charset="0"/>
              </a:rPr>
              <a:t>00:1f..</a:t>
            </a:r>
          </a:p>
        </p:txBody>
      </p:sp>
    </p:spTree>
    <p:extLst>
      <p:ext uri="{BB962C8B-B14F-4D97-AF65-F5344CB8AC3E}">
        <p14:creationId xmlns:p14="http://schemas.microsoft.com/office/powerpoint/2010/main" val="22587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SDN?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Software-Defined Networking, </a:t>
            </a:r>
            <a:br>
              <a:rPr lang="en-US" dirty="0" smtClean="0"/>
            </a:br>
            <a:r>
              <a:rPr lang="en-US" dirty="0" smtClean="0"/>
              <a:t>a.k.a. the programmable network</a:t>
            </a:r>
          </a:p>
          <a:p>
            <a:r>
              <a:rPr lang="en-US" dirty="0" smtClean="0"/>
              <a:t>A new network architecture</a:t>
            </a:r>
          </a:p>
          <a:p>
            <a:r>
              <a:rPr lang="en-US" dirty="0" smtClean="0"/>
              <a:t>A new network operating system</a:t>
            </a:r>
          </a:p>
          <a:p>
            <a:r>
              <a:rPr lang="en-US" dirty="0" smtClean="0"/>
              <a:t>A Generalized network virtualization</a:t>
            </a:r>
          </a:p>
          <a:p>
            <a:r>
              <a:rPr lang="en-US" i="1" dirty="0" smtClean="0"/>
              <a:t>(more…)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Header v.1.1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686800" cy="26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657"/>
            <a:ext cx="8229600" cy="838200"/>
          </a:xfrm>
        </p:spPr>
        <p:txBody>
          <a:bodyPr/>
          <a:lstStyle/>
          <a:p>
            <a:r>
              <a:rPr lang="en-US" dirty="0" err="1" smtClean="0"/>
              <a:t>Open</a:t>
            </a:r>
            <a:r>
              <a:rPr lang="en-US" altLang="zh-TW" dirty="0" err="1" smtClean="0"/>
              <a:t>Flow</a:t>
            </a:r>
            <a:r>
              <a:rPr lang="en-US" altLang="zh-TW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683125"/>
          </a:xfrm>
        </p:spPr>
        <p:txBody>
          <a:bodyPr/>
          <a:lstStyle/>
          <a:p>
            <a:r>
              <a:rPr lang="en-US" sz="2800" dirty="0" err="1"/>
              <a:t>OpenFlow</a:t>
            </a:r>
            <a:r>
              <a:rPr lang="en-US" sz="2800" dirty="0"/>
              <a:t>-compliant switches come in two types:</a:t>
            </a:r>
          </a:p>
          <a:p>
            <a:pPr lvl="1"/>
            <a:r>
              <a:rPr lang="en-US" sz="2400" b="1" dirty="0" err="1" smtClean="0"/>
              <a:t>OpenFlow</a:t>
            </a:r>
            <a:r>
              <a:rPr lang="en-US" sz="2400" b="1" dirty="0" smtClean="0"/>
              <a:t>-only</a:t>
            </a:r>
            <a:r>
              <a:rPr lang="en-US" sz="2400" dirty="0" smtClean="0"/>
              <a:t>: support </a:t>
            </a:r>
            <a:r>
              <a:rPr lang="en-US" sz="2400" dirty="0"/>
              <a:t>only </a:t>
            </a:r>
            <a:r>
              <a:rPr lang="en-US" sz="2400" dirty="0" err="1"/>
              <a:t>OpenFlow</a:t>
            </a:r>
            <a:r>
              <a:rPr lang="en-US" sz="2400" dirty="0"/>
              <a:t> operation, in those switches all packets are processed by the </a:t>
            </a:r>
            <a:r>
              <a:rPr lang="en-US" sz="2400" dirty="0" err="1" smtClean="0"/>
              <a:t>OpenFlow</a:t>
            </a:r>
            <a:r>
              <a:rPr lang="en-US" sz="2000" dirty="0" smtClean="0"/>
              <a:t> </a:t>
            </a:r>
            <a:r>
              <a:rPr lang="en-US" sz="2400" dirty="0" smtClean="0"/>
              <a:t>pipeline</a:t>
            </a:r>
            <a:r>
              <a:rPr lang="en-US" sz="2400" dirty="0"/>
              <a:t>, and can not be processed otherwise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err="1" smtClean="0"/>
              <a:t>OpenFlow</a:t>
            </a:r>
            <a:r>
              <a:rPr lang="en-US" sz="2400" b="1" dirty="0" smtClean="0"/>
              <a:t>-hybrid</a:t>
            </a:r>
            <a:r>
              <a:rPr lang="en-US" sz="2400" dirty="0" smtClean="0"/>
              <a:t>: support </a:t>
            </a:r>
            <a:r>
              <a:rPr lang="en-US" sz="2400" dirty="0"/>
              <a:t>both </a:t>
            </a:r>
            <a:r>
              <a:rPr lang="en-US" sz="2400" dirty="0" err="1"/>
              <a:t>OpenFlow</a:t>
            </a:r>
            <a:r>
              <a:rPr lang="en-US" sz="2400" dirty="0"/>
              <a:t> operation </a:t>
            </a:r>
            <a:r>
              <a:rPr lang="en-US" sz="2400" dirty="0" smtClean="0"/>
              <a:t>and normal</a:t>
            </a:r>
            <a:r>
              <a:rPr lang="en-US" sz="2400" dirty="0"/>
              <a:t> </a:t>
            </a:r>
            <a:r>
              <a:rPr lang="en-US" sz="2400" dirty="0" smtClean="0"/>
              <a:t>Ethernet </a:t>
            </a:r>
            <a:r>
              <a:rPr lang="en-US" sz="2400" dirty="0"/>
              <a:t>switching </a:t>
            </a:r>
            <a:r>
              <a:rPr lang="en-US" sz="2400" dirty="0" smtClean="0"/>
              <a:t>operation</a:t>
            </a:r>
            <a:r>
              <a:rPr lang="en-US" sz="2400" dirty="0"/>
              <a:t>, i.e. traditional L2 Ethernet switching, VLAN isolation, L3 routing (IPv4 routing, IPv6 routing</a:t>
            </a:r>
            <a:r>
              <a:rPr lang="en-US" sz="2400" dirty="0" smtClean="0"/>
              <a:t>...), ACL </a:t>
            </a:r>
            <a:r>
              <a:rPr lang="en-US" sz="2400" dirty="0"/>
              <a:t>and </a:t>
            </a:r>
            <a:r>
              <a:rPr lang="en-US" sz="2400" dirty="0" err="1"/>
              <a:t>QoS</a:t>
            </a:r>
            <a:r>
              <a:rPr lang="en-US" sz="2400" dirty="0"/>
              <a:t> processing.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err="1" smtClean="0"/>
              <a:t>OpenFlow</a:t>
            </a:r>
            <a:r>
              <a:rPr lang="en-US" sz="2400" b="1" dirty="0" smtClean="0"/>
              <a:t> pipeline</a:t>
            </a:r>
            <a:r>
              <a:rPr lang="en-US" sz="2400" dirty="0" smtClean="0"/>
              <a:t> of </a:t>
            </a:r>
            <a:r>
              <a:rPr lang="en-US" sz="2400" dirty="0"/>
              <a:t>every </a:t>
            </a:r>
            <a:r>
              <a:rPr lang="en-US" sz="2400" dirty="0" err="1"/>
              <a:t>OpenFlow</a:t>
            </a:r>
            <a:r>
              <a:rPr lang="en-US" sz="2400" dirty="0"/>
              <a:t> switch contains multiple </a:t>
            </a:r>
            <a:r>
              <a:rPr lang="en-US" sz="2400" dirty="0" smtClean="0"/>
              <a:t>flow </a:t>
            </a:r>
            <a:r>
              <a:rPr lang="en-US" sz="2400" dirty="0"/>
              <a:t>tables, each </a:t>
            </a:r>
            <a:r>
              <a:rPr lang="en-US" sz="2400" dirty="0" smtClean="0"/>
              <a:t>flow table containing </a:t>
            </a:r>
            <a:r>
              <a:rPr lang="en-US" sz="2400" dirty="0"/>
              <a:t>multiple </a:t>
            </a:r>
            <a:r>
              <a:rPr lang="en-US" sz="2400" dirty="0" smtClean="0"/>
              <a:t>flow </a:t>
            </a:r>
            <a:r>
              <a:rPr lang="en-US" sz="2400" dirty="0"/>
              <a:t>entries.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09" y="76200"/>
            <a:ext cx="8229600" cy="914400"/>
          </a:xfrm>
        </p:spPr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matching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580" y="1724562"/>
            <a:ext cx="6864997" cy="4326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7818" y="6324600"/>
            <a:ext cx="4966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ONF, “</a:t>
            </a:r>
            <a:r>
              <a:rPr lang="en-US" sz="1600" i="1" dirty="0" err="1" smtClean="0"/>
              <a:t>OpenFlow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Swith</a:t>
            </a:r>
            <a:r>
              <a:rPr lang="en-US" sz="1600" i="1" dirty="0" smtClean="0"/>
              <a:t> Specification v.1.3.0”</a:t>
            </a:r>
            <a:r>
              <a:rPr lang="en-US" sz="1600" dirty="0" smtClean="0"/>
              <a:t>, June, 2012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59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45" y="1526309"/>
            <a:ext cx="8229600" cy="5334000"/>
          </a:xfrm>
        </p:spPr>
        <p:txBody>
          <a:bodyPr/>
          <a:lstStyle/>
          <a:p>
            <a:r>
              <a:rPr lang="en-US" dirty="0" smtClean="0"/>
              <a:t>OpenFlow native programmability</a:t>
            </a:r>
          </a:p>
          <a:p>
            <a:pPr lvl="1"/>
            <a:r>
              <a:rPr lang="en-US" dirty="0" smtClean="0"/>
              <a:t>Redefined the flow format, actions, and etc.</a:t>
            </a:r>
          </a:p>
          <a:p>
            <a:r>
              <a:rPr lang="en-US" dirty="0" smtClean="0"/>
              <a:t>Controller programmability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Openflow</a:t>
            </a:r>
            <a:r>
              <a:rPr lang="en-US" dirty="0" smtClean="0"/>
              <a:t> provided API to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916F211-F929-43F3-A3E9-EE54E89BF5B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445"/>
            <a:ext cx="8229600" cy="685800"/>
          </a:xfrm>
        </p:spPr>
        <p:txBody>
          <a:bodyPr/>
          <a:lstStyle/>
          <a:p>
            <a:r>
              <a:rPr lang="en-US" dirty="0" smtClean="0"/>
              <a:t>OpenFlow Controllers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74671"/>
              </p:ext>
            </p:extLst>
          </p:nvPr>
        </p:nvGraphicFramePr>
        <p:xfrm>
          <a:off x="228600" y="1295400"/>
          <a:ext cx="8686800" cy="4839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0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Platform(s)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Original 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64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Openflow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Stanford/</a:t>
                      </a:r>
                      <a:r>
                        <a:rPr lang="en-US" sz="1600" dirty="0" err="1" smtClean="0"/>
                        <a:t>Nicira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designed for extensibility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643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Nox</a:t>
                      </a:r>
                      <a:r>
                        <a:rPr lang="en-US" sz="1600" b="1" dirty="0" smtClean="0"/>
                        <a:t>/Pox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Python, C++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Nicira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Actively developed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9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Beacon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Win, Mac, Linux,  Android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David Erickson</a:t>
                      </a:r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standford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Runtime modular, web UI framework,</a:t>
                      </a:r>
                      <a:r>
                        <a:rPr lang="en-US" sz="1600" baseline="0" dirty="0" smtClean="0"/>
                        <a:t> regression test framework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643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Trema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Ruby,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emulator, regression test framework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643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Ryu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Linux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Supports </a:t>
                      </a:r>
                      <a:r>
                        <a:rPr lang="en-US" sz="1600" dirty="0" err="1" smtClean="0"/>
                        <a:t>openstack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dirty="0" err="1" smtClean="0"/>
                        <a:t>openflow</a:t>
                      </a:r>
                      <a:r>
                        <a:rPr lang="en-US" sz="1600" dirty="0" smtClean="0"/>
                        <a:t> 1.3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64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Floodlight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BigSwitch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 </a:t>
                      </a:r>
                      <a:r>
                        <a:rPr lang="en-US" sz="1600" dirty="0" err="1" smtClean="0"/>
                        <a:t>openstack</a:t>
                      </a:r>
                      <a:r>
                        <a:rPr lang="en-US" sz="1600" baseline="0" dirty="0" smtClean="0"/>
                        <a:t> and java based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SDN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4373"/>
            <a:ext cx="7924800" cy="514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34" y="97971"/>
            <a:ext cx="8382000" cy="83820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OpenFlow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0219"/>
            <a:ext cx="6553200" cy="53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5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Scott </a:t>
            </a:r>
            <a:r>
              <a:rPr lang="en-US" sz="1200" dirty="0" err="1" smtClean="0"/>
              <a:t>Shenker</a:t>
            </a:r>
            <a:r>
              <a:rPr lang="en-US" sz="1200" dirty="0" smtClean="0"/>
              <a:t>, Software Defined Networking, </a:t>
            </a:r>
            <a:r>
              <a:rPr lang="en-US" sz="1200" dirty="0">
                <a:hlinkClick r:id="rId2"/>
              </a:rPr>
              <a:t>http://inst.eecs.berkeley.edu/~ee122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 err="1" smtClean="0"/>
              <a:t>OpenFlow</a:t>
            </a:r>
            <a:r>
              <a:rPr lang="en-US" sz="1200" dirty="0" smtClean="0"/>
              <a:t> official </a:t>
            </a:r>
            <a:r>
              <a:rPr lang="en-US" sz="1200" dirty="0"/>
              <a:t>website at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www.openflow.org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NOX controller at </a:t>
            </a:r>
            <a:r>
              <a:rPr lang="en-US" sz="1200" dirty="0" smtClean="0">
                <a:hlinkClick r:id="rId4"/>
              </a:rPr>
              <a:t>http://www.noxrepo.org/</a:t>
            </a:r>
            <a:endParaRPr lang="en-US" sz="1200" dirty="0" smtClean="0"/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J. Pettit, J. Gross, B. Pfaff, M. </a:t>
            </a:r>
            <a:r>
              <a:rPr lang="en-US" sz="1200" dirty="0" err="1"/>
              <a:t>Casado</a:t>
            </a:r>
            <a:r>
              <a:rPr lang="en-US" sz="1200" dirty="0"/>
              <a:t>, S. Crosby, “Virtual Switching in an Era of Advanced Edges,” 2nd Workshop on Data Center – Converged and Virtual Ethernet Switching (DC-CAVES), ITC 22, Sep. 6, 2010.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B. Pfaff, J. Pettit, T. </a:t>
            </a:r>
            <a:r>
              <a:rPr lang="en-US" sz="1200" dirty="0" err="1"/>
              <a:t>Koponen</a:t>
            </a:r>
            <a:r>
              <a:rPr lang="en-US" sz="1200" dirty="0"/>
              <a:t>, K. </a:t>
            </a:r>
            <a:r>
              <a:rPr lang="en-US" sz="1200" dirty="0" err="1"/>
              <a:t>Amidon</a:t>
            </a:r>
            <a:r>
              <a:rPr lang="en-US" sz="1200" dirty="0"/>
              <a:t>, M. </a:t>
            </a:r>
            <a:r>
              <a:rPr lang="en-US" sz="1200" dirty="0" err="1"/>
              <a:t>Casado</a:t>
            </a:r>
            <a:r>
              <a:rPr lang="en-US" sz="1200" dirty="0"/>
              <a:t>, S. </a:t>
            </a:r>
            <a:r>
              <a:rPr lang="en-US" sz="1200" dirty="0" err="1"/>
              <a:t>Shenker</a:t>
            </a:r>
            <a:r>
              <a:rPr lang="en-US" sz="1200" dirty="0"/>
              <a:t>, “Extending Networking into the Virtualization Layer,” </a:t>
            </a:r>
            <a:r>
              <a:rPr lang="en-US" sz="1200" dirty="0" err="1"/>
              <a:t>HotNets</a:t>
            </a:r>
            <a:r>
              <a:rPr lang="en-US" sz="1200" dirty="0"/>
              <a:t>-VIII, Oct. 22-23, 2009.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S. Zhou, “Virtual Networking,” ACM SIGOPS Operating Systems Review, 2010.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N. </a:t>
            </a:r>
            <a:r>
              <a:rPr lang="en-US" sz="1200" dirty="0" err="1"/>
              <a:t>Mckeown</a:t>
            </a:r>
            <a:r>
              <a:rPr lang="en-US" sz="1200" dirty="0"/>
              <a:t> et al., “</a:t>
            </a:r>
            <a:r>
              <a:rPr lang="en-US" sz="1200" dirty="0" err="1"/>
              <a:t>OpenFlow</a:t>
            </a:r>
            <a:r>
              <a:rPr lang="en-US" sz="1200" dirty="0"/>
              <a:t>: Enabling Innovation in Campus Networks,” white papers. The </a:t>
            </a:r>
            <a:r>
              <a:rPr lang="en-US" sz="1200" dirty="0" err="1"/>
              <a:t>OpenFlow</a:t>
            </a:r>
            <a:r>
              <a:rPr lang="en-US" sz="1200" dirty="0"/>
              <a:t> Switch Consortium, March 2008, http://</a:t>
            </a:r>
            <a:r>
              <a:rPr lang="en-US" sz="1200" dirty="0" err="1"/>
              <a:t>www.openflowswitch.org</a:t>
            </a:r>
            <a:r>
              <a:rPr lang="en-US" sz="1200" dirty="0"/>
              <a:t>//documents/</a:t>
            </a:r>
            <a:r>
              <a:rPr lang="en-US" sz="1200" dirty="0" err="1"/>
              <a:t>openflow-wp-latest.pdf</a:t>
            </a:r>
            <a:endParaRPr lang="en-US" sz="1200" dirty="0"/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Y. </a:t>
            </a:r>
            <a:r>
              <a:rPr lang="en-US" sz="1200" dirty="0" err="1"/>
              <a:t>Luo</a:t>
            </a:r>
            <a:r>
              <a:rPr lang="en-US" sz="1200" dirty="0"/>
              <a:t> et al., “Accelerating </a:t>
            </a:r>
            <a:r>
              <a:rPr lang="en-US" sz="1200" dirty="0" err="1"/>
              <a:t>OpenFlow</a:t>
            </a:r>
            <a:r>
              <a:rPr lang="en-US" sz="1200" dirty="0"/>
              <a:t> Switching with Network Processors,” Proc. ACM/IEEE </a:t>
            </a:r>
            <a:r>
              <a:rPr lang="en-US" sz="1200" dirty="0" err="1"/>
              <a:t>Symp</a:t>
            </a:r>
            <a:r>
              <a:rPr lang="en-US" sz="1200" dirty="0"/>
              <a:t>. Architectures for Networking and Communications Systems (ANCS 09), ACM Press, 2009.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J. </a:t>
            </a:r>
            <a:r>
              <a:rPr lang="en-US" sz="1200" dirty="0" err="1"/>
              <a:t>Naous</a:t>
            </a:r>
            <a:r>
              <a:rPr lang="en-US" sz="1200" dirty="0"/>
              <a:t> et al., “Implementing an </a:t>
            </a:r>
            <a:r>
              <a:rPr lang="en-US" sz="1200" dirty="0" err="1"/>
              <a:t>OpenFlow</a:t>
            </a:r>
            <a:r>
              <a:rPr lang="en-US" sz="1200" dirty="0"/>
              <a:t> Switch on the </a:t>
            </a:r>
            <a:r>
              <a:rPr lang="en-US" sz="1200" dirty="0" err="1"/>
              <a:t>NetFPGA</a:t>
            </a:r>
            <a:r>
              <a:rPr lang="en-US" sz="1200" dirty="0"/>
              <a:t> platform,” Proc. ACM/IEEE </a:t>
            </a:r>
            <a:r>
              <a:rPr lang="en-US" sz="1200" dirty="0" err="1"/>
              <a:t>Symp</a:t>
            </a:r>
            <a:r>
              <a:rPr lang="en-US" sz="1200" dirty="0"/>
              <a:t>. Architectures for Networking and Communications Systems (ANCS 08), ACM Press, 2008.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H. Chen et al., “A Survey on the Application of FPGAs for Network Infrastructure Security,” IEEE Communications Surveys &amp; Tutorials, June 2010.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F. </a:t>
            </a:r>
            <a:r>
              <a:rPr lang="en-US" sz="1200" dirty="0" err="1"/>
              <a:t>Azmandian</a:t>
            </a:r>
            <a:r>
              <a:rPr lang="en-US" sz="1200" dirty="0"/>
              <a:t> et al., “Virtual Machine Monitor-Based Lightweight Intrusion Detection,” ACM SIGOPS Operating Systems Review, July 2011.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1200" dirty="0"/>
              <a:t>H. </a:t>
            </a:r>
            <a:r>
              <a:rPr lang="en-US" sz="1200" dirty="0" err="1"/>
              <a:t>Bos</a:t>
            </a:r>
            <a:r>
              <a:rPr lang="en-US" sz="1200" dirty="0"/>
              <a:t> and K. Huang, “A network intrusion detection system on ixp1200 network processors with support for large rule sets,” in Technical Report 2004-02. Leiden University, 2004.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4582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Why do we need SDN?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382000" cy="4419600"/>
          </a:xfrm>
        </p:spPr>
        <p:txBody>
          <a:bodyPr/>
          <a:lstStyle/>
          <a:p>
            <a:pPr algn="just" eaLnBrk="1" hangingPunct="1"/>
            <a:r>
              <a:rPr lang="en-US" sz="2800" dirty="0" smtClean="0">
                <a:latin typeface="Times" charset="0"/>
                <a:cs typeface="ＭＳ Ｐゴシック" charset="0"/>
              </a:rPr>
              <a:t>Do you think a Network system simple?</a:t>
            </a:r>
          </a:p>
          <a:p>
            <a:pPr algn="just" eaLnBrk="1" hangingPunct="1"/>
            <a:r>
              <a:rPr lang="en-US" sz="2800" dirty="0" smtClean="0">
                <a:latin typeface="Times" charset="0"/>
                <a:cs typeface="ＭＳ Ｐゴシック" charset="0"/>
              </a:rPr>
              <a:t>Networks used to be simple: Ethernet, IP, TCP…. </a:t>
            </a:r>
          </a:p>
          <a:p>
            <a:pPr algn="just" eaLnBrk="1" hangingPunct="1"/>
            <a:r>
              <a:rPr lang="en-US" sz="2800" dirty="0" smtClean="0">
                <a:latin typeface="Times" charset="0"/>
                <a:cs typeface="ＭＳ Ｐゴシック" charset="0"/>
              </a:rPr>
              <a:t>New </a:t>
            </a:r>
            <a:r>
              <a:rPr lang="en-US" sz="2800" b="1" dirty="0" smtClean="0">
                <a:latin typeface="Times" charset="0"/>
                <a:cs typeface="ＭＳ Ｐゴシック" charset="0"/>
              </a:rPr>
              <a:t>control</a:t>
            </a:r>
            <a:r>
              <a:rPr lang="en-US" sz="2800" dirty="0" smtClean="0">
                <a:latin typeface="Times" charset="0"/>
                <a:cs typeface="ＭＳ Ｐゴシック" charset="0"/>
              </a:rPr>
              <a:t> requirements led to great complexity</a:t>
            </a:r>
          </a:p>
          <a:p>
            <a:pPr lvl="1" algn="just" eaLnBrk="1" hangingPunct="1"/>
            <a:r>
              <a:rPr lang="en-US" sz="2400" dirty="0" smtClean="0">
                <a:latin typeface="Times" charset="0"/>
                <a:cs typeface="ＭＳ Ｐゴシック" charset="0"/>
              </a:rPr>
              <a:t>Isolation 		</a:t>
            </a:r>
            <a:r>
              <a:rPr lang="en-US" sz="2400" dirty="0" smtClean="0">
                <a:latin typeface="Times" charset="0"/>
                <a:cs typeface="ＭＳ Ｐゴシック" charset="0"/>
                <a:sym typeface="Wingdings" pitchFamily="2" charset="2"/>
              </a:rPr>
              <a:t></a:t>
            </a:r>
            <a:r>
              <a:rPr lang="en-US" sz="2400" dirty="0" smtClean="0">
                <a:latin typeface="Times" charset="0"/>
                <a:cs typeface="ＭＳ Ｐゴシック" charset="0"/>
              </a:rPr>
              <a:t>  VLANs, ACLs</a:t>
            </a:r>
          </a:p>
          <a:p>
            <a:pPr lvl="1" algn="just" eaLnBrk="1" hangingPunct="1"/>
            <a:r>
              <a:rPr lang="en-US" sz="2400" dirty="0" smtClean="0">
                <a:latin typeface="Times" charset="0"/>
                <a:cs typeface="ＭＳ Ｐゴシック" charset="0"/>
              </a:rPr>
              <a:t>Traffic engineering 	</a:t>
            </a:r>
            <a:r>
              <a:rPr lang="en-US" sz="2400" dirty="0" smtClean="0">
                <a:latin typeface="Times" charset="0"/>
                <a:cs typeface="ＭＳ Ｐゴシック" charset="0"/>
                <a:sym typeface="Wingdings" pitchFamily="2" charset="2"/>
              </a:rPr>
              <a:t></a:t>
            </a:r>
            <a:r>
              <a:rPr lang="en-US" sz="2400" dirty="0" smtClean="0">
                <a:latin typeface="Times" charset="0"/>
                <a:cs typeface="ＭＳ Ｐゴシック" charset="0"/>
              </a:rPr>
              <a:t>  MPLS, </a:t>
            </a:r>
            <a:r>
              <a:rPr lang="en-US" sz="2400" dirty="0" err="1" smtClean="0">
                <a:latin typeface="Times" charset="0"/>
                <a:cs typeface="ＭＳ Ｐゴシック" charset="0"/>
              </a:rPr>
              <a:t>ECMP,Weights</a:t>
            </a:r>
            <a:endParaRPr lang="en-US" sz="2400" dirty="0" smtClean="0">
              <a:latin typeface="Times" charset="0"/>
              <a:cs typeface="ＭＳ Ｐゴシック" charset="0"/>
            </a:endParaRPr>
          </a:p>
          <a:p>
            <a:pPr lvl="1" algn="just" eaLnBrk="1" hangingPunct="1"/>
            <a:r>
              <a:rPr lang="en-US" sz="2400" dirty="0" smtClean="0">
                <a:latin typeface="Times" charset="0"/>
                <a:cs typeface="ＭＳ Ｐゴシック" charset="0"/>
              </a:rPr>
              <a:t>Packet processing 	</a:t>
            </a:r>
            <a:r>
              <a:rPr lang="en-US" sz="2400" dirty="0" smtClean="0">
                <a:latin typeface="Times" charset="0"/>
                <a:cs typeface="ＭＳ Ｐゴシック" charset="0"/>
                <a:sym typeface="Wingdings" pitchFamily="2" charset="2"/>
              </a:rPr>
              <a:t></a:t>
            </a:r>
            <a:r>
              <a:rPr lang="en-US" sz="2400" dirty="0" smtClean="0">
                <a:latin typeface="Times" charset="0"/>
                <a:cs typeface="ＭＳ Ｐゴシック" charset="0"/>
              </a:rPr>
              <a:t>  Firewalls, NATs, </a:t>
            </a:r>
            <a:r>
              <a:rPr lang="en-US" sz="2400" dirty="0" err="1" smtClean="0">
                <a:latin typeface="Times" charset="0"/>
                <a:cs typeface="ＭＳ Ｐゴシック" charset="0"/>
              </a:rPr>
              <a:t>middleboxes</a:t>
            </a:r>
            <a:endParaRPr lang="en-US" sz="2400" dirty="0" smtClean="0">
              <a:latin typeface="Times" charset="0"/>
              <a:cs typeface="ＭＳ Ｐゴシック" charset="0"/>
            </a:endParaRPr>
          </a:p>
          <a:p>
            <a:pPr lvl="1" algn="just" eaLnBrk="1" hangingPunct="1"/>
            <a:r>
              <a:rPr lang="en-US" sz="2400" dirty="0" smtClean="0">
                <a:latin typeface="Times" charset="0"/>
                <a:cs typeface="ＭＳ Ｐゴシック" charset="0"/>
              </a:rPr>
              <a:t>Payload analysis 	</a:t>
            </a:r>
            <a:r>
              <a:rPr lang="en-US" sz="2400" dirty="0" smtClean="0">
                <a:latin typeface="Times" charset="0"/>
                <a:cs typeface="ＭＳ Ｐゴシック" charset="0"/>
                <a:sym typeface="Wingdings" pitchFamily="2" charset="2"/>
              </a:rPr>
              <a:t>  </a:t>
            </a:r>
            <a:r>
              <a:rPr lang="en-US" sz="2400" dirty="0" smtClean="0">
                <a:latin typeface="Times" charset="0"/>
                <a:cs typeface="ＭＳ Ｐゴシック" charset="0"/>
              </a:rPr>
              <a:t>Deep packet inspection (DPI)</a:t>
            </a:r>
          </a:p>
          <a:p>
            <a:pPr lvl="1" algn="just" eaLnBrk="1" hangingPunct="1"/>
            <a:r>
              <a:rPr lang="en-US" sz="2400" dirty="0" smtClean="0">
                <a:latin typeface="Times" charset="0"/>
                <a:cs typeface="ＭＳ Ｐゴシック" charset="0"/>
              </a:rPr>
              <a:t>…..</a:t>
            </a:r>
          </a:p>
          <a:p>
            <a:pPr algn="just" eaLnBrk="1" hangingPunct="1"/>
            <a:r>
              <a:rPr lang="en-US" sz="2800" dirty="0" smtClean="0">
                <a:latin typeface="Times" charset="0"/>
                <a:cs typeface="ＭＳ Ｐゴシック" charset="0"/>
              </a:rPr>
              <a:t>Mechanisms designed and deployed independently</a:t>
            </a:r>
          </a:p>
          <a:p>
            <a:pPr lvl="1" algn="just" eaLnBrk="1" hangingPunct="1"/>
            <a:r>
              <a:rPr lang="en-US" sz="2400" dirty="0" smtClean="0">
                <a:latin typeface="Times" charset="0"/>
                <a:cs typeface="ＭＳ Ｐゴシック" charset="0"/>
              </a:rPr>
              <a:t>Complicated “control plane” design, primitive functionality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93920ED-059C-7749-BBA8-700EF7E8C83E}" type="slidenum">
              <a:rPr lang="en-US" sz="1400"/>
              <a:pPr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42558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80010"/>
            <a:ext cx="8229600" cy="762000"/>
          </a:xfrm>
        </p:spPr>
        <p:txBody>
          <a:bodyPr/>
          <a:lstStyle/>
          <a:p>
            <a:r>
              <a:rPr lang="en-US" dirty="0" smtClean="0"/>
              <a:t>Networking Devices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916F211-F929-43F3-A3E9-EE54E89BF5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2971800" y="3200400"/>
            <a:ext cx="1981200" cy="1752600"/>
            <a:chOff x="914400" y="1828800"/>
            <a:chExt cx="1828800" cy="1524000"/>
          </a:xfrm>
        </p:grpSpPr>
        <p:sp>
          <p:nvSpPr>
            <p:cNvPr id="7" name="Rectangle 6"/>
            <p:cNvSpPr/>
            <p:nvPr/>
          </p:nvSpPr>
          <p:spPr>
            <a:xfrm>
              <a:off x="914400" y="1828800"/>
              <a:ext cx="1828800" cy="15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90600" y="2819400"/>
              <a:ext cx="1676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Packet Processing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90600" y="2362200"/>
              <a:ext cx="1676400" cy="4572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Operating System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0599" y="1905000"/>
              <a:ext cx="533401" cy="4572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33600" y="1905000"/>
              <a:ext cx="533400" cy="4572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App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00200" y="2133600"/>
              <a:ext cx="457200" cy="0"/>
            </a:xfrm>
            <a:prstGeom prst="line">
              <a:avLst/>
            </a:prstGeom>
            <a:ln w="38100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8" idx="3"/>
            <a:endCxn id="15" idx="1"/>
          </p:cNvCxnSpPr>
          <p:nvPr/>
        </p:nvCxnSpPr>
        <p:spPr>
          <a:xfrm>
            <a:off x="4870450" y="4602480"/>
            <a:ext cx="920750" cy="426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uble Brace 14"/>
          <p:cNvSpPr/>
          <p:nvPr/>
        </p:nvSpPr>
        <p:spPr>
          <a:xfrm>
            <a:off x="5791200" y="4724400"/>
            <a:ext cx="2971800" cy="6096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Forwarding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Switching</a:t>
            </a:r>
          </a:p>
        </p:txBody>
      </p:sp>
      <p:cxnSp>
        <p:nvCxnSpPr>
          <p:cNvPr id="17" name="Straight Arrow Connector 16"/>
          <p:cNvCxnSpPr>
            <a:stCxn id="9" idx="3"/>
            <a:endCxn id="18" idx="1"/>
          </p:cNvCxnSpPr>
          <p:nvPr/>
        </p:nvCxnSpPr>
        <p:spPr>
          <a:xfrm flipV="1">
            <a:off x="4870450" y="3962400"/>
            <a:ext cx="84455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ouble Brace 17"/>
          <p:cNvSpPr/>
          <p:nvPr/>
        </p:nvSpPr>
        <p:spPr>
          <a:xfrm>
            <a:off x="5715000" y="3505200"/>
            <a:ext cx="3048000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Interface Virtualization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Control and Management APIs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cxnSp>
        <p:nvCxnSpPr>
          <p:cNvPr id="24" name="Straight Arrow Connector 23"/>
          <p:cNvCxnSpPr>
            <a:stCxn id="11" idx="3"/>
            <a:endCxn id="25" idx="1"/>
          </p:cNvCxnSpPr>
          <p:nvPr/>
        </p:nvCxnSpPr>
        <p:spPr>
          <a:xfrm flipV="1">
            <a:off x="4870450" y="2590800"/>
            <a:ext cx="768350" cy="96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ouble Brace 24"/>
          <p:cNvSpPr/>
          <p:nvPr/>
        </p:nvSpPr>
        <p:spPr>
          <a:xfrm>
            <a:off x="5638800" y="1981200"/>
            <a:ext cx="3124200" cy="12192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Routing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Access Control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Traffic Engineering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Management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41006" y="3124200"/>
            <a:ext cx="152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Router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2057400" y="3810000"/>
            <a:ext cx="838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19400" y="2362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Protocol and operation model</a:t>
            </a:r>
            <a:endParaRPr lang="en-US" dirty="0"/>
          </a:p>
        </p:txBody>
      </p:sp>
      <p:grpSp>
        <p:nvGrpSpPr>
          <p:cNvPr id="6" name="Group 60"/>
          <p:cNvGrpSpPr/>
          <p:nvPr/>
        </p:nvGrpSpPr>
        <p:grpSpPr>
          <a:xfrm>
            <a:off x="762000" y="3657600"/>
            <a:ext cx="1147762" cy="669925"/>
            <a:chOff x="762000" y="3657600"/>
            <a:chExt cx="1147762" cy="669925"/>
          </a:xfrm>
        </p:grpSpPr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762000" y="3657600"/>
              <a:ext cx="1147762" cy="669925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Calibri" charset="0"/>
              </a:endParaRPr>
            </a:p>
          </p:txBody>
        </p:sp>
        <p:grpSp>
          <p:nvGrpSpPr>
            <p:cNvPr id="13" name="Group 59"/>
            <p:cNvGrpSpPr/>
            <p:nvPr/>
          </p:nvGrpSpPr>
          <p:grpSpPr>
            <a:xfrm>
              <a:off x="1066800" y="3733800"/>
              <a:ext cx="533400" cy="152400"/>
              <a:chOff x="1447800" y="1752600"/>
              <a:chExt cx="609600" cy="228600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1447800" y="1752600"/>
                <a:ext cx="609600" cy="2286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1447800" y="1752600"/>
                <a:ext cx="609600" cy="2286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85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Typical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9281"/>
            <a:ext cx="5943600" cy="36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1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5300" y="68317"/>
            <a:ext cx="9982200" cy="685800"/>
          </a:xfrm>
        </p:spPr>
        <p:txBody>
          <a:bodyPr/>
          <a:lstStyle/>
          <a:p>
            <a:r>
              <a:rPr lang="en-US" sz="3600" dirty="0" smtClean="0"/>
              <a:t>Today’s Distributed Networking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382000" cy="4953610"/>
          </a:xfrm>
        </p:spPr>
        <p:txBody>
          <a:bodyPr/>
          <a:lstStyle/>
          <a:p>
            <a:r>
              <a:rPr lang="en-US" sz="2800" dirty="0" smtClean="0"/>
              <a:t>Close Boxes, Fully Distributed Protocols</a:t>
            </a:r>
            <a:endParaRPr lang="en-US" sz="2800" dirty="0"/>
          </a:p>
        </p:txBody>
      </p:sp>
      <p:sp>
        <p:nvSpPr>
          <p:cNvPr id="122" name="Slide Number Placeholder 1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8600" y="54102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Closed Operating Environment</a:t>
            </a:r>
            <a:endParaRPr lang="en-US" sz="2000" dirty="0"/>
          </a:p>
        </p:txBody>
      </p:sp>
      <p:grpSp>
        <p:nvGrpSpPr>
          <p:cNvPr id="4" name="Group 56"/>
          <p:cNvGrpSpPr/>
          <p:nvPr/>
        </p:nvGrpSpPr>
        <p:grpSpPr>
          <a:xfrm>
            <a:off x="324678" y="1638699"/>
            <a:ext cx="5695122" cy="3048000"/>
            <a:chOff x="228600" y="2133600"/>
            <a:chExt cx="7705166" cy="4419600"/>
          </a:xfrm>
        </p:grpSpPr>
        <p:grpSp>
          <p:nvGrpSpPr>
            <p:cNvPr id="5" name="Group 57"/>
            <p:cNvGrpSpPr/>
            <p:nvPr/>
          </p:nvGrpSpPr>
          <p:grpSpPr>
            <a:xfrm>
              <a:off x="228600" y="3048001"/>
              <a:ext cx="1828800" cy="1523999"/>
              <a:chOff x="914400" y="1828801"/>
              <a:chExt cx="1828800" cy="152399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914400" y="1828801"/>
                <a:ext cx="1828800" cy="152399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8"/>
            <p:cNvGrpSpPr/>
            <p:nvPr/>
          </p:nvGrpSpPr>
          <p:grpSpPr>
            <a:xfrm>
              <a:off x="4585447" y="4572000"/>
              <a:ext cx="1828801" cy="1524000"/>
              <a:chOff x="470647" y="1828800"/>
              <a:chExt cx="1828801" cy="15240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70647" y="1828800"/>
                <a:ext cx="1828801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546849" y="2819400"/>
                <a:ext cx="1676402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46849" y="2362200"/>
                <a:ext cx="1676402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46847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689849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1156449" y="2133600"/>
                <a:ext cx="457201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9"/>
            <p:cNvGrpSpPr/>
            <p:nvPr/>
          </p:nvGrpSpPr>
          <p:grpSpPr>
            <a:xfrm>
              <a:off x="2971800" y="2286000"/>
              <a:ext cx="1828800" cy="1524000"/>
              <a:chOff x="914400" y="1828800"/>
              <a:chExt cx="1828800" cy="1524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60"/>
            <p:cNvGrpSpPr/>
            <p:nvPr/>
          </p:nvGrpSpPr>
          <p:grpSpPr>
            <a:xfrm>
              <a:off x="2057400" y="5029200"/>
              <a:ext cx="1828800" cy="1524000"/>
              <a:chOff x="914400" y="1828800"/>
              <a:chExt cx="1828800" cy="1524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61"/>
            <p:cNvGrpSpPr/>
            <p:nvPr/>
          </p:nvGrpSpPr>
          <p:grpSpPr>
            <a:xfrm>
              <a:off x="6104965" y="2133600"/>
              <a:ext cx="1828801" cy="1524000"/>
              <a:chOff x="-143435" y="1828800"/>
              <a:chExt cx="1828801" cy="1524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-143435" y="1828800"/>
                <a:ext cx="1828801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-67236" y="2819400"/>
                <a:ext cx="1676401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-67236" y="2362200"/>
                <a:ext cx="1676402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-67237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075764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42365" y="2133600"/>
                <a:ext cx="457201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>
              <a:stCxn id="92" idx="3"/>
              <a:endCxn id="80" idx="1"/>
            </p:cNvCxnSpPr>
            <p:nvPr/>
          </p:nvCxnSpPr>
          <p:spPr>
            <a:xfrm flipV="1">
              <a:off x="2057400" y="3048000"/>
              <a:ext cx="914400" cy="762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2" idx="2"/>
              <a:endCxn id="74" idx="1"/>
            </p:cNvCxnSpPr>
            <p:nvPr/>
          </p:nvCxnSpPr>
          <p:spPr>
            <a:xfrm>
              <a:off x="1143000" y="4572000"/>
              <a:ext cx="914400" cy="12192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4" idx="3"/>
              <a:endCxn id="86" idx="1"/>
            </p:cNvCxnSpPr>
            <p:nvPr/>
          </p:nvCxnSpPr>
          <p:spPr>
            <a:xfrm flipV="1">
              <a:off x="3886201" y="5333999"/>
              <a:ext cx="699246" cy="4572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6" idx="0"/>
              <a:endCxn id="80" idx="3"/>
            </p:cNvCxnSpPr>
            <p:nvPr/>
          </p:nvCxnSpPr>
          <p:spPr>
            <a:xfrm flipH="1" flipV="1">
              <a:off x="4800601" y="3047999"/>
              <a:ext cx="699246" cy="152400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6" idx="3"/>
              <a:endCxn id="68" idx="2"/>
            </p:cNvCxnSpPr>
            <p:nvPr/>
          </p:nvCxnSpPr>
          <p:spPr>
            <a:xfrm flipV="1">
              <a:off x="6414248" y="3657599"/>
              <a:ext cx="605118" cy="16764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Double Brace 120"/>
          <p:cNvSpPr/>
          <p:nvPr/>
        </p:nvSpPr>
        <p:spPr>
          <a:xfrm>
            <a:off x="3657600" y="4953000"/>
            <a:ext cx="5486400" cy="13716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Traffic control decisions are mostly made </a:t>
            </a:r>
            <a:r>
              <a:rPr lang="en-US" sz="1800" b="1" dirty="0" smtClean="0"/>
              <a:t>locally</a:t>
            </a:r>
            <a:r>
              <a:rPr lang="en-US" sz="1800" dirty="0" smtClean="0"/>
              <a:t>, i.e., usually require a negotiation procedures among network entities (e.g., routing). 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easy for testing and experiments, i.e., usually requires a separate testing environments.</a:t>
            </a:r>
            <a:endParaRPr lang="en-US" sz="1800" dirty="0"/>
          </a:p>
        </p:txBody>
      </p:sp>
      <p:cxnSp>
        <p:nvCxnSpPr>
          <p:cNvPr id="51" name="Straight Arrow Connector 50"/>
          <p:cNvCxnSpPr>
            <a:stCxn id="72" idx="3"/>
            <a:endCxn id="52" idx="1"/>
          </p:cNvCxnSpPr>
          <p:nvPr/>
        </p:nvCxnSpPr>
        <p:spPr>
          <a:xfrm>
            <a:off x="5963477" y="1848906"/>
            <a:ext cx="742123" cy="284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Double Brace 51"/>
          <p:cNvSpPr/>
          <p:nvPr/>
        </p:nvSpPr>
        <p:spPr>
          <a:xfrm>
            <a:off x="6705600" y="1676400"/>
            <a:ext cx="2286000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19063" indent="-119063">
              <a:buFont typeface="Arial"/>
              <a:buChar char="•"/>
            </a:pPr>
            <a:r>
              <a:rPr lang="en-US" sz="1600" dirty="0" smtClean="0"/>
              <a:t>Routing</a:t>
            </a:r>
          </a:p>
          <a:p>
            <a:pPr marL="119063" indent="-119063">
              <a:buFont typeface="Arial"/>
              <a:buChar char="•"/>
            </a:pPr>
            <a:r>
              <a:rPr lang="en-US" sz="1600" dirty="0" smtClean="0"/>
              <a:t>Access Control</a:t>
            </a:r>
          </a:p>
          <a:p>
            <a:pPr marL="119063" indent="-119063">
              <a:buFont typeface="Arial"/>
              <a:buChar char="•"/>
            </a:pPr>
            <a:r>
              <a:rPr lang="en-US" sz="1600" dirty="0" smtClean="0"/>
              <a:t>Traffic Engineering </a:t>
            </a:r>
          </a:p>
          <a:p>
            <a:pPr marL="119063" indent="-119063">
              <a:buFont typeface="Arial"/>
              <a:buChar char="•"/>
            </a:pPr>
            <a:r>
              <a:rPr lang="en-US" sz="1600" dirty="0" smtClean="0"/>
              <a:t>Management</a:t>
            </a:r>
            <a:endParaRPr lang="en-US" sz="1600" dirty="0"/>
          </a:p>
        </p:txBody>
      </p:sp>
      <p:cxnSp>
        <p:nvCxnSpPr>
          <p:cNvPr id="98" name="Straight Arrow Connector 97"/>
          <p:cNvCxnSpPr>
            <a:stCxn id="68" idx="3"/>
            <a:endCxn id="99" idx="1"/>
          </p:cNvCxnSpPr>
          <p:nvPr/>
        </p:nvCxnSpPr>
        <p:spPr>
          <a:xfrm>
            <a:off x="6019800" y="2164216"/>
            <a:ext cx="685800" cy="959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Double Brace 98"/>
          <p:cNvSpPr/>
          <p:nvPr/>
        </p:nvSpPr>
        <p:spPr>
          <a:xfrm>
            <a:off x="6705600" y="2743200"/>
            <a:ext cx="2438400" cy="7620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19063" indent="-119063">
              <a:buFont typeface="Arial"/>
              <a:buChar char="•"/>
            </a:pPr>
            <a:r>
              <a:rPr lang="en-US" sz="1600" dirty="0" smtClean="0"/>
              <a:t>Interface Virtualization</a:t>
            </a:r>
          </a:p>
          <a:p>
            <a:pPr marL="119063" indent="-119063">
              <a:buFont typeface="Arial"/>
              <a:buChar char="•"/>
            </a:pPr>
            <a:r>
              <a:rPr lang="en-US" sz="1600" dirty="0" smtClean="0"/>
              <a:t>Control and Management APIs</a:t>
            </a:r>
          </a:p>
        </p:txBody>
      </p:sp>
      <p:cxnSp>
        <p:nvCxnSpPr>
          <p:cNvPr id="111" name="Straight Arrow Connector 110"/>
          <p:cNvCxnSpPr>
            <a:endCxn id="112" idx="1"/>
          </p:cNvCxnSpPr>
          <p:nvPr/>
        </p:nvCxnSpPr>
        <p:spPr>
          <a:xfrm>
            <a:off x="6324600" y="29718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ouble Brace 111"/>
          <p:cNvSpPr/>
          <p:nvPr/>
        </p:nvSpPr>
        <p:spPr>
          <a:xfrm>
            <a:off x="6705600" y="3581400"/>
            <a:ext cx="2209800" cy="6096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19063" indent="-119063">
              <a:buFont typeface="Arial"/>
              <a:buChar char="•"/>
            </a:pPr>
            <a:r>
              <a:rPr lang="en-US" sz="1600" dirty="0" smtClean="0"/>
              <a:t>Forwarding</a:t>
            </a:r>
          </a:p>
          <a:p>
            <a:pPr marL="119063" indent="-119063">
              <a:buFont typeface="Arial"/>
              <a:buChar char="•"/>
            </a:pPr>
            <a:r>
              <a:rPr lang="en-US" sz="1600" dirty="0" smtClean="0"/>
              <a:t>Switching</a:t>
            </a:r>
          </a:p>
        </p:txBody>
      </p:sp>
    </p:spTree>
    <p:extLst>
      <p:ext uri="{BB962C8B-B14F-4D97-AF65-F5344CB8AC3E}">
        <p14:creationId xmlns:p14="http://schemas.microsoft.com/office/powerpoint/2010/main" val="38794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79" y="-106612"/>
            <a:ext cx="8610600" cy="1143000"/>
          </a:xfrm>
        </p:spPr>
        <p:txBody>
          <a:bodyPr/>
          <a:lstStyle/>
          <a:p>
            <a:r>
              <a:rPr lang="en-US" sz="2800" dirty="0" smtClean="0"/>
              <a:t>Data processing and Control in Distributed Systems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916F211-F929-43F3-A3E9-EE54E89BF5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" name="Group 45"/>
          <p:cNvGrpSpPr/>
          <p:nvPr/>
        </p:nvGrpSpPr>
        <p:grpSpPr>
          <a:xfrm>
            <a:off x="1371600" y="2743200"/>
            <a:ext cx="6477000" cy="3048000"/>
            <a:chOff x="228600" y="2133600"/>
            <a:chExt cx="8763000" cy="4419600"/>
          </a:xfrm>
        </p:grpSpPr>
        <p:grpSp>
          <p:nvGrpSpPr>
            <p:cNvPr id="6" name="Group 5"/>
            <p:cNvGrpSpPr/>
            <p:nvPr/>
          </p:nvGrpSpPr>
          <p:grpSpPr>
            <a:xfrm>
              <a:off x="228600" y="3048000"/>
              <a:ext cx="1828800" cy="1524000"/>
              <a:chOff x="914400" y="1828800"/>
              <a:chExt cx="1828800" cy="1524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029200" y="4572000"/>
              <a:ext cx="1828800" cy="1524000"/>
              <a:chOff x="914400" y="1828800"/>
              <a:chExt cx="1828800" cy="1524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971800" y="2286000"/>
              <a:ext cx="1828800" cy="1524000"/>
              <a:chOff x="914400" y="1828800"/>
              <a:chExt cx="1828800" cy="1524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057400" y="5029200"/>
              <a:ext cx="1828800" cy="1524000"/>
              <a:chOff x="914400" y="1828800"/>
              <a:chExt cx="1828800" cy="1524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162800" y="2133600"/>
              <a:ext cx="1828800" cy="1524000"/>
              <a:chOff x="914400" y="1828800"/>
              <a:chExt cx="1828800" cy="1524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914400" y="1828800"/>
                <a:ext cx="1828800" cy="15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990600" y="2819400"/>
                <a:ext cx="1676400" cy="4572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Packet Processing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990600" y="2362200"/>
                <a:ext cx="1676400" cy="457200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</a:rPr>
                  <a:t>Operating System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990599" y="1905000"/>
                <a:ext cx="533401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133600" y="1905000"/>
                <a:ext cx="533400" cy="457200"/>
              </a:xfrm>
              <a:prstGeom prst="round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App</a:t>
                </a:r>
                <a:endParaRPr lang="en-US" sz="8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600200" y="2133600"/>
                <a:ext cx="457200" cy="0"/>
              </a:xfrm>
              <a:prstGeom prst="line">
                <a:avLst/>
              </a:prstGeom>
              <a:ln w="38100" cmpd="sng"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>
              <a:stCxn id="7" idx="3"/>
              <a:endCxn id="21" idx="1"/>
            </p:cNvCxnSpPr>
            <p:nvPr/>
          </p:nvCxnSpPr>
          <p:spPr>
            <a:xfrm flipV="1">
              <a:off x="2057400" y="3048000"/>
              <a:ext cx="914400" cy="762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" idx="2"/>
              <a:endCxn id="28" idx="1"/>
            </p:cNvCxnSpPr>
            <p:nvPr/>
          </p:nvCxnSpPr>
          <p:spPr>
            <a:xfrm>
              <a:off x="1143000" y="4572000"/>
              <a:ext cx="914400" cy="12192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8" idx="3"/>
              <a:endCxn id="14" idx="1"/>
            </p:cNvCxnSpPr>
            <p:nvPr/>
          </p:nvCxnSpPr>
          <p:spPr>
            <a:xfrm flipV="1">
              <a:off x="3886200" y="5334000"/>
              <a:ext cx="1143000" cy="4572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4" idx="0"/>
              <a:endCxn id="21" idx="3"/>
            </p:cNvCxnSpPr>
            <p:nvPr/>
          </p:nvCxnSpPr>
          <p:spPr>
            <a:xfrm flipH="1" flipV="1">
              <a:off x="4800600" y="3048000"/>
              <a:ext cx="1143000" cy="1524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4" idx="3"/>
              <a:endCxn id="35" idx="2"/>
            </p:cNvCxnSpPr>
            <p:nvPr/>
          </p:nvCxnSpPr>
          <p:spPr>
            <a:xfrm flipV="1">
              <a:off x="6858000" y="3657600"/>
              <a:ext cx="1219200" cy="16764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3"/>
          <p:cNvGrpSpPr/>
          <p:nvPr/>
        </p:nvGrpSpPr>
        <p:grpSpPr>
          <a:xfrm rot="2984932">
            <a:off x="4862855" y="3645701"/>
            <a:ext cx="838200" cy="152400"/>
            <a:chOff x="3657600" y="1371600"/>
            <a:chExt cx="838200" cy="152400"/>
          </a:xfrm>
        </p:grpSpPr>
        <p:sp>
          <p:nvSpPr>
            <p:cNvPr id="3" name="Rectangle 2"/>
            <p:cNvSpPr/>
            <p:nvPr/>
          </p:nvSpPr>
          <p:spPr>
            <a:xfrm>
              <a:off x="3657600" y="1371600"/>
              <a:ext cx="1524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86200" y="1371600"/>
              <a:ext cx="152400" cy="152400"/>
            </a:xfrm>
            <a:prstGeom prst="rect">
              <a:avLst/>
            </a:prstGeom>
            <a:solidFill>
              <a:srgbClr val="1414A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14800" y="1371600"/>
              <a:ext cx="152400" cy="1524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43400" y="1371600"/>
              <a:ext cx="152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66"/>
          <p:cNvGrpSpPr/>
          <p:nvPr/>
        </p:nvGrpSpPr>
        <p:grpSpPr>
          <a:xfrm rot="18427699">
            <a:off x="6447823" y="4418736"/>
            <a:ext cx="838200" cy="152400"/>
            <a:chOff x="3657600" y="1371600"/>
            <a:chExt cx="838200" cy="152400"/>
          </a:xfrm>
        </p:grpSpPr>
        <p:sp>
          <p:nvSpPr>
            <p:cNvPr id="68" name="Rectangle 67"/>
            <p:cNvSpPr/>
            <p:nvPr/>
          </p:nvSpPr>
          <p:spPr>
            <a:xfrm>
              <a:off x="3657600" y="1371600"/>
              <a:ext cx="1524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86200" y="1371600"/>
              <a:ext cx="152400" cy="152400"/>
            </a:xfrm>
            <a:prstGeom prst="rect">
              <a:avLst/>
            </a:prstGeom>
            <a:solidFill>
              <a:srgbClr val="1414A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14800" y="1371600"/>
              <a:ext cx="152400" cy="1524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43400" y="1371600"/>
              <a:ext cx="152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71"/>
          <p:cNvGrpSpPr/>
          <p:nvPr/>
        </p:nvGrpSpPr>
        <p:grpSpPr>
          <a:xfrm rot="19482412">
            <a:off x="2731205" y="3362497"/>
            <a:ext cx="609600" cy="152400"/>
            <a:chOff x="3886200" y="1371600"/>
            <a:chExt cx="609600" cy="152400"/>
          </a:xfrm>
        </p:grpSpPr>
        <p:sp>
          <p:nvSpPr>
            <p:cNvPr id="74" name="Rectangle 73"/>
            <p:cNvSpPr/>
            <p:nvPr/>
          </p:nvSpPr>
          <p:spPr>
            <a:xfrm>
              <a:off x="3886200" y="1371600"/>
              <a:ext cx="152400" cy="152400"/>
            </a:xfrm>
            <a:prstGeom prst="rect">
              <a:avLst/>
            </a:prstGeom>
            <a:solidFill>
              <a:srgbClr val="1414A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14800" y="1371600"/>
              <a:ext cx="152400" cy="1524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43400" y="1371600"/>
              <a:ext cx="152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76"/>
          <p:cNvGrpSpPr/>
          <p:nvPr/>
        </p:nvGrpSpPr>
        <p:grpSpPr>
          <a:xfrm rot="20391311">
            <a:off x="4122397" y="4900911"/>
            <a:ext cx="609600" cy="152400"/>
            <a:chOff x="3886200" y="1371600"/>
            <a:chExt cx="609600" cy="152400"/>
          </a:xfrm>
        </p:grpSpPr>
        <p:sp>
          <p:nvSpPr>
            <p:cNvPr id="78" name="Rectangle 77"/>
            <p:cNvSpPr/>
            <p:nvPr/>
          </p:nvSpPr>
          <p:spPr>
            <a:xfrm>
              <a:off x="3886200" y="1371600"/>
              <a:ext cx="152400" cy="152400"/>
            </a:xfrm>
            <a:prstGeom prst="rect">
              <a:avLst/>
            </a:prstGeom>
            <a:solidFill>
              <a:srgbClr val="1414A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14800" y="1371600"/>
              <a:ext cx="152400" cy="1524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43400" y="1371600"/>
              <a:ext cx="152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80"/>
          <p:cNvGrpSpPr/>
          <p:nvPr/>
        </p:nvGrpSpPr>
        <p:grpSpPr>
          <a:xfrm rot="2971202">
            <a:off x="1932229" y="4777109"/>
            <a:ext cx="609600" cy="152400"/>
            <a:chOff x="3886200" y="1371600"/>
            <a:chExt cx="609600" cy="152400"/>
          </a:xfrm>
        </p:grpSpPr>
        <p:sp>
          <p:nvSpPr>
            <p:cNvPr id="82" name="Rectangle 81"/>
            <p:cNvSpPr/>
            <p:nvPr/>
          </p:nvSpPr>
          <p:spPr>
            <a:xfrm>
              <a:off x="3886200" y="1371600"/>
              <a:ext cx="152400" cy="152400"/>
            </a:xfrm>
            <a:prstGeom prst="rect">
              <a:avLst/>
            </a:prstGeom>
            <a:solidFill>
              <a:srgbClr val="1414A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14800" y="1371600"/>
              <a:ext cx="152400" cy="1524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43400" y="1371600"/>
              <a:ext cx="1524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3400" y="1371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processing and controls are </a:t>
            </a:r>
            <a:r>
              <a:rPr lang="en-US" sz="2000" b="1" dirty="0" smtClean="0"/>
              <a:t>not</a:t>
            </a:r>
            <a:r>
              <a:rPr lang="en-US" sz="2000" dirty="0" smtClean="0"/>
              <a:t> </a:t>
            </a:r>
            <a:r>
              <a:rPr lang="en-US" sz="2000" b="1" dirty="0" smtClean="0"/>
              <a:t>separated</a:t>
            </a:r>
            <a:r>
              <a:rPr lang="en-US" sz="2000" dirty="0" smtClean="0"/>
              <a:t>. Algorithms, e.g., routing, is performed in a distributed environment. Each router acts </a:t>
            </a:r>
            <a:r>
              <a:rPr lang="en-US" sz="2000" b="1" dirty="0" smtClean="0"/>
              <a:t>individually</a:t>
            </a:r>
            <a:r>
              <a:rPr lang="en-US" sz="2000" dirty="0" smtClean="0"/>
              <a:t>, much likes our current social networks.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00" y="5029200"/>
            <a:ext cx="82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863"/>
            <a:ext cx="8229600" cy="685800"/>
          </a:xfrm>
        </p:spPr>
        <p:txBody>
          <a:bodyPr/>
          <a:lstStyle/>
          <a:p>
            <a:r>
              <a:rPr lang="en-US" dirty="0" smtClean="0"/>
              <a:t>Switched Networks in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sz="2800" dirty="0" smtClean="0"/>
              <a:t>Switches </a:t>
            </a:r>
            <a:r>
              <a:rPr lang="en-US" sz="2800" b="1" dirty="0" smtClean="0"/>
              <a:t>learn</a:t>
            </a:r>
            <a:r>
              <a:rPr lang="en-US" sz="2800" dirty="0" smtClean="0"/>
              <a:t> from the network traffic they observe and </a:t>
            </a:r>
            <a:r>
              <a:rPr lang="en-US" sz="2800" b="1" dirty="0" smtClean="0"/>
              <a:t>decide independently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B9116-22F3-0340-8D54-ED274ED4A69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559384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Layers">
  <a:themeElements>
    <a:clrScheme name="Glass Layers 11">
      <a:dk1>
        <a:srgbClr val="573F8B"/>
      </a:dk1>
      <a:lt1>
        <a:srgbClr val="FFFFFF"/>
      </a:lt1>
      <a:dk2>
        <a:srgbClr val="666699"/>
      </a:dk2>
      <a:lt2>
        <a:srgbClr val="D9D9FF"/>
      </a:lt2>
      <a:accent1>
        <a:srgbClr val="CC99FF"/>
      </a:accent1>
      <a:accent2>
        <a:srgbClr val="979531"/>
      </a:accent2>
      <a:accent3>
        <a:srgbClr val="B8B8CA"/>
      </a:accent3>
      <a:accent4>
        <a:srgbClr val="DADADA"/>
      </a:accent4>
      <a:accent5>
        <a:srgbClr val="E2CAFF"/>
      </a:accent5>
      <a:accent6>
        <a:srgbClr val="88872B"/>
      </a:accent6>
      <a:hlink>
        <a:srgbClr val="99F3FF"/>
      </a:hlink>
      <a:folHlink>
        <a:srgbClr val="CCCCFF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9">
        <a:dk1>
          <a:srgbClr val="000000"/>
        </a:dk1>
        <a:lt1>
          <a:srgbClr val="E7F6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999933"/>
        </a:accent2>
        <a:accent3>
          <a:srgbClr val="F1FAFF"/>
        </a:accent3>
        <a:accent4>
          <a:srgbClr val="000000"/>
        </a:accent4>
        <a:accent5>
          <a:srgbClr val="F2F6F8"/>
        </a:accent5>
        <a:accent6>
          <a:srgbClr val="8A8A2D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10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7A7828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6E6C23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11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79531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8872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E7F6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999933"/>
        </a:accent2>
        <a:accent3>
          <a:srgbClr val="F1FAFF"/>
        </a:accent3>
        <a:accent4>
          <a:srgbClr val="000000"/>
        </a:accent4>
        <a:accent5>
          <a:srgbClr val="F2F6F8"/>
        </a:accent5>
        <a:accent6>
          <a:srgbClr val="8A8A2D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7A7828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6E6C23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79531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8872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</Template>
  <TotalTime>39158</TotalTime>
  <Words>2157</Words>
  <Application>Microsoft Office PowerPoint</Application>
  <PresentationFormat>On-screen Show (4:3)</PresentationFormat>
  <Paragraphs>589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ＭＳ Ｐゴシック</vt:lpstr>
      <vt:lpstr>Arial</vt:lpstr>
      <vt:lpstr>Arial Black</vt:lpstr>
      <vt:lpstr>Batang</vt:lpstr>
      <vt:lpstr>Calibri</vt:lpstr>
      <vt:lpstr>Cambria</vt:lpstr>
      <vt:lpstr>Century Schoolbook</vt:lpstr>
      <vt:lpstr>Georgia</vt:lpstr>
      <vt:lpstr>Palatino Linotype</vt:lpstr>
      <vt:lpstr>新細明體</vt:lpstr>
      <vt:lpstr>Times</vt:lpstr>
      <vt:lpstr>Times New Roman</vt:lpstr>
      <vt:lpstr>Wingdings</vt:lpstr>
      <vt:lpstr>Glass Layers</vt:lpstr>
      <vt:lpstr>Default Design</vt:lpstr>
      <vt:lpstr>2_Default Design</vt:lpstr>
      <vt:lpstr>3_Default Design</vt:lpstr>
      <vt:lpstr>4_Default Design</vt:lpstr>
      <vt:lpstr>Introduction to SDN</vt:lpstr>
      <vt:lpstr>Outline</vt:lpstr>
      <vt:lpstr>What is SDN?</vt:lpstr>
      <vt:lpstr>Why do we need SDN?</vt:lpstr>
      <vt:lpstr>Networking Devices</vt:lpstr>
      <vt:lpstr>A Typical Network</vt:lpstr>
      <vt:lpstr>Today’s Distributed Networking Systems</vt:lpstr>
      <vt:lpstr>Data processing and Control in Distributed Systems</vt:lpstr>
      <vt:lpstr>Switched Networks in OpenStack</vt:lpstr>
      <vt:lpstr>Traditional network node: Switch</vt:lpstr>
      <vt:lpstr>Two “planes”</vt:lpstr>
      <vt:lpstr>Traditional network node: Router</vt:lpstr>
      <vt:lpstr>SDN definitions </vt:lpstr>
      <vt:lpstr>How to do it?</vt:lpstr>
      <vt:lpstr>Finding control plane abstractions</vt:lpstr>
      <vt:lpstr>SDN Abstractions</vt:lpstr>
      <vt:lpstr>Abstraction Detail</vt:lpstr>
      <vt:lpstr>From traditional networking to SDN</vt:lpstr>
      <vt:lpstr>Abstract SDN Model</vt:lpstr>
      <vt:lpstr>What SDN looks like</vt:lpstr>
      <vt:lpstr>Clean Separation of Concerns</vt:lpstr>
      <vt:lpstr>Software-Defined Networking</vt:lpstr>
      <vt:lpstr>How to process the SDN requests?</vt:lpstr>
      <vt:lpstr>Outline</vt:lpstr>
      <vt:lpstr>OpenFlow</vt:lpstr>
      <vt:lpstr>How it works?</vt:lpstr>
      <vt:lpstr>OpenFlow Switch, v 1.0</vt:lpstr>
      <vt:lpstr>OpenFlow Flow Table Abstraction</vt:lpstr>
      <vt:lpstr>Flow entry examples</vt:lpstr>
      <vt:lpstr>OpenFlow Header v.1.1</vt:lpstr>
      <vt:lpstr>OpenFlow Switch</vt:lpstr>
      <vt:lpstr>OpenFlow matching process</vt:lpstr>
      <vt:lpstr>Programmability</vt:lpstr>
      <vt:lpstr>OpenFlow Controllers</vt:lpstr>
      <vt:lpstr>SDN Stack</vt:lpstr>
      <vt:lpstr>Example of OpenFlow 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Programming: Program Design Including Data Structures</dc:title>
  <dc:subject>Chapter Sixteen</dc:subject>
  <dc:creator>Tian, Yun</dc:creator>
  <cp:lastModifiedBy>Tian, Yun</cp:lastModifiedBy>
  <cp:revision>925</cp:revision>
  <dcterms:created xsi:type="dcterms:W3CDTF">2002-09-27T23:29:22Z</dcterms:created>
  <dcterms:modified xsi:type="dcterms:W3CDTF">2017-09-28T22:45:48Z</dcterms:modified>
</cp:coreProperties>
</file>