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5" r:id="rId23"/>
    <p:sldId id="283" r:id="rId24"/>
    <p:sldId id="284" r:id="rId25"/>
    <p:sldId id="285" r:id="rId26"/>
    <p:sldId id="286" r:id="rId27"/>
    <p:sldId id="287" r:id="rId28"/>
    <p:sldId id="288" r:id="rId29"/>
    <p:sldId id="276" r:id="rId30"/>
    <p:sldId id="293" r:id="rId31"/>
    <p:sldId id="277" r:id="rId32"/>
    <p:sldId id="278" r:id="rId33"/>
    <p:sldId id="279" r:id="rId34"/>
    <p:sldId id="294" r:id="rId35"/>
    <p:sldId id="295" r:id="rId36"/>
    <p:sldId id="296" r:id="rId37"/>
    <p:sldId id="297" r:id="rId38"/>
    <p:sldId id="298" r:id="rId39"/>
    <p:sldId id="280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Shape 24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06" name="Shape 3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2" name="Shape 31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39" name="Shape 33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Shape 26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583180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>
  <p:cSld name="Vertical Title and 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262626"/>
              </a:buClr>
              <a:buSzPts val="8000"/>
              <a:buFont typeface="Calibri"/>
              <a:buNone/>
              <a:defRPr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Shape 41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None/>
              <a:defRPr sz="18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600"/>
              <a:buFont typeface="Calibri"/>
              <a:buNone/>
              <a:defRPr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FFFFF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pic" idx="2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ts val="1500"/>
              <a:buFont typeface="Calibri"/>
              <a:buNone/>
              <a:defRPr sz="15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ts val="1400"/>
              <a:buNone/>
              <a:defRPr sz="1800"/>
            </a:lvl2pPr>
            <a:lvl3pPr lvl="2" indent="0">
              <a:spcBef>
                <a:spcPts val="0"/>
              </a:spcBef>
              <a:buSzPts val="1400"/>
              <a:buNone/>
              <a:defRPr sz="1800"/>
            </a:lvl3pPr>
            <a:lvl4pPr lvl="3" indent="0">
              <a:spcBef>
                <a:spcPts val="0"/>
              </a:spcBef>
              <a:buSzPts val="1400"/>
              <a:buNone/>
              <a:defRPr sz="1800"/>
            </a:lvl4pPr>
            <a:lvl5pPr lvl="4" indent="0">
              <a:spcBef>
                <a:spcPts val="0"/>
              </a:spcBef>
              <a:buSzPts val="1400"/>
              <a:buNone/>
              <a:defRPr sz="1800"/>
            </a:lvl5pPr>
            <a:lvl6pPr lvl="5" indent="0">
              <a:spcBef>
                <a:spcPts val="0"/>
              </a:spcBef>
              <a:buSzPts val="1400"/>
              <a:buNone/>
              <a:defRPr sz="1800"/>
            </a:lvl6pPr>
            <a:lvl7pPr lvl="6" indent="0">
              <a:spcBef>
                <a:spcPts val="0"/>
              </a:spcBef>
              <a:buSzPts val="1400"/>
              <a:buNone/>
              <a:defRPr sz="1800"/>
            </a:lvl7pPr>
            <a:lvl8pPr lvl="7" indent="0">
              <a:spcBef>
                <a:spcPts val="0"/>
              </a:spcBef>
              <a:buSzPts val="1400"/>
              <a:buNone/>
              <a:defRPr sz="1800"/>
            </a:lvl8pPr>
            <a:lvl9pPr lvl="8" indent="0">
              <a:spcBef>
                <a:spcPts val="0"/>
              </a:spcBef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91440" marR="0" lvl="0" indent="35560" algn="l" rtl="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4048" marR="0" lvl="1" indent="-6857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66928" marR="0" lvl="2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49808" marR="0" lvl="3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32688" marR="0" lvl="4" indent="-9398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00000" marR="0" lvl="5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300000" marR="0" lvl="6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00000" marR="0" lvl="7" indent="-139700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699999" marR="0" lvl="8" indent="-139699" algn="l" rtl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None/>
            </a:pPr>
            <a:fld id="{00000000-1234-1234-1234-123412341234}" type="slidenum">
              <a:rPr lang="en-US"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0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Shape 17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/slides/slide14.x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822960" y="889461"/>
            <a:ext cx="7955280" cy="345745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032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3200"/>
              <a:buFont typeface="Calibri"/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TEAM CLOUD OPTIMIZERS </a:t>
            </a:r>
            <a:b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An OpenSimplex approach </a:t>
            </a:r>
            <a:r>
              <a:rPr lang="en-US" sz="28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32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Hadoop performance optimization by auto tuning default configuration parameter</a:t>
            </a:r>
            <a:br>
              <a:rPr lang="en-US" sz="32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VINAY KHEDEKAR</a:t>
            </a:r>
            <a:b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TEJAS GHALSASI</a:t>
            </a:r>
            <a:b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MOMTAZ AFREDI</a:t>
            </a:r>
          </a:p>
        </p:txBody>
      </p:sp>
      <p:pic>
        <p:nvPicPr>
          <p:cNvPr id="107" name="Shape 107" descr="A close up of a sign  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8086" y="140677"/>
            <a:ext cx="2110154" cy="214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2749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305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300"/>
              <a:buFont typeface="Calibri"/>
              <a:buNone/>
            </a:pPr>
            <a:r>
              <a:rPr lang="en-US" sz="4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Hadoop Core Configurations</a:t>
            </a:r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91" y="1737361"/>
            <a:ext cx="8884338" cy="435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305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300"/>
              <a:buFont typeface="Calibri"/>
              <a:buNone/>
            </a:pPr>
            <a:r>
              <a:rPr lang="en-US" sz="4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Configuration Parameters Plays Critical Role in Hadoop 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JVM Configuration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different JVM command-line switches and their potential impact on performance of Hadoop workloads. 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OS Configuration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information about impact of tuning Linux OS properties on Hadoop performance.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BIOS configuration</a:t>
            </a:r>
          </a:p>
          <a:p>
            <a:pPr marL="384048" marR="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➢"/>
            </a:pPr>
            <a:r>
              <a:rPr lang="en-US"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Some of the BIOS parameters that could potentially impact Hadoop performance.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305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300"/>
              <a:buFont typeface="Calibri"/>
              <a:buNone/>
            </a:pPr>
            <a:r>
              <a:rPr lang="en-US" sz="4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we need Auto Tuning over Manual Tuning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just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60"/>
              <a:buFont typeface="Noto Sans Symbols"/>
              <a:buChar char="▪"/>
            </a:pPr>
            <a:r>
              <a:rPr lang="en-US" sz="1860" b="1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1860" b="1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Time consuming process</a:t>
            </a:r>
            <a:r>
              <a:rPr lang="en-US" sz="186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– </a:t>
            </a:r>
          </a:p>
          <a:p>
            <a:pPr marL="91440" marR="0" lvl="0" indent="-9144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60"/>
              <a:buFont typeface="Noto Sans Symbols"/>
              <a:buChar char="➢"/>
            </a:pPr>
            <a:r>
              <a:rPr lang="en-US" sz="1860" b="1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1782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A small change in the configuration parameter settings can have a significant impact on the performance of a Hadoop job. </a:t>
            </a:r>
          </a:p>
          <a:p>
            <a:pPr marL="91440" marR="0" lvl="0" indent="-9144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Manually tuning the optimum or near optimum values of these parameters is a challenging task and also a time consuming process </a:t>
            </a:r>
          </a:p>
          <a:p>
            <a:pPr marL="91440" marR="0" lvl="0" indent="-9144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60"/>
              <a:buFont typeface="Noto Sans Symbols"/>
              <a:buChar char="▪"/>
            </a:pPr>
            <a:r>
              <a:rPr lang="en-US" sz="1860" b="1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r>
              <a:rPr lang="en-US" sz="1860" b="1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Black box like feature –</a:t>
            </a:r>
          </a:p>
          <a:p>
            <a:pPr marL="91440" marR="0" lvl="0" indent="-9144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It extremely difficult to find a mathematical model or an objective function, which represents a correlation among the parameters. </a:t>
            </a:r>
          </a:p>
          <a:p>
            <a:pPr marL="91440" marR="0" lvl="0" indent="-9144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60"/>
              <a:buFont typeface="Noto Sans Symbols"/>
              <a:buChar char="▪"/>
            </a:pPr>
            <a:r>
              <a:rPr lang="en-US" sz="1860" b="1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  </a:t>
            </a:r>
            <a:r>
              <a:rPr lang="en-US" sz="1860" b="1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Large parameter space</a:t>
            </a:r>
            <a:r>
              <a:rPr lang="en-US" sz="186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91440" marR="0" lvl="0" indent="-9144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82"/>
              <a:buFont typeface="Noto Sans Symbols"/>
              <a:buChar char="➢"/>
            </a:pPr>
            <a:r>
              <a:rPr lang="en-US" sz="1782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The complex correlations among the configuration parameters further increases the complexity of a manual tuning process. </a:t>
            </a:r>
          </a:p>
          <a:p>
            <a:pPr marL="0" marR="0" lvl="0" indent="-118110" algn="just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60"/>
              <a:buFont typeface="Calibri"/>
              <a:buNone/>
            </a:pPr>
            <a:r>
              <a:rPr lang="en-US" sz="186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Therefore, an effective and automatic approach to tuning Hadoop parameters has become a necessity. </a:t>
            </a:r>
          </a:p>
          <a:p>
            <a:pPr marL="91440" marR="0" lvl="0" indent="-9144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085"/>
              <a:buFont typeface="Noto Sans Symbols"/>
              <a:buNone/>
            </a:pPr>
            <a:endParaRPr sz="1085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Calibri"/>
              <a:buNone/>
            </a:pPr>
            <a:endParaRPr sz="15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xfrm>
            <a:off x="822961" y="596093"/>
            <a:ext cx="7543800" cy="937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Existing Approaches and Limitations</a:t>
            </a:r>
          </a:p>
        </p:txBody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822961" y="2113018"/>
            <a:ext cx="7543801" cy="4273713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A number of research works have been proposed to automatically tune Hadoop parameter settings.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400"/>
              <a:buFont typeface="Calibri"/>
              <a:buNone/>
            </a:pPr>
            <a:endParaRPr sz="400" b="0" i="0" u="none" strike="noStrike" cap="non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1. Rule-of-thumb (ROT)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2. Starfish optimizer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3. PPABS (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Profiling and performance analysis based system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4. Gunther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64" name="Shape 26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3351627" y="1533378"/>
            <a:ext cx="2286000" cy="1714500"/>
          </a:xfrm>
          <a:prstGeom prst="rect">
            <a:avLst/>
          </a:prstGeom>
          <a:noFill/>
          <a:ln w="9525" cap="flat" cmpd="sng">
            <a:solidFill>
              <a:srgbClr val="D3D3D3"/>
            </a:solidFill>
            <a:prstDash val="solid"/>
            <a:round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822960" y="610162"/>
            <a:ext cx="7543800" cy="979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3716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2160"/>
              <a:buFont typeface="Calibri"/>
              <a:buNone/>
            </a:pPr>
            <a:r>
              <a:rPr lang="en-US" sz="216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Continue….</a:t>
            </a:r>
            <a:br>
              <a:rPr lang="en-US" sz="324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4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Existing Approaches and Limitations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822960" y="1885071"/>
            <a:ext cx="7744265" cy="4237241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Calibri"/>
              <a:buChar char=" "/>
            </a:pPr>
            <a:r>
              <a:rPr lang="en-US" sz="277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1. </a:t>
            </a:r>
            <a:r>
              <a:rPr lang="en-US" sz="2775" b="0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Rule-of-thumb (ROT)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Char char="➢"/>
            </a:pPr>
            <a:r>
              <a:rPr lang="en-US" sz="240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3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proposed by industrial professionals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➢"/>
            </a:pPr>
            <a:r>
              <a:rPr lang="en-US" sz="203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 A common practice to tune Hadoop parameter settings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00" b="0" i="0" u="none" strike="noStrike" cap="non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775"/>
              <a:buFont typeface="Calibri"/>
              <a:buChar char=" "/>
            </a:pPr>
            <a:r>
              <a:rPr lang="en-US" sz="277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2. </a:t>
            </a:r>
            <a:r>
              <a:rPr lang="en-US" sz="2775" b="0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Starfish optimizer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5"/>
              <a:buFont typeface="Noto Sans Symbols"/>
              <a:buChar char="➢"/>
            </a:pPr>
            <a:r>
              <a:rPr lang="en-US" sz="240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3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Optimizes the performance of a Hadoop job based on the job      profile and a cost model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➢"/>
            </a:pPr>
            <a:r>
              <a:rPr lang="en-US" sz="203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Overestimates the values for some configuration parameters.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35"/>
              <a:buFont typeface="Noto Sans Symbols"/>
              <a:buChar char="➢"/>
            </a:pPr>
            <a:r>
              <a:rPr lang="en-US" sz="2035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Divides the search space into subspaces in the optimization  process, which ignores the correlations among the configuration parameters.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Noto Sans Symbols"/>
              <a:buNone/>
            </a:pPr>
            <a:endParaRPr sz="1850" b="0" i="0" u="none" strike="noStrike" cap="none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50"/>
              <a:buFont typeface="Calibri"/>
              <a:buNone/>
            </a:pPr>
            <a:endParaRPr sz="185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34524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524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Continue….</a:t>
            </a:r>
            <a:b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Existing Approaches and Limitations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856807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3.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800" b="0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PPABS </a:t>
            </a:r>
            <a:r>
              <a:rPr lang="en-US" sz="28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(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Profiling and performance analysis based system</a:t>
            </a:r>
            <a:r>
              <a:rPr lang="en-US" sz="28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Noto Sans Symbols"/>
              <a:buChar char="➢"/>
            </a:pPr>
            <a:r>
              <a:rPr lang="en-US" sz="26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2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Automatically tunes Hadoop parameter settings based on the executed job profiles.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Employs K-means++ to classify the jobs into  equivalent classes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 Applies simulated annealing to search for optimum parameter values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➢"/>
            </a:pPr>
            <a:r>
              <a:rPr lang="en-US" sz="22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PPABS is unable to tune the parameter settings for a new job, which does not belong to any of the pre-classified classes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822959" y="323557"/>
            <a:ext cx="7543800" cy="120982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13716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2160"/>
              <a:buFont typeface="Calibri"/>
              <a:buNone/>
            </a:pPr>
            <a:r>
              <a:rPr lang="en-US" sz="216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Continue….</a:t>
            </a:r>
            <a:br>
              <a:rPr lang="en-US" sz="43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32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lang="en-US" sz="324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Existing Approaches and Limitations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209693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Calibri"/>
              <a:buNone/>
            </a:pPr>
            <a:endParaRPr sz="6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4. </a:t>
            </a:r>
            <a:r>
              <a:rPr lang="en-US" sz="2800" b="0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Gunther</a:t>
            </a:r>
          </a:p>
          <a:p>
            <a:pPr marL="91440" marR="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➢"/>
            </a:pPr>
            <a:r>
              <a:rPr lang="en-US" sz="2300" b="0" i="0" u="none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300" b="0" i="0" u="sng" strike="noStrike" cap="none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G</a:t>
            </a:r>
            <a:r>
              <a:rPr lang="en-US" sz="2300" b="0" i="0" u="sng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enetic Algorithm</a:t>
            </a: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 A search based system proposed, automatically    searches for optimum parameter values for the configuration parameters using genetic algorithm.</a:t>
            </a:r>
          </a:p>
          <a:p>
            <a:pPr marL="91440" marR="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➢"/>
            </a:pP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Critical limitation of Gunther is that it does not have             a fitness function in the implemented genetic algorithm. </a:t>
            </a:r>
          </a:p>
          <a:p>
            <a:pPr marL="91440" marR="0" lvl="0" indent="-9144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Char char="➢"/>
            </a:pPr>
            <a:r>
              <a:rPr lang="en-US" sz="23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Gunther evaluates the fitness of a set of parameter values     by running a Hadoop job physically, which is a time consuming process.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09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286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an OpenSimplex Approach…?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822959" y="2011680"/>
            <a:ext cx="7420709" cy="4234374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 "/>
            </a:pPr>
            <a:r>
              <a:rPr lang="en-US"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OpenSimplex approach is, auto-tuning the default Hadoop configuration parameters by finding the correlation and cross communication dependencies among configuration parameters and optimizing accordingly.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00"/>
              <a:buFont typeface="Calibri"/>
              <a:buNone/>
            </a:pPr>
            <a:endParaRPr sz="1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OpenSimplex is a two step process-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Step 1 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Find the correlation among Hadoop configuration parameters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</a:pPr>
            <a:r>
              <a:rPr lang="en-US" sz="24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Step 2 </a:t>
            </a: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Optimize the configuration parameters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120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Practical Approach</a:t>
            </a:r>
          </a:p>
        </p:txBody>
      </p:sp>
      <p:sp>
        <p:nvSpPr>
          <p:cNvPr id="294" name="Shape 294"/>
          <p:cNvSpPr/>
          <p:nvPr/>
        </p:nvSpPr>
        <p:spPr>
          <a:xfrm>
            <a:off x="1856934" y="2014359"/>
            <a:ext cx="5148777" cy="548640"/>
          </a:xfrm>
          <a:prstGeom prst="rect">
            <a:avLst/>
          </a:prstGeom>
          <a:noFill/>
          <a:ln w="12700" cap="flat" cmpd="sng">
            <a:solidFill>
              <a:srgbClr val="147E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118945" y="2057846"/>
            <a:ext cx="495182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Gene Expression Programming (GEP)</a:t>
            </a:r>
          </a:p>
        </p:txBody>
      </p:sp>
      <p:cxnSp>
        <p:nvCxnSpPr>
          <p:cNvPr id="296" name="Shape 296"/>
          <p:cNvCxnSpPr/>
          <p:nvPr/>
        </p:nvCxnSpPr>
        <p:spPr>
          <a:xfrm>
            <a:off x="4290646" y="2562999"/>
            <a:ext cx="0" cy="1110009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97" name="Shape 297"/>
          <p:cNvSpPr/>
          <p:nvPr/>
        </p:nvSpPr>
        <p:spPr>
          <a:xfrm>
            <a:off x="1856934" y="3673008"/>
            <a:ext cx="5148777" cy="548640"/>
          </a:xfrm>
          <a:prstGeom prst="rect">
            <a:avLst/>
          </a:prstGeom>
          <a:noFill/>
          <a:ln w="12700" cap="flat" cmpd="sng">
            <a:solidFill>
              <a:srgbClr val="147E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Shape 298"/>
          <p:cNvSpPr txBox="1"/>
          <p:nvPr/>
        </p:nvSpPr>
        <p:spPr>
          <a:xfrm>
            <a:off x="1856934" y="3673008"/>
            <a:ext cx="5148777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OpenSimplex Parameter Optimization</a:t>
            </a:r>
          </a:p>
        </p:txBody>
      </p:sp>
      <p:sp>
        <p:nvSpPr>
          <p:cNvPr id="299" name="Shape 299"/>
          <p:cNvSpPr/>
          <p:nvPr/>
        </p:nvSpPr>
        <p:spPr>
          <a:xfrm>
            <a:off x="1856934" y="5667843"/>
            <a:ext cx="5148777" cy="548640"/>
          </a:xfrm>
          <a:prstGeom prst="rect">
            <a:avLst/>
          </a:prstGeom>
          <a:noFill/>
          <a:ln w="12700" cap="flat" cmpd="sng">
            <a:solidFill>
              <a:srgbClr val="147E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2053882" y="5761286"/>
            <a:ext cx="4951829" cy="4616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New Optimized parameter values</a:t>
            </a:r>
          </a:p>
        </p:txBody>
      </p:sp>
      <p:cxnSp>
        <p:nvCxnSpPr>
          <p:cNvPr id="301" name="Shape 301"/>
          <p:cNvCxnSpPr/>
          <p:nvPr/>
        </p:nvCxnSpPr>
        <p:spPr>
          <a:xfrm>
            <a:off x="4290646" y="4221648"/>
            <a:ext cx="0" cy="1446195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02" name="Shape 302"/>
          <p:cNvSpPr txBox="1"/>
          <p:nvPr/>
        </p:nvSpPr>
        <p:spPr>
          <a:xfrm>
            <a:off x="4867422" y="2686930"/>
            <a:ext cx="3221501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an objective function to find out correlation among configuration parameters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/>
          <p:nvPr/>
        </p:nvSpPr>
        <p:spPr>
          <a:xfrm>
            <a:off x="4867422" y="4230472"/>
            <a:ext cx="4065563" cy="14773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OSP constructed object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Considers whole search space to maintain inter dependencies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Searches set of optimal/ Near optimal values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17643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ctr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Experimental Setup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1" cy="4428457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Two Hadoop Clusters and Two Applications</a:t>
            </a:r>
          </a:p>
          <a:p>
            <a:pPr marL="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1.  Cluster A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Virtual Machines - 4 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Application -  Word Count ( CPU Intensive)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Operating System - Ubuntu 11.04 Server x64, Oracle JDK6 update 			25 x64</a:t>
            </a:r>
          </a:p>
          <a:p>
            <a:pPr marL="384048" marR="0" lvl="2" indent="-114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84048" marR="0" lvl="2" indent="-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2. Cluster B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US" sz="20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Virtual Machines - 4 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Application -  Sort ( I/O Intensive)</a:t>
            </a: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Operating System - Ubuntu 11.04 Server x64, Oracle JDK6 update 			25 x64</a:t>
            </a:r>
          </a:p>
          <a:p>
            <a:pPr marL="384048" marR="0" lvl="2" indent="-1270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66928" marR="0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8011552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1.  Background- Hadoop MapReduce System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2.  Hadoop core configurations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3. Role of configurations in Hadoop MapReduce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4. Why we need Auto tuning over an Manual tuning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5. What are the existing configuration tuning approaches ?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What are there limitations ?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6. Our solution for auto tuning the configuration parameters :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Char char=" "/>
            </a:pPr>
            <a:r>
              <a:rPr lang="en-US" sz="22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    An OpenSimplex approach 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6ED-F192-4379-959E-6A7F3DA2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A1899-93DB-4946-B7BA-6CC79A4FA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8011552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Technical Setup</a:t>
            </a:r>
          </a:p>
          <a:p>
            <a:pPr marL="74980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Hadoop</a:t>
            </a:r>
          </a:p>
          <a:p>
            <a:pPr marL="74980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Map Reduce</a:t>
            </a:r>
          </a:p>
          <a:p>
            <a:pPr marL="749808" lvl="1" indent="-457200"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Configurations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Technical Design &amp; Implementation</a:t>
            </a:r>
          </a:p>
          <a:p>
            <a:pPr marL="457200" indent="-457200"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Demo </a:t>
            </a: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76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28831-B0EB-4B96-B44C-A033DA0F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Technical Setup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5C90-A50A-432F-BAE1-5B405D62B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Setup follows a series of steps which will be demonstrated in the following slides.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0433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800110" y="149755"/>
            <a:ext cx="7543800" cy="11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R="0" lvl="0" algn="ctr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endParaRPr>
              <a:solidFill>
                <a:srgbClr val="FF0000"/>
              </a:solidFill>
            </a:endParaRPr>
          </a:p>
          <a:p>
            <a:pPr marR="0" lvl="0" algn="ctr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endParaRPr>
              <a:solidFill>
                <a:srgbClr val="FF0000"/>
              </a:solidFill>
            </a:endParaRPr>
          </a:p>
          <a:p>
            <a:pPr marR="0" lvl="0" algn="ctr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endParaRPr>
              <a:solidFill>
                <a:srgbClr val="FF0000"/>
              </a:solidFill>
            </a:endParaRPr>
          </a:p>
          <a:p>
            <a:pPr marR="0" lvl="0" algn="ctr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>
                <a:solidFill>
                  <a:srgbClr val="FF0000"/>
                </a:solidFill>
              </a:rPr>
              <a:t>Technical Setup</a:t>
            </a:r>
          </a:p>
          <a:p>
            <a:pPr marL="0" marR="0" lvl="0" indent="-254000" algn="ctr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3000">
                <a:solidFill>
                  <a:srgbClr val="FF0000"/>
                </a:solidFill>
              </a:rPr>
              <a:t>Configurations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380149" y="1845725"/>
            <a:ext cx="7986600" cy="4428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457200" marR="0" lvl="0" indent="-419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b="1"/>
              <a:t>Hadoop Configurations</a:t>
            </a: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/>
              <a:t>→ </a:t>
            </a:r>
            <a:r>
              <a:rPr lang="en-US" sz="2400" b="1"/>
              <a:t>Config.sh</a:t>
            </a:r>
            <a:r>
              <a:rPr lang="en-US" sz="2400"/>
              <a:t> file contains the system configurations which includes Hadoop configurations and required system configurations.</a:t>
            </a:r>
          </a:p>
          <a:p>
            <a:pPr marL="457200" marR="0" lvl="0" indent="-419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b="1"/>
              <a:t>Cluster Configurations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 b="1"/>
          </a:p>
          <a:p>
            <a:pPr marL="457200" marR="0" lvl="0" indent="-419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 b="1"/>
              <a:t>MapReduce Job Configurations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 b="1"/>
              <a:t>→ </a:t>
            </a:r>
            <a:r>
              <a:rPr lang="en-US" sz="3000"/>
              <a:t> </a:t>
            </a:r>
            <a:r>
              <a:rPr lang="en-US" sz="2400"/>
              <a:t>Config.xml file contains all the MapReduce parameter list</a:t>
            </a:r>
            <a:r>
              <a:rPr lang="en-US" sz="3000"/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000"/>
          </a:p>
          <a:p>
            <a:pPr marL="566928" marR="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A3A9-E5A4-4F19-9873-71DBE890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Hadoop Setup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AB60F-E838-4429-806A-54B53FCA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 Download Hadoop 2.8.x(Stable) from Apache Hadoop Website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0DC40-CEDD-4C96-AD9C-BFDA55779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7266"/>
            <a:ext cx="9144000" cy="38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55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Hadoop Setup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F13D-E290-4416-A530-8E9CDD29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 Unzip the Files using file extraction software into /</a:t>
            </a:r>
            <a:r>
              <a:rPr lang="en-US" dirty="0" err="1"/>
              <a:t>usr</a:t>
            </a:r>
            <a:r>
              <a:rPr lang="en-US" dirty="0"/>
              <a:t>/local/Hadoop-2.8.x/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Install Java and SSH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 Set up the following main files:</a:t>
            </a:r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~/.</a:t>
            </a:r>
            <a:r>
              <a:rPr lang="en-IN" dirty="0" err="1"/>
              <a:t>bashrc</a:t>
            </a:r>
            <a:endParaRPr lang="en-IN" dirty="0"/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/usr/local/hadoop/etc/hadoop/hadoop-env.sh</a:t>
            </a:r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hadoop</a:t>
            </a:r>
            <a:r>
              <a:rPr lang="en-IN" dirty="0"/>
              <a:t>/etc/</a:t>
            </a:r>
            <a:r>
              <a:rPr lang="en-IN" dirty="0" err="1"/>
              <a:t>hadoop</a:t>
            </a:r>
            <a:r>
              <a:rPr lang="en-IN" dirty="0"/>
              <a:t>/core-site.xml</a:t>
            </a:r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hadoop</a:t>
            </a:r>
            <a:r>
              <a:rPr lang="en-IN" dirty="0"/>
              <a:t>/etc/</a:t>
            </a:r>
            <a:r>
              <a:rPr lang="en-IN" dirty="0" err="1"/>
              <a:t>hadoop</a:t>
            </a:r>
            <a:r>
              <a:rPr lang="en-IN" dirty="0"/>
              <a:t>/</a:t>
            </a:r>
            <a:r>
              <a:rPr lang="en-IN" dirty="0" err="1"/>
              <a:t>mapred-site.xml.template</a:t>
            </a:r>
            <a:endParaRPr lang="en-IN" dirty="0"/>
          </a:p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r>
              <a:rPr lang="en-IN" dirty="0"/>
              <a:t>/</a:t>
            </a:r>
            <a:r>
              <a:rPr lang="en-IN" dirty="0" err="1"/>
              <a:t>usr</a:t>
            </a:r>
            <a:r>
              <a:rPr lang="en-IN" dirty="0"/>
              <a:t>/local/</a:t>
            </a:r>
            <a:r>
              <a:rPr lang="en-IN" dirty="0" err="1"/>
              <a:t>hadoop</a:t>
            </a:r>
            <a:r>
              <a:rPr lang="en-IN" dirty="0"/>
              <a:t>/etc/</a:t>
            </a:r>
            <a:r>
              <a:rPr lang="en-IN" dirty="0" err="1"/>
              <a:t>hadoop</a:t>
            </a:r>
            <a:r>
              <a:rPr lang="en-IN" dirty="0"/>
              <a:t>/hdfs-site.xml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121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2557-3E33-4947-BD73-02F99012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63633"/>
            <a:ext cx="75438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Once Everything is correctly Setup you should see this when you access the localhost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5F495-3475-4A0C-A591-5028891EE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723" y="1846263"/>
            <a:ext cx="715500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6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4B72-CE27-4654-956D-79AB17B6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dirty="0"/>
              <a:t>MAP Reduce Folder should look like:</a:t>
            </a:r>
            <a:endParaRPr lang="en-IN" dirty="0"/>
          </a:p>
        </p:txBody>
      </p:sp>
      <p:pic>
        <p:nvPicPr>
          <p:cNvPr id="4098" name="Picture 2" descr="https://media.licdn.com/mpr/mpr/AAIABADGAAAAAQAAAAAAAAnJAAAAJDM2ZDVkNjU1LWI4NGQtNGQ4NS1hMGI3LTM1NThkZGQxOTg0Nw.png">
            <a:extLst>
              <a:ext uri="{FF2B5EF4-FFF2-40B4-BE49-F238E27FC236}">
                <a16:creationId xmlns:a16="http://schemas.microsoft.com/office/drawing/2014/main" id="{35FCAD75-5E91-447D-953E-B69F86D966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142" y="1417637"/>
            <a:ext cx="557743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4F0664-EF78-4886-A702-A8128C71CC94}"/>
              </a:ext>
            </a:extLst>
          </p:cNvPr>
          <p:cNvSpPr/>
          <p:nvPr/>
        </p:nvSpPr>
        <p:spPr>
          <a:xfrm>
            <a:off x="822959" y="5266843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4068" lvl="1" indent="-342900">
              <a:buClr>
                <a:srgbClr val="FF0000"/>
              </a:buClr>
              <a:buFont typeface="+mj-lt"/>
              <a:buAutoNum type="arabicPeriod"/>
            </a:pPr>
            <a:endParaRPr lang="en-I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Move the Shakespeare Literature text file inside the HDFS</a:t>
            </a:r>
          </a:p>
        </p:txBody>
      </p:sp>
    </p:spTree>
    <p:extLst>
      <p:ext uri="{BB962C8B-B14F-4D97-AF65-F5344CB8AC3E}">
        <p14:creationId xmlns:p14="http://schemas.microsoft.com/office/powerpoint/2010/main" val="3419697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710923"/>
            <a:ext cx="75438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Map Reduce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F13D-E290-4416-A530-8E9CDD29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848207"/>
            <a:ext cx="7543801" cy="402336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Map Reduce classes need to be packed in a jar fire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jar file is to be added to the class path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4F484-64A5-4DB5-843C-C476696D2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9366"/>
            <a:ext cx="9144000" cy="513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69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751A-FBA0-4081-9272-C1B82EA6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/>
              <a:t>Sbin</a:t>
            </a:r>
            <a:r>
              <a:rPr lang="en-US" dirty="0"/>
              <a:t> </a:t>
            </a:r>
            <a:r>
              <a:rPr lang="en-US"/>
              <a:t>and Execute</a:t>
            </a:r>
            <a:endParaRPr lang="en-IN"/>
          </a:p>
        </p:txBody>
      </p:sp>
      <p:pic>
        <p:nvPicPr>
          <p:cNvPr id="5122" name="Picture 2" descr="https://media.licdn.com/mpr/mpr/AAIABADGAAAAAQAAAAAAAApgAAAAJGQxY2U5OTVhLTZjNWEtNGVhNS04MjVhLTVkMmUyMWEzZTE5Nw.png">
            <a:extLst>
              <a:ext uri="{FF2B5EF4-FFF2-40B4-BE49-F238E27FC236}">
                <a16:creationId xmlns:a16="http://schemas.microsoft.com/office/drawing/2014/main" id="{42E68147-AA2A-4F25-9ED9-29173AC0EA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7" y="1876425"/>
            <a:ext cx="627697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619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12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Technical Design and Implementation</a:t>
            </a:r>
          </a:p>
        </p:txBody>
      </p:sp>
      <p:sp>
        <p:nvSpPr>
          <p:cNvPr id="321" name="Shape 321"/>
          <p:cNvSpPr/>
          <p:nvPr/>
        </p:nvSpPr>
        <p:spPr>
          <a:xfrm>
            <a:off x="1856934" y="2014359"/>
            <a:ext cx="5148900" cy="548700"/>
          </a:xfrm>
          <a:prstGeom prst="rect">
            <a:avLst/>
          </a:prstGeom>
          <a:noFill/>
          <a:ln w="12700" cap="flat" cmpd="sng">
            <a:solidFill>
              <a:srgbClr val="147E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Shape 322"/>
          <p:cNvSpPr txBox="1"/>
          <p:nvPr/>
        </p:nvSpPr>
        <p:spPr>
          <a:xfrm>
            <a:off x="2118945" y="2057846"/>
            <a:ext cx="49518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 Profiler</a:t>
            </a:r>
          </a:p>
        </p:txBody>
      </p:sp>
      <p:cxnSp>
        <p:nvCxnSpPr>
          <p:cNvPr id="323" name="Shape 323"/>
          <p:cNvCxnSpPr/>
          <p:nvPr/>
        </p:nvCxnSpPr>
        <p:spPr>
          <a:xfrm>
            <a:off x="4290646" y="2562999"/>
            <a:ext cx="0" cy="11100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4" name="Shape 324"/>
          <p:cNvSpPr/>
          <p:nvPr/>
        </p:nvSpPr>
        <p:spPr>
          <a:xfrm>
            <a:off x="1856934" y="3673008"/>
            <a:ext cx="5148900" cy="548700"/>
          </a:xfrm>
          <a:prstGeom prst="rect">
            <a:avLst/>
          </a:prstGeom>
          <a:noFill/>
          <a:ln w="12700" cap="flat" cmpd="sng">
            <a:solidFill>
              <a:srgbClr val="147E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1856934" y="3673008"/>
            <a:ext cx="51489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  Optimizer</a:t>
            </a:r>
          </a:p>
        </p:txBody>
      </p:sp>
      <p:sp>
        <p:nvSpPr>
          <p:cNvPr id="326" name="Shape 326"/>
          <p:cNvSpPr/>
          <p:nvPr/>
        </p:nvSpPr>
        <p:spPr>
          <a:xfrm>
            <a:off x="1712175" y="5716450"/>
            <a:ext cx="5906100" cy="548700"/>
          </a:xfrm>
          <a:prstGeom prst="rect">
            <a:avLst/>
          </a:prstGeom>
          <a:noFill/>
          <a:ln w="12700" cap="flat" cmpd="sng">
            <a:solidFill>
              <a:srgbClr val="147E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 txBox="1"/>
          <p:nvPr/>
        </p:nvSpPr>
        <p:spPr>
          <a:xfrm>
            <a:off x="1894575" y="5716450"/>
            <a:ext cx="55413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Recommended Optimized Configuration Settings</a:t>
            </a:r>
          </a:p>
        </p:txBody>
      </p:sp>
      <p:cxnSp>
        <p:nvCxnSpPr>
          <p:cNvPr id="328" name="Shape 328"/>
          <p:cNvCxnSpPr/>
          <p:nvPr/>
        </p:nvCxnSpPr>
        <p:spPr>
          <a:xfrm>
            <a:off x="4290646" y="4221648"/>
            <a:ext cx="0" cy="1446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29" name="Shape 329"/>
          <p:cNvSpPr txBox="1"/>
          <p:nvPr/>
        </p:nvSpPr>
        <p:spPr>
          <a:xfrm>
            <a:off x="4637875" y="2517850"/>
            <a:ext cx="4181700" cy="120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Analyzes the MapReduce job, configuration parameters and build a job profile which recommend which parameters to be optimized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4867422" y="4230472"/>
            <a:ext cx="4065600" cy="147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cost based optimization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best configuration parameter space point.</a:t>
            </a:r>
          </a:p>
          <a:p>
            <a:pPr marL="285750" marR="0" lvl="0" indent="-285750" algn="l" rtl="0">
              <a:spcBef>
                <a:spcPts val="0"/>
              </a:spcBef>
              <a:buClr>
                <a:schemeClr val="dk1"/>
              </a:buClr>
              <a:buSzPts val="1800"/>
              <a:buFont typeface="Calibri"/>
              <a:buChar char="▪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 tune the configuration parameters using best point.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330036" y="175767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429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5400"/>
              <a:buFont typeface="Calibri"/>
              <a:buNone/>
            </a:pPr>
            <a:r>
              <a:rPr lang="en-US" sz="5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HADOOP | MAPREDUCE</a:t>
            </a:r>
          </a:p>
        </p:txBody>
      </p:sp>
      <p:pic>
        <p:nvPicPr>
          <p:cNvPr id="119" name="Shape 119" descr="Related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0036" y="2056949"/>
            <a:ext cx="3048000" cy="30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20" descr="Related 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318760" y="2056949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FD7D-B1EF-4A5B-A8A3-7DCE004DF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buClr>
                <a:srgbClr val="FF0000"/>
              </a:buClr>
              <a:buSzPts val="4000"/>
            </a:pPr>
            <a:r>
              <a:rPr lang="en-US" dirty="0">
                <a:solidFill>
                  <a:srgbClr val="FF0000"/>
                </a:solidFill>
              </a:rPr>
              <a:t>Technical Implementation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1. Profiler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AD620-B493-489C-89AE-B5860380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Gathers the job history files, the task profiles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Generates the job profile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 and return the job identifier (e.g., job_23412331234_1234)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for enabling and performing MapReduce job profiling.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are couple of methods are inside this class that will enable static and dynamic profiling using the </a:t>
            </a:r>
            <a:r>
              <a:rPr lang="en-US" dirty="0" err="1"/>
              <a:t>BTraceTaskProfile</a:t>
            </a:r>
            <a:r>
              <a:rPr lang="en-US" dirty="0"/>
              <a:t> and </a:t>
            </a:r>
            <a:r>
              <a:rPr lang="en-US" dirty="0" err="1"/>
              <a:t>BTraceTaskMemProfile</a:t>
            </a:r>
            <a:r>
              <a:rPr lang="en-US" dirty="0"/>
              <a:t> scripts for all the job tasks.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output is sent to the Optimizer for further 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56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1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0000"/>
                </a:solidFill>
              </a:rPr>
              <a:t>Technical Implementation</a:t>
            </a:r>
          </a:p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0000"/>
                </a:solidFill>
              </a:rPr>
              <a:t>2. Optimizer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0" cy="4428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3000" b="1"/>
              <a:t>How Optimizer works technically…???</a:t>
            </a:r>
            <a:br>
              <a:rPr lang="en-US" sz="2400"/>
            </a:br>
            <a:endParaRPr lang="en-US" sz="2400"/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r>
              <a:rPr lang="en-US" sz="2400"/>
              <a:t> </a:t>
            </a:r>
            <a:r>
              <a:rPr lang="en-US" sz="3000" b="1" u="sng"/>
              <a:t>Inputs</a:t>
            </a:r>
            <a:r>
              <a:rPr lang="en-US" sz="2400" b="1"/>
              <a:t> -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Job Profile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Cluster Configuration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Hadoop Configuration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Scheduler</a:t>
            </a: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Job Submission Time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Data Model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/>
          </a:p>
          <a:p>
            <a:pPr marL="566928" marR="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1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Technical Implementation</a:t>
            </a:r>
          </a:p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2. Optimizer</a:t>
            </a:r>
          </a:p>
        </p:txBody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0" cy="4428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Optimize( Job Submission Time)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 b="1"/>
              <a:t>find best parameter space point ( collection parameter space, current configured parameter values)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for ( Each point in the parameter space 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populate configuration value;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Calculate current execution time for job with each       configuration parameter value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/>
          </a:p>
          <a:p>
            <a:pPr marL="566928" marR="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17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Technical Implementation</a:t>
            </a:r>
          </a:p>
          <a:p>
            <a:pPr lvl="0" algn="ctr" rtl="0"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0000"/>
                </a:solidFill>
              </a:rPr>
              <a:t>2. Optimizer</a:t>
            </a:r>
          </a:p>
        </p:txBody>
      </p:sp>
      <p:sp>
        <p:nvSpPr>
          <p:cNvPr id="348" name="Shape 348"/>
          <p:cNvSpPr txBox="1">
            <a:spLocks noGrp="1"/>
          </p:cNvSpPr>
          <p:nvPr>
            <p:ph type="body" idx="1"/>
          </p:nvPr>
        </p:nvSpPr>
        <p:spPr>
          <a:xfrm>
            <a:off x="822959" y="1845733"/>
            <a:ext cx="7543800" cy="442860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if ( Current Time &lt; MAX_VALUE 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{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	minimum Time = current time;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	Best point = current configuration parameter;</a:t>
            </a:r>
          </a:p>
          <a:p>
            <a:pPr marL="45720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}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}</a:t>
            </a: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3.  Copy ‘Best Configuration’ to ‘current configuration’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The parameter configuration will be set as best point, If the execution time with parameter value is less than maximum execution time.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/>
              <a:t>	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/>
          </a:p>
          <a:p>
            <a:pPr marL="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</a:pPr>
            <a:endParaRPr sz="2400"/>
          </a:p>
          <a:p>
            <a:pPr marL="566928" marR="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</a:pPr>
            <a:endParaRPr sz="14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D5739-DEC0-4DE8-AD30-C60DA2A37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3600" b="1" dirty="0"/>
          </a:p>
          <a:p>
            <a:pPr marL="1560300" lvl="8" indent="0">
              <a:buNone/>
            </a:pPr>
            <a:r>
              <a:rPr lang="en-US" sz="3000" b="1" dirty="0"/>
              <a:t>	</a:t>
            </a:r>
            <a:r>
              <a:rPr lang="en-US" sz="3000" b="1" dirty="0">
                <a:solidFill>
                  <a:srgbClr val="FF0000"/>
                </a:solidFill>
              </a:rPr>
              <a:t>        </a:t>
            </a:r>
            <a:r>
              <a:rPr lang="en-US" sz="3600" b="1" dirty="0">
                <a:solidFill>
                  <a:srgbClr val="FF0000"/>
                </a:solidFill>
              </a:rPr>
              <a:t>Demo </a:t>
            </a:r>
          </a:p>
          <a:p>
            <a:pPr marL="1560300" lvl="8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		   &amp; </a:t>
            </a:r>
          </a:p>
          <a:p>
            <a:pPr marL="315469" lvl="1" indent="0">
              <a:buNone/>
            </a:pPr>
            <a:r>
              <a:rPr lang="en-US" sz="3400" b="1" dirty="0">
                <a:solidFill>
                  <a:srgbClr val="FF0000"/>
                </a:solidFill>
              </a:rPr>
              <a:t>	Execution of </a:t>
            </a:r>
            <a:r>
              <a:rPr lang="en-US" sz="3400" b="1" dirty="0" err="1">
                <a:solidFill>
                  <a:srgbClr val="FF0000"/>
                </a:solidFill>
              </a:rPr>
              <a:t>OpenSimplex</a:t>
            </a:r>
            <a:r>
              <a:rPr lang="en-US" sz="3400" b="1" dirty="0">
                <a:solidFill>
                  <a:srgbClr val="FF0000"/>
                </a:solidFill>
              </a:rPr>
              <a:t>- Hadoop 	Auto-tuning</a:t>
            </a:r>
            <a:endParaRPr lang="en-IN" sz="3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7995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D340-57FB-4492-BDD5-7A251261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71FF95-5AAE-4FB8-B6E8-180329815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963" y="1737361"/>
            <a:ext cx="3789037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5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Output on the Web monitor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B0E075-E789-41D5-8016-7CDA31096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4219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99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Mined Text File Screenshot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310301-5F19-4C01-834B-72E47F0E0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385" y="2198784"/>
            <a:ext cx="3388521" cy="4659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3B948B-AB1E-4009-9DDC-544031CABB03}"/>
              </a:ext>
            </a:extLst>
          </p:cNvPr>
          <p:cNvSpPr/>
          <p:nvPr/>
        </p:nvSpPr>
        <p:spPr>
          <a:xfrm>
            <a:off x="6274691" y="2232952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44444"/>
                </a:solidFill>
                <a:latin typeface="Roboto"/>
              </a:rPr>
              <a:t>https://goo.gl/iAJSck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295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AC8E-708A-4804-9402-1771637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Mined Text File Screenshot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87D85F-25AA-4AC8-8A36-FD1F9474B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643" y="1800225"/>
            <a:ext cx="2190750" cy="5057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BC5DB5-3A20-4E38-89D8-763C2FB13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914" y="1737360"/>
            <a:ext cx="2638425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31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 ALL!</a:t>
            </a:r>
          </a:p>
        </p:txBody>
      </p:sp>
      <p:pic>
        <p:nvPicPr>
          <p:cNvPr id="354" name="Shape 354" descr="Related imag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9104" y="2269344"/>
            <a:ext cx="7151511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hape 125" descr="HDFSArchitectu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085" y="452017"/>
            <a:ext cx="7702601" cy="57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494430" y="699697"/>
            <a:ext cx="6172200" cy="85486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MapReduce: The Map Step</a:t>
            </a:r>
          </a:p>
        </p:txBody>
      </p:sp>
      <p:grpSp>
        <p:nvGrpSpPr>
          <p:cNvPr id="131" name="Shape 131"/>
          <p:cNvGrpSpPr/>
          <p:nvPr/>
        </p:nvGrpSpPr>
        <p:grpSpPr>
          <a:xfrm>
            <a:off x="2408830" y="3603631"/>
            <a:ext cx="914400" cy="285750"/>
            <a:chOff x="240" y="2016"/>
            <a:chExt cx="768" cy="240"/>
          </a:xfrm>
        </p:grpSpPr>
        <p:sp>
          <p:nvSpPr>
            <p:cNvPr id="132" name="Shape 132"/>
            <p:cNvSpPr/>
            <p:nvPr/>
          </p:nvSpPr>
          <p:spPr>
            <a:xfrm>
              <a:off x="576" y="2016"/>
              <a:ext cx="432" cy="240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v2</a:t>
              </a:r>
            </a:p>
          </p:txBody>
        </p:sp>
        <p:sp>
          <p:nvSpPr>
            <p:cNvPr id="133" name="Shape 133"/>
            <p:cNvSpPr/>
            <p:nvPr/>
          </p:nvSpPr>
          <p:spPr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 b="0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k2</a:t>
              </a:r>
            </a:p>
          </p:txBody>
        </p:sp>
      </p:grpSp>
      <p:grpSp>
        <p:nvGrpSpPr>
          <p:cNvPr id="134" name="Shape 134"/>
          <p:cNvGrpSpPr/>
          <p:nvPr/>
        </p:nvGrpSpPr>
        <p:grpSpPr>
          <a:xfrm>
            <a:off x="4980580" y="2632081"/>
            <a:ext cx="1257300" cy="914400"/>
            <a:chOff x="1776" y="1152"/>
            <a:chExt cx="1056" cy="768"/>
          </a:xfrm>
        </p:grpSpPr>
        <p:grpSp>
          <p:nvGrpSpPr>
            <p:cNvPr id="135" name="Shape 135"/>
            <p:cNvGrpSpPr/>
            <p:nvPr/>
          </p:nvGrpSpPr>
          <p:grpSpPr>
            <a:xfrm>
              <a:off x="1776" y="1152"/>
              <a:ext cx="1056" cy="336"/>
              <a:chOff x="2256" y="1344"/>
              <a:chExt cx="1056" cy="336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9966FF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 b="0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k</a:t>
                </a:r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 b="0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>
              <a:off x="1776" y="1584"/>
              <a:ext cx="1056" cy="336"/>
              <a:chOff x="2256" y="1344"/>
              <a:chExt cx="1056" cy="336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2256" y="1344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 b="0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k</a:t>
                </a: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2688" y="1344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 b="0" i="0" u="none" strike="noStrike" cap="none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</a:p>
            </p:txBody>
          </p:sp>
        </p:grpSp>
      </p:grpSp>
      <p:grpSp>
        <p:nvGrpSpPr>
          <p:cNvPr id="141" name="Shape 141"/>
          <p:cNvGrpSpPr/>
          <p:nvPr/>
        </p:nvGrpSpPr>
        <p:grpSpPr>
          <a:xfrm>
            <a:off x="3437530" y="2917831"/>
            <a:ext cx="1143000" cy="457200"/>
            <a:chOff x="1104" y="1296"/>
            <a:chExt cx="480" cy="384"/>
          </a:xfrm>
        </p:grpSpPr>
        <p:sp>
          <p:nvSpPr>
            <p:cNvPr id="142" name="Shape 142"/>
            <p:cNvSpPr/>
            <p:nvPr/>
          </p:nvSpPr>
          <p:spPr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Shape 143"/>
            <p:cNvSpPr txBox="1"/>
            <p:nvPr/>
          </p:nvSpPr>
          <p:spPr>
            <a:xfrm>
              <a:off x="1104" y="1296"/>
              <a:ext cx="23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</a:t>
              </a:r>
            </a:p>
          </p:txBody>
        </p:sp>
      </p:grpSp>
      <p:grpSp>
        <p:nvGrpSpPr>
          <p:cNvPr id="144" name="Shape 144"/>
          <p:cNvGrpSpPr/>
          <p:nvPr/>
        </p:nvGrpSpPr>
        <p:grpSpPr>
          <a:xfrm>
            <a:off x="2408830" y="3089281"/>
            <a:ext cx="914400" cy="285750"/>
            <a:chOff x="240" y="2016"/>
            <a:chExt cx="768" cy="240"/>
          </a:xfrm>
        </p:grpSpPr>
        <p:sp>
          <p:nvSpPr>
            <p:cNvPr id="145" name="Shape 145"/>
            <p:cNvSpPr/>
            <p:nvPr/>
          </p:nvSpPr>
          <p:spPr>
            <a:xfrm>
              <a:off x="576" y="2016"/>
              <a:ext cx="432" cy="240"/>
            </a:xfrm>
            <a:prstGeom prst="rect">
              <a:avLst/>
            </a:prstGeom>
            <a:solidFill>
              <a:srgbClr val="FFCC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v1</a:t>
              </a:r>
            </a:p>
          </p:txBody>
        </p:sp>
        <p:sp>
          <p:nvSpPr>
            <p:cNvPr id="146" name="Shape 146"/>
            <p:cNvSpPr/>
            <p:nvPr/>
          </p:nvSpPr>
          <p:spPr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CCFF33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k1</a:t>
              </a:r>
            </a:p>
          </p:txBody>
        </p:sp>
      </p:grpSp>
      <p:grpSp>
        <p:nvGrpSpPr>
          <p:cNvPr id="147" name="Shape 147"/>
          <p:cNvGrpSpPr/>
          <p:nvPr/>
        </p:nvGrpSpPr>
        <p:grpSpPr>
          <a:xfrm>
            <a:off x="2351680" y="4689481"/>
            <a:ext cx="914400" cy="285750"/>
            <a:chOff x="240" y="2016"/>
            <a:chExt cx="768" cy="240"/>
          </a:xfrm>
        </p:grpSpPr>
        <p:sp>
          <p:nvSpPr>
            <p:cNvPr id="148" name="Shape 148"/>
            <p:cNvSpPr/>
            <p:nvPr/>
          </p:nvSpPr>
          <p:spPr>
            <a:xfrm>
              <a:off x="576" y="2016"/>
              <a:ext cx="432" cy="240"/>
            </a:xfrm>
            <a:prstGeom prst="rect">
              <a:avLst/>
            </a:prstGeom>
            <a:solidFill>
              <a:srgbClr val="66CC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vn</a:t>
              </a:r>
            </a:p>
          </p:txBody>
        </p:sp>
        <p:sp>
          <p:nvSpPr>
            <p:cNvPr id="149" name="Shape 149"/>
            <p:cNvSpPr/>
            <p:nvPr/>
          </p:nvSpPr>
          <p:spPr>
            <a:xfrm>
              <a:off x="240" y="2016"/>
              <a:ext cx="288" cy="240"/>
            </a:xfrm>
            <a:prstGeom prst="triangle">
              <a:avLst>
                <a:gd name="adj" fmla="val 50000"/>
              </a:avLst>
            </a:prstGeom>
            <a:solidFill>
              <a:srgbClr val="FF0066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kn</a:t>
              </a:r>
            </a:p>
          </p:txBody>
        </p:sp>
      </p:grpSp>
      <p:sp>
        <p:nvSpPr>
          <p:cNvPr id="150" name="Shape 150"/>
          <p:cNvSpPr txBox="1"/>
          <p:nvPr/>
        </p:nvSpPr>
        <p:spPr>
          <a:xfrm>
            <a:off x="2602902" y="4060831"/>
            <a:ext cx="4267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</a:p>
        </p:txBody>
      </p:sp>
      <p:grpSp>
        <p:nvGrpSpPr>
          <p:cNvPr id="151" name="Shape 151"/>
          <p:cNvGrpSpPr/>
          <p:nvPr/>
        </p:nvGrpSpPr>
        <p:grpSpPr>
          <a:xfrm>
            <a:off x="4980580" y="3660781"/>
            <a:ext cx="1257300" cy="400050"/>
            <a:chOff x="2256" y="1344"/>
            <a:chExt cx="1056" cy="336"/>
          </a:xfrm>
        </p:grpSpPr>
        <p:sp>
          <p:nvSpPr>
            <p:cNvPr id="152" name="Shape 152"/>
            <p:cNvSpPr/>
            <p:nvPr/>
          </p:nvSpPr>
          <p:spPr>
            <a:xfrm>
              <a:off x="2256" y="1344"/>
              <a:ext cx="432" cy="336"/>
            </a:xfrm>
            <a:prstGeom prst="diamond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153" name="Shape 153"/>
            <p:cNvSpPr/>
            <p:nvPr/>
          </p:nvSpPr>
          <p:spPr>
            <a:xfrm>
              <a:off x="2688" y="1344"/>
              <a:ext cx="624" cy="336"/>
            </a:xfrm>
            <a:prstGeom prst="parallelogram">
              <a:avLst>
                <a:gd name="adj" fmla="val 46429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</p:grpSp>
      <p:grpSp>
        <p:nvGrpSpPr>
          <p:cNvPr id="154" name="Shape 154"/>
          <p:cNvGrpSpPr/>
          <p:nvPr/>
        </p:nvGrpSpPr>
        <p:grpSpPr>
          <a:xfrm>
            <a:off x="3437530" y="3489331"/>
            <a:ext cx="1200150" cy="457200"/>
            <a:chOff x="1104" y="1296"/>
            <a:chExt cx="480" cy="384"/>
          </a:xfrm>
        </p:grpSpPr>
        <p:sp>
          <p:nvSpPr>
            <p:cNvPr id="155" name="Shape 155"/>
            <p:cNvSpPr/>
            <p:nvPr/>
          </p:nvSpPr>
          <p:spPr>
            <a:xfrm>
              <a:off x="1152" y="1488"/>
              <a:ext cx="432" cy="192"/>
            </a:xfrm>
            <a:prstGeom prst="rightArrow">
              <a:avLst>
                <a:gd name="adj1" fmla="val 50000"/>
                <a:gd name="adj2" fmla="val 56250"/>
              </a:avLst>
            </a:prstGeom>
            <a:solidFill>
              <a:srgbClr val="FF505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1104" y="1296"/>
              <a:ext cx="226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map</a:t>
              </a:r>
            </a:p>
          </p:txBody>
        </p:sp>
      </p:grpSp>
      <p:sp>
        <p:nvSpPr>
          <p:cNvPr id="157" name="Shape 157"/>
          <p:cNvSpPr txBox="1"/>
          <p:nvPr/>
        </p:nvSpPr>
        <p:spPr>
          <a:xfrm>
            <a:off x="2408830" y="2117731"/>
            <a:ext cx="1509709" cy="507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key-value pairs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4980580" y="2117731"/>
            <a:ext cx="1509709" cy="507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Intermediate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key-value pairs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5209180" y="4117981"/>
            <a:ext cx="4267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</a:p>
        </p:txBody>
      </p:sp>
      <p:sp>
        <p:nvSpPr>
          <p:cNvPr id="160" name="Shape 160"/>
          <p:cNvSpPr/>
          <p:nvPr/>
        </p:nvSpPr>
        <p:spPr>
          <a:xfrm>
            <a:off x="5037730" y="4632331"/>
            <a:ext cx="514350" cy="400050"/>
          </a:xfrm>
          <a:prstGeom prst="diamond">
            <a:avLst/>
          </a:prstGeom>
          <a:solidFill>
            <a:srgbClr val="CC99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</a:p>
        </p:txBody>
      </p:sp>
      <p:sp>
        <p:nvSpPr>
          <p:cNvPr id="161" name="Shape 161"/>
          <p:cNvSpPr/>
          <p:nvPr/>
        </p:nvSpPr>
        <p:spPr>
          <a:xfrm>
            <a:off x="5552080" y="4632331"/>
            <a:ext cx="742950" cy="400050"/>
          </a:xfrm>
          <a:prstGeom prst="parallelogram">
            <a:avLst>
              <a:gd name="adj" fmla="val 4642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</a:p>
        </p:txBody>
      </p:sp>
      <p:sp>
        <p:nvSpPr>
          <p:cNvPr id="162" name="Shape 162"/>
          <p:cNvSpPr/>
          <p:nvPr/>
        </p:nvSpPr>
        <p:spPr>
          <a:xfrm>
            <a:off x="1951630" y="5260981"/>
            <a:ext cx="2266583" cy="323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(doc—id, doc-content)</a:t>
            </a:r>
          </a:p>
        </p:txBody>
      </p:sp>
      <p:sp>
        <p:nvSpPr>
          <p:cNvPr id="163" name="Shape 163"/>
          <p:cNvSpPr/>
          <p:nvPr/>
        </p:nvSpPr>
        <p:spPr>
          <a:xfrm>
            <a:off x="4637680" y="5260981"/>
            <a:ext cx="2667140" cy="323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(word, wordcount-in-a-doc)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936168" y="762179"/>
            <a:ext cx="7156953" cy="8108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5400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000"/>
              <a:buFont typeface="Calibri"/>
              <a:buNone/>
            </a:pPr>
            <a:r>
              <a:rPr lang="en-US"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MapReduce: The Reduce Step</a:t>
            </a:r>
          </a:p>
        </p:txBody>
      </p:sp>
      <p:grpSp>
        <p:nvGrpSpPr>
          <p:cNvPr id="169" name="Shape 169"/>
          <p:cNvGrpSpPr/>
          <p:nvPr/>
        </p:nvGrpSpPr>
        <p:grpSpPr>
          <a:xfrm>
            <a:off x="1542197" y="2174259"/>
            <a:ext cx="1509713" cy="2800350"/>
            <a:chOff x="3476" y="960"/>
            <a:chExt cx="1268" cy="2352"/>
          </a:xfrm>
        </p:grpSpPr>
        <p:grpSp>
          <p:nvGrpSpPr>
            <p:cNvPr id="170" name="Shape 170"/>
            <p:cNvGrpSpPr/>
            <p:nvPr/>
          </p:nvGrpSpPr>
          <p:grpSpPr>
            <a:xfrm>
              <a:off x="3552" y="1392"/>
              <a:ext cx="1104" cy="1920"/>
              <a:chOff x="3552" y="1392"/>
              <a:chExt cx="1104" cy="1920"/>
            </a:xfrm>
          </p:grpSpPr>
          <p:sp>
            <p:nvSpPr>
              <p:cNvPr id="171" name="Shape 171"/>
              <p:cNvSpPr/>
              <p:nvPr/>
            </p:nvSpPr>
            <p:spPr>
              <a:xfrm>
                <a:off x="3600" y="2976"/>
                <a:ext cx="432" cy="336"/>
              </a:xfrm>
              <a:prstGeom prst="diamond">
                <a:avLst/>
              </a:prstGeom>
              <a:solidFill>
                <a:srgbClr val="CC9900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k</a:t>
                </a:r>
              </a:p>
            </p:txBody>
          </p:sp>
          <p:sp>
            <p:nvSpPr>
              <p:cNvPr id="172" name="Shape 172"/>
              <p:cNvSpPr/>
              <p:nvPr/>
            </p:nvSpPr>
            <p:spPr>
              <a:xfrm>
                <a:off x="4032" y="297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</a:p>
            </p:txBody>
          </p:sp>
          <p:sp>
            <p:nvSpPr>
              <p:cNvPr id="173" name="Shape 173"/>
              <p:cNvSpPr txBox="1"/>
              <p:nvPr/>
            </p:nvSpPr>
            <p:spPr>
              <a:xfrm>
                <a:off x="3840" y="2592"/>
                <a:ext cx="358" cy="3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…</a:t>
                </a:r>
              </a:p>
            </p:txBody>
          </p:sp>
          <p:grpSp>
            <p:nvGrpSpPr>
              <p:cNvPr id="174" name="Shape 174"/>
              <p:cNvGrpSpPr/>
              <p:nvPr/>
            </p:nvGrpSpPr>
            <p:grpSpPr>
              <a:xfrm>
                <a:off x="3552" y="1392"/>
                <a:ext cx="1056" cy="336"/>
                <a:chOff x="2256" y="1344"/>
                <a:chExt cx="1056" cy="336"/>
              </a:xfrm>
            </p:grpSpPr>
            <p:sp>
              <p:nvSpPr>
                <p:cNvPr id="175" name="Shape 175"/>
                <p:cNvSpPr/>
                <p:nvPr/>
              </p:nvSpPr>
              <p:spPr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9966FF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r>
                    <a:rPr lang="en-US" sz="135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k</a:t>
                  </a:r>
                </a:p>
              </p:txBody>
            </p:sp>
            <p:sp>
              <p:nvSpPr>
                <p:cNvPr id="176" name="Shape 176"/>
                <p:cNvSpPr/>
                <p:nvPr/>
              </p:nvSpPr>
              <p:spPr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r>
                    <a:rPr lang="en-US" sz="135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v</a:t>
                  </a:r>
                </a:p>
              </p:txBody>
            </p:sp>
          </p:grpSp>
          <p:grpSp>
            <p:nvGrpSpPr>
              <p:cNvPr id="177" name="Shape 177"/>
              <p:cNvGrpSpPr/>
              <p:nvPr/>
            </p:nvGrpSpPr>
            <p:grpSpPr>
              <a:xfrm>
                <a:off x="3552" y="1824"/>
                <a:ext cx="1056" cy="336"/>
                <a:chOff x="2256" y="1344"/>
                <a:chExt cx="1056" cy="336"/>
              </a:xfrm>
            </p:grpSpPr>
            <p:sp>
              <p:nvSpPr>
                <p:cNvPr id="178" name="Shape 178"/>
                <p:cNvSpPr/>
                <p:nvPr/>
              </p:nvSpPr>
              <p:spPr>
                <a:xfrm>
                  <a:off x="2256" y="1344"/>
                  <a:ext cx="432" cy="336"/>
                </a:xfrm>
                <a:prstGeom prst="diamond">
                  <a:avLst/>
                </a:prstGeom>
                <a:solidFill>
                  <a:srgbClr val="CC990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r>
                    <a:rPr lang="en-US" sz="135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k</a:t>
                  </a:r>
                </a:p>
              </p:txBody>
            </p:sp>
            <p:sp>
              <p:nvSpPr>
                <p:cNvPr id="179" name="Shape 179"/>
                <p:cNvSpPr/>
                <p:nvPr/>
              </p:nvSpPr>
              <p:spPr>
                <a:xfrm>
                  <a:off x="2688" y="1344"/>
                  <a:ext cx="624" cy="336"/>
                </a:xfrm>
                <a:prstGeom prst="parallelogram">
                  <a:avLst>
                    <a:gd name="adj" fmla="val 46429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buNone/>
                  </a:pPr>
                  <a:r>
                    <a:rPr lang="en-US" sz="1350">
                      <a:solidFill>
                        <a:schemeClr val="dk1"/>
                      </a:solidFill>
                      <a:latin typeface="Verdana"/>
                      <a:ea typeface="Verdana"/>
                      <a:cs typeface="Verdana"/>
                      <a:sym typeface="Verdana"/>
                    </a:rPr>
                    <a:t>v</a:t>
                  </a:r>
                </a:p>
              </p:txBody>
            </p:sp>
          </p:grpSp>
          <p:sp>
            <p:nvSpPr>
              <p:cNvPr id="180" name="Shape 180"/>
              <p:cNvSpPr/>
              <p:nvPr/>
            </p:nvSpPr>
            <p:spPr>
              <a:xfrm>
                <a:off x="3552" y="2256"/>
                <a:ext cx="432" cy="336"/>
              </a:xfrm>
              <a:prstGeom prst="diamond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k</a:t>
                </a:r>
              </a:p>
            </p:txBody>
          </p:sp>
          <p:sp>
            <p:nvSpPr>
              <p:cNvPr id="181" name="Shape 181"/>
              <p:cNvSpPr/>
              <p:nvPr/>
            </p:nvSpPr>
            <p:spPr>
              <a:xfrm>
                <a:off x="3984" y="2256"/>
                <a:ext cx="624" cy="336"/>
              </a:xfrm>
              <a:prstGeom prst="parallelogram">
                <a:avLst>
                  <a:gd name="adj" fmla="val 46429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None/>
                </a:pPr>
                <a:r>
                  <a:rPr lang="en-US" sz="1350">
                    <a:solidFill>
                      <a:schemeClr val="dk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v</a:t>
                </a:r>
              </a:p>
            </p:txBody>
          </p:sp>
        </p:grpSp>
        <p:sp>
          <p:nvSpPr>
            <p:cNvPr id="182" name="Shape 182"/>
            <p:cNvSpPr txBox="1"/>
            <p:nvPr/>
          </p:nvSpPr>
          <p:spPr>
            <a:xfrm>
              <a:off x="3476" y="960"/>
              <a:ext cx="1268" cy="4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Intermediate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key-value pairs</a:t>
              </a:r>
            </a:p>
          </p:txBody>
        </p:sp>
      </p:grpSp>
      <p:grpSp>
        <p:nvGrpSpPr>
          <p:cNvPr id="183" name="Shape 183"/>
          <p:cNvGrpSpPr/>
          <p:nvPr/>
        </p:nvGrpSpPr>
        <p:grpSpPr>
          <a:xfrm>
            <a:off x="2905463" y="3317259"/>
            <a:ext cx="688181" cy="457200"/>
            <a:chOff x="1529" y="1920"/>
            <a:chExt cx="578" cy="384"/>
          </a:xfrm>
        </p:grpSpPr>
        <p:sp>
          <p:nvSpPr>
            <p:cNvPr id="184" name="Shape 184"/>
            <p:cNvSpPr/>
            <p:nvPr/>
          </p:nvSpPr>
          <p:spPr>
            <a:xfrm>
              <a:off x="1584" y="2112"/>
              <a:ext cx="480" cy="192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rgbClr val="FF505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1529" y="1920"/>
              <a:ext cx="578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group</a:t>
              </a: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5542697" y="2574309"/>
            <a:ext cx="800100" cy="400050"/>
            <a:chOff x="3456" y="1296"/>
            <a:chExt cx="672" cy="336"/>
          </a:xfrm>
        </p:grpSpPr>
        <p:sp>
          <p:nvSpPr>
            <p:cNvPr id="187" name="Shape 187"/>
            <p:cNvSpPr/>
            <p:nvPr/>
          </p:nvSpPr>
          <p:spPr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3456" y="1296"/>
              <a:ext cx="64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reduce</a:t>
              </a:r>
            </a:p>
          </p:txBody>
        </p:sp>
      </p:grpSp>
      <p:grpSp>
        <p:nvGrpSpPr>
          <p:cNvPr id="189" name="Shape 189"/>
          <p:cNvGrpSpPr/>
          <p:nvPr/>
        </p:nvGrpSpPr>
        <p:grpSpPr>
          <a:xfrm>
            <a:off x="5542697" y="3031509"/>
            <a:ext cx="800100" cy="400050"/>
            <a:chOff x="3456" y="1296"/>
            <a:chExt cx="672" cy="336"/>
          </a:xfrm>
        </p:grpSpPr>
        <p:sp>
          <p:nvSpPr>
            <p:cNvPr id="190" name="Shape 190"/>
            <p:cNvSpPr/>
            <p:nvPr/>
          </p:nvSpPr>
          <p:spPr>
            <a:xfrm>
              <a:off x="3504" y="1488"/>
              <a:ext cx="624" cy="144"/>
            </a:xfrm>
            <a:prstGeom prst="rightArrow">
              <a:avLst>
                <a:gd name="adj1" fmla="val 50000"/>
                <a:gd name="adj2" fmla="val 108333"/>
              </a:avLst>
            </a:prstGeom>
            <a:solidFill>
              <a:srgbClr val="FF505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Shape 191"/>
            <p:cNvSpPr txBox="1"/>
            <p:nvPr/>
          </p:nvSpPr>
          <p:spPr>
            <a:xfrm>
              <a:off x="3456" y="1296"/>
              <a:ext cx="647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reduce</a:t>
              </a:r>
            </a:p>
          </p:txBody>
        </p:sp>
      </p:grpSp>
      <p:grpSp>
        <p:nvGrpSpPr>
          <p:cNvPr id="192" name="Shape 192"/>
          <p:cNvGrpSpPr/>
          <p:nvPr/>
        </p:nvGrpSpPr>
        <p:grpSpPr>
          <a:xfrm>
            <a:off x="6399947" y="2688609"/>
            <a:ext cx="971550" cy="400050"/>
            <a:chOff x="4464" y="1392"/>
            <a:chExt cx="816" cy="336"/>
          </a:xfrm>
        </p:grpSpPr>
        <p:sp>
          <p:nvSpPr>
            <p:cNvPr id="193" name="Shape 193"/>
            <p:cNvSpPr/>
            <p:nvPr/>
          </p:nvSpPr>
          <p:spPr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194" name="Shape 194"/>
            <p:cNvSpPr/>
            <p:nvPr/>
          </p:nvSpPr>
          <p:spPr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</p:grpSp>
      <p:grpSp>
        <p:nvGrpSpPr>
          <p:cNvPr id="195" name="Shape 195"/>
          <p:cNvGrpSpPr/>
          <p:nvPr/>
        </p:nvGrpSpPr>
        <p:grpSpPr>
          <a:xfrm>
            <a:off x="6399947" y="3145809"/>
            <a:ext cx="971550" cy="400050"/>
            <a:chOff x="4464" y="1392"/>
            <a:chExt cx="816" cy="336"/>
          </a:xfrm>
        </p:grpSpPr>
        <p:sp>
          <p:nvSpPr>
            <p:cNvPr id="196" name="Shape 196"/>
            <p:cNvSpPr/>
            <p:nvPr/>
          </p:nvSpPr>
          <p:spPr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197" name="Shape 197"/>
            <p:cNvSpPr/>
            <p:nvPr/>
          </p:nvSpPr>
          <p:spPr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6457097" y="4631709"/>
            <a:ext cx="971550" cy="400050"/>
            <a:chOff x="4464" y="1392"/>
            <a:chExt cx="816" cy="336"/>
          </a:xfrm>
        </p:grpSpPr>
        <p:sp>
          <p:nvSpPr>
            <p:cNvPr id="199" name="Shape 199"/>
            <p:cNvSpPr/>
            <p:nvPr/>
          </p:nvSpPr>
          <p:spPr>
            <a:xfrm>
              <a:off x="44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944" y="1392"/>
              <a:ext cx="336" cy="33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</p:grpSp>
      <p:sp>
        <p:nvSpPr>
          <p:cNvPr id="201" name="Shape 201"/>
          <p:cNvSpPr txBox="1"/>
          <p:nvPr/>
        </p:nvSpPr>
        <p:spPr>
          <a:xfrm>
            <a:off x="6765470" y="4003059"/>
            <a:ext cx="42672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8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</a:t>
            </a:r>
          </a:p>
        </p:txBody>
      </p:sp>
      <p:grpSp>
        <p:nvGrpSpPr>
          <p:cNvPr id="202" name="Shape 202"/>
          <p:cNvGrpSpPr/>
          <p:nvPr/>
        </p:nvGrpSpPr>
        <p:grpSpPr>
          <a:xfrm>
            <a:off x="3542447" y="2231409"/>
            <a:ext cx="2057400" cy="2743200"/>
            <a:chOff x="2064" y="1008"/>
            <a:chExt cx="1728" cy="2304"/>
          </a:xfrm>
        </p:grpSpPr>
        <p:sp>
          <p:nvSpPr>
            <p:cNvPr id="203" name="Shape 203"/>
            <p:cNvSpPr/>
            <p:nvPr/>
          </p:nvSpPr>
          <p:spPr>
            <a:xfrm>
              <a:off x="2112" y="2976"/>
              <a:ext cx="432" cy="336"/>
            </a:xfrm>
            <a:prstGeom prst="diamond">
              <a:avLst/>
            </a:prstGeom>
            <a:solidFill>
              <a:srgbClr val="CCFF33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2544" y="2976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2467" y="2496"/>
              <a:ext cx="358" cy="3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8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2064" y="1392"/>
              <a:ext cx="432" cy="336"/>
            </a:xfrm>
            <a:prstGeom prst="diamond">
              <a:avLst/>
            </a:prstGeom>
            <a:solidFill>
              <a:srgbClr val="9966FF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2496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2064" y="1824"/>
              <a:ext cx="432" cy="336"/>
            </a:xfrm>
            <a:prstGeom prst="diamond">
              <a:avLst/>
            </a:prstGeom>
            <a:solidFill>
              <a:srgbClr val="CC99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2496" y="1824"/>
              <a:ext cx="480" cy="336"/>
            </a:xfrm>
            <a:prstGeom prst="parallelogram">
              <a:avLst>
                <a:gd name="adj" fmla="val 35714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2832" y="1824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2880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3264" y="1392"/>
              <a:ext cx="528" cy="336"/>
            </a:xfrm>
            <a:prstGeom prst="parallelogram">
              <a:avLst>
                <a:gd name="adj" fmla="val 39286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v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2160" y="1008"/>
              <a:ext cx="1488" cy="25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r>
                <a:rPr lang="en-US" sz="135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Key-value groups</a:t>
              </a:r>
            </a:p>
          </p:txBody>
        </p:sp>
      </p:grpSp>
      <p:sp>
        <p:nvSpPr>
          <p:cNvPr id="214" name="Shape 214"/>
          <p:cNvSpPr/>
          <p:nvPr/>
        </p:nvSpPr>
        <p:spPr>
          <a:xfrm>
            <a:off x="6142772" y="2093297"/>
            <a:ext cx="1543050" cy="5078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Output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key-value pairs</a:t>
            </a:r>
          </a:p>
        </p:txBody>
      </p:sp>
      <p:sp>
        <p:nvSpPr>
          <p:cNvPr id="215" name="Shape 215"/>
          <p:cNvSpPr/>
          <p:nvPr/>
        </p:nvSpPr>
        <p:spPr>
          <a:xfrm>
            <a:off x="1084997" y="5146059"/>
            <a:ext cx="2341282" cy="5539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</a:t>
            </a: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(word, wordcount-in-a-doc)</a:t>
            </a:r>
          </a:p>
        </p:txBody>
      </p:sp>
      <p:sp>
        <p:nvSpPr>
          <p:cNvPr id="216" name="Shape 216"/>
          <p:cNvSpPr/>
          <p:nvPr/>
        </p:nvSpPr>
        <p:spPr>
          <a:xfrm>
            <a:off x="3599598" y="5088909"/>
            <a:ext cx="2148345" cy="323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(word, list-of-wordcount)</a:t>
            </a:r>
          </a:p>
        </p:txBody>
      </p:sp>
      <p:sp>
        <p:nvSpPr>
          <p:cNvPr id="217" name="Shape 217"/>
          <p:cNvSpPr/>
          <p:nvPr/>
        </p:nvSpPr>
        <p:spPr>
          <a:xfrm>
            <a:off x="6114198" y="5146059"/>
            <a:ext cx="1640385" cy="323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(word, final-count)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3713897" y="5374659"/>
            <a:ext cx="1384482" cy="323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SQL Group by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6057048" y="5374659"/>
            <a:ext cx="1585947" cy="3231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 SQL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822960" y="286605"/>
            <a:ext cx="7543800" cy="126084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305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300"/>
              <a:buFont typeface="Calibri"/>
              <a:buNone/>
            </a:pPr>
            <a:r>
              <a:rPr lang="en-US" sz="4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Basic Features of Hadoop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Highly fault-tolerant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High throughput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Suitable for applications with large data sets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Streaming access to file system data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Char char="●"/>
            </a:pPr>
            <a:r>
              <a:rPr lang="en-US" sz="27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Can be built out of commodity hardware 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D16349"/>
              </a:buClr>
              <a:buSzPts val="2295"/>
              <a:buFont typeface="Noto Sans Symbols"/>
              <a:buNone/>
            </a:pPr>
            <a:endParaRPr sz="27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91440" marR="0" lvl="0" indent="-9144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304800" algn="l" rtl="0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ts val="4800"/>
              <a:buFont typeface="Calibri"/>
              <a:buNone/>
            </a:pPr>
            <a:endParaRPr sz="4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Shape 232" descr="Image result for hadoop me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38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xfrm>
            <a:off x="822960" y="394978"/>
            <a:ext cx="7543800" cy="12087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-273050" algn="l" rtl="0">
              <a:lnSpc>
                <a:spcPct val="85000"/>
              </a:lnSpc>
              <a:spcBef>
                <a:spcPts val="0"/>
              </a:spcBef>
              <a:buClr>
                <a:srgbClr val="FF0000"/>
              </a:buClr>
              <a:buSzPts val="4300"/>
              <a:buFont typeface="Calibri"/>
              <a:buNone/>
            </a:pPr>
            <a:r>
              <a:rPr lang="en-US" sz="43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Hadoop Configurations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822959" y="2096086"/>
            <a:ext cx="7543801" cy="3773008"/>
          </a:xfrm>
          <a:prstGeom prst="rect">
            <a:avLst/>
          </a:prstGeom>
          <a:noFill/>
          <a:ln>
            <a:noFill/>
          </a:ln>
        </p:spPr>
        <p:txBody>
          <a:bodyPr wrap="square" lIns="0" tIns="45700" rIns="0" bIns="45700" anchor="t" anchorCtr="0">
            <a:noAutofit/>
          </a:bodyPr>
          <a:lstStyle/>
          <a:p>
            <a:pPr marL="91440" marR="0" lvl="0" indent="-9144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Hadoop framework has more than 190 tunable configuration   parameters that allow users to manage the flow of a Hadoop job in different phases during the execution process.</a:t>
            </a:r>
          </a:p>
          <a:p>
            <a:pPr marL="91440" marR="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Some important configurations are discussed in the next slide.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1275</Words>
  <Application>Microsoft Office PowerPoint</Application>
  <PresentationFormat>On-screen Show (4:3)</PresentationFormat>
  <Paragraphs>269</Paragraphs>
  <Slides>39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</vt:lpstr>
      <vt:lpstr>Georgia</vt:lpstr>
      <vt:lpstr>Noto Sans Symbols</vt:lpstr>
      <vt:lpstr>Roboto</vt:lpstr>
      <vt:lpstr>Verdana</vt:lpstr>
      <vt:lpstr>Wingdings</vt:lpstr>
      <vt:lpstr>Retrospect</vt:lpstr>
      <vt:lpstr>TEAM CLOUD OPTIMIZERS   An OpenSimplex approach : Hadoop performance optimization by auto tuning default configuration parameter     </vt:lpstr>
      <vt:lpstr>Agenda</vt:lpstr>
      <vt:lpstr>HADOOP | MAPREDUCE</vt:lpstr>
      <vt:lpstr>PowerPoint Presentation</vt:lpstr>
      <vt:lpstr>MapReduce: The Map Step</vt:lpstr>
      <vt:lpstr>MapReduce: The Reduce Step</vt:lpstr>
      <vt:lpstr>Basic Features of Hadoop</vt:lpstr>
      <vt:lpstr>PowerPoint Presentation</vt:lpstr>
      <vt:lpstr>Hadoop Configurations</vt:lpstr>
      <vt:lpstr>Hadoop Core Configurations</vt:lpstr>
      <vt:lpstr>How Configuration Parameters Plays Critical Role in Hadoop </vt:lpstr>
      <vt:lpstr>Why we need Auto Tuning over Manual Tuning</vt:lpstr>
      <vt:lpstr>Existing Approaches and Limitations</vt:lpstr>
      <vt:lpstr>Continue….            Existing Approaches and Limitations</vt:lpstr>
      <vt:lpstr>Continue….            Existing Approaches and Limitations</vt:lpstr>
      <vt:lpstr>Continue….            Existing Approaches and Limitations</vt:lpstr>
      <vt:lpstr>What is an OpenSimplex Approach…?</vt:lpstr>
      <vt:lpstr>Practical Approach</vt:lpstr>
      <vt:lpstr>Experimental Setup</vt:lpstr>
      <vt:lpstr>Agenda</vt:lpstr>
      <vt:lpstr>Technical Setup</vt:lpstr>
      <vt:lpstr>   Technical Setup Configurations</vt:lpstr>
      <vt:lpstr>Hadoop Setup</vt:lpstr>
      <vt:lpstr>Hadoop Setup</vt:lpstr>
      <vt:lpstr>Once Everything is correctly Setup you should see this when you access the localhost</vt:lpstr>
      <vt:lpstr>MAP Reduce Folder should look like:</vt:lpstr>
      <vt:lpstr>Map Reduce</vt:lpstr>
      <vt:lpstr>Go to Sbin and Execute</vt:lpstr>
      <vt:lpstr>Technical Design and Implementation</vt:lpstr>
      <vt:lpstr>Technical Implementation 1. Profiler</vt:lpstr>
      <vt:lpstr>Technical Implementation 2. Optimizer</vt:lpstr>
      <vt:lpstr>Technical Implementation 2. Optimizer</vt:lpstr>
      <vt:lpstr>Technical Implementation 2. Optimizer</vt:lpstr>
      <vt:lpstr>PowerPoint Presentation</vt:lpstr>
      <vt:lpstr>Execution</vt:lpstr>
      <vt:lpstr>Output on the Web monitor</vt:lpstr>
      <vt:lpstr>Mined Text File Screenshot</vt:lpstr>
      <vt:lpstr>Mined Text File Screenshot</vt:lpstr>
      <vt:lpstr>THANK YOU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CLOUD OPTIMIZERS   An OpenSimplex approach : Hadoop performance optimization by auto tuning default configuration parameter</dc:title>
  <dc:creator>Tejas Ghalsasi</dc:creator>
  <cp:lastModifiedBy>Tejas Ghalsasi</cp:lastModifiedBy>
  <cp:revision>6</cp:revision>
  <dcterms:modified xsi:type="dcterms:W3CDTF">2017-12-02T05:48:47Z</dcterms:modified>
</cp:coreProperties>
</file>