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4"/>
  </p:notesMasterIdLst>
  <p:sldIdLst>
    <p:sldId id="256" r:id="rId2"/>
    <p:sldId id="261" r:id="rId3"/>
    <p:sldId id="257" r:id="rId4"/>
    <p:sldId id="258" r:id="rId5"/>
    <p:sldId id="259" r:id="rId6"/>
    <p:sldId id="268" r:id="rId7"/>
    <p:sldId id="262" r:id="rId8"/>
    <p:sldId id="263" r:id="rId9"/>
    <p:sldId id="264" r:id="rId10"/>
    <p:sldId id="266" r:id="rId11"/>
    <p:sldId id="267" r:id="rId12"/>
    <p:sldId id="26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70" d="100"/>
          <a:sy n="70" d="100"/>
        </p:scale>
        <p:origin x="141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F2EAF-7472-4340-B7FF-051EF4630F6A}" type="datetimeFigureOut">
              <a:rPr lang="en-US" smtClean="0"/>
              <a:t>10/27/2017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CC34A-874F-4D47-BC74-9777E73F3B65}" type="slidenum">
              <a:rPr lang="en-US" smtClean="0"/>
              <a:t>‹#›</a:t>
            </a:fld>
            <a:endParaRPr lang="en-US"/>
          </a:p>
        </p:txBody>
      </p:sp>
    </p:spTree>
    <p:extLst>
      <p:ext uri="{BB962C8B-B14F-4D97-AF65-F5344CB8AC3E}">
        <p14:creationId xmlns:p14="http://schemas.microsoft.com/office/powerpoint/2010/main" val="1711138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2.1. </a:t>
            </a:r>
            <a:r>
              <a:rPr lang="en-US" dirty="0" err="1" smtClean="0"/>
              <a:t>io.Sort.Factor</a:t>
            </a:r>
            <a:r>
              <a:rPr lang="en-US" dirty="0" smtClean="0"/>
              <a:t> This parameter determines the number of files (streams) to be merged during the sorting process of map tasks. The default value is 10, but increasing its value improves the utilization of the physical memory and reduces the overhead in IO operations. 2.2. </a:t>
            </a:r>
            <a:r>
              <a:rPr lang="en-US" dirty="0" err="1" smtClean="0"/>
              <a:t>io.Sort.mb</a:t>
            </a:r>
            <a:r>
              <a:rPr lang="en-US" dirty="0" smtClean="0"/>
              <a:t> During a job execution, the output of a map task is not directly written into the hard disk but is written into an in-memory buffer, which is assigned to each map task. The size of the in-memory buffer is specified through the </a:t>
            </a:r>
            <a:r>
              <a:rPr lang="en-US" dirty="0" err="1" smtClean="0"/>
              <a:t>io.sort.mb</a:t>
            </a:r>
            <a:r>
              <a:rPr lang="en-US" dirty="0" smtClean="0"/>
              <a:t> parameter. The default value of this parameter is 100 MB. The recommended value for this parameter is between 30% and 40% of </a:t>
            </a:r>
            <a:r>
              <a:rPr lang="en-US" dirty="0" err="1" smtClean="0"/>
              <a:t>theJava_Opts</a:t>
            </a:r>
            <a:r>
              <a:rPr lang="en-US" dirty="0" smtClean="0"/>
              <a:t> value and should be larger than the output size of a map task, which minimizes the number of spill records [11]. 2.3. </a:t>
            </a:r>
            <a:r>
              <a:rPr lang="en-US" dirty="0" err="1" smtClean="0"/>
              <a:t>io.Sort.Spill.Percent</a:t>
            </a:r>
            <a:r>
              <a:rPr lang="en-US" dirty="0" smtClean="0"/>
              <a:t> The default value of this parameter is 0.8 (80%). When an in-memory buffer is filled up to 80%, the data of the in-memory buffer (</a:t>
            </a:r>
            <a:r>
              <a:rPr lang="en-US" dirty="0" err="1" smtClean="0"/>
              <a:t>io.sort.mb</a:t>
            </a:r>
            <a:r>
              <a:rPr lang="en-US" dirty="0" smtClean="0"/>
              <a:t>) should be spilled into the hard disk. It is recommended that the value of </a:t>
            </a:r>
            <a:r>
              <a:rPr lang="en-US" dirty="0" err="1" smtClean="0"/>
              <a:t>io.sort.spill.percent</a:t>
            </a:r>
            <a:r>
              <a:rPr lang="en-US" dirty="0" smtClean="0"/>
              <a:t> should not be less than 0.50. 2.4. </a:t>
            </a:r>
            <a:r>
              <a:rPr lang="en-US" dirty="0" err="1" smtClean="0"/>
              <a:t>Mapred.Reduce.Tasks</a:t>
            </a:r>
            <a:r>
              <a:rPr lang="en-US" dirty="0" smtClean="0"/>
              <a:t> This parameter can have a significant impact on the performance of a Hadoop job [21]. The default value is 1. The optimum value of this parameter is mainly dependent on the size of an input dataset and the number of reduce slots configured in a Hadoop cluster. Setting a small number of reduce tasks for a job decreases the overhead in setting up tasks on a small input dataset, while setting a large number of reduce tasks improves the hard disk IO utilization on a large input dataset. The recommended number of reduce tasks is 90% of the total number of reduce slots configured in a cluster [8]. 2.5. </a:t>
            </a:r>
            <a:r>
              <a:rPr lang="en-US" dirty="0" err="1" smtClean="0"/>
              <a:t>Mapreduce.Tasktracker.map.Tasks.Maximum</a:t>
            </a:r>
            <a:r>
              <a:rPr lang="en-US" dirty="0" smtClean="0"/>
              <a:t>, </a:t>
            </a:r>
            <a:r>
              <a:rPr lang="en-US" dirty="0" err="1" smtClean="0"/>
              <a:t>mapreduce.Tasktracker.Reduce.Tasks.Maximum</a:t>
            </a:r>
            <a:r>
              <a:rPr lang="en-US" dirty="0" smtClean="0"/>
              <a:t> These parameters define the number of the map and reduce tasks that can be executed simultaneously on each cluster node. Increasing the values of these parameters increases the utilization of CPUs and physical memory of the cluster node, which can improve the performance of a Hadoop job. The optimum values of these parameters are dependent on the number of CPUs, the number of cores in each CPU, multi-threading capability, and the computational complexity of a job. The recommended values for these parameters are the number of CPU cores minus 1 as long as the cluster node has sufficient physical memory [9–11]. One CPU is reserved for other services in Hadoop such as </a:t>
            </a:r>
            <a:r>
              <a:rPr lang="en-US" dirty="0" err="1" smtClean="0"/>
              <a:t>DataNode</a:t>
            </a:r>
            <a:r>
              <a:rPr lang="en-US" dirty="0" smtClean="0"/>
              <a:t> and </a:t>
            </a:r>
            <a:r>
              <a:rPr lang="en-US" dirty="0" err="1" smtClean="0"/>
              <a:t>TaskTracker</a:t>
            </a:r>
            <a:r>
              <a:rPr lang="en-US" dirty="0" smtClean="0"/>
              <a:t>.</a:t>
            </a:r>
          </a:p>
          <a:p>
            <a:endParaRPr lang="en-US" dirty="0" smtClean="0"/>
          </a:p>
          <a:p>
            <a:r>
              <a:rPr lang="en-US" dirty="0" smtClean="0"/>
              <a:t>2.6. </a:t>
            </a:r>
            <a:r>
              <a:rPr lang="en-US" dirty="0" err="1" smtClean="0"/>
              <a:t>Mapred.Child.Java.Opts</a:t>
            </a:r>
            <a:r>
              <a:rPr lang="en-US" dirty="0" smtClean="0"/>
              <a:t> This is a memory related parameter and the main candidate for JVM tuning. The default value is –Xmx200m, which gives at most 200 MB physical memory to each child task. Increasing the value of </a:t>
            </a:r>
            <a:r>
              <a:rPr lang="en-US" dirty="0" err="1" smtClean="0"/>
              <a:t>Java_Opt</a:t>
            </a:r>
            <a:r>
              <a:rPr lang="en-US" dirty="0" smtClean="0"/>
              <a:t> reduces spill operations to output map results into the hard disk, which can improve the performance of a job. By default, each work node utilizes 2.8GB physical memory [11]. The worker node assigns 400 MB to the map phase (i.e., two map slots), 400 MB to the reduce phase (i.e., two reduce slots) and 1000 MB to each </a:t>
            </a:r>
            <a:r>
              <a:rPr lang="en-US" dirty="0" err="1" smtClean="0"/>
              <a:t>DataNode</a:t>
            </a:r>
            <a:r>
              <a:rPr lang="en-US" dirty="0" smtClean="0"/>
              <a:t> and </a:t>
            </a:r>
            <a:r>
              <a:rPr lang="en-US" dirty="0" err="1" smtClean="0"/>
              <a:t>TaskTracker</a:t>
            </a:r>
            <a:r>
              <a:rPr lang="en-US" dirty="0" smtClean="0"/>
              <a:t> that run on the worker node. 2.7. </a:t>
            </a:r>
            <a:r>
              <a:rPr lang="en-US" dirty="0" err="1" smtClean="0"/>
              <a:t>Mapred.Compress.map.Output</a:t>
            </a:r>
            <a:r>
              <a:rPr lang="en-US" dirty="0" smtClean="0"/>
              <a:t>, </a:t>
            </a:r>
            <a:r>
              <a:rPr lang="en-US" dirty="0" err="1" smtClean="0"/>
              <a:t>mapred.Output.Compress</a:t>
            </a:r>
            <a:r>
              <a:rPr lang="en-US" dirty="0" smtClean="0"/>
              <a:t> These two parameters are related to the hard disk IO and network data transfer operations. Boolean values are used to determine whether or not the map output and the reduce output need to be compressed. Enabling the compression of the map and reduce outputs for a job can speed up the hard disk IO and minimize the overhead in data shuffling across the network.</a:t>
            </a:r>
            <a:endParaRPr lang="en-US" dirty="0"/>
          </a:p>
        </p:txBody>
      </p:sp>
      <p:sp>
        <p:nvSpPr>
          <p:cNvPr id="4" name="Slide Number Placeholder 3"/>
          <p:cNvSpPr>
            <a:spLocks noGrp="1"/>
          </p:cNvSpPr>
          <p:nvPr>
            <p:ph type="sldNum" sz="quarter" idx="10"/>
          </p:nvPr>
        </p:nvSpPr>
        <p:spPr/>
        <p:txBody>
          <a:bodyPr/>
          <a:lstStyle/>
          <a:p>
            <a:fld id="{EC4CC34A-874F-4D47-BC74-9777E73F3B65}" type="slidenum">
              <a:rPr lang="en-US" smtClean="0"/>
              <a:t>9</a:t>
            </a:fld>
            <a:endParaRPr lang="en-US"/>
          </a:p>
        </p:txBody>
      </p:sp>
    </p:spTree>
    <p:extLst>
      <p:ext uri="{BB962C8B-B14F-4D97-AF65-F5344CB8AC3E}">
        <p14:creationId xmlns:p14="http://schemas.microsoft.com/office/powerpoint/2010/main" val="229472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F37D0D-B5A6-4D3E-9D0B-77C2723C79CD}"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447D8-08F6-4CF6-9B24-B676A60D7740}"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238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F37D0D-B5A6-4D3E-9D0B-77C2723C79CD}"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447D8-08F6-4CF6-9B24-B676A60D7740}" type="slidenum">
              <a:rPr lang="en-US" smtClean="0"/>
              <a:t>‹#›</a:t>
            </a:fld>
            <a:endParaRPr lang="en-US"/>
          </a:p>
        </p:txBody>
      </p:sp>
    </p:spTree>
    <p:extLst>
      <p:ext uri="{BB962C8B-B14F-4D97-AF65-F5344CB8AC3E}">
        <p14:creationId xmlns:p14="http://schemas.microsoft.com/office/powerpoint/2010/main" val="60624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F37D0D-B5A6-4D3E-9D0B-77C2723C79CD}"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447D8-08F6-4CF6-9B24-B676A60D7740}" type="slidenum">
              <a:rPr lang="en-US" smtClean="0"/>
              <a:t>‹#›</a:t>
            </a:fld>
            <a:endParaRPr lang="en-US"/>
          </a:p>
        </p:txBody>
      </p:sp>
    </p:spTree>
    <p:extLst>
      <p:ext uri="{BB962C8B-B14F-4D97-AF65-F5344CB8AC3E}">
        <p14:creationId xmlns:p14="http://schemas.microsoft.com/office/powerpoint/2010/main" val="278178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F37D0D-B5A6-4D3E-9D0B-77C2723C79CD}"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447D8-08F6-4CF6-9B24-B676A60D7740}" type="slidenum">
              <a:rPr lang="en-US" smtClean="0"/>
              <a:t>‹#›</a:t>
            </a:fld>
            <a:endParaRPr lang="en-US"/>
          </a:p>
        </p:txBody>
      </p:sp>
    </p:spTree>
    <p:extLst>
      <p:ext uri="{BB962C8B-B14F-4D97-AF65-F5344CB8AC3E}">
        <p14:creationId xmlns:p14="http://schemas.microsoft.com/office/powerpoint/2010/main" val="727545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F37D0D-B5A6-4D3E-9D0B-77C2723C79CD}"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447D8-08F6-4CF6-9B24-B676A60D7740}"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740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F37D0D-B5A6-4D3E-9D0B-77C2723C79CD}" type="datetimeFigureOut">
              <a:rPr lang="en-US" smtClean="0"/>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447D8-08F6-4CF6-9B24-B676A60D7740}" type="slidenum">
              <a:rPr lang="en-US" smtClean="0"/>
              <a:t>‹#›</a:t>
            </a:fld>
            <a:endParaRPr lang="en-US"/>
          </a:p>
        </p:txBody>
      </p:sp>
    </p:spTree>
    <p:extLst>
      <p:ext uri="{BB962C8B-B14F-4D97-AF65-F5344CB8AC3E}">
        <p14:creationId xmlns:p14="http://schemas.microsoft.com/office/powerpoint/2010/main" val="84516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F37D0D-B5A6-4D3E-9D0B-77C2723C79CD}" type="datetimeFigureOut">
              <a:rPr lang="en-US" smtClean="0"/>
              <a:t>10/26/2017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447D8-08F6-4CF6-9B24-B676A60D7740}" type="slidenum">
              <a:rPr lang="en-US" smtClean="0"/>
              <a:t>‹#›</a:t>
            </a:fld>
            <a:endParaRPr lang="en-US"/>
          </a:p>
        </p:txBody>
      </p:sp>
    </p:spTree>
    <p:extLst>
      <p:ext uri="{BB962C8B-B14F-4D97-AF65-F5344CB8AC3E}">
        <p14:creationId xmlns:p14="http://schemas.microsoft.com/office/powerpoint/2010/main" val="2582841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F37D0D-B5A6-4D3E-9D0B-77C2723C79CD}" type="datetimeFigureOut">
              <a:rPr lang="en-US" smtClean="0"/>
              <a:t>10/26/2017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447D8-08F6-4CF6-9B24-B676A60D7740}" type="slidenum">
              <a:rPr lang="en-US" smtClean="0"/>
              <a:t>‹#›</a:t>
            </a:fld>
            <a:endParaRPr lang="en-US"/>
          </a:p>
        </p:txBody>
      </p:sp>
    </p:spTree>
    <p:extLst>
      <p:ext uri="{BB962C8B-B14F-4D97-AF65-F5344CB8AC3E}">
        <p14:creationId xmlns:p14="http://schemas.microsoft.com/office/powerpoint/2010/main" val="52788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F37D0D-B5A6-4D3E-9D0B-77C2723C79CD}" type="datetimeFigureOut">
              <a:rPr lang="en-US" smtClean="0"/>
              <a:t>10/26/2017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DB447D8-08F6-4CF6-9B24-B676A60D7740}" type="slidenum">
              <a:rPr lang="en-US" smtClean="0"/>
              <a:t>‹#›</a:t>
            </a:fld>
            <a:endParaRPr lang="en-US"/>
          </a:p>
        </p:txBody>
      </p:sp>
    </p:spTree>
    <p:extLst>
      <p:ext uri="{BB962C8B-B14F-4D97-AF65-F5344CB8AC3E}">
        <p14:creationId xmlns:p14="http://schemas.microsoft.com/office/powerpoint/2010/main" val="121794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DF37D0D-B5A6-4D3E-9D0B-77C2723C79CD}" type="datetimeFigureOut">
              <a:rPr lang="en-US" smtClean="0"/>
              <a:t>10/26/2017</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B447D8-08F6-4CF6-9B24-B676A60D7740}" type="slidenum">
              <a:rPr lang="en-US" smtClean="0"/>
              <a:t>‹#›</a:t>
            </a:fld>
            <a:endParaRPr lang="en-US"/>
          </a:p>
        </p:txBody>
      </p:sp>
    </p:spTree>
    <p:extLst>
      <p:ext uri="{BB962C8B-B14F-4D97-AF65-F5344CB8AC3E}">
        <p14:creationId xmlns:p14="http://schemas.microsoft.com/office/powerpoint/2010/main" val="39569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DF37D0D-B5A6-4D3E-9D0B-77C2723C79CD}" type="datetimeFigureOut">
              <a:rPr lang="en-US" smtClean="0"/>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447D8-08F6-4CF6-9B24-B676A60D7740}" type="slidenum">
              <a:rPr lang="en-US" smtClean="0"/>
              <a:t>‹#›</a:t>
            </a:fld>
            <a:endParaRPr lang="en-US"/>
          </a:p>
        </p:txBody>
      </p:sp>
    </p:spTree>
    <p:extLst>
      <p:ext uri="{BB962C8B-B14F-4D97-AF65-F5344CB8AC3E}">
        <p14:creationId xmlns:p14="http://schemas.microsoft.com/office/powerpoint/2010/main" val="16863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DF37D0D-B5A6-4D3E-9D0B-77C2723C79CD}" type="datetimeFigureOut">
              <a:rPr lang="en-US" smtClean="0"/>
              <a:t>10/26/2017</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DB447D8-08F6-4CF6-9B24-B676A60D7740}"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67016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OPTIMIZERS</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VINAY KHEDEKAR</a:t>
            </a:r>
          </a:p>
          <a:p>
            <a:r>
              <a:rPr lang="en-US" dirty="0" smtClean="0"/>
              <a:t>TEJAS GHALSASI</a:t>
            </a:r>
          </a:p>
          <a:p>
            <a:r>
              <a:rPr lang="en-US" dirty="0" smtClean="0"/>
              <a:t>MOMTAZ AFREDI</a:t>
            </a:r>
          </a:p>
        </p:txBody>
      </p:sp>
    </p:spTree>
    <p:extLst>
      <p:ext uri="{BB962C8B-B14F-4D97-AF65-F5344CB8AC3E}">
        <p14:creationId xmlns:p14="http://schemas.microsoft.com/office/powerpoint/2010/main" val="2887293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VINAY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7069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MOMTAZ</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67501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ALL!</a:t>
            </a:r>
            <a:endParaRPr lang="en-US" dirty="0"/>
          </a:p>
        </p:txBody>
      </p:sp>
      <p:pic>
        <p:nvPicPr>
          <p:cNvPr id="4"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9104" y="2269344"/>
            <a:ext cx="7151511"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173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short Background on HDFS and MAP Reduce.</a:t>
            </a:r>
            <a:endParaRPr lang="en-US" dirty="0"/>
          </a:p>
        </p:txBody>
      </p:sp>
      <p:pic>
        <p:nvPicPr>
          <p:cNvPr id="102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37361"/>
            <a:ext cx="3048000" cy="30480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hadoop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8340" y="1925330"/>
            <a:ext cx="4368420" cy="436842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0" y="3830330"/>
            <a:ext cx="3048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687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HDFS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840897" y="311341"/>
            <a:ext cx="7702601" cy="577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4691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Grp="1" noChangeArrowheads="1"/>
          </p:cNvSpPr>
          <p:nvPr>
            <p:ph type="title"/>
          </p:nvPr>
        </p:nvSpPr>
        <p:spPr>
          <a:xfrm>
            <a:off x="1494430" y="699697"/>
            <a:ext cx="6172200" cy="854869"/>
          </a:xfrm>
        </p:spPr>
        <p:txBody>
          <a:bodyPr>
            <a:normAutofit fontScale="90000"/>
          </a:bodyPr>
          <a:lstStyle/>
          <a:p>
            <a:r>
              <a:rPr lang="en-US" altLang="en-US" dirty="0" err="1"/>
              <a:t>MapReduce</a:t>
            </a:r>
            <a:r>
              <a:rPr lang="en-US" altLang="en-US" dirty="0"/>
              <a:t>: The Map Step</a:t>
            </a:r>
          </a:p>
        </p:txBody>
      </p:sp>
      <p:grpSp>
        <p:nvGrpSpPr>
          <p:cNvPr id="40" name="Group 3"/>
          <p:cNvGrpSpPr>
            <a:grpSpLocks/>
          </p:cNvGrpSpPr>
          <p:nvPr/>
        </p:nvGrpSpPr>
        <p:grpSpPr bwMode="auto">
          <a:xfrm>
            <a:off x="2408830" y="3603631"/>
            <a:ext cx="914400" cy="285750"/>
            <a:chOff x="240" y="2016"/>
            <a:chExt cx="768" cy="240"/>
          </a:xfrm>
        </p:grpSpPr>
        <p:sp>
          <p:nvSpPr>
            <p:cNvPr id="41" name="Rectangle 4"/>
            <p:cNvSpPr>
              <a:spLocks noChangeArrowheads="1"/>
            </p:cNvSpPr>
            <p:nvPr/>
          </p:nvSpPr>
          <p:spPr bwMode="auto">
            <a:xfrm>
              <a:off x="576" y="2016"/>
              <a:ext cx="43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v2</a:t>
              </a:r>
            </a:p>
          </p:txBody>
        </p:sp>
        <p:sp>
          <p:nvSpPr>
            <p:cNvPr id="42" name="AutoShape 5"/>
            <p:cNvSpPr>
              <a:spLocks noChangeArrowheads="1"/>
            </p:cNvSpPr>
            <p:nvPr/>
          </p:nvSpPr>
          <p:spPr bwMode="auto">
            <a:xfrm>
              <a:off x="240" y="2016"/>
              <a:ext cx="288" cy="240"/>
            </a:xfrm>
            <a:prstGeom prst="triangle">
              <a:avLst>
                <a:gd name="adj" fmla="val 5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k2</a:t>
              </a:r>
            </a:p>
          </p:txBody>
        </p:sp>
      </p:grpSp>
      <p:grpSp>
        <p:nvGrpSpPr>
          <p:cNvPr id="43" name="Group 6"/>
          <p:cNvGrpSpPr>
            <a:grpSpLocks/>
          </p:cNvGrpSpPr>
          <p:nvPr/>
        </p:nvGrpSpPr>
        <p:grpSpPr bwMode="auto">
          <a:xfrm>
            <a:off x="4980580" y="2632081"/>
            <a:ext cx="1257300" cy="914400"/>
            <a:chOff x="1776" y="1152"/>
            <a:chExt cx="1056" cy="768"/>
          </a:xfrm>
        </p:grpSpPr>
        <p:grpSp>
          <p:nvGrpSpPr>
            <p:cNvPr id="44" name="Group 7"/>
            <p:cNvGrpSpPr>
              <a:grpSpLocks/>
            </p:cNvGrpSpPr>
            <p:nvPr/>
          </p:nvGrpSpPr>
          <p:grpSpPr bwMode="auto">
            <a:xfrm>
              <a:off x="1776" y="1152"/>
              <a:ext cx="1056" cy="336"/>
              <a:chOff x="2256" y="1344"/>
              <a:chExt cx="1056" cy="336"/>
            </a:xfrm>
          </p:grpSpPr>
          <p:sp>
            <p:nvSpPr>
              <p:cNvPr id="48" name="AutoShape 8"/>
              <p:cNvSpPr>
                <a:spLocks noChangeArrowheads="1"/>
              </p:cNvSpPr>
              <p:nvPr/>
            </p:nvSpPr>
            <p:spPr bwMode="auto">
              <a:xfrm>
                <a:off x="2256" y="1344"/>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k</a:t>
                </a:r>
              </a:p>
            </p:txBody>
          </p:sp>
          <p:sp>
            <p:nvSpPr>
              <p:cNvPr id="49" name="AutoShape 9"/>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v</a:t>
                </a:r>
              </a:p>
            </p:txBody>
          </p:sp>
        </p:grpSp>
        <p:grpSp>
          <p:nvGrpSpPr>
            <p:cNvPr id="45" name="Group 10"/>
            <p:cNvGrpSpPr>
              <a:grpSpLocks/>
            </p:cNvGrpSpPr>
            <p:nvPr/>
          </p:nvGrpSpPr>
          <p:grpSpPr bwMode="auto">
            <a:xfrm>
              <a:off x="1776" y="1584"/>
              <a:ext cx="1056" cy="336"/>
              <a:chOff x="2256" y="1344"/>
              <a:chExt cx="1056" cy="336"/>
            </a:xfrm>
          </p:grpSpPr>
          <p:sp>
            <p:nvSpPr>
              <p:cNvPr id="46" name="AutoShape 11"/>
              <p:cNvSpPr>
                <a:spLocks noChangeArrowheads="1"/>
              </p:cNvSpPr>
              <p:nvPr/>
            </p:nvSpPr>
            <p:spPr bwMode="auto">
              <a:xfrm>
                <a:off x="2256" y="1344"/>
                <a:ext cx="432" cy="336"/>
              </a:xfrm>
              <a:prstGeom prst="diamond">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k</a:t>
                </a:r>
              </a:p>
            </p:txBody>
          </p:sp>
          <p:sp>
            <p:nvSpPr>
              <p:cNvPr id="47" name="AutoShape 12"/>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v</a:t>
                </a:r>
              </a:p>
            </p:txBody>
          </p:sp>
        </p:grpSp>
      </p:grpSp>
      <p:grpSp>
        <p:nvGrpSpPr>
          <p:cNvPr id="50" name="Group 13"/>
          <p:cNvGrpSpPr>
            <a:grpSpLocks/>
          </p:cNvGrpSpPr>
          <p:nvPr/>
        </p:nvGrpSpPr>
        <p:grpSpPr bwMode="auto">
          <a:xfrm>
            <a:off x="3437530" y="2917831"/>
            <a:ext cx="1143000" cy="457200"/>
            <a:chOff x="1104" y="1296"/>
            <a:chExt cx="480" cy="384"/>
          </a:xfrm>
        </p:grpSpPr>
        <p:sp>
          <p:nvSpPr>
            <p:cNvPr id="51" name="AutoShape 14"/>
            <p:cNvSpPr>
              <a:spLocks noChangeArrowheads="1"/>
            </p:cNvSpPr>
            <p:nvPr/>
          </p:nvSpPr>
          <p:spPr bwMode="auto">
            <a:xfrm>
              <a:off x="1152" y="1488"/>
              <a:ext cx="432" cy="192"/>
            </a:xfrm>
            <a:prstGeom prst="rightArrow">
              <a:avLst>
                <a:gd name="adj1" fmla="val 50000"/>
                <a:gd name="adj2" fmla="val 5625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52" name="Text Box 15"/>
            <p:cNvSpPr txBox="1">
              <a:spLocks noChangeArrowheads="1"/>
            </p:cNvSpPr>
            <p:nvPr/>
          </p:nvSpPr>
          <p:spPr bwMode="auto">
            <a:xfrm>
              <a:off x="1104" y="1296"/>
              <a:ext cx="23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350">
                  <a:latin typeface="Verdana" panose="020B0604030504040204" pitchFamily="34" charset="0"/>
                </a:rPr>
                <a:t>map</a:t>
              </a:r>
            </a:p>
          </p:txBody>
        </p:sp>
      </p:grpSp>
      <p:grpSp>
        <p:nvGrpSpPr>
          <p:cNvPr id="53" name="Group 16"/>
          <p:cNvGrpSpPr>
            <a:grpSpLocks/>
          </p:cNvGrpSpPr>
          <p:nvPr/>
        </p:nvGrpSpPr>
        <p:grpSpPr bwMode="auto">
          <a:xfrm>
            <a:off x="2408830" y="3089281"/>
            <a:ext cx="914400" cy="285750"/>
            <a:chOff x="240" y="2016"/>
            <a:chExt cx="768" cy="240"/>
          </a:xfrm>
        </p:grpSpPr>
        <p:sp>
          <p:nvSpPr>
            <p:cNvPr id="54" name="Rectangle 17"/>
            <p:cNvSpPr>
              <a:spLocks noChangeArrowheads="1"/>
            </p:cNvSpPr>
            <p:nvPr/>
          </p:nvSpPr>
          <p:spPr bwMode="auto">
            <a:xfrm>
              <a:off x="576" y="2016"/>
              <a:ext cx="432" cy="24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v1</a:t>
              </a:r>
            </a:p>
          </p:txBody>
        </p:sp>
        <p:sp>
          <p:nvSpPr>
            <p:cNvPr id="55" name="AutoShape 18"/>
            <p:cNvSpPr>
              <a:spLocks noChangeArrowheads="1"/>
            </p:cNvSpPr>
            <p:nvPr/>
          </p:nvSpPr>
          <p:spPr bwMode="auto">
            <a:xfrm>
              <a:off x="240" y="2016"/>
              <a:ext cx="288" cy="240"/>
            </a:xfrm>
            <a:prstGeom prst="triangle">
              <a:avLst>
                <a:gd name="adj" fmla="val 50000"/>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k1</a:t>
              </a:r>
            </a:p>
          </p:txBody>
        </p:sp>
      </p:grpSp>
      <p:grpSp>
        <p:nvGrpSpPr>
          <p:cNvPr id="56" name="Group 19"/>
          <p:cNvGrpSpPr>
            <a:grpSpLocks/>
          </p:cNvGrpSpPr>
          <p:nvPr/>
        </p:nvGrpSpPr>
        <p:grpSpPr bwMode="auto">
          <a:xfrm>
            <a:off x="2351680" y="4689481"/>
            <a:ext cx="914400" cy="285750"/>
            <a:chOff x="240" y="2016"/>
            <a:chExt cx="768" cy="240"/>
          </a:xfrm>
        </p:grpSpPr>
        <p:sp>
          <p:nvSpPr>
            <p:cNvPr id="57" name="Rectangle 20"/>
            <p:cNvSpPr>
              <a:spLocks noChangeArrowheads="1"/>
            </p:cNvSpPr>
            <p:nvPr/>
          </p:nvSpPr>
          <p:spPr bwMode="auto">
            <a:xfrm>
              <a:off x="576" y="2016"/>
              <a:ext cx="432" cy="24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vn</a:t>
              </a:r>
            </a:p>
          </p:txBody>
        </p:sp>
        <p:sp>
          <p:nvSpPr>
            <p:cNvPr id="58" name="AutoShape 21"/>
            <p:cNvSpPr>
              <a:spLocks noChangeArrowheads="1"/>
            </p:cNvSpPr>
            <p:nvPr/>
          </p:nvSpPr>
          <p:spPr bwMode="auto">
            <a:xfrm>
              <a:off x="240" y="2016"/>
              <a:ext cx="288" cy="240"/>
            </a:xfrm>
            <a:prstGeom prst="triangle">
              <a:avLst>
                <a:gd name="adj" fmla="val 50000"/>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kn</a:t>
              </a:r>
            </a:p>
          </p:txBody>
        </p:sp>
      </p:grpSp>
      <p:sp>
        <p:nvSpPr>
          <p:cNvPr id="59" name="Text Box 22"/>
          <p:cNvSpPr txBox="1">
            <a:spLocks noChangeArrowheads="1"/>
          </p:cNvSpPr>
          <p:nvPr/>
        </p:nvSpPr>
        <p:spPr bwMode="auto">
          <a:xfrm>
            <a:off x="2602902" y="4060831"/>
            <a:ext cx="4267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latin typeface="Verdana" panose="020B0604030504040204" pitchFamily="34" charset="0"/>
              </a:rPr>
              <a:t>…</a:t>
            </a:r>
          </a:p>
        </p:txBody>
      </p:sp>
      <p:grpSp>
        <p:nvGrpSpPr>
          <p:cNvPr id="60" name="Group 23"/>
          <p:cNvGrpSpPr>
            <a:grpSpLocks/>
          </p:cNvGrpSpPr>
          <p:nvPr/>
        </p:nvGrpSpPr>
        <p:grpSpPr bwMode="auto">
          <a:xfrm>
            <a:off x="4980580" y="3660781"/>
            <a:ext cx="1257300" cy="400050"/>
            <a:chOff x="2256" y="1344"/>
            <a:chExt cx="1056" cy="336"/>
          </a:xfrm>
        </p:grpSpPr>
        <p:sp>
          <p:nvSpPr>
            <p:cNvPr id="61" name="AutoShape 24"/>
            <p:cNvSpPr>
              <a:spLocks noChangeArrowheads="1"/>
            </p:cNvSpPr>
            <p:nvPr/>
          </p:nvSpPr>
          <p:spPr bwMode="auto">
            <a:xfrm>
              <a:off x="2256" y="1344"/>
              <a:ext cx="432" cy="336"/>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k</a:t>
              </a:r>
            </a:p>
          </p:txBody>
        </p:sp>
        <p:sp>
          <p:nvSpPr>
            <p:cNvPr id="62" name="AutoShape 25"/>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v</a:t>
              </a:r>
            </a:p>
          </p:txBody>
        </p:sp>
      </p:grpSp>
      <p:grpSp>
        <p:nvGrpSpPr>
          <p:cNvPr id="63" name="Group 26"/>
          <p:cNvGrpSpPr>
            <a:grpSpLocks/>
          </p:cNvGrpSpPr>
          <p:nvPr/>
        </p:nvGrpSpPr>
        <p:grpSpPr bwMode="auto">
          <a:xfrm>
            <a:off x="3437530" y="3489331"/>
            <a:ext cx="1200150" cy="457200"/>
            <a:chOff x="1104" y="1296"/>
            <a:chExt cx="480" cy="384"/>
          </a:xfrm>
        </p:grpSpPr>
        <p:sp>
          <p:nvSpPr>
            <p:cNvPr id="64" name="AutoShape 27"/>
            <p:cNvSpPr>
              <a:spLocks noChangeArrowheads="1"/>
            </p:cNvSpPr>
            <p:nvPr/>
          </p:nvSpPr>
          <p:spPr bwMode="auto">
            <a:xfrm>
              <a:off x="1152" y="1488"/>
              <a:ext cx="432" cy="192"/>
            </a:xfrm>
            <a:prstGeom prst="rightArrow">
              <a:avLst>
                <a:gd name="adj1" fmla="val 50000"/>
                <a:gd name="adj2" fmla="val 5625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65" name="Text Box 28"/>
            <p:cNvSpPr txBox="1">
              <a:spLocks noChangeArrowheads="1"/>
            </p:cNvSpPr>
            <p:nvPr/>
          </p:nvSpPr>
          <p:spPr bwMode="auto">
            <a:xfrm>
              <a:off x="1104" y="1296"/>
              <a:ext cx="22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350">
                  <a:latin typeface="Verdana" panose="020B0604030504040204" pitchFamily="34" charset="0"/>
                </a:rPr>
                <a:t>map</a:t>
              </a:r>
            </a:p>
          </p:txBody>
        </p:sp>
      </p:grpSp>
      <p:sp>
        <p:nvSpPr>
          <p:cNvPr id="66" name="Text Box 29"/>
          <p:cNvSpPr txBox="1">
            <a:spLocks noChangeArrowheads="1"/>
          </p:cNvSpPr>
          <p:nvPr/>
        </p:nvSpPr>
        <p:spPr bwMode="auto">
          <a:xfrm>
            <a:off x="2408830" y="2117731"/>
            <a:ext cx="1509709"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350" dirty="0">
                <a:latin typeface="Verdana" panose="020B0604030504040204" pitchFamily="34" charset="0"/>
              </a:rPr>
              <a:t>Input</a:t>
            </a:r>
          </a:p>
          <a:p>
            <a:pPr eaLnBrk="0" hangingPunct="0"/>
            <a:r>
              <a:rPr lang="en-US" altLang="en-US" sz="1350" dirty="0">
                <a:latin typeface="Verdana" panose="020B0604030504040204" pitchFamily="34" charset="0"/>
              </a:rPr>
              <a:t>key-value pairs</a:t>
            </a:r>
          </a:p>
        </p:txBody>
      </p:sp>
      <p:sp>
        <p:nvSpPr>
          <p:cNvPr id="67" name="Text Box 30"/>
          <p:cNvSpPr txBox="1">
            <a:spLocks noChangeArrowheads="1"/>
          </p:cNvSpPr>
          <p:nvPr/>
        </p:nvSpPr>
        <p:spPr bwMode="auto">
          <a:xfrm>
            <a:off x="4980580" y="2117731"/>
            <a:ext cx="1509709"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350">
                <a:latin typeface="Verdana" panose="020B0604030504040204" pitchFamily="34" charset="0"/>
              </a:rPr>
              <a:t>Intermediate</a:t>
            </a:r>
          </a:p>
          <a:p>
            <a:pPr eaLnBrk="0" hangingPunct="0"/>
            <a:r>
              <a:rPr lang="en-US" altLang="en-US" sz="1350">
                <a:latin typeface="Verdana" panose="020B0604030504040204" pitchFamily="34" charset="0"/>
              </a:rPr>
              <a:t>key-value pairs</a:t>
            </a:r>
          </a:p>
        </p:txBody>
      </p:sp>
      <p:sp>
        <p:nvSpPr>
          <p:cNvPr id="68" name="Text Box 31"/>
          <p:cNvSpPr txBox="1">
            <a:spLocks noChangeArrowheads="1"/>
          </p:cNvSpPr>
          <p:nvPr/>
        </p:nvSpPr>
        <p:spPr bwMode="auto">
          <a:xfrm>
            <a:off x="5209180" y="4117981"/>
            <a:ext cx="4267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latin typeface="Verdana" panose="020B0604030504040204" pitchFamily="34" charset="0"/>
              </a:rPr>
              <a:t>…</a:t>
            </a:r>
          </a:p>
        </p:txBody>
      </p:sp>
      <p:sp>
        <p:nvSpPr>
          <p:cNvPr id="69" name="AutoShape 32"/>
          <p:cNvSpPr>
            <a:spLocks noChangeArrowheads="1"/>
          </p:cNvSpPr>
          <p:nvPr/>
        </p:nvSpPr>
        <p:spPr bwMode="auto">
          <a:xfrm>
            <a:off x="5037730" y="4632331"/>
            <a:ext cx="514350" cy="400050"/>
          </a:xfrm>
          <a:prstGeom prst="diamond">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k</a:t>
            </a:r>
          </a:p>
        </p:txBody>
      </p:sp>
      <p:sp>
        <p:nvSpPr>
          <p:cNvPr id="70" name="AutoShape 33"/>
          <p:cNvSpPr>
            <a:spLocks noChangeArrowheads="1"/>
          </p:cNvSpPr>
          <p:nvPr/>
        </p:nvSpPr>
        <p:spPr bwMode="auto">
          <a:xfrm>
            <a:off x="5552080" y="4632331"/>
            <a:ext cx="742950" cy="400050"/>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v</a:t>
            </a:r>
          </a:p>
        </p:txBody>
      </p:sp>
      <p:sp>
        <p:nvSpPr>
          <p:cNvPr id="72" name="Rectangle 35"/>
          <p:cNvSpPr>
            <a:spLocks noChangeArrowheads="1"/>
          </p:cNvSpPr>
          <p:nvPr/>
        </p:nvSpPr>
        <p:spPr bwMode="auto">
          <a:xfrm>
            <a:off x="1951630" y="5260981"/>
            <a:ext cx="226658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IN" altLang="en-US" sz="1500"/>
              <a:t>E.g. (doc—id, doc-content)</a:t>
            </a:r>
            <a:endParaRPr lang="en-US" altLang="en-US" sz="1500"/>
          </a:p>
        </p:txBody>
      </p:sp>
      <p:sp>
        <p:nvSpPr>
          <p:cNvPr id="73" name="Rectangle 36"/>
          <p:cNvSpPr>
            <a:spLocks noChangeArrowheads="1"/>
          </p:cNvSpPr>
          <p:nvPr/>
        </p:nvSpPr>
        <p:spPr bwMode="auto">
          <a:xfrm>
            <a:off x="4637680" y="5260981"/>
            <a:ext cx="266714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IN" altLang="en-US" sz="1500"/>
              <a:t>E.g. (word, wordcount-in-a-doc)</a:t>
            </a:r>
            <a:endParaRPr lang="en-US" altLang="en-US" sz="1500"/>
          </a:p>
        </p:txBody>
      </p:sp>
    </p:spTree>
    <p:extLst>
      <p:ext uri="{BB962C8B-B14F-4D97-AF65-F5344CB8AC3E}">
        <p14:creationId xmlns:p14="http://schemas.microsoft.com/office/powerpoint/2010/main" val="332817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dissolve">
                                      <p:cBhvr>
                                        <p:cTn id="17" dur="500"/>
                                        <p:tgtEl>
                                          <p:spTgt spid="63"/>
                                        </p:tgtEl>
                                      </p:cBhvr>
                                    </p:animEffect>
                                  </p:childTnLst>
                                </p:cTn>
                              </p:par>
                              <p:par>
                                <p:cTn id="18" presetID="1" presetClass="exit" presetSubtype="0" fill="hold" nodeType="withEffect">
                                  <p:stCondLst>
                                    <p:cond delay="0"/>
                                  </p:stCondLst>
                                  <p:childTnLst>
                                    <p:set>
                                      <p:cBhvr>
                                        <p:cTn id="19" dur="1" fill="hold">
                                          <p:stCondLst>
                                            <p:cond delay="0"/>
                                          </p:stCondLst>
                                        </p:cTn>
                                        <p:tgtEl>
                                          <p:spTgt spid="50"/>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dissolve">
                                      <p:cBhvr>
                                        <p:cTn id="24" dur="5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63"/>
                                        </p:tgtEl>
                                        <p:attrNameLst>
                                          <p:attrName>style.visibility</p:attrName>
                                        </p:attrNameLst>
                                      </p:cBhvr>
                                      <p:to>
                                        <p:strVal val="hidden"/>
                                      </p:to>
                                    </p:set>
                                  </p:childTnLst>
                                </p:cTn>
                              </p:par>
                              <p:par>
                                <p:cTn id="29" presetID="9"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dissolve">
                                      <p:cBhvr>
                                        <p:cTn id="31" dur="500"/>
                                        <p:tgtEl>
                                          <p:spTgt spid="6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Effect transition="in" filter="dissolve">
                                      <p:cBhvr>
                                        <p:cTn id="34" dur="500"/>
                                        <p:tgtEl>
                                          <p:spTgt spid="6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dissolve">
                                      <p:cBhvr>
                                        <p:cTn id="3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animBg="1"/>
      <p:bldP spid="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36168" y="762178"/>
            <a:ext cx="7156953" cy="854869"/>
          </a:xfrm>
        </p:spPr>
        <p:txBody>
          <a:bodyPr>
            <a:normAutofit fontScale="90000"/>
          </a:bodyPr>
          <a:lstStyle/>
          <a:p>
            <a:r>
              <a:rPr lang="en-US" altLang="en-US" dirty="0" err="1"/>
              <a:t>MapReduce</a:t>
            </a:r>
            <a:r>
              <a:rPr lang="en-US" altLang="en-US" dirty="0"/>
              <a:t>: The Reduce Step</a:t>
            </a:r>
          </a:p>
        </p:txBody>
      </p:sp>
      <p:grpSp>
        <p:nvGrpSpPr>
          <p:cNvPr id="5" name="Group 3"/>
          <p:cNvGrpSpPr>
            <a:grpSpLocks/>
          </p:cNvGrpSpPr>
          <p:nvPr/>
        </p:nvGrpSpPr>
        <p:grpSpPr bwMode="auto">
          <a:xfrm>
            <a:off x="1542197" y="2174259"/>
            <a:ext cx="1509713" cy="2800350"/>
            <a:chOff x="3476" y="960"/>
            <a:chExt cx="1268" cy="2352"/>
          </a:xfrm>
        </p:grpSpPr>
        <p:grpSp>
          <p:nvGrpSpPr>
            <p:cNvPr id="6" name="Group 4"/>
            <p:cNvGrpSpPr>
              <a:grpSpLocks/>
            </p:cNvGrpSpPr>
            <p:nvPr/>
          </p:nvGrpSpPr>
          <p:grpSpPr bwMode="auto">
            <a:xfrm>
              <a:off x="3552" y="1392"/>
              <a:ext cx="1104" cy="1920"/>
              <a:chOff x="3552" y="1392"/>
              <a:chExt cx="1104" cy="1920"/>
            </a:xfrm>
          </p:grpSpPr>
          <p:sp>
            <p:nvSpPr>
              <p:cNvPr id="8" name="AutoShape 5"/>
              <p:cNvSpPr>
                <a:spLocks noChangeArrowheads="1"/>
              </p:cNvSpPr>
              <p:nvPr/>
            </p:nvSpPr>
            <p:spPr bwMode="auto">
              <a:xfrm>
                <a:off x="3600" y="2976"/>
                <a:ext cx="432" cy="336"/>
              </a:xfrm>
              <a:prstGeom prst="diamond">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k</a:t>
                </a:r>
              </a:p>
            </p:txBody>
          </p:sp>
          <p:sp>
            <p:nvSpPr>
              <p:cNvPr id="9" name="AutoShape 6"/>
              <p:cNvSpPr>
                <a:spLocks noChangeArrowheads="1"/>
              </p:cNvSpPr>
              <p:nvPr/>
            </p:nvSpPr>
            <p:spPr bwMode="auto">
              <a:xfrm>
                <a:off x="4032" y="2976"/>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v</a:t>
                </a:r>
              </a:p>
            </p:txBody>
          </p:sp>
          <p:sp>
            <p:nvSpPr>
              <p:cNvPr id="10" name="Text Box 7"/>
              <p:cNvSpPr txBox="1">
                <a:spLocks noChangeArrowheads="1"/>
              </p:cNvSpPr>
              <p:nvPr/>
            </p:nvSpPr>
            <p:spPr bwMode="auto">
              <a:xfrm>
                <a:off x="3840" y="2592"/>
                <a:ext cx="358"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latin typeface="Verdana" panose="020B0604030504040204" pitchFamily="34" charset="0"/>
                  </a:rPr>
                  <a:t>…</a:t>
                </a:r>
              </a:p>
            </p:txBody>
          </p:sp>
          <p:grpSp>
            <p:nvGrpSpPr>
              <p:cNvPr id="11" name="Group 8"/>
              <p:cNvGrpSpPr>
                <a:grpSpLocks/>
              </p:cNvGrpSpPr>
              <p:nvPr/>
            </p:nvGrpSpPr>
            <p:grpSpPr bwMode="auto">
              <a:xfrm>
                <a:off x="3552" y="1392"/>
                <a:ext cx="1056" cy="336"/>
                <a:chOff x="2256" y="1344"/>
                <a:chExt cx="1056" cy="336"/>
              </a:xfrm>
            </p:grpSpPr>
            <p:sp>
              <p:nvSpPr>
                <p:cNvPr id="17" name="AutoShape 9"/>
                <p:cNvSpPr>
                  <a:spLocks noChangeArrowheads="1"/>
                </p:cNvSpPr>
                <p:nvPr/>
              </p:nvSpPr>
              <p:spPr bwMode="auto">
                <a:xfrm>
                  <a:off x="2256" y="1344"/>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k</a:t>
                  </a:r>
                </a:p>
              </p:txBody>
            </p:sp>
            <p:sp>
              <p:nvSpPr>
                <p:cNvPr id="18" name="AutoShape 10"/>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v</a:t>
                  </a:r>
                </a:p>
              </p:txBody>
            </p:sp>
          </p:grpSp>
          <p:grpSp>
            <p:nvGrpSpPr>
              <p:cNvPr id="12" name="Group 11"/>
              <p:cNvGrpSpPr>
                <a:grpSpLocks/>
              </p:cNvGrpSpPr>
              <p:nvPr/>
            </p:nvGrpSpPr>
            <p:grpSpPr bwMode="auto">
              <a:xfrm>
                <a:off x="3552" y="1824"/>
                <a:ext cx="1056" cy="336"/>
                <a:chOff x="2256" y="1344"/>
                <a:chExt cx="1056" cy="336"/>
              </a:xfrm>
            </p:grpSpPr>
            <p:sp>
              <p:nvSpPr>
                <p:cNvPr id="15" name="AutoShape 12"/>
                <p:cNvSpPr>
                  <a:spLocks noChangeArrowheads="1"/>
                </p:cNvSpPr>
                <p:nvPr/>
              </p:nvSpPr>
              <p:spPr bwMode="auto">
                <a:xfrm>
                  <a:off x="2256" y="1344"/>
                  <a:ext cx="432" cy="336"/>
                </a:xfrm>
                <a:prstGeom prst="diamond">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k</a:t>
                  </a:r>
                </a:p>
              </p:txBody>
            </p:sp>
            <p:sp>
              <p:nvSpPr>
                <p:cNvPr id="16" name="AutoShape 13"/>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v</a:t>
                  </a:r>
                </a:p>
              </p:txBody>
            </p:sp>
          </p:grpSp>
          <p:sp>
            <p:nvSpPr>
              <p:cNvPr id="13" name="AutoShape 14"/>
              <p:cNvSpPr>
                <a:spLocks noChangeArrowheads="1"/>
              </p:cNvSpPr>
              <p:nvPr/>
            </p:nvSpPr>
            <p:spPr bwMode="auto">
              <a:xfrm>
                <a:off x="3552" y="2256"/>
                <a:ext cx="432" cy="336"/>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k</a:t>
                </a:r>
              </a:p>
            </p:txBody>
          </p:sp>
          <p:sp>
            <p:nvSpPr>
              <p:cNvPr id="14" name="AutoShape 15"/>
              <p:cNvSpPr>
                <a:spLocks noChangeArrowheads="1"/>
              </p:cNvSpPr>
              <p:nvPr/>
            </p:nvSpPr>
            <p:spPr bwMode="auto">
              <a:xfrm>
                <a:off x="3984" y="2256"/>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v</a:t>
                </a:r>
              </a:p>
            </p:txBody>
          </p:sp>
        </p:grpSp>
        <p:sp>
          <p:nvSpPr>
            <p:cNvPr id="7" name="Text Box 16"/>
            <p:cNvSpPr txBox="1">
              <a:spLocks noChangeArrowheads="1"/>
            </p:cNvSpPr>
            <p:nvPr/>
          </p:nvSpPr>
          <p:spPr bwMode="auto">
            <a:xfrm>
              <a:off x="3476" y="960"/>
              <a:ext cx="1268"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350">
                  <a:latin typeface="Verdana" panose="020B0604030504040204" pitchFamily="34" charset="0"/>
                </a:rPr>
                <a:t>Intermediate</a:t>
              </a:r>
            </a:p>
            <a:p>
              <a:pPr eaLnBrk="0" hangingPunct="0"/>
              <a:r>
                <a:rPr lang="en-US" altLang="en-US" sz="1350">
                  <a:latin typeface="Verdana" panose="020B0604030504040204" pitchFamily="34" charset="0"/>
                </a:rPr>
                <a:t>key-value pairs</a:t>
              </a:r>
            </a:p>
          </p:txBody>
        </p:sp>
      </p:grpSp>
      <p:grpSp>
        <p:nvGrpSpPr>
          <p:cNvPr id="19" name="Group 17"/>
          <p:cNvGrpSpPr>
            <a:grpSpLocks/>
          </p:cNvGrpSpPr>
          <p:nvPr/>
        </p:nvGrpSpPr>
        <p:grpSpPr bwMode="auto">
          <a:xfrm>
            <a:off x="2905463" y="3317259"/>
            <a:ext cx="688181" cy="457200"/>
            <a:chOff x="1529" y="1920"/>
            <a:chExt cx="578" cy="384"/>
          </a:xfrm>
        </p:grpSpPr>
        <p:sp>
          <p:nvSpPr>
            <p:cNvPr id="20" name="AutoShape 18"/>
            <p:cNvSpPr>
              <a:spLocks noChangeArrowheads="1"/>
            </p:cNvSpPr>
            <p:nvPr/>
          </p:nvSpPr>
          <p:spPr bwMode="auto">
            <a:xfrm>
              <a:off x="1584" y="2112"/>
              <a:ext cx="480" cy="192"/>
            </a:xfrm>
            <a:prstGeom prst="rightArrow">
              <a:avLst>
                <a:gd name="adj1" fmla="val 50000"/>
                <a:gd name="adj2" fmla="val 625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1" name="Text Box 19"/>
            <p:cNvSpPr txBox="1">
              <a:spLocks noChangeArrowheads="1"/>
            </p:cNvSpPr>
            <p:nvPr/>
          </p:nvSpPr>
          <p:spPr bwMode="auto">
            <a:xfrm>
              <a:off x="1529" y="1920"/>
              <a:ext cx="57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350">
                  <a:latin typeface="Verdana" panose="020B0604030504040204" pitchFamily="34" charset="0"/>
                </a:rPr>
                <a:t>group</a:t>
              </a:r>
            </a:p>
          </p:txBody>
        </p:sp>
      </p:grpSp>
      <p:grpSp>
        <p:nvGrpSpPr>
          <p:cNvPr id="22" name="Group 20"/>
          <p:cNvGrpSpPr>
            <a:grpSpLocks/>
          </p:cNvGrpSpPr>
          <p:nvPr/>
        </p:nvGrpSpPr>
        <p:grpSpPr bwMode="auto">
          <a:xfrm>
            <a:off x="5542697" y="2574309"/>
            <a:ext cx="800100" cy="400050"/>
            <a:chOff x="3456" y="1296"/>
            <a:chExt cx="672" cy="336"/>
          </a:xfrm>
        </p:grpSpPr>
        <p:sp>
          <p:nvSpPr>
            <p:cNvPr id="23" name="AutoShape 21"/>
            <p:cNvSpPr>
              <a:spLocks noChangeArrowheads="1"/>
            </p:cNvSpPr>
            <p:nvPr/>
          </p:nvSpPr>
          <p:spPr bwMode="auto">
            <a:xfrm>
              <a:off x="3504" y="1488"/>
              <a:ext cx="624" cy="144"/>
            </a:xfrm>
            <a:prstGeom prst="rightArrow">
              <a:avLst>
                <a:gd name="adj1" fmla="val 50000"/>
                <a:gd name="adj2" fmla="val 108333"/>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4" name="Text Box 22"/>
            <p:cNvSpPr txBox="1">
              <a:spLocks noChangeArrowheads="1"/>
            </p:cNvSpPr>
            <p:nvPr/>
          </p:nvSpPr>
          <p:spPr bwMode="auto">
            <a:xfrm>
              <a:off x="3456" y="1296"/>
              <a:ext cx="64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350">
                  <a:latin typeface="Verdana" panose="020B0604030504040204" pitchFamily="34" charset="0"/>
                </a:rPr>
                <a:t>reduce</a:t>
              </a:r>
            </a:p>
          </p:txBody>
        </p:sp>
      </p:grpSp>
      <p:grpSp>
        <p:nvGrpSpPr>
          <p:cNvPr id="25" name="Group 23"/>
          <p:cNvGrpSpPr>
            <a:grpSpLocks/>
          </p:cNvGrpSpPr>
          <p:nvPr/>
        </p:nvGrpSpPr>
        <p:grpSpPr bwMode="auto">
          <a:xfrm>
            <a:off x="5542697" y="3031509"/>
            <a:ext cx="800100" cy="400050"/>
            <a:chOff x="3456" y="1296"/>
            <a:chExt cx="672" cy="336"/>
          </a:xfrm>
        </p:grpSpPr>
        <p:sp>
          <p:nvSpPr>
            <p:cNvPr id="26" name="AutoShape 24"/>
            <p:cNvSpPr>
              <a:spLocks noChangeArrowheads="1"/>
            </p:cNvSpPr>
            <p:nvPr/>
          </p:nvSpPr>
          <p:spPr bwMode="auto">
            <a:xfrm>
              <a:off x="3504" y="1488"/>
              <a:ext cx="624" cy="144"/>
            </a:xfrm>
            <a:prstGeom prst="rightArrow">
              <a:avLst>
                <a:gd name="adj1" fmla="val 50000"/>
                <a:gd name="adj2" fmla="val 108333"/>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7" name="Text Box 25"/>
            <p:cNvSpPr txBox="1">
              <a:spLocks noChangeArrowheads="1"/>
            </p:cNvSpPr>
            <p:nvPr/>
          </p:nvSpPr>
          <p:spPr bwMode="auto">
            <a:xfrm>
              <a:off x="3456" y="1296"/>
              <a:ext cx="64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350">
                  <a:latin typeface="Verdana" panose="020B0604030504040204" pitchFamily="34" charset="0"/>
                </a:rPr>
                <a:t>reduce</a:t>
              </a:r>
            </a:p>
          </p:txBody>
        </p:sp>
      </p:grpSp>
      <p:grpSp>
        <p:nvGrpSpPr>
          <p:cNvPr id="28" name="Group 26"/>
          <p:cNvGrpSpPr>
            <a:grpSpLocks/>
          </p:cNvGrpSpPr>
          <p:nvPr/>
        </p:nvGrpSpPr>
        <p:grpSpPr bwMode="auto">
          <a:xfrm>
            <a:off x="6399947" y="2688609"/>
            <a:ext cx="971550" cy="400050"/>
            <a:chOff x="4464" y="1392"/>
            <a:chExt cx="816" cy="336"/>
          </a:xfrm>
        </p:grpSpPr>
        <p:sp>
          <p:nvSpPr>
            <p:cNvPr id="29" name="AutoShape 27"/>
            <p:cNvSpPr>
              <a:spLocks noChangeArrowheads="1"/>
            </p:cNvSpPr>
            <p:nvPr/>
          </p:nvSpPr>
          <p:spPr bwMode="auto">
            <a:xfrm>
              <a:off x="4464" y="1392"/>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k</a:t>
              </a:r>
            </a:p>
          </p:txBody>
        </p:sp>
        <p:sp>
          <p:nvSpPr>
            <p:cNvPr id="30" name="AutoShape 28"/>
            <p:cNvSpPr>
              <a:spLocks noChangeArrowheads="1"/>
            </p:cNvSpPr>
            <p:nvPr/>
          </p:nvSpPr>
          <p:spPr bwMode="auto">
            <a:xfrm>
              <a:off x="4944" y="1392"/>
              <a:ext cx="336" cy="33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v</a:t>
              </a:r>
            </a:p>
          </p:txBody>
        </p:sp>
      </p:grpSp>
      <p:grpSp>
        <p:nvGrpSpPr>
          <p:cNvPr id="31" name="Group 29"/>
          <p:cNvGrpSpPr>
            <a:grpSpLocks/>
          </p:cNvGrpSpPr>
          <p:nvPr/>
        </p:nvGrpSpPr>
        <p:grpSpPr bwMode="auto">
          <a:xfrm>
            <a:off x="6399947" y="3145809"/>
            <a:ext cx="971550" cy="400050"/>
            <a:chOff x="4464" y="1392"/>
            <a:chExt cx="816" cy="336"/>
          </a:xfrm>
        </p:grpSpPr>
        <p:sp>
          <p:nvSpPr>
            <p:cNvPr id="32" name="AutoShape 30"/>
            <p:cNvSpPr>
              <a:spLocks noChangeArrowheads="1"/>
            </p:cNvSpPr>
            <p:nvPr/>
          </p:nvSpPr>
          <p:spPr bwMode="auto">
            <a:xfrm>
              <a:off x="4464" y="1392"/>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k</a:t>
              </a:r>
            </a:p>
          </p:txBody>
        </p:sp>
        <p:sp>
          <p:nvSpPr>
            <p:cNvPr id="33" name="AutoShape 31"/>
            <p:cNvSpPr>
              <a:spLocks noChangeArrowheads="1"/>
            </p:cNvSpPr>
            <p:nvPr/>
          </p:nvSpPr>
          <p:spPr bwMode="auto">
            <a:xfrm>
              <a:off x="4944" y="1392"/>
              <a:ext cx="336" cy="33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v</a:t>
              </a:r>
            </a:p>
          </p:txBody>
        </p:sp>
      </p:grpSp>
      <p:grpSp>
        <p:nvGrpSpPr>
          <p:cNvPr id="34" name="Group 32"/>
          <p:cNvGrpSpPr>
            <a:grpSpLocks/>
          </p:cNvGrpSpPr>
          <p:nvPr/>
        </p:nvGrpSpPr>
        <p:grpSpPr bwMode="auto">
          <a:xfrm>
            <a:off x="6457097" y="4631709"/>
            <a:ext cx="971550" cy="400050"/>
            <a:chOff x="4464" y="1392"/>
            <a:chExt cx="816" cy="336"/>
          </a:xfrm>
        </p:grpSpPr>
        <p:sp>
          <p:nvSpPr>
            <p:cNvPr id="35" name="AutoShape 33"/>
            <p:cNvSpPr>
              <a:spLocks noChangeArrowheads="1"/>
            </p:cNvSpPr>
            <p:nvPr/>
          </p:nvSpPr>
          <p:spPr bwMode="auto">
            <a:xfrm>
              <a:off x="4464" y="1392"/>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k</a:t>
              </a:r>
            </a:p>
          </p:txBody>
        </p:sp>
        <p:sp>
          <p:nvSpPr>
            <p:cNvPr id="36" name="AutoShape 34"/>
            <p:cNvSpPr>
              <a:spLocks noChangeArrowheads="1"/>
            </p:cNvSpPr>
            <p:nvPr/>
          </p:nvSpPr>
          <p:spPr bwMode="auto">
            <a:xfrm>
              <a:off x="4944" y="1392"/>
              <a:ext cx="336" cy="33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v</a:t>
              </a:r>
            </a:p>
          </p:txBody>
        </p:sp>
      </p:grpSp>
      <p:sp>
        <p:nvSpPr>
          <p:cNvPr id="37" name="Text Box 35"/>
          <p:cNvSpPr txBox="1">
            <a:spLocks noChangeArrowheads="1"/>
          </p:cNvSpPr>
          <p:nvPr/>
        </p:nvSpPr>
        <p:spPr bwMode="auto">
          <a:xfrm>
            <a:off x="6765470" y="4003059"/>
            <a:ext cx="4267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latin typeface="Verdana" panose="020B0604030504040204" pitchFamily="34" charset="0"/>
              </a:rPr>
              <a:t>…</a:t>
            </a:r>
          </a:p>
        </p:txBody>
      </p:sp>
      <p:grpSp>
        <p:nvGrpSpPr>
          <p:cNvPr id="38" name="Group 36"/>
          <p:cNvGrpSpPr>
            <a:grpSpLocks/>
          </p:cNvGrpSpPr>
          <p:nvPr/>
        </p:nvGrpSpPr>
        <p:grpSpPr bwMode="auto">
          <a:xfrm>
            <a:off x="3542447" y="2231409"/>
            <a:ext cx="2057400" cy="2743200"/>
            <a:chOff x="2064" y="1008"/>
            <a:chExt cx="1728" cy="2304"/>
          </a:xfrm>
        </p:grpSpPr>
        <p:sp>
          <p:nvSpPr>
            <p:cNvPr id="39" name="AutoShape 37"/>
            <p:cNvSpPr>
              <a:spLocks noChangeArrowheads="1"/>
            </p:cNvSpPr>
            <p:nvPr/>
          </p:nvSpPr>
          <p:spPr bwMode="auto">
            <a:xfrm>
              <a:off x="2112" y="2976"/>
              <a:ext cx="432" cy="336"/>
            </a:xfrm>
            <a:prstGeom prst="diamond">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k</a:t>
              </a:r>
            </a:p>
          </p:txBody>
        </p:sp>
        <p:sp>
          <p:nvSpPr>
            <p:cNvPr id="40" name="AutoShape 38"/>
            <p:cNvSpPr>
              <a:spLocks noChangeArrowheads="1"/>
            </p:cNvSpPr>
            <p:nvPr/>
          </p:nvSpPr>
          <p:spPr bwMode="auto">
            <a:xfrm>
              <a:off x="2544" y="2976"/>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v</a:t>
              </a:r>
            </a:p>
          </p:txBody>
        </p:sp>
        <p:sp>
          <p:nvSpPr>
            <p:cNvPr id="41" name="Text Box 39"/>
            <p:cNvSpPr txBox="1">
              <a:spLocks noChangeArrowheads="1"/>
            </p:cNvSpPr>
            <p:nvPr/>
          </p:nvSpPr>
          <p:spPr bwMode="auto">
            <a:xfrm>
              <a:off x="2467" y="2496"/>
              <a:ext cx="358"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latin typeface="Verdana" panose="020B0604030504040204" pitchFamily="34" charset="0"/>
                </a:rPr>
                <a:t>…</a:t>
              </a:r>
            </a:p>
          </p:txBody>
        </p:sp>
        <p:sp>
          <p:nvSpPr>
            <p:cNvPr id="42" name="AutoShape 40"/>
            <p:cNvSpPr>
              <a:spLocks noChangeArrowheads="1"/>
            </p:cNvSpPr>
            <p:nvPr/>
          </p:nvSpPr>
          <p:spPr bwMode="auto">
            <a:xfrm>
              <a:off x="2064" y="1392"/>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k</a:t>
              </a:r>
            </a:p>
          </p:txBody>
        </p:sp>
        <p:sp>
          <p:nvSpPr>
            <p:cNvPr id="43" name="AutoShape 41"/>
            <p:cNvSpPr>
              <a:spLocks noChangeArrowheads="1"/>
            </p:cNvSpPr>
            <p:nvPr/>
          </p:nvSpPr>
          <p:spPr bwMode="auto">
            <a:xfrm>
              <a:off x="2496" y="1392"/>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v</a:t>
              </a:r>
            </a:p>
          </p:txBody>
        </p:sp>
        <p:sp>
          <p:nvSpPr>
            <p:cNvPr id="44" name="AutoShape 42"/>
            <p:cNvSpPr>
              <a:spLocks noChangeArrowheads="1"/>
            </p:cNvSpPr>
            <p:nvPr/>
          </p:nvSpPr>
          <p:spPr bwMode="auto">
            <a:xfrm>
              <a:off x="2064" y="1824"/>
              <a:ext cx="432" cy="336"/>
            </a:xfrm>
            <a:prstGeom prst="diamond">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k</a:t>
              </a:r>
            </a:p>
          </p:txBody>
        </p:sp>
        <p:sp>
          <p:nvSpPr>
            <p:cNvPr id="45" name="AutoShape 43"/>
            <p:cNvSpPr>
              <a:spLocks noChangeArrowheads="1"/>
            </p:cNvSpPr>
            <p:nvPr/>
          </p:nvSpPr>
          <p:spPr bwMode="auto">
            <a:xfrm>
              <a:off x="2496" y="1824"/>
              <a:ext cx="480" cy="336"/>
            </a:xfrm>
            <a:prstGeom prst="parallelogram">
              <a:avLst>
                <a:gd name="adj"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v</a:t>
              </a:r>
            </a:p>
          </p:txBody>
        </p:sp>
        <p:sp>
          <p:nvSpPr>
            <p:cNvPr id="46" name="AutoShape 44"/>
            <p:cNvSpPr>
              <a:spLocks noChangeArrowheads="1"/>
            </p:cNvSpPr>
            <p:nvPr/>
          </p:nvSpPr>
          <p:spPr bwMode="auto">
            <a:xfrm>
              <a:off x="2832" y="1824"/>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v</a:t>
              </a:r>
            </a:p>
          </p:txBody>
        </p:sp>
        <p:sp>
          <p:nvSpPr>
            <p:cNvPr id="47" name="AutoShape 45"/>
            <p:cNvSpPr>
              <a:spLocks noChangeArrowheads="1"/>
            </p:cNvSpPr>
            <p:nvPr/>
          </p:nvSpPr>
          <p:spPr bwMode="auto">
            <a:xfrm>
              <a:off x="2880" y="1392"/>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v</a:t>
              </a:r>
            </a:p>
          </p:txBody>
        </p:sp>
        <p:sp>
          <p:nvSpPr>
            <p:cNvPr id="48" name="AutoShape 46"/>
            <p:cNvSpPr>
              <a:spLocks noChangeArrowheads="1"/>
            </p:cNvSpPr>
            <p:nvPr/>
          </p:nvSpPr>
          <p:spPr bwMode="auto">
            <a:xfrm>
              <a:off x="3264" y="1392"/>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350">
                  <a:latin typeface="Verdana" panose="020B0604030504040204" pitchFamily="34" charset="0"/>
                </a:rPr>
                <a:t>v</a:t>
              </a:r>
            </a:p>
          </p:txBody>
        </p:sp>
        <p:sp>
          <p:nvSpPr>
            <p:cNvPr id="49" name="Rectangle 47"/>
            <p:cNvSpPr>
              <a:spLocks noChangeArrowheads="1"/>
            </p:cNvSpPr>
            <p:nvPr/>
          </p:nvSpPr>
          <p:spPr bwMode="auto">
            <a:xfrm>
              <a:off x="2160" y="1008"/>
              <a:ext cx="14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350">
                  <a:latin typeface="Verdana" panose="020B0604030504040204" pitchFamily="34" charset="0"/>
                </a:rPr>
                <a:t>Key-value groups</a:t>
              </a:r>
            </a:p>
          </p:txBody>
        </p:sp>
      </p:grpSp>
      <p:sp>
        <p:nvSpPr>
          <p:cNvPr id="50" name="Rectangle 48"/>
          <p:cNvSpPr>
            <a:spLocks noChangeArrowheads="1"/>
          </p:cNvSpPr>
          <p:nvPr/>
        </p:nvSpPr>
        <p:spPr bwMode="auto">
          <a:xfrm>
            <a:off x="6142772" y="2093297"/>
            <a:ext cx="154305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350" dirty="0">
                <a:latin typeface="Verdana" panose="020B0604030504040204" pitchFamily="34" charset="0"/>
              </a:rPr>
              <a:t>Output </a:t>
            </a:r>
          </a:p>
          <a:p>
            <a:pPr eaLnBrk="0" hangingPunct="0"/>
            <a:r>
              <a:rPr lang="en-US" altLang="en-US" sz="1350" dirty="0">
                <a:latin typeface="Verdana" panose="020B0604030504040204" pitchFamily="34" charset="0"/>
              </a:rPr>
              <a:t>key-value pairs</a:t>
            </a:r>
          </a:p>
        </p:txBody>
      </p:sp>
      <p:sp>
        <p:nvSpPr>
          <p:cNvPr id="52" name="Rectangle 50"/>
          <p:cNvSpPr>
            <a:spLocks noChangeArrowheads="1"/>
          </p:cNvSpPr>
          <p:nvPr/>
        </p:nvSpPr>
        <p:spPr bwMode="auto">
          <a:xfrm>
            <a:off x="1084997" y="5146059"/>
            <a:ext cx="234128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IN" altLang="en-US" sz="1500"/>
              <a:t>E.g. </a:t>
            </a:r>
            <a:br>
              <a:rPr lang="en-IN" altLang="en-US" sz="1500"/>
            </a:br>
            <a:r>
              <a:rPr lang="en-IN" altLang="en-US" sz="1500"/>
              <a:t>(word, wordcount-in-a-doc)</a:t>
            </a:r>
            <a:endParaRPr lang="en-US" altLang="en-US" sz="1500"/>
          </a:p>
        </p:txBody>
      </p:sp>
      <p:sp>
        <p:nvSpPr>
          <p:cNvPr id="53" name="Rectangle 51"/>
          <p:cNvSpPr>
            <a:spLocks noChangeArrowheads="1"/>
          </p:cNvSpPr>
          <p:nvPr/>
        </p:nvSpPr>
        <p:spPr bwMode="auto">
          <a:xfrm>
            <a:off x="3599598" y="5088909"/>
            <a:ext cx="2148345"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IN" altLang="en-US" sz="1500"/>
              <a:t>(word, list-of-wordcount)</a:t>
            </a:r>
            <a:endParaRPr lang="en-US" altLang="en-US" sz="1500"/>
          </a:p>
        </p:txBody>
      </p:sp>
      <p:sp>
        <p:nvSpPr>
          <p:cNvPr id="54" name="Rectangle 52"/>
          <p:cNvSpPr>
            <a:spLocks noChangeArrowheads="1"/>
          </p:cNvSpPr>
          <p:nvPr/>
        </p:nvSpPr>
        <p:spPr bwMode="auto">
          <a:xfrm>
            <a:off x="6114198" y="5146059"/>
            <a:ext cx="1640385"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IN" altLang="en-US" sz="1500"/>
              <a:t>(word, final-count)</a:t>
            </a:r>
            <a:endParaRPr lang="en-US" altLang="en-US" sz="1500"/>
          </a:p>
        </p:txBody>
      </p:sp>
      <p:sp>
        <p:nvSpPr>
          <p:cNvPr id="55" name="Text Box 53"/>
          <p:cNvSpPr txBox="1">
            <a:spLocks noChangeArrowheads="1"/>
          </p:cNvSpPr>
          <p:nvPr/>
        </p:nvSpPr>
        <p:spPr bwMode="auto">
          <a:xfrm>
            <a:off x="3713897" y="5374659"/>
            <a:ext cx="138448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500"/>
              <a:t>~ SQL Group by</a:t>
            </a:r>
          </a:p>
        </p:txBody>
      </p:sp>
      <p:sp>
        <p:nvSpPr>
          <p:cNvPr id="56" name="Text Box 54"/>
          <p:cNvSpPr txBox="1">
            <a:spLocks noChangeArrowheads="1"/>
          </p:cNvSpPr>
          <p:nvPr/>
        </p:nvSpPr>
        <p:spPr bwMode="auto">
          <a:xfrm>
            <a:off x="6057048" y="5374659"/>
            <a:ext cx="1585947"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500"/>
              <a:t>~ SQL aggregation</a:t>
            </a:r>
          </a:p>
        </p:txBody>
      </p:sp>
    </p:spTree>
    <p:extLst>
      <p:ext uri="{BB962C8B-B14F-4D97-AF65-F5344CB8AC3E}">
        <p14:creationId xmlns:p14="http://schemas.microsoft.com/office/powerpoint/2010/main" val="241606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dissolv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par>
                                <p:cTn id="18" presetID="9" presetClass="entr" presetSubtype="0"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dissolve">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cTn>
                              </p:par>
                              <p:par>
                                <p:cTn id="26" presetID="1" presetClass="exit" presetSubtype="0" fill="hold" nodeType="withEffect">
                                  <p:stCondLst>
                                    <p:cond delay="0"/>
                                  </p:stCondLst>
                                  <p:childTnLst>
                                    <p:set>
                                      <p:cBhvr>
                                        <p:cTn id="27" dur="1" fill="hold">
                                          <p:stCondLst>
                                            <p:cond delay="0"/>
                                          </p:stCondLst>
                                        </p:cTn>
                                        <p:tgtEl>
                                          <p:spTgt spid="2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dissolv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dissolve">
                                      <p:cBhvr>
                                        <p:cTn id="37" dur="500"/>
                                        <p:tgtEl>
                                          <p:spTgt spid="37"/>
                                        </p:tgtEl>
                                      </p:cBhvr>
                                    </p:animEffect>
                                  </p:childTnLst>
                                </p:cTn>
                              </p:par>
                              <p:par>
                                <p:cTn id="38" presetID="9" presetClass="entr" presetSubtype="0" fill="hold"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dissolve">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dissolve">
                                      <p:cBhvr>
                                        <p:cTn id="4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Features of Hadoop</a:t>
            </a:r>
            <a:endParaRPr lang="en-US" dirty="0"/>
          </a:p>
        </p:txBody>
      </p:sp>
      <p:sp>
        <p:nvSpPr>
          <p:cNvPr id="3" name="Content Placeholder 2"/>
          <p:cNvSpPr>
            <a:spLocks noGrp="1"/>
          </p:cNvSpPr>
          <p:nvPr>
            <p:ph idx="1"/>
          </p:nvPr>
        </p:nvSpPr>
        <p:spPr/>
        <p:txBody>
          <a:bodyPr/>
          <a:lstStyle/>
          <a:p>
            <a:pPr marL="273050" lvl="0" indent="-273050" fontAlgn="base">
              <a:lnSpc>
                <a:spcPct val="100000"/>
              </a:lnSpc>
              <a:spcBef>
                <a:spcPct val="20000"/>
              </a:spcBef>
              <a:spcAft>
                <a:spcPct val="0"/>
              </a:spcAft>
              <a:buClr>
                <a:srgbClr val="D16349"/>
              </a:buClr>
              <a:buSzPct val="85000"/>
              <a:buFont typeface="Wingdings 2" panose="05020102010507070707" pitchFamily="18" charset="2"/>
              <a:buChar char=""/>
            </a:pPr>
            <a:r>
              <a:rPr lang="en-US" altLang="en-US" sz="2700" dirty="0">
                <a:solidFill>
                  <a:prstClr val="black"/>
                </a:solidFill>
                <a:latin typeface="Georgia"/>
              </a:rPr>
              <a:t>Highly fault-tolerant</a:t>
            </a:r>
          </a:p>
          <a:p>
            <a:pPr marL="273050" lvl="0" indent="-273050" fontAlgn="base">
              <a:lnSpc>
                <a:spcPct val="100000"/>
              </a:lnSpc>
              <a:spcBef>
                <a:spcPct val="20000"/>
              </a:spcBef>
              <a:spcAft>
                <a:spcPct val="0"/>
              </a:spcAft>
              <a:buClr>
                <a:srgbClr val="D16349"/>
              </a:buClr>
              <a:buSzPct val="85000"/>
              <a:buFont typeface="Wingdings 2" panose="05020102010507070707" pitchFamily="18" charset="2"/>
              <a:buChar char=""/>
            </a:pPr>
            <a:r>
              <a:rPr lang="en-US" altLang="en-US" sz="2700" dirty="0">
                <a:solidFill>
                  <a:prstClr val="black"/>
                </a:solidFill>
                <a:latin typeface="Georgia"/>
              </a:rPr>
              <a:t>High throughput</a:t>
            </a:r>
          </a:p>
          <a:p>
            <a:pPr marL="273050" lvl="0" indent="-273050" fontAlgn="base">
              <a:lnSpc>
                <a:spcPct val="100000"/>
              </a:lnSpc>
              <a:spcBef>
                <a:spcPct val="20000"/>
              </a:spcBef>
              <a:spcAft>
                <a:spcPct val="0"/>
              </a:spcAft>
              <a:buClr>
                <a:srgbClr val="D16349"/>
              </a:buClr>
              <a:buSzPct val="85000"/>
              <a:buFont typeface="Wingdings 2" panose="05020102010507070707" pitchFamily="18" charset="2"/>
              <a:buChar char=""/>
            </a:pPr>
            <a:r>
              <a:rPr lang="en-US" altLang="en-US" sz="2700" dirty="0">
                <a:solidFill>
                  <a:prstClr val="black"/>
                </a:solidFill>
                <a:latin typeface="Georgia"/>
              </a:rPr>
              <a:t>Suitable for applications with large data sets</a:t>
            </a:r>
          </a:p>
          <a:p>
            <a:pPr marL="273050" lvl="0" indent="-273050" fontAlgn="base">
              <a:lnSpc>
                <a:spcPct val="100000"/>
              </a:lnSpc>
              <a:spcBef>
                <a:spcPct val="20000"/>
              </a:spcBef>
              <a:spcAft>
                <a:spcPct val="0"/>
              </a:spcAft>
              <a:buClr>
                <a:srgbClr val="D16349"/>
              </a:buClr>
              <a:buSzPct val="85000"/>
              <a:buFont typeface="Wingdings 2" panose="05020102010507070707" pitchFamily="18" charset="2"/>
              <a:buChar char=""/>
            </a:pPr>
            <a:r>
              <a:rPr lang="en-US" altLang="en-US" sz="2700" dirty="0">
                <a:solidFill>
                  <a:prstClr val="black"/>
                </a:solidFill>
                <a:latin typeface="Georgia"/>
              </a:rPr>
              <a:t>Streaming access to file system data</a:t>
            </a:r>
          </a:p>
          <a:p>
            <a:pPr marL="273050" lvl="0" indent="-273050" fontAlgn="base">
              <a:lnSpc>
                <a:spcPct val="100000"/>
              </a:lnSpc>
              <a:spcBef>
                <a:spcPct val="20000"/>
              </a:spcBef>
              <a:spcAft>
                <a:spcPct val="0"/>
              </a:spcAft>
              <a:buClr>
                <a:srgbClr val="D16349"/>
              </a:buClr>
              <a:buSzPct val="85000"/>
              <a:buFont typeface="Wingdings 2" panose="05020102010507070707" pitchFamily="18" charset="2"/>
              <a:buChar char=""/>
            </a:pPr>
            <a:r>
              <a:rPr lang="en-US" altLang="en-US" sz="2700" dirty="0">
                <a:solidFill>
                  <a:prstClr val="black"/>
                </a:solidFill>
                <a:latin typeface="Georgia"/>
              </a:rPr>
              <a:t>Can be built out of commodity hardware </a:t>
            </a:r>
          </a:p>
          <a:p>
            <a:pPr marL="273050" lvl="0" indent="-273050" fontAlgn="base">
              <a:lnSpc>
                <a:spcPct val="100000"/>
              </a:lnSpc>
              <a:spcBef>
                <a:spcPct val="20000"/>
              </a:spcBef>
              <a:spcAft>
                <a:spcPct val="0"/>
              </a:spcAft>
              <a:buClr>
                <a:srgbClr val="D16349"/>
              </a:buClr>
              <a:buSzPct val="85000"/>
              <a:buFont typeface="Wingdings 2" panose="05020102010507070707" pitchFamily="18" charset="2"/>
              <a:buChar char=""/>
            </a:pPr>
            <a:endParaRPr lang="en-US" altLang="en-US" sz="2700" dirty="0">
              <a:solidFill>
                <a:prstClr val="black"/>
              </a:solidFill>
              <a:latin typeface="Georgia"/>
            </a:endParaRPr>
          </a:p>
          <a:p>
            <a:pPr marL="273050" lvl="0" indent="-273050" fontAlgn="base">
              <a:lnSpc>
                <a:spcPct val="100000"/>
              </a:lnSpc>
              <a:spcBef>
                <a:spcPct val="20000"/>
              </a:spcBef>
              <a:spcAft>
                <a:spcPct val="0"/>
              </a:spcAft>
              <a:buClr>
                <a:srgbClr val="D16349"/>
              </a:buClr>
              <a:buSzPct val="85000"/>
              <a:buFont typeface="Wingdings 2" panose="05020102010507070707" pitchFamily="18" charset="2"/>
              <a:buChar char=""/>
            </a:pPr>
            <a:endParaRPr lang="en-US" altLang="en-US" sz="2700" dirty="0">
              <a:solidFill>
                <a:prstClr val="black"/>
              </a:solidFill>
              <a:latin typeface="Georgia"/>
            </a:endParaRPr>
          </a:p>
          <a:p>
            <a:endParaRPr lang="en-US" dirty="0"/>
          </a:p>
        </p:txBody>
      </p:sp>
    </p:spTree>
    <p:extLst>
      <p:ext uri="{BB962C8B-B14F-4D97-AF65-F5344CB8AC3E}">
        <p14:creationId xmlns:p14="http://schemas.microsoft.com/office/powerpoint/2010/main" val="1566559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Image result for hadoop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339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242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Configurations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The Hadoop framework has more than 190 tunable configuration parameters that allow users to manage the flow of a Hadoop job in different phases during the execution process</a:t>
            </a:r>
            <a:r>
              <a:rPr lang="en-US" dirty="0" smtClean="0"/>
              <a:t>.</a:t>
            </a:r>
          </a:p>
          <a:p>
            <a:pPr>
              <a:buFont typeface="Arial" panose="020B0604020202020204" pitchFamily="34" charset="0"/>
              <a:buChar char="•"/>
            </a:pPr>
            <a:r>
              <a:rPr lang="en-US" dirty="0" smtClean="0"/>
              <a:t>Some important configurations are discussed in the next slide.</a:t>
            </a:r>
            <a:endParaRPr lang="en-US" dirty="0"/>
          </a:p>
        </p:txBody>
      </p:sp>
    </p:spTree>
    <p:extLst>
      <p:ext uri="{BB962C8B-B14F-4D97-AF65-F5344CB8AC3E}">
        <p14:creationId xmlns:p14="http://schemas.microsoft.com/office/powerpoint/2010/main" val="1635158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Configurations</a:t>
            </a:r>
            <a:endParaRPr lang="en-US" dirty="0"/>
          </a:p>
        </p:txBody>
      </p:sp>
      <p:pic>
        <p:nvPicPr>
          <p:cNvPr id="5" name="Picture 4"/>
          <p:cNvPicPr>
            <a:picLocks noChangeAspect="1"/>
          </p:cNvPicPr>
          <p:nvPr/>
        </p:nvPicPr>
        <p:blipFill>
          <a:blip r:embed="rId3"/>
          <a:stretch>
            <a:fillRect/>
          </a:stretch>
        </p:blipFill>
        <p:spPr>
          <a:xfrm>
            <a:off x="152691" y="1737361"/>
            <a:ext cx="8884338" cy="4353808"/>
          </a:xfrm>
          <a:prstGeom prst="rect">
            <a:avLst/>
          </a:prstGeom>
        </p:spPr>
      </p:pic>
    </p:spTree>
    <p:extLst>
      <p:ext uri="{BB962C8B-B14F-4D97-AF65-F5344CB8AC3E}">
        <p14:creationId xmlns:p14="http://schemas.microsoft.com/office/powerpoint/2010/main" val="3875566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71</TotalTime>
  <Words>847</Words>
  <Application>Microsoft Office PowerPoint</Application>
  <PresentationFormat>On-screen Show (4:3)</PresentationFormat>
  <Paragraphs>88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Georgia</vt:lpstr>
      <vt:lpstr>Verdana</vt:lpstr>
      <vt:lpstr>Wingdings 2</vt:lpstr>
      <vt:lpstr>Retrospect</vt:lpstr>
      <vt:lpstr>CLOUD OPTIMIZERS</vt:lpstr>
      <vt:lpstr>A short Background on HDFS and MAP Reduce.</vt:lpstr>
      <vt:lpstr>PowerPoint Presentation</vt:lpstr>
      <vt:lpstr>MapReduce: The Map Step</vt:lpstr>
      <vt:lpstr>MapReduce: The Reduce Step</vt:lpstr>
      <vt:lpstr>Basic Features of Hadoop</vt:lpstr>
      <vt:lpstr>PowerPoint Presentation</vt:lpstr>
      <vt:lpstr>Hadoop Configurations</vt:lpstr>
      <vt:lpstr>Hadoop Configurations</vt:lpstr>
      <vt:lpstr>VINAY</vt:lpstr>
      <vt:lpstr>MOMTAZ</vt:lpstr>
      <vt:lpstr>THANK YOU ALL!</vt:lpstr>
    </vt:vector>
  </TitlesOfParts>
  <Company>CSUF IT STS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OPTIMIZERS</dc:title>
  <dc:creator>CampusUser</dc:creator>
  <cp:lastModifiedBy>CampusUser</cp:lastModifiedBy>
  <cp:revision>32</cp:revision>
  <dcterms:created xsi:type="dcterms:W3CDTF">2017-10-27T07:47:39Z</dcterms:created>
  <dcterms:modified xsi:type="dcterms:W3CDTF">2017-10-27T08:59:16Z</dcterms:modified>
</cp:coreProperties>
</file>