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rts/chart1.xml" ContentType="application/vnd.openxmlformats-officedocument.drawingml.chart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  <p:sldMasterId id="2147483735" r:id="rId2"/>
  </p:sldMasterIdLst>
  <p:notesMasterIdLst>
    <p:notesMasterId r:id="rId40"/>
  </p:notesMasterIdLst>
  <p:handoutMasterIdLst>
    <p:handoutMasterId r:id="rId41"/>
  </p:handoutMasterIdLst>
  <p:sldIdLst>
    <p:sldId id="257" r:id="rId3"/>
    <p:sldId id="292" r:id="rId4"/>
    <p:sldId id="258" r:id="rId5"/>
    <p:sldId id="282" r:id="rId6"/>
    <p:sldId id="259" r:id="rId7"/>
    <p:sldId id="313" r:id="rId8"/>
    <p:sldId id="314" r:id="rId9"/>
    <p:sldId id="319" r:id="rId10"/>
    <p:sldId id="359" r:id="rId11"/>
    <p:sldId id="360" r:id="rId12"/>
    <p:sldId id="361" r:id="rId13"/>
    <p:sldId id="362" r:id="rId14"/>
    <p:sldId id="364" r:id="rId15"/>
    <p:sldId id="363" r:id="rId16"/>
    <p:sldId id="262" r:id="rId17"/>
    <p:sldId id="354" r:id="rId18"/>
    <p:sldId id="267" r:id="rId19"/>
    <p:sldId id="268" r:id="rId20"/>
    <p:sldId id="266" r:id="rId21"/>
    <p:sldId id="312" r:id="rId22"/>
    <p:sldId id="357" r:id="rId23"/>
    <p:sldId id="338" r:id="rId24"/>
    <p:sldId id="318" r:id="rId25"/>
    <p:sldId id="344" r:id="rId26"/>
    <p:sldId id="322" r:id="rId27"/>
    <p:sldId id="324" r:id="rId28"/>
    <p:sldId id="325" r:id="rId29"/>
    <p:sldId id="345" r:id="rId30"/>
    <p:sldId id="346" r:id="rId31"/>
    <p:sldId id="347" r:id="rId32"/>
    <p:sldId id="349" r:id="rId33"/>
    <p:sldId id="353" r:id="rId34"/>
    <p:sldId id="278" r:id="rId35"/>
    <p:sldId id="298" r:id="rId36"/>
    <p:sldId id="281" r:id="rId37"/>
    <p:sldId id="358" r:id="rId38"/>
    <p:sldId id="332" r:id="rId3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chwalbe" initials="ks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99"/>
    <a:srgbClr val="5B53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64" autoAdjust="0"/>
    <p:restoredTop sz="71911" autoAdjust="0"/>
  </p:normalViewPr>
  <p:slideViewPr>
    <p:cSldViewPr>
      <p:cViewPr varScale="1">
        <p:scale>
          <a:sx n="33" d="100"/>
          <a:sy n="33" d="100"/>
        </p:scale>
        <p:origin x="1632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-190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commentAuthors" Target="comment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1994</c:v>
                </c:pt>
              </c:strCache>
            </c:strRef>
          </c:tx>
          <c:invertIfNegative val="0"/>
          <c:dLbls>
            <c:dLbl>
              <c:idx val="0"/>
              <c:layout>
                <c:manualLayout>
                  <c:x val="-3.2375556454876568E-3"/>
                  <c:y val="0.1757575757575757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-3.2375556454876568E-3"/>
                  <c:y val="0.13030303030303031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Successful IT</c:v>
                </c:pt>
                <c:pt idx="1">
                  <c:v>Failed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0.16</c:v>
                </c:pt>
                <c:pt idx="1">
                  <c:v>0.31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2010</c:v>
                </c:pt>
              </c:strCache>
            </c:strRef>
          </c:tx>
          <c:invertIfNegative val="0"/>
          <c:dLbls>
            <c:dLbl>
              <c:idx val="0"/>
              <c:layout>
                <c:manualLayout>
                  <c:x val="1.6187778227438284E-3"/>
                  <c:y val="0.16060606060606061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1.6187778227438284E-3"/>
                  <c:y val="0.1333333333333333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Successful IT</c:v>
                </c:pt>
                <c:pt idx="1">
                  <c:v>Failed</c:v>
                </c:pt>
              </c:strCache>
            </c:strRef>
          </c:cat>
          <c:val>
            <c:numRef>
              <c:f>Sheet1!$C$2:$C$3</c:f>
              <c:numCache>
                <c:formatCode>0%</c:formatCode>
                <c:ptCount val="2"/>
                <c:pt idx="0">
                  <c:v>0.37</c:v>
                </c:pt>
                <c:pt idx="1">
                  <c:v>0.21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89367704"/>
        <c:axId val="288320024"/>
      </c:barChart>
      <c:catAx>
        <c:axId val="28936770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288320024"/>
        <c:crosses val="autoZero"/>
        <c:auto val="1"/>
        <c:lblAlgn val="ctr"/>
        <c:lblOffset val="100"/>
        <c:noMultiLvlLbl val="0"/>
      </c:catAx>
      <c:valAx>
        <c:axId val="288320024"/>
        <c:scaling>
          <c:orientation val="minMax"/>
        </c:scaling>
        <c:delete val="0"/>
        <c:axPos val="l"/>
        <c:majorGridlines/>
        <c:numFmt formatCode="0%" sourceLinked="1"/>
        <c:majorTickMark val="out"/>
        <c:minorTickMark val="none"/>
        <c:tickLblPos val="nextTo"/>
        <c:crossAx val="289367704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 dirty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 dirty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 dirty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fld id="{4C7AC561-FEF4-4564-B1BB-B4891A40ACD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9746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 dirty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 dirty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83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 dirty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68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fld id="{D4FD6BFF-8DB4-463C-8B03-99A14BC43E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6563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EC327F-7E80-4D08-B8B0-0F574A3B94BC}" type="slidenum">
              <a:rPr lang="en-US" smtClean="0"/>
              <a:pPr/>
              <a:t>1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110780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FD6BFF-8DB4-463C-8B03-99A14BC43E25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2657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FD6BFF-8DB4-463C-8B03-99A14BC43E25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9411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FD6BFF-8DB4-463C-8B03-99A14BC43E25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0535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FD6BFF-8DB4-463C-8B03-99A14BC43E25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7863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FD6BFF-8DB4-463C-8B03-99A14BC43E25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2657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FD6BFF-8DB4-463C-8B03-99A14BC43E25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9543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FD6BFF-8DB4-463C-8B03-99A14BC43E25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3423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FD6BFF-8DB4-463C-8B03-99A14BC43E25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0403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FD6BFF-8DB4-463C-8B03-99A14BC43E25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0413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FD6BFF-8DB4-463C-8B03-99A14BC43E25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1145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FD6BFF-8DB4-463C-8B03-99A14BC43E25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8442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FD6BFF-8DB4-463C-8B03-99A14BC43E25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5472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FD6BFF-8DB4-463C-8B03-99A14BC43E25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5472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FD6BFF-8DB4-463C-8B03-99A14BC43E25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9794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FD6BFF-8DB4-463C-8B03-99A14BC43E25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9114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FD6BFF-8DB4-463C-8B03-99A14BC43E25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83413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FD6BFF-8DB4-463C-8B03-99A14BC43E25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90057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FD6BFF-8DB4-463C-8B03-99A14BC43E25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00877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FD6BFF-8DB4-463C-8B03-99A14BC43E25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20453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FD6BFF-8DB4-463C-8B03-99A14BC43E25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62793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FD6BFF-8DB4-463C-8B03-99A14BC43E25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1957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FD6BFF-8DB4-463C-8B03-99A14BC43E25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17005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FD6BFF-8DB4-463C-8B03-99A14BC43E25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72769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FD6BFF-8DB4-463C-8B03-99A14BC43E25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15294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FD6BFF-8DB4-463C-8B03-99A14BC43E25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6460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FD6BFF-8DB4-463C-8B03-99A14BC43E25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70472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FD6BFF-8DB4-463C-8B03-99A14BC43E25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17438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FD6BFF-8DB4-463C-8B03-99A14BC43E25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58381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FD6BFF-8DB4-463C-8B03-99A14BC43E25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58381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74320" indent="-274320" fontAlgn="auto">
              <a:spcBef>
                <a:spcPts val="58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FD6BFF-8DB4-463C-8B03-99A14BC43E25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2887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FD6BFF-8DB4-463C-8B03-99A14BC43E25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8719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FD6BFF-8DB4-463C-8B03-99A14BC43E25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1826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FD6BFF-8DB4-463C-8B03-99A14BC43E25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8582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FD6BFF-8DB4-463C-8B03-99A14BC43E25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1805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FD6BFF-8DB4-463C-8B03-99A14BC43E25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0445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FD6BFF-8DB4-463C-8B03-99A14BC43E25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265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Information Technology Project Management, Seventh Edition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0968EA-9007-4822-BA5B-1633A4F2287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Information Technology Project Management, Seventh Edition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718841-D471-438C-AFD5-3B29A9E32CE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Information Technology Project Management, Seventh Edition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F7040E-CCEE-43E4-9215-66886D54679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8763000" cy="5943600"/>
            <a:chOff x="0" y="0"/>
            <a:chExt cx="5520" cy="3744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1104" cy="30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6" name="Group 4"/>
            <p:cNvGrpSpPr>
              <a:grpSpLocks/>
            </p:cNvGrpSpPr>
            <p:nvPr userDrawn="1"/>
          </p:nvGrpSpPr>
          <p:grpSpPr bwMode="auto">
            <a:xfrm>
              <a:off x="0" y="2208"/>
              <a:ext cx="5520" cy="1536"/>
              <a:chOff x="0" y="2208"/>
              <a:chExt cx="5520" cy="1536"/>
            </a:xfrm>
          </p:grpSpPr>
          <p:sp>
            <p:nvSpPr>
              <p:cNvPr id="10" name="Rectangle 5"/>
              <p:cNvSpPr>
                <a:spLocks noChangeArrowheads="1"/>
              </p:cNvSpPr>
              <p:nvPr/>
            </p:nvSpPr>
            <p:spPr bwMode="ltGray">
              <a:xfrm>
                <a:off x="624" y="2208"/>
                <a:ext cx="4896" cy="1536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1" name="Rectangle 6"/>
              <p:cNvSpPr>
                <a:spLocks noChangeArrowheads="1"/>
              </p:cNvSpPr>
              <p:nvPr/>
            </p:nvSpPr>
            <p:spPr bwMode="white">
              <a:xfrm>
                <a:off x="654" y="2352"/>
                <a:ext cx="4818" cy="13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2" name="Line 7"/>
              <p:cNvSpPr>
                <a:spLocks noChangeShapeType="1"/>
              </p:cNvSpPr>
              <p:nvPr/>
            </p:nvSpPr>
            <p:spPr bwMode="auto">
              <a:xfrm>
                <a:off x="0" y="3072"/>
                <a:ext cx="624" cy="0"/>
              </a:xfrm>
              <a:prstGeom prst="line">
                <a:avLst/>
              </a:prstGeom>
              <a:noFill/>
              <a:ln w="5080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" name="Group 8"/>
            <p:cNvGrpSpPr>
              <a:grpSpLocks/>
            </p:cNvGrpSpPr>
            <p:nvPr userDrawn="1"/>
          </p:nvGrpSpPr>
          <p:grpSpPr bwMode="auto">
            <a:xfrm>
              <a:off x="400" y="336"/>
              <a:ext cx="5088" cy="192"/>
              <a:chOff x="400" y="336"/>
              <a:chExt cx="5088" cy="192"/>
            </a:xfrm>
          </p:grpSpPr>
          <p:sp>
            <p:nvSpPr>
              <p:cNvPr id="8" name="Rectangle 9"/>
              <p:cNvSpPr>
                <a:spLocks noChangeArrowheads="1"/>
              </p:cNvSpPr>
              <p:nvPr/>
            </p:nvSpPr>
            <p:spPr bwMode="auto">
              <a:xfrm>
                <a:off x="3952" y="336"/>
                <a:ext cx="1536" cy="19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9" name="Line 10"/>
              <p:cNvSpPr>
                <a:spLocks noChangeShapeType="1"/>
              </p:cNvSpPr>
              <p:nvPr/>
            </p:nvSpPr>
            <p:spPr bwMode="auto">
              <a:xfrm>
                <a:off x="400" y="432"/>
                <a:ext cx="5088" cy="0"/>
              </a:xfrm>
              <a:prstGeom prst="line">
                <a:avLst/>
              </a:prstGeom>
              <a:noFill/>
              <a:ln w="444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44747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2057400" y="1143000"/>
            <a:ext cx="6629400" cy="22098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44748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62400"/>
            <a:ext cx="6858000" cy="1600200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half" idx="10"/>
          </p:nvPr>
        </p:nvSpPr>
        <p:spPr>
          <a:xfrm>
            <a:off x="912813" y="6251575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4388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Information Technology Project Management, Seventh Edition</a:t>
            </a:r>
            <a:endParaRPr lang="en-US" dirty="0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7F9D3B-BD25-4DCF-AF32-D3854EEF4F1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6603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Information Technology Project Management, Seventh Edition</a:t>
            </a:r>
            <a:endParaRPr lang="en-US" dirty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8276A5-8D43-491D-83BE-00FCABAA151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0354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Information Technology Project Management, Seventh Edition</a:t>
            </a:r>
            <a:endParaRPr lang="en-US" dirty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DB78CB-3422-490B-B33A-0EFCD59A8AA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7502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38100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38100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Information Technology Project Management, Seventh Edition</a:t>
            </a:r>
            <a:endParaRPr lang="en-US" dirty="0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D20D06-D837-4474-A924-C0EEF7F6304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3259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Information Technology Project Management, Seventh Edition</a:t>
            </a:r>
            <a:endParaRPr lang="en-US" dirty="0"/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C7087B-5585-4BF4-877F-DCE878DD0A5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8955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Information Technology Project Management, Seventh Edition</a:t>
            </a:r>
            <a:endParaRPr lang="en-US" dirty="0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627A9B-B1EF-4088-9195-D95AFC8BA39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0048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Information Technology Project Management, Seventh Edition</a:t>
            </a:r>
            <a:endParaRPr lang="en-US" dirty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2A033E-8EDD-4339-B466-9532F96458E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8977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Information Technology Project Management, Seventh Edition</a:t>
            </a:r>
            <a:endParaRPr lang="en-US" dirty="0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9969FD-CB8E-48F9-A41B-0AACA2151B8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678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Information Technology Project Management, Seventh Edition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B78917-4704-4D78-826B-10DBFDA4420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Information Technology Project Management, Seventh Edition</a:t>
            </a:r>
            <a:endParaRPr lang="en-US" dirty="0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540E53-27DF-44E5-9BF4-BA90E52A753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1917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Information Technology Project Management, Seventh Edition</a:t>
            </a:r>
            <a:endParaRPr lang="en-US" dirty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133165-E992-4DBA-A9ED-59178CD6CF3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0529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277813"/>
            <a:ext cx="19431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7813"/>
            <a:ext cx="56769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Information Technology Project Management, Seventh Edition</a:t>
            </a:r>
            <a:endParaRPr lang="en-US" dirty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2F0DD1-7F29-40C4-B5F0-16CFC2F162E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504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Information Technology Project Management, Seventh Edition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5D66CA-A197-4899-8BDB-4E4DE830BA3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Information Technology Project Management, Seventh Edition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1D0A2D-0EE2-44ED-A76D-692680691BF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Information Technology Project Management, Seventh Edition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157F59-2531-410C-9090-B03A8E324DD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Information Technology Project Management, Seventh Edition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2F903F-C465-4A59-A758-30804C0EFDD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Information Technology Project Management, Seventh Edition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762DBC-F8F3-4C6E-BA80-15F26F72A80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Information Technology Project Management, Seventh Edition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C593FD-BDCF-404E-85EA-10F2C4C4083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Information Technology Project Management, Seventh Edition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269D97-7780-4E3E-B88D-70050D68E3E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lnSpc>
                <a:spcPct val="90000"/>
              </a:lnSpc>
              <a:spcBef>
                <a:spcPct val="20000"/>
              </a:spcBef>
              <a:buFontTx/>
              <a:buChar char="•"/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90000"/>
              </a:lnSpc>
              <a:spcBef>
                <a:spcPct val="20000"/>
              </a:spcBef>
              <a:buFontTx/>
              <a:buChar char="•"/>
              <a:defRPr sz="1200" dirty="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Information Technology Project Management, Seventh Edition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lnSpc>
                <a:spcPct val="90000"/>
              </a:lnSpc>
              <a:spcBef>
                <a:spcPct val="20000"/>
              </a:spcBef>
              <a:buFontTx/>
              <a:buChar char="•"/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F11DC2A-2F4E-4F79-A3F5-88DB509F96F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8686800" cy="4876800"/>
            <a:chOff x="0" y="0"/>
            <a:chExt cx="5472" cy="3072"/>
          </a:xfrm>
        </p:grpSpPr>
        <p:sp>
          <p:nvSpPr>
            <p:cNvPr id="1033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384" cy="30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1034" name="Group 4"/>
            <p:cNvGrpSpPr>
              <a:grpSpLocks/>
            </p:cNvGrpSpPr>
            <p:nvPr/>
          </p:nvGrpSpPr>
          <p:grpSpPr bwMode="auto">
            <a:xfrm>
              <a:off x="240" y="893"/>
              <a:ext cx="5232" cy="115"/>
              <a:chOff x="240" y="893"/>
              <a:chExt cx="5232" cy="115"/>
            </a:xfrm>
          </p:grpSpPr>
          <p:sp>
            <p:nvSpPr>
              <p:cNvPr id="1035" name="Rectangle 5"/>
              <p:cNvSpPr>
                <a:spLocks noChangeArrowheads="1"/>
              </p:cNvSpPr>
              <p:nvPr/>
            </p:nvSpPr>
            <p:spPr bwMode="auto">
              <a:xfrm>
                <a:off x="4320" y="893"/>
                <a:ext cx="1152" cy="11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036" name="Line 6"/>
              <p:cNvSpPr>
                <a:spLocks noChangeShapeType="1"/>
              </p:cNvSpPr>
              <p:nvPr/>
            </p:nvSpPr>
            <p:spPr bwMode="auto">
              <a:xfrm>
                <a:off x="240" y="941"/>
                <a:ext cx="5232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027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600200"/>
            <a:ext cx="77724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43721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51575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43722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pPr>
              <a:defRPr/>
            </a:pPr>
            <a:r>
              <a:rPr lang="en-US" smtClean="0"/>
              <a:t>Information Technology Project Management, Seventh Edition</a:t>
            </a:r>
            <a:endParaRPr lang="en-US" dirty="0"/>
          </a:p>
        </p:txBody>
      </p:sp>
      <p:sp>
        <p:nvSpPr>
          <p:cNvPr id="24372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pPr>
              <a:defRPr/>
            </a:pPr>
            <a:fld id="{2F11DC2A-2F4E-4F79-A3F5-88DB509F96F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32" name="Line 12"/>
          <p:cNvSpPr>
            <a:spLocks noChangeShapeType="1"/>
          </p:cNvSpPr>
          <p:nvPr/>
        </p:nvSpPr>
        <p:spPr bwMode="auto">
          <a:xfrm>
            <a:off x="0" y="4876800"/>
            <a:ext cx="609600" cy="0"/>
          </a:xfrm>
          <a:prstGeom prst="line">
            <a:avLst/>
          </a:prstGeom>
          <a:noFill/>
          <a:ln w="444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sz="26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itchFamily="2" charset="2"/>
        <a:buChar char="n"/>
        <a:defRPr sz="23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mi.org/Certification/Project-Management-Professional-PMP.aspx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://certification.comptia.org/getCertified/certifications/project.aspx" TargetMode="External"/><Relationship Id="rId4" Type="http://schemas.openxmlformats.org/officeDocument/2006/relationships/hyperlink" Target="http://www.pmi.org/Certification/Certified-Associate-in-Project-Management-CAPM.aspx" TargetMode="Externa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geniusinside.com/" TargetMode="External"/><Relationship Id="rId3" Type="http://schemas.openxmlformats.org/officeDocument/2006/relationships/hyperlink" Target="https://basecamp.com/" TargetMode="External"/><Relationship Id="rId7" Type="http://schemas.openxmlformats.org/officeDocument/2006/relationships/hyperlink" Target="http://www.onedesk.com/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www.dotproject.net/" TargetMode="External"/><Relationship Id="rId5" Type="http://schemas.openxmlformats.org/officeDocument/2006/relationships/hyperlink" Target="http://collabtive.o-dyn.de/" TargetMode="External"/><Relationship Id="rId4" Type="http://schemas.openxmlformats.org/officeDocument/2006/relationships/hyperlink" Target="http://www.clarizen.com/" TargetMode="External"/><Relationship Id="rId9" Type="http://schemas.openxmlformats.org/officeDocument/2006/relationships/hyperlink" Target="https://www.planbox.com/" TargetMode="Externa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3000" y="4114800"/>
            <a:ext cx="7772400" cy="1349375"/>
          </a:xfrm>
        </p:spPr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sz="44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Introduction </a:t>
            </a:r>
            <a:r>
              <a:rPr sz="4400" dirty="0"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to Project Management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5943600" y="6177451"/>
            <a:ext cx="2971800" cy="67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US" sz="1400" b="1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  <a:ea typeface="+mj-ea"/>
                <a:cs typeface="+mj-cs"/>
              </a:rPr>
              <a:t>Information Technology Project </a:t>
            </a:r>
            <a:r>
              <a:rPr lang="en-US" sz="14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  <a:ea typeface="+mj-ea"/>
                <a:cs typeface="+mj-cs"/>
              </a:rPr>
              <a:t>Management, Seventh Edition</a:t>
            </a:r>
            <a:endParaRPr lang="en-US" sz="1400" b="1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 Rounded MT Bold" pitchFamily="34" charset="0"/>
              <a:ea typeface="+mj-ea"/>
              <a:cs typeface="+mj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267200" y="1676400"/>
            <a:ext cx="4267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kern="0" dirty="0">
                <a:solidFill>
                  <a:srgbClr val="676A55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  <a:ea typeface="+mj-ea"/>
                <a:cs typeface="+mj-cs"/>
              </a:rPr>
              <a:t>Chapter </a:t>
            </a:r>
            <a:r>
              <a:rPr lang="en-US" sz="5400" kern="0" dirty="0" smtClean="0">
                <a:solidFill>
                  <a:srgbClr val="676A55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  <a:ea typeface="+mj-ea"/>
                <a:cs typeface="+mj-cs"/>
              </a:rPr>
              <a:t>1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Portfolio Management</a:t>
            </a:r>
          </a:p>
        </p:txBody>
      </p:sp>
      <p:sp>
        <p:nvSpPr>
          <p:cNvPr id="34820" name="Content Placeholder 3"/>
          <p:cNvSpPr>
            <a:spLocks noGrp="1"/>
          </p:cNvSpPr>
          <p:nvPr>
            <p:ph idx="1"/>
          </p:nvPr>
        </p:nvSpPr>
        <p:spPr>
          <a:xfrm>
            <a:off x="5638800" y="1828800"/>
            <a:ext cx="3390900" cy="453072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Organizations group and manage projects and programs as a portfolio of investments that contribute to the entire enterprise’s success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BC5DE6-0D10-491C-9D95-CD65B3FEB7F0}" type="slidenum">
              <a:rPr lang="en-US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3079" name="Picture 7" descr="http://www.pmvista.com/wp-content/uploads/2011/09/image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76400"/>
            <a:ext cx="4398827" cy="454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178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Sample Project Portfolio Approach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EE5709-E4C6-4E16-A3F2-ED34C0BD84D8}" type="slidenum">
              <a:rPr lang="en-US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685" y="1904998"/>
            <a:ext cx="8261299" cy="4298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584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99160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Figure 1-5. </a:t>
            </a:r>
            <a:r>
              <a:rPr lang="en-US" sz="3200" i="1" dirty="0" smtClean="0"/>
              <a:t>Sample Project Portfolio Management Screen Showing Portfolio Optimization</a:t>
            </a:r>
            <a:endParaRPr lang="en-US" sz="3200" dirty="0" smtClean="0"/>
          </a:p>
        </p:txBody>
      </p:sp>
      <p:sp>
        <p:nvSpPr>
          <p:cNvPr id="38915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dirty="0" smtClean="0"/>
              <a:t>Information Technology Project Management, Seventh Edition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DAB97-A394-4D45-A410-399330BA7720}" type="slidenum">
              <a:rPr lang="en-US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752600"/>
            <a:ext cx="8203130" cy="4127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739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Project Management Offices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b="1" dirty="0"/>
              <a:t>Project </a:t>
            </a:r>
            <a:r>
              <a:rPr lang="en-US" b="1" dirty="0" smtClean="0"/>
              <a:t>Management Office </a:t>
            </a:r>
            <a:r>
              <a:rPr lang="en-US" b="1" dirty="0"/>
              <a:t>(PMO) </a:t>
            </a:r>
            <a:r>
              <a:rPr lang="en-US" dirty="0"/>
              <a:t>is an organizational group responsible for coordinating the </a:t>
            </a:r>
            <a:r>
              <a:rPr lang="en-US" dirty="0" smtClean="0"/>
              <a:t>project management </a:t>
            </a:r>
            <a:r>
              <a:rPr lang="en-US" dirty="0"/>
              <a:t>function throughout an </a:t>
            </a:r>
            <a:r>
              <a:rPr lang="en-US" dirty="0" smtClean="0"/>
              <a:t>organization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8276A5-8D43-491D-83BE-00FCABAA151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3429000"/>
            <a:ext cx="3214865" cy="3293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6941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PM Network - PMO 2.0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BC5DE6-0D10-491C-9D95-CD65B3FEB7F0}" type="slidenum">
              <a:rPr lang="en-US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do PMOs fail?</a:t>
            </a:r>
          </a:p>
          <a:p>
            <a:pPr lvl="1"/>
            <a:r>
              <a:rPr lang="en-US" dirty="0" smtClean="0"/>
              <a:t>What is the primary reason cited for failure?</a:t>
            </a:r>
          </a:p>
          <a:p>
            <a:pPr lvl="1"/>
            <a:endParaRPr lang="en-US" dirty="0"/>
          </a:p>
          <a:p>
            <a:r>
              <a:rPr lang="en-US" dirty="0" smtClean="0"/>
              <a:t>How do you resurrect a failed PMO?</a:t>
            </a:r>
          </a:p>
          <a:p>
            <a:endParaRPr lang="en-US" dirty="0"/>
          </a:p>
          <a:p>
            <a:r>
              <a:rPr lang="en-US" dirty="0" smtClean="0"/>
              <a:t>How do you ensure longevity of a PMO?</a:t>
            </a:r>
          </a:p>
          <a:p>
            <a:endParaRPr lang="en-US" dirty="0"/>
          </a:p>
          <a:p>
            <a:r>
              <a:rPr lang="en-US" dirty="0" smtClean="0"/>
              <a:t>When should a PMO just be closed?</a:t>
            </a:r>
          </a:p>
        </p:txBody>
      </p:sp>
    </p:spTree>
    <p:extLst>
      <p:ext uri="{BB962C8B-B14F-4D97-AF65-F5344CB8AC3E}">
        <p14:creationId xmlns:p14="http://schemas.microsoft.com/office/powerpoint/2010/main" val="1878143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The Triple Constraint of Project Management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FontTx/>
              <a:buNone/>
              <a:defRPr/>
            </a:pPr>
            <a:fld id="{E73CE052-F1B7-490B-A5C4-C391F856A612}" type="slidenum">
              <a:rPr lang="en-US"/>
              <a:pPr>
                <a:buFontTx/>
                <a:buNone/>
                <a:defRPr/>
              </a:pPr>
              <a:t>15</a:t>
            </a:fld>
            <a:endParaRPr lang="en-US" dirty="0"/>
          </a:p>
        </p:txBody>
      </p:sp>
      <p:sp>
        <p:nvSpPr>
          <p:cNvPr id="21509" name="Rectangle 6"/>
          <p:cNvSpPr>
            <a:spLocks noChangeArrowheads="1"/>
          </p:cNvSpPr>
          <p:nvPr/>
        </p:nvSpPr>
        <p:spPr bwMode="auto">
          <a:xfrm>
            <a:off x="3276600" y="1600200"/>
            <a:ext cx="2209800" cy="1143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7723" y="1570892"/>
            <a:ext cx="4221677" cy="52154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942112" y="304800"/>
            <a:ext cx="7772400" cy="1143000"/>
          </a:xfrm>
        </p:spPr>
        <p:txBody>
          <a:bodyPr/>
          <a:lstStyle/>
          <a:p>
            <a:r>
              <a:rPr lang="en-US" dirty="0" smtClean="0"/>
              <a:t>What is Project Management?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513620"/>
            <a:ext cx="8077200" cy="4572000"/>
          </a:xfrm>
        </p:spPr>
        <p:txBody>
          <a:bodyPr/>
          <a:lstStyle/>
          <a:p>
            <a:pPr marL="0" indent="0">
              <a:spcBef>
                <a:spcPct val="100000"/>
              </a:spcBef>
              <a:buNone/>
            </a:pPr>
            <a:r>
              <a:rPr lang="en-US" sz="2400" dirty="0" smtClean="0"/>
              <a:t>“the application of knowledge, skills, tools and techniques to project activities to meet project requirements” (</a:t>
            </a:r>
            <a:r>
              <a:rPr lang="en-US" sz="2000" dirty="0" smtClean="0"/>
              <a:t>PMBOK</a:t>
            </a:r>
            <a:r>
              <a:rPr lang="en-US" sz="2000" dirty="0" smtClean="0">
                <a:cs typeface="Times New Roman" pitchFamily="18" charset="0"/>
              </a:rPr>
              <a:t>®</a:t>
            </a:r>
            <a:r>
              <a:rPr lang="en-US" sz="2000" dirty="0" smtClean="0"/>
              <a:t> Guide, Fourth Edition, 2012</a:t>
            </a:r>
            <a:r>
              <a:rPr lang="en-US" sz="2400" dirty="0" smtClean="0"/>
              <a:t>)</a:t>
            </a:r>
          </a:p>
        </p:txBody>
      </p:sp>
      <p:sp>
        <p:nvSpPr>
          <p:cNvPr id="22532" name="Footer Placeholder 5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dirty="0" smtClean="0"/>
              <a:t>Information Technology Project Management, Seventh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D10AEE-A1C4-442C-A1CB-1C513439EF3C}" type="slidenum">
              <a:rPr lang="en-US"/>
              <a:pPr>
                <a:defRPr/>
              </a:pPr>
              <a:t>16</a:t>
            </a:fld>
            <a:endParaRPr lang="en-US" dirty="0"/>
          </a:p>
        </p:txBody>
      </p:sp>
      <p:pic>
        <p:nvPicPr>
          <p:cNvPr id="7" name="Picture 6" descr="86921_01_02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3167465"/>
            <a:ext cx="7827824" cy="366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ounded Rectangular Callout 1"/>
          <p:cNvSpPr/>
          <p:nvPr/>
        </p:nvSpPr>
        <p:spPr>
          <a:xfrm>
            <a:off x="609600" y="4759569"/>
            <a:ext cx="914400" cy="1295400"/>
          </a:xfrm>
          <a:prstGeom prst="wedgeRoundRectCallout">
            <a:avLst>
              <a:gd name="adj1" fmla="val 28674"/>
              <a:gd name="adj2" fmla="val -149639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09600" y="3062588"/>
            <a:ext cx="1676400" cy="43088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Stakeholders</a:t>
            </a:r>
            <a:endParaRPr lang="en-US" dirty="0"/>
          </a:p>
        </p:txBody>
      </p:sp>
      <p:sp>
        <p:nvSpPr>
          <p:cNvPr id="10" name="Rounded Rectangular Callout 9"/>
          <p:cNvSpPr/>
          <p:nvPr/>
        </p:nvSpPr>
        <p:spPr>
          <a:xfrm>
            <a:off x="1600200" y="4067555"/>
            <a:ext cx="3810000" cy="914400"/>
          </a:xfrm>
          <a:prstGeom prst="wedgeRoundRectCallout">
            <a:avLst>
              <a:gd name="adj1" fmla="val 14898"/>
              <a:gd name="adj2" fmla="val -101222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124200" y="3124200"/>
            <a:ext cx="1981200" cy="43088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Core Functions</a:t>
            </a:r>
            <a:endParaRPr lang="en-US" dirty="0"/>
          </a:p>
        </p:txBody>
      </p:sp>
      <p:sp>
        <p:nvSpPr>
          <p:cNvPr id="12" name="Rounded Rectangular Callout 11"/>
          <p:cNvSpPr/>
          <p:nvPr/>
        </p:nvSpPr>
        <p:spPr>
          <a:xfrm>
            <a:off x="1699846" y="5715000"/>
            <a:ext cx="3710354" cy="994874"/>
          </a:xfrm>
          <a:prstGeom prst="wedgeRoundRectCallout">
            <a:avLst>
              <a:gd name="adj1" fmla="val 87605"/>
              <a:gd name="adj2" fmla="val 20224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847351" y="6054175"/>
            <a:ext cx="1458449" cy="76944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Facilitating</a:t>
            </a:r>
          </a:p>
          <a:p>
            <a:pPr algn="ctr"/>
            <a:r>
              <a:rPr lang="en-US" dirty="0" smtClean="0"/>
              <a:t>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584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85344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Project Management Knowledge Areas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752600"/>
            <a:ext cx="84582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b="1" dirty="0" smtClean="0"/>
              <a:t>Knowledge areas </a:t>
            </a:r>
            <a:r>
              <a:rPr lang="en-US" dirty="0" smtClean="0"/>
              <a:t>describe the key competencies that project managers must develop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 smtClean="0"/>
              <a:t>Core Functions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 smtClean="0"/>
              <a:t>Facilitating Functions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 smtClean="0"/>
              <a:t>Integration Function</a:t>
            </a:r>
          </a:p>
        </p:txBody>
      </p:sp>
      <p:sp>
        <p:nvSpPr>
          <p:cNvPr id="25604" name="Footer Placeholder 5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dirty="0" smtClean="0"/>
              <a:t>Information Technology Project Management, Seventh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8EB7DF-90B0-4429-8A5B-58BA5697E9F8}" type="slidenum">
              <a:rPr lang="en-US"/>
              <a:pPr>
                <a:defRPr/>
              </a:pPr>
              <a:t>17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Project Management Tools and Techniques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8458200" cy="4330700"/>
          </a:xfrm>
        </p:spPr>
        <p:txBody>
          <a:bodyPr/>
          <a:lstStyle/>
          <a:p>
            <a:r>
              <a:rPr lang="en-US" b="1" dirty="0" smtClean="0"/>
              <a:t>Project management tools and techniques </a:t>
            </a:r>
            <a:r>
              <a:rPr lang="en-US" dirty="0" smtClean="0"/>
              <a:t>assist project managers and their teams in various aspects of project management</a:t>
            </a:r>
          </a:p>
          <a:p>
            <a:pPr lvl="1">
              <a:lnSpc>
                <a:spcPct val="90000"/>
              </a:lnSpc>
            </a:pP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DE2A35-A3A0-48F2-BAA4-D5904553118B}" type="slidenum">
              <a:rPr lang="en-US"/>
              <a:pPr>
                <a:defRPr/>
              </a:pPr>
              <a:t>18</a:t>
            </a:fld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048000"/>
            <a:ext cx="422882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7348" y="3751263"/>
            <a:ext cx="3778052" cy="2725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2077095" y="5334000"/>
            <a:ext cx="144623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Gantt </a:t>
            </a:r>
            <a:r>
              <a:rPr lang="en-US" dirty="0" smtClean="0"/>
              <a:t>chart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094294" y="3261883"/>
            <a:ext cx="210506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network diagram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Stakeholders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752600"/>
            <a:ext cx="8186738" cy="47910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b="1" dirty="0" smtClean="0"/>
              <a:t>Stakeholders </a:t>
            </a:r>
            <a:r>
              <a:rPr lang="en-US" dirty="0" smtClean="0"/>
              <a:t>are the people involved in or affected by project activities</a:t>
            </a:r>
            <a:endParaRPr lang="en-US" dirty="0"/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 marL="0" indent="0" algn="ctr">
              <a:lnSpc>
                <a:spcPct val="90000"/>
              </a:lnSpc>
              <a:buNone/>
            </a:pPr>
            <a:r>
              <a:rPr lang="en-US" dirty="0" smtClean="0"/>
              <a:t>Who are the stakeholders in a project?</a:t>
            </a:r>
          </a:p>
        </p:txBody>
      </p:sp>
      <p:sp>
        <p:nvSpPr>
          <p:cNvPr id="24580" name="Footer Placeholder 5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dirty="0" smtClean="0"/>
              <a:t>Information Technology Project Management, Seventh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2BD8DC-3670-4F66-BAF1-AB767FF85EC4}" type="slidenum">
              <a:rPr lang="en-US"/>
              <a:pPr>
                <a:defRPr/>
              </a:pPr>
              <a:t>19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752600"/>
            <a:ext cx="8458200" cy="4648200"/>
          </a:xfrm>
        </p:spPr>
        <p:txBody>
          <a:bodyPr/>
          <a:lstStyle/>
          <a:p>
            <a:r>
              <a:rPr lang="en-US" dirty="0" smtClean="0"/>
              <a:t>The world as a whole spends nearly $10 trillion of its $40.7 trillion gross product on projects of all kinds</a:t>
            </a:r>
          </a:p>
          <a:p>
            <a:endParaRPr lang="en-US" sz="1600" dirty="0" smtClean="0"/>
          </a:p>
          <a:p>
            <a:r>
              <a:rPr lang="en-US" dirty="0" smtClean="0"/>
              <a:t>More than 16 million people regard project management as their profession</a:t>
            </a:r>
          </a:p>
          <a:p>
            <a:pPr>
              <a:spcBef>
                <a:spcPct val="50000"/>
              </a:spcBef>
            </a:pPr>
            <a:endParaRPr lang="en-US" sz="1050" dirty="0" smtClean="0"/>
          </a:p>
          <a:p>
            <a:pPr>
              <a:spcBef>
                <a:spcPct val="50000"/>
              </a:spcBef>
            </a:pPr>
            <a:r>
              <a:rPr lang="en-US" sz="2800" dirty="0" smtClean="0"/>
              <a:t>The </a:t>
            </a:r>
            <a:r>
              <a:rPr lang="en-US" sz="2800" dirty="0"/>
              <a:t>overall information and communications technology market grew by 6 percent to almost $3 trillion in 2010</a:t>
            </a:r>
          </a:p>
          <a:p>
            <a:pPr>
              <a:spcBef>
                <a:spcPct val="50000"/>
              </a:spcBef>
            </a:pP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008FD-2DFA-4FF3-9130-EF876863D94D}" type="slidenum">
              <a:rPr lang="en-US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4"/>
          <p:cNvSpPr>
            <a:spLocks noChangeArrowheads="1"/>
          </p:cNvSpPr>
          <p:nvPr/>
        </p:nvSpPr>
        <p:spPr bwMode="auto">
          <a:xfrm>
            <a:off x="762000" y="152400"/>
            <a:ext cx="7772400" cy="12065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anchor="ctr"/>
          <a:lstStyle/>
          <a:p>
            <a:pPr algn="ctr"/>
            <a:r>
              <a:rPr lang="en-US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What Went Right? Improved Project Performance</a:t>
            </a:r>
          </a:p>
        </p:txBody>
      </p:sp>
      <p:sp>
        <p:nvSpPr>
          <p:cNvPr id="28675" name="Rectangle 5"/>
          <p:cNvSpPr>
            <a:spLocks noChangeArrowheads="1"/>
          </p:cNvSpPr>
          <p:nvPr/>
        </p:nvSpPr>
        <p:spPr bwMode="auto">
          <a:xfrm>
            <a:off x="457200" y="1524000"/>
            <a:ext cx="8229600" cy="45720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2500" dirty="0" smtClean="0">
              <a:latin typeface="+mn-lt"/>
            </a:endParaRPr>
          </a:p>
          <a:p>
            <a:pPr marL="742950" lvl="1" indent="-285750">
              <a:spcBef>
                <a:spcPct val="20000"/>
              </a:spcBef>
            </a:pPr>
            <a:endParaRPr lang="en-US" sz="2600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2362200" y="5715000"/>
            <a:ext cx="4800600" cy="1143000"/>
          </a:xfrm>
        </p:spPr>
        <p:txBody>
          <a:bodyPr/>
          <a:lstStyle/>
          <a:p>
            <a:r>
              <a:rPr lang="en-US" sz="3600" dirty="0" smtClean="0"/>
              <a:t>Why the Improvements?</a:t>
            </a:r>
          </a:p>
        </p:txBody>
      </p:sp>
      <p:graphicFrame>
        <p:nvGraphicFramePr>
          <p:cNvPr id="8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0404070"/>
              </p:ext>
            </p:extLst>
          </p:nvPr>
        </p:nvGraphicFramePr>
        <p:xfrm>
          <a:off x="914400" y="1714500"/>
          <a:ext cx="7845425" cy="4191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C648EA-8287-42F4-9255-DEF3B2333BDF}" type="slidenum">
              <a:rPr lang="en-US"/>
              <a:pPr>
                <a:defRPr/>
              </a:pPr>
              <a:t>20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4"/>
          <p:cNvSpPr>
            <a:spLocks noChangeArrowheads="1"/>
          </p:cNvSpPr>
          <p:nvPr/>
        </p:nvSpPr>
        <p:spPr bwMode="auto">
          <a:xfrm>
            <a:off x="762000" y="152400"/>
            <a:ext cx="7772400" cy="12065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anchor="ctr"/>
          <a:lstStyle/>
          <a:p>
            <a:pPr algn="ctr"/>
            <a:r>
              <a:rPr lang="en-US" sz="4100" b="1" dirty="0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Improved </a:t>
            </a:r>
            <a:r>
              <a:rPr lang="en-US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Project Performance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C648EA-8287-42F4-9255-DEF3B2333BDF}" type="slidenum">
              <a:rPr lang="en-US"/>
              <a:pPr>
                <a:defRPr/>
              </a:pPr>
              <a:t>21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1676400"/>
            <a:ext cx="4343400" cy="449637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97523" y="2743200"/>
            <a:ext cx="36195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Growth in PMP Certification, 1993-2011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>
          <a:xfrm>
            <a:off x="1009650" y="4267200"/>
            <a:ext cx="2995246" cy="1180814"/>
          </a:xfrm>
        </p:spPr>
        <p:txBody>
          <a:bodyPr/>
          <a:lstStyle/>
          <a:p>
            <a:r>
              <a:rPr lang="en-US" sz="3600" dirty="0" smtClean="0"/>
              <a:t>Coincidence?</a:t>
            </a:r>
          </a:p>
        </p:txBody>
      </p:sp>
    </p:spTree>
    <p:extLst>
      <p:ext uri="{BB962C8B-B14F-4D97-AF65-F5344CB8AC3E}">
        <p14:creationId xmlns:p14="http://schemas.microsoft.com/office/powerpoint/2010/main" val="1436781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Success</a:t>
            </a:r>
          </a:p>
        </p:txBody>
      </p:sp>
      <p:sp>
        <p:nvSpPr>
          <p:cNvPr id="3072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several ways to define project success:</a:t>
            </a:r>
          </a:p>
          <a:p>
            <a:pPr lvl="1"/>
            <a:r>
              <a:rPr lang="en-US" dirty="0" smtClean="0"/>
              <a:t>Triple Constraint</a:t>
            </a:r>
          </a:p>
          <a:p>
            <a:pPr lvl="1"/>
            <a:r>
              <a:rPr lang="en-US" dirty="0" smtClean="0"/>
              <a:t>Customer/Sponsor Satisfaction</a:t>
            </a:r>
          </a:p>
          <a:p>
            <a:pPr lvl="1"/>
            <a:r>
              <a:rPr lang="en-US" dirty="0" smtClean="0"/>
              <a:t>The results of the project met its main objective</a:t>
            </a:r>
          </a:p>
        </p:txBody>
      </p:sp>
      <p:sp>
        <p:nvSpPr>
          <p:cNvPr id="30723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dirty="0" smtClean="0"/>
              <a:t>Information Technology Project Management, Seventh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6FF679-B247-40A7-B574-6049B4430BD8}" type="slidenum">
              <a:rPr lang="en-US"/>
              <a:pPr>
                <a:defRPr/>
              </a:pPr>
              <a:t>22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4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9144000" cy="838200"/>
          </a:xfrm>
        </p:spPr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000" dirty="0" smtClean="0"/>
              <a:t>What Helps Projects Succeed?*</a:t>
            </a:r>
            <a:endParaRPr lang="en-US" sz="4000" dirty="0"/>
          </a:p>
        </p:txBody>
      </p:sp>
      <p:sp>
        <p:nvSpPr>
          <p:cNvPr id="31747" name="Rectangle 5"/>
          <p:cNvSpPr>
            <a:spLocks noGrp="1" noChangeArrowheads="1"/>
          </p:cNvSpPr>
          <p:nvPr>
            <p:ph idx="1"/>
          </p:nvPr>
        </p:nvSpPr>
        <p:spPr>
          <a:xfrm>
            <a:off x="533400" y="1600200"/>
            <a:ext cx="8229600" cy="4525962"/>
          </a:xfrm>
        </p:spPr>
        <p:txBody>
          <a:bodyPr/>
          <a:lstStyle/>
          <a:p>
            <a:pPr marL="109537" indent="0">
              <a:buNone/>
            </a:pPr>
            <a:r>
              <a:rPr lang="en-US" sz="2400" dirty="0" smtClean="0"/>
              <a:t>1. User </a:t>
            </a:r>
            <a:r>
              <a:rPr lang="en-US" sz="2400" dirty="0"/>
              <a:t>involvement</a:t>
            </a:r>
          </a:p>
          <a:p>
            <a:pPr marL="109537" indent="0">
              <a:buNone/>
            </a:pPr>
            <a:r>
              <a:rPr lang="en-US" sz="2400" dirty="0"/>
              <a:t>2. Executive support</a:t>
            </a:r>
          </a:p>
          <a:p>
            <a:pPr marL="109537" indent="0">
              <a:buNone/>
            </a:pPr>
            <a:r>
              <a:rPr lang="en-US" sz="2400" dirty="0"/>
              <a:t>3. Clear business objectives</a:t>
            </a:r>
          </a:p>
          <a:p>
            <a:pPr marL="109537" indent="0">
              <a:buNone/>
            </a:pPr>
            <a:r>
              <a:rPr lang="en-US" sz="2400" dirty="0"/>
              <a:t>4. Emotional maturity</a:t>
            </a:r>
          </a:p>
          <a:p>
            <a:pPr marL="109537" indent="0">
              <a:buNone/>
            </a:pPr>
            <a:r>
              <a:rPr lang="en-US" sz="2400" dirty="0"/>
              <a:t>5. Optimizing </a:t>
            </a:r>
            <a:r>
              <a:rPr lang="en-US" sz="2400" dirty="0" smtClean="0"/>
              <a:t>scope</a:t>
            </a:r>
          </a:p>
          <a:p>
            <a:pPr marL="109537" indent="0">
              <a:buNone/>
            </a:pPr>
            <a:r>
              <a:rPr lang="en-US" sz="2400" dirty="0"/>
              <a:t>6. Agile process</a:t>
            </a:r>
          </a:p>
          <a:p>
            <a:pPr marL="109537" indent="0">
              <a:buNone/>
            </a:pPr>
            <a:r>
              <a:rPr lang="en-US" sz="2400" dirty="0"/>
              <a:t>7. Project management expertise</a:t>
            </a:r>
          </a:p>
          <a:p>
            <a:pPr marL="109537" indent="0">
              <a:buNone/>
            </a:pPr>
            <a:r>
              <a:rPr lang="en-US" sz="2400" dirty="0"/>
              <a:t>8. Skilled resources</a:t>
            </a:r>
          </a:p>
          <a:p>
            <a:pPr marL="109537" indent="0">
              <a:buNone/>
            </a:pPr>
            <a:r>
              <a:rPr lang="en-US" sz="2400" dirty="0"/>
              <a:t>9. Execution</a:t>
            </a:r>
          </a:p>
          <a:p>
            <a:pPr marL="109537" indent="0">
              <a:buNone/>
            </a:pPr>
            <a:r>
              <a:rPr lang="en-US" sz="2400" dirty="0"/>
              <a:t>10. Tools and infrastructure</a:t>
            </a:r>
          </a:p>
          <a:p>
            <a:pPr marL="109537" indent="0">
              <a:buNone/>
            </a:pPr>
            <a:endParaRPr lang="en-US" sz="2400" dirty="0"/>
          </a:p>
        </p:txBody>
      </p:sp>
      <p:sp>
        <p:nvSpPr>
          <p:cNvPr id="31749" name="Footer Placeholder 2"/>
          <p:cNvSpPr>
            <a:spLocks noGrp="1"/>
          </p:cNvSpPr>
          <p:nvPr>
            <p:ph type="ftr" sz="quarter" idx="11"/>
          </p:nvPr>
        </p:nvSpPr>
        <p:spPr bwMode="auto">
          <a:xfrm>
            <a:off x="3352800" y="6477000"/>
            <a:ext cx="2971800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en-US" dirty="0" smtClean="0"/>
              <a:t>Information Technology Project Management, Seventh Edition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FontTx/>
              <a:buNone/>
              <a:defRPr/>
            </a:pPr>
            <a:fld id="{6C2C6F4C-C329-4CFA-975D-E75569AC7E83}" type="slidenum">
              <a:rPr lang="en-US"/>
              <a:pPr>
                <a:buFontTx/>
                <a:buNone/>
                <a:defRPr/>
              </a:pPr>
              <a:t>23</a:t>
            </a:fld>
            <a:endParaRPr lang="en-US" dirty="0"/>
          </a:p>
        </p:txBody>
      </p:sp>
      <p:sp>
        <p:nvSpPr>
          <p:cNvPr id="31750" name="TextBox 8"/>
          <p:cNvSpPr txBox="1">
            <a:spLocks noChangeArrowheads="1"/>
          </p:cNvSpPr>
          <p:nvPr/>
        </p:nvSpPr>
        <p:spPr bwMode="auto">
          <a:xfrm>
            <a:off x="1754175" y="5983069"/>
            <a:ext cx="609442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1800" dirty="0"/>
              <a:t>*The Standish Group, </a:t>
            </a:r>
            <a:r>
              <a:rPr lang="en-US" sz="1800" dirty="0" smtClean="0"/>
              <a:t>“CHAOS Activity News” (August 2011).</a:t>
            </a:r>
            <a:endParaRPr lang="en-US" sz="1800" dirty="0"/>
          </a:p>
          <a:p>
            <a:pPr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Role of the Project Manager</a:t>
            </a:r>
          </a:p>
        </p:txBody>
      </p:sp>
      <p:sp>
        <p:nvSpPr>
          <p:cNvPr id="4096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100000"/>
              </a:spcBef>
            </a:pPr>
            <a:r>
              <a:rPr lang="en-US" dirty="0" smtClean="0"/>
              <a:t>Job descriptions vary, but most include responsibilities like planning, scheduling, coordinating, and working with people to achieve project goals</a:t>
            </a:r>
          </a:p>
          <a:p>
            <a:pPr>
              <a:spcBef>
                <a:spcPct val="100000"/>
              </a:spcBef>
            </a:pPr>
            <a:r>
              <a:rPr lang="en-US" dirty="0" smtClean="0"/>
              <a:t>Remember that 97% of successful projects were led by experienced project managers, who can often help influence success factors</a:t>
            </a:r>
          </a:p>
        </p:txBody>
      </p:sp>
      <p:sp>
        <p:nvSpPr>
          <p:cNvPr id="40963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dirty="0" smtClean="0"/>
              <a:t>Information Technology Project Management, Seventh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B5399D-7FF4-4603-99A0-4BD1F7EE85E4}" type="slidenum">
              <a:rPr lang="en-US"/>
              <a:pPr>
                <a:defRPr/>
              </a:pPr>
              <a:t>24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3058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Suggested Skills for Project Managers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76400"/>
            <a:ext cx="8229600" cy="4410075"/>
          </a:xfrm>
        </p:spPr>
        <p:txBody>
          <a:bodyPr/>
          <a:lstStyle/>
          <a:p>
            <a:r>
              <a:rPr lang="en-US" dirty="0" smtClean="0"/>
              <a:t>The Project Management Body of Knowledge</a:t>
            </a:r>
          </a:p>
          <a:p>
            <a:r>
              <a:rPr lang="en-US" dirty="0" smtClean="0"/>
              <a:t>Application area knowledge, standards, and regulations</a:t>
            </a:r>
          </a:p>
          <a:p>
            <a:r>
              <a:rPr lang="en-US" dirty="0" smtClean="0"/>
              <a:t>Project environment knowledge</a:t>
            </a:r>
          </a:p>
          <a:p>
            <a:r>
              <a:rPr lang="en-US" dirty="0" smtClean="0"/>
              <a:t>General management knowledge and skills</a:t>
            </a:r>
          </a:p>
          <a:p>
            <a:r>
              <a:rPr lang="en-US" dirty="0" smtClean="0"/>
              <a:t>Soft skills or human relations skills</a:t>
            </a: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endParaRPr lang="en-US" dirty="0" smtClean="0"/>
          </a:p>
        </p:txBody>
      </p:sp>
      <p:sp>
        <p:nvSpPr>
          <p:cNvPr id="41988" name="Footer Placeholder 5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dirty="0" smtClean="0"/>
              <a:t>Information Technology Project Management, Seventh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36ECF7-8567-4808-B33A-1102952D5552}" type="slidenum">
              <a:rPr lang="en-US"/>
              <a:pPr>
                <a:defRPr/>
              </a:pPr>
              <a:t>25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500" dirty="0" smtClean="0"/>
              <a:t>Ten Most Important Skills and Competencies for Project Managers</a:t>
            </a:r>
          </a:p>
        </p:txBody>
      </p:sp>
      <p:sp>
        <p:nvSpPr>
          <p:cNvPr id="43011" name="Footer Placeholder 5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en-US" dirty="0" smtClean="0"/>
              <a:t>Information Technology Project Management, Seventh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FontTx/>
              <a:buNone/>
              <a:defRPr/>
            </a:pPr>
            <a:fld id="{1F201878-C638-47B4-9B50-A9EAB8702767}" type="slidenum">
              <a:rPr lang="en-US"/>
              <a:pPr>
                <a:buFontTx/>
                <a:buNone/>
                <a:defRPr/>
              </a:pPr>
              <a:t>26</a:t>
            </a:fld>
            <a:endParaRPr lang="en-US" dirty="0"/>
          </a:p>
        </p:txBody>
      </p:sp>
      <p:sp>
        <p:nvSpPr>
          <p:cNvPr id="43012" name="Rectangle 7"/>
          <p:cNvSpPr>
            <a:spLocks noChangeArrowheads="1"/>
          </p:cNvSpPr>
          <p:nvPr/>
        </p:nvSpPr>
        <p:spPr bwMode="auto">
          <a:xfrm>
            <a:off x="685800" y="1600200"/>
            <a:ext cx="6705600" cy="3748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dirty="0"/>
              <a:t>1. People skills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dirty="0"/>
              <a:t>2. Leadership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dirty="0"/>
              <a:t>3. Listening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dirty="0"/>
              <a:t>4. Integrity, ethical behavior, consistent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dirty="0"/>
              <a:t>5. Strong at building trust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dirty="0"/>
              <a:t>6. Verbal communication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dirty="0"/>
              <a:t>7. Strong at building teams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dirty="0"/>
              <a:t>8. Conflict resolution, conflict management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dirty="0"/>
              <a:t>9. Critical thinking, problem solving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dirty="0"/>
              <a:t>10. Understands, balances priorities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Importance of Leadership Skills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5000"/>
              </a:spcBef>
            </a:pPr>
            <a:r>
              <a:rPr lang="en-US" dirty="0" smtClean="0"/>
              <a:t>Effective project managers provide leadership by example</a:t>
            </a:r>
          </a:p>
          <a:p>
            <a:pPr>
              <a:spcBef>
                <a:spcPct val="55000"/>
              </a:spcBef>
            </a:pPr>
            <a:r>
              <a:rPr lang="en-US" dirty="0" smtClean="0"/>
              <a:t>A </a:t>
            </a:r>
            <a:r>
              <a:rPr lang="en-US" b="1" dirty="0" smtClean="0"/>
              <a:t>leader</a:t>
            </a:r>
            <a:r>
              <a:rPr lang="en-US" dirty="0" smtClean="0"/>
              <a:t> focuses on long-term goals and big-picture objectives while inspiring people to reach those goals</a:t>
            </a:r>
          </a:p>
          <a:p>
            <a:pPr>
              <a:spcBef>
                <a:spcPct val="55000"/>
              </a:spcBef>
            </a:pPr>
            <a:r>
              <a:rPr lang="en-US" dirty="0" smtClean="0"/>
              <a:t>A </a:t>
            </a:r>
            <a:r>
              <a:rPr lang="en-US" b="1" dirty="0" smtClean="0"/>
              <a:t>manager</a:t>
            </a:r>
            <a:r>
              <a:rPr lang="en-US" dirty="0" smtClean="0"/>
              <a:t> deals with the day-to-day details of meeting specific goals</a:t>
            </a:r>
          </a:p>
          <a:p>
            <a:pPr>
              <a:spcBef>
                <a:spcPct val="55000"/>
              </a:spcBef>
            </a:pPr>
            <a:r>
              <a:rPr lang="en-US" dirty="0" smtClean="0"/>
              <a:t>Project managers often take on the role of both leader and manager</a:t>
            </a:r>
          </a:p>
        </p:txBody>
      </p:sp>
      <p:sp>
        <p:nvSpPr>
          <p:cNvPr id="45060" name="Footer Placeholder 5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dirty="0" smtClean="0"/>
              <a:t>Information Technology Project Management, Seventh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C959A6-48E5-415C-84F8-E933F11A099D}" type="slidenum">
              <a:rPr lang="en-US"/>
              <a:pPr>
                <a:defRPr/>
              </a:pPr>
              <a:t>27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Different Skills Needed in Different Situations</a:t>
            </a:r>
            <a:endParaRPr lang="en-US" dirty="0"/>
          </a:p>
        </p:txBody>
      </p:sp>
      <p:sp>
        <p:nvSpPr>
          <p:cNvPr id="44036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Large projects</a:t>
            </a:r>
          </a:p>
          <a:p>
            <a:r>
              <a:rPr lang="en-US" sz="2400" dirty="0" smtClean="0"/>
              <a:t>High uncertainty projects</a:t>
            </a:r>
          </a:p>
          <a:p>
            <a:r>
              <a:rPr lang="en-US" sz="2400" dirty="0" smtClean="0"/>
              <a:t>Very novel projects</a:t>
            </a:r>
          </a:p>
          <a:p>
            <a:endParaRPr lang="en-US" dirty="0" smtClean="0"/>
          </a:p>
        </p:txBody>
      </p:sp>
      <p:sp>
        <p:nvSpPr>
          <p:cNvPr id="44035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dirty="0" smtClean="0"/>
              <a:t>Information Technology Project Management, Seventh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4ED926-9658-4D81-B566-B142CB5DB71E}" type="slidenum">
              <a:rPr lang="en-US"/>
              <a:pPr>
                <a:defRPr/>
              </a:pPr>
              <a:t>28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Careers for IT Project Managers</a:t>
            </a:r>
          </a:p>
        </p:txBody>
      </p:sp>
      <p:sp>
        <p:nvSpPr>
          <p:cNvPr id="46084" name="Content Placeholder 3"/>
          <p:cNvSpPr>
            <a:spLocks noGrp="1"/>
          </p:cNvSpPr>
          <p:nvPr>
            <p:ph idx="1"/>
          </p:nvPr>
        </p:nvSpPr>
        <p:spPr>
          <a:xfrm>
            <a:off x="4038600" y="1828800"/>
            <a:ext cx="4648200" cy="4302125"/>
          </a:xfrm>
        </p:spPr>
        <p:txBody>
          <a:bodyPr/>
          <a:lstStyle/>
          <a:p>
            <a:r>
              <a:rPr lang="en-US" dirty="0" smtClean="0"/>
              <a:t>In a 2012 survey, IT executives listed the “nine hottest skills” they planned to hire for in 2013</a:t>
            </a:r>
          </a:p>
          <a:p>
            <a:r>
              <a:rPr lang="en-US" dirty="0" smtClean="0"/>
              <a:t>Project management was second only to programming and application development</a:t>
            </a:r>
          </a:p>
        </p:txBody>
      </p:sp>
      <p:sp>
        <p:nvSpPr>
          <p:cNvPr id="46083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dirty="0" smtClean="0"/>
              <a:t>Information Technology Project Management, Seventh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FA8B34-76AB-4EE8-919F-3AC6DDD25898}" type="slidenum">
              <a:rPr lang="en-US"/>
              <a:pPr>
                <a:defRPr/>
              </a:pPr>
              <a:t>29</a:t>
            </a:fld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2075263"/>
              </p:ext>
            </p:extLst>
          </p:nvPr>
        </p:nvGraphicFramePr>
        <p:xfrm>
          <a:off x="914400" y="1981200"/>
          <a:ext cx="2895600" cy="381000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15778"/>
                <a:gridCol w="719900"/>
                <a:gridCol w="559922"/>
              </a:tblGrid>
              <a:tr h="140688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Job Categories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1755" marR="71755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Total Current </a:t>
                      </a:r>
                      <a:br>
                        <a:rPr lang="en-US" sz="1050" dirty="0">
                          <a:effectLst/>
                        </a:rPr>
                      </a:br>
                      <a:r>
                        <a:rPr lang="en-US" sz="1050" dirty="0">
                          <a:effectLst/>
                        </a:rPr>
                        <a:t>Employees Rank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vert="vert270" anchor="ctr"/>
                </a:tc>
                <a:tc>
                  <a:txBody>
                    <a:bodyPr/>
                    <a:lstStyle/>
                    <a:p>
                      <a:pPr marL="71755" marR="71755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Growth Rank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vert="vert270" anchor="ctr"/>
                </a:tc>
              </a:tr>
              <a:tr h="171651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Big Data / Analyst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6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1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43303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 smtClean="0">
                          <a:effectLst/>
                        </a:rPr>
                        <a:t>Business/Systems </a:t>
                      </a:r>
                      <a:r>
                        <a:rPr lang="en-US" sz="1050" dirty="0">
                          <a:effectLst/>
                        </a:rPr>
                        <a:t>Analyst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3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3</a:t>
                      </a:r>
                      <a:br>
                        <a:rPr lang="en-US" sz="1050">
                          <a:effectLst/>
                        </a:rPr>
                      </a:br>
                      <a:r>
                        <a:rPr lang="en-US" sz="1050">
                          <a:effectLst/>
                        </a:rPr>
                        <a:t>(tie)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43303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 smtClean="0">
                          <a:effectLst/>
                        </a:rPr>
                        <a:t>Database Admin </a:t>
                      </a:r>
                      <a:r>
                        <a:rPr lang="en-US" sz="1050" dirty="0">
                          <a:effectLst/>
                        </a:rPr>
                        <a:t>/ Analyst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3 (tie)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43303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Networks / Security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5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5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43303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>
                          <a:effectLst/>
                        </a:rPr>
                        <a:t>Project Management</a:t>
                      </a:r>
                      <a:endParaRPr lang="en-US" sz="16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>
                          <a:effectLst/>
                        </a:rPr>
                        <a:t>4</a:t>
                      </a:r>
                      <a:endParaRPr lang="en-US" sz="16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>
                          <a:effectLst/>
                        </a:rPr>
                        <a:t>2</a:t>
                      </a:r>
                      <a:endParaRPr lang="en-US" sz="16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43303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Software Development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2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6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514954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Other IT Skills( Primarily Help Desk)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1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7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8534400" cy="1143000"/>
          </a:xfrm>
        </p:spPr>
        <p:txBody>
          <a:bodyPr lIns="92075" tIns="46038" rIns="92075" bIns="46038">
            <a:normAutofit fontScale="90000"/>
          </a:bodyPr>
          <a:lstStyle/>
          <a:p>
            <a:r>
              <a:rPr lang="en-US" dirty="0" smtClean="0"/>
              <a:t>Motivation for Studying Information Technology (IT) Project Management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idx="1"/>
          </p:nvPr>
        </p:nvSpPr>
        <p:spPr>
          <a:xfrm>
            <a:off x="533400" y="1752600"/>
            <a:ext cx="8534400" cy="4257675"/>
          </a:xfrm>
        </p:spPr>
        <p:txBody>
          <a:bodyPr/>
          <a:lstStyle/>
          <a:p>
            <a:pPr>
              <a:spcBef>
                <a:spcPct val="100000"/>
              </a:spcBef>
            </a:pPr>
            <a:r>
              <a:rPr lang="en-US" sz="2400" dirty="0" smtClean="0"/>
              <a:t>IT Projects have a terrible track record, as described in the “What Went Wrong?” </a:t>
            </a:r>
          </a:p>
          <a:p>
            <a:pPr>
              <a:spcBef>
                <a:spcPct val="100000"/>
              </a:spcBef>
            </a:pPr>
            <a:endParaRPr lang="en-US" dirty="0" smtClean="0"/>
          </a:p>
          <a:p>
            <a:pPr>
              <a:spcBef>
                <a:spcPct val="100000"/>
              </a:spcBef>
            </a:pPr>
            <a:endParaRPr lang="en-US" dirty="0" smtClean="0"/>
          </a:p>
          <a:p>
            <a:pPr>
              <a:spcBef>
                <a:spcPct val="100000"/>
              </a:spcBef>
            </a:pP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C0BEFF-1FDE-409A-9666-3DA8F0E73CEA}" type="slidenum">
              <a:rPr lang="en-US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523" y="2819400"/>
            <a:ext cx="7648575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Nine Hottest Skills*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1451701"/>
              </p:ext>
            </p:extLst>
          </p:nvPr>
        </p:nvGraphicFramePr>
        <p:xfrm>
          <a:off x="1143000" y="1828800"/>
          <a:ext cx="6781800" cy="403085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419600"/>
                <a:gridCol w="68934"/>
                <a:gridCol w="44450"/>
                <a:gridCol w="2248816"/>
              </a:tblGrid>
              <a:tr h="3945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340"/>
                        </a:spcAft>
                      </a:pPr>
                      <a:r>
                        <a:rPr lang="en-US" sz="2400" b="1" dirty="0">
                          <a:effectLst/>
                        </a:rPr>
                        <a:t>Skill</a:t>
                      </a:r>
                      <a:endParaRPr lang="en-US" sz="2000" b="1" dirty="0">
                        <a:effectLst/>
                        <a:latin typeface="Times New Roman"/>
                        <a:ea typeface="Times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 </a:t>
                      </a:r>
                      <a:endParaRPr lang="en-US" sz="2000" b="1" dirty="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/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40"/>
                        </a:spcAft>
                      </a:pPr>
                      <a:r>
                        <a:rPr lang="en-US" sz="2400" b="1" dirty="0">
                          <a:effectLst/>
                        </a:rPr>
                        <a:t>Percentage </a:t>
                      </a:r>
                      <a:r>
                        <a:rPr lang="en-US" sz="2400" b="1" dirty="0" smtClean="0">
                          <a:effectLst/>
                        </a:rPr>
                        <a:t>of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40"/>
                        </a:spcAft>
                      </a:pPr>
                      <a:r>
                        <a:rPr lang="en-US" sz="2400" b="1" dirty="0" smtClean="0">
                          <a:effectLst/>
                        </a:rPr>
                        <a:t> </a:t>
                      </a:r>
                      <a:r>
                        <a:rPr lang="en-US" sz="2400" b="1" dirty="0">
                          <a:effectLst/>
                        </a:rPr>
                        <a:t>Respondents</a:t>
                      </a:r>
                      <a:endParaRPr lang="en-US" sz="2000" b="1" dirty="0">
                        <a:effectLst/>
                        <a:latin typeface="Times New Roman"/>
                        <a:ea typeface="Times"/>
                        <a:cs typeface="Times New Roman"/>
                      </a:endParaRPr>
                    </a:p>
                  </a:txBody>
                  <a:tcPr marL="9525" marR="9525" marT="9525" marB="95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433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340"/>
                        </a:spcAft>
                      </a:pPr>
                      <a:r>
                        <a:rPr lang="en-US" sz="1800" dirty="0">
                          <a:effectLst/>
                        </a:rPr>
                        <a:t>Programming and application development</a:t>
                      </a:r>
                      <a:endParaRPr lang="en-US" sz="2000" dirty="0">
                        <a:effectLst/>
                        <a:latin typeface="Times New Roman"/>
                        <a:ea typeface="Times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 </a:t>
                      </a:r>
                      <a:endParaRPr lang="en-US" sz="2000" dirty="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340"/>
                        </a:spcAft>
                      </a:pPr>
                      <a:r>
                        <a:rPr lang="en-US" sz="800" dirty="0">
                          <a:effectLst/>
                        </a:rPr>
                        <a:t> </a:t>
                      </a:r>
                      <a:endParaRPr lang="en-US" sz="2000" dirty="0" smtClean="0">
                        <a:effectLst/>
                        <a:latin typeface="Times New Roman"/>
                        <a:ea typeface="Times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40"/>
                        </a:spcAft>
                      </a:pPr>
                      <a:r>
                        <a:rPr lang="en-US" sz="1800" dirty="0">
                          <a:effectLst/>
                        </a:rPr>
                        <a:t>60%</a:t>
                      </a:r>
                      <a:endParaRPr lang="en-US" sz="2000" dirty="0">
                        <a:effectLst/>
                        <a:latin typeface="Times New Roman"/>
                        <a:ea typeface="Times"/>
                        <a:cs typeface="Times New Roman"/>
                      </a:endParaRPr>
                    </a:p>
                  </a:txBody>
                  <a:tcPr marL="9525" marR="9525" marT="9525" marB="9525"/>
                </a:tc>
              </a:tr>
              <a:tr h="36098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340"/>
                        </a:spcAft>
                      </a:pPr>
                      <a:r>
                        <a:rPr lang="en-US" sz="1800" dirty="0">
                          <a:effectLst/>
                        </a:rPr>
                        <a:t>Project management</a:t>
                      </a:r>
                      <a:endParaRPr lang="en-US" sz="2000" dirty="0">
                        <a:effectLst/>
                        <a:latin typeface="Times New Roman"/>
                        <a:ea typeface="Times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 </a:t>
                      </a:r>
                      <a:endParaRPr lang="en-US" sz="2000" dirty="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340"/>
                        </a:spcAft>
                      </a:pPr>
                      <a:r>
                        <a:rPr lang="en-US" sz="800" dirty="0">
                          <a:effectLst/>
                        </a:rPr>
                        <a:t> </a:t>
                      </a:r>
                      <a:endParaRPr lang="en-US" sz="2000" dirty="0">
                        <a:effectLst/>
                        <a:latin typeface="Times New Roman"/>
                        <a:ea typeface="Times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40"/>
                        </a:spcAft>
                      </a:pPr>
                      <a:r>
                        <a:rPr lang="en-US" sz="1800" dirty="0">
                          <a:effectLst/>
                        </a:rPr>
                        <a:t>44%</a:t>
                      </a:r>
                      <a:endParaRPr lang="en-US" sz="2000" dirty="0">
                        <a:effectLst/>
                        <a:latin typeface="Times New Roman"/>
                        <a:ea typeface="Times"/>
                        <a:cs typeface="Times New Roman"/>
                      </a:endParaRPr>
                    </a:p>
                  </a:txBody>
                  <a:tcPr marL="9525" marR="9525" marT="9525" marB="9525"/>
                </a:tc>
              </a:tr>
              <a:tr h="36098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340"/>
                        </a:spcAft>
                      </a:pPr>
                      <a:r>
                        <a:rPr lang="en-US" sz="1800" dirty="0">
                          <a:effectLst/>
                        </a:rPr>
                        <a:t>Help desk/technical support</a:t>
                      </a:r>
                      <a:endParaRPr lang="en-US" sz="2000" dirty="0">
                        <a:effectLst/>
                        <a:latin typeface="Times New Roman"/>
                        <a:ea typeface="Times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 </a:t>
                      </a:r>
                      <a:endParaRPr lang="en-US" sz="2000" dirty="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340"/>
                        </a:spcAft>
                      </a:pPr>
                      <a:r>
                        <a:rPr lang="en-US" sz="800" dirty="0">
                          <a:effectLst/>
                        </a:rPr>
                        <a:t> </a:t>
                      </a:r>
                      <a:endParaRPr lang="en-US" sz="2000" dirty="0">
                        <a:effectLst/>
                        <a:latin typeface="Times New Roman"/>
                        <a:ea typeface="Times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40"/>
                        </a:spcAft>
                      </a:pPr>
                      <a:r>
                        <a:rPr lang="en-US" sz="1800" dirty="0">
                          <a:effectLst/>
                        </a:rPr>
                        <a:t>35%</a:t>
                      </a:r>
                      <a:endParaRPr lang="en-US" sz="2000" dirty="0">
                        <a:effectLst/>
                        <a:latin typeface="Times New Roman"/>
                        <a:ea typeface="Times"/>
                        <a:cs typeface="Times New Roman"/>
                      </a:endParaRPr>
                    </a:p>
                  </a:txBody>
                  <a:tcPr marL="9525" marR="9525" marT="9525" marB="9525"/>
                </a:tc>
              </a:tr>
              <a:tr h="36098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340"/>
                        </a:spcAft>
                      </a:pPr>
                      <a:r>
                        <a:rPr lang="en-US" sz="1800" dirty="0">
                          <a:effectLst/>
                        </a:rPr>
                        <a:t>Networking</a:t>
                      </a:r>
                      <a:endParaRPr lang="en-US" sz="2000" dirty="0">
                        <a:effectLst/>
                        <a:latin typeface="Times New Roman"/>
                        <a:ea typeface="Times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 </a:t>
                      </a:r>
                      <a:endParaRPr lang="en-US" sz="2000" dirty="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340"/>
                        </a:spcAft>
                      </a:pPr>
                      <a:r>
                        <a:rPr lang="en-US" sz="800" dirty="0">
                          <a:effectLst/>
                        </a:rPr>
                        <a:t> </a:t>
                      </a:r>
                      <a:endParaRPr lang="en-US" sz="2000" dirty="0">
                        <a:effectLst/>
                        <a:latin typeface="Times New Roman"/>
                        <a:ea typeface="Times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40"/>
                        </a:spcAft>
                      </a:pPr>
                      <a:r>
                        <a:rPr lang="en-US" sz="1800" dirty="0">
                          <a:effectLst/>
                        </a:rPr>
                        <a:t>35%</a:t>
                      </a:r>
                      <a:endParaRPr lang="en-US" sz="2000" dirty="0">
                        <a:effectLst/>
                        <a:latin typeface="Times New Roman"/>
                        <a:ea typeface="Times"/>
                        <a:cs typeface="Times New Roman"/>
                      </a:endParaRPr>
                    </a:p>
                  </a:txBody>
                  <a:tcPr marL="9525" marR="9525" marT="9525" marB="9525"/>
                </a:tc>
              </a:tr>
              <a:tr h="36098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340"/>
                        </a:spcAft>
                      </a:pPr>
                      <a:r>
                        <a:rPr lang="en-US" sz="1800" dirty="0">
                          <a:effectLst/>
                        </a:rPr>
                        <a:t>Business intelligence</a:t>
                      </a:r>
                      <a:endParaRPr lang="en-US" sz="2000" dirty="0">
                        <a:effectLst/>
                        <a:latin typeface="Times New Roman"/>
                        <a:ea typeface="Times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 </a:t>
                      </a:r>
                      <a:endParaRPr lang="en-US" sz="2000" dirty="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340"/>
                        </a:spcAft>
                      </a:pPr>
                      <a:r>
                        <a:rPr lang="en-US" sz="800" dirty="0">
                          <a:effectLst/>
                        </a:rPr>
                        <a:t> </a:t>
                      </a:r>
                      <a:endParaRPr lang="en-US" sz="2000" dirty="0">
                        <a:effectLst/>
                        <a:latin typeface="Times New Roman"/>
                        <a:ea typeface="Times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40"/>
                        </a:spcAft>
                      </a:pPr>
                      <a:r>
                        <a:rPr lang="en-US" sz="1800" dirty="0">
                          <a:effectLst/>
                        </a:rPr>
                        <a:t>23%</a:t>
                      </a:r>
                      <a:endParaRPr lang="en-US" sz="2000" dirty="0">
                        <a:effectLst/>
                        <a:latin typeface="Times New Roman"/>
                        <a:ea typeface="Times"/>
                        <a:cs typeface="Times New Roman"/>
                      </a:endParaRPr>
                    </a:p>
                  </a:txBody>
                  <a:tcPr marL="9525" marR="9525" marT="9525" marB="9525"/>
                </a:tc>
              </a:tr>
              <a:tr h="36098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340"/>
                        </a:spcAft>
                      </a:pPr>
                      <a:r>
                        <a:rPr lang="en-US" sz="1800" dirty="0">
                          <a:effectLst/>
                        </a:rPr>
                        <a:t>Data center</a:t>
                      </a:r>
                      <a:endParaRPr lang="en-US" sz="2000" dirty="0">
                        <a:effectLst/>
                        <a:latin typeface="Times New Roman"/>
                        <a:ea typeface="Times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 </a:t>
                      </a:r>
                      <a:endParaRPr lang="en-US" sz="2000" dirty="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340"/>
                        </a:spcAft>
                      </a:pPr>
                      <a:r>
                        <a:rPr lang="en-US" sz="800" dirty="0">
                          <a:effectLst/>
                        </a:rPr>
                        <a:t> </a:t>
                      </a:r>
                      <a:endParaRPr lang="en-US" sz="2000" dirty="0">
                        <a:effectLst/>
                        <a:latin typeface="Times New Roman"/>
                        <a:ea typeface="Times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40"/>
                        </a:spcAft>
                      </a:pPr>
                      <a:r>
                        <a:rPr lang="en-US" sz="1800" dirty="0">
                          <a:effectLst/>
                        </a:rPr>
                        <a:t>18%</a:t>
                      </a:r>
                      <a:endParaRPr lang="en-US" sz="2000" dirty="0">
                        <a:effectLst/>
                        <a:latin typeface="Times New Roman"/>
                        <a:ea typeface="Times"/>
                        <a:cs typeface="Times New Roman"/>
                      </a:endParaRPr>
                    </a:p>
                  </a:txBody>
                  <a:tcPr marL="9525" marR="9525" marT="9525" marB="9525"/>
                </a:tc>
              </a:tr>
              <a:tr h="36098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340"/>
                        </a:spcAft>
                      </a:pPr>
                      <a:r>
                        <a:rPr lang="en-US" sz="1800" dirty="0">
                          <a:effectLst/>
                        </a:rPr>
                        <a:t>Web 2.0</a:t>
                      </a:r>
                      <a:endParaRPr lang="en-US" sz="2000" dirty="0">
                        <a:effectLst/>
                        <a:latin typeface="Times New Roman"/>
                        <a:ea typeface="Times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 </a:t>
                      </a:r>
                      <a:endParaRPr lang="en-US" sz="2000" dirty="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340"/>
                        </a:spcAft>
                      </a:pPr>
                      <a:r>
                        <a:rPr lang="en-US" sz="800" dirty="0">
                          <a:effectLst/>
                        </a:rPr>
                        <a:t> </a:t>
                      </a:r>
                      <a:endParaRPr lang="en-US" sz="2000" dirty="0">
                        <a:effectLst/>
                        <a:latin typeface="Times New Roman"/>
                        <a:ea typeface="Times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40"/>
                        </a:spcAft>
                      </a:pPr>
                      <a:r>
                        <a:rPr lang="en-US" sz="1800" dirty="0">
                          <a:effectLst/>
                        </a:rPr>
                        <a:t>18%</a:t>
                      </a:r>
                      <a:endParaRPr lang="en-US" sz="2000" dirty="0">
                        <a:effectLst/>
                        <a:latin typeface="Times New Roman"/>
                        <a:ea typeface="Times"/>
                        <a:cs typeface="Times New Roman"/>
                      </a:endParaRPr>
                    </a:p>
                  </a:txBody>
                  <a:tcPr marL="9525" marR="9525" marT="9525" marB="9525"/>
                </a:tc>
              </a:tr>
              <a:tr h="36098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340"/>
                        </a:spcAft>
                      </a:pPr>
                      <a:r>
                        <a:rPr lang="en-US" sz="1800" dirty="0">
                          <a:effectLst/>
                        </a:rPr>
                        <a:t>Security</a:t>
                      </a:r>
                      <a:endParaRPr lang="en-US" sz="2000" dirty="0">
                        <a:effectLst/>
                        <a:latin typeface="Times New Roman"/>
                        <a:ea typeface="Times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 </a:t>
                      </a:r>
                      <a:endParaRPr lang="en-US" sz="2000" dirty="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340"/>
                        </a:spcAft>
                      </a:pPr>
                      <a:r>
                        <a:rPr lang="en-US" sz="800" dirty="0">
                          <a:effectLst/>
                        </a:rPr>
                        <a:t> </a:t>
                      </a:r>
                      <a:endParaRPr lang="en-US" sz="2000" dirty="0">
                        <a:effectLst/>
                        <a:latin typeface="Times New Roman"/>
                        <a:ea typeface="Times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40"/>
                        </a:spcAft>
                      </a:pPr>
                      <a:r>
                        <a:rPr lang="en-US" sz="1800" dirty="0">
                          <a:effectLst/>
                        </a:rPr>
                        <a:t>17%</a:t>
                      </a:r>
                      <a:endParaRPr lang="en-US" sz="2000" dirty="0">
                        <a:effectLst/>
                        <a:latin typeface="Times New Roman"/>
                        <a:ea typeface="Times"/>
                        <a:cs typeface="Times New Roman"/>
                      </a:endParaRPr>
                    </a:p>
                  </a:txBody>
                  <a:tcPr marL="9525" marR="9525" marT="9525" marB="9525"/>
                </a:tc>
              </a:tr>
              <a:tr h="36098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340"/>
                        </a:spcAft>
                      </a:pPr>
                      <a:r>
                        <a:rPr lang="en-US" sz="1800" dirty="0">
                          <a:effectLst/>
                        </a:rPr>
                        <a:t>Telecommunications</a:t>
                      </a:r>
                      <a:endParaRPr lang="en-US" sz="2000" dirty="0">
                        <a:effectLst/>
                        <a:latin typeface="Times New Roman"/>
                        <a:ea typeface="Times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 </a:t>
                      </a:r>
                      <a:endParaRPr lang="en-US" sz="2000" dirty="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340"/>
                        </a:spcAft>
                      </a:pPr>
                      <a:r>
                        <a:rPr lang="en-US" sz="800" dirty="0">
                          <a:effectLst/>
                        </a:rPr>
                        <a:t> </a:t>
                      </a:r>
                      <a:endParaRPr lang="en-US" sz="2000" dirty="0">
                        <a:effectLst/>
                        <a:latin typeface="Times New Roman"/>
                        <a:ea typeface="Times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4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  9</a:t>
                      </a:r>
                      <a:r>
                        <a:rPr lang="en-US" sz="1800" dirty="0">
                          <a:effectLst/>
                        </a:rPr>
                        <a:t>%</a:t>
                      </a:r>
                      <a:endParaRPr lang="en-US" sz="2000" dirty="0">
                        <a:effectLst/>
                        <a:latin typeface="Times New Roman"/>
                        <a:ea typeface="Times"/>
                        <a:cs typeface="Times New Roman"/>
                      </a:endParaRPr>
                    </a:p>
                  </a:txBody>
                  <a:tcPr marL="9525" marR="9525" marT="9525" marB="9525"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84603B-DDE4-4FBD-A7B8-BEDE3E1684B7}" type="slidenum">
              <a:rPr lang="en-US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6254317"/>
            <a:ext cx="815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*Source</a:t>
            </a:r>
            <a:r>
              <a:rPr lang="en-US" sz="1800" dirty="0"/>
              <a:t>: Rick Saia, “9 Hot IT Skills for 2012</a:t>
            </a:r>
            <a:r>
              <a:rPr lang="en-US" sz="1800" dirty="0" smtClean="0"/>
              <a:t>,” </a:t>
            </a:r>
            <a:r>
              <a:rPr lang="en-US" sz="1800" dirty="0"/>
              <a:t>Computerworld, September 26, 2011.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Project Management Profession</a:t>
            </a:r>
          </a:p>
        </p:txBody>
      </p:sp>
      <p:sp>
        <p:nvSpPr>
          <p:cNvPr id="48132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profession of project management is growing at a very rapid pace</a:t>
            </a:r>
          </a:p>
          <a:p>
            <a:endParaRPr lang="en-US" dirty="0" smtClean="0"/>
          </a:p>
          <a:p>
            <a:r>
              <a:rPr lang="en-US" dirty="0" smtClean="0"/>
              <a:t>It is helpful to understand the history of the field,  the role of professional societies like the Project Management Institute, and the growth in project management software</a:t>
            </a:r>
          </a:p>
        </p:txBody>
      </p:sp>
      <p:sp>
        <p:nvSpPr>
          <p:cNvPr id="48131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dirty="0" smtClean="0"/>
              <a:t>Information Technology Project Management, Seventh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E510E2-3781-4D46-AF2A-406AF0091381}" type="slidenum">
              <a:rPr lang="en-US"/>
              <a:pPr>
                <a:defRPr/>
              </a:pPr>
              <a:t>31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228600"/>
            <a:ext cx="8229600" cy="1143000"/>
          </a:xfrm>
        </p:spPr>
        <p:txBody>
          <a:bodyPr/>
          <a:lstStyle/>
          <a:p>
            <a:r>
              <a:rPr lang="en-US" dirty="0" smtClean="0"/>
              <a:t>Global Issues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676400"/>
            <a:ext cx="8534400" cy="4648200"/>
          </a:xfrm>
        </p:spPr>
        <p:txBody>
          <a:bodyPr/>
          <a:lstStyle/>
          <a:p>
            <a:r>
              <a:rPr lang="en-US" dirty="0" smtClean="0"/>
              <a:t>Several </a:t>
            </a:r>
            <a:r>
              <a:rPr lang="en-US" dirty="0"/>
              <a:t>global dynamics are forcing organizations </a:t>
            </a:r>
            <a:r>
              <a:rPr lang="en-US" dirty="0" smtClean="0"/>
              <a:t>to rethink </a:t>
            </a:r>
            <a:r>
              <a:rPr lang="en-US" dirty="0"/>
              <a:t>their practices:</a:t>
            </a:r>
          </a:p>
          <a:p>
            <a:pPr lvl="1"/>
            <a:r>
              <a:rPr lang="en-US" dirty="0" smtClean="0"/>
              <a:t>Talent </a:t>
            </a:r>
            <a:r>
              <a:rPr lang="en-US" dirty="0"/>
              <a:t>development for project and program managers is a top </a:t>
            </a:r>
            <a:r>
              <a:rPr lang="en-US" dirty="0" smtClean="0"/>
              <a:t>concern</a:t>
            </a:r>
          </a:p>
          <a:p>
            <a:pPr lvl="1"/>
            <a:r>
              <a:rPr lang="en-US" dirty="0" smtClean="0"/>
              <a:t>Good </a:t>
            </a:r>
            <a:r>
              <a:rPr lang="en-US" dirty="0"/>
              <a:t>project portfolio management is crucial in tight </a:t>
            </a:r>
            <a:r>
              <a:rPr lang="en-US" dirty="0" smtClean="0"/>
              <a:t>economic conditions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Basic project management techniques are core </a:t>
            </a:r>
            <a:r>
              <a:rPr lang="en-US" dirty="0" smtClean="0"/>
              <a:t>competencies</a:t>
            </a:r>
          </a:p>
          <a:p>
            <a:pPr lvl="1"/>
            <a:r>
              <a:rPr lang="en-US" dirty="0" smtClean="0"/>
              <a:t>Organizations </a:t>
            </a:r>
            <a:r>
              <a:rPr lang="en-US" dirty="0"/>
              <a:t>want to use more agile approaches to project </a:t>
            </a:r>
            <a:r>
              <a:rPr lang="en-US" dirty="0" smtClean="0"/>
              <a:t>management</a:t>
            </a:r>
          </a:p>
          <a:p>
            <a:pPr lvl="1"/>
            <a:r>
              <a:rPr lang="en-US" dirty="0" smtClean="0"/>
              <a:t>Benefits </a:t>
            </a:r>
            <a:r>
              <a:rPr lang="en-US" dirty="0"/>
              <a:t>realization of projects is a key </a:t>
            </a:r>
            <a:r>
              <a:rPr lang="en-US" dirty="0" smtClean="0"/>
              <a:t>metric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8276A5-8D43-491D-83BE-00FCABAA151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166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Project Management Certification</a:t>
            </a:r>
            <a:endParaRPr lang="en-US" sz="4800" dirty="0" smtClean="0"/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600200"/>
            <a:ext cx="8382000" cy="4530725"/>
          </a:xfrm>
        </p:spPr>
        <p:txBody>
          <a:bodyPr/>
          <a:lstStyle/>
          <a:p>
            <a:pPr marL="274320" indent="-274320" fontAlgn="auto">
              <a:spcBef>
                <a:spcPts val="580"/>
              </a:spcBef>
              <a:spcAft>
                <a:spcPts val="0"/>
              </a:spcAft>
              <a:defRPr/>
            </a:pPr>
            <a:r>
              <a:rPr lang="en-US" sz="2400" dirty="0"/>
              <a:t>The Project Management Institute (PMI) is an international professional society for project managers </a:t>
            </a:r>
            <a:r>
              <a:rPr lang="en-US" sz="2400" dirty="0" smtClean="0"/>
              <a:t>with 380,000 members worldwide in 2012</a:t>
            </a:r>
            <a:endParaRPr lang="en-US" sz="2400" dirty="0"/>
          </a:p>
          <a:p>
            <a:pPr lvl="1"/>
            <a:r>
              <a:rPr lang="en-US" sz="2200" b="1" dirty="0" smtClean="0">
                <a:hlinkClick r:id="rId3"/>
              </a:rPr>
              <a:t>Project Management Professional</a:t>
            </a:r>
            <a:r>
              <a:rPr lang="en-US" sz="2200" dirty="0" smtClean="0">
                <a:hlinkClick r:id="rId3"/>
              </a:rPr>
              <a:t> </a:t>
            </a:r>
            <a:r>
              <a:rPr lang="en-US" sz="2200" dirty="0" smtClean="0"/>
              <a:t>(</a:t>
            </a:r>
            <a:r>
              <a:rPr lang="en-US" sz="2200" b="1" dirty="0" smtClean="0"/>
              <a:t>PMP</a:t>
            </a:r>
            <a:r>
              <a:rPr lang="en-US" sz="2200" dirty="0" smtClean="0"/>
              <a:t>) has documented sufficient project experience, agreed to follow a code of ethics, and passed the PMP exam</a:t>
            </a:r>
          </a:p>
          <a:p>
            <a:pPr lvl="1"/>
            <a:r>
              <a:rPr lang="en-US" sz="2200" b="1" dirty="0" smtClean="0">
                <a:hlinkClick r:id="rId4"/>
              </a:rPr>
              <a:t>Certified Associate in PM </a:t>
            </a:r>
            <a:r>
              <a:rPr lang="en-US" sz="2200" dirty="0" smtClean="0"/>
              <a:t>(</a:t>
            </a:r>
            <a:r>
              <a:rPr lang="en-US" sz="2200" b="1" dirty="0" smtClean="0"/>
              <a:t>CAPM</a:t>
            </a:r>
            <a:r>
              <a:rPr lang="en-US" sz="2200" dirty="0" smtClean="0"/>
              <a:t>) is achievable with less experience</a:t>
            </a:r>
          </a:p>
          <a:p>
            <a:endParaRPr lang="en-US" sz="2400" dirty="0" smtClean="0"/>
          </a:p>
          <a:p>
            <a:r>
              <a:rPr lang="en-US" sz="2400" dirty="0" smtClean="0"/>
              <a:t>CompTIA offers another certification option</a:t>
            </a:r>
          </a:p>
          <a:p>
            <a:pPr lvl="1"/>
            <a:r>
              <a:rPr lang="en-US" sz="2200" b="1" dirty="0" smtClean="0">
                <a:hlinkClick r:id="rId5"/>
              </a:rPr>
              <a:t>CompTIA Project+</a:t>
            </a:r>
            <a:r>
              <a:rPr lang="en-US" sz="2200" dirty="0" smtClean="0">
                <a:hlinkClick r:id="rId5"/>
              </a:rPr>
              <a:t> </a:t>
            </a:r>
            <a:r>
              <a:rPr lang="en-US" sz="2200" dirty="0" smtClean="0"/>
              <a:t>has less requirements but is not as well recognized as PMP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A2818A-E5D0-46E1-BC85-9BA773441C31}" type="slidenum">
              <a:rPr lang="en-US"/>
              <a:pPr>
                <a:defRPr/>
              </a:pPr>
              <a:t>33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Ethics in Project Management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>
          <a:xfrm>
            <a:off x="808892" y="1676400"/>
            <a:ext cx="8305800" cy="4572000"/>
          </a:xfrm>
        </p:spPr>
        <p:txBody>
          <a:bodyPr>
            <a:normAutofit fontScale="92500" lnSpcReduction="10000"/>
          </a:bodyPr>
          <a:lstStyle/>
          <a:p>
            <a:pPr marL="274320" indent="-274320" fontAlgn="auto">
              <a:spcBef>
                <a:spcPct val="100000"/>
              </a:spcBef>
              <a:spcAft>
                <a:spcPts val="0"/>
              </a:spcAft>
              <a:defRPr/>
            </a:pPr>
            <a:r>
              <a:rPr lang="en-US" b="1" dirty="0" smtClean="0"/>
              <a:t>Ethics</a:t>
            </a:r>
            <a:r>
              <a:rPr lang="en-US" dirty="0" smtClean="0"/>
              <a:t>, loosely defined, is a set of principles that guide our decision making based on personal values of what is “right” and “wrong”</a:t>
            </a:r>
          </a:p>
          <a:p>
            <a:pPr marL="274320" indent="-274320" fontAlgn="auto">
              <a:spcBef>
                <a:spcPct val="100000"/>
              </a:spcBef>
              <a:spcAft>
                <a:spcPts val="0"/>
              </a:spcAft>
              <a:defRPr/>
            </a:pPr>
            <a:r>
              <a:rPr lang="en-US" dirty="0" smtClean="0"/>
              <a:t>Project </a:t>
            </a:r>
            <a:r>
              <a:rPr lang="en-US" dirty="0"/>
              <a:t>managers often face ethical dilemmas</a:t>
            </a:r>
          </a:p>
          <a:p>
            <a:pPr marL="274320" indent="-274320" fontAlgn="auto">
              <a:spcBef>
                <a:spcPct val="100000"/>
              </a:spcBef>
              <a:spcAft>
                <a:spcPts val="0"/>
              </a:spcAft>
              <a:defRPr/>
            </a:pPr>
            <a:r>
              <a:rPr lang="en-US" dirty="0"/>
              <a:t>In order to earn PMP certification, applicants must agree to </a:t>
            </a:r>
            <a:r>
              <a:rPr lang="en-US" dirty="0" smtClean="0"/>
              <a:t>PMI’s Code of Ethics and Professional Conduct</a:t>
            </a:r>
            <a:endParaRPr lang="en-US" dirty="0"/>
          </a:p>
          <a:p>
            <a:pPr marL="274320" indent="-274320" fontAlgn="auto">
              <a:spcBef>
                <a:spcPct val="100000"/>
              </a:spcBef>
              <a:spcAft>
                <a:spcPts val="0"/>
              </a:spcAft>
              <a:defRPr/>
            </a:pPr>
            <a:r>
              <a:rPr lang="en-US" dirty="0"/>
              <a:t>Several questions on the PMP exam are related to professional responsibility, including ethics</a:t>
            </a: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en-US" dirty="0"/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4046A5-BB2F-4E24-9CAE-1E52D13FE9F0}" type="slidenum">
              <a:rPr lang="en-US"/>
              <a:pPr>
                <a:defRPr/>
              </a:pPr>
              <a:t>34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Management Software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676400"/>
            <a:ext cx="8534400" cy="4876800"/>
          </a:xfrm>
        </p:spPr>
        <p:txBody>
          <a:bodyPr>
            <a:normAutofit/>
          </a:bodyPr>
          <a:lstStyle/>
          <a:p>
            <a:pPr marL="274320" indent="-274320" algn="just" fontAlgn="auto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defRPr/>
            </a:pPr>
            <a:r>
              <a:rPr lang="en-US" dirty="0" smtClean="0"/>
              <a:t>There are hundreds </a:t>
            </a:r>
            <a:r>
              <a:rPr lang="en-US" dirty="0"/>
              <a:t>of different products to assist in performing project </a:t>
            </a:r>
            <a:r>
              <a:rPr lang="en-US" dirty="0" smtClean="0"/>
              <a:t>management</a:t>
            </a:r>
          </a:p>
          <a:p>
            <a:pPr marL="274320" indent="-274320" algn="just" fontAlgn="auto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defRPr/>
            </a:pPr>
            <a:endParaRPr lang="en-US" dirty="0"/>
          </a:p>
          <a:p>
            <a:pPr marL="274320" indent="-274320" fontAlgn="auto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defRPr/>
            </a:pPr>
            <a:r>
              <a:rPr lang="en-US" dirty="0"/>
              <a:t>Three main categories of tools:</a:t>
            </a:r>
          </a:p>
          <a:p>
            <a:pPr marL="548640" lvl="1" fontAlgn="auto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defRPr/>
            </a:pPr>
            <a:r>
              <a:rPr lang="en-US" dirty="0"/>
              <a:t>Low-end </a:t>
            </a:r>
            <a:r>
              <a:rPr lang="en-US" dirty="0" smtClean="0"/>
              <a:t>tools</a:t>
            </a:r>
            <a:endParaRPr lang="en-US" dirty="0"/>
          </a:p>
          <a:p>
            <a:pPr marL="548640" lvl="1" fontAlgn="auto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defRPr/>
            </a:pPr>
            <a:r>
              <a:rPr lang="en-US" dirty="0"/>
              <a:t>Midrange </a:t>
            </a:r>
            <a:r>
              <a:rPr lang="en-US" dirty="0" smtClean="0"/>
              <a:t>tools</a:t>
            </a:r>
            <a:endParaRPr lang="en-US" dirty="0"/>
          </a:p>
          <a:p>
            <a:pPr marL="548640" lvl="1" fontAlgn="auto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defRPr/>
            </a:pPr>
            <a:r>
              <a:rPr lang="en-US" dirty="0"/>
              <a:t>High-end </a:t>
            </a:r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AFCC4D-26DF-4CAA-AF9B-7B639F4E8463}" type="slidenum">
              <a:rPr lang="en-US"/>
              <a:pPr>
                <a:defRPr/>
              </a:pPr>
              <a:t>35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Management Software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676400"/>
            <a:ext cx="8534400" cy="4876800"/>
          </a:xfrm>
        </p:spPr>
        <p:txBody>
          <a:bodyPr>
            <a:normAutofit/>
          </a:bodyPr>
          <a:lstStyle/>
          <a:p>
            <a:pPr marL="274320" indent="-274320" algn="just" fontAlgn="auto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defRPr/>
            </a:pPr>
            <a:r>
              <a:rPr lang="en-US" dirty="0" smtClean="0"/>
              <a:t>Various software includes:</a:t>
            </a:r>
          </a:p>
          <a:p>
            <a:pPr marL="674370" lvl="1" indent="-274320" algn="just" fontAlgn="auto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defRPr/>
            </a:pPr>
            <a:r>
              <a:rPr lang="en-US" u="sng" dirty="0" err="1" smtClean="0">
                <a:hlinkClick r:id="rId3"/>
              </a:rPr>
              <a:t>BaseCamp</a:t>
            </a:r>
            <a:endParaRPr lang="en-US" u="sng" dirty="0" smtClean="0"/>
          </a:p>
          <a:p>
            <a:pPr marL="674370" lvl="1" indent="-274320" algn="just" fontAlgn="auto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defRPr/>
            </a:pPr>
            <a:r>
              <a:rPr lang="en-US" u="sng" dirty="0" err="1" smtClean="0">
                <a:hlinkClick r:id="rId4"/>
              </a:rPr>
              <a:t>Clarizen</a:t>
            </a:r>
            <a:endParaRPr lang="en-US" u="sng" dirty="0" smtClean="0"/>
          </a:p>
          <a:p>
            <a:pPr marL="674370" lvl="1" indent="-274320" algn="just" fontAlgn="auto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defRPr/>
            </a:pPr>
            <a:r>
              <a:rPr lang="en-US" u="sng" dirty="0" err="1">
                <a:hlinkClick r:id="rId5"/>
              </a:rPr>
              <a:t>Collabtive</a:t>
            </a:r>
            <a:r>
              <a:rPr lang="en-US" dirty="0"/>
              <a:t> (open source</a:t>
            </a:r>
            <a:r>
              <a:rPr lang="en-US" dirty="0" smtClean="0"/>
              <a:t>)</a:t>
            </a:r>
          </a:p>
          <a:p>
            <a:pPr marL="674370" lvl="1" indent="-274320" algn="just" fontAlgn="auto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defRPr/>
            </a:pPr>
            <a:r>
              <a:rPr lang="en-US" u="sng" dirty="0" err="1">
                <a:hlinkClick r:id="rId6"/>
              </a:rPr>
              <a:t>dotProject</a:t>
            </a:r>
            <a:r>
              <a:rPr lang="en-US" dirty="0"/>
              <a:t> (open source</a:t>
            </a:r>
            <a:r>
              <a:rPr lang="en-US" dirty="0" smtClean="0"/>
              <a:t>)</a:t>
            </a:r>
          </a:p>
          <a:p>
            <a:pPr marL="674370" lvl="1" indent="-274320" algn="just" fontAlgn="auto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defRPr/>
            </a:pPr>
            <a:r>
              <a:rPr lang="en-US" u="sng" dirty="0" err="1" smtClean="0">
                <a:hlinkClick r:id="rId7"/>
              </a:rPr>
              <a:t>OneDesk</a:t>
            </a:r>
            <a:endParaRPr lang="en-US" u="sng" dirty="0" smtClean="0"/>
          </a:p>
          <a:p>
            <a:pPr marL="674370" lvl="1" indent="-274320" algn="just" fontAlgn="auto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defRPr/>
            </a:pPr>
            <a:r>
              <a:rPr lang="en-US" u="sng" dirty="0">
                <a:hlinkClick r:id="rId8"/>
              </a:rPr>
              <a:t>Genius </a:t>
            </a:r>
            <a:r>
              <a:rPr lang="en-US" u="sng" dirty="0" smtClean="0">
                <a:hlinkClick r:id="rId8"/>
              </a:rPr>
              <a:t>Inside</a:t>
            </a:r>
            <a:endParaRPr lang="en-US" u="sng" dirty="0" smtClean="0"/>
          </a:p>
          <a:p>
            <a:pPr marL="674370" lvl="1" indent="-274320" algn="just" fontAlgn="auto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defRPr/>
            </a:pPr>
            <a:r>
              <a:rPr lang="en-US" u="sng" dirty="0" err="1">
                <a:hlinkClick r:id="rId9"/>
              </a:rPr>
              <a:t>PlanBox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AFCC4D-26DF-4CAA-AF9B-7B639F4E8463}" type="slidenum">
              <a:rPr lang="en-US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182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8229600" cy="1143000"/>
          </a:xfrm>
        </p:spPr>
        <p:txBody>
          <a:bodyPr/>
          <a:lstStyle/>
          <a:p>
            <a:r>
              <a:rPr lang="en-US" dirty="0" smtClean="0"/>
              <a:t>Class Summary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752600"/>
            <a:ext cx="8305800" cy="4876800"/>
          </a:xfrm>
        </p:spPr>
        <p:txBody>
          <a:bodyPr>
            <a:normAutofit/>
          </a:bodyPr>
          <a:lstStyle/>
          <a:p>
            <a:pPr marL="274320" indent="-274320" fontAlgn="auto">
              <a:spcBef>
                <a:spcPts val="580"/>
              </a:spcBef>
              <a:spcAft>
                <a:spcPts val="0"/>
              </a:spcAft>
              <a:defRPr/>
            </a:pPr>
            <a:r>
              <a:rPr lang="en-US" dirty="0" smtClean="0"/>
              <a:t>Project Definition</a:t>
            </a: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defRPr/>
            </a:pPr>
            <a:r>
              <a:rPr lang="en-US" dirty="0" smtClean="0"/>
              <a:t>Difference between project, program and portfolio</a:t>
            </a: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defRPr/>
            </a:pPr>
            <a:r>
              <a:rPr lang="en-US" dirty="0" smtClean="0"/>
              <a:t>Project Management Office</a:t>
            </a: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defRPr/>
            </a:pPr>
            <a:r>
              <a:rPr lang="en-US" dirty="0" smtClean="0"/>
              <a:t>Certification Opportunities</a:t>
            </a:r>
          </a:p>
          <a:p>
            <a:pPr marL="674370" lvl="1" indent="-274320" fontAlgn="auto">
              <a:spcBef>
                <a:spcPts val="580"/>
              </a:spcBef>
              <a:spcAft>
                <a:spcPts val="0"/>
              </a:spcAft>
              <a:defRPr/>
            </a:pPr>
            <a:r>
              <a:rPr lang="en-US" dirty="0" smtClean="0"/>
              <a:t>PMI/PMP</a:t>
            </a:r>
          </a:p>
          <a:p>
            <a:pPr marL="674370" lvl="1" indent="-274320" fontAlgn="auto">
              <a:spcBef>
                <a:spcPts val="580"/>
              </a:spcBef>
              <a:spcAft>
                <a:spcPts val="0"/>
              </a:spcAft>
              <a:defRPr/>
            </a:pPr>
            <a:r>
              <a:rPr lang="en-US" dirty="0" err="1" smtClean="0"/>
              <a:t>CompTIA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D34CBA-0644-43DF-B9FE-3A54148FDEBE}" type="slidenum">
              <a:rPr lang="en-US"/>
              <a:pPr>
                <a:defRPr/>
              </a:pPr>
              <a:t>37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Advantages of Using Formal </a:t>
            </a:r>
            <a:br>
              <a:rPr lang="en-US" dirty="0" smtClean="0"/>
            </a:br>
            <a:r>
              <a:rPr lang="en-US" dirty="0" smtClean="0"/>
              <a:t>Project Management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600200"/>
            <a:ext cx="8229600" cy="449103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Better control of financial, physical, and human resources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Improved customer relations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Shorter development times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Lower costs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Higher quality and increased reliability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Higher profit margins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Improved productivity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Better internal coordination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Higher worker morale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dirty="0" smtClean="0"/>
              <a:t>Information Technology Project Management, Seventh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AEDFFD-3775-45BD-99D6-93EB591C4326}" type="slidenum">
              <a:rPr lang="en-US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1143000"/>
          </a:xfrm>
        </p:spPr>
        <p:txBody>
          <a:bodyPr/>
          <a:lstStyle/>
          <a:p>
            <a:r>
              <a:rPr lang="en-US" dirty="0" smtClean="0"/>
              <a:t>What Is a Project?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600200"/>
            <a:ext cx="8001000" cy="4495800"/>
          </a:xfrm>
        </p:spPr>
        <p:txBody>
          <a:bodyPr/>
          <a:lstStyle/>
          <a:p>
            <a:pPr marL="0" indent="0">
              <a:spcBef>
                <a:spcPct val="70000"/>
              </a:spcBef>
              <a:buNone/>
            </a:pPr>
            <a:r>
              <a:rPr lang="en-US" sz="2400" dirty="0" smtClean="0"/>
              <a:t>A </a:t>
            </a:r>
            <a:r>
              <a:rPr lang="en-US" sz="2400" b="1" dirty="0" smtClean="0"/>
              <a:t>project</a:t>
            </a:r>
            <a:r>
              <a:rPr lang="en-US" sz="2400" dirty="0" smtClean="0"/>
              <a:t> is “a temporary endeavor undertaken to create a unique product, service, or result” </a:t>
            </a:r>
            <a:r>
              <a:rPr lang="en-US" sz="1600" dirty="0" smtClean="0"/>
              <a:t>(</a:t>
            </a:r>
            <a:r>
              <a:rPr lang="en-US" sz="1200" dirty="0" smtClean="0"/>
              <a:t>PMBOK</a:t>
            </a:r>
            <a:r>
              <a:rPr lang="en-US" sz="1200" dirty="0" smtClean="0">
                <a:cs typeface="Times New Roman" pitchFamily="18" charset="0"/>
              </a:rPr>
              <a:t>® Guide, Fifth Edition, 2012</a:t>
            </a:r>
            <a:r>
              <a:rPr lang="en-US" sz="1600" dirty="0" smtClean="0">
                <a:cs typeface="Times New Roman" pitchFamily="18" charset="0"/>
              </a:rPr>
              <a:t>)</a:t>
            </a:r>
            <a:endParaRPr lang="en-US" sz="2400" dirty="0" smtClean="0">
              <a:cs typeface="Times New Roman" pitchFamily="18" charset="0"/>
            </a:endParaRPr>
          </a:p>
          <a:p>
            <a:pPr marL="0" indent="0">
              <a:spcBef>
                <a:spcPct val="70000"/>
              </a:spcBef>
              <a:buNone/>
            </a:pPr>
            <a:endParaRPr lang="en-US" dirty="0">
              <a:cs typeface="Times New Roman" pitchFamily="18" charset="0"/>
            </a:endParaRPr>
          </a:p>
        </p:txBody>
      </p:sp>
      <p:sp>
        <p:nvSpPr>
          <p:cNvPr id="15364" name="Footer Placeholder 5"/>
          <p:cNvSpPr>
            <a:spLocks noGrp="1"/>
          </p:cNvSpPr>
          <p:nvPr>
            <p:ph type="ftr" sz="quarter" idx="11"/>
          </p:nvPr>
        </p:nvSpPr>
        <p:spPr bwMode="auto">
          <a:xfrm>
            <a:off x="3352800" y="6400800"/>
            <a:ext cx="2971800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dirty="0" smtClean="0"/>
              <a:t>Information Technology Project Management, Seventh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4B9082-BFFD-400A-AEF4-D17F273F5D00}" type="slidenum">
              <a:rPr lang="en-US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467436"/>
            <a:ext cx="7239000" cy="439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Attributes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project </a:t>
            </a:r>
          </a:p>
          <a:p>
            <a:pPr lvl="1"/>
            <a:r>
              <a:rPr lang="en-US" dirty="0" smtClean="0"/>
              <a:t>has a unique purpose</a:t>
            </a:r>
          </a:p>
          <a:p>
            <a:pPr lvl="1"/>
            <a:r>
              <a:rPr lang="en-US" dirty="0" smtClean="0"/>
              <a:t>is temporary</a:t>
            </a:r>
          </a:p>
          <a:p>
            <a:pPr lvl="1"/>
            <a:r>
              <a:rPr lang="en-US" dirty="0" smtClean="0"/>
              <a:t>is developed using progressive elaboration</a:t>
            </a:r>
          </a:p>
          <a:p>
            <a:pPr lvl="1"/>
            <a:r>
              <a:rPr lang="en-US" dirty="0" smtClean="0"/>
              <a:t>requires resources, often from various areas</a:t>
            </a:r>
          </a:p>
          <a:p>
            <a:pPr lvl="1"/>
            <a:r>
              <a:rPr lang="en-US" dirty="0" smtClean="0"/>
              <a:t>should have a primary customer or sponsor</a:t>
            </a:r>
          </a:p>
          <a:p>
            <a:pPr lvl="2"/>
            <a:r>
              <a:rPr lang="en-US" dirty="0" smtClean="0"/>
              <a:t>The </a:t>
            </a:r>
            <a:r>
              <a:rPr lang="en-US" b="1" dirty="0" smtClean="0"/>
              <a:t>project sponsor</a:t>
            </a:r>
            <a:r>
              <a:rPr lang="en-US" dirty="0" smtClean="0"/>
              <a:t> usually provides the direction and funding for the project</a:t>
            </a:r>
          </a:p>
          <a:p>
            <a:pPr lvl="1"/>
            <a:r>
              <a:rPr lang="en-US" dirty="0" smtClean="0"/>
              <a:t>involves uncertainty</a:t>
            </a:r>
          </a:p>
          <a:p>
            <a:endParaRPr lang="en-US" sz="2400" dirty="0" smtClean="0"/>
          </a:p>
        </p:txBody>
      </p:sp>
      <p:sp>
        <p:nvSpPr>
          <p:cNvPr id="19460" name="Footer Placeholder 5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dirty="0" smtClean="0"/>
              <a:t>Information Technology Project Management, Seventh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F5A6F9-FCCE-4D35-A21E-7ABDD06CAFE1}" type="slidenum">
              <a:rPr lang="en-US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and Program Managers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b="1" dirty="0" smtClean="0"/>
              <a:t>Project managers </a:t>
            </a:r>
            <a:r>
              <a:rPr lang="en-US" dirty="0" smtClean="0"/>
              <a:t>work with project sponsors, project team, and other people involved in a project to meet project goals</a:t>
            </a:r>
          </a:p>
          <a:p>
            <a:pPr>
              <a:spcBef>
                <a:spcPct val="50000"/>
              </a:spcBef>
            </a:pPr>
            <a:endParaRPr lang="en-US" b="1" dirty="0" smtClean="0"/>
          </a:p>
          <a:p>
            <a:pPr>
              <a:spcBef>
                <a:spcPct val="50000"/>
              </a:spcBef>
            </a:pPr>
            <a:r>
              <a:rPr lang="en-US" b="1" dirty="0" smtClean="0"/>
              <a:t>Program</a:t>
            </a:r>
            <a:r>
              <a:rPr lang="en-US" dirty="0" smtClean="0"/>
              <a:t>: group of related projects managed in a coordinated way to obtain benefits and control not available from managing them individually (PMBOK</a:t>
            </a:r>
            <a:r>
              <a:rPr lang="en-US" dirty="0" smtClean="0">
                <a:cs typeface="Times New Roman" pitchFamily="18" charset="0"/>
              </a:rPr>
              <a:t>®</a:t>
            </a:r>
            <a:r>
              <a:rPr lang="en-US" dirty="0" smtClean="0"/>
              <a:t> Guide, Fifth Edition, 2012)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49262D-F38F-4840-A525-07F75A4F3F0D}" type="slidenum">
              <a:rPr lang="en-US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Program and Project Portfolio Management</a:t>
            </a:r>
            <a:endParaRPr lang="en-US" dirty="0"/>
          </a:p>
        </p:txBody>
      </p:sp>
      <p:sp>
        <p:nvSpPr>
          <p:cNvPr id="890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indent="-274320" fontAlgn="auto">
              <a:spcBef>
                <a:spcPct val="100000"/>
              </a:spcBef>
              <a:spcAft>
                <a:spcPts val="0"/>
              </a:spcAft>
              <a:defRPr/>
            </a:pPr>
            <a:r>
              <a:rPr lang="en-US" dirty="0" smtClean="0"/>
              <a:t>A </a:t>
            </a:r>
            <a:r>
              <a:rPr lang="en-US" b="1" dirty="0" smtClean="0"/>
              <a:t>program</a:t>
            </a:r>
            <a:r>
              <a:rPr lang="en-US" dirty="0" smtClean="0"/>
              <a:t> is “a group of related projects managed in a coordinated way to obtain benefits and control not available from managing them individually” (PMBOK® Guide, Fifth Edition, 2012)</a:t>
            </a:r>
          </a:p>
          <a:p>
            <a:pPr marL="274320" indent="-274320" fontAlgn="auto">
              <a:spcBef>
                <a:spcPct val="100000"/>
              </a:spcBef>
              <a:spcAft>
                <a:spcPts val="0"/>
              </a:spcAft>
              <a:defRPr/>
            </a:pPr>
            <a:r>
              <a:rPr lang="en-US" dirty="0" smtClean="0"/>
              <a:t>A </a:t>
            </a:r>
            <a:r>
              <a:rPr lang="en-US" b="1" dirty="0" smtClean="0"/>
              <a:t>program manager </a:t>
            </a:r>
            <a:r>
              <a:rPr lang="en-US" dirty="0" smtClean="0"/>
              <a:t>provides leadership and direction for the project managers heading the projects within the program</a:t>
            </a:r>
          </a:p>
          <a:p>
            <a:pPr marL="548640" lvl="1" fontAlgn="auto">
              <a:spcBef>
                <a:spcPct val="10000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en-US" dirty="0"/>
          </a:p>
        </p:txBody>
      </p:sp>
      <p:sp>
        <p:nvSpPr>
          <p:cNvPr id="33796" name="Footer Placeholder 5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dirty="0" smtClean="0"/>
              <a:t>Information Technology Project Management, Seventh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6827AD-D54E-4A9A-98B6-75CDFBE63C20}" type="slidenum">
              <a:rPr lang="en-US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PM Network: What’s in a Name?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BC5DE6-0D10-491C-9D95-CD65B3FEB7F0}" type="slidenum">
              <a:rPr lang="en-US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Programs vs. Projects</a:t>
            </a:r>
          </a:p>
          <a:p>
            <a:pPr lvl="1"/>
            <a:r>
              <a:rPr lang="en-US" dirty="0" smtClean="0"/>
              <a:t>Should there be a difference?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What are the problems with labeling a program as a large project?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Are different skills needed to be a program manager compared to a project manager?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30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eme1">
  <a:themeElements>
    <a:clrScheme name="Custom 1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002060"/>
      </a:hlink>
      <a:folHlink>
        <a:srgbClr val="903638"/>
      </a:folHlink>
    </a:clrScheme>
    <a:fontScheme name="Layers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Layers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2554</TotalTime>
  <Words>1568</Words>
  <Application>Microsoft Office PowerPoint</Application>
  <PresentationFormat>On-screen Show (4:3)</PresentationFormat>
  <Paragraphs>347</Paragraphs>
  <Slides>37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37</vt:i4>
      </vt:variant>
    </vt:vector>
  </HeadingPairs>
  <TitlesOfParts>
    <vt:vector size="47" baseType="lpstr">
      <vt:lpstr>Arial</vt:lpstr>
      <vt:lpstr>Arial Rounded MT Bold</vt:lpstr>
      <vt:lpstr>Calibri</vt:lpstr>
      <vt:lpstr>Symbol</vt:lpstr>
      <vt:lpstr>Times</vt:lpstr>
      <vt:lpstr>Times New Roman</vt:lpstr>
      <vt:lpstr>Wingdings</vt:lpstr>
      <vt:lpstr>Wingdings 2</vt:lpstr>
      <vt:lpstr>Custom Design</vt:lpstr>
      <vt:lpstr>Theme1</vt:lpstr>
      <vt:lpstr>Introduction to Project Management</vt:lpstr>
      <vt:lpstr>Introduction</vt:lpstr>
      <vt:lpstr>Motivation for Studying Information Technology (IT) Project Management</vt:lpstr>
      <vt:lpstr>Advantages of Using Formal  Project Management</vt:lpstr>
      <vt:lpstr>What Is a Project?</vt:lpstr>
      <vt:lpstr>Project Attributes</vt:lpstr>
      <vt:lpstr>Project and Program Managers</vt:lpstr>
      <vt:lpstr>Program and Project Portfolio Management</vt:lpstr>
      <vt:lpstr>PM Network: What’s in a Name?</vt:lpstr>
      <vt:lpstr>Project Portfolio Management</vt:lpstr>
      <vt:lpstr>Sample Project Portfolio Approach</vt:lpstr>
      <vt:lpstr>Figure 1-5. Sample Project Portfolio Management Screen Showing Portfolio Optimization</vt:lpstr>
      <vt:lpstr>Project Management Offices</vt:lpstr>
      <vt:lpstr>PM Network - PMO 2.0</vt:lpstr>
      <vt:lpstr>The Triple Constraint of Project Management</vt:lpstr>
      <vt:lpstr>What is Project Management?</vt:lpstr>
      <vt:lpstr>Project Management Knowledge Areas</vt:lpstr>
      <vt:lpstr>Project Management Tools and Techniques</vt:lpstr>
      <vt:lpstr>Project Stakeholders</vt:lpstr>
      <vt:lpstr>Why the Improvements?</vt:lpstr>
      <vt:lpstr>Coincidence?</vt:lpstr>
      <vt:lpstr>Project Success</vt:lpstr>
      <vt:lpstr>What Helps Projects Succeed?*</vt:lpstr>
      <vt:lpstr>The Role of the Project Manager</vt:lpstr>
      <vt:lpstr>Suggested Skills for Project Managers</vt:lpstr>
      <vt:lpstr>Ten Most Important Skills and Competencies for Project Managers</vt:lpstr>
      <vt:lpstr>Importance of Leadership Skills</vt:lpstr>
      <vt:lpstr>Different Skills Needed in Different Situations</vt:lpstr>
      <vt:lpstr>Careers for IT Project Managers</vt:lpstr>
      <vt:lpstr>Nine Hottest Skills*</vt:lpstr>
      <vt:lpstr>The Project Management Profession</vt:lpstr>
      <vt:lpstr>Global Issues</vt:lpstr>
      <vt:lpstr>Project Management Certification</vt:lpstr>
      <vt:lpstr>Ethics in Project Management</vt:lpstr>
      <vt:lpstr>Project Management Software</vt:lpstr>
      <vt:lpstr>Project Management Software</vt:lpstr>
      <vt:lpstr>Class Summary</vt:lpstr>
    </vt:vector>
  </TitlesOfParts>
  <Company>Augsburg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Information  Technology</dc:creator>
  <cp:lastModifiedBy>Lidia</cp:lastModifiedBy>
  <cp:revision>210</cp:revision>
  <dcterms:created xsi:type="dcterms:W3CDTF">2001-07-05T23:10:12Z</dcterms:created>
  <dcterms:modified xsi:type="dcterms:W3CDTF">2017-08-20T23:00:29Z</dcterms:modified>
</cp:coreProperties>
</file>