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9" r:id="rId2"/>
    <p:sldId id="263" r:id="rId3"/>
    <p:sldId id="264" r:id="rId4"/>
    <p:sldId id="277" r:id="rId5"/>
    <p:sldId id="265" r:id="rId6"/>
    <p:sldId id="280" r:id="rId7"/>
    <p:sldId id="279" r:id="rId8"/>
    <p:sldId id="266" r:id="rId9"/>
    <p:sldId id="270" r:id="rId10"/>
    <p:sldId id="271" r:id="rId11"/>
    <p:sldId id="272" r:id="rId12"/>
    <p:sldId id="267" r:id="rId13"/>
    <p:sldId id="273" r:id="rId14"/>
    <p:sldId id="274" r:id="rId15"/>
    <p:sldId id="275" r:id="rId16"/>
    <p:sldId id="276" r:id="rId17"/>
    <p:sldId id="26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956" autoAdjust="0"/>
  </p:normalViewPr>
  <p:slideViewPr>
    <p:cSldViewPr>
      <p:cViewPr varScale="1">
        <p:scale>
          <a:sx n="28" d="100"/>
          <a:sy n="28" d="100"/>
        </p:scale>
        <p:origin x="17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72A6-7BBF-40EF-B715-4F1F07DAC5C5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79B1-0516-44DA-82D0-CFAF0483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8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  <a:latin typeface="Times New Roman" pitchFamily="18" charset="0"/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allianc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mg-international.com/en/qualifications/agile-pm/agile-pm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rumalliance.org/certifications/practitioners/certified-scrummaster-(csm)" TargetMode="External"/><Relationship Id="rId4" Type="http://schemas.openxmlformats.org/officeDocument/2006/relationships/hyperlink" Target="http://www.pmi.org/Certification/New-PMI-Agile-Certification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aboutagile.com/3-reasons-why-i-would-not-do-agile-project-managemen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inumedge.com/blog/agile-roadmap-to-val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alliance.org/why-scrum/scrum-for-the-agile-organ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crumalliance.org/scrum/media/ScrumAllianceMedia/Files%20and%20PDFs/State%20of%20Scrum/2013-State-of-Scrum-Report_062713_final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Agile Project Management</a:t>
            </a:r>
            <a:endParaRPr sz="4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</a:t>
            </a:r>
            <a:r>
              <a:rPr lang="en-US" sz="1400" b="1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Management, Seventh Edition</a:t>
            </a:r>
            <a:endParaRPr lang="en-US" sz="1400" b="1" dirty="0">
              <a:solidFill>
                <a:srgbClr val="676A55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artifact is a useful object created by people</a:t>
            </a:r>
          </a:p>
          <a:p>
            <a:endParaRPr lang="en-US" sz="2400" dirty="0" smtClean="0"/>
          </a:p>
          <a:p>
            <a:r>
              <a:rPr lang="en-US" sz="2400" dirty="0" smtClean="0"/>
              <a:t>Scrum artifacts include:</a:t>
            </a:r>
          </a:p>
          <a:p>
            <a:pPr lvl="1"/>
            <a:r>
              <a:rPr lang="en-US" sz="2000" b="1" dirty="0" smtClean="0"/>
              <a:t>Product backlog</a:t>
            </a:r>
          </a:p>
          <a:p>
            <a:pPr lvl="1"/>
            <a:r>
              <a:rPr lang="en-US" sz="2000" b="1" dirty="0" smtClean="0"/>
              <a:t>Sprint backlog</a:t>
            </a:r>
          </a:p>
          <a:p>
            <a:pPr lvl="1"/>
            <a:r>
              <a:rPr lang="en-US" sz="2000" b="1" dirty="0" err="1" smtClean="0"/>
              <a:t>Burndown</a:t>
            </a:r>
            <a:r>
              <a:rPr lang="en-US" sz="2000" b="1" dirty="0" smtClean="0"/>
              <a:t> chart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068762"/>
          </a:xfrm>
        </p:spPr>
        <p:txBody>
          <a:bodyPr/>
          <a:lstStyle/>
          <a:p>
            <a:r>
              <a:rPr lang="en-US" sz="2400" dirty="0"/>
              <a:t>Sprint planning </a:t>
            </a:r>
            <a:r>
              <a:rPr lang="en-US" sz="2400" dirty="0" smtClean="0"/>
              <a:t>session</a:t>
            </a:r>
          </a:p>
          <a:p>
            <a:r>
              <a:rPr lang="en-US" sz="2400" b="1" dirty="0" smtClean="0"/>
              <a:t>Daily Scrum</a:t>
            </a:r>
            <a:endParaRPr lang="en-US" sz="2400" dirty="0" smtClean="0"/>
          </a:p>
          <a:p>
            <a:r>
              <a:rPr lang="en-US" sz="2400" dirty="0"/>
              <a:t>Sprint </a:t>
            </a:r>
            <a:r>
              <a:rPr lang="en-US" sz="2400" dirty="0" smtClean="0"/>
              <a:t>reviews</a:t>
            </a:r>
          </a:p>
          <a:p>
            <a:r>
              <a:rPr lang="en-US" sz="2400" dirty="0" smtClean="0"/>
              <a:t>Sprint retrospectives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7" y="1219832"/>
            <a:ext cx="8609303" cy="47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66800" y="5878231"/>
            <a:ext cx="1981200" cy="457200"/>
          </a:xfrm>
        </p:spPr>
        <p:txBody>
          <a:bodyPr/>
          <a:lstStyle/>
          <a:p>
            <a:r>
              <a:rPr lang="en-US" dirty="0" smtClean="0"/>
              <a:t>From jazz.net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38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807"/>
            <a:ext cx="4190999" cy="32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4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93076" y="5867400"/>
            <a:ext cx="1981200" cy="4572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www.scrumalliance.com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479294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9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vs. Sprint Backlog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38048" y="4419600"/>
            <a:ext cx="1981200" cy="457200"/>
          </a:xfrm>
        </p:spPr>
        <p:txBody>
          <a:bodyPr/>
          <a:lstStyle/>
          <a:p>
            <a:r>
              <a:rPr lang="en-US" dirty="0" smtClean="0"/>
              <a:t>From msdn.microsoft.com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68812"/>
              </p:ext>
            </p:extLst>
          </p:nvPr>
        </p:nvGraphicFramePr>
        <p:xfrm>
          <a:off x="877614" y="2590800"/>
          <a:ext cx="7772400" cy="186348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405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Item</a:t>
                      </a:r>
                    </a:p>
                  </a:txBody>
                  <a:tcPr marL="39429" marR="39429" marT="49286" marB="4928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2A2A2A"/>
                          </a:solidFill>
                          <a:effectLst/>
                        </a:rPr>
                        <a:t>Product Backlog</a:t>
                      </a:r>
                    </a:p>
                  </a:txBody>
                  <a:tcPr marL="39429" marR="39429" marT="49286" marB="4928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Sprint Backlog</a:t>
                      </a:r>
                    </a:p>
                  </a:txBody>
                  <a:tcPr marL="39429" marR="39429" marT="49286" marB="4928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Level of detail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Less detailed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Very detailed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Estimation units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Story Points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Hours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Document ownership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Product Owner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Team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Revised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Weekly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Daily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Project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Sprint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Workbook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Product Backlog workbook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Iteration Backlog workbook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Semibold" pitchFamily="34" charset="0"/>
                <a:cs typeface="Segoe UI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Semibold" pitchFamily="34" charset="0"/>
                <a:cs typeface="Segoe UI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Semibold" pitchFamily="34" charset="0"/>
                <a:cs typeface="Segoe UI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Semibold" pitchFamily="34" charset="0"/>
                <a:cs typeface="Segoe UI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://upload.wikimedia.org/wikipedia/commons/0/05/SampleBurndown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6" y="1905000"/>
            <a:ext cx="7467600" cy="40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PM Network: Agile to the Rescue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was this an Agile Project?</a:t>
            </a:r>
          </a:p>
          <a:p>
            <a:endParaRPr lang="en-US" sz="2400" dirty="0"/>
          </a:p>
          <a:p>
            <a:r>
              <a:rPr lang="en-US" sz="2400" dirty="0" smtClean="0"/>
              <a:t>What does </a:t>
            </a:r>
            <a:r>
              <a:rPr lang="en-US" sz="2400" dirty="0" err="1" smtClean="0"/>
              <a:t>Holacracy</a:t>
            </a:r>
            <a:r>
              <a:rPr lang="en-US" sz="2400" dirty="0" smtClean="0"/>
              <a:t> mean in projects?</a:t>
            </a:r>
          </a:p>
          <a:p>
            <a:endParaRPr lang="en-US" sz="2400" dirty="0"/>
          </a:p>
          <a:p>
            <a:r>
              <a:rPr lang="en-US" sz="2400" dirty="0" smtClean="0"/>
              <a:t>What were some of the roadblocks to using Agile methodologies in Chile?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Agile, the PMBOK® Guide, and a New Certification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PMBOK® Guide describes best practices for </a:t>
            </a:r>
            <a:r>
              <a:rPr lang="en-US" sz="2400" i="1" dirty="0"/>
              <a:t>what</a:t>
            </a:r>
            <a:r>
              <a:rPr lang="en-US" sz="2400" dirty="0"/>
              <a:t> should be done to manage projects.</a:t>
            </a:r>
          </a:p>
          <a:p>
            <a:r>
              <a:rPr lang="en-US" sz="2400" dirty="0"/>
              <a:t>Agile is a methodology that describes </a:t>
            </a:r>
            <a:r>
              <a:rPr lang="en-US" sz="2400" i="1" dirty="0"/>
              <a:t>how</a:t>
            </a:r>
            <a:r>
              <a:rPr lang="en-US" sz="2400" dirty="0"/>
              <a:t> to manage projects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Project Management Institute (PMI) recognized the increased interest in </a:t>
            </a:r>
            <a:r>
              <a:rPr lang="en-US" sz="2400" dirty="0" smtClean="0"/>
              <a:t>Agile, and </a:t>
            </a:r>
            <a:r>
              <a:rPr lang="en-US" sz="2400" dirty="0"/>
              <a:t>introduced a new certification in 2011 called Agile Certified Practitioner (ACP</a:t>
            </a:r>
            <a:r>
              <a:rPr lang="en-US" sz="2400" dirty="0" smtClean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Project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“Gartner predicts that by the end of 2012, agile development will be used on 80% of all software development projects.”</a:t>
            </a:r>
          </a:p>
          <a:p>
            <a:endParaRPr lang="en-US" sz="2400" dirty="0"/>
          </a:p>
          <a:p>
            <a:r>
              <a:rPr lang="en-US" sz="2400" dirty="0" smtClean="0"/>
              <a:t>What does this mean?</a:t>
            </a:r>
          </a:p>
          <a:p>
            <a:endParaRPr lang="en-US" sz="2400" dirty="0" smtClean="0"/>
          </a:p>
          <a:p>
            <a:r>
              <a:rPr lang="en-US" sz="2400" dirty="0" smtClean="0"/>
              <a:t>Why is it gaining popularity?</a:t>
            </a:r>
          </a:p>
          <a:p>
            <a:endParaRPr lang="en-US" sz="2400" dirty="0"/>
          </a:p>
          <a:p>
            <a:r>
              <a:rPr lang="en-US" sz="2400" dirty="0" smtClean="0"/>
              <a:t>Gaining ground in PM community with certifications</a:t>
            </a:r>
          </a:p>
          <a:p>
            <a:pPr lvl="1"/>
            <a:r>
              <a:rPr lang="en-US" sz="2400" dirty="0" smtClean="0">
                <a:hlinkClick r:id="rId3"/>
              </a:rPr>
              <a:t>APMG-International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PMI – Agile Certified Practitioner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Certified Scrum Master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Makes Sense for Some Projects, But Not All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0303" y="1694271"/>
            <a:ext cx="8382000" cy="4691062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Agile will be seen for what it is … </a:t>
            </a:r>
            <a:r>
              <a:rPr lang="en-US" dirty="0" smtClean="0"/>
              <a:t>and isn’t …. Project </a:t>
            </a:r>
            <a:r>
              <a:rPr lang="en-US" dirty="0"/>
              <a:t>management organizations embracing Agile software and product </a:t>
            </a:r>
            <a:r>
              <a:rPr lang="en-US" dirty="0" smtClean="0"/>
              <a:t>development approaches </a:t>
            </a:r>
            <a:r>
              <a:rPr lang="en-US" dirty="0"/>
              <a:t>will continue to grow while being faced with the challenge of </a:t>
            </a:r>
            <a:r>
              <a:rPr lang="en-US" dirty="0" smtClean="0"/>
              <a:t>demonstrating ROI </a:t>
            </a:r>
            <a:r>
              <a:rPr lang="en-US" dirty="0"/>
              <a:t>through Agile adoption</a:t>
            </a:r>
            <a:r>
              <a:rPr lang="en-US" dirty="0" smtClean="0"/>
              <a:t>.”*</a:t>
            </a:r>
          </a:p>
          <a:p>
            <a:endParaRPr lang="en-US" dirty="0" smtClean="0"/>
          </a:p>
          <a:p>
            <a:r>
              <a:rPr lang="en-US" sz="2400" dirty="0" smtClean="0">
                <a:hlinkClick r:id="rId3"/>
              </a:rPr>
              <a:t>When not to use Agile PM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092946"/>
            <a:ext cx="800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*J. Leroy Ward, “The Top Ten Project Management Trends for 2011,” projecttimes.com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(January 24, 2011).</a:t>
            </a:r>
          </a:p>
        </p:txBody>
      </p:sp>
    </p:spTree>
    <p:extLst>
      <p:ext uri="{BB962C8B-B14F-4D97-AF65-F5344CB8AC3E}">
        <p14:creationId xmlns:p14="http://schemas.microsoft.com/office/powerpoint/2010/main" val="31436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Makes Sense for Some Projects, But Not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09294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*Fernandez &amp; Fernandez (2009), “Agile Project Management – </a:t>
            </a:r>
            <a:r>
              <a:rPr lang="en-US" sz="1200" dirty="0" err="1" smtClean="0">
                <a:solidFill>
                  <a:prstClr val="black"/>
                </a:solidFill>
              </a:rPr>
              <a:t>Agilism</a:t>
            </a:r>
            <a:r>
              <a:rPr lang="en-US" sz="1200" dirty="0" smtClean="0">
                <a:solidFill>
                  <a:prstClr val="black"/>
                </a:solidFill>
              </a:rPr>
              <a:t> versus Traditional Approach,” </a:t>
            </a:r>
            <a:r>
              <a:rPr lang="en-US" sz="1200" i="1" dirty="0" smtClean="0">
                <a:solidFill>
                  <a:prstClr val="black"/>
                </a:solidFill>
              </a:rPr>
              <a:t>Journal of Computer Information Systems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  <a:endParaRPr lang="en-US" sz="12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33823"/>
              </p:ext>
            </p:extLst>
          </p:nvPr>
        </p:nvGraphicFramePr>
        <p:xfrm>
          <a:off x="1143000" y="1905000"/>
          <a:ext cx="5802383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526"/>
                <a:gridCol w="1280474"/>
                <a:gridCol w="1311898"/>
                <a:gridCol w="1442485"/>
              </a:tblGrid>
              <a:tr h="10668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(ends)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Not 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0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0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</a:t>
                      </a:r>
                    </a:p>
                    <a:p>
                      <a:pPr algn="ctr"/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0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Solution</a:t>
                      </a:r>
                    </a:p>
                    <a:p>
                      <a:pPr algn="ctr"/>
                      <a:r>
                        <a:rPr lang="en-US" b="1" dirty="0" smtClean="0"/>
                        <a:t>(means)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Network: At Odds?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Myths surrounding Agile PM:</a:t>
            </a:r>
          </a:p>
          <a:p>
            <a:pPr marL="0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Agile is All or Nothing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Impacts are only felt in Development Dept.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PM Principles are at odds with Agile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Manifesto for Agile Software Development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“We </a:t>
            </a:r>
            <a:r>
              <a:rPr lang="en-US" dirty="0"/>
              <a:t>are uncovering better ways of developing software by doing it and helping </a:t>
            </a:r>
            <a:r>
              <a:rPr lang="en-US" dirty="0" smtClean="0"/>
              <a:t>others do </a:t>
            </a:r>
            <a:r>
              <a:rPr lang="en-US" dirty="0"/>
              <a:t>it. Through this work we have come to value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sz="2400" dirty="0" smtClean="0"/>
              <a:t>Individuals </a:t>
            </a:r>
            <a:r>
              <a:rPr lang="en-US" sz="2400" dirty="0"/>
              <a:t>and interactions over processes and tools</a:t>
            </a:r>
          </a:p>
          <a:p>
            <a:pPr lvl="1"/>
            <a:r>
              <a:rPr lang="en-US" sz="2400" dirty="0" smtClean="0"/>
              <a:t>Working </a:t>
            </a:r>
            <a:r>
              <a:rPr lang="en-US" sz="2400" dirty="0"/>
              <a:t>software over comprehensive documentation</a:t>
            </a:r>
          </a:p>
          <a:p>
            <a:pPr lvl="1"/>
            <a:r>
              <a:rPr lang="en-US" sz="2400" dirty="0" smtClean="0"/>
              <a:t>Customer </a:t>
            </a:r>
            <a:r>
              <a:rPr lang="en-US" sz="2400" dirty="0"/>
              <a:t>collaboration over contract negotiation</a:t>
            </a:r>
          </a:p>
          <a:p>
            <a:pPr lvl="1"/>
            <a:r>
              <a:rPr lang="en-US" sz="2400" dirty="0" smtClean="0"/>
              <a:t>Responding </a:t>
            </a:r>
            <a:r>
              <a:rPr lang="en-US" sz="2400" dirty="0"/>
              <a:t>to change over following a </a:t>
            </a:r>
            <a:r>
              <a:rPr lang="en-US" sz="2400" dirty="0" smtClean="0"/>
              <a:t>plan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095999"/>
            <a:ext cx="544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</a:rPr>
              <a:t>*Agile Manifesto, www.agilemanifesto.org.</a:t>
            </a:r>
          </a:p>
        </p:txBody>
      </p:sp>
    </p:spTree>
    <p:extLst>
      <p:ext uri="{BB962C8B-B14F-4D97-AF65-F5344CB8AC3E}">
        <p14:creationId xmlns:p14="http://schemas.microsoft.com/office/powerpoint/2010/main" val="546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2" y="228600"/>
            <a:ext cx="8014758" cy="632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6550223"/>
            <a:ext cx="6503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From:</a:t>
            </a:r>
            <a:r>
              <a:rPr lang="en-US" sz="1400" dirty="0" smtClean="0">
                <a:hlinkClick r:id="rId4"/>
              </a:rPr>
              <a:t> https</a:t>
            </a:r>
            <a:r>
              <a:rPr lang="en-US" sz="1400" dirty="0">
                <a:hlinkClick r:id="rId4"/>
              </a:rPr>
              <a:t>://platinumedge.com/blog/agile-roadmap-to-value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44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/>
          <a:lstStyle/>
          <a:p>
            <a:r>
              <a:rPr lang="en-US" dirty="0"/>
              <a:t>According to the </a:t>
            </a:r>
            <a:r>
              <a:rPr lang="en-US" dirty="0">
                <a:hlinkClick r:id="rId3"/>
              </a:rPr>
              <a:t>Scrum Alliance</a:t>
            </a:r>
            <a:r>
              <a:rPr lang="en-US" dirty="0"/>
              <a:t>, Scrum is the leading agile development method for </a:t>
            </a:r>
            <a:r>
              <a:rPr lang="en-US" dirty="0" smtClean="0"/>
              <a:t>completing projects </a:t>
            </a:r>
            <a:r>
              <a:rPr lang="en-US" dirty="0"/>
              <a:t>with a complex, innovative scope of work</a:t>
            </a:r>
            <a:r>
              <a:rPr lang="en-US" dirty="0" smtClean="0"/>
              <a:t>. </a:t>
            </a:r>
            <a:r>
              <a:rPr lang="en-US" sz="2400" dirty="0" smtClean="0"/>
              <a:t>(</a:t>
            </a:r>
            <a:r>
              <a:rPr lang="en-US" sz="2400" dirty="0" smtClean="0">
                <a:hlinkClick r:id="rId4"/>
              </a:rPr>
              <a:t>State of Scrum Report</a:t>
            </a: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3676650" cy="244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2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530725"/>
          </a:xfrm>
        </p:spPr>
        <p:txBody>
          <a:bodyPr/>
          <a:lstStyle/>
          <a:p>
            <a:r>
              <a:rPr lang="en-US" sz="2400" b="1" dirty="0" smtClean="0"/>
              <a:t>Primary Roles</a:t>
            </a:r>
            <a:endParaRPr lang="en-US" sz="2200" b="1" dirty="0" smtClean="0"/>
          </a:p>
          <a:p>
            <a:pPr lvl="1"/>
            <a:r>
              <a:rPr lang="en-US" sz="2200" dirty="0" smtClean="0"/>
              <a:t>Product owner</a:t>
            </a:r>
          </a:p>
          <a:p>
            <a:pPr lvl="1"/>
            <a:r>
              <a:rPr lang="en-US" sz="2200" dirty="0" err="1" smtClean="0"/>
              <a:t>ScrumMaster</a:t>
            </a:r>
            <a:endParaRPr lang="en-US" sz="2200" dirty="0" smtClean="0"/>
          </a:p>
          <a:p>
            <a:pPr lvl="1"/>
            <a:r>
              <a:rPr lang="en-US" sz="2200" dirty="0" smtClean="0"/>
              <a:t>Scrum </a:t>
            </a:r>
            <a:r>
              <a:rPr lang="en-US" sz="2200" dirty="0"/>
              <a:t>team or development </a:t>
            </a:r>
            <a:r>
              <a:rPr lang="en-US" sz="2200" dirty="0" smtClean="0"/>
              <a:t>team</a:t>
            </a:r>
          </a:p>
          <a:p>
            <a:endParaRPr lang="en-US" sz="2400" dirty="0"/>
          </a:p>
          <a:p>
            <a:r>
              <a:rPr lang="en-US" sz="2400" b="1" dirty="0" smtClean="0"/>
              <a:t>Other potential Roles</a:t>
            </a:r>
          </a:p>
          <a:p>
            <a:pPr lvl="1"/>
            <a:r>
              <a:rPr lang="en-US" sz="2200" dirty="0" smtClean="0"/>
              <a:t>Stakeholders</a:t>
            </a:r>
          </a:p>
          <a:p>
            <a:pPr lvl="1"/>
            <a:r>
              <a:rPr lang="en-US" sz="2200" dirty="0" smtClean="0"/>
              <a:t>Agile mentor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593</Words>
  <Application>Microsoft Office PowerPoint</Application>
  <PresentationFormat>On-screen Show (4:3)</PresentationFormat>
  <Paragraphs>151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Segoe UI</vt:lpstr>
      <vt:lpstr>Segoe UI Semibold</vt:lpstr>
      <vt:lpstr>Times New Roman</vt:lpstr>
      <vt:lpstr>Wingdings</vt:lpstr>
      <vt:lpstr>Theme1</vt:lpstr>
      <vt:lpstr>Agile Project Management</vt:lpstr>
      <vt:lpstr>Agile Project Management</vt:lpstr>
      <vt:lpstr>Agile Makes Sense for Some Projects, But Not All</vt:lpstr>
      <vt:lpstr>Agile Makes Sense for Some Projects, But Not All</vt:lpstr>
      <vt:lpstr>PM Network: At Odds?</vt:lpstr>
      <vt:lpstr>Manifesto for Agile Software Development</vt:lpstr>
      <vt:lpstr>PowerPoint Presentation</vt:lpstr>
      <vt:lpstr>Scrum</vt:lpstr>
      <vt:lpstr>Scrum Roles</vt:lpstr>
      <vt:lpstr>Scrum Artifacts</vt:lpstr>
      <vt:lpstr>Scrum Ceremonies</vt:lpstr>
      <vt:lpstr>Scrum Framework</vt:lpstr>
      <vt:lpstr>Product Backlog</vt:lpstr>
      <vt:lpstr>Sprint Backlog</vt:lpstr>
      <vt:lpstr>Product vs. Sprint Backlog</vt:lpstr>
      <vt:lpstr>Burndown Chart</vt:lpstr>
      <vt:lpstr>PM Network: Agile to the Rescue</vt:lpstr>
      <vt:lpstr>Agile, the PMBOK® Guide, and a New Certification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</dc:title>
  <dc:creator>Jeff</dc:creator>
  <cp:lastModifiedBy>Lidia</cp:lastModifiedBy>
  <cp:revision>21</cp:revision>
  <dcterms:created xsi:type="dcterms:W3CDTF">2013-08-14T18:38:28Z</dcterms:created>
  <dcterms:modified xsi:type="dcterms:W3CDTF">2017-08-20T23:04:38Z</dcterms:modified>
</cp:coreProperties>
</file>