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70" r:id="rId2"/>
  </p:sldMasterIdLst>
  <p:notesMasterIdLst>
    <p:notesMasterId r:id="rId45"/>
  </p:notesMasterIdLst>
  <p:handoutMasterIdLst>
    <p:handoutMasterId r:id="rId46"/>
  </p:handoutMasterIdLst>
  <p:sldIdLst>
    <p:sldId id="394" r:id="rId3"/>
    <p:sldId id="404" r:id="rId4"/>
    <p:sldId id="336" r:id="rId5"/>
    <p:sldId id="393" r:id="rId6"/>
    <p:sldId id="387" r:id="rId7"/>
    <p:sldId id="341" r:id="rId8"/>
    <p:sldId id="342" r:id="rId9"/>
    <p:sldId id="344" r:id="rId10"/>
    <p:sldId id="346" r:id="rId11"/>
    <p:sldId id="348" r:id="rId12"/>
    <p:sldId id="350" r:id="rId13"/>
    <p:sldId id="351" r:id="rId14"/>
    <p:sldId id="345" r:id="rId15"/>
    <p:sldId id="395" r:id="rId16"/>
    <p:sldId id="353" r:id="rId17"/>
    <p:sldId id="354" r:id="rId18"/>
    <p:sldId id="398" r:id="rId19"/>
    <p:sldId id="356" r:id="rId20"/>
    <p:sldId id="396" r:id="rId21"/>
    <p:sldId id="357" r:id="rId22"/>
    <p:sldId id="359" r:id="rId23"/>
    <p:sldId id="360" r:id="rId24"/>
    <p:sldId id="403" r:id="rId25"/>
    <p:sldId id="363" r:id="rId26"/>
    <p:sldId id="365" r:id="rId27"/>
    <p:sldId id="407" r:id="rId28"/>
    <p:sldId id="367" r:id="rId29"/>
    <p:sldId id="370" r:id="rId30"/>
    <p:sldId id="397" r:id="rId31"/>
    <p:sldId id="373" r:id="rId32"/>
    <p:sldId id="375" r:id="rId33"/>
    <p:sldId id="377" r:id="rId34"/>
    <p:sldId id="378" r:id="rId35"/>
    <p:sldId id="399" r:id="rId36"/>
    <p:sldId id="406" r:id="rId37"/>
    <p:sldId id="379" r:id="rId38"/>
    <p:sldId id="380" r:id="rId39"/>
    <p:sldId id="383" r:id="rId40"/>
    <p:sldId id="385" r:id="rId41"/>
    <p:sldId id="386" r:id="rId42"/>
    <p:sldId id="400" r:id="rId43"/>
    <p:sldId id="40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2028" autoAdjust="0"/>
  </p:normalViewPr>
  <p:slideViewPr>
    <p:cSldViewPr>
      <p:cViewPr varScale="1">
        <p:scale>
          <a:sx n="33" d="100"/>
          <a:sy n="33" d="100"/>
        </p:scale>
        <p:origin x="15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9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4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9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5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23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1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3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22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b.uncw.edu/people/cummingsj/classes/MIS492/Exercises/SampleTime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Time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Activity-on-arrow (AOA) or Arrow Diagramming Method (ADM)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530725"/>
          </a:xfrm>
        </p:spPr>
        <p:txBody>
          <a:bodyPr/>
          <a:lstStyle/>
          <a:p>
            <a:r>
              <a:rPr lang="en-US" dirty="0" smtClean="0"/>
              <a:t>Activities are represented by arrows</a:t>
            </a:r>
          </a:p>
          <a:p>
            <a:r>
              <a:rPr lang="en-US" dirty="0" smtClean="0"/>
              <a:t>Nodes or circles are the starting and ending points of activities</a:t>
            </a:r>
          </a:p>
          <a:p>
            <a:r>
              <a:rPr lang="en-US" dirty="0" smtClean="0"/>
              <a:t>Can only show finish-to-start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5217796" cy="2615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Diagramming Method (PDM)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530725"/>
          </a:xfrm>
        </p:spPr>
        <p:txBody>
          <a:bodyPr/>
          <a:lstStyle/>
          <a:p>
            <a:r>
              <a:rPr lang="en-US" dirty="0" smtClean="0"/>
              <a:t>Activities are represented by boxes</a:t>
            </a:r>
          </a:p>
          <a:p>
            <a:r>
              <a:rPr lang="en-US" dirty="0" smtClean="0"/>
              <a:t>Arrows show relationships between activities</a:t>
            </a:r>
          </a:p>
          <a:p>
            <a:r>
              <a:rPr lang="en-US" dirty="0" smtClean="0"/>
              <a:t>More popular than ADM method and used by project management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0257"/>
            <a:ext cx="7492999" cy="269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6466114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csb.uncw.edu/people/cummingsj/classes/MIS492/Exercises/SampleTime.mpp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9377"/>
            <a:ext cx="7877175" cy="31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924800" cy="1143000"/>
          </a:xfrm>
        </p:spPr>
        <p:txBody>
          <a:bodyPr/>
          <a:lstStyle/>
          <a:p>
            <a:r>
              <a:rPr lang="en-US" dirty="0" smtClean="0"/>
              <a:t>Reasons for Creating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5543" y="17526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Mandatory dependencies (hard logic)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Discretionary dependencies (soft logic)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External dependencies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BBAD3-A968-47CC-BC42-F5C3CCDA55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8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P3: 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3058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resource breakdown structure </a:t>
            </a:r>
            <a:r>
              <a:rPr lang="en-US" dirty="0" smtClean="0"/>
              <a:t>is a hierarchical structure that identifies the project’s resources by category and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77997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r>
                        <a:rPr lang="en-US" sz="1400" dirty="0" smtClean="0"/>
                        <a:t>2) Resource Calendars</a:t>
                      </a:r>
                    </a:p>
                    <a:p>
                      <a:r>
                        <a:rPr lang="en-US" sz="1400" baseline="0" dirty="0" smtClean="0"/>
                        <a:t>3) Enterprise Factors</a:t>
                      </a:r>
                    </a:p>
                    <a:p>
                      <a:r>
                        <a:rPr lang="en-US" sz="1400" baseline="0" dirty="0" smtClean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0327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Resourc</a:t>
                      </a:r>
                      <a:r>
                        <a:rPr lang="en-US" sz="1400" baseline="0" dirty="0" smtClean="0"/>
                        <a:t>e </a:t>
                      </a:r>
                      <a:r>
                        <a:rPr lang="en-US" sz="1400" baseline="0" dirty="0" err="1" smtClean="0"/>
                        <a:t>Req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2) Resource</a:t>
                      </a:r>
                      <a:r>
                        <a:rPr lang="en-US" sz="1400" baseline="0" dirty="0" smtClean="0"/>
                        <a:t> Breakdown Structure</a:t>
                      </a:r>
                    </a:p>
                    <a:p>
                      <a:r>
                        <a:rPr lang="en-US" sz="1400" baseline="0" dirty="0" smtClean="0"/>
                        <a:t>3) Updates to Project Docs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40038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Alternative Analysis</a:t>
                      </a:r>
                    </a:p>
                    <a:p>
                      <a:r>
                        <a:rPr lang="en-US" sz="1400" dirty="0" smtClean="0"/>
                        <a:t>2)</a:t>
                      </a:r>
                      <a:r>
                        <a:rPr lang="en-US" sz="1400" baseline="0" dirty="0" smtClean="0"/>
                        <a:t> Bottom-up Estimating</a:t>
                      </a:r>
                      <a:endParaRPr lang="en-US" sz="1400" dirty="0" smtClean="0"/>
                    </a:p>
                    <a:p>
                      <a:r>
                        <a:rPr lang="en-US" sz="1400" baseline="0" dirty="0" smtClean="0"/>
                        <a:t>3) Expert Judgment</a:t>
                      </a:r>
                    </a:p>
                    <a:p>
                      <a:r>
                        <a:rPr lang="en-US" sz="1400" baseline="0" dirty="0" smtClean="0"/>
                        <a:t>4) PM Software</a:t>
                      </a:r>
                    </a:p>
                    <a:p>
                      <a:r>
                        <a:rPr lang="en-US" sz="1400" baseline="0" dirty="0" smtClean="0"/>
                        <a:t>5) Estimating 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248400" y="54102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4267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Determine the resource requirements for each activity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85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 required resources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P4: Activity Duration Estimating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86738" cy="4791075"/>
          </a:xfrm>
        </p:spPr>
        <p:txBody>
          <a:bodyPr/>
          <a:lstStyle/>
          <a:p>
            <a:r>
              <a:rPr lang="en-US" b="1" dirty="0" smtClean="0"/>
              <a:t>Duration vs. Effort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People doing the work should help create estimates, and an expert should review them</a:t>
            </a:r>
          </a:p>
          <a:p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of providing activity estimates as a discrete number, such as four weeks, it’s often helpful to create a </a:t>
            </a:r>
            <a:r>
              <a:rPr lang="en-US" b="1" dirty="0"/>
              <a:t>three-point estimate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Reality…This is quite challenging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Stable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straightforward estimating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Dependent Activities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amount needed for testing is dependent on a successful test or unsuccessful test.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3-point estimates or analogous work well.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Uncertain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previous precedence (complex projects)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 with 3-point estimate to set boundaries then use analogous to set actual estimate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18752"/>
            <a:ext cx="1237631" cy="113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P5: Developing the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12095"/>
              </p:ext>
            </p:extLst>
          </p:nvPr>
        </p:nvGraphicFramePr>
        <p:xfrm>
          <a:off x="762000" y="3657600"/>
          <a:ext cx="23622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2) Activity</a:t>
                      </a:r>
                      <a:r>
                        <a:rPr lang="en-US" sz="1400" baseline="0" dirty="0" smtClean="0"/>
                        <a:t> Resource </a:t>
                      </a:r>
                      <a:r>
                        <a:rPr lang="en-US" sz="1400" baseline="0" dirty="0" err="1" smtClean="0"/>
                        <a:t>Reqs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3) Resource Calendars</a:t>
                      </a:r>
                    </a:p>
                    <a:p>
                      <a:r>
                        <a:rPr lang="en-US" sz="1400" baseline="0" dirty="0" smtClean="0"/>
                        <a:t>4) Schedule Diagrams</a:t>
                      </a:r>
                    </a:p>
                    <a:p>
                      <a:r>
                        <a:rPr lang="en-US" sz="1400" baseline="0" dirty="0" smtClean="0"/>
                        <a:t>5) Duration Estimate</a:t>
                      </a:r>
                    </a:p>
                    <a:p>
                      <a:r>
                        <a:rPr lang="en-US" sz="1400" baseline="0" dirty="0" smtClean="0"/>
                        <a:t>6) Scope Statement</a:t>
                      </a:r>
                    </a:p>
                    <a:p>
                      <a:r>
                        <a:rPr lang="en-US" sz="1400" baseline="0" dirty="0" smtClean="0"/>
                        <a:t>7) Enterprise Factors</a:t>
                      </a:r>
                    </a:p>
                    <a:p>
                      <a:r>
                        <a:rPr lang="en-US" sz="1400" baseline="0" dirty="0" smtClean="0"/>
                        <a:t>8)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2004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29732"/>
              </p:ext>
            </p:extLst>
          </p:nvPr>
        </p:nvGraphicFramePr>
        <p:xfrm>
          <a:off x="6477000" y="36822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Project</a:t>
                      </a:r>
                      <a:r>
                        <a:rPr lang="en-US" sz="1400" baseline="0" dirty="0" smtClean="0"/>
                        <a:t> Schedule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2) Schedule</a:t>
                      </a:r>
                      <a:r>
                        <a:rPr lang="en-US" sz="1400" baseline="0" dirty="0" smtClean="0"/>
                        <a:t> baseline</a:t>
                      </a:r>
                    </a:p>
                    <a:p>
                      <a:r>
                        <a:rPr lang="en-US" sz="1400" baseline="0" dirty="0" smtClean="0"/>
                        <a:t>3) Schedule data</a:t>
                      </a:r>
                    </a:p>
                    <a:p>
                      <a:r>
                        <a:rPr lang="en-US" sz="1400" baseline="0" dirty="0" smtClean="0"/>
                        <a:t>4) Updates to Project Docs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0960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5777"/>
              </p:ext>
            </p:extLst>
          </p:nvPr>
        </p:nvGraphicFramePr>
        <p:xfrm>
          <a:off x="3657600" y="3682274"/>
          <a:ext cx="2286000" cy="239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Schedule Network analysis</a:t>
                      </a:r>
                    </a:p>
                    <a:p>
                      <a:r>
                        <a:rPr lang="en-US" sz="1400" dirty="0" smtClean="0"/>
                        <a:t>2)</a:t>
                      </a:r>
                      <a:r>
                        <a:rPr lang="en-US" sz="1400" baseline="0" dirty="0" smtClean="0"/>
                        <a:t> Critical Path Method</a:t>
                      </a:r>
                      <a:endParaRPr lang="en-US" sz="1400" dirty="0" smtClean="0"/>
                    </a:p>
                    <a:p>
                      <a:r>
                        <a:rPr lang="en-US" sz="1400" baseline="0" dirty="0" smtClean="0"/>
                        <a:t>3) Schedule Compression</a:t>
                      </a:r>
                    </a:p>
                    <a:p>
                      <a:r>
                        <a:rPr lang="en-US" sz="1400" baseline="0" dirty="0" smtClean="0"/>
                        <a:t>4) What-if Scenarios</a:t>
                      </a:r>
                    </a:p>
                    <a:p>
                      <a:r>
                        <a:rPr lang="en-US" sz="1400" baseline="0" dirty="0" smtClean="0"/>
                        <a:t>5) Resource Leveling </a:t>
                      </a:r>
                    </a:p>
                    <a:p>
                      <a:r>
                        <a:rPr lang="en-US" sz="1400" baseline="0" dirty="0" smtClean="0"/>
                        <a:t>6) Critical Chain Method</a:t>
                      </a:r>
                    </a:p>
                    <a:p>
                      <a:r>
                        <a:rPr lang="en-US" sz="1400" baseline="0" dirty="0" smtClean="0"/>
                        <a:t>7) Applying Leads/Lags</a:t>
                      </a:r>
                    </a:p>
                    <a:p>
                      <a:r>
                        <a:rPr lang="en-US" sz="1400" baseline="0" dirty="0" smtClean="0"/>
                        <a:t>8) PM Software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8110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5181600"/>
          </a:xfrm>
        </p:spPr>
        <p:txBody>
          <a:bodyPr/>
          <a:lstStyle/>
          <a:p>
            <a:r>
              <a:rPr lang="en-US" dirty="0" smtClean="0"/>
              <a:t>Project Deliverables</a:t>
            </a:r>
          </a:p>
          <a:p>
            <a:pPr lvl="1"/>
            <a:r>
              <a:rPr lang="en-US" dirty="0" smtClean="0"/>
              <a:t>Project – Integration </a:t>
            </a:r>
            <a:r>
              <a:rPr lang="en-US" dirty="0" err="1" smtClean="0"/>
              <a:t>Mgmt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Project – Scope </a:t>
            </a:r>
            <a:r>
              <a:rPr lang="en-US" dirty="0" err="1" smtClean="0"/>
              <a:t>Mgmt</a:t>
            </a:r>
            <a:r>
              <a:rPr lang="en-US" dirty="0" smtClean="0"/>
              <a:t> (due Friday)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Exercise 2 – available Friday</a:t>
            </a:r>
          </a:p>
          <a:p>
            <a:endParaRPr lang="en-US" dirty="0" smtClean="0"/>
          </a:p>
          <a:p>
            <a:r>
              <a:rPr lang="en-US" dirty="0" smtClean="0"/>
              <a:t>Midterm Next Monday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/>
          <a:lstStyle/>
          <a:p>
            <a:r>
              <a:rPr lang="en-US" dirty="0" smtClean="0"/>
              <a:t>Gantt Charts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Gantt charts</a:t>
            </a:r>
            <a:r>
              <a:rPr lang="en-US" dirty="0" smtClean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Gantt Chart for Software Launch Project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278409" cy="514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Milestones and Gantt Charts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Many people like to focus on meeting milestones, especially for large projects</a:t>
            </a:r>
          </a:p>
          <a:p>
            <a:r>
              <a:rPr lang="en-US" dirty="0" smtClean="0"/>
              <a:t>Normally create milestone by entering tasks with a zero duration, or you can mark any task as a milestone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Milestones should follow the SMART Criteria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1. Define milestones early </a:t>
            </a:r>
            <a:r>
              <a:rPr lang="en-US" sz="2000" dirty="0" smtClean="0"/>
              <a:t>and </a:t>
            </a:r>
            <a:r>
              <a:rPr lang="en-US" sz="2000" dirty="0"/>
              <a:t>include </a:t>
            </a:r>
            <a:r>
              <a:rPr lang="en-US" sz="2000" dirty="0" smtClean="0"/>
              <a:t>in Gantt </a:t>
            </a:r>
            <a:r>
              <a:rPr lang="en-US" sz="2000" dirty="0"/>
              <a:t>chart 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2. Keep milestones small and frequent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3. The set of milestones must be all-encompassing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4. Each milestone must be </a:t>
            </a:r>
            <a:r>
              <a:rPr lang="en-US" sz="2000" dirty="0" smtClean="0"/>
              <a:t>binary (either </a:t>
            </a:r>
            <a:r>
              <a:rPr lang="en-US" sz="2000" dirty="0"/>
              <a:t>complete or </a:t>
            </a:r>
            <a:r>
              <a:rPr lang="en-US" sz="2000" dirty="0" smtClean="0"/>
              <a:t>incomplete)</a:t>
            </a:r>
            <a:endParaRPr lang="en-US" sz="2000" dirty="0"/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5. Carefully monitor the critical path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Techniques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Critical Path Method</a:t>
            </a:r>
          </a:p>
          <a:p>
            <a:r>
              <a:rPr lang="en-US" dirty="0" smtClean="0"/>
              <a:t>Critical Chain Scheduling</a:t>
            </a:r>
          </a:p>
          <a:p>
            <a:r>
              <a:rPr lang="en-US" dirty="0" smtClean="0"/>
              <a:t>PERT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Path Method (CPM)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CPM</a:t>
            </a:r>
            <a:r>
              <a:rPr lang="en-US" dirty="0" smtClean="0"/>
              <a:t> is a network diagramming technique used to predict total project duration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critical path</a:t>
            </a:r>
            <a:r>
              <a:rPr lang="en-US" dirty="0" smtClean="0"/>
              <a:t> for a project is the series of activities that determines the </a:t>
            </a:r>
            <a:r>
              <a:rPr lang="en-US" i="1" dirty="0" smtClean="0"/>
              <a:t>earliest time</a:t>
            </a:r>
            <a:r>
              <a:rPr lang="en-US" dirty="0" smtClean="0"/>
              <a:t> by which the project can be completed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Slack/float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1000"/>
            <a:ext cx="3352800" cy="227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Determining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720"/>
            <a:ext cx="7467600" cy="507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the Network (Arrow)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179002"/>
              </p:ext>
            </p:extLst>
          </p:nvPr>
        </p:nvGraphicFramePr>
        <p:xfrm>
          <a:off x="1202871" y="1676400"/>
          <a:ext cx="6645729" cy="422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/>
                <a:gridCol w="1524000"/>
                <a:gridCol w="1600200"/>
                <a:gridCol w="2117272"/>
              </a:tblGrid>
              <a:tr h="2410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Estimated Duration</a:t>
                      </a:r>
                      <a:endParaRPr lang="en-US" sz="16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841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88559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How long will it take to complete each path (how many?)</a:t>
            </a:r>
          </a:p>
          <a:p>
            <a:pPr marL="342900" indent="-342900">
              <a:buAutoNum type="arabicPeriod"/>
            </a:pPr>
            <a:r>
              <a:rPr lang="en-US" dirty="0" smtClean="0"/>
              <a:t>Which path is the critical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Critical Path Analysis to Make Schedule Trade-offs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87829" y="1600200"/>
            <a:ext cx="8534400" cy="5029200"/>
          </a:xfrm>
        </p:spPr>
        <p:txBody>
          <a:bodyPr/>
          <a:lstStyle/>
          <a:p>
            <a:r>
              <a:rPr lang="en-US" b="1" dirty="0" smtClean="0"/>
              <a:t>Free slack </a:t>
            </a:r>
            <a:r>
              <a:rPr lang="en-US" dirty="0" smtClean="0"/>
              <a:t>or</a:t>
            </a:r>
            <a:r>
              <a:rPr lang="en-US" b="1" dirty="0" smtClean="0"/>
              <a:t> free float</a:t>
            </a:r>
            <a:endParaRPr lang="en-US" dirty="0" smtClean="0"/>
          </a:p>
          <a:p>
            <a:r>
              <a:rPr lang="en-US" b="1" dirty="0" smtClean="0"/>
              <a:t>Total slack </a:t>
            </a:r>
            <a:r>
              <a:rPr lang="en-US" dirty="0" smtClean="0"/>
              <a:t>or</a:t>
            </a:r>
            <a:r>
              <a:rPr lang="en-US" b="1" dirty="0" smtClean="0"/>
              <a:t> total float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Forward pass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ackward pass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86127"/>
            <a:ext cx="4800600" cy="3295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to the critical path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Techniques for shortening schedules</a:t>
            </a:r>
          </a:p>
          <a:p>
            <a:pPr lvl="1"/>
            <a:r>
              <a:rPr lang="en-US" dirty="0" smtClean="0"/>
              <a:t>Crashing</a:t>
            </a:r>
            <a:r>
              <a:rPr lang="en-US" i="1" dirty="0"/>
              <a:t>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Fast tracking Activities</a:t>
            </a:r>
          </a:p>
          <a:p>
            <a:pPr lvl="1"/>
            <a:endParaRPr lang="en-US" sz="1800" b="1" dirty="0"/>
          </a:p>
          <a:p>
            <a:r>
              <a:rPr lang="en-US" b="1" dirty="0" smtClean="0"/>
              <a:t>Updating Critical Path</a:t>
            </a:r>
          </a:p>
          <a:p>
            <a:pPr lvl="1"/>
            <a:r>
              <a:rPr lang="en-US" dirty="0" smtClean="0"/>
              <a:t>Continually update </a:t>
            </a:r>
            <a:r>
              <a:rPr lang="en-US" dirty="0"/>
              <a:t>project schedule information to meet time goals for a project</a:t>
            </a:r>
          </a:p>
          <a:p>
            <a:pPr lvl="1"/>
            <a:r>
              <a:rPr lang="en-US" dirty="0" smtClean="0"/>
              <a:t>Critical </a:t>
            </a:r>
            <a:r>
              <a:rPr lang="en-US" dirty="0"/>
              <a:t>path </a:t>
            </a:r>
            <a:r>
              <a:rPr lang="en-US" dirty="0" smtClean="0"/>
              <a:t>can </a:t>
            </a:r>
            <a:r>
              <a:rPr lang="en-US" dirty="0"/>
              <a:t>change as you enter actual start and finish dates</a:t>
            </a:r>
          </a:p>
          <a:p>
            <a:pPr lvl="1"/>
            <a:r>
              <a:rPr lang="en-US" dirty="0"/>
              <a:t>If you know the project completion date will slip, negotiate with the project sponsor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On the Right Track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tracking almost always results in increased risk</a:t>
            </a:r>
          </a:p>
          <a:p>
            <a:endParaRPr lang="en-US" dirty="0"/>
          </a:p>
          <a:p>
            <a:r>
              <a:rPr lang="en-US" dirty="0" smtClean="0"/>
              <a:t>Ask yourself questions</a:t>
            </a:r>
          </a:p>
          <a:p>
            <a:pPr lvl="1"/>
            <a:r>
              <a:rPr lang="en-US" dirty="0" smtClean="0"/>
              <a:t>Probability of producing expected benefits</a:t>
            </a:r>
          </a:p>
          <a:p>
            <a:pPr lvl="1"/>
            <a:r>
              <a:rPr lang="en-US" dirty="0" smtClean="0"/>
              <a:t>Resource Availability &amp; complexity</a:t>
            </a:r>
          </a:p>
          <a:p>
            <a:pPr lvl="1"/>
            <a:r>
              <a:rPr lang="en-US" dirty="0" smtClean="0"/>
              <a:t>Buy-in – Is Everyone on Board?</a:t>
            </a:r>
          </a:p>
          <a:p>
            <a:pPr lvl="1"/>
            <a:r>
              <a:rPr lang="en-US" dirty="0" smtClean="0"/>
              <a:t>Can the PM manage 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 smtClean="0"/>
              <a:t>Importance of Project Schedules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458200" cy="5334000"/>
          </a:xfrm>
        </p:spPr>
        <p:txBody>
          <a:bodyPr/>
          <a:lstStyle/>
          <a:p>
            <a:r>
              <a:rPr lang="en-US" dirty="0" smtClean="0"/>
              <a:t>Managers often cite delivering projects on time as one of their biggest challenges</a:t>
            </a:r>
          </a:p>
          <a:p>
            <a:r>
              <a:rPr lang="en-US" dirty="0" smtClean="0"/>
              <a:t>Schedule issues are the main reason for conflicts on projects, especially during the second half of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ebruary 01, 19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1333"/>
            <a:ext cx="6845294" cy="21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Chain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Critical chain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scheduling that considers limited resources when creating a project schedule and includes buffers to protect the project completion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75986-2522-43CD-808C-023B2804D6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3416254"/>
            <a:ext cx="5181600" cy="344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Buffers and Critical Chain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53143" y="1524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buffer</a:t>
            </a:r>
            <a:r>
              <a:rPr lang="en-US" dirty="0" smtClean="0"/>
              <a:t> is additional time to complete a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traditional estimates, people often add a buffer to each task and use it if it’s needed or not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Critical chain scheduling removes buffers from individual tasks and instead creates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buffer</a:t>
            </a:r>
            <a:r>
              <a:rPr lang="en-US" dirty="0" smtClean="0"/>
              <a:t> or additional time added before the project’s due date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feeding buffers </a:t>
            </a:r>
            <a:r>
              <a:rPr lang="en-US" dirty="0" smtClean="0"/>
              <a:t>or additional time added before tasks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6C9F7-5646-4D06-A4FC-2FAC61732D6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Evaluation and Review Technique (PERT)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PERT</a:t>
            </a:r>
            <a:r>
              <a:rPr lang="en-US" dirty="0" smtClean="0"/>
              <a:t> is a network analysis technique used to estimate project duration when there is a high degree of uncertainty about the individual activity duration estimates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PERT weighted average</a:t>
            </a:r>
            <a:r>
              <a:rPr lang="en-US" sz="2400" b="1" dirty="0"/>
              <a:t> =</a:t>
            </a:r>
            <a:r>
              <a:rPr lang="en-US" sz="2400" b="1" u="sng" dirty="0"/>
              <a:t> </a:t>
            </a:r>
            <a:endParaRPr lang="en-US" sz="2400" b="1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b="1" u="sng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u="sng" dirty="0"/>
              <a:t>optimistic time + 4X most likely time + pessimistic time</a:t>
            </a:r>
            <a:endParaRPr lang="en-US" sz="24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 smtClean="0"/>
              <a:t>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PERT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What days should be included for the following activity: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Activity 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Optimistic Estimate 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Most Likely Estimate = 10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Pessimistic Estimate = 24 days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Notes on Project Schedule Development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Iterative Process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Review and revise the duration and resource estimates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want to create something that can get approved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 smtClean="0"/>
              <a:t>Approved schedule will then act as the baseline to track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Time Tamers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Heathrow Airport</a:t>
            </a:r>
          </a:p>
          <a:p>
            <a:pPr lvl="1"/>
            <a:r>
              <a:rPr lang="en-US" dirty="0" smtClean="0"/>
              <a:t>Project control handbook</a:t>
            </a:r>
          </a:p>
          <a:p>
            <a:pPr lvl="1"/>
            <a:endParaRPr lang="en-US" dirty="0"/>
          </a:p>
          <a:p>
            <a:r>
              <a:rPr lang="en-US" dirty="0" smtClean="0"/>
              <a:t>DOE - $3 billion over 70 projects</a:t>
            </a:r>
          </a:p>
          <a:p>
            <a:pPr lvl="1"/>
            <a:r>
              <a:rPr lang="en-US" dirty="0" smtClean="0"/>
              <a:t>Master schedule with critical path</a:t>
            </a:r>
          </a:p>
          <a:p>
            <a:pPr lvl="1"/>
            <a:endParaRPr lang="en-US" dirty="0"/>
          </a:p>
          <a:p>
            <a:r>
              <a:rPr lang="en-US" dirty="0" err="1" smtClean="0"/>
              <a:t>Belleli</a:t>
            </a:r>
            <a:r>
              <a:rPr lang="en-US" dirty="0" smtClean="0"/>
              <a:t> Energy </a:t>
            </a:r>
            <a:r>
              <a:rPr lang="en-US" dirty="0" err="1" smtClean="0"/>
              <a:t>Srl</a:t>
            </a:r>
            <a:endParaRPr lang="en-US" dirty="0" smtClean="0"/>
          </a:p>
          <a:p>
            <a:pPr lvl="1"/>
            <a:r>
              <a:rPr lang="en-US" dirty="0" smtClean="0"/>
              <a:t>Worst case scenarios and impact to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dirty="0" smtClean="0"/>
              <a:t>MC1: Schedule Control Suggestions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reality checks on schedules</a:t>
            </a:r>
          </a:p>
          <a:p>
            <a:r>
              <a:rPr lang="en-US" dirty="0" smtClean="0"/>
              <a:t>Allow for contingencies</a:t>
            </a:r>
          </a:p>
          <a:p>
            <a:r>
              <a:rPr lang="en-US" dirty="0" smtClean="0"/>
              <a:t>Don’t plan for everyone to work at 100% capacity all the time</a:t>
            </a:r>
          </a:p>
          <a:p>
            <a:r>
              <a:rPr lang="en-US" dirty="0" smtClean="0"/>
              <a:t>Hold progress meetings with stakeholders and be clear and honest in communicating schedule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the Schedule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Goals are to know the status of the schedule, influence factors that cause schedule changes, determine that the schedule has changed, and manage changes when they occur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Reality Checks on Schedule</a:t>
            </a:r>
          </a:p>
          <a:p>
            <a:pPr lvl="1"/>
            <a:r>
              <a:rPr lang="en-US" dirty="0"/>
              <a:t>First review the draft schedule or estimated completion date in the project charter</a:t>
            </a:r>
          </a:p>
          <a:p>
            <a:pPr lvl="1"/>
            <a:r>
              <a:rPr lang="en-US" dirty="0"/>
              <a:t>Prepare a more detailed schedule with the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/>
              <a:t>Make sure the schedule is realistic and followed</a:t>
            </a:r>
          </a:p>
          <a:p>
            <a:pPr lvl="1"/>
            <a:r>
              <a:rPr lang="en-US" dirty="0"/>
              <a:t>Alert top management well in advance if there are schedule problems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Time Management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for facilitating communications helps people exchange schedule-related information</a:t>
            </a:r>
          </a:p>
          <a:p>
            <a:r>
              <a:rPr lang="en-US" dirty="0" smtClean="0"/>
              <a:t>Decision support models help analyze trade-offs that can be made</a:t>
            </a:r>
          </a:p>
          <a:p>
            <a:r>
              <a:rPr lang="en-US" dirty="0" smtClean="0"/>
              <a:t>Project management software can help in various time management areas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A02B0-268A-4C9E-AA5E-90C112666B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of Caution on Using Project Management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misuse project management software because they don’t understand important concepts and have not had training</a:t>
            </a:r>
          </a:p>
          <a:p>
            <a:r>
              <a:rPr lang="en-US" dirty="0" smtClean="0"/>
              <a:t>You must enter dependencies to have dates adjust automatically and to determine the critical path</a:t>
            </a:r>
          </a:p>
          <a:p>
            <a:r>
              <a:rPr lang="en-US" dirty="0" smtClean="0"/>
              <a:t>You must enter actual schedule information to compare planned and actual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DE221-7D09-4E72-84A7-688BE7B60DE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03878"/>
              </p:ext>
            </p:extLst>
          </p:nvPr>
        </p:nvGraphicFramePr>
        <p:xfrm>
          <a:off x="762000" y="1676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29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Integration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  <a:tr h="50292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P1: Defining</a:t>
                      </a:r>
                      <a:r>
                        <a:rPr lang="en-US" sz="1800" baseline="0" dirty="0" smtClean="0"/>
                        <a:t> Activities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List</a:t>
                      </a:r>
                    </a:p>
                  </a:txBody>
                  <a:tcPr anchor="ctr"/>
                </a:tc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P2: Sequence</a:t>
                      </a:r>
                      <a:r>
                        <a:rPr lang="en-US" sz="1800" baseline="0" dirty="0" smtClean="0"/>
                        <a:t> Activities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Schedule</a:t>
                      </a:r>
                      <a:r>
                        <a:rPr lang="en-US" sz="1800" baseline="0" dirty="0" smtClean="0"/>
                        <a:t> Network Diagram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P3: Estimate</a:t>
                      </a:r>
                      <a:r>
                        <a:rPr lang="en-US" sz="1800" baseline="0" dirty="0" smtClean="0"/>
                        <a:t> Activity Resources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Resource </a:t>
                      </a:r>
                      <a:r>
                        <a:rPr lang="en-US" sz="1800" dirty="0" err="1" smtClean="0"/>
                        <a:t>Reqs</a:t>
                      </a:r>
                      <a:r>
                        <a:rPr lang="en-US" sz="1800" dirty="0" smtClean="0"/>
                        <a:t>.</a:t>
                      </a:r>
                    </a:p>
                  </a:txBody>
                  <a:tcPr anchor="ctr"/>
                </a:tc>
              </a:tr>
              <a:tr h="47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P4: Estimate</a:t>
                      </a:r>
                      <a:r>
                        <a:rPr lang="en-US" sz="1800" baseline="0" dirty="0" smtClean="0"/>
                        <a:t> Activity Duration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Duration Estimates</a:t>
                      </a:r>
                    </a:p>
                  </a:txBody>
                  <a:tcPr anchor="ctr"/>
                </a:tc>
              </a:tr>
              <a:tr h="533400">
                <a:tc v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P5: Develop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Schedule</a:t>
                      </a:r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MC1: Control</a:t>
                      </a:r>
                      <a:r>
                        <a:rPr lang="en-US" sz="1800" baseline="0" dirty="0" smtClean="0"/>
                        <a:t> Schedule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 Performance </a:t>
                      </a:r>
                      <a:r>
                        <a:rPr lang="en-US" sz="1800" dirty="0" err="1" smtClean="0"/>
                        <a:t>Measuerments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7921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schedule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Sequence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durations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schedule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339952"/>
            <a:ext cx="8305800" cy="792162"/>
          </a:xfrm>
        </p:spPr>
        <p:txBody>
          <a:bodyPr/>
          <a:lstStyle/>
          <a:p>
            <a:r>
              <a:rPr lang="en-US" dirty="0" smtClean="0"/>
              <a:t>CAPM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You know from a network diagram that Activity B cannot start until Activity A is finished.  Which of the following are true: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Activities A and B have a start to finish dependency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/>
              <a:t>Activities A and B have a </a:t>
            </a:r>
            <a:r>
              <a:rPr lang="en-US" sz="2400" dirty="0" smtClean="0"/>
              <a:t>finish to start dependency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Activity B has a mandatory dependency on Activity A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Activities A and B are on a critical path</a:t>
            </a:r>
            <a:endParaRPr lang="en-US" sz="2400" dirty="0"/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339952"/>
            <a:ext cx="8305800" cy="792162"/>
          </a:xfrm>
        </p:spPr>
        <p:txBody>
          <a:bodyPr/>
          <a:lstStyle/>
          <a:p>
            <a:r>
              <a:rPr lang="en-US" dirty="0" smtClean="0"/>
              <a:t>CAPM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is the crashing technique used for?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Network Diagramming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Duration Compression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Cost Reduction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Activity Sequencing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5032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Time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E0555-12AE-4560-B223-B50328FFE01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032"/>
            <a:ext cx="6629400" cy="522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944562"/>
          </a:xfrm>
        </p:spPr>
        <p:txBody>
          <a:bodyPr/>
          <a:lstStyle/>
          <a:p>
            <a:r>
              <a:rPr lang="en-US" dirty="0" smtClean="0"/>
              <a:t>P1: Defining Activities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62938" cy="47910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</a:t>
            </a:r>
            <a:r>
              <a:rPr lang="en-US" dirty="0" smtClean="0"/>
              <a:t> or </a:t>
            </a:r>
            <a:r>
              <a:rPr lang="en-US" b="1" dirty="0" smtClean="0"/>
              <a:t>task</a:t>
            </a:r>
            <a:r>
              <a:rPr lang="en-US" dirty="0" smtClean="0"/>
              <a:t> is an element of work normally found on the work breakdown structure (WBS) that has an expected duration, a cost, and resource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4146"/>
              </p:ext>
            </p:extLst>
          </p:nvPr>
        </p:nvGraphicFramePr>
        <p:xfrm>
          <a:off x="1066800" y="491445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Scope Baseline</a:t>
                      </a:r>
                    </a:p>
                    <a:p>
                      <a:r>
                        <a:rPr lang="en-US" sz="1400" dirty="0" smtClean="0"/>
                        <a:t>2) Enterprise</a:t>
                      </a:r>
                      <a:r>
                        <a:rPr lang="en-US" sz="1400" baseline="0" dirty="0" smtClean="0"/>
                        <a:t> Environment Factors</a:t>
                      </a:r>
                    </a:p>
                    <a:p>
                      <a:r>
                        <a:rPr lang="en-US" sz="1400" baseline="0" dirty="0" smtClean="0"/>
                        <a:t>3) Organizational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2766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344"/>
              </p:ext>
            </p:extLst>
          </p:nvPr>
        </p:nvGraphicFramePr>
        <p:xfrm>
          <a:off x="3581400" y="4939124"/>
          <a:ext cx="21336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Decomposition</a:t>
                      </a:r>
                    </a:p>
                    <a:p>
                      <a:r>
                        <a:rPr lang="en-US" sz="1400" dirty="0" smtClean="0"/>
                        <a:t>2) Component</a:t>
                      </a:r>
                      <a:r>
                        <a:rPr lang="en-US" sz="1400" baseline="0" dirty="0" smtClean="0"/>
                        <a:t> Planning 3) Templates</a:t>
                      </a:r>
                    </a:p>
                    <a:p>
                      <a:r>
                        <a:rPr lang="en-US" sz="1400" baseline="0" dirty="0" smtClean="0"/>
                        <a:t>4) Expert Judgment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2102"/>
              </p:ext>
            </p:extLst>
          </p:nvPr>
        </p:nvGraphicFramePr>
        <p:xfrm>
          <a:off x="6096000" y="493912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</a:t>
                      </a:r>
                    </a:p>
                    <a:p>
                      <a:r>
                        <a:rPr lang="en-US" sz="1400" dirty="0" smtClean="0"/>
                        <a:t>2) Activity Attributes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3) Milestone List 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7912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3124200"/>
            <a:ext cx="228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/>
          <a:lstStyle/>
          <a:p>
            <a:r>
              <a:rPr lang="en-US" dirty="0" smtClean="0"/>
              <a:t>Activity Lists, Attributes &amp; Milestones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 list</a:t>
            </a:r>
            <a:r>
              <a:rPr lang="en-US" dirty="0" smtClean="0"/>
              <a:t> is a tabulation of activities to be included on a project schedule that includes</a:t>
            </a:r>
          </a:p>
          <a:p>
            <a:pPr lvl="1"/>
            <a:r>
              <a:rPr lang="en-US" b="1" dirty="0" smtClean="0"/>
              <a:t>Activity attributes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/>
              <a:t>milestone</a:t>
            </a:r>
            <a:r>
              <a:rPr lang="en-US" dirty="0"/>
              <a:t> is a significant event that normally has no duration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Examples </a:t>
            </a:r>
            <a:r>
              <a:rPr lang="en-US" dirty="0"/>
              <a:t>include obtaining customer sign-off on key documents or completion of specific products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762000"/>
          </a:xfrm>
        </p:spPr>
        <p:txBody>
          <a:bodyPr/>
          <a:lstStyle/>
          <a:p>
            <a:r>
              <a:rPr lang="en-US" dirty="0" smtClean="0"/>
              <a:t>P2: Sequencing Activities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6262" y="1447800"/>
            <a:ext cx="8186738" cy="4791075"/>
          </a:xfrm>
        </p:spPr>
        <p:txBody>
          <a:bodyPr/>
          <a:lstStyle/>
          <a:p>
            <a:r>
              <a:rPr lang="en-US" dirty="0" smtClean="0"/>
              <a:t>Involves reviewing activities and determining dependencies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dependency</a:t>
            </a:r>
            <a:r>
              <a:rPr lang="en-US" dirty="0" smtClean="0"/>
              <a:t> or </a:t>
            </a:r>
            <a:r>
              <a:rPr lang="en-US" b="1" dirty="0" smtClean="0"/>
              <a:t>relationship</a:t>
            </a:r>
            <a:r>
              <a:rPr lang="en-US" dirty="0" smtClean="0"/>
              <a:t> is the sequencing of project activities or tasks	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determine dependencies in order to use critical path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1956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r>
                        <a:rPr lang="en-US" sz="1400" dirty="0" smtClean="0"/>
                        <a:t>2) Milestone List</a:t>
                      </a:r>
                    </a:p>
                    <a:p>
                      <a:r>
                        <a:rPr lang="en-US" sz="1400" baseline="0" dirty="0" smtClean="0"/>
                        <a:t>3) Scope Statement </a:t>
                      </a:r>
                    </a:p>
                    <a:p>
                      <a:r>
                        <a:rPr lang="en-US" sz="1400" baseline="0" dirty="0" smtClean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112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Determine Dependency</a:t>
                      </a:r>
                    </a:p>
                    <a:p>
                      <a:r>
                        <a:rPr lang="en-US" sz="1400" dirty="0" smtClean="0"/>
                        <a:t>2) PDM</a:t>
                      </a:r>
                    </a:p>
                    <a:p>
                      <a:r>
                        <a:rPr lang="en-US" sz="1400" baseline="0" dirty="0" smtClean="0"/>
                        <a:t>3) Apply Leads/Lags</a:t>
                      </a:r>
                    </a:p>
                    <a:p>
                      <a:r>
                        <a:rPr lang="en-US" sz="1400" baseline="0" dirty="0" smtClean="0"/>
                        <a:t>4) Schedule Network templates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31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Project Schedule Network Diagrams</a:t>
                      </a:r>
                    </a:p>
                    <a:p>
                      <a:r>
                        <a:rPr lang="en-US" sz="1400" dirty="0" smtClean="0"/>
                        <a:t>2) Update Project Docs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/>
          <a:lstStyle/>
          <a:p>
            <a:r>
              <a:rPr lang="en-US" dirty="0" smtClean="0"/>
              <a:t>Network Diagrams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network diagram</a:t>
            </a:r>
            <a:r>
              <a:rPr lang="en-US" dirty="0" smtClean="0"/>
              <a:t> is a schematic display of the logical relationships among, or sequencing of, project activities</a:t>
            </a:r>
          </a:p>
          <a:p>
            <a:r>
              <a:rPr lang="en-US" dirty="0" smtClean="0"/>
              <a:t>Two main formats are the arrow and precedence diagramming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1854</Words>
  <Application>Microsoft Office PowerPoint</Application>
  <PresentationFormat>On-screen Show (4:3)</PresentationFormat>
  <Paragraphs>421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Rounded MT Bold</vt:lpstr>
      <vt:lpstr>Calibri</vt:lpstr>
      <vt:lpstr>Times New Roman</vt:lpstr>
      <vt:lpstr>Wingdings</vt:lpstr>
      <vt:lpstr>Wingdings 2</vt:lpstr>
      <vt:lpstr>Custom Design</vt:lpstr>
      <vt:lpstr>Theme1</vt:lpstr>
      <vt:lpstr>Project Time Management</vt:lpstr>
      <vt:lpstr>Announcements</vt:lpstr>
      <vt:lpstr>Importance of Project Schedules</vt:lpstr>
      <vt:lpstr>Project Time Management Processes</vt:lpstr>
      <vt:lpstr>Project Time Management Summary</vt:lpstr>
      <vt:lpstr>P1: Defining Activities</vt:lpstr>
      <vt:lpstr>Activity Lists, Attributes &amp; Milestones</vt:lpstr>
      <vt:lpstr>P2: Sequencing Activities</vt:lpstr>
      <vt:lpstr>Network Diagrams</vt:lpstr>
      <vt:lpstr>Activity-on-arrow (AOA) or Arrow Diagramming Method (ADM)</vt:lpstr>
      <vt:lpstr>Precedence Diagramming Method (PDM)</vt:lpstr>
      <vt:lpstr>Figure 6-3. Task Dependency Types</vt:lpstr>
      <vt:lpstr>Reasons for Creating Dependencies</vt:lpstr>
      <vt:lpstr>P3: Estimating Activity Resources</vt:lpstr>
      <vt:lpstr>Estimating Activity Resources</vt:lpstr>
      <vt:lpstr>P4: Activity Duration Estimating</vt:lpstr>
      <vt:lpstr>In Reality…This is quite challenging</vt:lpstr>
      <vt:lpstr>P5: Developing the Schedule</vt:lpstr>
      <vt:lpstr>Project Time Management Processes</vt:lpstr>
      <vt:lpstr>Gantt Charts</vt:lpstr>
      <vt:lpstr>Gantt Chart for Software Launch Project</vt:lpstr>
      <vt:lpstr>Milestones and Gantt Charts</vt:lpstr>
      <vt:lpstr>Project Time Management Techniques </vt:lpstr>
      <vt:lpstr>Critical Path Method (CPM)</vt:lpstr>
      <vt:lpstr>Determining the Critical Path</vt:lpstr>
      <vt:lpstr>Draw the Network (Arrow)</vt:lpstr>
      <vt:lpstr>Using Critical Path Analysis to Make Schedule Trade-offs</vt:lpstr>
      <vt:lpstr>Changes to the critical path</vt:lpstr>
      <vt:lpstr>PM Network: On the Right Track</vt:lpstr>
      <vt:lpstr>Critical Chain Scheduling</vt:lpstr>
      <vt:lpstr>Buffers and Critical Chain</vt:lpstr>
      <vt:lpstr>Program Evaluation and Review Technique (PERT)</vt:lpstr>
      <vt:lpstr>PERT Example</vt:lpstr>
      <vt:lpstr>Final Notes on Project Schedule Development </vt:lpstr>
      <vt:lpstr>PM Network: Time Tamers</vt:lpstr>
      <vt:lpstr>MC1: Schedule Control Suggestions</vt:lpstr>
      <vt:lpstr>Controlling the Schedule</vt:lpstr>
      <vt:lpstr>Using Software to Assist in Time Management</vt:lpstr>
      <vt:lpstr>Words of Caution on Using Project Management Software</vt:lpstr>
      <vt:lpstr>Chapter Summary</vt:lpstr>
      <vt:lpstr>CAPM Questions</vt:lpstr>
      <vt:lpstr>CAPM Questions</vt:lpstr>
    </vt:vector>
  </TitlesOfParts>
  <Company>Augsburg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Lidia</cp:lastModifiedBy>
  <cp:revision>189</cp:revision>
  <dcterms:created xsi:type="dcterms:W3CDTF">2001-07-05T23:10:12Z</dcterms:created>
  <dcterms:modified xsi:type="dcterms:W3CDTF">2017-08-20T23:12:43Z</dcterms:modified>
</cp:coreProperties>
</file>