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8" r:id="rId2"/>
  </p:sldMasterIdLst>
  <p:notesMasterIdLst>
    <p:notesMasterId r:id="rId27"/>
  </p:notesMasterIdLst>
  <p:handoutMasterIdLst>
    <p:handoutMasterId r:id="rId28"/>
  </p:handoutMasterIdLst>
  <p:sldIdLst>
    <p:sldId id="378" r:id="rId3"/>
    <p:sldId id="336" r:id="rId4"/>
    <p:sldId id="337" r:id="rId5"/>
    <p:sldId id="338" r:id="rId6"/>
    <p:sldId id="379" r:id="rId7"/>
    <p:sldId id="339" r:id="rId8"/>
    <p:sldId id="371" r:id="rId9"/>
    <p:sldId id="340" r:id="rId10"/>
    <p:sldId id="341" r:id="rId11"/>
    <p:sldId id="356" r:id="rId12"/>
    <p:sldId id="358" r:id="rId13"/>
    <p:sldId id="360" r:id="rId14"/>
    <p:sldId id="361" r:id="rId15"/>
    <p:sldId id="363" r:id="rId16"/>
    <p:sldId id="398" r:id="rId17"/>
    <p:sldId id="400" r:id="rId18"/>
    <p:sldId id="399" r:id="rId19"/>
    <p:sldId id="365" r:id="rId20"/>
    <p:sldId id="376" r:id="rId21"/>
    <p:sldId id="377" r:id="rId22"/>
    <p:sldId id="366" r:id="rId23"/>
    <p:sldId id="367" r:id="rId24"/>
    <p:sldId id="373" r:id="rId25"/>
    <p:sldId id="39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0457" autoAdjust="0"/>
  </p:normalViewPr>
  <p:slideViewPr>
    <p:cSldViewPr>
      <p:cViewPr varScale="1">
        <p:scale>
          <a:sx n="37" d="100"/>
          <a:sy n="37" d="100"/>
        </p:scale>
        <p:origin x="14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09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6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1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9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news/uk-1501428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hsj.co.uk/news/technology/rising-cost-of-nhs-it-fiasco/5063357.article#.UlbD8NKsh8E" TargetMode="External"/><Relationship Id="rId4" Type="http://schemas.openxmlformats.org/officeDocument/2006/relationships/hyperlink" Target="http://www.bbc.co.uk/news/uk-politics-241306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Cost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MC1: Controlling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dirty="0" smtClean="0"/>
              <a:t>Project cost control includes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endParaRPr lang="en-US" dirty="0" smtClean="0"/>
          </a:p>
          <a:p>
            <a:r>
              <a:rPr lang="en-US" dirty="0" smtClean="0"/>
              <a:t>Many organizations around the globe have problems with cost control</a:t>
            </a:r>
          </a:p>
          <a:p>
            <a:pPr lvl="1"/>
            <a:r>
              <a:rPr lang="en-US" dirty="0" smtClean="0"/>
              <a:t>Work Performance Measurement helps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056687" cy="1066800"/>
          </a:xfrm>
        </p:spPr>
        <p:txBody>
          <a:bodyPr/>
          <a:lstStyle/>
          <a:p>
            <a:r>
              <a:rPr lang="en-US" dirty="0" smtClean="0"/>
              <a:t>Performance Measurement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58200" cy="4724400"/>
          </a:xfrm>
        </p:spPr>
        <p:txBody>
          <a:bodyPr/>
          <a:lstStyle/>
          <a:p>
            <a:r>
              <a:rPr lang="en-US" b="1" dirty="0" smtClean="0"/>
              <a:t>Earned Value Management</a:t>
            </a:r>
          </a:p>
          <a:p>
            <a:pPr lvl="1"/>
            <a:r>
              <a:rPr lang="en-US" dirty="0" smtClean="0"/>
              <a:t>Given a </a:t>
            </a:r>
            <a:r>
              <a:rPr lang="en-US" b="1" dirty="0" smtClean="0"/>
              <a:t>baseline</a:t>
            </a:r>
            <a:r>
              <a:rPr lang="en-US" dirty="0" smtClean="0"/>
              <a:t> (original plan plus approved changes), you can determine how well the project is meeting its goals</a:t>
            </a:r>
          </a:p>
          <a:p>
            <a:pPr lvl="1"/>
            <a:r>
              <a:rPr lang="en-US" dirty="0" smtClean="0"/>
              <a:t>You must enter actual information periodically to use EVM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on: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Planned </a:t>
            </a:r>
            <a:r>
              <a:rPr lang="en-US" sz="2200" b="1" dirty="0"/>
              <a:t>value (PV</a:t>
            </a:r>
            <a:r>
              <a:rPr lang="en-US" sz="22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Actual </a:t>
            </a:r>
            <a:r>
              <a:rPr lang="en-US" sz="2200" b="1" dirty="0"/>
              <a:t>cost (AC</a:t>
            </a:r>
            <a:r>
              <a:rPr lang="en-US" sz="2200" b="1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/>
              <a:t>Earned </a:t>
            </a:r>
            <a:r>
              <a:rPr lang="en-US" sz="2200" b="1" dirty="0"/>
              <a:t>value (EV</a:t>
            </a:r>
            <a:r>
              <a:rPr lang="en-US" sz="2200" b="1" dirty="0" smtClean="0"/>
              <a:t>)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Rate of Performance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115728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Rate of performance (RP)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Ratio of actual work completed to the percentage of work planned to have been completed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completed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Earned Value Calculations for One Activity After Week One</a:t>
            </a:r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3"/>
          <a:srcRect t="7692"/>
          <a:stretch>
            <a:fillRect/>
          </a:stretch>
        </p:blipFill>
        <p:spPr bwMode="auto">
          <a:xfrm>
            <a:off x="1895047" y="4582570"/>
            <a:ext cx="6019800" cy="213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734175" cy="270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Thumb for EV Numbers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r>
              <a:rPr lang="en-US" dirty="0" smtClean="0"/>
              <a:t>Negative numbers for cost and schedule variance indicate problems in those areas</a:t>
            </a:r>
          </a:p>
          <a:p>
            <a:r>
              <a:rPr lang="en-US" dirty="0" smtClean="0"/>
              <a:t>CPI and SPI less than 100% indicate problems</a:t>
            </a:r>
          </a:p>
          <a:p>
            <a:r>
              <a:rPr lang="en-US" dirty="0" smtClean="0"/>
              <a:t>Problems mean the project is costing more than planned (over budget) or taking longer than planned (behind schedule)</a:t>
            </a:r>
          </a:p>
          <a:p>
            <a:r>
              <a:rPr lang="en-US" dirty="0" smtClean="0"/>
              <a:t>The CPI can be used to calculate the </a:t>
            </a:r>
            <a:r>
              <a:rPr lang="en-US" b="1" dirty="0" smtClean="0"/>
              <a:t>estimate at completion</a:t>
            </a:r>
            <a:r>
              <a:rPr lang="en-US" dirty="0" smtClean="0"/>
              <a:t> (EAC)—an estimate of what it will cost to complete the project based on performance to date. The </a:t>
            </a:r>
            <a:r>
              <a:rPr lang="en-US" b="1" dirty="0" smtClean="0"/>
              <a:t>budget at completion </a:t>
            </a:r>
            <a:r>
              <a:rPr lang="en-US" dirty="0" smtClean="0"/>
              <a:t>(BAC) is the original total budget for the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 smtClean="0"/>
              <a:t>You are a PM constructing a 16-mile road</a:t>
            </a:r>
          </a:p>
          <a:p>
            <a:pPr lvl="1"/>
            <a:r>
              <a:rPr lang="en-US" dirty="0" smtClean="0"/>
              <a:t>Completion time: 12 weeks</a:t>
            </a:r>
          </a:p>
          <a:p>
            <a:pPr lvl="1"/>
            <a:r>
              <a:rPr lang="en-US" dirty="0" smtClean="0"/>
              <a:t>Approved budget (BAC): $600,000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</a:t>
            </a:r>
            <a:r>
              <a:rPr lang="en-US" u="sng" dirty="0" smtClean="0"/>
              <a:t>4 weeks</a:t>
            </a:r>
            <a:r>
              <a:rPr lang="en-US" dirty="0" smtClean="0"/>
              <a:t>, </a:t>
            </a:r>
            <a:r>
              <a:rPr lang="en-US" b="1" dirty="0" smtClean="0"/>
              <a:t>$125,000</a:t>
            </a:r>
            <a:r>
              <a:rPr lang="en-US" dirty="0" smtClean="0"/>
              <a:t> has been spent and </a:t>
            </a:r>
            <a:r>
              <a:rPr lang="en-US" b="1" dirty="0" smtClean="0"/>
              <a:t>4 miles </a:t>
            </a:r>
            <a:r>
              <a:rPr lang="en-US" dirty="0" smtClean="0"/>
              <a:t>of road is complete.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6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Work Performed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 smtClean="0"/>
              <a:t>Budgeted Cost of Work Performed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if we are on budget</a:t>
            </a:r>
          </a:p>
          <a:p>
            <a:pPr lvl="1"/>
            <a:r>
              <a:rPr lang="en-US" dirty="0" smtClean="0"/>
              <a:t>Earned Value</a:t>
            </a:r>
          </a:p>
          <a:p>
            <a:pPr lvl="1"/>
            <a:r>
              <a:rPr lang="en-US" dirty="0" smtClean="0"/>
              <a:t>Cost Variance</a:t>
            </a:r>
          </a:p>
          <a:p>
            <a:pPr lvl="1"/>
            <a:r>
              <a:rPr lang="en-US" dirty="0" smtClean="0"/>
              <a:t>Cost Performance Index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Estimate at Completion </a:t>
            </a:r>
            <a:r>
              <a:rPr lang="en-US" dirty="0" smtClean="0"/>
              <a:t>– estimate at the current point in time for how much it will cost to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56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Work Scheduled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297362"/>
          </a:xfrm>
        </p:spPr>
        <p:txBody>
          <a:bodyPr/>
          <a:lstStyle/>
          <a:p>
            <a:r>
              <a:rPr lang="en-US" dirty="0" smtClean="0"/>
              <a:t>Budgeted Cost for the Work Scheduled</a:t>
            </a:r>
          </a:p>
          <a:p>
            <a:endParaRPr lang="en-US" dirty="0"/>
          </a:p>
          <a:p>
            <a:r>
              <a:rPr lang="en-US" dirty="0" smtClean="0"/>
              <a:t>Calculate by schedule</a:t>
            </a:r>
          </a:p>
          <a:p>
            <a:pPr lvl="1"/>
            <a:r>
              <a:rPr lang="en-US" dirty="0" smtClean="0"/>
              <a:t>Planned Value</a:t>
            </a:r>
          </a:p>
          <a:p>
            <a:pPr lvl="1"/>
            <a:r>
              <a:rPr lang="en-US" dirty="0" smtClean="0"/>
              <a:t>Schedule Variance</a:t>
            </a:r>
          </a:p>
          <a:p>
            <a:pPr lvl="1"/>
            <a:r>
              <a:rPr lang="en-US" dirty="0" smtClean="0"/>
              <a:t>Schedule Performance Index</a:t>
            </a:r>
          </a:p>
          <a:p>
            <a:pPr lvl="1"/>
            <a:endParaRPr lang="en-US" dirty="0"/>
          </a:p>
          <a:p>
            <a:r>
              <a:rPr lang="en-US" dirty="0" smtClean="0"/>
              <a:t>Estimated time to complete – estimate based on schedule thus far to complete project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68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Earned Value Chart for Project after Five Months</a:t>
            </a:r>
            <a:endParaRPr lang="en-US" sz="4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4289"/>
            <a:ext cx="8005763" cy="51537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525962"/>
          </a:xfrm>
        </p:spPr>
        <p:txBody>
          <a:bodyPr/>
          <a:lstStyle/>
          <a:p>
            <a:r>
              <a:rPr lang="en-US" sz="2400" dirty="0"/>
              <a:t>EVM is used worldwide, and it is particularly popular in the Middle East, </a:t>
            </a:r>
            <a:r>
              <a:rPr lang="en-US" sz="2400" dirty="0" smtClean="0"/>
              <a:t>South Asia</a:t>
            </a:r>
            <a:r>
              <a:rPr lang="en-US" sz="2400" dirty="0"/>
              <a:t>, Canada, and </a:t>
            </a:r>
            <a:r>
              <a:rPr lang="en-US" sz="2400" dirty="0" smtClean="0"/>
              <a:t>Europe</a:t>
            </a:r>
            <a:endParaRPr lang="en-US" sz="2400" dirty="0"/>
          </a:p>
          <a:p>
            <a:r>
              <a:rPr lang="en-US" sz="2400" dirty="0" smtClean="0"/>
              <a:t>Most </a:t>
            </a:r>
            <a:r>
              <a:rPr lang="en-US" sz="2400" dirty="0"/>
              <a:t>countries require EVM for large defense or government projects, as </a:t>
            </a:r>
            <a:r>
              <a:rPr lang="en-US" sz="2400" dirty="0" smtClean="0"/>
              <a:t>shown in </a:t>
            </a:r>
            <a:r>
              <a:rPr lang="en-US" sz="2400" dirty="0"/>
              <a:t>Figure </a:t>
            </a:r>
            <a:r>
              <a:rPr lang="en-US" sz="2400" dirty="0" smtClean="0"/>
              <a:t>7-6</a:t>
            </a:r>
            <a:endParaRPr lang="en-US" sz="2400" dirty="0"/>
          </a:p>
          <a:p>
            <a:r>
              <a:rPr lang="en-US" sz="2400" dirty="0" smtClean="0"/>
              <a:t>EVM </a:t>
            </a:r>
            <a:r>
              <a:rPr lang="en-US" sz="2400" dirty="0"/>
              <a:t>is also used in such private-industry sectors as IT, construction, </a:t>
            </a:r>
            <a:r>
              <a:rPr lang="en-US" sz="2400" dirty="0" smtClean="0"/>
              <a:t>energy, and </a:t>
            </a:r>
            <a:r>
              <a:rPr lang="en-US" sz="2400" dirty="0"/>
              <a:t>manufacturing.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most private companies have not yet </a:t>
            </a:r>
            <a:r>
              <a:rPr lang="en-US" sz="2400" dirty="0" smtClean="0"/>
              <a:t>applied EVM </a:t>
            </a:r>
            <a:r>
              <a:rPr lang="en-US" sz="2400" dirty="0"/>
              <a:t>to their projects because management does not require it, feeling it is </a:t>
            </a:r>
            <a:r>
              <a:rPr lang="en-US" sz="2400" dirty="0" smtClean="0"/>
              <a:t>too complex </a:t>
            </a:r>
            <a:r>
              <a:rPr lang="en-US" sz="2400" dirty="0"/>
              <a:t>and not cost </a:t>
            </a:r>
            <a:r>
              <a:rPr lang="en-US" sz="2400" dirty="0" smtClean="0"/>
              <a:t>effective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Importance of Project Cost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4345" y="1600200"/>
            <a:ext cx="8534400" cy="4525962"/>
          </a:xfrm>
        </p:spPr>
        <p:txBody>
          <a:bodyPr/>
          <a:lstStyle/>
          <a:p>
            <a:r>
              <a:rPr lang="en-US" sz="2400" dirty="0" smtClean="0"/>
              <a:t>IT projects have a poor track record for meeting budget goals</a:t>
            </a:r>
          </a:p>
          <a:p>
            <a:endParaRPr lang="en-US" sz="1000" dirty="0" smtClean="0"/>
          </a:p>
          <a:p>
            <a:r>
              <a:rPr lang="en-US" sz="2400" dirty="0" smtClean="0"/>
              <a:t>A 2011 Harvard Business Review study reported an average cost overrun of 27 percent. </a:t>
            </a:r>
            <a:r>
              <a:rPr lang="en-US" sz="2400" dirty="0"/>
              <a:t>The most important finding </a:t>
            </a:r>
            <a:r>
              <a:rPr lang="en-US" sz="2400" dirty="0" smtClean="0"/>
              <a:t>was </a:t>
            </a:r>
            <a:r>
              <a:rPr lang="en-US" sz="2400" dirty="0"/>
              <a:t>the discovery of a large number of gigantic </a:t>
            </a:r>
            <a:r>
              <a:rPr lang="en-US" sz="2400" dirty="0" smtClean="0"/>
              <a:t>overages or “black swans”</a:t>
            </a:r>
          </a:p>
        </p:txBody>
      </p:sp>
      <p:pic>
        <p:nvPicPr>
          <p:cNvPr id="1026" name="Picture 2" descr="July 26, 2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5291"/>
            <a:ext cx="5486400" cy="246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7-6. Earned Value Usage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7370"/>
            <a:ext cx="6096000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792162"/>
          </a:xfrm>
        </p:spPr>
        <p:txBody>
          <a:bodyPr/>
          <a:lstStyle/>
          <a:p>
            <a:r>
              <a:rPr lang="en-US" smtClean="0"/>
              <a:t>Project Portfolio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Five levels for project portfolio management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Put all your projects in one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Prioritize the projects in your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Divide your projects into two or three budgets based on type of investment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Automate the repository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Apply modern portfolio theory, including risk-return tools that map project risk on a curve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>
            <a:normAutofit/>
          </a:bodyPr>
          <a:lstStyle/>
          <a:p>
            <a:r>
              <a:rPr lang="en-US" smtClean="0"/>
              <a:t>Benefits of Portfolio Management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Schlumberger saved $3 million in one year by organizing 120 information technology projects into a portfolio </a:t>
            </a:r>
          </a:p>
          <a:p>
            <a:endParaRPr lang="en-US" sz="2400" dirty="0" smtClean="0"/>
          </a:p>
          <a:p>
            <a:r>
              <a:rPr lang="en-US" sz="2400" dirty="0" smtClean="0"/>
              <a:t>ROI of implementing portfolio management software by IT departments:</a:t>
            </a:r>
          </a:p>
          <a:p>
            <a:pPr lvl="1"/>
            <a:r>
              <a:rPr lang="en-US" sz="2400" dirty="0" smtClean="0"/>
              <a:t>6.5% average annual savings in IT budget (end year 1)</a:t>
            </a:r>
          </a:p>
          <a:p>
            <a:pPr lvl="1"/>
            <a:r>
              <a:rPr lang="en-US" sz="2400" dirty="0" smtClean="0"/>
              <a:t>Improved annual </a:t>
            </a:r>
            <a:r>
              <a:rPr lang="en-US" sz="2400" dirty="0" err="1" smtClean="0"/>
              <a:t>avg</a:t>
            </a:r>
            <a:r>
              <a:rPr lang="en-US" sz="2400" dirty="0" smtClean="0"/>
              <a:t> project timeliness by 45.2%</a:t>
            </a:r>
          </a:p>
          <a:p>
            <a:pPr lvl="1"/>
            <a:r>
              <a:rPr lang="en-US" sz="2400" dirty="0" smtClean="0"/>
              <a:t>Reduced IT management time spent on status reporting by 43% and IT labor capitalization reporting by 55%</a:t>
            </a:r>
          </a:p>
          <a:p>
            <a:pPr lvl="1"/>
            <a:r>
              <a:rPr lang="en-US" sz="2400" dirty="0" smtClean="0"/>
              <a:t>Decreased the time to achieve financial sign-off for new IT projects by 20.4%, or 8.4 days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r>
              <a:rPr lang="en-US" sz="2400" dirty="0" smtClean="0"/>
              <a:t>A global survey released by Borland Software in 2006 suggests that many organizations are still at a low-level of maturity in terms of how they define project goals, allocate resources, and measure overall success of their information technology portfolios. Some of the findings include the following:</a:t>
            </a:r>
          </a:p>
          <a:p>
            <a:pPr lvl="1"/>
            <a:r>
              <a:rPr lang="en-US" sz="2000" dirty="0" smtClean="0"/>
              <a:t>Only 22 percent of survey respondents reported that their organization either effectively or very effectively uses a project plan for managing projects</a:t>
            </a:r>
          </a:p>
          <a:p>
            <a:pPr lvl="1"/>
            <a:r>
              <a:rPr lang="en-US" sz="2000" dirty="0" smtClean="0"/>
              <a:t>Only 17 percent have either rigorous or very rigorous processes for project plans, which include developing a baseline and estimating schedule, cost, and business impact of projects</a:t>
            </a:r>
          </a:p>
          <a:p>
            <a:pPr lvl="1"/>
            <a:r>
              <a:rPr lang="en-US" sz="2000" dirty="0" smtClean="0"/>
              <a:t>Only 20 percent agreed their organizations monitor portfolio progress and coordinate across inter-dependent projects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1967" y="284912"/>
            <a:ext cx="8305800" cy="868362"/>
          </a:xfrm>
        </p:spPr>
        <p:txBody>
          <a:bodyPr/>
          <a:lstStyle/>
          <a:p>
            <a:r>
              <a:rPr lang="en-US" smtClean="0"/>
              <a:t>Sample Cost Estimate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a cost estimate for the Recreation and Wellness Intranet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862" y="5794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how not to mange costs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572000"/>
          </a:xfrm>
        </p:spPr>
        <p:txBody>
          <a:bodyPr/>
          <a:lstStyle/>
          <a:p>
            <a:r>
              <a:rPr lang="en-US" sz="2400" dirty="0" smtClean="0"/>
              <a:t>The U.S. government (e.g. IRS)</a:t>
            </a:r>
          </a:p>
          <a:p>
            <a:endParaRPr lang="en-US" sz="2400" dirty="0"/>
          </a:p>
          <a:p>
            <a:r>
              <a:rPr lang="en-US" sz="2400" dirty="0" smtClean="0"/>
              <a:t>The United Kingdom’s National Health Service IT</a:t>
            </a:r>
          </a:p>
          <a:p>
            <a:pPr lvl="1"/>
            <a:r>
              <a:rPr lang="en-US" sz="2000" dirty="0">
                <a:hlinkClick r:id="rId3"/>
              </a:rPr>
              <a:t>http://www.bbc.co.uk/news/uk-15014288</a:t>
            </a:r>
            <a:endParaRPr lang="en-US" sz="2200" dirty="0"/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www.bbc.co.uk/news/uk-politics-24130684</a:t>
            </a:r>
            <a:endParaRPr lang="en-US" sz="2000" dirty="0" smtClean="0"/>
          </a:p>
          <a:p>
            <a:pPr lvl="1"/>
            <a:r>
              <a:rPr lang="en-US" sz="2000" dirty="0">
                <a:hlinkClick r:id="rId5"/>
              </a:rPr>
              <a:t>http://www.hsj.co.uk/news/technology/rising-cost-of-nhs-it-fiasco/5063357.article#.UlbD8NKsh8E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2F13C-0A62-464E-8548-D708B7A503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Cost and Project Cost Management?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269" y="1676400"/>
            <a:ext cx="8458200" cy="4791075"/>
          </a:xfrm>
        </p:spPr>
        <p:txBody>
          <a:bodyPr/>
          <a:lstStyle/>
          <a:p>
            <a:r>
              <a:rPr lang="en-US" b="1" dirty="0" smtClean="0"/>
              <a:t>Cost</a:t>
            </a:r>
            <a:r>
              <a:rPr lang="en-US" dirty="0" smtClean="0"/>
              <a:t> is a resource sacrificed or foregone to achieve a specific objective or something given up in exchange</a:t>
            </a:r>
          </a:p>
          <a:p>
            <a:endParaRPr lang="en-US" b="1" dirty="0" smtClean="0"/>
          </a:p>
          <a:p>
            <a:r>
              <a:rPr lang="en-US" b="1" dirty="0" smtClean="0"/>
              <a:t>Project cost management </a:t>
            </a:r>
            <a:r>
              <a:rPr lang="en-US" dirty="0" smtClean="0"/>
              <a:t>includes the processes required to ensure that the project is completed within an approved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Cost Management Processes</a:t>
            </a:r>
          </a:p>
        </p:txBody>
      </p:sp>
      <p:sp>
        <p:nvSpPr>
          <p:cNvPr id="2" name="Down Arrow 1"/>
          <p:cNvSpPr/>
          <p:nvPr/>
        </p:nvSpPr>
        <p:spPr>
          <a:xfrm>
            <a:off x="1371600" y="24505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505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Costs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28194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Determine Budget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59436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Costs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91604"/>
            <a:ext cx="81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Scope Baseline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2432" y="2314190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Schedule Baseline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4828" y="3040988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Estimate bases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3116" y="4293091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Activity Cost Estimates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8703" y="4385423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Baseline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070890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Project Funding Req.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71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Cost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0136"/>
              </p:ext>
            </p:extLst>
          </p:nvPr>
        </p:nvGraphicFramePr>
        <p:xfrm>
          <a:off x="762000" y="1981200"/>
          <a:ext cx="8229600" cy="2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2766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Cost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  <a:tr h="5029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CP1: Planning Cost </a:t>
                      </a:r>
                      <a:r>
                        <a:rPr lang="en-US" sz="1800" dirty="0" err="1" smtClean="0"/>
                        <a:t>Mgmt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Cost Management Plan</a:t>
                      </a:r>
                    </a:p>
                  </a:txBody>
                  <a:tcPr anchor="ctr"/>
                </a:tc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CP2:</a:t>
                      </a:r>
                      <a:r>
                        <a:rPr lang="en-US" sz="1800" baseline="0" dirty="0" smtClean="0"/>
                        <a:t> Estimating Costs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Cost</a:t>
                      </a:r>
                      <a:r>
                        <a:rPr lang="en-US" sz="1800" baseline="0" dirty="0" smtClean="0"/>
                        <a:t> Estimates</a:t>
                      </a:r>
                    </a:p>
                  </a:txBody>
                  <a:tcPr anchor="ctr"/>
                </a:tc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CP3: Determining</a:t>
                      </a:r>
                      <a:r>
                        <a:rPr lang="en-US" sz="1800" baseline="0" dirty="0" smtClean="0"/>
                        <a:t> the Budget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Cost</a:t>
                      </a:r>
                      <a:r>
                        <a:rPr lang="en-US" sz="1800" baseline="0" dirty="0" smtClean="0"/>
                        <a:t> Performance Baseline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MC1: Controlling</a:t>
                      </a:r>
                      <a:r>
                        <a:rPr lang="en-US" sz="1800" baseline="0" dirty="0" smtClean="0"/>
                        <a:t> Costs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Perf</a:t>
                      </a:r>
                      <a:r>
                        <a:rPr lang="en-US" sz="1800" baseline="0" dirty="0" smtClean="0"/>
                        <a:t>. Measurements</a:t>
                      </a:r>
                    </a:p>
                    <a:p>
                      <a:r>
                        <a:rPr lang="en-US" sz="1800" baseline="0" dirty="0" smtClean="0"/>
                        <a:t>Budget Forecasts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7-1. Project Cost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29298-A740-4C0B-A086-304C9031AE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581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Principles of Cost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r>
              <a:rPr lang="en-US" dirty="0" smtClean="0"/>
              <a:t>Most members of an executive board better understand and are more interested in financial terms than IT terms , so IT project managers must speak their language</a:t>
            </a:r>
          </a:p>
          <a:p>
            <a:pPr lvl="1"/>
            <a:r>
              <a:rPr lang="en-US" b="1" dirty="0" smtClean="0"/>
              <a:t>Profits</a:t>
            </a:r>
            <a:endParaRPr lang="en-US" dirty="0"/>
          </a:p>
          <a:p>
            <a:pPr lvl="1"/>
            <a:r>
              <a:rPr lang="en-US" b="1" dirty="0"/>
              <a:t>Profit </a:t>
            </a:r>
            <a:r>
              <a:rPr lang="en-US" b="1" dirty="0" smtClean="0"/>
              <a:t>margin</a:t>
            </a:r>
            <a:endParaRPr lang="en-US" dirty="0"/>
          </a:p>
          <a:p>
            <a:pPr lvl="1"/>
            <a:r>
              <a:rPr lang="en-US" b="1" dirty="0"/>
              <a:t>Life cycle </a:t>
            </a:r>
            <a:r>
              <a:rPr lang="en-US" b="1" dirty="0" smtClean="0"/>
              <a:t>costing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/>
              <a:t>Cash flow </a:t>
            </a:r>
            <a:r>
              <a:rPr lang="en-US" b="1" dirty="0" smtClean="0"/>
              <a:t>analysis</a:t>
            </a:r>
            <a:endParaRPr lang="en-US" sz="3200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344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of Downtime for IT Applications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6BDD15F-29A1-423B-B1F6-11DB27389FE1}" type="slidenum">
              <a:rPr lang="en-US" smtClean="0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 l="23125" t="20000" r="35000" b="36000"/>
          <a:stretch>
            <a:fillRect/>
          </a:stretch>
        </p:blipFill>
        <p:spPr bwMode="auto">
          <a:xfrm>
            <a:off x="1219200" y="1676400"/>
            <a:ext cx="6705600" cy="4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38227" y="6111453"/>
            <a:ext cx="779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The Standish Group International, “Trends in IT Value,” www.standishgroup.com (2008).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1110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Calibri</vt:lpstr>
      <vt:lpstr>Times New Roman</vt:lpstr>
      <vt:lpstr>Wingdings</vt:lpstr>
      <vt:lpstr>Custom Design</vt:lpstr>
      <vt:lpstr>Theme1</vt:lpstr>
      <vt:lpstr>Project Cost Management</vt:lpstr>
      <vt:lpstr>The Importance of Project Cost Management</vt:lpstr>
      <vt:lpstr>Examples of how not to mange costs</vt:lpstr>
      <vt:lpstr>What is Cost and Project Cost Management?</vt:lpstr>
      <vt:lpstr>Project Cost Management Processes</vt:lpstr>
      <vt:lpstr>Project Cost Management Processes</vt:lpstr>
      <vt:lpstr>Figure 7-1. Project Cost Management Summary</vt:lpstr>
      <vt:lpstr>Basic Principles of Cost Management</vt:lpstr>
      <vt:lpstr>Cost of Downtime for IT Applications</vt:lpstr>
      <vt:lpstr>MC1: Controlling Costs</vt:lpstr>
      <vt:lpstr>Performance Measurement Analysis</vt:lpstr>
      <vt:lpstr>Rate of Performance</vt:lpstr>
      <vt:lpstr>Earned Value Calculations for One Activity After Week One</vt:lpstr>
      <vt:lpstr>Rules of Thumb for EV Numbers</vt:lpstr>
      <vt:lpstr>Example</vt:lpstr>
      <vt:lpstr>Example – Work Performed</vt:lpstr>
      <vt:lpstr>Example – Work Scheduled</vt:lpstr>
      <vt:lpstr>Earned Value Chart for Project after Five Months</vt:lpstr>
      <vt:lpstr>Global Issues</vt:lpstr>
      <vt:lpstr>Figure 7-6. Earned Value Usage</vt:lpstr>
      <vt:lpstr>Project Portfolio Management</vt:lpstr>
      <vt:lpstr>Benefits of Portfolio Management</vt:lpstr>
      <vt:lpstr>Best Practice</vt:lpstr>
      <vt:lpstr>Sample Cost Estimate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Lidia</cp:lastModifiedBy>
  <cp:revision>189</cp:revision>
  <dcterms:created xsi:type="dcterms:W3CDTF">2001-07-05T23:10:12Z</dcterms:created>
  <dcterms:modified xsi:type="dcterms:W3CDTF">2017-08-20T23:13:44Z</dcterms:modified>
</cp:coreProperties>
</file>