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82"/>
  </p:notesMasterIdLst>
  <p:sldIdLst>
    <p:sldId id="313" r:id="rId5"/>
    <p:sldId id="314" r:id="rId6"/>
    <p:sldId id="315" r:id="rId7"/>
    <p:sldId id="316" r:id="rId8"/>
    <p:sldId id="317" r:id="rId9"/>
    <p:sldId id="257" r:id="rId10"/>
    <p:sldId id="258" r:id="rId11"/>
    <p:sldId id="259" r:id="rId12"/>
    <p:sldId id="264" r:id="rId13"/>
    <p:sldId id="260" r:id="rId14"/>
    <p:sldId id="261" r:id="rId15"/>
    <p:sldId id="262" r:id="rId16"/>
    <p:sldId id="263"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2" r:id="rId64"/>
    <p:sldId id="311" r:id="rId65"/>
    <p:sldId id="327" r:id="rId66"/>
    <p:sldId id="328" r:id="rId67"/>
    <p:sldId id="329" r:id="rId68"/>
    <p:sldId id="330" r:id="rId69"/>
    <p:sldId id="331" r:id="rId70"/>
    <p:sldId id="332" r:id="rId71"/>
    <p:sldId id="333" r:id="rId72"/>
    <p:sldId id="318" r:id="rId73"/>
    <p:sldId id="319" r:id="rId74"/>
    <p:sldId id="320" r:id="rId75"/>
    <p:sldId id="321" r:id="rId76"/>
    <p:sldId id="322" r:id="rId77"/>
    <p:sldId id="323" r:id="rId78"/>
    <p:sldId id="324" r:id="rId79"/>
    <p:sldId id="325" r:id="rId80"/>
    <p:sldId id="32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7434" autoAdjust="0"/>
  </p:normalViewPr>
  <p:slideViewPr>
    <p:cSldViewPr snapToGrid="0">
      <p:cViewPr varScale="1">
        <p:scale>
          <a:sx n="48" d="100"/>
          <a:sy n="48" d="100"/>
        </p:scale>
        <p:origin x="67"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FF10B-54C1-4432-90A4-308FFB6A9062}" type="datetimeFigureOut">
              <a:rPr lang="en-US" smtClean="0"/>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C5FED-1129-4C65-A74E-3220C7DF997F}" type="slidenum">
              <a:rPr lang="en-US" smtClean="0"/>
              <a:t>‹#›</a:t>
            </a:fld>
            <a:endParaRPr lang="en-US"/>
          </a:p>
        </p:txBody>
      </p:sp>
    </p:spTree>
    <p:extLst>
      <p:ext uri="{BB962C8B-B14F-4D97-AF65-F5344CB8AC3E}">
        <p14:creationId xmlns:p14="http://schemas.microsoft.com/office/powerpoint/2010/main" val="270505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6709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Compact-disk read-only memory</a:t>
            </a:r>
          </a:p>
          <a:p>
            <a:pPr marL="228600" indent="-228600">
              <a:buAutoNum type="arabicParenR"/>
            </a:pPr>
            <a:r>
              <a:rPr lang="en-US" dirty="0"/>
              <a:t>Red, Green, Blue</a:t>
            </a:r>
          </a:p>
          <a:p>
            <a:pPr marL="228600" indent="-228600">
              <a:buAutoNum type="arabicParenR"/>
            </a:pPr>
            <a:r>
              <a:rPr lang="en-US" dirty="0"/>
              <a:t>1976</a:t>
            </a:r>
          </a:p>
          <a:p>
            <a:pPr marL="228600" indent="-228600">
              <a:buAutoNum type="arabicParenR"/>
            </a:pPr>
            <a:r>
              <a:rPr lang="en-US" dirty="0"/>
              <a:t>Garage</a:t>
            </a:r>
          </a:p>
          <a:p>
            <a:pPr marL="228600" indent="-228600">
              <a:buAutoNum type="arabicParenR"/>
            </a:pPr>
            <a:r>
              <a:rPr lang="en-US" dirty="0"/>
              <a:t>1990</a:t>
            </a:r>
          </a:p>
          <a:p>
            <a:pPr marL="228600" indent="-228600">
              <a:buAutoNum type="arabicParenR"/>
            </a:pPr>
            <a:r>
              <a:rPr lang="en-US" dirty="0"/>
              <a:t>The Commodore 64</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0206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 and D</a:t>
            </a:r>
          </a:p>
          <a:p>
            <a:pPr marL="228600" indent="-228600">
              <a:buAutoNum type="arabicParenR"/>
            </a:pPr>
            <a:r>
              <a:rPr lang="en-US" dirty="0"/>
              <a:t>A, B, and D</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58001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D, and E</a:t>
            </a:r>
          </a:p>
          <a:p>
            <a:pPr marL="228600" indent="-228600">
              <a:buAutoNum type="arabicParenR"/>
            </a:pPr>
            <a:r>
              <a:rPr lang="en-US" dirty="0"/>
              <a:t>A, B, and E</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8119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E</a:t>
            </a:r>
          </a:p>
          <a:p>
            <a:pPr marL="228600" indent="-228600">
              <a:buAutoNum type="arabicParenR"/>
            </a:pPr>
            <a:r>
              <a:rPr lang="en-US" dirty="0"/>
              <a:t>B, C</a:t>
            </a:r>
            <a:r>
              <a:rPr lang="en-US"/>
              <a:t>, and 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1441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28040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Yes</a:t>
            </a:r>
          </a:p>
          <a:p>
            <a:pPr marL="228600" indent="-228600">
              <a:buAutoNum type="arabicParenR"/>
            </a:pPr>
            <a:r>
              <a:rPr lang="en-US" dirty="0"/>
              <a:t>Higher</a:t>
            </a:r>
          </a:p>
          <a:p>
            <a:pPr marL="228600" indent="-228600">
              <a:buAutoNum type="arabicParenR"/>
            </a:pPr>
            <a:r>
              <a:rPr lang="en-US" dirty="0"/>
              <a:t>True</a:t>
            </a:r>
          </a:p>
          <a:p>
            <a:pPr marL="228600" indent="-228600">
              <a:buAutoNum type="arabicParenR"/>
            </a:pPr>
            <a:r>
              <a:rPr lang="en-US" dirty="0"/>
              <a:t>Segments</a:t>
            </a:r>
          </a:p>
          <a:p>
            <a:endParaRPr lang="en-US" dirty="0"/>
          </a:p>
          <a:p>
            <a:r>
              <a:rPr lang="en-US" dirty="0"/>
              <a:t>segments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00744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Higher</a:t>
            </a:r>
          </a:p>
          <a:p>
            <a:pPr marL="228600" indent="-228600">
              <a:buAutoNum type="arabicParenR"/>
            </a:pPr>
            <a:r>
              <a:rPr lang="en-US" dirty="0"/>
              <a:t>Standardization</a:t>
            </a:r>
          </a:p>
          <a:p>
            <a:pPr marL="228600" indent="-228600">
              <a:buAutoNum type="arabicParenR"/>
            </a:pPr>
            <a:r>
              <a:rPr lang="en-US" dirty="0"/>
              <a:t>Layers</a:t>
            </a:r>
          </a:p>
          <a:p>
            <a:pPr marL="228600" indent="-228600">
              <a:buAutoNum type="arabicParenR"/>
            </a:pPr>
            <a:r>
              <a:rPr lang="en-US" dirty="0"/>
              <a:t>Independently</a:t>
            </a:r>
          </a:p>
          <a:p>
            <a:pPr marL="228600" indent="-228600">
              <a:buAutoNum type="arabicParenR"/>
            </a:pPr>
            <a:r>
              <a:rPr lang="en-US" dirty="0"/>
              <a:t>Parallel computation is the only one that is incorrect</a:t>
            </a:r>
          </a:p>
          <a:p>
            <a:r>
              <a:rPr lang="en-US" dirty="0"/>
              <a:t>easier</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50799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Cost</a:t>
            </a:r>
          </a:p>
          <a:p>
            <a:pPr marL="228600" indent="-228600">
              <a:buAutoNum type="arabicParenR"/>
            </a:pPr>
            <a:r>
              <a:rPr lang="en-US" dirty="0"/>
              <a:t>Unnecessary</a:t>
            </a:r>
          </a:p>
          <a:p>
            <a:pPr marL="228600" indent="-228600">
              <a:buAutoNum type="arabicParenR"/>
            </a:pPr>
            <a:r>
              <a:rPr lang="en-US" dirty="0"/>
              <a:t>Switching</a:t>
            </a:r>
          </a:p>
          <a:p>
            <a:pPr marL="228600" indent="-228600">
              <a:buAutoNum type="arabicParenR"/>
            </a:pPr>
            <a:r>
              <a:rPr lang="en-US" dirty="0"/>
              <a:t>Is that a </a:t>
            </a:r>
            <a:r>
              <a:rPr lang="en-US"/>
              <a:t>layer diagram – NO.</a:t>
            </a:r>
            <a:endParaRPr lang="en-US" dirty="0"/>
          </a:p>
          <a:p>
            <a:pPr marL="0" indent="0">
              <a:buNone/>
            </a:pPr>
            <a:endParaRPr lang="en-US" dirty="0"/>
          </a:p>
          <a:p>
            <a:r>
              <a:rPr lang="en-US" dirty="0"/>
              <a:t>Cost, unnecessary, switching</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815530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1989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and C</a:t>
            </a:r>
          </a:p>
          <a:p>
            <a:pPr marL="228600" indent="-228600">
              <a:buAutoNum type="arabicParenR"/>
            </a:pPr>
            <a:r>
              <a:rPr lang="en-US" dirty="0"/>
              <a:t>No</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11339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8023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Yes</a:t>
            </a:r>
          </a:p>
          <a:p>
            <a:pPr marL="228600" indent="-228600">
              <a:buAutoNum type="arabicParenR"/>
            </a:pPr>
            <a:r>
              <a:rPr lang="en-US" dirty="0"/>
              <a:t>Higher</a:t>
            </a:r>
          </a:p>
          <a:p>
            <a:pPr marL="228600" indent="-228600">
              <a:buAutoNum type="arabicParenR"/>
            </a:pPr>
            <a:r>
              <a:rPr lang="en-US" dirty="0"/>
              <a:t>True</a:t>
            </a:r>
          </a:p>
          <a:p>
            <a:pPr marL="228600" indent="-228600">
              <a:buAutoNum type="arabicParenR"/>
            </a:pPr>
            <a:r>
              <a:rPr lang="en-US" dirty="0"/>
              <a:t>Segments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07755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C, and D</a:t>
            </a:r>
          </a:p>
          <a:p>
            <a:pPr marL="228600" indent="-228600">
              <a:buAutoNum type="arabicParenR"/>
            </a:pPr>
            <a:r>
              <a:rPr lang="en-US" dirty="0"/>
              <a:t>A, B, C, and D</a:t>
            </a:r>
          </a:p>
          <a:p>
            <a:r>
              <a:rPr lang="en-US" dirty="0"/>
              <a:t>easier</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46801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False</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5014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04951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2484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 and D</a:t>
            </a:r>
          </a:p>
          <a:p>
            <a:pPr marL="228600" indent="-228600">
              <a:buAutoNum type="arabicParenR"/>
            </a:pPr>
            <a:r>
              <a:rPr lang="en-US" dirty="0"/>
              <a:t>A, B,  and C</a:t>
            </a:r>
          </a:p>
          <a:p>
            <a:r>
              <a:rPr lang="en-US" dirty="0"/>
              <a:t>SOA components: USB is not but ESB is</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94249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D</a:t>
            </a:r>
          </a:p>
          <a:p>
            <a:pPr marL="228600" indent="-228600">
              <a:buAutoNum type="arabicParenR"/>
            </a:pPr>
            <a:r>
              <a:rPr lang="en-US" dirty="0"/>
              <a:t>A, B, and D</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825960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 C, and D</a:t>
            </a:r>
          </a:p>
          <a:p>
            <a:pPr marL="228600" indent="-228600">
              <a:buAutoNum type="arabicParenR"/>
            </a:pPr>
            <a:r>
              <a:rPr lang="en-US" dirty="0"/>
              <a:t>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95321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 changes</a:t>
            </a:r>
          </a:p>
          <a:p>
            <a:r>
              <a:rPr lang="en-US" dirty="0"/>
              <a:t>Often, feedback</a:t>
            </a:r>
          </a:p>
          <a:p>
            <a:r>
              <a:rPr lang="en-US" dirty="0"/>
              <a:t>Dynamic,  collaboration</a:t>
            </a:r>
          </a:p>
          <a:p>
            <a:r>
              <a:rPr lang="en-US" dirty="0"/>
              <a:t>React, adapt</a:t>
            </a:r>
          </a:p>
          <a:p>
            <a:endParaRPr lang="en-US" dirty="0"/>
          </a:p>
          <a:p>
            <a:r>
              <a:rPr lang="en-US" dirty="0"/>
              <a:t>communication</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48795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5477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95491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D</a:t>
            </a:r>
          </a:p>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522182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C</a:t>
            </a:r>
          </a:p>
          <a:p>
            <a:pPr marL="228600" indent="-228600">
              <a:buAutoNum type="arabicParenR"/>
            </a:pPr>
            <a:r>
              <a:rPr lang="en-US" dirty="0"/>
              <a:t>True</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88682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D</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68437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True</a:t>
            </a:r>
          </a:p>
          <a:p>
            <a:pPr marL="228600" indent="-228600">
              <a:buAutoNum type="arabicParenR"/>
            </a:pPr>
            <a:r>
              <a:rPr lang="en-US" dirty="0"/>
              <a:t>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18805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646728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Framework, code template, consistent</a:t>
            </a:r>
          </a:p>
          <a:p>
            <a:pPr marL="228600" indent="-228600">
              <a:buAutoNum type="arabicParenR"/>
            </a:pPr>
            <a:r>
              <a:rPr lang="en-US" dirty="0"/>
              <a:t>Unit testing, integration testing, acceptance testing, black box and white box,</a:t>
            </a:r>
          </a:p>
          <a:p>
            <a:pPr marL="228600" indent="-228600">
              <a:buAutoNum type="arabicParenR"/>
            </a:pPr>
            <a:r>
              <a:rPr lang="en-US" dirty="0"/>
              <a:t>Test planning, test development, test execution, Defect Analysis</a:t>
            </a:r>
          </a:p>
          <a:p>
            <a:endParaRPr lang="en-US" dirty="0"/>
          </a:p>
          <a:p>
            <a:r>
              <a:rPr lang="en-US" dirty="0"/>
              <a:t>Framework, code template, consistent</a:t>
            </a:r>
          </a:p>
          <a:p>
            <a:r>
              <a:rPr lang="en-US" dirty="0"/>
              <a:t>Unit, integration, acceptance, Black</a:t>
            </a:r>
            <a:r>
              <a:rPr lang="en-US" baseline="0" dirty="0"/>
              <a:t> &amp; White box testing</a:t>
            </a:r>
          </a:p>
          <a:p>
            <a:r>
              <a:rPr lang="en-US" baseline="0" dirty="0"/>
              <a:t>Planning, development, execution, defect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8379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79324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62585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Implementation and Testing</a:t>
            </a:r>
          </a:p>
          <a:p>
            <a:pPr marL="228600" indent="-228600">
              <a:buAutoNum type="arabicParenR"/>
            </a:pPr>
            <a:r>
              <a:rPr lang="en-US" dirty="0"/>
              <a:t>True</a:t>
            </a:r>
          </a:p>
          <a:p>
            <a:pPr marL="228600" indent="-228600">
              <a:buAutoNum type="arabicParenR"/>
            </a:pPr>
            <a:r>
              <a:rPr lang="en-US" dirty="0"/>
              <a:t>False</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511001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Architecture E</a:t>
            </a:r>
            <a:r>
              <a:rPr lang="en-US" baseline="0" dirty="0"/>
              <a:t>rosion</a:t>
            </a:r>
          </a:p>
          <a:p>
            <a:pPr marL="228600" indent="-228600">
              <a:buAutoNum type="arabicParenR"/>
            </a:pPr>
            <a:r>
              <a:rPr lang="en-US" baseline="0" dirty="0"/>
              <a:t>A, B, and D. C should have been Code templates</a:t>
            </a:r>
          </a:p>
          <a:p>
            <a:pPr marL="228600" indent="-228600">
              <a:buAutoNum type="arabicParenR"/>
            </a:pPr>
            <a:endParaRPr lang="en-US" baseline="0" dirty="0"/>
          </a:p>
          <a:p>
            <a:pPr marL="0" indent="0">
              <a:buNone/>
            </a:pPr>
            <a:r>
              <a:rPr lang="en-US" baseline="0" dirty="0"/>
              <a:t>Code templates would have been the fourth technique.</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8053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93362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9823622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D</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267511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 C, and D</a:t>
            </a:r>
          </a:p>
          <a:p>
            <a:pPr marL="228600" indent="-228600">
              <a:buAutoNum type="arabicParenR"/>
            </a:pPr>
            <a:r>
              <a:rPr lang="en-US" dirty="0"/>
              <a:t>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367075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a:t>False</a:t>
            </a:r>
          </a:p>
          <a:p>
            <a:pPr marL="228600" marR="0" lvl="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a:t>Functional</a:t>
            </a:r>
            <a:r>
              <a:rPr lang="en-US" baseline="0" dirty="0"/>
              <a:t> testing</a:t>
            </a:r>
            <a:endParaRPr lang="en-US" dirty="0"/>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a:t>True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090924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Testable, Scenarios, Source code, True</a:t>
            </a:r>
          </a:p>
          <a:p>
            <a:pPr marL="228600" indent="-228600">
              <a:buAutoNum type="arabicParenR"/>
            </a:pPr>
            <a:r>
              <a:rPr lang="en-US" dirty="0"/>
              <a:t>True</a:t>
            </a:r>
          </a:p>
          <a:p>
            <a:pPr marL="0" indent="0">
              <a:buNone/>
            </a:pPr>
            <a:endParaRPr lang="en-US" dirty="0"/>
          </a:p>
          <a:p>
            <a:r>
              <a:rPr lang="en-US" dirty="0"/>
              <a:t>Highly</a:t>
            </a:r>
            <a:r>
              <a:rPr lang="en-US" baseline="0" dirty="0"/>
              <a:t> testable, scenarios/</a:t>
            </a:r>
            <a:r>
              <a:rPr lang="en-US" baseline="0" dirty="0" err="1"/>
              <a:t>usecases</a:t>
            </a:r>
            <a:r>
              <a:rPr lang="en-US" baseline="0" dirty="0"/>
              <a:t>, source code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46195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59185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a:t>
            </a:r>
            <a:r>
              <a:rPr lang="en-US" baseline="0" dirty="0"/>
              <a:t> Manifesto or Manifesto for Agile SW Development</a:t>
            </a:r>
          </a:p>
          <a:p>
            <a:endParaRPr lang="en-US" baseline="0" dirty="0"/>
          </a:p>
          <a:p>
            <a:r>
              <a:rPr lang="en-US" baseline="0" dirty="0"/>
              <a:t>Individuals and Interactions over Processes and Tools</a:t>
            </a:r>
          </a:p>
          <a:p>
            <a:r>
              <a:rPr lang="en-US" baseline="0" dirty="0"/>
              <a:t>Working software over comprehensive documentation</a:t>
            </a:r>
          </a:p>
          <a:p>
            <a:r>
              <a:rPr lang="en-US" baseline="0" dirty="0"/>
              <a:t>Customer collaboration over contract negotiation</a:t>
            </a:r>
          </a:p>
          <a:p>
            <a:r>
              <a:rPr lang="en-US" baseline="0" dirty="0"/>
              <a:t>Responding to change over following a plan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55214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Monolithic model</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6406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Sync at crisis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5354915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WB testing</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4981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849198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Defect Analysis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510425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29154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C, D, and E</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08849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B, and C</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5723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D</a:t>
            </a:r>
          </a:p>
          <a:p>
            <a:pPr marL="228600" indent="-228600">
              <a:buAutoNum type="arabicParenR"/>
            </a:pPr>
            <a:r>
              <a:rPr lang="en-US" dirty="0"/>
              <a:t>Testable</a:t>
            </a:r>
          </a:p>
          <a:p>
            <a:pPr marL="228600" indent="-228600">
              <a:buAutoNum type="arabicParenR"/>
            </a:pPr>
            <a:r>
              <a:rPr lang="en-US" dirty="0"/>
              <a:t>True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3927726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D</a:t>
            </a:r>
          </a:p>
          <a:p>
            <a:pPr marL="0" indent="0">
              <a:buNone/>
            </a:pPr>
            <a:endParaRPr lang="en-US" dirty="0"/>
          </a:p>
          <a:p>
            <a:pPr marL="0" indent="0">
              <a:buNone/>
            </a:pPr>
            <a:r>
              <a:rPr lang="en-US" dirty="0"/>
              <a:t>C should be: </a:t>
            </a:r>
          </a:p>
          <a:p>
            <a:r>
              <a:rPr lang="en-US" dirty="0"/>
              <a:t>Integration</a:t>
            </a:r>
            <a:r>
              <a:rPr lang="en-US" baseline="0" dirty="0"/>
              <a:t> between codes (from model to code)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83385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B, and C</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340093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True</a:t>
            </a:r>
          </a:p>
          <a:p>
            <a:pPr marL="228600" indent="-228600">
              <a:buAutoNum type="arabicParenR"/>
            </a:pPr>
            <a:r>
              <a:rPr lang="en-US" dirty="0"/>
              <a:t>Documents, Models Source Code, Executables, Project Plans, Test Scripts</a:t>
            </a:r>
          </a:p>
          <a:p>
            <a:endParaRPr lang="en-US" dirty="0"/>
          </a:p>
          <a:p>
            <a:endParaRPr lang="en-US" dirty="0"/>
          </a:p>
          <a:p>
            <a:r>
              <a:rPr lang="en-US" dirty="0"/>
              <a:t>Documents, models, code, executables, plans, scripts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517829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True</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879137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Business analysist, Developments, Testing, Development Environment, Project Management, Configuration manager, Change manager</a:t>
            </a:r>
          </a:p>
          <a:p>
            <a:endParaRPr lang="en-US" dirty="0"/>
          </a:p>
          <a:p>
            <a:r>
              <a:rPr lang="en-US" dirty="0"/>
              <a:t>Business analysis, development, testing, environment,</a:t>
            </a:r>
            <a:r>
              <a:rPr lang="en-US" baseline="0" dirty="0"/>
              <a:t> management, configuration, change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567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928903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0033063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589094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C, and D</a:t>
            </a:r>
          </a:p>
          <a:p>
            <a:pPr marL="0" indent="0">
              <a:buNone/>
            </a:pPr>
            <a:r>
              <a:rPr lang="en-US" dirty="0"/>
              <a:t>Documentation is not necessary for good practices</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042712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True</a:t>
            </a:r>
          </a:p>
          <a:p>
            <a:pPr marL="228600" indent="-228600">
              <a:buAutoNum type="arabicParenR"/>
            </a:pPr>
            <a:r>
              <a:rPr lang="en-US" dirty="0"/>
              <a:t>False</a:t>
            </a:r>
          </a:p>
          <a:p>
            <a:pPr marL="0" indent="0">
              <a:buNone/>
            </a:pPr>
            <a:r>
              <a:rPr lang="en-US" dirty="0"/>
              <a:t> You do not verify at the beginning.</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832968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True</a:t>
            </a:r>
          </a:p>
          <a:p>
            <a:pPr marL="228600" indent="-228600">
              <a:buAutoNum type="arabicParenR"/>
            </a:pPr>
            <a:r>
              <a:rPr lang="en-US" dirty="0"/>
              <a:t>False</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7017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Crowdsourcing, Web 2.0</a:t>
            </a:r>
          </a:p>
          <a:p>
            <a:pPr marL="228600" indent="-228600">
              <a:buAutoNum type="arabicParenR"/>
            </a:pPr>
            <a:r>
              <a:rPr lang="en-US" dirty="0"/>
              <a:t>Metropolis, Customer, End-users, Developers, Prosumers</a:t>
            </a:r>
          </a:p>
          <a:p>
            <a:endParaRPr lang="en-US" dirty="0"/>
          </a:p>
          <a:p>
            <a:r>
              <a:rPr lang="en-US" dirty="0"/>
              <a:t>Crowdsourcing, web 2.0, metropolis, customers, end users, developers, and “prosumers” are related</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675505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Known, Changing, Outside,</a:t>
            </a:r>
          </a:p>
          <a:p>
            <a:pPr marL="228600" indent="-228600">
              <a:buAutoNum type="arabicParenR"/>
            </a:pPr>
            <a:r>
              <a:rPr lang="en-US" dirty="0"/>
              <a:t>Core, Periphery</a:t>
            </a:r>
          </a:p>
          <a:p>
            <a:pPr marL="0" indent="0">
              <a:buNone/>
            </a:pPr>
            <a:endParaRPr lang="en-US" dirty="0"/>
          </a:p>
          <a:p>
            <a:r>
              <a:rPr lang="en-US" dirty="0"/>
              <a:t>Known, changing,</a:t>
            </a:r>
            <a:r>
              <a:rPr lang="en-US" baseline="0" dirty="0"/>
              <a:t> outside, </a:t>
            </a:r>
            <a:r>
              <a:rPr lang="en-US" sz="1200" dirty="0"/>
              <a:t>core/periphery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730784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Modular, Reliable, Robust, APIs</a:t>
            </a:r>
          </a:p>
          <a:p>
            <a:endParaRPr lang="en-US" dirty="0"/>
          </a:p>
          <a:p>
            <a:r>
              <a:rPr lang="en-US" dirty="0"/>
              <a:t>Known, changing,</a:t>
            </a:r>
            <a:r>
              <a:rPr lang="en-US" baseline="0" dirty="0"/>
              <a:t> </a:t>
            </a:r>
            <a:r>
              <a:rPr lang="en-US" sz="1200" dirty="0"/>
              <a:t>core/periphery. Modular, reliable, robust, APIs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08564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952601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storage, computer services or resources  </a:t>
            </a:r>
          </a:p>
          <a:p>
            <a:r>
              <a:rPr lang="en-US" dirty="0"/>
              <a:t>Private, public or</a:t>
            </a:r>
            <a:r>
              <a:rPr lang="en-US" baseline="0" dirty="0"/>
              <a:t> hybrid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595009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C</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902931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services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285440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user, application, manage,</a:t>
            </a:r>
            <a:r>
              <a:rPr lang="en-US" baseline="0" dirty="0"/>
              <a:t> control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09306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system admin, application</a:t>
            </a:r>
            <a:r>
              <a:rPr lang="en-US" baseline="0" dirty="0"/>
              <a:t>, manage/control, service-level agreement (SLA)</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084049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Developer/system admin, deploy/run, control, SLA</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925224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69271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bursting</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7730463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642848-3525-4EB2-BB10-8F4344FAC030}"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04204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A, B, and C</a:t>
            </a:r>
          </a:p>
          <a:p>
            <a:pPr marL="228600" indent="-228600">
              <a:buAutoNum type="arabicParenR"/>
            </a:pPr>
            <a:r>
              <a:rPr lang="en-US" dirty="0"/>
              <a:t>A, B, and D</a:t>
            </a:r>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4863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B8CF27-0F66-4254-88A0-C0128F0E581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62205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8A432C8-69A7-458B-9684-2BFA64B31948}" type="datetime2">
              <a:rPr lang="en-US" smtClean="0"/>
              <a:t>Friday, December 08, 2017</a:t>
            </a:fld>
            <a:endParaRPr lang="en-US" dirty="0"/>
          </a:p>
        </p:txBody>
      </p:sp>
      <p:sp>
        <p:nvSpPr>
          <p:cNvPr id="17" name="Footer Placeholder 16"/>
          <p:cNvSpPr>
            <a:spLocks noGrp="1"/>
          </p:cNvSpPr>
          <p:nvPr>
            <p:ph type="ftr" sz="quarter" idx="11"/>
          </p:nvPr>
        </p:nvSpPr>
        <p:spPr/>
        <p:txBody>
          <a:bodyPr/>
          <a:lstStyle/>
          <a:p>
            <a:pPr algn="r"/>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E02B166-94BA-4C52-872F-F51C37AFE9FB}"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489785481"/>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C057FC-95B6-4D89-AFDA-ABA33EE921E5}" type="datetime2">
              <a:rPr lang="en-US" smtClean="0"/>
              <a:t>Friday, December 08, 2017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E8E39A51-3EB4-4BDC-A52B-4675BA1E3B76}" type="slidenum">
              <a:rPr lang="en-US" smtClean="0"/>
              <a:pPr/>
              <a:t>‹#›</a:t>
            </a:fld>
            <a:endParaRPr lang="en-US" dirty="0"/>
          </a:p>
        </p:txBody>
      </p:sp>
    </p:spTree>
    <p:extLst>
      <p:ext uri="{BB962C8B-B14F-4D97-AF65-F5344CB8AC3E}">
        <p14:creationId xmlns:p14="http://schemas.microsoft.com/office/powerpoint/2010/main" val="350831181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a:off x="9221216" y="3009902"/>
            <a:ext cx="609600" cy="441325"/>
          </a:xfrm>
        </p:spPr>
        <p:txBody>
          <a:bodyPr/>
          <a:lstStyle/>
          <a:p>
            <a:fld id="{32AE3E7A-D2C0-4CB6-85E9-14A620269749}"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4549AC-EB31-477F-92A9-B1988E232878}" type="datetime2">
              <a:rPr lang="en-US" smtClean="0"/>
              <a:t>Friday, December 08, 2017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extLst>
      <p:ext uri="{BB962C8B-B14F-4D97-AF65-F5344CB8AC3E}">
        <p14:creationId xmlns:p14="http://schemas.microsoft.com/office/powerpoint/2010/main" val="135603902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C8A432C8-69A7-458B-9684-2BFA64B31948}" type="datetime2">
              <a:rPr lang="en-US" smtClean="0"/>
              <a:t>Friday, December 08, 2017</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pPr algn="r"/>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4E02B166-94BA-4C52-872F-F51C37AFE9FB}" type="slidenum">
              <a:rPr lang="en-US" smtClean="0"/>
              <a:pPr/>
              <a:t>‹#›</a:t>
            </a:fld>
            <a:endParaRPr lang="en-US" dirty="0"/>
          </a:p>
        </p:txBody>
      </p:sp>
    </p:spTree>
    <p:extLst>
      <p:ext uri="{BB962C8B-B14F-4D97-AF65-F5344CB8AC3E}">
        <p14:creationId xmlns:p14="http://schemas.microsoft.com/office/powerpoint/2010/main" val="1896726693"/>
      </p:ext>
    </p:extLst>
  </p:cSld>
  <p:clrMapOvr>
    <a:overrideClrMapping bg1="dk1" tx1="lt1" bg2="dk2" tx2="lt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396A3A3-94A6-4E5B-AF39-173ACA3E61CC}" type="datetime2">
              <a:rPr lang="en-US" smtClean="0"/>
              <a:t>Friday, December 08, 2017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07E47AC-33DE-4A0A-A32B-A9B9A6D30E13}"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04710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933D019-A32C-4EAD-B8E6-DBDA699692FD}" type="datetime2">
              <a:rPr lang="en-US" smtClean="0"/>
              <a:t>Friday, December 08, 2017</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127AAB73-FB46-4EFB-9EAF-F98A4B7F19AA}" type="slidenum">
              <a:rPr lang="en-US" smtClean="0"/>
              <a:pPr/>
              <a:t>‹#›</a:t>
            </a:fld>
            <a:endParaRPr lang="en-US" dirty="0"/>
          </a:p>
        </p:txBody>
      </p:sp>
      <p:sp>
        <p:nvSpPr>
          <p:cNvPr id="14" name="Footer Placeholder 13"/>
          <p:cNvSpPr>
            <a:spLocks noGrp="1"/>
          </p:cNvSpPr>
          <p:nvPr>
            <p:ph type="ftr" sz="quarter" idx="12"/>
          </p:nvPr>
        </p:nvSpPr>
        <p:spPr/>
        <p:txBody>
          <a:bodyPr/>
          <a:lstStyle/>
          <a:p>
            <a:pPr algn="r"/>
            <a:endParaRPr lang="en-US" dirty="0"/>
          </a:p>
        </p:txBody>
      </p:sp>
    </p:spTree>
    <p:extLst>
      <p:ext uri="{BB962C8B-B14F-4D97-AF65-F5344CB8AC3E}">
        <p14:creationId xmlns:p14="http://schemas.microsoft.com/office/powerpoint/2010/main" val="363723753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CEBA98F-560C-4997-81C4-81D4D9187EAB}" type="datetime2">
              <a:rPr lang="en-US" smtClean="0"/>
              <a:t>Friday, December 08, 2017</a:t>
            </a:fld>
            <a:endParaRPr lang="en-US" dirty="0"/>
          </a:p>
        </p:txBody>
      </p:sp>
      <p:sp>
        <p:nvSpPr>
          <p:cNvPr id="10" name="Slide Number Placeholder 9"/>
          <p:cNvSpPr>
            <a:spLocks noGrp="1"/>
          </p:cNvSpPr>
          <p:nvPr>
            <p:ph type="sldNum" sz="quarter" idx="16"/>
          </p:nvPr>
        </p:nvSpPr>
        <p:spPr/>
        <p:txBody>
          <a:bodyPr rtlCol="0"/>
          <a:lstStyle/>
          <a:p>
            <a:fld id="{FD88055F-F681-4957-81A4-3902FE689E6F}" type="slidenum">
              <a:rPr lang="en-US" smtClean="0"/>
              <a:pPr/>
              <a:t>‹#›</a:t>
            </a:fld>
            <a:endParaRPr lang="en-US" dirty="0"/>
          </a:p>
        </p:txBody>
      </p:sp>
      <p:sp>
        <p:nvSpPr>
          <p:cNvPr id="12" name="Footer Placeholder 11"/>
          <p:cNvSpPr>
            <a:spLocks noGrp="1"/>
          </p:cNvSpPr>
          <p:nvPr>
            <p:ph type="ftr" sz="quarter" idx="17"/>
          </p:nvPr>
        </p:nvSpPr>
        <p:spPr/>
        <p:txBody>
          <a:bodyPr rtlCol="0"/>
          <a:lstStyle/>
          <a:p>
            <a:pPr algn="r"/>
            <a:endParaRPr lang="en-US" dirty="0"/>
          </a:p>
        </p:txBody>
      </p:sp>
    </p:spTree>
    <p:extLst>
      <p:ext uri="{BB962C8B-B14F-4D97-AF65-F5344CB8AC3E}">
        <p14:creationId xmlns:p14="http://schemas.microsoft.com/office/powerpoint/2010/main" val="3361232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50972B2-CA5C-437D-87D0-8081271A9E4B}" type="datetime2">
              <a:rPr lang="en-US" smtClean="0"/>
              <a:t>Friday, December 08, 2017</a:t>
            </a:fld>
            <a:endParaRPr lang="en-US" dirty="0"/>
          </a:p>
        </p:txBody>
      </p:sp>
      <p:sp>
        <p:nvSpPr>
          <p:cNvPr id="12" name="Slide Number Placeholder 11"/>
          <p:cNvSpPr>
            <a:spLocks noGrp="1"/>
          </p:cNvSpPr>
          <p:nvPr>
            <p:ph type="sldNum" sz="quarter" idx="16"/>
          </p:nvPr>
        </p:nvSpPr>
        <p:spPr/>
        <p:txBody>
          <a:bodyPr rtlCol="0"/>
          <a:lstStyle/>
          <a:p>
            <a:fld id="{8B21DBD9-DB55-4C98-8629-BAD461F0B51A}" type="slidenum">
              <a:rPr lang="en-US" smtClean="0"/>
              <a:pPr/>
              <a:t>‹#›</a:t>
            </a:fld>
            <a:endParaRPr lang="en-US" dirty="0"/>
          </a:p>
        </p:txBody>
      </p:sp>
      <p:sp>
        <p:nvSpPr>
          <p:cNvPr id="14" name="Footer Placeholder 13"/>
          <p:cNvSpPr>
            <a:spLocks noGrp="1"/>
          </p:cNvSpPr>
          <p:nvPr>
            <p:ph type="ftr" sz="quarter" idx="17"/>
          </p:nvPr>
        </p:nvSpPr>
        <p:spPr/>
        <p:txBody>
          <a:bodyPr rtlCol="0"/>
          <a:lstStyle/>
          <a:p>
            <a:pPr algn="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917092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Friday, December 08, 2017</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EB968CC-B320-4E63-9FB7-F85E7395B244}" type="slidenum">
              <a:rPr lang="en-US" smtClean="0"/>
              <a:pPr/>
              <a:t>‹#›</a:t>
            </a:fld>
            <a:endParaRPr lang="en-US" dirty="0"/>
          </a:p>
        </p:txBody>
      </p:sp>
    </p:spTree>
    <p:extLst>
      <p:ext uri="{BB962C8B-B14F-4D97-AF65-F5344CB8AC3E}">
        <p14:creationId xmlns:p14="http://schemas.microsoft.com/office/powerpoint/2010/main" val="1281403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December 08, 2017</a:t>
            </a:fld>
            <a:endParaRPr lang="en-US" dirty="0"/>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09A9543C-5EA0-4149-B189-5F9C452B85FB}" type="slidenum">
              <a:rPr lang="en-US" smtClean="0"/>
              <a:pPr/>
              <a:t>‹#›</a:t>
            </a:fld>
            <a:endParaRPr lang="en-US" dirty="0"/>
          </a:p>
        </p:txBody>
      </p:sp>
    </p:spTree>
    <p:extLst>
      <p:ext uri="{BB962C8B-B14F-4D97-AF65-F5344CB8AC3E}">
        <p14:creationId xmlns:p14="http://schemas.microsoft.com/office/powerpoint/2010/main" val="441077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3FE976D3-5B7F-4300-ABED-C91F1B2AE209}" type="datetime2">
              <a:rPr lang="en-US" smtClean="0"/>
              <a:t>Friday, December 08, 2017</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E935757-CF26-4797-9500-AAC28BCBF8A3}" type="slidenum">
              <a:rPr lang="en-US" smtClean="0"/>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638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396A3A3-94A6-4E5B-AF39-173ACA3E61CC}" type="datetime2">
              <a:rPr lang="en-US" smtClean="0"/>
              <a:t>Friday, December 08, 2017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307E47AC-33DE-4A0A-A32B-A9B9A6D30E13}"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92743624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fld id="{EBDC1E59-17DD-41CE-97CA-624A472382D4}" type="datetime2">
              <a:rPr lang="en-US" smtClean="0"/>
              <a:t>Friday, December 08, 2017</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530423F-71BF-41C8-A83A-894FF0B506FE}"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pPr algn="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109891531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C057FC-95B6-4D89-AFDA-ABA33EE921E5}" type="datetime2">
              <a:rPr lang="en-US" smtClean="0"/>
              <a:t>Friday, December 08, 2017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E8E39A51-3EB4-4BDC-A52B-4675BA1E3B76}" type="slidenum">
              <a:rPr lang="en-US" smtClean="0"/>
              <a:pPr/>
              <a:t>‹#›</a:t>
            </a:fld>
            <a:endParaRPr lang="en-US" dirty="0"/>
          </a:p>
        </p:txBody>
      </p:sp>
    </p:spTree>
    <p:extLst>
      <p:ext uri="{BB962C8B-B14F-4D97-AF65-F5344CB8AC3E}">
        <p14:creationId xmlns:p14="http://schemas.microsoft.com/office/powerpoint/2010/main" val="3057477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EC4549AC-EB31-477F-92A9-B1988E232878}" type="datetime2">
              <a:rPr lang="en-US" smtClean="0"/>
              <a:t>Friday, December 08, 2017</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pPr algn="r"/>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fld id="{32AE3E7A-D2C0-4CB6-85E9-14A620269749}" type="slidenum">
              <a:rPr lang="en-US" smtClean="0"/>
              <a:pPr/>
              <a:t>‹#›</a:t>
            </a:fld>
            <a:endParaRPr lang="en-US" dirty="0"/>
          </a:p>
        </p:txBody>
      </p:sp>
    </p:spTree>
    <p:extLst>
      <p:ext uri="{BB962C8B-B14F-4D97-AF65-F5344CB8AC3E}">
        <p14:creationId xmlns:p14="http://schemas.microsoft.com/office/powerpoint/2010/main" val="279981428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7D0065BE-0657-4A47-90AD-C21C55E16B19}" type="datetime4">
              <a:rPr lang="en-US" smtClean="0"/>
              <a:pPr/>
              <a:t>December 8, 2017</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53D481D7-05E5-4436-BFA2-95E59322330B}" type="slidenum">
              <a:rPr lang="en-US" smtClean="0"/>
              <a:pPr>
                <a:defRPr/>
              </a:pPr>
              <a:t>‹#›</a:t>
            </a:fld>
            <a:endParaRPr lang="en-US" dirty="0"/>
          </a:p>
        </p:txBody>
      </p:sp>
    </p:spTree>
    <p:extLst>
      <p:ext uri="{BB962C8B-B14F-4D97-AF65-F5344CB8AC3E}">
        <p14:creationId xmlns:p14="http://schemas.microsoft.com/office/powerpoint/2010/main" val="3083268435"/>
      </p:ext>
    </p:extLst>
  </p:cSld>
  <p:clrMapOvr>
    <a:overrideClrMapping bg1="dk1" tx1="lt1" bg2="dk2" tx2="lt2" accent1="accent1" accent2="accent2" accent3="accent3" accent4="accent4" accent5="accent5" accent6="accent6" hlink="hlink" folHlink="folHlink"/>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47BB8AF-C16A-4836-A92D-61834B5F0BA5}" type="datetime4">
              <a:rPr lang="en-US" smtClean="0"/>
              <a:pPr/>
              <a:t>December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E7B53A75-9981-4E4C-AF50-31521E92AA90}" type="slidenum">
              <a:rPr lang="en-US" smtClean="0"/>
              <a:pPr>
                <a:defRPr/>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8130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47D2193-4505-4A75-99BB-880C6989A757}" type="datetime4">
              <a:rPr lang="en-US" smtClean="0"/>
              <a:pPr/>
              <a:t>December 8, 2017</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a:defRPr/>
            </a:pPr>
            <a:fld id="{E7F9C14B-2873-4804-810A-7F6E73F3D200}" type="slidenum">
              <a:rPr lang="en-US" smtClean="0"/>
              <a:pPr>
                <a:defRPr/>
              </a:pPr>
              <a:t>‹#›</a:t>
            </a:fld>
            <a:endParaRPr lang="en-US" dirty="0"/>
          </a:p>
        </p:txBody>
      </p:sp>
      <p:sp>
        <p:nvSpPr>
          <p:cNvPr id="14" name="Footer Placeholder 1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56681780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13A18F4-33C3-445B-924C-31108C51719C}" type="datetime4">
              <a:rPr lang="en-US" smtClean="0"/>
              <a:pPr/>
              <a:t>December 8, 2017</a:t>
            </a:fld>
            <a:endParaRPr lang="en-US" dirty="0"/>
          </a:p>
        </p:txBody>
      </p:sp>
      <p:sp>
        <p:nvSpPr>
          <p:cNvPr id="10" name="Slide Number Placeholder 9"/>
          <p:cNvSpPr>
            <a:spLocks noGrp="1"/>
          </p:cNvSpPr>
          <p:nvPr>
            <p:ph type="sldNum" sz="quarter" idx="16"/>
          </p:nvPr>
        </p:nvSpPr>
        <p:spPr/>
        <p:txBody>
          <a:bodyPr rtlCol="0"/>
          <a:lstStyle/>
          <a:p>
            <a:pPr>
              <a:defRPr/>
            </a:pPr>
            <a:fld id="{BC106DB0-4926-42B7-B313-0744A88C79CE}" type="slidenum">
              <a:rPr lang="en-US" smtClean="0"/>
              <a:pPr>
                <a:defRPr/>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extLst>
      <p:ext uri="{BB962C8B-B14F-4D97-AF65-F5344CB8AC3E}">
        <p14:creationId xmlns:p14="http://schemas.microsoft.com/office/powerpoint/2010/main" val="3270433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3AF7543A-E259-478F-9E0D-57BA40E442B7}" type="datetime4">
              <a:rPr lang="en-US" smtClean="0"/>
              <a:pPr/>
              <a:t>December 8, 2017</a:t>
            </a:fld>
            <a:endParaRPr lang="en-US" dirty="0"/>
          </a:p>
        </p:txBody>
      </p:sp>
      <p:sp>
        <p:nvSpPr>
          <p:cNvPr id="12" name="Slide Number Placeholder 11"/>
          <p:cNvSpPr>
            <a:spLocks noGrp="1"/>
          </p:cNvSpPr>
          <p:nvPr>
            <p:ph type="sldNum" sz="quarter" idx="16"/>
          </p:nvPr>
        </p:nvSpPr>
        <p:spPr/>
        <p:txBody>
          <a:bodyPr rtlCol="0"/>
          <a:lstStyle/>
          <a:p>
            <a:pPr>
              <a:defRPr/>
            </a:pPr>
            <a:fld id="{ACC4C9C6-4831-4B7C-A195-4187B58F9379}" type="slidenum">
              <a:rPr lang="en-US" smtClean="0"/>
              <a:pPr>
                <a:defRPr/>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4966324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December 8,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AEAC54DF-244F-492D-8F64-EEC935958DF3}" type="slidenum">
              <a:rPr lang="en-US" smtClean="0"/>
              <a:pPr>
                <a:defRPr/>
              </a:pPr>
              <a:t>‹#›</a:t>
            </a:fld>
            <a:endParaRPr lang="en-US" dirty="0"/>
          </a:p>
        </p:txBody>
      </p:sp>
    </p:spTree>
    <p:extLst>
      <p:ext uri="{BB962C8B-B14F-4D97-AF65-F5344CB8AC3E}">
        <p14:creationId xmlns:p14="http://schemas.microsoft.com/office/powerpoint/2010/main" val="3287883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8,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B421E11F-62F7-4CF0-921D-F314ED4FE909}" type="slidenum">
              <a:rPr lang="en-US" smtClean="0"/>
              <a:pPr>
                <a:defRPr/>
              </a:pPr>
              <a:t>‹#›</a:t>
            </a:fld>
            <a:endParaRPr lang="en-US" dirty="0"/>
          </a:p>
        </p:txBody>
      </p:sp>
    </p:spTree>
    <p:extLst>
      <p:ext uri="{BB962C8B-B14F-4D97-AF65-F5344CB8AC3E}">
        <p14:creationId xmlns:p14="http://schemas.microsoft.com/office/powerpoint/2010/main" val="31405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Footer Placeholder 4"/>
          <p:cNvSpPr>
            <a:spLocks noGrp="1"/>
          </p:cNvSpPr>
          <p:nvPr>
            <p:ph type="ftr" sz="quarter" idx="11"/>
          </p:nvPr>
        </p:nvSpPr>
        <p:spPr/>
        <p:txBody>
          <a:bodyPr/>
          <a:lstStyle/>
          <a:p>
            <a:pPr algn="r"/>
            <a:endParaRPr lang="en-US" dirty="0"/>
          </a:p>
        </p:txBody>
      </p:sp>
      <p:sp>
        <p:nvSpPr>
          <p:cNvPr id="4" name="Date Placeholder 3"/>
          <p:cNvSpPr>
            <a:spLocks noGrp="1"/>
          </p:cNvSpPr>
          <p:nvPr>
            <p:ph type="dt" sz="half" idx="10"/>
          </p:nvPr>
        </p:nvSpPr>
        <p:spPr/>
        <p:txBody>
          <a:bodyPr/>
          <a:lstStyle/>
          <a:p>
            <a:fld id="{9933D019-A32C-4EAD-B8E6-DBDA699692FD}" type="datetime2">
              <a:rPr lang="en-US" smtClean="0"/>
              <a:t>Friday, December 08, 2017</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127AAB73-FB46-4EFB-9EAF-F98A4B7F19AA}"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789920572"/>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C7EAB0C-2220-4D0E-A0DD-DB7FA0F742F4}" type="datetime4">
              <a:rPr lang="en-US" smtClean="0"/>
              <a:pPr/>
              <a:t>December 8,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94AEBCC9-E516-4F90-8170-C7B64BA2E70F}" type="slidenum">
              <a:rPr lang="en-US" smtClean="0"/>
              <a:pPr>
                <a:defRPr/>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77862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fld id="{E3416D63-31BF-4B94-B6C5-E20B2C63F515}" type="datetime4">
              <a:rPr lang="en-US" smtClean="0"/>
              <a:pPr/>
              <a:t>December 8, 2017</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a:defRPr/>
            </a:pPr>
            <a:fld id="{29DF9D7D-8F58-4E7D-9CFC-19115C707327}" type="slidenum">
              <a:rPr lang="en-US" smtClean="0"/>
              <a:pPr>
                <a:defRPr/>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340210386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C3AA4-67BE-44F7-809A-3582401494AF}" type="datetime4">
              <a:rPr lang="en-US" smtClean="0"/>
              <a:pPr/>
              <a:t>December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1E7F917-466E-4E7A-9E5A-6E74A4E191EB}" type="slidenum">
              <a:rPr lang="en-US" smtClean="0"/>
              <a:pPr>
                <a:defRPr/>
              </a:pPr>
              <a:t>‹#›</a:t>
            </a:fld>
            <a:endParaRPr lang="en-US" dirty="0"/>
          </a:p>
        </p:txBody>
      </p:sp>
    </p:spTree>
    <p:extLst>
      <p:ext uri="{BB962C8B-B14F-4D97-AF65-F5344CB8AC3E}">
        <p14:creationId xmlns:p14="http://schemas.microsoft.com/office/powerpoint/2010/main" val="151713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25172EEB-1769-4776-AD69-E7C1260563EB}" type="datetime4">
              <a:rPr lang="en-US" smtClean="0"/>
              <a:pPr/>
              <a:t>December 8, 2017</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pPr>
              <a:defRPr/>
            </a:pPr>
            <a:fld id="{42122F7B-4CE3-4583-B07B-C11F75ACAD9C}" type="slidenum">
              <a:rPr lang="en-US" smtClean="0"/>
              <a:pPr>
                <a:defRPr/>
              </a:pPr>
              <a:t>‹#›</a:t>
            </a:fld>
            <a:endParaRPr lang="en-US" dirty="0"/>
          </a:p>
        </p:txBody>
      </p:sp>
    </p:spTree>
    <p:extLst>
      <p:ext uri="{BB962C8B-B14F-4D97-AF65-F5344CB8AC3E}">
        <p14:creationId xmlns:p14="http://schemas.microsoft.com/office/powerpoint/2010/main" val="112866367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7D0065BE-0657-4A47-90AD-C21C55E16B19}" type="datetime4">
              <a:rPr lang="en-US" smtClean="0"/>
              <a:pPr/>
              <a:t>December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3D481D7-05E5-4436-BFA2-95E59322330B}" type="slidenum">
              <a:rPr lang="en-US" smtClean="0"/>
              <a:pPr>
                <a:defRPr/>
              </a:pPr>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extLst>
      <p:ext uri="{BB962C8B-B14F-4D97-AF65-F5344CB8AC3E}">
        <p14:creationId xmlns:p14="http://schemas.microsoft.com/office/powerpoint/2010/main" val="3323255561"/>
      </p:ext>
    </p:extLst>
  </p:cSld>
  <p:clrMapOvr>
    <a:overrideClrMapping bg1="dk1" tx1="lt1" bg2="dk2" tx2="lt2" accent1="accent1" accent2="accent2" accent3="accent3" accent4="accent4" accent5="accent5" accent6="accent6" hlink="hlink" folHlink="folHlink"/>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7BB8AF-C16A-4836-A92D-61834B5F0BA5}" type="datetime4">
              <a:rPr lang="en-US" smtClean="0"/>
              <a:pPr/>
              <a:t>December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E7B53A75-9981-4E4C-AF50-31521E92AA90}" type="slidenum">
              <a:rPr lang="en-US" smtClean="0"/>
              <a:pPr>
                <a:defRPr/>
              </a:pPr>
              <a:t>‹#›</a:t>
            </a:fld>
            <a:endParaRPr lang="en-US" dirty="0"/>
          </a:p>
        </p:txBody>
      </p:sp>
    </p:spTree>
    <p:extLst>
      <p:ext uri="{BB962C8B-B14F-4D97-AF65-F5344CB8AC3E}">
        <p14:creationId xmlns:p14="http://schemas.microsoft.com/office/powerpoint/2010/main" val="3176831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E7F9C14B-2873-4804-810A-7F6E73F3D200}" type="slidenum">
              <a:rPr lang="en-US" smtClean="0"/>
              <a:pPr>
                <a:defRPr/>
              </a:pPr>
              <a:t>‹#›</a:t>
            </a:fld>
            <a:endParaRPr lang="en-US" dirty="0"/>
          </a:p>
        </p:txBody>
      </p:sp>
    </p:spTree>
    <p:extLst>
      <p:ext uri="{BB962C8B-B14F-4D97-AF65-F5344CB8AC3E}">
        <p14:creationId xmlns:p14="http://schemas.microsoft.com/office/powerpoint/2010/main" val="1137840917"/>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3A18F4-33C3-445B-924C-31108C51719C}" type="datetime4">
              <a:rPr lang="en-US" smtClean="0"/>
              <a:pPr/>
              <a:t>December 8,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BC106DB0-4926-42B7-B313-0744A88C79CE}" type="slidenum">
              <a:rPr lang="en-US" smtClean="0"/>
              <a:pPr>
                <a:defRPr/>
              </a:pPr>
              <a:t>‹#›</a:t>
            </a:fld>
            <a:endParaRPr lang="en-US" dirty="0"/>
          </a:p>
        </p:txBody>
      </p:sp>
    </p:spTree>
    <p:extLst>
      <p:ext uri="{BB962C8B-B14F-4D97-AF65-F5344CB8AC3E}">
        <p14:creationId xmlns:p14="http://schemas.microsoft.com/office/powerpoint/2010/main" val="1099174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F7543A-E259-478F-9E0D-57BA40E442B7}" type="datetime4">
              <a:rPr lang="en-US" smtClean="0"/>
              <a:pPr/>
              <a:t>December 8, 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ACC4C9C6-4831-4B7C-A195-4187B58F9379}" type="slidenum">
              <a:rPr lang="en-US" smtClean="0"/>
              <a:pPr>
                <a:defRPr/>
              </a:pPr>
              <a:t>‹#›</a:t>
            </a:fld>
            <a:endParaRPr lang="en-US" dirty="0"/>
          </a:p>
        </p:txBody>
      </p:sp>
    </p:spTree>
    <p:extLst>
      <p:ext uri="{BB962C8B-B14F-4D97-AF65-F5344CB8AC3E}">
        <p14:creationId xmlns:p14="http://schemas.microsoft.com/office/powerpoint/2010/main" val="1083059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December 8,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AEAC54DF-244F-492D-8F64-EEC935958DF3}" type="slidenum">
              <a:rPr lang="en-US" smtClean="0"/>
              <a:pPr>
                <a:defRPr/>
              </a:pPr>
              <a:t>‹#›</a:t>
            </a:fld>
            <a:endParaRPr lang="en-US" dirty="0"/>
          </a:p>
        </p:txBody>
      </p:sp>
    </p:spTree>
    <p:extLst>
      <p:ext uri="{BB962C8B-B14F-4D97-AF65-F5344CB8AC3E}">
        <p14:creationId xmlns:p14="http://schemas.microsoft.com/office/powerpoint/2010/main" val="53870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CCEBA98F-560C-4997-81C4-81D4D9187EAB}" type="datetime2">
              <a:rPr lang="en-US" smtClean="0"/>
              <a:t>Friday, December 08, 2017</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FD88055F-F681-4957-81A4-3902FE689E6F}"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6466368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8,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421E11F-62F7-4CF0-921D-F314ED4FE909}" type="slidenum">
              <a:rPr lang="en-US" smtClean="0"/>
              <a:pPr>
                <a:defRPr/>
              </a:pPr>
              <a:t>‹#›</a:t>
            </a:fld>
            <a:endParaRPr lang="en-US" dirty="0"/>
          </a:p>
        </p:txBody>
      </p:sp>
    </p:spTree>
    <p:extLst>
      <p:ext uri="{BB962C8B-B14F-4D97-AF65-F5344CB8AC3E}">
        <p14:creationId xmlns:p14="http://schemas.microsoft.com/office/powerpoint/2010/main" val="42014996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December 8,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4AEBCC9-E516-4F90-8170-C7B64BA2E70F}" type="slidenum">
              <a:rPr lang="en-US" smtClean="0"/>
              <a:pPr>
                <a:defRPr/>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extLst>
      <p:ext uri="{BB962C8B-B14F-4D97-AF65-F5344CB8AC3E}">
        <p14:creationId xmlns:p14="http://schemas.microsoft.com/office/powerpoint/2010/main" val="39030990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E3416D63-31BF-4B94-B6C5-E20B2C63F515}" type="datetime4">
              <a:rPr lang="en-US" smtClean="0"/>
              <a:pPr/>
              <a:t>December 8, 2017</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pPr>
              <a:defRPr/>
            </a:pPr>
            <a:fld id="{29DF9D7D-8F58-4E7D-9CFC-19115C707327}" type="slidenum">
              <a:rPr lang="en-US" smtClean="0"/>
              <a:pPr>
                <a:defRPr/>
              </a:pPr>
              <a:t>‹#›</a:t>
            </a:fld>
            <a:endParaRPr lang="en-US" dirty="0"/>
          </a:p>
        </p:txBody>
      </p:sp>
    </p:spTree>
    <p:extLst>
      <p:ext uri="{BB962C8B-B14F-4D97-AF65-F5344CB8AC3E}">
        <p14:creationId xmlns:p14="http://schemas.microsoft.com/office/powerpoint/2010/main" val="672717956"/>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C3AA4-67BE-44F7-809A-3582401494AF}" type="datetime4">
              <a:rPr lang="en-US" smtClean="0"/>
              <a:pPr/>
              <a:t>December 8,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1E7F917-466E-4E7A-9E5A-6E74A4E191EB}" type="slidenum">
              <a:rPr lang="en-US" smtClean="0"/>
              <a:pPr>
                <a:defRPr/>
              </a:pPr>
              <a:t>‹#›</a:t>
            </a:fld>
            <a:endParaRPr lang="en-US" dirty="0"/>
          </a:p>
        </p:txBody>
      </p:sp>
    </p:spTree>
    <p:extLst>
      <p:ext uri="{BB962C8B-B14F-4D97-AF65-F5344CB8AC3E}">
        <p14:creationId xmlns:p14="http://schemas.microsoft.com/office/powerpoint/2010/main" val="15208320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72EEB-1769-4776-AD69-E7C1260563EB}" type="datetime4">
              <a:rPr lang="en-US" smtClean="0"/>
              <a:pPr/>
              <a:t>December 8, 2017</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pPr>
              <a:defRPr/>
            </a:pPr>
            <a:fld id="{42122F7B-4CE3-4583-B07B-C11F75ACAD9C}" type="slidenum">
              <a:rPr lang="en-US" smtClean="0"/>
              <a:pPr>
                <a:defRPr/>
              </a:pPr>
              <a:t>‹#›</a:t>
            </a:fld>
            <a:endParaRPr lang="en-US" dirty="0"/>
          </a:p>
        </p:txBody>
      </p:sp>
    </p:spTree>
    <p:extLst>
      <p:ext uri="{BB962C8B-B14F-4D97-AF65-F5344CB8AC3E}">
        <p14:creationId xmlns:p14="http://schemas.microsoft.com/office/powerpoint/2010/main" val="376623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50972B2-CA5C-437D-87D0-8081271A9E4B}" type="datetime2">
              <a:rPr lang="en-US" smtClean="0"/>
              <a:t>Friday, December 08, 2017</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pPr algn="r"/>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B21DBD9-DB55-4C98-8629-BAD461F0B51A}"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6820759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Friday, December 08, 2017</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7EB968CC-B320-4E63-9FB7-F85E7395B244}" type="slidenum">
              <a:rPr lang="en-US" smtClean="0"/>
              <a:pPr/>
              <a:t>‹#›</a:t>
            </a:fld>
            <a:endParaRPr lang="en-US" dirty="0"/>
          </a:p>
        </p:txBody>
      </p:sp>
    </p:spTree>
    <p:extLst>
      <p:ext uri="{BB962C8B-B14F-4D97-AF65-F5344CB8AC3E}">
        <p14:creationId xmlns:p14="http://schemas.microsoft.com/office/powerpoint/2010/main" val="12266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 name="Date Placeholder 1"/>
          <p:cNvSpPr>
            <a:spLocks noGrp="1"/>
          </p:cNvSpPr>
          <p:nvPr>
            <p:ph type="dt" sz="half" idx="10"/>
          </p:nvPr>
        </p:nvSpPr>
        <p:spPr/>
        <p:txBody>
          <a:bodyPr/>
          <a:lstStyle/>
          <a:p>
            <a:fld id="{F168457A-3AB9-4880-8A0C-9F8524491207}" type="datetime2">
              <a:rPr lang="en-US" smtClean="0"/>
              <a:t>Friday, December 08, 2017</a:t>
            </a:fld>
            <a:endParaRPr lang="en-US" dirty="0"/>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09A9543C-5EA0-4149-B189-5F9C452B85FB}" type="slidenum">
              <a:rPr lang="en-US" smtClean="0"/>
              <a:pPr/>
              <a:t>‹#›</a:t>
            </a:fld>
            <a:endParaRPr lang="en-US" dirty="0"/>
          </a:p>
        </p:txBody>
      </p:sp>
    </p:spTree>
    <p:extLst>
      <p:ext uri="{BB962C8B-B14F-4D97-AF65-F5344CB8AC3E}">
        <p14:creationId xmlns:p14="http://schemas.microsoft.com/office/powerpoint/2010/main" val="3971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1E935757-CF26-4797-9500-AAC28BCBF8A3}"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Date Placeholder 4"/>
          <p:cNvSpPr>
            <a:spLocks noGrp="1"/>
          </p:cNvSpPr>
          <p:nvPr>
            <p:ph type="dt" sz="half" idx="10"/>
          </p:nvPr>
        </p:nvSpPr>
        <p:spPr/>
        <p:txBody>
          <a:bodyPr/>
          <a:lstStyle/>
          <a:p>
            <a:fld id="{3FE976D3-5B7F-4300-ABED-C91F1B2AE209}" type="datetime2">
              <a:rPr lang="en-US" smtClean="0"/>
              <a:t>Friday, December 08, 2017</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pPr algn="r"/>
            <a:endParaRPr lang="en-US" dirty="0"/>
          </a:p>
        </p:txBody>
      </p:sp>
    </p:spTree>
    <p:extLst>
      <p:ext uri="{BB962C8B-B14F-4D97-AF65-F5344CB8AC3E}">
        <p14:creationId xmlns:p14="http://schemas.microsoft.com/office/powerpoint/2010/main" val="24556226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Slide Number Placeholder 6"/>
          <p:cNvSpPr>
            <a:spLocks noGrp="1"/>
          </p:cNvSpPr>
          <p:nvPr>
            <p:ph type="sldNum" sz="quarter" idx="12"/>
          </p:nvPr>
        </p:nvSpPr>
        <p:spPr>
          <a:xfrm>
            <a:off x="1828800" y="312739"/>
            <a:ext cx="609600" cy="441325"/>
          </a:xfrm>
        </p:spPr>
        <p:txBody>
          <a:bodyPr/>
          <a:lstStyle/>
          <a:p>
            <a:fld id="{6530423F-71BF-41C8-A83A-894FF0B506FE}"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Date Placeholder 4"/>
          <p:cNvSpPr>
            <a:spLocks noGrp="1"/>
          </p:cNvSpPr>
          <p:nvPr>
            <p:ph type="dt" sz="half" idx="10"/>
          </p:nvPr>
        </p:nvSpPr>
        <p:spPr>
          <a:xfrm>
            <a:off x="7717536" y="6404984"/>
            <a:ext cx="4059936" cy="365760"/>
          </a:xfrm>
        </p:spPr>
        <p:txBody>
          <a:bodyPr/>
          <a:lstStyle/>
          <a:p>
            <a:fld id="{EBDC1E59-17DD-41CE-97CA-624A472382D4}" type="datetime2">
              <a:rPr lang="en-US" smtClean="0"/>
              <a:t>Friday, December 08, 2017</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pPr algn="r"/>
            <a:endParaRPr lang="en-US" dirty="0"/>
          </a:p>
        </p:txBody>
      </p:sp>
    </p:spTree>
    <p:extLst>
      <p:ext uri="{BB962C8B-B14F-4D97-AF65-F5344CB8AC3E}">
        <p14:creationId xmlns:p14="http://schemas.microsoft.com/office/powerpoint/2010/main" val="336373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80CB818-7379-467D-8E76-EF9D9074A26C}" type="datetime2">
              <a:rPr lang="en-US" smtClean="0"/>
              <a:t>Friday, December 08, 2017</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pPr algn="r"/>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E02B166-94BA-4C52-872F-F51C37AFE9FB}"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extLst>
      <p:ext uri="{BB962C8B-B14F-4D97-AF65-F5344CB8AC3E}">
        <p14:creationId xmlns:p14="http://schemas.microsoft.com/office/powerpoint/2010/main" val="201660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A80CB818-7379-467D-8E76-EF9D9074A26C}" type="datetime2">
              <a:rPr lang="en-US" smtClean="0"/>
              <a:t>Friday, December 08, 2017</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pPr algn="r"/>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E02B166-94BA-4C52-872F-F51C37AFE9FB}" type="slidenum">
              <a:rPr lang="en-US" smtClean="0"/>
              <a:pPr/>
              <a:t>‹#›</a:t>
            </a:fld>
            <a:endParaRPr lang="en-US" dirty="0"/>
          </a:p>
        </p:txBody>
      </p:sp>
    </p:spTree>
    <p:extLst>
      <p:ext uri="{BB962C8B-B14F-4D97-AF65-F5344CB8AC3E}">
        <p14:creationId xmlns:p14="http://schemas.microsoft.com/office/powerpoint/2010/main" val="3333014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2B1B13E-D5AF-485E-81A1-82A140076526}" type="datetime4">
              <a:rPr lang="en-US" smtClean="0"/>
              <a:pPr/>
              <a:t>December 8, 2017</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53D481D7-05E5-4436-BFA2-95E59322330B}" type="slidenum">
              <a:rPr lang="en-US" smtClean="0"/>
              <a:pPr>
                <a:defRPr/>
              </a:pPr>
              <a:t>‹#›</a:t>
            </a:fld>
            <a:endParaRPr lang="en-US" dirty="0"/>
          </a:p>
        </p:txBody>
      </p:sp>
    </p:spTree>
    <p:extLst>
      <p:ext uri="{BB962C8B-B14F-4D97-AF65-F5344CB8AC3E}">
        <p14:creationId xmlns:p14="http://schemas.microsoft.com/office/powerpoint/2010/main" val="16809718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B1B13E-D5AF-485E-81A1-82A140076526}" type="datetime4">
              <a:rPr lang="en-US" smtClean="0"/>
              <a:pPr/>
              <a:t>December 8, 2017</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53D481D7-05E5-4436-BFA2-95E59322330B}" type="slidenum">
              <a:rPr lang="en-US" smtClean="0"/>
              <a:pPr>
                <a:defRPr/>
              </a:pPr>
              <a:t>‹#›</a:t>
            </a:fld>
            <a:endParaRPr lang="en-US" dirty="0"/>
          </a:p>
        </p:txBody>
      </p:sp>
    </p:spTree>
    <p:extLst>
      <p:ext uri="{BB962C8B-B14F-4D97-AF65-F5344CB8AC3E}">
        <p14:creationId xmlns:p14="http://schemas.microsoft.com/office/powerpoint/2010/main" val="8940225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9.png"/><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9.png"/><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9.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9.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Guide - Format</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prstClr val="black">
                    <a:tint val="95000"/>
                  </a:prstClr>
                </a:solidFill>
                <a:latin typeface="Arial" charset="0"/>
              </a:rPr>
              <a:pPr fontAlgn="base">
                <a:spcBef>
                  <a:spcPct val="0"/>
                </a:spcBef>
                <a:spcAft>
                  <a:spcPct val="0"/>
                </a:spcAft>
              </a:pPr>
              <a:t>1</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p:txBody>
          <a:bodyPr>
            <a:normAutofit fontScale="92500" lnSpcReduction="10000"/>
          </a:bodyPr>
          <a:lstStyle/>
          <a:p>
            <a:r>
              <a:rPr lang="en-US" dirty="0"/>
              <a:t>Final exam format – a combination of multiple choice questions and written questions</a:t>
            </a:r>
          </a:p>
          <a:p>
            <a:r>
              <a:rPr lang="en-US" dirty="0"/>
              <a:t>Cover from Patterns in Software Architecture to Architecture in the Cloud</a:t>
            </a:r>
          </a:p>
          <a:p>
            <a:r>
              <a:rPr lang="en-US" dirty="0"/>
              <a:t>A total of 150 points max:</a:t>
            </a:r>
          </a:p>
          <a:p>
            <a:pPr lvl="1"/>
            <a:r>
              <a:rPr lang="en-US" dirty="0"/>
              <a:t>Multiple Choice Questions  (75 points)</a:t>
            </a:r>
          </a:p>
          <a:p>
            <a:pPr lvl="2"/>
            <a:r>
              <a:rPr lang="en-US" dirty="0"/>
              <a:t>20 to 25 questions</a:t>
            </a:r>
          </a:p>
          <a:p>
            <a:pPr lvl="1"/>
            <a:r>
              <a:rPr lang="en-US" dirty="0"/>
              <a:t>Written Questions (75 points)</a:t>
            </a:r>
          </a:p>
          <a:p>
            <a:pPr lvl="2"/>
            <a:r>
              <a:rPr lang="en-US" dirty="0"/>
              <a:t>8 to 10 questions </a:t>
            </a:r>
          </a:p>
          <a:p>
            <a:r>
              <a:rPr lang="en-US" dirty="0"/>
              <a:t>Extra Credit questions ( up to 10 points)</a:t>
            </a:r>
          </a:p>
        </p:txBody>
      </p:sp>
    </p:spTree>
    <p:extLst>
      <p:ext uri="{BB962C8B-B14F-4D97-AF65-F5344CB8AC3E}">
        <p14:creationId xmlns:p14="http://schemas.microsoft.com/office/powerpoint/2010/main" val="11457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Trivia</a:t>
            </a:r>
          </a:p>
        </p:txBody>
      </p:sp>
      <p:sp>
        <p:nvSpPr>
          <p:cNvPr id="3" name="Slide Number Placeholder 2"/>
          <p:cNvSpPr>
            <a:spLocks noGrp="1"/>
          </p:cNvSpPr>
          <p:nvPr>
            <p:ph type="sldNum" sz="quarter" idx="12"/>
          </p:nvPr>
        </p:nvSpPr>
        <p:spPr/>
        <p:txBody>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10</a:t>
            </a:fld>
            <a:endParaRPr lang="en-US" dirty="0">
              <a:solidFill>
                <a:srgbClr val="8CADAE">
                  <a:shade val="75000"/>
                </a:srgbClr>
              </a:solidFill>
              <a:latin typeface="Arial" charset="0"/>
            </a:endParaRPr>
          </a:p>
        </p:txBody>
      </p:sp>
      <p:sp>
        <p:nvSpPr>
          <p:cNvPr id="4" name="Content Placeholder 3"/>
          <p:cNvSpPr>
            <a:spLocks noGrp="1"/>
          </p:cNvSpPr>
          <p:nvPr>
            <p:ph sz="quarter" idx="1"/>
          </p:nvPr>
        </p:nvSpPr>
        <p:spPr/>
        <p:txBody>
          <a:bodyPr>
            <a:normAutofit/>
          </a:bodyPr>
          <a:lstStyle/>
          <a:p>
            <a:r>
              <a:rPr lang="en-US" dirty="0"/>
              <a:t>What does the acronym CD-ROM stand for?</a:t>
            </a:r>
          </a:p>
          <a:p>
            <a:r>
              <a:rPr lang="en-US" dirty="0"/>
              <a:t>What does RGB stand for?</a:t>
            </a:r>
          </a:p>
          <a:p>
            <a:r>
              <a:rPr lang="en-US" dirty="0"/>
              <a:t>In what year was the first Apple computer released?</a:t>
            </a:r>
          </a:p>
          <a:p>
            <a:r>
              <a:rPr lang="en-US" dirty="0"/>
              <a:t>The companies HP, Apple, and Microsoft were all started in a what?</a:t>
            </a:r>
          </a:p>
          <a:p>
            <a:r>
              <a:rPr lang="en-US" dirty="0"/>
              <a:t>CERN launched the very first website in what year?</a:t>
            </a:r>
          </a:p>
          <a:p>
            <a:r>
              <a:rPr lang="en-US" dirty="0"/>
              <a:t>What was the highest selling single model of PC ever (with over 17 million units produced)?</a:t>
            </a:r>
          </a:p>
          <a:p>
            <a:endParaRPr lang="en-US" dirty="0"/>
          </a:p>
          <a:p>
            <a:pPr marL="0" indent="0">
              <a:buNone/>
            </a:pPr>
            <a:r>
              <a:rPr lang="en-US" sz="1200" dirty="0"/>
              <a:t>Hints: Compact-disk read-only memory, red green blue, 1976, garage, 1990, the Commodore 64</a:t>
            </a:r>
          </a:p>
          <a:p>
            <a:pPr marL="0" indent="0">
              <a:buNone/>
            </a:pPr>
            <a:endParaRPr lang="en-US" dirty="0"/>
          </a:p>
        </p:txBody>
      </p:sp>
    </p:spTree>
    <p:extLst>
      <p:ext uri="{BB962C8B-B14F-4D97-AF65-F5344CB8AC3E}">
        <p14:creationId xmlns:p14="http://schemas.microsoft.com/office/powerpoint/2010/main" val="48449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a:bodyPr>
          <a:lstStyle/>
          <a:p>
            <a:pPr lvl="1"/>
            <a:r>
              <a:rPr lang="en-US" dirty="0">
                <a:solidFill>
                  <a:schemeClr val="tx1"/>
                </a:solidFill>
              </a:rPr>
              <a:t>Client-Server architectural pattern </a:t>
            </a:r>
          </a:p>
          <a:p>
            <a:pPr marL="1051560" lvl="2" indent="-457200">
              <a:buFont typeface="+mj-lt"/>
              <a:buAutoNum type="alphaLcParenR"/>
            </a:pPr>
            <a:r>
              <a:rPr lang="en-US" dirty="0"/>
              <a:t>A server provides services to only one client.</a:t>
            </a:r>
          </a:p>
          <a:p>
            <a:pPr marL="1051560" lvl="2" indent="-457200">
              <a:buFont typeface="+mj-lt"/>
              <a:buAutoNum type="alphaLcParenR"/>
            </a:pPr>
            <a:r>
              <a:rPr lang="en-US" dirty="0"/>
              <a:t>A client component requests services from the server component</a:t>
            </a:r>
          </a:p>
          <a:p>
            <a:pPr marL="1051560" lvl="2" indent="-457200">
              <a:buFont typeface="+mj-lt"/>
              <a:buAutoNum type="alphaLcParenR"/>
            </a:pPr>
            <a:r>
              <a:rPr lang="en-US" dirty="0"/>
              <a:t>Server is not listening for client(s).</a:t>
            </a:r>
          </a:p>
          <a:p>
            <a:pPr marL="1051560" lvl="2" indent="-457200">
              <a:buFont typeface="+mj-lt"/>
              <a:buAutoNum type="alphaLcParenR"/>
            </a:pPr>
            <a:r>
              <a:rPr lang="en-US" dirty="0"/>
              <a:t>Clients and Servers may reside on different machine</a:t>
            </a:r>
          </a:p>
          <a:p>
            <a:pPr marL="1051560" lvl="2" indent="-457200">
              <a:buFont typeface="+mj-lt"/>
              <a:buAutoNum type="alphaLcParenR"/>
            </a:pPr>
            <a:endParaRPr lang="en-US" dirty="0"/>
          </a:p>
          <a:p>
            <a:pPr lvl="1"/>
            <a:r>
              <a:rPr lang="en-US" dirty="0">
                <a:solidFill>
                  <a:schemeClr val="tx1"/>
                </a:solidFill>
              </a:rPr>
              <a:t>Master-Slave pattern </a:t>
            </a:r>
          </a:p>
          <a:p>
            <a:pPr marL="1051560" lvl="2" indent="-457200">
              <a:buFont typeface="+mj-lt"/>
              <a:buAutoNum type="alphaLcParenR"/>
            </a:pPr>
            <a:r>
              <a:rPr lang="en-US" dirty="0"/>
              <a:t>supports fault tolerance </a:t>
            </a:r>
          </a:p>
          <a:p>
            <a:pPr marL="1051560" lvl="2" indent="-457200">
              <a:buFont typeface="+mj-lt"/>
              <a:buAutoNum type="alphaLcParenR"/>
            </a:pPr>
            <a:r>
              <a:rPr lang="en-US" dirty="0"/>
              <a:t>The master component distributes the work among identical slave components</a:t>
            </a:r>
          </a:p>
          <a:p>
            <a:pPr marL="1051560" lvl="2" indent="-457200">
              <a:buFont typeface="+mj-lt"/>
              <a:buAutoNum type="alphaLcParenR"/>
            </a:pPr>
            <a:r>
              <a:rPr lang="en-US" dirty="0"/>
              <a:t>The Master-slave pattern is applied for instance in service-oriented system.</a:t>
            </a:r>
          </a:p>
          <a:p>
            <a:pPr marL="1051560" lvl="2" indent="-457200">
              <a:buFont typeface="+mj-lt"/>
              <a:buAutoNum type="alphaLcParenR"/>
            </a:pPr>
            <a:r>
              <a:rPr lang="en-US" dirty="0"/>
              <a:t>Is used in parallel computation</a:t>
            </a:r>
          </a:p>
          <a:p>
            <a:pPr marL="1051560" lvl="2" indent="-457200">
              <a:buFont typeface="+mj-lt"/>
              <a:buAutoNum type="alphaLcParenR"/>
            </a:pPr>
            <a:endParaRPr lang="en-US" dirty="0"/>
          </a:p>
          <a:p>
            <a:pPr>
              <a:defRPr/>
            </a:pPr>
            <a:endParaRPr lang="en-US" dirty="0">
              <a:solidFill>
                <a:srgbClr val="FF0000"/>
              </a:solidFill>
            </a:endParaRPr>
          </a:p>
        </p:txBody>
      </p:sp>
    </p:spTree>
    <p:extLst>
      <p:ext uri="{BB962C8B-B14F-4D97-AF65-F5344CB8AC3E}">
        <p14:creationId xmlns:p14="http://schemas.microsoft.com/office/powerpoint/2010/main" val="33995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fontScale="92500" lnSpcReduction="10000"/>
          </a:bodyPr>
          <a:lstStyle/>
          <a:p>
            <a:pPr lvl="1"/>
            <a:r>
              <a:rPr lang="en-US" dirty="0">
                <a:solidFill>
                  <a:schemeClr val="tx1"/>
                </a:solidFill>
              </a:rPr>
              <a:t>Pipe and Filter pattern </a:t>
            </a:r>
          </a:p>
          <a:p>
            <a:pPr marL="1051560" lvl="2" indent="-457200">
              <a:buFont typeface="+mj-lt"/>
              <a:buAutoNum type="alphaLcParenR"/>
            </a:pPr>
            <a:r>
              <a:rPr lang="en-US" dirty="0"/>
              <a:t>provides a structure for systems that produce a stream of data </a:t>
            </a:r>
          </a:p>
          <a:p>
            <a:pPr marL="1051560" lvl="2" indent="-457200">
              <a:buFont typeface="+mj-lt"/>
              <a:buAutoNum type="alphaLcParenR"/>
            </a:pPr>
            <a:r>
              <a:rPr lang="en-US" dirty="0"/>
              <a:t>Pipes may be used for buffering or for synchronization</a:t>
            </a:r>
          </a:p>
          <a:p>
            <a:pPr marL="1051560" lvl="2" indent="-457200">
              <a:buFont typeface="+mj-lt"/>
              <a:buAutoNum type="alphaLcParenR"/>
            </a:pPr>
            <a:r>
              <a:rPr lang="en-US" dirty="0"/>
              <a:t>Data is not passed through pipes.</a:t>
            </a:r>
          </a:p>
          <a:p>
            <a:pPr marL="1051560" lvl="2" indent="-457200">
              <a:buFont typeface="+mj-lt"/>
              <a:buAutoNum type="alphaLcParenR"/>
            </a:pPr>
            <a:r>
              <a:rPr lang="en-US" dirty="0"/>
              <a:t>Filters do not need to store intermediate results in files</a:t>
            </a:r>
          </a:p>
          <a:p>
            <a:pPr marL="1051560" lvl="2" indent="-457200">
              <a:buFont typeface="+mj-lt"/>
              <a:buAutoNum type="alphaLcParenR"/>
            </a:pPr>
            <a:r>
              <a:rPr lang="en-US" dirty="0"/>
              <a:t>Having large numbers of independent filters can add computational overhead</a:t>
            </a:r>
          </a:p>
          <a:p>
            <a:pPr marL="1051560" lvl="2" indent="-457200">
              <a:buFont typeface="+mj-lt"/>
              <a:buAutoNum type="alphaLcParenR"/>
            </a:pPr>
            <a:endParaRPr lang="en-US" dirty="0"/>
          </a:p>
          <a:p>
            <a:pPr lvl="1"/>
            <a:r>
              <a:rPr lang="en-US" dirty="0">
                <a:solidFill>
                  <a:schemeClr val="tx1"/>
                </a:solidFill>
              </a:rPr>
              <a:t>P2P pattern </a:t>
            </a:r>
          </a:p>
          <a:p>
            <a:pPr marL="1051560" lvl="2" indent="-457200">
              <a:buFont typeface="+mj-lt"/>
              <a:buAutoNum type="alphaLcParenR"/>
            </a:pPr>
            <a:r>
              <a:rPr lang="en-US" dirty="0"/>
              <a:t>Seen as symmetric client-server pattern</a:t>
            </a:r>
          </a:p>
          <a:p>
            <a:pPr marL="1051560" lvl="2" indent="-457200">
              <a:buFont typeface="+mj-lt"/>
              <a:buAutoNum type="alphaLcParenR"/>
            </a:pPr>
            <a:r>
              <a:rPr lang="en-US" dirty="0"/>
              <a:t>Peers can be added and removed from the P2P network with no significant impact</a:t>
            </a:r>
          </a:p>
          <a:p>
            <a:pPr marL="1051560" lvl="2" indent="-457200">
              <a:buFont typeface="+mj-lt"/>
              <a:buAutoNum type="alphaLcParenR"/>
            </a:pPr>
            <a:r>
              <a:rPr lang="en-US" dirty="0"/>
              <a:t>There is guarantee about quality of service in P2P</a:t>
            </a:r>
          </a:p>
          <a:p>
            <a:pPr marL="1051560" lvl="2" indent="-457200">
              <a:buFont typeface="+mj-lt"/>
              <a:buAutoNum type="alphaLcParenR"/>
            </a:pPr>
            <a:r>
              <a:rPr lang="en-US" dirty="0"/>
              <a:t>HTTPS is an example of P2P pattern.</a:t>
            </a:r>
          </a:p>
          <a:p>
            <a:pPr marL="1051560" lvl="2" indent="-457200">
              <a:buFont typeface="+mj-lt"/>
              <a:buAutoNum type="alphaLcParenR"/>
            </a:pPr>
            <a:r>
              <a:rPr lang="en-US" dirty="0"/>
              <a:t>Multiple peers have overlapping capabilities</a:t>
            </a:r>
          </a:p>
          <a:p>
            <a:pPr marL="1051560" lvl="2" indent="-457200">
              <a:buFont typeface="+mj-lt"/>
              <a:buAutoNum type="alphaLcParenR"/>
            </a:pPr>
            <a:endParaRPr lang="en-US" dirty="0"/>
          </a:p>
          <a:p>
            <a:pPr>
              <a:defRPr/>
            </a:pPr>
            <a:endParaRPr lang="en-US" dirty="0">
              <a:solidFill>
                <a:srgbClr val="FF0000"/>
              </a:solidFill>
            </a:endParaRPr>
          </a:p>
        </p:txBody>
      </p:sp>
    </p:spTree>
    <p:extLst>
      <p:ext uri="{BB962C8B-B14F-4D97-AF65-F5344CB8AC3E}">
        <p14:creationId xmlns:p14="http://schemas.microsoft.com/office/powerpoint/2010/main" val="383757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fontScale="92500" lnSpcReduction="10000"/>
          </a:bodyPr>
          <a:lstStyle/>
          <a:p>
            <a:pPr lvl="1"/>
            <a:r>
              <a:rPr lang="en-US" dirty="0">
                <a:solidFill>
                  <a:schemeClr val="tx1"/>
                </a:solidFill>
              </a:rPr>
              <a:t>Event-bus pattern </a:t>
            </a:r>
          </a:p>
          <a:p>
            <a:pPr marL="1051560" lvl="2" indent="-457200">
              <a:buFont typeface="+mj-lt"/>
              <a:buAutoNum type="alphaLcParenR"/>
            </a:pPr>
            <a:r>
              <a:rPr lang="en-US" dirty="0"/>
              <a:t>A pattern that deals with events</a:t>
            </a:r>
          </a:p>
          <a:p>
            <a:pPr marL="1051560" lvl="2" indent="-457200">
              <a:buFont typeface="+mj-lt"/>
              <a:buAutoNum type="alphaLcParenR"/>
            </a:pPr>
            <a:r>
              <a:rPr lang="en-US" dirty="0"/>
              <a:t>Event sources publish messages to particular channels on an event bus</a:t>
            </a:r>
          </a:p>
          <a:p>
            <a:pPr marL="1051560" lvl="2" indent="-457200">
              <a:buFont typeface="+mj-lt"/>
              <a:buAutoNum type="alphaLcParenR"/>
            </a:pPr>
            <a:r>
              <a:rPr lang="en-US" dirty="0"/>
              <a:t>Listeners are not notified of messages that are published </a:t>
            </a:r>
          </a:p>
          <a:p>
            <a:pPr marL="1051560" lvl="2" indent="-457200">
              <a:buFont typeface="+mj-lt"/>
              <a:buAutoNum type="alphaLcParenR"/>
            </a:pPr>
            <a:r>
              <a:rPr lang="en-US" dirty="0"/>
              <a:t>Generation and notification of messages is synchronous.</a:t>
            </a:r>
          </a:p>
          <a:p>
            <a:pPr marL="1051560" lvl="2" indent="-457200">
              <a:buFont typeface="+mj-lt"/>
              <a:buAutoNum type="alphaLcParenR"/>
            </a:pPr>
            <a:r>
              <a:rPr lang="en-US" dirty="0"/>
              <a:t>Event bus may become the bottleneck</a:t>
            </a:r>
          </a:p>
          <a:p>
            <a:pPr marL="1051560" lvl="2" indent="-457200">
              <a:buFont typeface="+mj-lt"/>
              <a:buAutoNum type="alphaLcParenR"/>
            </a:pPr>
            <a:endParaRPr lang="en-US" dirty="0"/>
          </a:p>
          <a:p>
            <a:pPr lvl="1"/>
            <a:r>
              <a:rPr lang="en-US" dirty="0">
                <a:solidFill>
                  <a:schemeClr val="tx1"/>
                </a:solidFill>
              </a:rPr>
              <a:t>MVC pattern </a:t>
            </a:r>
          </a:p>
          <a:p>
            <a:pPr marL="1051560" lvl="2" indent="-457200">
              <a:buFont typeface="+mj-lt"/>
              <a:buAutoNum type="alphaLcParenR"/>
            </a:pPr>
            <a:r>
              <a:rPr lang="en-US" dirty="0"/>
              <a:t>Model, View, and Command are parts of the MVC pattern.</a:t>
            </a:r>
          </a:p>
          <a:p>
            <a:pPr marL="1051560" lvl="2" indent="-457200">
              <a:buFont typeface="+mj-lt"/>
              <a:buAutoNum type="alphaLcParenR"/>
            </a:pPr>
            <a:r>
              <a:rPr lang="en-US" dirty="0"/>
              <a:t>View displays the information to the user </a:t>
            </a:r>
          </a:p>
          <a:p>
            <a:pPr marL="1051560" lvl="2" indent="-457200">
              <a:buFont typeface="+mj-lt"/>
              <a:buAutoNum type="alphaLcParenR"/>
            </a:pPr>
            <a:r>
              <a:rPr lang="en-US" dirty="0"/>
              <a:t>User input can invoke a change in the model via the  controller</a:t>
            </a:r>
          </a:p>
          <a:p>
            <a:pPr marL="1051560" lvl="2" indent="-457200">
              <a:buFont typeface="+mj-lt"/>
              <a:buAutoNum type="alphaLcParenR"/>
            </a:pPr>
            <a:r>
              <a:rPr lang="en-US" dirty="0"/>
              <a:t>Web presentation is an example of MVC pattern</a:t>
            </a:r>
          </a:p>
          <a:p>
            <a:pPr marL="1051560" lvl="2" indent="-457200">
              <a:buFont typeface="+mj-lt"/>
              <a:buAutoNum type="alphaLcParenR"/>
            </a:pPr>
            <a:r>
              <a:rPr lang="en-US" dirty="0"/>
              <a:t>MVC pattern is not suitable for multiple GUIs.</a:t>
            </a:r>
          </a:p>
          <a:p>
            <a:pPr marL="594360" lvl="2" indent="0">
              <a:buNone/>
            </a:pPr>
            <a:r>
              <a:rPr lang="en-US" dirty="0"/>
              <a:t>                                    &lt;end&gt;</a:t>
            </a:r>
          </a:p>
          <a:p>
            <a:pPr marL="1051560" lvl="2" indent="-457200">
              <a:buFont typeface="+mj-lt"/>
              <a:buAutoNum type="alphaLcParenR"/>
            </a:pPr>
            <a:endParaRPr lang="en-US" dirty="0"/>
          </a:p>
          <a:p>
            <a:pPr>
              <a:defRPr/>
            </a:pPr>
            <a:endParaRPr lang="en-US" dirty="0">
              <a:solidFill>
                <a:srgbClr val="FF0000"/>
              </a:solidFill>
            </a:endParaRPr>
          </a:p>
        </p:txBody>
      </p:sp>
    </p:spTree>
    <p:extLst>
      <p:ext uri="{BB962C8B-B14F-4D97-AF65-F5344CB8AC3E}">
        <p14:creationId xmlns:p14="http://schemas.microsoft.com/office/powerpoint/2010/main" val="326883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CSPC 464 Fall 2017</a:t>
            </a:r>
          </a:p>
          <a:p>
            <a:r>
              <a:rPr lang="en-US" dirty="0"/>
              <a:t>Prof. Son Nguyen</a:t>
            </a:r>
          </a:p>
        </p:txBody>
      </p:sp>
      <p:sp>
        <p:nvSpPr>
          <p:cNvPr id="2" name="Title 1"/>
          <p:cNvSpPr>
            <a:spLocks noGrp="1"/>
          </p:cNvSpPr>
          <p:nvPr>
            <p:ph type="ctrTitle"/>
          </p:nvPr>
        </p:nvSpPr>
        <p:spPr/>
        <p:txBody>
          <a:bodyPr>
            <a:normAutofit/>
          </a:bodyPr>
          <a:lstStyle/>
          <a:p>
            <a:r>
              <a:rPr lang="en-US" dirty="0"/>
              <a:t>Layered Architecture </a:t>
            </a:r>
            <a:br>
              <a:rPr lang="en-US" dirty="0"/>
            </a:br>
            <a:r>
              <a:rPr lang="en-US" dirty="0"/>
              <a:t>and Patterns</a:t>
            </a:r>
          </a:p>
        </p:txBody>
      </p:sp>
    </p:spTree>
    <p:extLst>
      <p:ext uri="{BB962C8B-B14F-4D97-AF65-F5344CB8AC3E}">
        <p14:creationId xmlns:p14="http://schemas.microsoft.com/office/powerpoint/2010/main" val="24794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Sumary</a:t>
            </a:r>
            <a:r>
              <a:rPr lang="en-US" dirty="0"/>
              <a:t>/Review</a:t>
            </a:r>
          </a:p>
        </p:txBody>
      </p:sp>
      <p:sp>
        <p:nvSpPr>
          <p:cNvPr id="3" name="Content Placeholder 2"/>
          <p:cNvSpPr>
            <a:spLocks noGrp="1"/>
          </p:cNvSpPr>
          <p:nvPr>
            <p:ph idx="1"/>
          </p:nvPr>
        </p:nvSpPr>
        <p:spPr/>
        <p:txBody>
          <a:bodyPr>
            <a:normAutofit/>
          </a:bodyPr>
          <a:lstStyle/>
          <a:p>
            <a:endParaRPr lang="en-US" dirty="0"/>
          </a:p>
          <a:p>
            <a:r>
              <a:rPr lang="en-US" sz="2800" dirty="0"/>
              <a:t>Is the Client-Server pattern a form of</a:t>
            </a:r>
          </a:p>
          <a:p>
            <a:pPr marL="0" indent="0">
              <a:buNone/>
            </a:pPr>
            <a:r>
              <a:rPr lang="en-US" sz="2800" dirty="0"/>
              <a:t>    layered pattern? (Yes/No)</a:t>
            </a:r>
            <a:endParaRPr lang="en-US" dirty="0"/>
          </a:p>
          <a:p>
            <a:r>
              <a:rPr lang="en-US" dirty="0"/>
              <a:t>What level do the Clients form?</a:t>
            </a:r>
          </a:p>
          <a:p>
            <a:r>
              <a:rPr lang="en-US" dirty="0"/>
              <a:t>ISO/OSI Network model is an example of layer pattern? (True/False)</a:t>
            </a:r>
          </a:p>
          <a:p>
            <a:r>
              <a:rPr lang="en-US" dirty="0"/>
              <a:t>Layers are also divided in s____</a:t>
            </a:r>
          </a:p>
          <a:p>
            <a:pPr marL="0" indent="0">
              <a:buNone/>
            </a:pPr>
            <a:endParaRPr lang="en-US" dirty="0"/>
          </a:p>
          <a:p>
            <a:pPr marL="0" indent="0">
              <a:buNone/>
            </a:pPr>
            <a:r>
              <a:rPr lang="en-US" sz="1200" dirty="0"/>
              <a:t>Hints: Yes, higher, True, Segments</a:t>
            </a:r>
          </a:p>
          <a:p>
            <a:pPr marL="0" indent="0">
              <a:buNone/>
            </a:pPr>
            <a:endParaRPr lang="en-US"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15</a:t>
            </a:fld>
            <a:endParaRPr lang="en-US" dirty="0">
              <a:solidFill>
                <a:srgbClr val="8CADAE">
                  <a:shade val="75000"/>
                </a:srgbClr>
              </a:solidFill>
              <a:latin typeface="Arial" charset="0"/>
            </a:endParaRPr>
          </a:p>
        </p:txBody>
      </p:sp>
    </p:spTree>
    <p:extLst>
      <p:ext uri="{BB962C8B-B14F-4D97-AF65-F5344CB8AC3E}">
        <p14:creationId xmlns:p14="http://schemas.microsoft.com/office/powerpoint/2010/main" val="94119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Summary/Review</a:t>
            </a:r>
          </a:p>
        </p:txBody>
      </p:sp>
      <p:sp>
        <p:nvSpPr>
          <p:cNvPr id="3" name="Content Placeholder 2"/>
          <p:cNvSpPr>
            <a:spLocks noGrp="1"/>
          </p:cNvSpPr>
          <p:nvPr>
            <p:ph idx="1"/>
          </p:nvPr>
        </p:nvSpPr>
        <p:spPr/>
        <p:txBody>
          <a:bodyPr>
            <a:normAutofit fontScale="92500" lnSpcReduction="10000"/>
          </a:bodyPr>
          <a:lstStyle/>
          <a:p>
            <a:r>
              <a:rPr lang="en-US" dirty="0"/>
              <a:t>Layered architecture benefits:</a:t>
            </a:r>
          </a:p>
          <a:p>
            <a:pPr marL="868680" lvl="1" indent="-457200">
              <a:buFont typeface="+mj-lt"/>
              <a:buAutoNum type="alphaLcParenR"/>
            </a:pPr>
            <a:r>
              <a:rPr lang="en-US" dirty="0">
                <a:solidFill>
                  <a:schemeClr val="tx1"/>
                </a:solidFill>
              </a:rPr>
              <a:t>A lower layer can be reused without changes by different h__ layers</a:t>
            </a:r>
          </a:p>
          <a:p>
            <a:pPr marL="868680" lvl="1" indent="-457200">
              <a:buFont typeface="+mj-lt"/>
              <a:buAutoNum type="alphaLcParenR"/>
            </a:pPr>
            <a:r>
              <a:rPr lang="en-US" dirty="0">
                <a:solidFill>
                  <a:schemeClr val="tx1"/>
                </a:solidFill>
              </a:rPr>
              <a:t>Layers make </a:t>
            </a:r>
            <a:r>
              <a:rPr lang="en-US" dirty="0" err="1">
                <a:solidFill>
                  <a:schemeClr val="tx1"/>
                </a:solidFill>
              </a:rPr>
              <a:t>st</a:t>
            </a:r>
            <a:r>
              <a:rPr lang="en-US" dirty="0">
                <a:solidFill>
                  <a:schemeClr val="tx1"/>
                </a:solidFill>
              </a:rPr>
              <a:t>______ easier</a:t>
            </a:r>
          </a:p>
          <a:p>
            <a:pPr marL="868680" lvl="1" indent="-457200">
              <a:buFont typeface="+mj-lt"/>
              <a:buAutoNum type="alphaLcParenR"/>
            </a:pPr>
            <a:r>
              <a:rPr lang="en-US" dirty="0">
                <a:solidFill>
                  <a:schemeClr val="tx1"/>
                </a:solidFill>
              </a:rPr>
              <a:t>Changes can be made within the layer without affecting other ___</a:t>
            </a:r>
          </a:p>
          <a:p>
            <a:pPr marL="868680" lvl="1" indent="-457200">
              <a:buFont typeface="+mj-lt"/>
              <a:buAutoNum type="alphaLcParenR"/>
            </a:pPr>
            <a:r>
              <a:rPr lang="en-US" dirty="0">
                <a:solidFill>
                  <a:schemeClr val="tx1"/>
                </a:solidFill>
              </a:rPr>
              <a:t>A developer can develop/test particular layers in___ of other layers</a:t>
            </a:r>
          </a:p>
          <a:p>
            <a:r>
              <a:rPr lang="en-US" dirty="0"/>
              <a:t>Examples of layer pattern:</a:t>
            </a:r>
          </a:p>
          <a:p>
            <a:pPr marL="868680" lvl="1" indent="-457200">
              <a:buFont typeface="+mj-lt"/>
              <a:buAutoNum type="alphaLcParenR"/>
            </a:pPr>
            <a:r>
              <a:rPr lang="en-US" dirty="0">
                <a:solidFill>
                  <a:schemeClr val="tx1"/>
                </a:solidFill>
              </a:rPr>
              <a:t>JVM</a:t>
            </a:r>
          </a:p>
          <a:p>
            <a:pPr marL="868680" lvl="1" indent="-457200">
              <a:buFont typeface="+mj-lt"/>
              <a:buAutoNum type="alphaLcParenR"/>
            </a:pPr>
            <a:r>
              <a:rPr lang="en-US" dirty="0">
                <a:solidFill>
                  <a:schemeClr val="tx1"/>
                </a:solidFill>
              </a:rPr>
              <a:t>Web application systems</a:t>
            </a:r>
          </a:p>
          <a:p>
            <a:pPr marL="868680" lvl="1" indent="-457200">
              <a:buFont typeface="+mj-lt"/>
              <a:buAutoNum type="alphaLcParenR"/>
            </a:pPr>
            <a:r>
              <a:rPr lang="en-US" dirty="0">
                <a:solidFill>
                  <a:schemeClr val="tx1"/>
                </a:solidFill>
              </a:rPr>
              <a:t>Standard C Library</a:t>
            </a:r>
          </a:p>
          <a:p>
            <a:pPr marL="868680" lvl="1" indent="-457200">
              <a:buFont typeface="+mj-lt"/>
              <a:buAutoNum type="alphaLcParenR"/>
            </a:pPr>
            <a:r>
              <a:rPr lang="en-US" dirty="0">
                <a:solidFill>
                  <a:schemeClr val="tx1"/>
                </a:solidFill>
              </a:rPr>
              <a:t>Client and server</a:t>
            </a:r>
          </a:p>
          <a:p>
            <a:pPr marL="868680" lvl="1" indent="-457200">
              <a:buFont typeface="+mj-lt"/>
              <a:buAutoNum type="alphaLcParenR"/>
            </a:pPr>
            <a:r>
              <a:rPr lang="en-US" dirty="0">
                <a:solidFill>
                  <a:schemeClr val="tx1"/>
                </a:solidFill>
              </a:rPr>
              <a:t>Parallel computation.</a:t>
            </a:r>
          </a:p>
          <a:p>
            <a:pPr marL="868680" lvl="1" indent="-457200">
              <a:buFont typeface="+mj-lt"/>
              <a:buAutoNum type="alphaLcParenR"/>
            </a:pPr>
            <a:endParaRPr lang="en-US" dirty="0">
              <a:solidFill>
                <a:schemeClr val="tx1"/>
              </a:solidFill>
            </a:endParaRPr>
          </a:p>
          <a:p>
            <a:pPr marL="411480" lvl="1" indent="0">
              <a:buNone/>
            </a:pPr>
            <a:r>
              <a:rPr lang="en-US" dirty="0">
                <a:solidFill>
                  <a:schemeClr val="tx1"/>
                </a:solidFill>
              </a:rPr>
              <a:t>Hints: higher, standardization, layers, independently</a:t>
            </a:r>
          </a:p>
          <a:p>
            <a:pPr marL="868680" lvl="1" indent="-457200">
              <a:buFont typeface="+mj-lt"/>
              <a:buAutoNum type="alphaLcParenR"/>
            </a:pPr>
            <a:endParaRPr lang="en-US"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16</a:t>
            </a:fld>
            <a:endParaRPr lang="en-US" dirty="0">
              <a:solidFill>
                <a:srgbClr val="8CADAE">
                  <a:shade val="75000"/>
                </a:srgbClr>
              </a:solidFill>
              <a:latin typeface="Arial" charset="0"/>
            </a:endParaRPr>
          </a:p>
        </p:txBody>
      </p:sp>
    </p:spTree>
    <p:extLst>
      <p:ext uri="{BB962C8B-B14F-4D97-AF65-F5344CB8AC3E}">
        <p14:creationId xmlns:p14="http://schemas.microsoft.com/office/powerpoint/2010/main" val="144353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Summary/Review</a:t>
            </a:r>
          </a:p>
        </p:txBody>
      </p:sp>
      <p:sp>
        <p:nvSpPr>
          <p:cNvPr id="3" name="Content Placeholder 2"/>
          <p:cNvSpPr>
            <a:spLocks noGrp="1"/>
          </p:cNvSpPr>
          <p:nvPr>
            <p:ph idx="1"/>
          </p:nvPr>
        </p:nvSpPr>
        <p:spPr/>
        <p:txBody>
          <a:bodyPr>
            <a:normAutofit/>
          </a:bodyPr>
          <a:lstStyle/>
          <a:p>
            <a:r>
              <a:rPr lang="en-US" dirty="0"/>
              <a:t>Issues of Layered architecture</a:t>
            </a:r>
          </a:p>
          <a:p>
            <a:pPr marL="868680" lvl="1" indent="-457200">
              <a:buFont typeface="+mj-lt"/>
              <a:buAutoNum type="alphaLcParenR"/>
            </a:pPr>
            <a:r>
              <a:rPr lang="en-US" dirty="0">
                <a:solidFill>
                  <a:schemeClr val="tx1"/>
                </a:solidFill>
              </a:rPr>
              <a:t>The addition of layers adds up-front c__ and complexity to the system</a:t>
            </a:r>
          </a:p>
          <a:p>
            <a:pPr marL="868680" lvl="1" indent="-457200">
              <a:buFont typeface="+mj-lt"/>
              <a:buAutoNum type="alphaLcParenR"/>
            </a:pPr>
            <a:r>
              <a:rPr lang="en-US" dirty="0">
                <a:solidFill>
                  <a:schemeClr val="tx1"/>
                </a:solidFill>
              </a:rPr>
              <a:t>The lower layers may perform u____ work, not required by the higher layer</a:t>
            </a:r>
          </a:p>
          <a:p>
            <a:pPr marL="868680" lvl="1" indent="-457200">
              <a:buFont typeface="+mj-lt"/>
              <a:buAutoNum type="alphaLcParenR"/>
            </a:pPr>
            <a:r>
              <a:rPr lang="en-US" dirty="0">
                <a:solidFill>
                  <a:schemeClr val="tx1"/>
                </a:solidFill>
              </a:rPr>
              <a:t>Performance overhead due to repeated transformations of data and context s_____</a:t>
            </a:r>
          </a:p>
          <a:p>
            <a:pPr marL="411480" lvl="1" indent="0">
              <a:buNone/>
            </a:pPr>
            <a:r>
              <a:rPr lang="en-US" sz="1200" dirty="0">
                <a:solidFill>
                  <a:schemeClr val="tx1"/>
                </a:solidFill>
              </a:rPr>
              <a:t>Hints: </a:t>
            </a:r>
            <a:r>
              <a:rPr lang="en-US" sz="1200" dirty="0"/>
              <a:t>Cost, unnecessary, switching</a:t>
            </a:r>
          </a:p>
          <a:p>
            <a:pPr marL="411480" lvl="1" indent="0">
              <a:buNone/>
            </a:pPr>
            <a:endParaRPr lang="en-US" dirty="0">
              <a:solidFill>
                <a:schemeClr val="tx1"/>
              </a:solidFill>
            </a:endParaRPr>
          </a:p>
          <a:p>
            <a:r>
              <a:rPr lang="en-US" dirty="0"/>
              <a:t>Is it a layer pattern?</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17</a:t>
            </a:fld>
            <a:endParaRPr lang="en-US" dirty="0">
              <a:solidFill>
                <a:srgbClr val="8CADAE">
                  <a:shade val="75000"/>
                </a:srgbClr>
              </a:solidFill>
              <a:latin typeface="Arial" charset="0"/>
            </a:endParaRPr>
          </a:p>
        </p:txBody>
      </p:sp>
      <p:pic>
        <p:nvPicPr>
          <p:cNvPr id="5" name="Picture 4"/>
          <p:cNvPicPr>
            <a:picLocks noChangeAspect="1"/>
          </p:cNvPicPr>
          <p:nvPr/>
        </p:nvPicPr>
        <p:blipFill>
          <a:blip r:embed="rId3"/>
          <a:stretch>
            <a:fillRect/>
          </a:stretch>
        </p:blipFill>
        <p:spPr>
          <a:xfrm>
            <a:off x="6056377" y="4405799"/>
            <a:ext cx="3248025" cy="1752600"/>
          </a:xfrm>
          <a:prstGeom prst="rect">
            <a:avLst/>
          </a:prstGeom>
          <a:ln>
            <a:solidFill>
              <a:schemeClr val="accent1"/>
            </a:solidFill>
          </a:ln>
        </p:spPr>
      </p:pic>
    </p:spTree>
    <p:extLst>
      <p:ext uri="{BB962C8B-B14F-4D97-AF65-F5344CB8AC3E}">
        <p14:creationId xmlns:p14="http://schemas.microsoft.com/office/powerpoint/2010/main" val="331286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CSPC 464 Fall 2017</a:t>
            </a:r>
          </a:p>
          <a:p>
            <a:r>
              <a:rPr lang="en-US" dirty="0"/>
              <a:t>Prof. Son Nguyen</a:t>
            </a:r>
          </a:p>
        </p:txBody>
      </p:sp>
      <p:sp>
        <p:nvSpPr>
          <p:cNvPr id="2" name="Title 1"/>
          <p:cNvSpPr>
            <a:spLocks noGrp="1"/>
          </p:cNvSpPr>
          <p:nvPr>
            <p:ph type="ctrTitle"/>
          </p:nvPr>
        </p:nvSpPr>
        <p:spPr/>
        <p:txBody>
          <a:bodyPr>
            <a:normAutofit/>
          </a:bodyPr>
          <a:lstStyle/>
          <a:p>
            <a:r>
              <a:rPr lang="en-US" dirty="0"/>
              <a:t>Service Oriented Architecture </a:t>
            </a:r>
            <a:br>
              <a:rPr lang="en-US" dirty="0"/>
            </a:br>
            <a:r>
              <a:rPr lang="en-US" dirty="0"/>
              <a:t>(SOA)</a:t>
            </a:r>
          </a:p>
        </p:txBody>
      </p:sp>
    </p:spTree>
    <p:extLst>
      <p:ext uri="{BB962C8B-B14F-4D97-AF65-F5344CB8AC3E}">
        <p14:creationId xmlns:p14="http://schemas.microsoft.com/office/powerpoint/2010/main" val="379058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372600" cy="1295400"/>
          </a:xfrm>
        </p:spPr>
        <p:txBody>
          <a:bodyPr>
            <a:normAutofit/>
          </a:bodyPr>
          <a:lstStyle/>
          <a:p>
            <a:r>
              <a:rPr lang="en-US" sz="4400" dirty="0"/>
              <a:t>    R</a:t>
            </a:r>
            <a:r>
              <a:rPr lang="en-US" sz="3600" dirty="0"/>
              <a:t>eview – Layered ARCHITECTURE</a:t>
            </a:r>
          </a:p>
        </p:txBody>
      </p:sp>
      <p:sp>
        <p:nvSpPr>
          <p:cNvPr id="3" name="Content Placeholder 2"/>
          <p:cNvSpPr>
            <a:spLocks noGrp="1"/>
          </p:cNvSpPr>
          <p:nvPr>
            <p:ph idx="1"/>
          </p:nvPr>
        </p:nvSpPr>
        <p:spPr>
          <a:xfrm>
            <a:off x="2057400" y="1600200"/>
            <a:ext cx="8229600" cy="5029200"/>
          </a:xfrm>
        </p:spPr>
        <p:txBody>
          <a:bodyPr>
            <a:normAutofit/>
          </a:bodyPr>
          <a:lstStyle/>
          <a:p>
            <a:r>
              <a:rPr lang="en-US" sz="1800" dirty="0"/>
              <a:t>Which of the following is/are layered architecture(s)?</a:t>
            </a:r>
          </a:p>
          <a:p>
            <a:endParaRPr lang="en-US" sz="2900" dirty="0"/>
          </a:p>
          <a:p>
            <a:endParaRPr lang="en-US" sz="2900" dirty="0"/>
          </a:p>
          <a:p>
            <a:endParaRPr lang="en-US" sz="2900" dirty="0"/>
          </a:p>
          <a:p>
            <a:pPr marL="0" indent="0">
              <a:buNone/>
            </a:pPr>
            <a:r>
              <a:rPr lang="en-US" sz="2900" dirty="0"/>
              <a:t>  </a:t>
            </a:r>
            <a:r>
              <a:rPr lang="en-US" sz="2000" dirty="0"/>
              <a:t>a                       b                                                     </a:t>
            </a:r>
            <a:r>
              <a:rPr lang="en-US" sz="1600" dirty="0"/>
              <a:t> C</a:t>
            </a:r>
          </a:p>
          <a:p>
            <a:r>
              <a:rPr lang="en-US" sz="1800" dirty="0"/>
              <a:t>Are these the same design?</a:t>
            </a:r>
          </a:p>
          <a:p>
            <a:pPr marL="114300" indent="0">
              <a:buNone/>
            </a:pPr>
            <a:endParaRPr lang="en-US" sz="2900" dirty="0"/>
          </a:p>
          <a:p>
            <a:endParaRPr lang="en-US" sz="2900"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19</a:t>
            </a:fld>
            <a:endParaRPr lang="en-US" dirty="0">
              <a:solidFill>
                <a:srgbClr val="8CADAE">
                  <a:shade val="75000"/>
                </a:srgbClr>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40385"/>
            <a:ext cx="3005138" cy="160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760" y="2108229"/>
            <a:ext cx="3862642" cy="1664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5377" y="4819291"/>
            <a:ext cx="858080" cy="180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4819291"/>
            <a:ext cx="846169" cy="180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6170" y="5769990"/>
            <a:ext cx="1806237" cy="734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8"/>
          <a:stretch>
            <a:fillRect/>
          </a:stretch>
        </p:blipFill>
        <p:spPr>
          <a:xfrm>
            <a:off x="1887390" y="2286000"/>
            <a:ext cx="1284189" cy="1425654"/>
          </a:xfrm>
          <a:prstGeom prst="rect">
            <a:avLst/>
          </a:prstGeom>
        </p:spPr>
      </p:pic>
    </p:spTree>
    <p:extLst>
      <p:ext uri="{BB962C8B-B14F-4D97-AF65-F5344CB8AC3E}">
        <p14:creationId xmlns:p14="http://schemas.microsoft.com/office/powerpoint/2010/main" val="144510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Study Guide</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prstClr val="black">
                    <a:tint val="95000"/>
                  </a:prstClr>
                </a:solidFill>
                <a:latin typeface="Arial" charset="0"/>
              </a:rPr>
              <a:pPr fontAlgn="base">
                <a:spcBef>
                  <a:spcPct val="0"/>
                </a:spcBef>
                <a:spcAft>
                  <a:spcPct val="0"/>
                </a:spcAft>
              </a:pPr>
              <a:t>2</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p:txBody>
          <a:bodyPr>
            <a:normAutofit/>
          </a:bodyPr>
          <a:lstStyle/>
          <a:p>
            <a:pPr marL="365760" lvl="1" indent="0">
              <a:buNone/>
            </a:pPr>
            <a:r>
              <a:rPr lang="en-US" dirty="0"/>
              <a:t>“Multiple Choice” Questions  </a:t>
            </a:r>
          </a:p>
          <a:p>
            <a:pPr lvl="2"/>
            <a:r>
              <a:rPr lang="en-US" dirty="0"/>
              <a:t> Same question format as in the quizzes/review sections</a:t>
            </a:r>
          </a:p>
          <a:p>
            <a:pPr lvl="3"/>
            <a:r>
              <a:rPr lang="en-US" dirty="0"/>
              <a:t>Choose all that apply</a:t>
            </a:r>
          </a:p>
          <a:p>
            <a:pPr lvl="3"/>
            <a:r>
              <a:rPr lang="en-US" dirty="0"/>
              <a:t>Fill in the blank</a:t>
            </a:r>
          </a:p>
          <a:p>
            <a:pPr lvl="3"/>
            <a:r>
              <a:rPr lang="en-US" dirty="0"/>
              <a:t>Find missing items </a:t>
            </a:r>
          </a:p>
          <a:p>
            <a:pPr lvl="3"/>
            <a:r>
              <a:rPr lang="en-US" dirty="0"/>
              <a:t>True/False</a:t>
            </a:r>
          </a:p>
          <a:p>
            <a:pPr lvl="2"/>
            <a:r>
              <a:rPr lang="en-US" dirty="0"/>
              <a:t> No partial credits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52091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endParaRPr lang="en-US" dirty="0"/>
          </a:p>
          <a:p>
            <a:r>
              <a:rPr lang="en-US" sz="2800" dirty="0"/>
              <a:t>Is the Client-Server pattern a form of</a:t>
            </a:r>
          </a:p>
          <a:p>
            <a:pPr marL="0" indent="0">
              <a:buNone/>
            </a:pPr>
            <a:r>
              <a:rPr lang="en-US" sz="2800" dirty="0"/>
              <a:t>    layered pattern? (Yes/No)</a:t>
            </a:r>
            <a:endParaRPr lang="en-US" dirty="0"/>
          </a:p>
          <a:p>
            <a:r>
              <a:rPr lang="en-US" dirty="0"/>
              <a:t>What level do the Clients form?</a:t>
            </a:r>
          </a:p>
          <a:p>
            <a:r>
              <a:rPr lang="en-US" dirty="0"/>
              <a:t>ISO/OSI Network model is an example of layer pattern? (True/False)</a:t>
            </a:r>
          </a:p>
          <a:p>
            <a:r>
              <a:rPr lang="en-US" dirty="0"/>
              <a:t>Layers are also divided in s </a:t>
            </a:r>
            <a:r>
              <a:rPr lang="en-US" dirty="0">
                <a:solidFill>
                  <a:srgbClr val="FF0000"/>
                </a:solidFill>
              </a:rPr>
              <a:t>____</a:t>
            </a:r>
            <a:endParaRPr lang="en-US" dirty="0"/>
          </a:p>
          <a:p>
            <a:endParaRPr lang="en-US"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20</a:t>
            </a:fld>
            <a:endParaRPr lang="en-US" dirty="0">
              <a:solidFill>
                <a:srgbClr val="8CADAE">
                  <a:shade val="75000"/>
                </a:srgbClr>
              </a:solidFill>
              <a:latin typeface="Arial" charset="0"/>
            </a:endParaRPr>
          </a:p>
        </p:txBody>
      </p:sp>
    </p:spTree>
    <p:extLst>
      <p:ext uri="{BB962C8B-B14F-4D97-AF65-F5344CB8AC3E}">
        <p14:creationId xmlns:p14="http://schemas.microsoft.com/office/powerpoint/2010/main" val="20166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r>
              <a:rPr lang="en-US" dirty="0"/>
              <a:t>Layered architecture benefits:</a:t>
            </a:r>
          </a:p>
          <a:p>
            <a:pPr marL="868680" lvl="1" indent="-457200">
              <a:buFont typeface="+mj-lt"/>
              <a:buAutoNum type="alphaLcParenR"/>
            </a:pPr>
            <a:r>
              <a:rPr lang="en-US" dirty="0">
                <a:solidFill>
                  <a:schemeClr val="tx1"/>
                </a:solidFill>
              </a:rPr>
              <a:t>A lower layer can be reused without changes by different higher layers</a:t>
            </a:r>
          </a:p>
          <a:p>
            <a:pPr marL="868680" lvl="1" indent="-457200">
              <a:buFont typeface="+mj-lt"/>
              <a:buAutoNum type="alphaLcParenR"/>
            </a:pPr>
            <a:r>
              <a:rPr lang="en-US" dirty="0">
                <a:solidFill>
                  <a:schemeClr val="tx1"/>
                </a:solidFill>
              </a:rPr>
              <a:t>Layers make customization easier.</a:t>
            </a:r>
          </a:p>
          <a:p>
            <a:pPr marL="868680" lvl="1" indent="-457200">
              <a:buFont typeface="+mj-lt"/>
              <a:buAutoNum type="alphaLcParenR"/>
            </a:pPr>
            <a:r>
              <a:rPr lang="en-US" dirty="0">
                <a:solidFill>
                  <a:schemeClr val="tx1"/>
                </a:solidFill>
              </a:rPr>
              <a:t>Changes can be made within the layer without affecting other layers</a:t>
            </a:r>
          </a:p>
          <a:p>
            <a:pPr marL="868680" lvl="1" indent="-457200">
              <a:buFont typeface="+mj-lt"/>
              <a:buAutoNum type="alphaLcParenR"/>
            </a:pPr>
            <a:r>
              <a:rPr lang="en-US" dirty="0">
                <a:solidFill>
                  <a:schemeClr val="tx1"/>
                </a:solidFill>
              </a:rPr>
              <a:t>A developer can develop/test particular layers independently of other layers</a:t>
            </a:r>
          </a:p>
          <a:p>
            <a:r>
              <a:rPr lang="en-US" dirty="0"/>
              <a:t>Examples of layer pattern:</a:t>
            </a:r>
          </a:p>
          <a:p>
            <a:pPr marL="868680" lvl="1" indent="-457200">
              <a:buFont typeface="+mj-lt"/>
              <a:buAutoNum type="alphaLcParenR"/>
            </a:pPr>
            <a:r>
              <a:rPr lang="en-US" dirty="0">
                <a:solidFill>
                  <a:schemeClr val="tx1"/>
                </a:solidFill>
              </a:rPr>
              <a:t>JVM</a:t>
            </a:r>
          </a:p>
          <a:p>
            <a:pPr marL="868680" lvl="1" indent="-457200">
              <a:buFont typeface="+mj-lt"/>
              <a:buAutoNum type="alphaLcParenR"/>
            </a:pPr>
            <a:r>
              <a:rPr lang="en-US" dirty="0">
                <a:solidFill>
                  <a:schemeClr val="tx1"/>
                </a:solidFill>
              </a:rPr>
              <a:t>Web application systems</a:t>
            </a:r>
          </a:p>
          <a:p>
            <a:pPr marL="868680" lvl="1" indent="-457200">
              <a:buFont typeface="+mj-lt"/>
              <a:buAutoNum type="alphaLcParenR"/>
            </a:pPr>
            <a:r>
              <a:rPr lang="en-US" dirty="0">
                <a:solidFill>
                  <a:schemeClr val="tx1"/>
                </a:solidFill>
              </a:rPr>
              <a:t>Standard C Library</a:t>
            </a:r>
          </a:p>
          <a:p>
            <a:pPr marL="868680" lvl="1" indent="-457200">
              <a:buFont typeface="+mj-lt"/>
              <a:buAutoNum type="alphaLcParenR"/>
            </a:pPr>
            <a:r>
              <a:rPr lang="en-US" dirty="0">
                <a:solidFill>
                  <a:schemeClr val="tx1"/>
                </a:solidFill>
              </a:rPr>
              <a:t>Client and server</a:t>
            </a:r>
          </a:p>
          <a:p>
            <a:pPr marL="868680" lvl="1" indent="-457200">
              <a:buFont typeface="+mj-lt"/>
              <a:buAutoNum type="alphaLcParenR"/>
            </a:pPr>
            <a:r>
              <a:rPr lang="en-US" dirty="0">
                <a:solidFill>
                  <a:schemeClr val="tx1"/>
                </a:solidFill>
              </a:rPr>
              <a:t>Fault tolerance.</a:t>
            </a:r>
          </a:p>
          <a:p>
            <a:pPr marL="868680" lvl="1" indent="-457200">
              <a:buFont typeface="+mj-lt"/>
              <a:buAutoNum type="alphaLcParenR"/>
            </a:pPr>
            <a:endParaRPr lang="en-US"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21</a:t>
            </a:fld>
            <a:endParaRPr lang="en-US" dirty="0">
              <a:solidFill>
                <a:srgbClr val="8CADAE">
                  <a:shade val="75000"/>
                </a:srgbClr>
              </a:solidFill>
              <a:latin typeface="Arial" charset="0"/>
            </a:endParaRPr>
          </a:p>
        </p:txBody>
      </p:sp>
    </p:spTree>
    <p:extLst>
      <p:ext uri="{BB962C8B-B14F-4D97-AF65-F5344CB8AC3E}">
        <p14:creationId xmlns:p14="http://schemas.microsoft.com/office/powerpoint/2010/main" val="215024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Issues of Layered architecture</a:t>
            </a:r>
          </a:p>
          <a:p>
            <a:pPr marL="868680" lvl="1" indent="-457200">
              <a:buFont typeface="+mj-lt"/>
              <a:buAutoNum type="alphaLcParenR"/>
            </a:pPr>
            <a:r>
              <a:rPr lang="en-US" dirty="0">
                <a:solidFill>
                  <a:schemeClr val="tx1"/>
                </a:solidFill>
              </a:rPr>
              <a:t>The addition of layers adds up-front cost and complexity to the system</a:t>
            </a:r>
          </a:p>
          <a:p>
            <a:pPr marL="868680" lvl="1" indent="-457200">
              <a:buFont typeface="+mj-lt"/>
              <a:buAutoNum type="alphaLcParenR"/>
            </a:pPr>
            <a:r>
              <a:rPr lang="en-US" dirty="0">
                <a:solidFill>
                  <a:schemeClr val="tx1"/>
                </a:solidFill>
              </a:rPr>
              <a:t>The lower layers may perform unnecessary work, not required by the higher layer</a:t>
            </a:r>
          </a:p>
          <a:p>
            <a:pPr marL="868680" lvl="1" indent="-457200">
              <a:buFont typeface="+mj-lt"/>
              <a:buAutoNum type="alphaLcParenR"/>
            </a:pPr>
            <a:r>
              <a:rPr lang="en-US" dirty="0">
                <a:solidFill>
                  <a:schemeClr val="tx1"/>
                </a:solidFill>
              </a:rPr>
              <a:t>Performance overhead due to repeated transformations of data and context switching</a:t>
            </a:r>
          </a:p>
          <a:p>
            <a:pPr marL="868680" lvl="1" indent="-457200">
              <a:buFont typeface="+mj-lt"/>
              <a:buAutoNum type="alphaLcParenR"/>
            </a:pPr>
            <a:r>
              <a:rPr lang="en-US" dirty="0">
                <a:solidFill>
                  <a:schemeClr val="tx1"/>
                </a:solidFill>
              </a:rPr>
              <a:t>Layers contribute a significant security risk.</a:t>
            </a:r>
          </a:p>
          <a:p>
            <a:r>
              <a:rPr lang="en-US" dirty="0"/>
              <a:t>A layered architecture is one of the few places where “above” and “below”  do not matter. (True/False)</a:t>
            </a:r>
          </a:p>
          <a:p>
            <a:endParaRPr lang="en-US"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srgbClr val="8CADAE">
                    <a:shade val="75000"/>
                  </a:srgbClr>
                </a:solidFill>
                <a:latin typeface="Arial" charset="0"/>
              </a:rPr>
              <a:pPr fontAlgn="base">
                <a:spcBef>
                  <a:spcPct val="0"/>
                </a:spcBef>
                <a:spcAft>
                  <a:spcPct val="0"/>
                </a:spcAft>
              </a:pPr>
              <a:t>22</a:t>
            </a:fld>
            <a:endParaRPr lang="en-US" dirty="0">
              <a:solidFill>
                <a:srgbClr val="8CADAE">
                  <a:shade val="75000"/>
                </a:srgbClr>
              </a:solidFill>
              <a:latin typeface="Arial" charset="0"/>
            </a:endParaRPr>
          </a:p>
        </p:txBody>
      </p:sp>
    </p:spTree>
    <p:extLst>
      <p:ext uri="{BB962C8B-B14F-4D97-AF65-F5344CB8AC3E}">
        <p14:creationId xmlns:p14="http://schemas.microsoft.com/office/powerpoint/2010/main" val="2221167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743200"/>
            <a:ext cx="6477000" cy="1828800"/>
          </a:xfrm>
        </p:spPr>
        <p:txBody>
          <a:bodyPr>
            <a:normAutofit fontScale="90000"/>
          </a:bodyPr>
          <a:lstStyle/>
          <a:p>
            <a:r>
              <a:rPr lang="en-US" dirty="0"/>
              <a:t>Agile Software Architecture </a:t>
            </a:r>
            <a:br>
              <a:rPr lang="en-US" dirty="0"/>
            </a:b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a:t>CSPC 464 Fall 2017</a:t>
            </a:r>
          </a:p>
          <a:p>
            <a:r>
              <a:rPr lang="en-US" dirty="0"/>
              <a:t>Prof. Son Nguyen</a:t>
            </a:r>
          </a:p>
        </p:txBody>
      </p:sp>
    </p:spTree>
    <p:extLst>
      <p:ext uri="{BB962C8B-B14F-4D97-AF65-F5344CB8AC3E}">
        <p14:creationId xmlns:p14="http://schemas.microsoft.com/office/powerpoint/2010/main" val="133115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fontScale="92500" lnSpcReduction="10000"/>
          </a:bodyPr>
          <a:lstStyle/>
          <a:p>
            <a:pPr marL="0" indent="0">
              <a:buNone/>
              <a:defRPr/>
            </a:pPr>
            <a:r>
              <a:rPr lang="en-US" dirty="0"/>
              <a:t>Service-Oriented Architecture</a:t>
            </a:r>
          </a:p>
          <a:p>
            <a:pPr marL="880110" lvl="1" indent="-514350">
              <a:buFont typeface="+mj-lt"/>
              <a:buAutoNum type="alphaLcParenR"/>
              <a:defRPr/>
            </a:pPr>
            <a:r>
              <a:rPr lang="en-US" dirty="0"/>
              <a:t>an architecture entirely composed of services</a:t>
            </a:r>
          </a:p>
          <a:p>
            <a:pPr marL="880110" lvl="1" indent="-514350">
              <a:buFont typeface="+mj-lt"/>
              <a:buAutoNum type="alphaLcParenR"/>
              <a:defRPr/>
            </a:pPr>
            <a:r>
              <a:rPr lang="en-US" dirty="0"/>
              <a:t>does not care about implementations</a:t>
            </a:r>
          </a:p>
          <a:p>
            <a:pPr marL="880110" lvl="1" indent="-514350">
              <a:buFont typeface="+mj-lt"/>
              <a:buAutoNum type="alphaLcParenR"/>
              <a:defRPr/>
            </a:pPr>
            <a:r>
              <a:rPr lang="en-US" dirty="0"/>
              <a:t>can be realized with any suitable technology platform</a:t>
            </a:r>
          </a:p>
          <a:p>
            <a:pPr marL="880110" lvl="1" indent="-514350">
              <a:buFont typeface="+mj-lt"/>
              <a:buAutoNum type="alphaLcParenR"/>
              <a:defRPr/>
            </a:pPr>
            <a:r>
              <a:rPr lang="en-US" dirty="0"/>
              <a:t>user services are used as a platform for the support of SOA.</a:t>
            </a:r>
          </a:p>
          <a:p>
            <a:pPr marL="45720" indent="0">
              <a:buNone/>
              <a:defRPr/>
            </a:pPr>
            <a:r>
              <a:rPr lang="en-US" dirty="0"/>
              <a:t>Web services include technology standards:</a:t>
            </a:r>
          </a:p>
          <a:p>
            <a:pPr marL="880110" lvl="1" indent="-514350">
              <a:buFont typeface="+mj-lt"/>
              <a:buAutoNum type="alphaLcParenR"/>
              <a:defRPr/>
            </a:pPr>
            <a:r>
              <a:rPr lang="en-US" dirty="0"/>
              <a:t>SOAP</a:t>
            </a:r>
          </a:p>
          <a:p>
            <a:pPr marL="880110" lvl="1" indent="-514350">
              <a:buFont typeface="+mj-lt"/>
              <a:buAutoNum type="alphaLcParenR"/>
              <a:defRPr/>
            </a:pPr>
            <a:r>
              <a:rPr lang="en-US" dirty="0"/>
              <a:t>WSDL</a:t>
            </a:r>
          </a:p>
          <a:p>
            <a:pPr marL="880110" lvl="1" indent="-514350">
              <a:buFont typeface="+mj-lt"/>
              <a:buAutoNum type="alphaLcParenR"/>
              <a:defRPr/>
            </a:pPr>
            <a:r>
              <a:rPr lang="en-US" dirty="0"/>
              <a:t>XML,XML Schema</a:t>
            </a:r>
          </a:p>
          <a:p>
            <a:pPr marL="880110" lvl="1" indent="-514350">
              <a:buFont typeface="+mj-lt"/>
              <a:buAutoNum type="alphaLcParenR"/>
              <a:defRPr/>
            </a:pPr>
            <a:r>
              <a:rPr lang="en-US" dirty="0"/>
              <a:t>ADL.</a:t>
            </a:r>
          </a:p>
          <a:p>
            <a:pPr marL="880110" lvl="1" indent="-514350">
              <a:buFont typeface="+mj-lt"/>
              <a:buAutoNum type="alphaLcParenR"/>
              <a:defRPr/>
            </a:pPr>
            <a:endParaRPr lang="en-US" dirty="0"/>
          </a:p>
          <a:p>
            <a:pPr marL="880110" lvl="1" indent="-514350">
              <a:buFont typeface="+mj-lt"/>
              <a:buAutoNum type="alphaLcParenR"/>
              <a:defRPr/>
            </a:pPr>
            <a:endParaRPr lang="en-US" dirty="0">
              <a:solidFill>
                <a:srgbClr val="FF0000"/>
              </a:solidFill>
            </a:endParaRPr>
          </a:p>
        </p:txBody>
      </p:sp>
    </p:spTree>
    <p:extLst>
      <p:ext uri="{BB962C8B-B14F-4D97-AF65-F5344CB8AC3E}">
        <p14:creationId xmlns:p14="http://schemas.microsoft.com/office/powerpoint/2010/main" val="306423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fontScale="92500" lnSpcReduction="10000"/>
          </a:bodyPr>
          <a:lstStyle/>
          <a:p>
            <a:pPr marL="0" indent="0">
              <a:buNone/>
              <a:defRPr/>
            </a:pPr>
            <a:r>
              <a:rPr lang="en-US" dirty="0"/>
              <a:t>SOA components</a:t>
            </a:r>
          </a:p>
          <a:p>
            <a:pPr marL="880110" lvl="1" indent="-514350">
              <a:buFont typeface="+mj-lt"/>
              <a:buAutoNum type="alphaLcParenR"/>
              <a:defRPr/>
            </a:pPr>
            <a:r>
              <a:rPr lang="en-US" dirty="0"/>
              <a:t>Service providers</a:t>
            </a:r>
          </a:p>
          <a:p>
            <a:pPr marL="880110" lvl="1" indent="-514350">
              <a:buFont typeface="+mj-lt"/>
              <a:buAutoNum type="alphaLcParenR"/>
              <a:defRPr/>
            </a:pPr>
            <a:r>
              <a:rPr lang="en-US" dirty="0"/>
              <a:t>Service consumers</a:t>
            </a:r>
          </a:p>
          <a:p>
            <a:pPr marL="880110" lvl="1" indent="-514350">
              <a:buFont typeface="+mj-lt"/>
              <a:buAutoNum type="alphaLcParenR"/>
              <a:defRPr/>
            </a:pPr>
            <a:r>
              <a:rPr lang="en-US" dirty="0"/>
              <a:t>USB.</a:t>
            </a:r>
          </a:p>
          <a:p>
            <a:pPr marL="880110" lvl="1" indent="-514350">
              <a:buFont typeface="+mj-lt"/>
              <a:buAutoNum type="alphaLcParenR"/>
              <a:defRPr/>
            </a:pPr>
            <a:r>
              <a:rPr lang="en-US" dirty="0"/>
              <a:t>Registry of Services</a:t>
            </a:r>
          </a:p>
          <a:p>
            <a:pPr marL="45720" indent="0">
              <a:buNone/>
              <a:defRPr/>
            </a:pPr>
            <a:r>
              <a:rPr lang="en-US" dirty="0"/>
              <a:t>Orchestration server/engine:</a:t>
            </a:r>
          </a:p>
          <a:p>
            <a:pPr marL="880110" lvl="1" indent="-514350">
              <a:buFont typeface="+mj-lt"/>
              <a:buAutoNum type="alphaLcParenR"/>
              <a:defRPr/>
            </a:pPr>
            <a:r>
              <a:rPr lang="en-US" dirty="0"/>
              <a:t>Is a component of SOA</a:t>
            </a:r>
          </a:p>
          <a:p>
            <a:pPr marL="880110" lvl="1" indent="-514350">
              <a:buFont typeface="+mj-lt"/>
              <a:buAutoNum type="alphaLcParenR"/>
              <a:defRPr/>
            </a:pPr>
            <a:r>
              <a:rPr lang="en-US" dirty="0"/>
              <a:t>Orchestrates the interaction among various services</a:t>
            </a:r>
          </a:p>
          <a:p>
            <a:pPr marL="880110" lvl="1" indent="-514350">
              <a:buFont typeface="+mj-lt"/>
              <a:buAutoNum type="alphaLcParenR"/>
              <a:defRPr/>
            </a:pPr>
            <a:r>
              <a:rPr lang="en-US" dirty="0"/>
              <a:t>Executes scripts upon the occurrence of a specific event</a:t>
            </a:r>
          </a:p>
          <a:p>
            <a:pPr marL="880110" lvl="1" indent="-514350">
              <a:buFont typeface="+mj-lt"/>
              <a:buAutoNum type="alphaLcParenR"/>
              <a:defRPr/>
            </a:pPr>
            <a:r>
              <a:rPr lang="en-US" dirty="0"/>
              <a:t>Is a connector used in SOA.</a:t>
            </a:r>
          </a:p>
          <a:p>
            <a:pPr marL="880110" lvl="1" indent="-514350">
              <a:buFont typeface="+mj-lt"/>
              <a:buAutoNum type="alphaLcParenR"/>
              <a:defRPr/>
            </a:pPr>
            <a:endParaRPr lang="en-US" dirty="0"/>
          </a:p>
          <a:p>
            <a:pPr marL="880110" lvl="1" indent="-514350">
              <a:buFont typeface="+mj-lt"/>
              <a:buAutoNum type="alphaLcParenR"/>
              <a:defRPr/>
            </a:pPr>
            <a:endParaRPr lang="en-US" dirty="0">
              <a:solidFill>
                <a:srgbClr val="FF0000"/>
              </a:solidFill>
            </a:endParaRPr>
          </a:p>
        </p:txBody>
      </p:sp>
    </p:spTree>
    <p:extLst>
      <p:ext uri="{BB962C8B-B14F-4D97-AF65-F5344CB8AC3E}">
        <p14:creationId xmlns:p14="http://schemas.microsoft.com/office/powerpoint/2010/main" val="975186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fontScale="92500" lnSpcReduction="20000"/>
          </a:bodyPr>
          <a:lstStyle/>
          <a:p>
            <a:pPr marL="0" indent="0">
              <a:buNone/>
              <a:defRPr/>
            </a:pPr>
            <a:r>
              <a:rPr lang="en-US" dirty="0"/>
              <a:t>SOA Connectors:</a:t>
            </a:r>
          </a:p>
          <a:p>
            <a:pPr marL="880110" lvl="1" indent="-514350">
              <a:buFont typeface="+mj-lt"/>
              <a:buAutoNum type="alphaLcParenR"/>
              <a:defRPr/>
            </a:pPr>
            <a:r>
              <a:rPr lang="en-US" dirty="0"/>
              <a:t>Simple Object Access Protocol (SOAP)</a:t>
            </a:r>
          </a:p>
          <a:p>
            <a:pPr marL="880110" lvl="1" indent="-514350">
              <a:buFont typeface="+mj-lt"/>
              <a:buAutoNum type="alphaLcParenR"/>
              <a:defRPr/>
            </a:pPr>
            <a:r>
              <a:rPr lang="en-US" dirty="0"/>
              <a:t>Representational State Transfer (REST)</a:t>
            </a:r>
          </a:p>
          <a:p>
            <a:pPr marL="880110" lvl="1" indent="-514350">
              <a:buFont typeface="+mj-lt"/>
              <a:buAutoNum type="alphaLcParenR"/>
              <a:defRPr/>
            </a:pPr>
            <a:r>
              <a:rPr lang="en-US" dirty="0"/>
              <a:t>Synchronous messaging.</a:t>
            </a:r>
          </a:p>
          <a:p>
            <a:pPr marL="880110" lvl="1" indent="-514350">
              <a:buFont typeface="+mj-lt"/>
              <a:buAutoNum type="alphaLcParenR"/>
              <a:defRPr/>
            </a:pPr>
            <a:r>
              <a:rPr lang="en-US" dirty="0"/>
              <a:t>SMTP</a:t>
            </a:r>
          </a:p>
          <a:p>
            <a:pPr marL="45720" indent="0">
              <a:buNone/>
              <a:defRPr/>
            </a:pPr>
            <a:r>
              <a:rPr lang="en-US" dirty="0"/>
              <a:t>SOA Tools:</a:t>
            </a:r>
          </a:p>
          <a:p>
            <a:pPr marL="880110" lvl="1" indent="-514350">
              <a:buFont typeface="+mj-lt"/>
              <a:buAutoNum type="alphaLcParenR"/>
              <a:defRPr/>
            </a:pPr>
            <a:r>
              <a:rPr lang="en-US" dirty="0"/>
              <a:t>IBM’s WebSphere MQ</a:t>
            </a:r>
          </a:p>
          <a:p>
            <a:pPr marL="880110" lvl="1" indent="-514350">
              <a:buFont typeface="+mj-lt"/>
              <a:buAutoNum type="alphaLcParenR"/>
              <a:defRPr/>
            </a:pPr>
            <a:r>
              <a:rPr lang="en-US" dirty="0"/>
              <a:t>Microsoft’s MSMQ</a:t>
            </a:r>
          </a:p>
          <a:p>
            <a:pPr marL="880110" lvl="1" indent="-514350">
              <a:buFont typeface="+mj-lt"/>
              <a:buAutoNum type="alphaLcParenR"/>
              <a:defRPr/>
            </a:pPr>
            <a:r>
              <a:rPr lang="en-US" dirty="0"/>
              <a:t>All features necessary for enterprise-level computing are fully available for SOA at this moment.</a:t>
            </a:r>
          </a:p>
          <a:p>
            <a:pPr marL="880110" lvl="1" indent="-514350">
              <a:buFont typeface="+mj-lt"/>
              <a:buAutoNum type="alphaLcParenR"/>
              <a:defRPr/>
            </a:pPr>
            <a:r>
              <a:rPr lang="en-US" dirty="0"/>
              <a:t>The next generation of development tools and application servers promises to support hosting a cloud platform as a service</a:t>
            </a:r>
          </a:p>
          <a:p>
            <a:pPr marL="880110" lvl="1" indent="-514350">
              <a:buFont typeface="+mj-lt"/>
              <a:buAutoNum type="alphaLcParenR"/>
              <a:defRPr/>
            </a:pPr>
            <a:endParaRPr lang="en-US" dirty="0"/>
          </a:p>
          <a:p>
            <a:pPr marL="880110" lvl="1" indent="-514350">
              <a:buFont typeface="+mj-lt"/>
              <a:buAutoNum type="alphaLcParenR"/>
              <a:defRPr/>
            </a:pPr>
            <a:endParaRPr lang="en-US" dirty="0"/>
          </a:p>
          <a:p>
            <a:pPr marL="880110" lvl="1" indent="-514350">
              <a:buFont typeface="+mj-lt"/>
              <a:buAutoNum type="alphaLcParenR"/>
              <a:defRPr/>
            </a:pPr>
            <a:endParaRPr lang="en-US" dirty="0">
              <a:solidFill>
                <a:srgbClr val="FF0000"/>
              </a:solidFill>
            </a:endParaRPr>
          </a:p>
        </p:txBody>
      </p:sp>
    </p:spTree>
    <p:extLst>
      <p:ext uri="{BB962C8B-B14F-4D97-AF65-F5344CB8AC3E}">
        <p14:creationId xmlns:p14="http://schemas.microsoft.com/office/powerpoint/2010/main" val="398050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Review</a:t>
            </a:r>
          </a:p>
        </p:txBody>
      </p:sp>
      <p:sp>
        <p:nvSpPr>
          <p:cNvPr id="8195" name="Rectangle 3"/>
          <p:cNvSpPr>
            <a:spLocks noGrp="1" noChangeArrowheads="1"/>
          </p:cNvSpPr>
          <p:nvPr>
            <p:ph sz="quarter" idx="1"/>
          </p:nvPr>
        </p:nvSpPr>
        <p:spPr/>
        <p:txBody>
          <a:bodyPr>
            <a:normAutofit fontScale="77500" lnSpcReduction="20000"/>
          </a:bodyPr>
          <a:lstStyle/>
          <a:p>
            <a:pPr marL="0" indent="0">
              <a:buNone/>
              <a:defRPr/>
            </a:pPr>
            <a:r>
              <a:rPr lang="en-US" dirty="0"/>
              <a:t>Benefits of Service-Oriented Architecture</a:t>
            </a:r>
          </a:p>
          <a:p>
            <a:pPr marL="880110" lvl="1" indent="-514350">
              <a:buFont typeface="+mj-lt"/>
              <a:buAutoNum type="alphaLcParenR"/>
              <a:defRPr/>
            </a:pPr>
            <a:r>
              <a:rPr lang="en-US" dirty="0"/>
              <a:t>Portability.</a:t>
            </a:r>
          </a:p>
          <a:p>
            <a:pPr marL="880110" lvl="1" indent="-514350">
              <a:buFont typeface="+mj-lt"/>
              <a:buAutoNum type="alphaLcParenR"/>
              <a:defRPr/>
            </a:pPr>
            <a:r>
              <a:rPr lang="en-US" dirty="0"/>
              <a:t>SOA employs web services using open standards</a:t>
            </a:r>
          </a:p>
          <a:p>
            <a:pPr marL="880110" lvl="1" indent="-514350">
              <a:buFont typeface="+mj-lt"/>
              <a:buAutoNum type="alphaLcParenR"/>
              <a:defRPr/>
            </a:pPr>
            <a:r>
              <a:rPr lang="en-US" dirty="0"/>
              <a:t>Service providers and consumers can run on different platforms</a:t>
            </a:r>
          </a:p>
          <a:p>
            <a:pPr marL="880110" lvl="1" indent="-514350">
              <a:buFont typeface="+mj-lt"/>
              <a:buAutoNum type="alphaLcParenR"/>
              <a:defRPr/>
            </a:pPr>
            <a:r>
              <a:rPr lang="en-US" dirty="0"/>
              <a:t>SOA components such as the ESB or the registry allow dynamic reconfiguration</a:t>
            </a:r>
          </a:p>
          <a:p>
            <a:pPr marL="365760" lvl="1" indent="0">
              <a:buNone/>
              <a:defRPr/>
            </a:pPr>
            <a:endParaRPr lang="en-US" dirty="0"/>
          </a:p>
          <a:p>
            <a:pPr marL="45720" indent="0">
              <a:buNone/>
              <a:defRPr/>
            </a:pPr>
            <a:r>
              <a:rPr lang="en-US" dirty="0"/>
              <a:t>Issues of SOA:</a:t>
            </a:r>
          </a:p>
          <a:p>
            <a:pPr marL="880110" lvl="1" indent="-514350">
              <a:buFont typeface="+mj-lt"/>
              <a:buAutoNum type="alphaLcParenR"/>
              <a:defRPr/>
            </a:pPr>
            <a:r>
              <a:rPr lang="en-US" dirty="0"/>
              <a:t>Complex to design and implement</a:t>
            </a:r>
          </a:p>
          <a:p>
            <a:pPr marL="880110" lvl="1" indent="-514350">
              <a:buFont typeface="+mj-lt"/>
              <a:buAutoNum type="alphaLcParenR"/>
              <a:defRPr/>
            </a:pPr>
            <a:r>
              <a:rPr lang="en-US" dirty="0"/>
              <a:t>Performance overhead</a:t>
            </a:r>
          </a:p>
          <a:p>
            <a:pPr marL="880110" lvl="1" indent="-514350">
              <a:buFont typeface="+mj-lt"/>
              <a:buAutoNum type="alphaLcParenR"/>
              <a:defRPr/>
            </a:pPr>
            <a:r>
              <a:rPr lang="en-US" dirty="0"/>
              <a:t>Lack of message delivery guarantees</a:t>
            </a:r>
          </a:p>
          <a:p>
            <a:pPr marL="880110" lvl="1" indent="-514350">
              <a:buFont typeface="+mj-lt"/>
              <a:buAutoNum type="alphaLcParenR"/>
              <a:defRPr/>
            </a:pPr>
            <a:r>
              <a:rPr lang="en-US" dirty="0"/>
              <a:t>Difficult to manage user services.</a:t>
            </a:r>
          </a:p>
          <a:p>
            <a:pPr marL="880110" lvl="1" indent="-514350">
              <a:buFont typeface="+mj-lt"/>
              <a:buAutoNum type="alphaLcParenR"/>
              <a:defRPr/>
            </a:pPr>
            <a:endParaRPr lang="en-US" dirty="0"/>
          </a:p>
          <a:p>
            <a:pPr marL="365760" lvl="1" indent="0">
              <a:buNone/>
              <a:defRPr/>
            </a:pPr>
            <a:r>
              <a:rPr lang="en-US" dirty="0"/>
              <a:t>                                           &lt;END</a:t>
            </a:r>
          </a:p>
          <a:p>
            <a:pPr marL="880110" lvl="1" indent="-514350">
              <a:buFont typeface="+mj-lt"/>
              <a:buAutoNum type="alphaLcParenR"/>
              <a:defRPr/>
            </a:pPr>
            <a:endParaRPr lang="en-US" dirty="0"/>
          </a:p>
          <a:p>
            <a:pPr marL="880110" lvl="1" indent="-514350">
              <a:buFont typeface="+mj-lt"/>
              <a:buAutoNum type="alphaLcParenR"/>
              <a:defRPr/>
            </a:pPr>
            <a:endParaRPr lang="en-US" dirty="0">
              <a:solidFill>
                <a:srgbClr val="FF0000"/>
              </a:solidFill>
            </a:endParaRPr>
          </a:p>
        </p:txBody>
      </p:sp>
    </p:spTree>
    <p:extLst>
      <p:ext uri="{BB962C8B-B14F-4D97-AF65-F5344CB8AC3E}">
        <p14:creationId xmlns:p14="http://schemas.microsoft.com/office/powerpoint/2010/main" val="901326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pPr>
            <a:fld id="{307E47AC-33DE-4A0A-A32B-A9B9A6D30E13}" type="slidenum">
              <a:rPr lang="en-US">
                <a:latin typeface="Arial" charset="0"/>
              </a:rPr>
              <a:pPr fontAlgn="base">
                <a:spcBef>
                  <a:spcPct val="0"/>
                </a:spcBef>
                <a:spcAft>
                  <a:spcPct val="0"/>
                </a:spcAft>
              </a:pPr>
              <a:t>28</a:t>
            </a:fld>
            <a:endParaRPr lang="en-US" dirty="0">
              <a:latin typeface="Arial" charset="0"/>
            </a:endParaRPr>
          </a:p>
        </p:txBody>
      </p:sp>
      <p:sp>
        <p:nvSpPr>
          <p:cNvPr id="4" name="Content Placeholder 3"/>
          <p:cNvSpPr>
            <a:spLocks noGrp="1"/>
          </p:cNvSpPr>
          <p:nvPr>
            <p:ph sz="quarter" idx="1"/>
          </p:nvPr>
        </p:nvSpPr>
        <p:spPr>
          <a:xfrm>
            <a:off x="2136648" y="1600200"/>
            <a:ext cx="8153400" cy="4724400"/>
          </a:xfrm>
        </p:spPr>
        <p:txBody>
          <a:bodyPr>
            <a:normAutofit fontScale="92500" lnSpcReduction="10000"/>
          </a:bodyPr>
          <a:lstStyle/>
          <a:p>
            <a:r>
              <a:rPr lang="en-US" sz="2800" dirty="0"/>
              <a:t>Agile refers to an approach to SW architecture and development that</a:t>
            </a:r>
          </a:p>
          <a:p>
            <a:pPr lvl="1"/>
            <a:r>
              <a:rPr lang="en-US" dirty="0"/>
              <a:t>Emphasizes rapid and flexible development</a:t>
            </a:r>
          </a:p>
          <a:p>
            <a:pPr lvl="1"/>
            <a:r>
              <a:rPr lang="en-US" dirty="0"/>
              <a:t>De-emphasize project and process infrastructure</a:t>
            </a:r>
          </a:p>
          <a:p>
            <a:r>
              <a:rPr lang="en-US" sz="2800" dirty="0"/>
              <a:t>Build an architecture that enables agility</a:t>
            </a:r>
          </a:p>
          <a:p>
            <a:pPr lvl="1"/>
            <a:r>
              <a:rPr lang="en-US" sz="2500" dirty="0"/>
              <a:t>Agile approaches: </a:t>
            </a:r>
            <a:r>
              <a:rPr lang="en-US" sz="2800" dirty="0"/>
              <a:t>moving f___, embracing c____, releasing o___, getting </a:t>
            </a:r>
            <a:r>
              <a:rPr lang="en-US" sz="2800" dirty="0" err="1"/>
              <a:t>fe</a:t>
            </a:r>
            <a:r>
              <a:rPr lang="en-US" sz="2800" dirty="0"/>
              <a:t>___. </a:t>
            </a:r>
            <a:endParaRPr lang="en-US" sz="2500" dirty="0"/>
          </a:p>
          <a:p>
            <a:pPr lvl="1"/>
            <a:r>
              <a:rPr lang="en-US" sz="2500" dirty="0"/>
              <a:t>Agile mindset: </a:t>
            </a:r>
            <a:r>
              <a:rPr lang="en-US" sz="2800" dirty="0"/>
              <a:t>team </a:t>
            </a:r>
            <a:r>
              <a:rPr lang="en-US" sz="2800" dirty="0" err="1"/>
              <a:t>dy</a:t>
            </a:r>
            <a:r>
              <a:rPr lang="en-US" sz="2800" dirty="0"/>
              <a:t>____, customer co____</a:t>
            </a:r>
            <a:endParaRPr lang="en-US" sz="2500" dirty="0"/>
          </a:p>
          <a:p>
            <a:pPr lvl="1"/>
            <a:r>
              <a:rPr lang="en-US" sz="2500" dirty="0"/>
              <a:t>R___t and a____t to changes</a:t>
            </a:r>
          </a:p>
          <a:p>
            <a:r>
              <a:rPr lang="en-US" sz="1500" dirty="0"/>
              <a:t>Hints: fast, change, often, feedback, dynamic, collaboration, react and adapt</a:t>
            </a:r>
          </a:p>
          <a:p>
            <a:r>
              <a:rPr lang="en-US" sz="2800" dirty="0"/>
              <a:t>Agility requires good c_____</a:t>
            </a:r>
          </a:p>
          <a:p>
            <a:endParaRPr lang="en-US" dirty="0"/>
          </a:p>
        </p:txBody>
      </p:sp>
    </p:spTree>
    <p:extLst>
      <p:ext uri="{BB962C8B-B14F-4D97-AF65-F5344CB8AC3E}">
        <p14:creationId xmlns:p14="http://schemas.microsoft.com/office/powerpoint/2010/main" val="127748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895600"/>
            <a:ext cx="6477000" cy="1828800"/>
          </a:xfrm>
        </p:spPr>
        <p:txBody>
          <a:bodyPr>
            <a:normAutofit fontScale="90000"/>
          </a:bodyPr>
          <a:lstStyle/>
          <a:p>
            <a:r>
              <a:rPr lang="en-US" dirty="0"/>
              <a:t>Architecture, Implementation, and Testing</a:t>
            </a:r>
            <a:br>
              <a:rPr lang="en-US" dirty="0"/>
            </a:br>
            <a:endParaRPr lang="en-US" dirty="0"/>
          </a:p>
        </p:txBody>
      </p:sp>
      <p:sp>
        <p:nvSpPr>
          <p:cNvPr id="3" name="Subtitle 2"/>
          <p:cNvSpPr>
            <a:spLocks noGrp="1"/>
          </p:cNvSpPr>
          <p:nvPr>
            <p:ph type="subTitle" idx="1"/>
          </p:nvPr>
        </p:nvSpPr>
        <p:spPr>
          <a:xfrm>
            <a:off x="3962400" y="5638800"/>
            <a:ext cx="6705600" cy="1066800"/>
          </a:xfrm>
        </p:spPr>
        <p:txBody>
          <a:bodyPr>
            <a:normAutofit fontScale="77500" lnSpcReduction="20000"/>
          </a:bodyPr>
          <a:lstStyle/>
          <a:p>
            <a:r>
              <a:rPr lang="en-US" dirty="0"/>
              <a:t>CSPC 464-01 Fall 2017</a:t>
            </a:r>
          </a:p>
          <a:p>
            <a:r>
              <a:rPr lang="en-US" dirty="0"/>
              <a:t>Prof. Son Nguyen </a:t>
            </a:r>
          </a:p>
          <a:p>
            <a:r>
              <a:rPr lang="en-US" dirty="0"/>
              <a:t>02 November 2017</a:t>
            </a:r>
          </a:p>
        </p:txBody>
      </p:sp>
    </p:spTree>
    <p:extLst>
      <p:ext uri="{BB962C8B-B14F-4D97-AF65-F5344CB8AC3E}">
        <p14:creationId xmlns:p14="http://schemas.microsoft.com/office/powerpoint/2010/main" val="38396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Study Guide – Sample Questions</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prstClr val="black">
                    <a:tint val="95000"/>
                  </a:prstClr>
                </a:solidFill>
                <a:latin typeface="Arial" charset="0"/>
              </a:rPr>
              <a:pPr fontAlgn="base">
                <a:spcBef>
                  <a:spcPct val="0"/>
                </a:spcBef>
                <a:spcAft>
                  <a:spcPct val="0"/>
                </a:spcAft>
              </a:pPr>
              <a:t>3</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p:txBody>
          <a:bodyPr>
            <a:normAutofit fontScale="92500" lnSpcReduction="20000"/>
          </a:bodyPr>
          <a:lstStyle/>
          <a:p>
            <a:pPr marL="514350" indent="-514350">
              <a:buFont typeface="+mj-lt"/>
              <a:buAutoNum type="arabicPeriod"/>
            </a:pPr>
            <a:r>
              <a:rPr lang="en-US" dirty="0"/>
              <a:t>What is unit testing? And how architecture plays a role in unit testing?</a:t>
            </a:r>
          </a:p>
          <a:p>
            <a:pPr marL="514350" indent="-514350">
              <a:buFont typeface="+mj-lt"/>
              <a:buAutoNum type="arabicPeriod"/>
            </a:pPr>
            <a:r>
              <a:rPr lang="en-US" dirty="0"/>
              <a:t>What is the difference between Black-Box and White-Box testing?</a:t>
            </a:r>
          </a:p>
          <a:p>
            <a:pPr marL="514350" indent="-514350">
              <a:buFont typeface="+mj-lt"/>
              <a:buAutoNum type="arabicPeriod"/>
            </a:pPr>
            <a:r>
              <a:rPr lang="en-US" dirty="0"/>
              <a:t>List </a:t>
            </a:r>
            <a:r>
              <a:rPr lang="en-US" u="sng" dirty="0"/>
              <a:t>at least four </a:t>
            </a:r>
            <a:r>
              <a:rPr lang="en-US" dirty="0"/>
              <a:t>activities associated with testing and description for each listed activity</a:t>
            </a:r>
          </a:p>
          <a:p>
            <a:pPr marL="514350" indent="-514350">
              <a:buFont typeface="+mj-lt"/>
              <a:buAutoNum type="arabicPeriod"/>
            </a:pPr>
            <a:r>
              <a:rPr lang="en-US" dirty="0"/>
              <a:t>Should the architecture and project manager be the same person? Provide your rationale</a:t>
            </a:r>
          </a:p>
          <a:p>
            <a:pPr marL="514350" indent="-514350">
              <a:buFont typeface="+mj-lt"/>
              <a:buAutoNum type="arabicPeriod"/>
            </a:pPr>
            <a:r>
              <a:rPr lang="en-US" dirty="0"/>
              <a:t>What is integration testing? And how architecture plays a role in integration testing?</a:t>
            </a:r>
          </a:p>
          <a:p>
            <a:pPr marL="514350" indent="-514350">
              <a:buFont typeface="+mj-lt"/>
              <a:buAutoNum type="arabicPeriod"/>
            </a:pPr>
            <a:r>
              <a:rPr lang="en-US" dirty="0"/>
              <a:t>What is a cloud architecture?</a:t>
            </a:r>
          </a:p>
          <a:p>
            <a:pPr marL="514350" indent="-514350">
              <a:buFont typeface="+mj-lt"/>
              <a:buAutoNum type="arabicPeriod"/>
            </a:pPr>
            <a:r>
              <a:rPr lang="en-US" dirty="0"/>
              <a:t>Describe briefly the Cloud Service Models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96140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Burger emoji </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30</a:t>
            </a:fld>
            <a:endParaRPr lang="en-US" dirty="0">
              <a:latin typeface="Arial" charset="0"/>
            </a:endParaRPr>
          </a:p>
        </p:txBody>
      </p:sp>
      <p:sp>
        <p:nvSpPr>
          <p:cNvPr id="4" name="Content Placeholder 3"/>
          <p:cNvSpPr>
            <a:spLocks noGrp="1"/>
          </p:cNvSpPr>
          <p:nvPr>
            <p:ph sz="quarter" idx="1"/>
          </p:nvPr>
        </p:nvSpPr>
        <p:spPr>
          <a:xfrm>
            <a:off x="2136648" y="1600200"/>
            <a:ext cx="8153400" cy="5257800"/>
          </a:xfrm>
        </p:spPr>
        <p:txBody>
          <a:bodyPr>
            <a:normAutofit/>
          </a:bodyPr>
          <a:lstStyle/>
          <a:p>
            <a:r>
              <a:rPr lang="en-US" dirty="0"/>
              <a:t>What was the proper order of a burger's toppings?</a:t>
            </a:r>
          </a:p>
          <a:p>
            <a:pPr marL="880110" lvl="1" indent="-514350">
              <a:buFont typeface="+mj-lt"/>
              <a:buAutoNum type="alphaLcParenR"/>
            </a:pPr>
            <a:r>
              <a:rPr lang="en-US" dirty="0"/>
              <a:t>Apple</a:t>
            </a:r>
          </a:p>
          <a:p>
            <a:pPr marL="880110" lvl="1" indent="-514350">
              <a:buFont typeface="+mj-lt"/>
              <a:buAutoNum type="alphaLcParenR"/>
            </a:pPr>
            <a:endParaRPr lang="en-US" dirty="0"/>
          </a:p>
          <a:p>
            <a:pPr marL="880110" lvl="1" indent="-514350">
              <a:buFont typeface="+mj-lt"/>
              <a:buAutoNum type="alphaLcParenR"/>
            </a:pPr>
            <a:r>
              <a:rPr lang="en-US" dirty="0"/>
              <a:t>Google</a:t>
            </a:r>
          </a:p>
          <a:p>
            <a:pPr marL="880110" lvl="1" indent="-514350">
              <a:buFont typeface="+mj-lt"/>
              <a:buAutoNum type="alphaLcParenR"/>
            </a:pPr>
            <a:endParaRPr lang="en-US" dirty="0"/>
          </a:p>
          <a:p>
            <a:pPr marL="880110" lvl="1" indent="-514350">
              <a:buFont typeface="+mj-lt"/>
              <a:buAutoNum type="alphaLcParenR"/>
            </a:pPr>
            <a:r>
              <a:rPr lang="en-US" dirty="0"/>
              <a:t>Samsung</a:t>
            </a:r>
          </a:p>
          <a:p>
            <a:pPr marL="880110" lvl="1" indent="-514350">
              <a:buFont typeface="+mj-lt"/>
              <a:buAutoNum type="alphaLcParenR"/>
            </a:pPr>
            <a:endParaRPr lang="en-US" dirty="0"/>
          </a:p>
          <a:p>
            <a:pPr marL="880110" lvl="1" indent="-514350">
              <a:buFont typeface="+mj-lt"/>
              <a:buAutoNum type="alphaLcParenR"/>
            </a:pPr>
            <a:r>
              <a:rPr lang="en-US" dirty="0"/>
              <a:t>Microsoft</a:t>
            </a:r>
          </a:p>
          <a:p>
            <a:pPr marL="880110" lvl="1" indent="-514350">
              <a:buFont typeface="+mj-lt"/>
              <a:buAutoNum type="alphaLcParenR"/>
            </a:pPr>
            <a:endParaRPr lang="en-US" dirty="0"/>
          </a:p>
          <a:p>
            <a:pPr marL="365760" lvl="1" indent="0">
              <a:buNone/>
            </a:pPr>
            <a:endParaRPr lang="en-US" dirty="0"/>
          </a:p>
          <a:p>
            <a:pPr marL="365760" lvl="1" indent="0">
              <a:buNone/>
            </a:pPr>
            <a:r>
              <a:rPr lang="en-US" dirty="0"/>
              <a:t>Hints: Lettuce, tomato, cheese, meat</a:t>
            </a:r>
          </a:p>
        </p:txBody>
      </p:sp>
      <p:pic>
        <p:nvPicPr>
          <p:cNvPr id="5" name="Picture 4"/>
          <p:cNvPicPr>
            <a:picLocks noChangeAspect="1"/>
          </p:cNvPicPr>
          <p:nvPr/>
        </p:nvPicPr>
        <p:blipFill>
          <a:blip r:embed="rId3"/>
          <a:stretch>
            <a:fillRect/>
          </a:stretch>
        </p:blipFill>
        <p:spPr>
          <a:xfrm>
            <a:off x="4560093" y="2415101"/>
            <a:ext cx="919162" cy="867232"/>
          </a:xfrm>
          <a:prstGeom prst="rect">
            <a:avLst/>
          </a:prstGeom>
        </p:spPr>
      </p:pic>
      <p:pic>
        <p:nvPicPr>
          <p:cNvPr id="6" name="Picture 5"/>
          <p:cNvPicPr>
            <a:picLocks noChangeAspect="1"/>
          </p:cNvPicPr>
          <p:nvPr/>
        </p:nvPicPr>
        <p:blipFill>
          <a:blip r:embed="rId4"/>
          <a:stretch>
            <a:fillRect/>
          </a:stretch>
        </p:blipFill>
        <p:spPr>
          <a:xfrm>
            <a:off x="4607717" y="3396424"/>
            <a:ext cx="871537" cy="793255"/>
          </a:xfrm>
          <a:prstGeom prst="rect">
            <a:avLst/>
          </a:prstGeom>
        </p:spPr>
      </p:pic>
      <p:pic>
        <p:nvPicPr>
          <p:cNvPr id="7" name="Picture 6"/>
          <p:cNvPicPr>
            <a:picLocks noChangeAspect="1"/>
          </p:cNvPicPr>
          <p:nvPr/>
        </p:nvPicPr>
        <p:blipFill>
          <a:blip r:embed="rId5"/>
          <a:stretch>
            <a:fillRect/>
          </a:stretch>
        </p:blipFill>
        <p:spPr>
          <a:xfrm>
            <a:off x="4495799" y="4355605"/>
            <a:ext cx="1095375" cy="857250"/>
          </a:xfrm>
          <a:prstGeom prst="rect">
            <a:avLst/>
          </a:prstGeom>
        </p:spPr>
      </p:pic>
      <p:pic>
        <p:nvPicPr>
          <p:cNvPr id="8" name="Picture 7"/>
          <p:cNvPicPr>
            <a:picLocks noChangeAspect="1"/>
          </p:cNvPicPr>
          <p:nvPr/>
        </p:nvPicPr>
        <p:blipFill>
          <a:blip r:embed="rId6"/>
          <a:stretch>
            <a:fillRect/>
          </a:stretch>
        </p:blipFill>
        <p:spPr>
          <a:xfrm>
            <a:off x="4633123" y="5302372"/>
            <a:ext cx="972394" cy="867460"/>
          </a:xfrm>
          <a:prstGeom prst="rect">
            <a:avLst/>
          </a:prstGeom>
        </p:spPr>
      </p:pic>
    </p:spTree>
    <p:extLst>
      <p:ext uri="{BB962C8B-B14F-4D97-AF65-F5344CB8AC3E}">
        <p14:creationId xmlns:p14="http://schemas.microsoft.com/office/powerpoint/2010/main" val="4036352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pPr>
            <a:fld id="{307E47AC-33DE-4A0A-A32B-A9B9A6D30E13}" type="slidenum">
              <a:rPr lang="en-US">
                <a:latin typeface="Arial" charset="0"/>
              </a:rPr>
              <a:pPr fontAlgn="base">
                <a:spcBef>
                  <a:spcPct val="0"/>
                </a:spcBef>
                <a:spcAft>
                  <a:spcPct val="0"/>
                </a:spcAft>
              </a:pPr>
              <a:t>31</a:t>
            </a:fld>
            <a:endParaRPr lang="en-US" dirty="0">
              <a:latin typeface="Arial" charset="0"/>
            </a:endParaRPr>
          </a:p>
        </p:txBody>
      </p:sp>
      <p:sp>
        <p:nvSpPr>
          <p:cNvPr id="4" name="Content Placeholder 3"/>
          <p:cNvSpPr>
            <a:spLocks noGrp="1"/>
          </p:cNvSpPr>
          <p:nvPr>
            <p:ph sz="quarter" idx="1"/>
          </p:nvPr>
        </p:nvSpPr>
        <p:spPr>
          <a:xfrm>
            <a:off x="2136648" y="1600200"/>
            <a:ext cx="8153400" cy="4724400"/>
          </a:xfrm>
        </p:spPr>
        <p:txBody>
          <a:bodyPr>
            <a:normAutofit fontScale="70000" lnSpcReduction="20000"/>
          </a:bodyPr>
          <a:lstStyle/>
          <a:p>
            <a:r>
              <a:rPr lang="en-US" sz="2800" dirty="0"/>
              <a:t>Agile refers to an approach to SW architecture and development that</a:t>
            </a:r>
          </a:p>
          <a:p>
            <a:pPr marL="880110" lvl="1" indent="-514350">
              <a:buFont typeface="+mj-lt"/>
              <a:buAutoNum type="alphaLcParenR"/>
            </a:pPr>
            <a:r>
              <a:rPr lang="en-US" dirty="0"/>
              <a:t>Emphasizes rapid and flexible development</a:t>
            </a:r>
          </a:p>
          <a:p>
            <a:pPr marL="880110" lvl="1" indent="-514350">
              <a:buFont typeface="+mj-lt"/>
              <a:buAutoNum type="alphaLcParenR"/>
            </a:pPr>
            <a:r>
              <a:rPr lang="en-US" dirty="0"/>
              <a:t>De-emphasize project and process infrastructure</a:t>
            </a:r>
          </a:p>
          <a:p>
            <a:pPr marL="880110" lvl="1" indent="-514350">
              <a:buFont typeface="+mj-lt"/>
              <a:buAutoNum type="alphaLcParenR"/>
            </a:pPr>
            <a:r>
              <a:rPr lang="en-US" dirty="0"/>
              <a:t>React to change within its environment</a:t>
            </a:r>
          </a:p>
          <a:p>
            <a:pPr marL="880110" lvl="1" indent="-514350">
              <a:buFont typeface="+mj-lt"/>
              <a:buAutoNum type="alphaLcParenR"/>
            </a:pPr>
            <a:r>
              <a:rPr lang="en-US" dirty="0"/>
              <a:t>Stick to the existing plan.</a:t>
            </a:r>
          </a:p>
          <a:p>
            <a:pPr marL="365760" lvl="1" indent="0">
              <a:buNone/>
            </a:pPr>
            <a:endParaRPr lang="en-US" dirty="0"/>
          </a:p>
          <a:p>
            <a:r>
              <a:rPr lang="en-US" sz="2800" dirty="0"/>
              <a:t>Building an architecture that enables agility</a:t>
            </a:r>
          </a:p>
          <a:p>
            <a:pPr marL="822960" lvl="1" indent="-457200">
              <a:buFont typeface="+mj-lt"/>
              <a:buAutoNum type="alphaLcParenR"/>
            </a:pPr>
            <a:r>
              <a:rPr lang="en-US" sz="2500" dirty="0"/>
              <a:t>Agile approaches: </a:t>
            </a:r>
            <a:r>
              <a:rPr lang="en-US" sz="2800" dirty="0"/>
              <a:t>moving fast, embracing change, releasing often, getting feedback. </a:t>
            </a:r>
            <a:endParaRPr lang="en-US" sz="2500" dirty="0"/>
          </a:p>
          <a:p>
            <a:pPr marL="822960" lvl="1" indent="-457200">
              <a:buFont typeface="+mj-lt"/>
              <a:buAutoNum type="alphaLcParenR"/>
            </a:pPr>
            <a:r>
              <a:rPr lang="en-US" sz="2500" dirty="0"/>
              <a:t>Agile mindset: </a:t>
            </a:r>
            <a:r>
              <a:rPr lang="en-US" sz="2800" dirty="0"/>
              <a:t>team dynamics, customer collaboration</a:t>
            </a:r>
            <a:endParaRPr lang="en-US" sz="2500" dirty="0"/>
          </a:p>
          <a:p>
            <a:pPr marL="822960" lvl="1" indent="-457200">
              <a:buFont typeface="+mj-lt"/>
              <a:buAutoNum type="alphaLcParenR"/>
            </a:pPr>
            <a:r>
              <a:rPr lang="en-US" sz="2500" dirty="0"/>
              <a:t>Reacts to changes</a:t>
            </a:r>
          </a:p>
          <a:p>
            <a:pPr marL="822960" lvl="1" indent="-457200">
              <a:buFont typeface="+mj-lt"/>
              <a:buAutoNum type="alphaLcParenR"/>
            </a:pPr>
            <a:r>
              <a:rPr lang="en-US" sz="2500" dirty="0"/>
              <a:t>Does not require team interaction.</a:t>
            </a:r>
          </a:p>
          <a:p>
            <a:pPr marL="365760" lvl="1" indent="0">
              <a:buNone/>
            </a:pPr>
            <a:endParaRPr lang="en-US" sz="2500" dirty="0"/>
          </a:p>
          <a:p>
            <a:r>
              <a:rPr lang="en-US" sz="2800" dirty="0"/>
              <a:t>SOA provides agility (True/False)</a:t>
            </a:r>
            <a:br>
              <a:rPr lang="en-US" sz="3100" dirty="0"/>
            </a:br>
            <a:endParaRPr lang="en-US" sz="3100" dirty="0"/>
          </a:p>
          <a:p>
            <a:endParaRPr lang="en-US" dirty="0"/>
          </a:p>
        </p:txBody>
      </p:sp>
    </p:spTree>
    <p:extLst>
      <p:ext uri="{BB962C8B-B14F-4D97-AF65-F5344CB8AC3E}">
        <p14:creationId xmlns:p14="http://schemas.microsoft.com/office/powerpoint/2010/main" val="4251131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pPr>
            <a:fld id="{307E47AC-33DE-4A0A-A32B-A9B9A6D30E13}" type="slidenum">
              <a:rPr lang="en-US">
                <a:latin typeface="Arial" charset="0"/>
              </a:rPr>
              <a:pPr fontAlgn="base">
                <a:spcBef>
                  <a:spcPct val="0"/>
                </a:spcBef>
                <a:spcAft>
                  <a:spcPct val="0"/>
                </a:spcAft>
              </a:pPr>
              <a:t>32</a:t>
            </a:fld>
            <a:endParaRPr lang="en-US" dirty="0">
              <a:latin typeface="Arial" charset="0"/>
            </a:endParaRPr>
          </a:p>
        </p:txBody>
      </p:sp>
      <p:sp>
        <p:nvSpPr>
          <p:cNvPr id="4" name="Content Placeholder 3"/>
          <p:cNvSpPr>
            <a:spLocks noGrp="1"/>
          </p:cNvSpPr>
          <p:nvPr>
            <p:ph sz="quarter" idx="1"/>
          </p:nvPr>
        </p:nvSpPr>
        <p:spPr>
          <a:xfrm>
            <a:off x="2136648" y="1600200"/>
            <a:ext cx="8153400" cy="5105400"/>
          </a:xfrm>
        </p:spPr>
        <p:txBody>
          <a:bodyPr>
            <a:normAutofit fontScale="85000" lnSpcReduction="10000"/>
          </a:bodyPr>
          <a:lstStyle/>
          <a:p>
            <a:r>
              <a:rPr lang="en-US" sz="2800" dirty="0">
                <a:solidFill>
                  <a:srgbClr val="FF0000"/>
                </a:solidFill>
              </a:rPr>
              <a:t>Micro-services:</a:t>
            </a:r>
          </a:p>
          <a:p>
            <a:pPr marL="822960" lvl="1" indent="-457200">
              <a:buFont typeface="+mj-lt"/>
              <a:buAutoNum type="alphaLcParenR"/>
            </a:pPr>
            <a:r>
              <a:rPr lang="en-US" sz="2500" dirty="0"/>
              <a:t>each service only does one thing but does that thing very well</a:t>
            </a:r>
          </a:p>
          <a:p>
            <a:pPr marL="822960" lvl="1" indent="-457200">
              <a:buFont typeface="+mj-lt"/>
              <a:buAutoNum type="alphaLcParenR"/>
            </a:pPr>
            <a:r>
              <a:rPr lang="en-US" sz="2400" dirty="0"/>
              <a:t>A micro-service may typically be less than one hundred lines of code</a:t>
            </a:r>
          </a:p>
          <a:p>
            <a:pPr marL="822960" lvl="1" indent="-457200">
              <a:buFont typeface="+mj-lt"/>
              <a:buAutoNum type="alphaLcParenR"/>
            </a:pPr>
            <a:r>
              <a:rPr lang="en-US" sz="2400" dirty="0"/>
              <a:t>If change is needed, services can be rewritten from scratch, potentially in a different programming language</a:t>
            </a:r>
          </a:p>
          <a:p>
            <a:pPr marL="822960" lvl="1" indent="-457200">
              <a:buFont typeface="+mj-lt"/>
              <a:buAutoNum type="alphaLcParenR"/>
            </a:pPr>
            <a:r>
              <a:rPr lang="en-US" sz="2400" dirty="0"/>
              <a:t>Micro services have a common database. </a:t>
            </a:r>
          </a:p>
          <a:p>
            <a:r>
              <a:rPr lang="en-US" sz="2800" dirty="0"/>
              <a:t>Many teams building software systems that are much more </a:t>
            </a:r>
            <a:r>
              <a:rPr lang="en-US" sz="2800" dirty="0">
                <a:solidFill>
                  <a:srgbClr val="FF0000"/>
                </a:solidFill>
              </a:rPr>
              <a:t>monolithic</a:t>
            </a:r>
            <a:r>
              <a:rPr lang="en-US" sz="2800" dirty="0"/>
              <a:t> in nature, where</a:t>
            </a:r>
          </a:p>
          <a:p>
            <a:pPr marL="880110" lvl="1" indent="-514350">
              <a:buFont typeface="+mj-lt"/>
              <a:buAutoNum type="alphaLcParenR"/>
            </a:pPr>
            <a:r>
              <a:rPr lang="en-US" dirty="0"/>
              <a:t>everything is bundled together </a:t>
            </a:r>
          </a:p>
          <a:p>
            <a:pPr marL="880110" lvl="1" indent="-514350">
              <a:buFont typeface="+mj-lt"/>
              <a:buAutoNum type="alphaLcParenR"/>
            </a:pPr>
            <a:r>
              <a:rPr lang="en-US" dirty="0"/>
              <a:t>deployed as a single unit</a:t>
            </a:r>
          </a:p>
          <a:p>
            <a:pPr marL="880110" lvl="1" indent="-514350">
              <a:buFont typeface="+mj-lt"/>
              <a:buAutoNum type="alphaLcParenR"/>
            </a:pPr>
            <a:r>
              <a:rPr lang="en-US" dirty="0"/>
              <a:t>extremely complex to build.</a:t>
            </a:r>
          </a:p>
          <a:p>
            <a:pPr marL="880110" lvl="1" indent="-514350">
              <a:buFont typeface="+mj-lt"/>
              <a:buAutoNum type="alphaLcParenR"/>
            </a:pPr>
            <a:r>
              <a:rPr lang="en-US" sz="2800" dirty="0"/>
              <a:t>usually takes more effort to adapt in the face of changing </a:t>
            </a:r>
          </a:p>
          <a:p>
            <a:pPr marL="0" indent="0">
              <a:buNone/>
            </a:pPr>
            <a:r>
              <a:rPr lang="en-US" sz="2800" dirty="0"/>
              <a:t>    requirements</a:t>
            </a:r>
            <a:r>
              <a:rPr lang="en-US" dirty="0"/>
              <a:t> </a:t>
            </a:r>
          </a:p>
          <a:p>
            <a:pPr lvl="1"/>
            <a:endParaRPr lang="en-US" dirty="0"/>
          </a:p>
          <a:p>
            <a:pPr lvl="1"/>
            <a:endParaRPr lang="en-US" dirty="0"/>
          </a:p>
          <a:p>
            <a:pPr lvl="1"/>
            <a:endParaRPr lang="en-US" sz="2400" dirty="0"/>
          </a:p>
          <a:p>
            <a:endParaRPr lang="en-US" dirty="0"/>
          </a:p>
        </p:txBody>
      </p:sp>
    </p:spTree>
    <p:extLst>
      <p:ext uri="{BB962C8B-B14F-4D97-AF65-F5344CB8AC3E}">
        <p14:creationId xmlns:p14="http://schemas.microsoft.com/office/powerpoint/2010/main" val="2420673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pPr>
            <a:fld id="{307E47AC-33DE-4A0A-A32B-A9B9A6D30E13}" type="slidenum">
              <a:rPr lang="en-US">
                <a:latin typeface="Arial" charset="0"/>
              </a:rPr>
              <a:pPr fontAlgn="base">
                <a:spcBef>
                  <a:spcPct val="0"/>
                </a:spcBef>
                <a:spcAft>
                  <a:spcPct val="0"/>
                </a:spcAft>
              </a:pPr>
              <a:t>33</a:t>
            </a:fld>
            <a:endParaRPr lang="en-US" dirty="0">
              <a:latin typeface="Arial" charset="0"/>
            </a:endParaRPr>
          </a:p>
        </p:txBody>
      </p:sp>
      <p:sp>
        <p:nvSpPr>
          <p:cNvPr id="4" name="Content Placeholder 3"/>
          <p:cNvSpPr>
            <a:spLocks noGrp="1"/>
          </p:cNvSpPr>
          <p:nvPr>
            <p:ph sz="quarter" idx="1"/>
          </p:nvPr>
        </p:nvSpPr>
        <p:spPr>
          <a:xfrm>
            <a:off x="2136648" y="1600200"/>
            <a:ext cx="8153400" cy="4724400"/>
          </a:xfrm>
        </p:spPr>
        <p:txBody>
          <a:bodyPr>
            <a:normAutofit/>
          </a:bodyPr>
          <a:lstStyle/>
          <a:p>
            <a:r>
              <a:rPr lang="en-US" sz="3200" dirty="0"/>
              <a:t>Agility requires good communication. </a:t>
            </a:r>
            <a:r>
              <a:rPr lang="en-US" dirty="0"/>
              <a:t>You need to be able to effectively communicate the vision of what it is you’re building. (True/False)</a:t>
            </a:r>
          </a:p>
          <a:p>
            <a:r>
              <a:rPr lang="en-US" sz="2800" b="1" dirty="0"/>
              <a:t> </a:t>
            </a:r>
            <a:r>
              <a:rPr lang="en-US" sz="2800" dirty="0"/>
              <a:t>Documenting architecture in Agile project:</a:t>
            </a:r>
          </a:p>
          <a:p>
            <a:pPr marL="822960" lvl="1" indent="-457200">
              <a:buFont typeface="+mj-lt"/>
              <a:buAutoNum type="alphaLcParenR"/>
            </a:pPr>
            <a:r>
              <a:rPr lang="en-US" sz="2400" dirty="0"/>
              <a:t>if information is not needed, don’t document it</a:t>
            </a:r>
          </a:p>
          <a:p>
            <a:pPr marL="822960" lvl="1" indent="-457200">
              <a:buFont typeface="+mj-lt"/>
              <a:buAutoNum type="alphaLcParenR"/>
            </a:pPr>
            <a:r>
              <a:rPr lang="en-US" sz="2400" dirty="0"/>
              <a:t>Produce a view if and only if it addresses the concerns of an explicitly identified stakeholder</a:t>
            </a:r>
          </a:p>
          <a:p>
            <a:pPr marL="822960" lvl="1" indent="-457200">
              <a:buFont typeface="+mj-lt"/>
              <a:buAutoNum type="alphaLcParenR"/>
            </a:pPr>
            <a:r>
              <a:rPr lang="en-US" sz="2400" dirty="0"/>
              <a:t>Produce the documentation in prioritized stages to satisfy the needs of the stakeholders who need it now</a:t>
            </a:r>
          </a:p>
          <a:p>
            <a:pPr marL="822960" lvl="1" indent="-457200">
              <a:buFont typeface="+mj-lt"/>
              <a:buAutoNum type="alphaLcParenR"/>
            </a:pPr>
            <a:r>
              <a:rPr lang="en-US" sz="2400" dirty="0"/>
              <a:t>Need to complete all the documentation up front.</a:t>
            </a:r>
            <a:endParaRPr lang="en-US" dirty="0"/>
          </a:p>
        </p:txBody>
      </p:sp>
    </p:spTree>
    <p:extLst>
      <p:ext uri="{BB962C8B-B14F-4D97-AF65-F5344CB8AC3E}">
        <p14:creationId xmlns:p14="http://schemas.microsoft.com/office/powerpoint/2010/main" val="1151699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pPr>
            <a:fld id="{307E47AC-33DE-4A0A-A32B-A9B9A6D30E13}" type="slidenum">
              <a:rPr lang="en-US">
                <a:latin typeface="Arial" charset="0"/>
              </a:rPr>
              <a:pPr fontAlgn="base">
                <a:spcBef>
                  <a:spcPct val="0"/>
                </a:spcBef>
                <a:spcAft>
                  <a:spcPct val="0"/>
                </a:spcAft>
              </a:pPr>
              <a:t>34</a:t>
            </a:fld>
            <a:endParaRPr lang="en-US" dirty="0">
              <a:latin typeface="Arial" charset="0"/>
            </a:endParaRPr>
          </a:p>
        </p:txBody>
      </p:sp>
      <p:sp>
        <p:nvSpPr>
          <p:cNvPr id="4" name="Content Placeholder 3"/>
          <p:cNvSpPr>
            <a:spLocks noGrp="1"/>
          </p:cNvSpPr>
          <p:nvPr>
            <p:ph sz="quarter" idx="1"/>
          </p:nvPr>
        </p:nvSpPr>
        <p:spPr>
          <a:xfrm>
            <a:off x="2136648" y="1600200"/>
            <a:ext cx="8153400" cy="4724400"/>
          </a:xfrm>
        </p:spPr>
        <p:txBody>
          <a:bodyPr>
            <a:normAutofit/>
          </a:bodyPr>
          <a:lstStyle/>
          <a:p>
            <a:r>
              <a:rPr lang="en-US" dirty="0"/>
              <a:t>How much agility to do you need? Guidance</a:t>
            </a:r>
          </a:p>
          <a:p>
            <a:pPr marL="514350" indent="-514350">
              <a:buFont typeface="+mj-lt"/>
              <a:buAutoNum type="alphaLcParenR"/>
            </a:pPr>
            <a:r>
              <a:rPr lang="en-US" sz="2400" dirty="0"/>
              <a:t>Agile processes were used for small-to-medium-sized projects with short timeframes</a:t>
            </a:r>
          </a:p>
          <a:p>
            <a:pPr marL="514350" indent="-514350">
              <a:buFont typeface="+mj-lt"/>
              <a:buAutoNum type="alphaLcParenR"/>
            </a:pPr>
            <a:r>
              <a:rPr lang="en-US" sz="2400" dirty="0"/>
              <a:t>If you are building a large and complex system with relatively stable and well understood requirements, it is probably optimal to do a large amount of architecture up front</a:t>
            </a:r>
          </a:p>
          <a:p>
            <a:pPr marL="514350" indent="-514350">
              <a:buFont typeface="+mj-lt"/>
              <a:buAutoNum type="alphaLcParenR"/>
            </a:pPr>
            <a:r>
              <a:rPr lang="en-US" sz="2400" dirty="0"/>
              <a:t>Too much agility can result in chaos</a:t>
            </a:r>
          </a:p>
          <a:p>
            <a:pPr marL="514350" indent="-514350">
              <a:buFont typeface="+mj-lt"/>
              <a:buAutoNum type="alphaLcParenR"/>
            </a:pPr>
            <a:r>
              <a:rPr lang="en-US" sz="2400" dirty="0"/>
              <a:t>All up-front architecture planning is wasteful. </a:t>
            </a:r>
          </a:p>
          <a:p>
            <a:pPr marL="0" indent="0">
              <a:buNone/>
            </a:pPr>
            <a:r>
              <a:rPr lang="en-US" dirty="0"/>
              <a:t>                               </a:t>
            </a:r>
            <a:r>
              <a:rPr lang="en-US" sz="1400" dirty="0"/>
              <a:t>&lt;end of review&gt;</a:t>
            </a:r>
          </a:p>
        </p:txBody>
      </p:sp>
    </p:spTree>
    <p:extLst>
      <p:ext uri="{BB962C8B-B14F-4D97-AF65-F5344CB8AC3E}">
        <p14:creationId xmlns:p14="http://schemas.microsoft.com/office/powerpoint/2010/main" val="3557301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35</a:t>
            </a:fld>
            <a:endParaRPr lang="en-US" dirty="0">
              <a:latin typeface="Arial" charset="0"/>
            </a:endParaRPr>
          </a:p>
        </p:txBody>
      </p:sp>
      <p:sp>
        <p:nvSpPr>
          <p:cNvPr id="3" name="Content Placeholder 2"/>
          <p:cNvSpPr>
            <a:spLocks noGrp="1"/>
          </p:cNvSpPr>
          <p:nvPr>
            <p:ph sz="quarter" idx="1"/>
          </p:nvPr>
        </p:nvSpPr>
        <p:spPr>
          <a:xfrm>
            <a:off x="2136648" y="1600200"/>
            <a:ext cx="8153400" cy="5105400"/>
          </a:xfrm>
        </p:spPr>
        <p:txBody>
          <a:bodyPr>
            <a:normAutofit lnSpcReduction="10000"/>
          </a:bodyPr>
          <a:lstStyle/>
          <a:p>
            <a:r>
              <a:rPr lang="en-US" sz="2400" dirty="0"/>
              <a:t>Architecture plays a key role in both implementation and testing</a:t>
            </a:r>
          </a:p>
          <a:p>
            <a:pPr lvl="1"/>
            <a:r>
              <a:rPr lang="en-US" sz="2000" dirty="0"/>
              <a:t>In the implementation phase, using f......., code t…….., and keeping Code and Architecture ______</a:t>
            </a:r>
          </a:p>
          <a:p>
            <a:pPr lvl="1"/>
            <a:r>
              <a:rPr lang="en-US" sz="2100" dirty="0"/>
              <a:t>During testing the architecture determines what is being tested at which stage of development.</a:t>
            </a:r>
          </a:p>
          <a:p>
            <a:pPr lvl="2"/>
            <a:r>
              <a:rPr lang="en-US" sz="1800" dirty="0"/>
              <a:t>Types of testing:</a:t>
            </a:r>
          </a:p>
          <a:p>
            <a:pPr lvl="3"/>
            <a:r>
              <a:rPr lang="en-US" sz="1500" dirty="0"/>
              <a:t>U… Testing</a:t>
            </a:r>
          </a:p>
          <a:p>
            <a:pPr lvl="3"/>
            <a:r>
              <a:rPr lang="en-US" sz="1500" dirty="0"/>
              <a:t>I…….. Testing</a:t>
            </a:r>
          </a:p>
          <a:p>
            <a:pPr lvl="3"/>
            <a:r>
              <a:rPr lang="en-US" sz="1500" dirty="0"/>
              <a:t>A…….. Testing</a:t>
            </a:r>
          </a:p>
          <a:p>
            <a:pPr lvl="3"/>
            <a:r>
              <a:rPr lang="en-US" sz="1500" dirty="0"/>
              <a:t>B…. Box and W…. Box Testing</a:t>
            </a:r>
          </a:p>
          <a:p>
            <a:pPr lvl="2"/>
            <a:r>
              <a:rPr lang="en-US" sz="1800" dirty="0"/>
              <a:t>Testing activities:</a:t>
            </a:r>
          </a:p>
          <a:p>
            <a:pPr lvl="3"/>
            <a:r>
              <a:rPr lang="en-US" sz="1500" dirty="0"/>
              <a:t>Test P…….</a:t>
            </a:r>
          </a:p>
          <a:p>
            <a:pPr lvl="3"/>
            <a:r>
              <a:rPr lang="en-US" sz="1500" dirty="0"/>
              <a:t>Test D…….</a:t>
            </a:r>
          </a:p>
          <a:p>
            <a:pPr lvl="3"/>
            <a:r>
              <a:rPr lang="en-US" sz="1500" dirty="0"/>
              <a:t>Test E………</a:t>
            </a:r>
          </a:p>
          <a:p>
            <a:pPr lvl="3"/>
            <a:r>
              <a:rPr lang="en-US" sz="1500" dirty="0"/>
              <a:t>Test Reporting and D….. Analysis</a:t>
            </a:r>
          </a:p>
        </p:txBody>
      </p:sp>
    </p:spTree>
    <p:extLst>
      <p:ext uri="{BB962C8B-B14F-4D97-AF65-F5344CB8AC3E}">
        <p14:creationId xmlns:p14="http://schemas.microsoft.com/office/powerpoint/2010/main" val="1042544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895600"/>
            <a:ext cx="6477000" cy="1828800"/>
          </a:xfrm>
        </p:spPr>
        <p:txBody>
          <a:bodyPr>
            <a:normAutofit/>
          </a:bodyPr>
          <a:lstStyle/>
          <a:p>
            <a:r>
              <a:rPr lang="en-US" dirty="0"/>
              <a:t>Software Architecture - A case study</a:t>
            </a:r>
          </a:p>
        </p:txBody>
      </p:sp>
      <p:sp>
        <p:nvSpPr>
          <p:cNvPr id="3" name="Subtitle 2"/>
          <p:cNvSpPr>
            <a:spLocks noGrp="1"/>
          </p:cNvSpPr>
          <p:nvPr>
            <p:ph type="subTitle" idx="1"/>
          </p:nvPr>
        </p:nvSpPr>
        <p:spPr>
          <a:xfrm>
            <a:off x="3806483" y="5638800"/>
            <a:ext cx="6705600" cy="1066800"/>
          </a:xfrm>
        </p:spPr>
        <p:txBody>
          <a:bodyPr>
            <a:normAutofit fontScale="77500" lnSpcReduction="20000"/>
          </a:bodyPr>
          <a:lstStyle/>
          <a:p>
            <a:r>
              <a:rPr lang="en-US" dirty="0"/>
              <a:t>CSPC 464-01 Fall 2017</a:t>
            </a:r>
          </a:p>
          <a:p>
            <a:r>
              <a:rPr lang="en-US" dirty="0"/>
              <a:t>Prof. Son Nguyen </a:t>
            </a:r>
          </a:p>
          <a:p>
            <a:r>
              <a:rPr lang="en-US" dirty="0"/>
              <a:t>07 November 2016</a:t>
            </a:r>
          </a:p>
        </p:txBody>
      </p:sp>
    </p:spTree>
    <p:extLst>
      <p:ext uri="{BB962C8B-B14F-4D97-AF65-F5344CB8AC3E}">
        <p14:creationId xmlns:p14="http://schemas.microsoft.com/office/powerpoint/2010/main" val="2908254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Self-Driving cars could make jaywalking legal</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37</a:t>
            </a:fld>
            <a:endParaRPr lang="en-US" dirty="0">
              <a:latin typeface="Arial" charset="0"/>
            </a:endParaRPr>
          </a:p>
        </p:txBody>
      </p:sp>
      <p:sp>
        <p:nvSpPr>
          <p:cNvPr id="4" name="Content Placeholder 3"/>
          <p:cNvSpPr>
            <a:spLocks noGrp="1"/>
          </p:cNvSpPr>
          <p:nvPr>
            <p:ph sz="quarter" idx="1"/>
          </p:nvPr>
        </p:nvSpPr>
        <p:spPr>
          <a:xfrm>
            <a:off x="2136648" y="1600200"/>
            <a:ext cx="8153400" cy="4419600"/>
          </a:xfrm>
        </p:spPr>
        <p:txBody>
          <a:bodyPr>
            <a:normAutofit fontScale="92500" lnSpcReduction="20000"/>
          </a:bodyPr>
          <a:lstStyle/>
          <a:p>
            <a:r>
              <a:rPr lang="en-US" dirty="0"/>
              <a:t>A report released this week from the National Association of City Transportation Officials, a nonprofit representing cities on transportation issues, lays out a </a:t>
            </a:r>
            <a:r>
              <a:rPr lang="en-US" u="sng" dirty="0"/>
              <a:t>vision for the future of city streets as autonomous vehicles arrive</a:t>
            </a:r>
          </a:p>
          <a:p>
            <a:r>
              <a:rPr lang="en-US" dirty="0"/>
              <a:t>The blueprint suggests generally limiting self-driving vehicles to 20 mph and </a:t>
            </a:r>
            <a:r>
              <a:rPr lang="en-US" u="sng" dirty="0"/>
              <a:t>allowing pedestrians to cross streets anywhere,</a:t>
            </a:r>
            <a:r>
              <a:rPr lang="en-US" dirty="0"/>
              <a:t> rather than only at intersection crosswalks</a:t>
            </a:r>
          </a:p>
          <a:p>
            <a:r>
              <a:rPr lang="en-US" dirty="0"/>
              <a:t>The technology in self-driving cars will be able to identify when a person is trying to cross a street, and slow down. This could impact the concept of jaywalking.</a:t>
            </a:r>
          </a:p>
          <a:p>
            <a:endParaRPr lang="en-US" dirty="0"/>
          </a:p>
        </p:txBody>
      </p:sp>
      <p:sp>
        <p:nvSpPr>
          <p:cNvPr id="5" name="Rectangle 4"/>
          <p:cNvSpPr/>
          <p:nvPr/>
        </p:nvSpPr>
        <p:spPr>
          <a:xfrm>
            <a:off x="2362200" y="6202680"/>
            <a:ext cx="685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prstClr val="black"/>
                </a:solidFill>
                <a:latin typeface="Tw Cen MT"/>
              </a:rPr>
              <a:t>http://money.cnn.com/2017/11/03/technology/culture/autonomous-vehicles-jaywalking/index.html</a:t>
            </a:r>
          </a:p>
        </p:txBody>
      </p:sp>
    </p:spTree>
    <p:extLst>
      <p:ext uri="{BB962C8B-B14F-4D97-AF65-F5344CB8AC3E}">
        <p14:creationId xmlns:p14="http://schemas.microsoft.com/office/powerpoint/2010/main" val="2812253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38</a:t>
            </a:fld>
            <a:endParaRPr lang="en-US" dirty="0">
              <a:latin typeface="Arial" charset="0"/>
            </a:endParaRPr>
          </a:p>
        </p:txBody>
      </p:sp>
      <p:sp>
        <p:nvSpPr>
          <p:cNvPr id="4" name="Content Placeholder 3"/>
          <p:cNvSpPr>
            <a:spLocks noGrp="1"/>
          </p:cNvSpPr>
          <p:nvPr>
            <p:ph sz="quarter" idx="1"/>
          </p:nvPr>
        </p:nvSpPr>
        <p:spPr>
          <a:xfrm>
            <a:off x="2136648" y="1600200"/>
            <a:ext cx="8153400" cy="4191000"/>
          </a:xfrm>
        </p:spPr>
        <p:txBody>
          <a:bodyPr>
            <a:normAutofit/>
          </a:bodyPr>
          <a:lstStyle/>
          <a:p>
            <a:r>
              <a:rPr lang="en-US" dirty="0"/>
              <a:t>Two critical areas in system building are </a:t>
            </a:r>
            <a:r>
              <a:rPr lang="en-US" dirty="0" err="1"/>
              <a:t>i</a:t>
            </a:r>
            <a:r>
              <a:rPr lang="en-US" dirty="0"/>
              <a:t>_____ and t__________</a:t>
            </a:r>
          </a:p>
          <a:p>
            <a:endParaRPr lang="en-US" dirty="0"/>
          </a:p>
          <a:p>
            <a:r>
              <a:rPr lang="en-US" dirty="0"/>
              <a:t>Architecture is intended to serve as the blueprint for implementation (True/False)</a:t>
            </a:r>
          </a:p>
          <a:p>
            <a:endParaRPr lang="en-US" dirty="0"/>
          </a:p>
          <a:p>
            <a:r>
              <a:rPr lang="en-US" dirty="0"/>
              <a:t>Often architectures and implementations rely on the same set of vocabulary (True/False.)</a:t>
            </a:r>
          </a:p>
        </p:txBody>
      </p:sp>
    </p:spTree>
    <p:extLst>
      <p:ext uri="{BB962C8B-B14F-4D97-AF65-F5344CB8AC3E}">
        <p14:creationId xmlns:p14="http://schemas.microsoft.com/office/powerpoint/2010/main" val="3760285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39</a:t>
            </a:fld>
            <a:endParaRPr lang="en-US" dirty="0">
              <a:latin typeface="Arial" charset="0"/>
            </a:endParaRPr>
          </a:p>
        </p:txBody>
      </p:sp>
      <p:sp>
        <p:nvSpPr>
          <p:cNvPr id="4" name="Content Placeholder 3"/>
          <p:cNvSpPr>
            <a:spLocks noGrp="1"/>
          </p:cNvSpPr>
          <p:nvPr>
            <p:ph sz="quarter" idx="1"/>
          </p:nvPr>
        </p:nvSpPr>
        <p:spPr/>
        <p:txBody>
          <a:bodyPr>
            <a:normAutofit/>
          </a:bodyPr>
          <a:lstStyle/>
          <a:p>
            <a:r>
              <a:rPr lang="en-US" dirty="0"/>
              <a:t>When the code and its intended architecture drift apart, it is called a_____ e_____</a:t>
            </a:r>
          </a:p>
          <a:p>
            <a:endParaRPr lang="en-US" dirty="0"/>
          </a:p>
          <a:p>
            <a:r>
              <a:rPr lang="en-US" dirty="0"/>
              <a:t>There are four techniques to help keep the code and the architecture consistent.</a:t>
            </a:r>
          </a:p>
          <a:p>
            <a:pPr marL="880110" lvl="1" indent="-514350">
              <a:buFont typeface="+mj-lt"/>
              <a:buAutoNum type="alphaLcParenR"/>
            </a:pPr>
            <a:r>
              <a:rPr lang="en-US" sz="2400" dirty="0"/>
              <a:t>Embedding the Design in the Code</a:t>
            </a:r>
          </a:p>
          <a:p>
            <a:pPr marL="880110" lvl="1" indent="-514350">
              <a:buFont typeface="+mj-lt"/>
              <a:buAutoNum type="alphaLcParenR"/>
            </a:pPr>
            <a:r>
              <a:rPr lang="en-US" sz="2400" dirty="0"/>
              <a:t>Frameworks</a:t>
            </a:r>
          </a:p>
          <a:p>
            <a:pPr marL="880110" lvl="1" indent="-514350">
              <a:buFont typeface="+mj-lt"/>
              <a:buAutoNum type="alphaLcParenR"/>
            </a:pPr>
            <a:r>
              <a:rPr lang="en-US" sz="2400" dirty="0"/>
              <a:t>Design quality measures.</a:t>
            </a:r>
          </a:p>
          <a:p>
            <a:pPr marL="880110" lvl="1" indent="-514350">
              <a:buFont typeface="+mj-lt"/>
              <a:buAutoNum type="alphaLcParenR"/>
            </a:pPr>
            <a:r>
              <a:rPr lang="en-US" sz="2400" dirty="0"/>
              <a:t>Need a strong management and process discipline to help prevent erosion </a:t>
            </a:r>
          </a:p>
          <a:p>
            <a:pPr marL="880110" lvl="1" indent="-514350">
              <a:buAutoNum type="alphaLcParenR"/>
            </a:pPr>
            <a:endParaRPr lang="en-US" u="sng" dirty="0"/>
          </a:p>
        </p:txBody>
      </p:sp>
    </p:spTree>
    <p:extLst>
      <p:ext uri="{BB962C8B-B14F-4D97-AF65-F5344CB8AC3E}">
        <p14:creationId xmlns:p14="http://schemas.microsoft.com/office/powerpoint/2010/main" val="2142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Questions (cont.)</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prstClr val="black">
                    <a:tint val="95000"/>
                  </a:prstClr>
                </a:solidFill>
                <a:latin typeface="Arial" charset="0"/>
              </a:rPr>
              <a:pPr fontAlgn="base">
                <a:spcBef>
                  <a:spcPct val="0"/>
                </a:spcBef>
                <a:spcAft>
                  <a:spcPct val="0"/>
                </a:spcAft>
              </a:pPr>
              <a:t>4</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p:txBody>
          <a:bodyPr>
            <a:normAutofit fontScale="92500" lnSpcReduction="10000"/>
          </a:bodyPr>
          <a:lstStyle/>
          <a:p>
            <a:pPr marL="514350" indent="-514350">
              <a:buFont typeface="+mj-lt"/>
              <a:buAutoNum type="arabicPeriod" startAt="8"/>
            </a:pPr>
            <a:r>
              <a:rPr lang="en-US" dirty="0"/>
              <a:t>What is the difference between design patterns and architectural patterns?</a:t>
            </a:r>
          </a:p>
          <a:p>
            <a:pPr marL="514350" indent="-514350">
              <a:buFont typeface="+mj-lt"/>
              <a:buAutoNum type="arabicPeriod" startAt="8"/>
            </a:pPr>
            <a:r>
              <a:rPr lang="en-US" dirty="0"/>
              <a:t>Describe Client-Server architectural pattern</a:t>
            </a:r>
          </a:p>
          <a:p>
            <a:pPr marL="514350" indent="-514350">
              <a:buFont typeface="+mj-lt"/>
              <a:buAutoNum type="arabicPeriod" startAt="8"/>
            </a:pPr>
            <a:r>
              <a:rPr lang="en-US" dirty="0"/>
              <a:t>How does Event Bus (Publish-Subscribe) pattern work?</a:t>
            </a:r>
          </a:p>
          <a:p>
            <a:pPr marL="514350" indent="-514350">
              <a:buFont typeface="+mj-lt"/>
              <a:buAutoNum type="arabicPeriod" startAt="8"/>
            </a:pPr>
            <a:r>
              <a:rPr lang="en-US" dirty="0"/>
              <a:t>What are the benefits and issues of Layered Architecture?</a:t>
            </a:r>
          </a:p>
          <a:p>
            <a:pPr marL="514350" indent="-514350">
              <a:buFont typeface="+mj-lt"/>
              <a:buAutoNum type="arabicPeriod" startAt="8"/>
            </a:pPr>
            <a:r>
              <a:rPr lang="en-US" dirty="0"/>
              <a:t>What is the Enterprise Service Bus role in the Service-Oriented Architecture?</a:t>
            </a:r>
          </a:p>
          <a:p>
            <a:pPr marL="514350" indent="-514350">
              <a:buFont typeface="+mj-lt"/>
              <a:buAutoNum type="arabicPeriod" startAt="8"/>
            </a:pPr>
            <a:r>
              <a:rPr lang="en-US" dirty="0"/>
              <a:t>What impact does the introduction of SOA have on an organization’s capabilities? How would you convince a non-technical manager of its benefits?</a:t>
            </a:r>
          </a:p>
          <a:p>
            <a:pPr marL="514350" indent="-514350">
              <a:buFont typeface="+mj-lt"/>
              <a:buAutoNum type="arabicPeriod" startAt="8"/>
            </a:pPr>
            <a:endParaRPr lang="en-US" dirty="0"/>
          </a:p>
          <a:p>
            <a:pPr marL="514350" indent="-514350">
              <a:buFont typeface="+mj-lt"/>
              <a:buAutoNum type="arabicPeriod" startAt="8"/>
            </a:pPr>
            <a:endParaRPr lang="en-US" dirty="0"/>
          </a:p>
          <a:p>
            <a:pPr marL="514350" indent="-514350">
              <a:buFont typeface="+mj-lt"/>
              <a:buAutoNum type="arabicPeriod" startAt="8"/>
            </a:pPr>
            <a:endParaRPr lang="en-US" dirty="0"/>
          </a:p>
          <a:p>
            <a:pPr marL="514350" indent="-514350">
              <a:buFont typeface="+mj-lt"/>
              <a:buAutoNum type="arabicPeriod" startAt="8"/>
            </a:pPr>
            <a:endParaRPr lang="en-US" dirty="0"/>
          </a:p>
          <a:p>
            <a:pPr marL="514350" indent="-514350">
              <a:buFont typeface="+mj-lt"/>
              <a:buAutoNum type="arabicPeriod" startAt="8"/>
            </a:pPr>
            <a:endParaRPr lang="en-US" dirty="0"/>
          </a:p>
        </p:txBody>
      </p:sp>
    </p:spTree>
    <p:extLst>
      <p:ext uri="{BB962C8B-B14F-4D97-AF65-F5344CB8AC3E}">
        <p14:creationId xmlns:p14="http://schemas.microsoft.com/office/powerpoint/2010/main" val="2340076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40</a:t>
            </a:fld>
            <a:endParaRPr lang="en-US" dirty="0">
              <a:latin typeface="Arial" charset="0"/>
            </a:endParaRPr>
          </a:p>
        </p:txBody>
      </p:sp>
      <p:sp>
        <p:nvSpPr>
          <p:cNvPr id="4" name="Content Placeholder 3"/>
          <p:cNvSpPr>
            <a:spLocks noGrp="1"/>
          </p:cNvSpPr>
          <p:nvPr>
            <p:ph sz="quarter" idx="1"/>
          </p:nvPr>
        </p:nvSpPr>
        <p:spPr/>
        <p:txBody>
          <a:bodyPr>
            <a:normAutofit/>
          </a:bodyPr>
          <a:lstStyle/>
          <a:p>
            <a:pPr marL="365760" lvl="1" indent="0">
              <a:buNone/>
            </a:pPr>
            <a:r>
              <a:rPr lang="en-US" dirty="0"/>
              <a:t>Frameworks</a:t>
            </a:r>
          </a:p>
          <a:p>
            <a:pPr marL="1097280" lvl="2" indent="-457200">
              <a:buFont typeface="+mj-lt"/>
              <a:buAutoNum type="alphaLcParenR"/>
            </a:pPr>
            <a:r>
              <a:rPr lang="en-US" sz="2000" dirty="0"/>
              <a:t>reusable sets of libraries or classes for a software system</a:t>
            </a:r>
          </a:p>
          <a:p>
            <a:pPr marL="1097280" lvl="2" indent="-457200">
              <a:buFont typeface="+mj-lt"/>
              <a:buAutoNum type="alphaLcParenR"/>
            </a:pPr>
            <a:r>
              <a:rPr lang="en-US" sz="2000" dirty="0"/>
              <a:t>are a place where architecture and implementation meet</a:t>
            </a:r>
          </a:p>
          <a:p>
            <a:pPr marL="1097280" lvl="2" indent="-457200">
              <a:buFont typeface="+mj-lt"/>
              <a:buAutoNum type="alphaLcParenR"/>
            </a:pPr>
            <a:r>
              <a:rPr lang="en-US" sz="2000" dirty="0"/>
              <a:t>can be small and straightforward</a:t>
            </a:r>
          </a:p>
          <a:p>
            <a:pPr marL="1097280" lvl="2" indent="-457200">
              <a:buFont typeface="+mj-lt"/>
              <a:buAutoNum type="alphaLcParenR"/>
            </a:pPr>
            <a:r>
              <a:rPr lang="en-US" sz="2000" dirty="0"/>
              <a:t>can increase cost in design task.</a:t>
            </a:r>
          </a:p>
          <a:p>
            <a:pPr marL="640080" lvl="2" indent="0">
              <a:buNone/>
            </a:pPr>
            <a:endParaRPr lang="en-US" sz="2000" dirty="0"/>
          </a:p>
          <a:p>
            <a:pPr marL="1096963" lvl="3" indent="-863600">
              <a:buNone/>
            </a:pPr>
            <a:r>
              <a:rPr lang="en-US" dirty="0"/>
              <a:t>Ways to achieve code alignment with the architecture:</a:t>
            </a:r>
          </a:p>
          <a:p>
            <a:pPr marL="1611630" lvl="3" indent="-514350">
              <a:buFont typeface="+mj-lt"/>
              <a:buAutoNum type="alphaLcParenR"/>
            </a:pPr>
            <a:r>
              <a:rPr lang="en-US" dirty="0"/>
              <a:t>Sync at life-cycle milestone</a:t>
            </a:r>
          </a:p>
          <a:p>
            <a:pPr marL="1611630" lvl="3" indent="-514350">
              <a:buFont typeface="+mj-lt"/>
              <a:buAutoNum type="alphaLcParenR"/>
            </a:pPr>
            <a:r>
              <a:rPr lang="en-US" dirty="0"/>
              <a:t>sync at crisis</a:t>
            </a:r>
          </a:p>
          <a:p>
            <a:pPr marL="1611630" lvl="3" indent="-514350">
              <a:buFont typeface="+mj-lt"/>
              <a:buAutoNum type="alphaLcParenR"/>
            </a:pPr>
            <a:r>
              <a:rPr lang="en-US" dirty="0"/>
              <a:t>Sync at check-in</a:t>
            </a:r>
          </a:p>
          <a:p>
            <a:pPr marL="1611630" lvl="3" indent="-514350">
              <a:buFont typeface="+mj-lt"/>
              <a:buAutoNum type="alphaLcParenR"/>
            </a:pPr>
            <a:r>
              <a:rPr lang="en-US" dirty="0"/>
              <a:t>Sync at check-out.</a:t>
            </a:r>
          </a:p>
          <a:p>
            <a:pPr marL="1097280" lvl="2" indent="-457200">
              <a:buFont typeface="+mj-lt"/>
              <a:buAutoNum type="alphaLcParenR"/>
            </a:pPr>
            <a:endParaRPr lang="en-US" sz="2000" dirty="0"/>
          </a:p>
          <a:p>
            <a:pPr marL="1154430" lvl="2" indent="-514350">
              <a:buFont typeface="Wingdings" panose="05000000000000000000" pitchFamily="2" charset="2"/>
              <a:buChar char="§"/>
            </a:pPr>
            <a:endParaRPr lang="en-US" sz="1900" dirty="0"/>
          </a:p>
        </p:txBody>
      </p:sp>
    </p:spTree>
    <p:extLst>
      <p:ext uri="{BB962C8B-B14F-4D97-AF65-F5344CB8AC3E}">
        <p14:creationId xmlns:p14="http://schemas.microsoft.com/office/powerpoint/2010/main" val="304632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41</a:t>
            </a:fld>
            <a:endParaRPr lang="en-US" dirty="0">
              <a:latin typeface="Arial" charset="0"/>
            </a:endParaRPr>
          </a:p>
        </p:txBody>
      </p:sp>
      <p:sp>
        <p:nvSpPr>
          <p:cNvPr id="4" name="Content Placeholder 3"/>
          <p:cNvSpPr>
            <a:spLocks noGrp="1"/>
          </p:cNvSpPr>
          <p:nvPr>
            <p:ph sz="quarter" idx="1"/>
          </p:nvPr>
        </p:nvSpPr>
        <p:spPr>
          <a:xfrm>
            <a:off x="2136648" y="1600200"/>
            <a:ext cx="8153400" cy="4953000"/>
          </a:xfrm>
        </p:spPr>
        <p:txBody>
          <a:bodyPr>
            <a:normAutofit fontScale="85000" lnSpcReduction="10000"/>
          </a:bodyPr>
          <a:lstStyle/>
          <a:p>
            <a:r>
              <a:rPr lang="en-US" dirty="0"/>
              <a:t>Unit testing</a:t>
            </a:r>
          </a:p>
          <a:p>
            <a:pPr marL="880110" lvl="1" indent="-514350">
              <a:buFont typeface="+mj-lt"/>
              <a:buAutoNum type="alphaLcParenR"/>
            </a:pPr>
            <a:r>
              <a:rPr lang="en-US" dirty="0"/>
              <a:t>Refers to tests run on specific pieces of software </a:t>
            </a:r>
          </a:p>
          <a:p>
            <a:pPr marL="880110" lvl="1" indent="-514350">
              <a:buFont typeface="+mj-lt"/>
              <a:buAutoNum type="alphaLcParenR"/>
            </a:pPr>
            <a:r>
              <a:rPr lang="en-US" dirty="0"/>
              <a:t>tests the software in standalone fashion</a:t>
            </a:r>
          </a:p>
          <a:p>
            <a:pPr marL="880110" lvl="1" indent="-514350">
              <a:buFont typeface="+mj-lt"/>
              <a:buAutoNum type="alphaLcParenR"/>
            </a:pPr>
            <a:r>
              <a:rPr lang="en-US" dirty="0"/>
              <a:t>provides confidence that each of the system’s building blocks is exhibiting as much as correctness as is possible on its own</a:t>
            </a:r>
          </a:p>
          <a:p>
            <a:pPr marL="880110" lvl="1" indent="-514350">
              <a:buFont typeface="+mj-lt"/>
              <a:buAutoNum type="alphaLcParenR"/>
            </a:pPr>
            <a:r>
              <a:rPr lang="en-US" dirty="0"/>
              <a:t>Tests the interfaces between elements.</a:t>
            </a:r>
          </a:p>
          <a:p>
            <a:pPr marL="880110" lvl="1" indent="-514350">
              <a:buFont typeface="+mj-lt"/>
              <a:buAutoNum type="alphaLcParenR"/>
            </a:pPr>
            <a:endParaRPr lang="en-US" dirty="0"/>
          </a:p>
          <a:p>
            <a:pPr marL="365760" lvl="1" indent="0">
              <a:buNone/>
            </a:pPr>
            <a:r>
              <a:rPr lang="en-US" dirty="0"/>
              <a:t>How architecture plays a role in unit testing?</a:t>
            </a:r>
          </a:p>
          <a:p>
            <a:pPr marL="880110" lvl="1" indent="-514350">
              <a:buFont typeface="+mj-lt"/>
              <a:buAutoNum type="alphaLcParenR"/>
            </a:pPr>
            <a:r>
              <a:rPr lang="en-US" dirty="0"/>
              <a:t>A unit corresponds to an architecture element</a:t>
            </a:r>
          </a:p>
          <a:p>
            <a:pPr marL="880110" lvl="1" indent="-514350">
              <a:buFont typeface="+mj-lt"/>
              <a:buAutoNum type="alphaLcParenR"/>
            </a:pPr>
            <a:r>
              <a:rPr lang="en-US" dirty="0"/>
              <a:t>A unit may correspond to a class in object-oriented software</a:t>
            </a:r>
          </a:p>
          <a:p>
            <a:pPr marL="880110" lvl="1" indent="-514350">
              <a:buFont typeface="+mj-lt"/>
              <a:buAutoNum type="alphaLcParenR"/>
            </a:pPr>
            <a:r>
              <a:rPr lang="en-US" dirty="0"/>
              <a:t>Architecture defines connectors assigned to each unit.</a:t>
            </a:r>
          </a:p>
          <a:p>
            <a:pPr marL="880110" lvl="1" indent="-514350">
              <a:buFont typeface="+mj-lt"/>
              <a:buAutoNum type="alphaLcParenR"/>
            </a:pPr>
            <a:r>
              <a:rPr lang="en-US" dirty="0"/>
              <a:t>A unit may correspond to a layer, or part of layer</a:t>
            </a:r>
          </a:p>
          <a:p>
            <a:pPr marL="880110" lvl="1" indent="-514350">
              <a:buFont typeface="+mj-lt"/>
              <a:buAutoNum type="alphaLcParenR"/>
            </a:pPr>
            <a:endParaRPr lang="en-US" dirty="0"/>
          </a:p>
          <a:p>
            <a:pPr marL="365760" lvl="1" indent="0">
              <a:buNone/>
            </a:pPr>
            <a:endParaRPr lang="en-US" dirty="0"/>
          </a:p>
          <a:p>
            <a:pPr lvl="1"/>
            <a:endParaRPr lang="en-US" dirty="0"/>
          </a:p>
        </p:txBody>
      </p:sp>
    </p:spTree>
    <p:extLst>
      <p:ext uri="{BB962C8B-B14F-4D97-AF65-F5344CB8AC3E}">
        <p14:creationId xmlns:p14="http://schemas.microsoft.com/office/powerpoint/2010/main" val="2269240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 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42</a:t>
            </a:fld>
            <a:endParaRPr lang="en-US" dirty="0">
              <a:latin typeface="Arial" charset="0"/>
            </a:endParaRPr>
          </a:p>
        </p:txBody>
      </p:sp>
      <p:sp>
        <p:nvSpPr>
          <p:cNvPr id="4" name="Content Placeholder 3"/>
          <p:cNvSpPr>
            <a:spLocks noGrp="1"/>
          </p:cNvSpPr>
          <p:nvPr>
            <p:ph sz="quarter" idx="1"/>
          </p:nvPr>
        </p:nvSpPr>
        <p:spPr/>
        <p:txBody>
          <a:bodyPr>
            <a:normAutofit fontScale="77500" lnSpcReduction="20000"/>
          </a:bodyPr>
          <a:lstStyle/>
          <a:p>
            <a:r>
              <a:rPr lang="en-US" dirty="0"/>
              <a:t>Integration Testing</a:t>
            </a:r>
          </a:p>
          <a:p>
            <a:pPr marL="880110" lvl="1" indent="-514350">
              <a:buFont typeface="+mj-lt"/>
              <a:buAutoNum type="alphaLcParenR"/>
            </a:pPr>
            <a:r>
              <a:rPr lang="en-US" dirty="0"/>
              <a:t>refers to tests running on  units.</a:t>
            </a:r>
          </a:p>
          <a:p>
            <a:pPr marL="880110" lvl="1" indent="-514350">
              <a:buFont typeface="+mj-lt"/>
              <a:buAutoNum type="alphaLcParenR"/>
            </a:pPr>
            <a:r>
              <a:rPr lang="en-US" dirty="0"/>
              <a:t>tests what happen when separate software units start to work together</a:t>
            </a:r>
          </a:p>
          <a:p>
            <a:pPr marL="880110" lvl="1" indent="-514350">
              <a:buFont typeface="+mj-lt"/>
              <a:buAutoNum type="alphaLcParenR"/>
            </a:pPr>
            <a:r>
              <a:rPr lang="en-US" dirty="0"/>
              <a:t>Concentrates on finding problems related to the interfaces between elements in a design</a:t>
            </a:r>
          </a:p>
          <a:p>
            <a:pPr marL="880110" lvl="1" indent="-514350">
              <a:buFont typeface="+mj-lt"/>
              <a:buAutoNum type="alphaLcParenR"/>
            </a:pPr>
            <a:r>
              <a:rPr lang="en-US" dirty="0"/>
              <a:t>is a test of all elements of the system, including software and hardware in their intended environment</a:t>
            </a:r>
          </a:p>
          <a:p>
            <a:pPr marL="880110" lvl="1" indent="-514350">
              <a:buFont typeface="+mj-lt"/>
              <a:buAutoNum type="alphaLcParenR"/>
            </a:pPr>
            <a:endParaRPr lang="en-US" dirty="0"/>
          </a:p>
          <a:p>
            <a:pPr marL="365760" lvl="1" indent="0">
              <a:buNone/>
            </a:pPr>
            <a:r>
              <a:rPr lang="en-US" dirty="0"/>
              <a:t>How architecture plays a role in integration testing?</a:t>
            </a:r>
          </a:p>
          <a:p>
            <a:pPr marL="880110" lvl="1" indent="-514350">
              <a:buFont typeface="+mj-lt"/>
              <a:buAutoNum type="alphaLcParenR"/>
            </a:pPr>
            <a:r>
              <a:rPr lang="en-US" dirty="0"/>
              <a:t>The integration testing plan is based on the architecture</a:t>
            </a:r>
          </a:p>
          <a:p>
            <a:pPr marL="880110" lvl="1" indent="-514350">
              <a:buFont typeface="+mj-lt"/>
              <a:buAutoNum type="alphaLcParenR"/>
            </a:pPr>
            <a:r>
              <a:rPr lang="en-US" dirty="0"/>
              <a:t>The interfaces specified in the architecture determine the integration tests that are created and run</a:t>
            </a:r>
          </a:p>
          <a:p>
            <a:pPr marL="880110" lvl="1" indent="-514350">
              <a:buFont typeface="+mj-lt"/>
              <a:buAutoNum type="alphaLcParenR"/>
            </a:pPr>
            <a:r>
              <a:rPr lang="en-US" dirty="0"/>
              <a:t>Integration testing is where runtime quality attribute requirements can be tested</a:t>
            </a:r>
          </a:p>
          <a:p>
            <a:pPr marL="880110" lvl="1" indent="-514350">
              <a:buFont typeface="+mj-lt"/>
              <a:buAutoNum type="alphaLcParenR"/>
            </a:pPr>
            <a:r>
              <a:rPr lang="en-US" dirty="0"/>
              <a:t>Interfaces between elements are the only part of the architecture.</a:t>
            </a:r>
          </a:p>
          <a:p>
            <a:pPr marL="880110" lvl="1" indent="-514350">
              <a:buFont typeface="+mj-lt"/>
              <a:buAutoNum type="alphaLcParenR"/>
            </a:pPr>
            <a:endParaRPr lang="en-US" dirty="0"/>
          </a:p>
        </p:txBody>
      </p:sp>
    </p:spTree>
    <p:extLst>
      <p:ext uri="{BB962C8B-B14F-4D97-AF65-F5344CB8AC3E}">
        <p14:creationId xmlns:p14="http://schemas.microsoft.com/office/powerpoint/2010/main" val="1852007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43</a:t>
            </a:fld>
            <a:endParaRPr lang="en-US" dirty="0">
              <a:latin typeface="Arial" charset="0"/>
            </a:endParaRPr>
          </a:p>
        </p:txBody>
      </p:sp>
      <p:sp>
        <p:nvSpPr>
          <p:cNvPr id="4" name="Content Placeholder 3"/>
          <p:cNvSpPr>
            <a:spLocks noGrp="1"/>
          </p:cNvSpPr>
          <p:nvPr>
            <p:ph sz="quarter" idx="1"/>
          </p:nvPr>
        </p:nvSpPr>
        <p:spPr/>
        <p:txBody>
          <a:bodyPr>
            <a:normAutofit/>
          </a:bodyPr>
          <a:lstStyle/>
          <a:p>
            <a:r>
              <a:rPr lang="en-US" dirty="0"/>
              <a:t>Acceptance testing is a kind of system testing that is performed by developers. (True/False.)</a:t>
            </a:r>
          </a:p>
          <a:p>
            <a:endParaRPr lang="en-US" dirty="0"/>
          </a:p>
          <a:p>
            <a:r>
              <a:rPr lang="en-US" dirty="0"/>
              <a:t>Black-box testing is also known as F_______</a:t>
            </a:r>
            <a:endParaRPr lang="en-US" i="1" dirty="0"/>
          </a:p>
          <a:p>
            <a:pPr marL="118872" indent="0">
              <a:buNone/>
            </a:pPr>
            <a:endParaRPr lang="en-US" i="1" dirty="0"/>
          </a:p>
          <a:p>
            <a:r>
              <a:rPr lang="en-US" dirty="0"/>
              <a:t>Unlike black box testing, white box testing uses specific knowledge of programming code to examine outputs (True/False)</a:t>
            </a:r>
          </a:p>
          <a:p>
            <a:pPr lvl="1"/>
            <a:endParaRPr lang="en-US" dirty="0">
              <a:solidFill>
                <a:srgbClr val="FF0000"/>
              </a:solidFill>
            </a:endParaRPr>
          </a:p>
        </p:txBody>
      </p:sp>
    </p:spTree>
    <p:extLst>
      <p:ext uri="{BB962C8B-B14F-4D97-AF65-F5344CB8AC3E}">
        <p14:creationId xmlns:p14="http://schemas.microsoft.com/office/powerpoint/2010/main" val="4008911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Architect’s Role</a:t>
            </a:r>
          </a:p>
        </p:txBody>
      </p:sp>
      <p:sp>
        <p:nvSpPr>
          <p:cNvPr id="3" name="Slide Number Placeholder 2"/>
          <p:cNvSpPr>
            <a:spLocks noGrp="1"/>
          </p:cNvSpPr>
          <p:nvPr>
            <p:ph type="sldNum" sz="quarter" idx="12"/>
          </p:nvPr>
        </p:nvSpPr>
        <p:spPr/>
        <p:txBody>
          <a:bodyPr>
            <a:normAutofit fontScale="85000" lnSpcReduction="20000"/>
          </a:bodyPr>
          <a:lstStyle/>
          <a:p>
            <a:pPr fontAlgn="base">
              <a:spcBef>
                <a:spcPct val="0"/>
              </a:spcBef>
              <a:spcAft>
                <a:spcPct val="0"/>
              </a:spcAft>
              <a:defRPr/>
            </a:pPr>
            <a:fld id="{E7B53A75-9981-4E4C-AF50-31521E92AA90}" type="slidenum">
              <a:rPr lang="en-US">
                <a:latin typeface="Arial" charset="0"/>
              </a:rPr>
              <a:pPr fontAlgn="base">
                <a:spcBef>
                  <a:spcPct val="0"/>
                </a:spcBef>
                <a:spcAft>
                  <a:spcPct val="0"/>
                </a:spcAft>
                <a:defRPr/>
              </a:pPr>
              <a:t>44</a:t>
            </a:fld>
            <a:endParaRPr lang="en-US" dirty="0">
              <a:latin typeface="Arial" charset="0"/>
            </a:endParaRPr>
          </a:p>
        </p:txBody>
      </p:sp>
      <p:sp>
        <p:nvSpPr>
          <p:cNvPr id="4" name="Content Placeholder 3"/>
          <p:cNvSpPr>
            <a:spLocks noGrp="1"/>
          </p:cNvSpPr>
          <p:nvPr>
            <p:ph sz="quarter" idx="1"/>
          </p:nvPr>
        </p:nvSpPr>
        <p:spPr>
          <a:xfrm>
            <a:off x="1981200" y="1775191"/>
            <a:ext cx="8229600" cy="4976128"/>
          </a:xfrm>
        </p:spPr>
        <p:txBody>
          <a:bodyPr>
            <a:normAutofit fontScale="77500" lnSpcReduction="20000"/>
          </a:bodyPr>
          <a:lstStyle/>
          <a:p>
            <a:r>
              <a:rPr lang="en-US" dirty="0"/>
              <a:t>Some of the things, an architect can do to facilitate quality testing:</a:t>
            </a:r>
          </a:p>
          <a:p>
            <a:pPr marL="365760" lvl="1" indent="0">
              <a:buNone/>
            </a:pPr>
            <a:r>
              <a:rPr lang="en-US" dirty="0"/>
              <a:t>a) The architect can design the system so that it is highly t______</a:t>
            </a:r>
          </a:p>
          <a:p>
            <a:pPr marL="365760" lvl="1" indent="0">
              <a:buNone/>
            </a:pPr>
            <a:r>
              <a:rPr lang="en-US" dirty="0"/>
              <a:t>b) The architect can work with the test team (and other stakeholders) to come up with a definition of testability requirements using </a:t>
            </a:r>
            <a:r>
              <a:rPr lang="en-US" dirty="0" err="1"/>
              <a:t>sc</a:t>
            </a:r>
            <a:r>
              <a:rPr lang="en-US" dirty="0"/>
              <a:t>_______</a:t>
            </a:r>
          </a:p>
          <a:p>
            <a:pPr marL="365760" lvl="1" indent="0">
              <a:buNone/>
            </a:pPr>
            <a:r>
              <a:rPr lang="en-US" dirty="0"/>
              <a:t>c)  The architect insures that testers have access to the s____ code, design  documents, and the change records</a:t>
            </a:r>
          </a:p>
          <a:p>
            <a:pPr marL="365760" lvl="1" indent="0">
              <a:buNone/>
            </a:pPr>
            <a:r>
              <a:rPr lang="en-US" dirty="0"/>
              <a:t>d) The architect gives testers the ability to install multiple versions of software product on a single machine. This helps testers compare versions, isolating when a bug was introduced.(True/False)</a:t>
            </a:r>
          </a:p>
          <a:p>
            <a:pPr marL="365760" lvl="1" indent="0">
              <a:buNone/>
            </a:pPr>
            <a:endParaRPr lang="en-US" dirty="0"/>
          </a:p>
          <a:p>
            <a:r>
              <a:rPr lang="en-US" dirty="0"/>
              <a:t>The architect cannot afford to ignore the testing process because if, after delivery, something goes seriously wrong, the architect will be one of the people brought in to diagnose the problem (True/False)</a:t>
            </a:r>
          </a:p>
          <a:p>
            <a:pPr marL="0" indent="0">
              <a:buNone/>
            </a:pPr>
            <a:r>
              <a:rPr lang="en-US" dirty="0"/>
              <a:t>                                                &lt;End of Review&gt;</a:t>
            </a:r>
          </a:p>
        </p:txBody>
      </p:sp>
    </p:spTree>
    <p:extLst>
      <p:ext uri="{BB962C8B-B14F-4D97-AF65-F5344CB8AC3E}">
        <p14:creationId xmlns:p14="http://schemas.microsoft.com/office/powerpoint/2010/main" val="132713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819400"/>
            <a:ext cx="7239000" cy="1828800"/>
          </a:xfrm>
        </p:spPr>
        <p:txBody>
          <a:bodyPr>
            <a:normAutofit fontScale="90000"/>
          </a:bodyPr>
          <a:lstStyle/>
          <a:p>
            <a:r>
              <a:rPr lang="en-US" dirty="0"/>
              <a:t>Software Architect and the Team  </a:t>
            </a:r>
            <a:br>
              <a:rPr lang="en-US" dirty="0"/>
            </a:br>
            <a:endParaRPr lang="en-US" dirty="0"/>
          </a:p>
        </p:txBody>
      </p:sp>
      <p:sp>
        <p:nvSpPr>
          <p:cNvPr id="3" name="Subtitle 2"/>
          <p:cNvSpPr>
            <a:spLocks noGrp="1"/>
          </p:cNvSpPr>
          <p:nvPr>
            <p:ph type="subTitle" idx="1"/>
          </p:nvPr>
        </p:nvSpPr>
        <p:spPr>
          <a:xfrm>
            <a:off x="3939363" y="5638800"/>
            <a:ext cx="6705600" cy="1066800"/>
          </a:xfrm>
        </p:spPr>
        <p:txBody>
          <a:bodyPr>
            <a:normAutofit/>
          </a:bodyPr>
          <a:lstStyle/>
          <a:p>
            <a:r>
              <a:rPr lang="en-US" dirty="0"/>
              <a:t>CSPC 464-01 Fall 2017</a:t>
            </a:r>
          </a:p>
          <a:p>
            <a:r>
              <a:rPr lang="en-US" dirty="0"/>
              <a:t>Prof. Son Nguyen </a:t>
            </a:r>
          </a:p>
          <a:p>
            <a:r>
              <a:rPr lang="en-US" dirty="0"/>
              <a:t>09 November 2016</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066800"/>
            <a:ext cx="18383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126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1</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46</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a:xfrm>
            <a:off x="1981200" y="1775191"/>
            <a:ext cx="8229600" cy="4976128"/>
          </a:xfrm>
        </p:spPr>
        <p:txBody>
          <a:bodyPr>
            <a:normAutofit fontScale="85000" lnSpcReduction="20000"/>
          </a:bodyPr>
          <a:lstStyle/>
          <a:p>
            <a:pPr marL="1033272" lvl="3" indent="0">
              <a:buNone/>
            </a:pPr>
            <a:r>
              <a:rPr lang="en-US" sz="2600" dirty="0"/>
              <a:t>Today many software teams have aspirations of becoming agile, driven by this declaration.</a:t>
            </a:r>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r>
              <a:rPr lang="en-US" dirty="0"/>
              <a:t>What is ______________?</a:t>
            </a:r>
          </a:p>
          <a:p>
            <a:pPr marL="633222" indent="-514350">
              <a:buFont typeface="+mj-lt"/>
              <a:buAutoNum type="alphaLcParenR"/>
            </a:pPr>
            <a:endParaRPr lang="en-US" sz="2000" dirty="0"/>
          </a:p>
        </p:txBody>
      </p:sp>
      <p:pic>
        <p:nvPicPr>
          <p:cNvPr id="6" name="Picture 5"/>
          <p:cNvPicPr>
            <a:picLocks noChangeAspect="1"/>
          </p:cNvPicPr>
          <p:nvPr/>
        </p:nvPicPr>
        <p:blipFill>
          <a:blip r:embed="rId5"/>
          <a:stretch>
            <a:fillRect/>
          </a:stretch>
        </p:blipFill>
        <p:spPr>
          <a:xfrm>
            <a:off x="3657600" y="2590801"/>
            <a:ext cx="4521994" cy="3635329"/>
          </a:xfrm>
          <a:prstGeom prst="rect">
            <a:avLst/>
          </a:prstGeom>
        </p:spPr>
      </p:pic>
      <p:pic>
        <p:nvPicPr>
          <p:cNvPr id="7" name="Jeopardy-theme-so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86800" y="304800"/>
            <a:ext cx="609600" cy="609600"/>
          </a:xfrm>
          <a:prstGeom prst="rect">
            <a:avLst/>
          </a:prstGeom>
        </p:spPr>
      </p:pic>
    </p:spTree>
    <p:extLst>
      <p:ext uri="{BB962C8B-B14F-4D97-AF65-F5344CB8AC3E}">
        <p14:creationId xmlns:p14="http://schemas.microsoft.com/office/powerpoint/2010/main" val="3024805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3201"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2</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47</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a:xfrm>
            <a:off x="1981200" y="1775191"/>
            <a:ext cx="8229600" cy="4976128"/>
          </a:xfrm>
        </p:spPr>
        <p:txBody>
          <a:bodyPr>
            <a:normAutofit/>
          </a:bodyPr>
          <a:lstStyle/>
          <a:p>
            <a:pPr marL="118872" indent="0">
              <a:buNone/>
            </a:pPr>
            <a:r>
              <a:rPr lang="en-US" sz="2800" dirty="0"/>
              <a:t>Many teams building software systems using this model, where</a:t>
            </a:r>
          </a:p>
          <a:p>
            <a:pPr marL="880110" lvl="1" indent="-514350">
              <a:buFont typeface="+mj-lt"/>
              <a:buAutoNum type="alphaLcParenR"/>
            </a:pPr>
            <a:r>
              <a:rPr lang="en-US" dirty="0"/>
              <a:t>everything is bundled together </a:t>
            </a:r>
          </a:p>
          <a:p>
            <a:pPr marL="880110" lvl="1" indent="-514350">
              <a:buFont typeface="+mj-lt"/>
              <a:buAutoNum type="alphaLcParenR"/>
            </a:pPr>
            <a:r>
              <a:rPr lang="en-US" dirty="0"/>
              <a:t>deployed as a single unit</a:t>
            </a:r>
          </a:p>
          <a:p>
            <a:pPr marL="880110" lvl="1" indent="-514350">
              <a:buFont typeface="+mj-lt"/>
              <a:buAutoNum type="alphaLcParenR"/>
            </a:pPr>
            <a:r>
              <a:rPr lang="en-US" dirty="0"/>
              <a:t>usually takes more effort to adapt in the face of changing requirements </a:t>
            </a:r>
          </a:p>
          <a:p>
            <a:pPr marL="1033272" lvl="3" indent="0">
              <a:buNone/>
            </a:pPr>
            <a:endParaRPr lang="en-US" dirty="0"/>
          </a:p>
          <a:p>
            <a:pPr marL="1033272" lvl="3" indent="0">
              <a:buNone/>
            </a:pPr>
            <a:endParaRPr lang="en-US" dirty="0"/>
          </a:p>
          <a:p>
            <a:pPr marL="1033272" lvl="3" indent="0">
              <a:buNone/>
            </a:pPr>
            <a:r>
              <a:rPr lang="en-US" dirty="0"/>
              <a:t>What is ______________?</a:t>
            </a:r>
          </a:p>
          <a:p>
            <a:pPr marL="633222" indent="-514350">
              <a:buFont typeface="+mj-lt"/>
              <a:buAutoNum type="alphaLcParenR"/>
            </a:pPr>
            <a:endParaRPr lang="en-US" sz="2000" dirty="0"/>
          </a:p>
        </p:txBody>
      </p:sp>
      <p:pic>
        <p:nvPicPr>
          <p:cNvPr id="5" name="Jeopardy-theme-so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141656" y="477012"/>
            <a:ext cx="609600" cy="609600"/>
          </a:xfrm>
          <a:prstGeom prst="rect">
            <a:avLst/>
          </a:prstGeom>
        </p:spPr>
      </p:pic>
    </p:spTree>
    <p:extLst>
      <p:ext uri="{BB962C8B-B14F-4D97-AF65-F5344CB8AC3E}">
        <p14:creationId xmlns:p14="http://schemas.microsoft.com/office/powerpoint/2010/main" val="6519504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3201"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3</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48</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a:xfrm>
            <a:off x="1981200" y="1775191"/>
            <a:ext cx="8229600" cy="4976128"/>
          </a:xfrm>
        </p:spPr>
        <p:txBody>
          <a:bodyPr>
            <a:normAutofit/>
          </a:bodyPr>
          <a:lstStyle/>
          <a:p>
            <a:pPr marL="768096" lvl="2" indent="0">
              <a:buNone/>
            </a:pPr>
            <a:r>
              <a:rPr lang="en-US" dirty="0"/>
              <a:t>In order to achieve the code alignment with the architecture, this approach happens when a project has found itself in a technical quagmire and needs architectural guidance to get it going again.</a:t>
            </a:r>
          </a:p>
          <a:p>
            <a:pPr marL="768096" lvl="2" indent="0">
              <a:buNone/>
            </a:pPr>
            <a:endParaRPr lang="en-US" dirty="0"/>
          </a:p>
          <a:p>
            <a:pPr marL="768096" lvl="2" indent="0">
              <a:buNone/>
            </a:pPr>
            <a:r>
              <a:rPr lang="en-US" dirty="0"/>
              <a:t>What is   ____________?</a:t>
            </a:r>
          </a:p>
          <a:p>
            <a:pPr marL="1033272" lvl="3" indent="0">
              <a:buNone/>
            </a:pPr>
            <a:endParaRPr lang="en-US" dirty="0"/>
          </a:p>
          <a:p>
            <a:pPr marL="1033272" lvl="3" indent="0">
              <a:buNone/>
            </a:pPr>
            <a:endParaRPr lang="en-US" dirty="0"/>
          </a:p>
          <a:p>
            <a:pPr marL="1033272" lvl="3" indent="0">
              <a:buNone/>
            </a:pPr>
            <a:endParaRPr lang="en-US" dirty="0"/>
          </a:p>
          <a:p>
            <a:pPr marL="633222" indent="-514350">
              <a:buFont typeface="+mj-lt"/>
              <a:buAutoNum type="alphaLcParenR"/>
            </a:pPr>
            <a:endParaRPr lang="en-US" sz="2000" dirty="0"/>
          </a:p>
        </p:txBody>
      </p:sp>
      <p:pic>
        <p:nvPicPr>
          <p:cNvPr id="5" name="Jeopardy-theme-so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316" y="381000"/>
            <a:ext cx="609600" cy="609600"/>
          </a:xfrm>
          <a:prstGeom prst="rect">
            <a:avLst/>
          </a:prstGeom>
        </p:spPr>
      </p:pic>
    </p:spTree>
    <p:extLst>
      <p:ext uri="{BB962C8B-B14F-4D97-AF65-F5344CB8AC3E}">
        <p14:creationId xmlns:p14="http://schemas.microsoft.com/office/powerpoint/2010/main" val="7920663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3201"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4</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49</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a:xfrm>
            <a:off x="1981200" y="1775191"/>
            <a:ext cx="8229600" cy="4976128"/>
          </a:xfrm>
        </p:spPr>
        <p:txBody>
          <a:bodyPr>
            <a:normAutofit/>
          </a:bodyPr>
          <a:lstStyle/>
          <a:p>
            <a:pPr marL="768096" lvl="2" indent="0">
              <a:buNone/>
            </a:pPr>
            <a:r>
              <a:rPr lang="en-US" dirty="0"/>
              <a:t>This is also known as structural testing? </a:t>
            </a:r>
          </a:p>
          <a:p>
            <a:pPr marL="768096" lvl="2" indent="0">
              <a:buNone/>
            </a:pPr>
            <a:r>
              <a:rPr lang="en-US" dirty="0"/>
              <a:t>What is ____________?</a:t>
            </a:r>
          </a:p>
          <a:p>
            <a:pPr marL="1033272" lvl="3" indent="0">
              <a:buNone/>
            </a:pPr>
            <a:endParaRPr lang="en-US" dirty="0"/>
          </a:p>
          <a:p>
            <a:pPr marL="1033272" lvl="3" indent="0">
              <a:buNone/>
            </a:pPr>
            <a:endParaRPr lang="en-US" dirty="0"/>
          </a:p>
          <a:p>
            <a:pPr marL="1033272" lvl="3" indent="0">
              <a:buNone/>
            </a:pPr>
            <a:endParaRPr lang="en-US" dirty="0"/>
          </a:p>
          <a:p>
            <a:pPr marL="633222" indent="-514350">
              <a:buFont typeface="+mj-lt"/>
              <a:buAutoNum type="alphaLcParenR"/>
            </a:pPr>
            <a:endParaRPr lang="en-US" sz="2000" dirty="0"/>
          </a:p>
        </p:txBody>
      </p:sp>
      <p:pic>
        <p:nvPicPr>
          <p:cNvPr id="5" name="Jeopardy-theme-so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991600" y="477012"/>
            <a:ext cx="609600" cy="609600"/>
          </a:xfrm>
          <a:prstGeom prst="rect">
            <a:avLst/>
          </a:prstGeom>
        </p:spPr>
      </p:pic>
    </p:spTree>
    <p:extLst>
      <p:ext uri="{BB962C8B-B14F-4D97-AF65-F5344CB8AC3E}">
        <p14:creationId xmlns:p14="http://schemas.microsoft.com/office/powerpoint/2010/main" val="5217215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3201"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Questions (cont.)</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pPr>
            <a:fld id="{307E47AC-33DE-4A0A-A32B-A9B9A6D30E13}" type="slidenum">
              <a:rPr lang="en-US">
                <a:solidFill>
                  <a:prstClr val="black">
                    <a:tint val="95000"/>
                  </a:prstClr>
                </a:solidFill>
                <a:latin typeface="Arial" charset="0"/>
              </a:rPr>
              <a:pPr fontAlgn="base">
                <a:spcBef>
                  <a:spcPct val="0"/>
                </a:spcBef>
                <a:spcAft>
                  <a:spcPct val="0"/>
                </a:spcAft>
              </a:pPr>
              <a:t>5</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p:txBody>
          <a:bodyPr>
            <a:normAutofit fontScale="92500" lnSpcReduction="10000"/>
          </a:bodyPr>
          <a:lstStyle/>
          <a:p>
            <a:pPr marL="514350" indent="-514350">
              <a:buFont typeface="+mj-lt"/>
              <a:buAutoNum type="arabicPeriod" startAt="14"/>
            </a:pPr>
            <a:r>
              <a:rPr lang="en-US" dirty="0"/>
              <a:t>What does it mean if you describe a software architecture as being “agile”? How do you design for “agility”?</a:t>
            </a:r>
          </a:p>
          <a:p>
            <a:pPr marL="514350" indent="-514350">
              <a:buFont typeface="+mj-lt"/>
              <a:buAutoNum type="arabicPeriod" startAt="14"/>
            </a:pPr>
            <a:r>
              <a:rPr lang="en-US" dirty="0"/>
              <a:t>What are the techniques to keep code and architecture consistent? Provide a brief description for each technique</a:t>
            </a:r>
          </a:p>
          <a:p>
            <a:pPr marL="514350" indent="-514350">
              <a:buFont typeface="+mj-lt"/>
              <a:buAutoNum type="arabicPeriod" startAt="14"/>
            </a:pPr>
            <a:r>
              <a:rPr lang="en-US" dirty="0"/>
              <a:t>Why should the architect not avoid technical details?  </a:t>
            </a:r>
          </a:p>
          <a:p>
            <a:pPr marL="514350" indent="-514350">
              <a:buFont typeface="+mj-lt"/>
              <a:buAutoNum type="arabicPeriod" startAt="14"/>
            </a:pPr>
            <a:r>
              <a:rPr lang="en-US" dirty="0"/>
              <a:t>What are the challenges of a complex system?</a:t>
            </a:r>
          </a:p>
          <a:p>
            <a:pPr marL="514350" indent="-514350">
              <a:buFont typeface="+mj-lt"/>
              <a:buAutoNum type="arabicPeriod" startAt="14"/>
            </a:pPr>
            <a:r>
              <a:rPr lang="en-US" dirty="0"/>
              <a:t>What are the best practices for a situation where there are many people involved in development?</a:t>
            </a:r>
          </a:p>
          <a:p>
            <a:pPr marL="514350" indent="-514350">
              <a:buFont typeface="+mj-lt"/>
              <a:buAutoNum type="arabicPeriod" startAt="14"/>
            </a:pPr>
            <a:r>
              <a:rPr lang="en-US" dirty="0"/>
              <a:t>Describe Model-View-Controller pattern</a:t>
            </a:r>
          </a:p>
          <a:p>
            <a:pPr marL="514350" indent="-514350">
              <a:buFont typeface="+mj-lt"/>
              <a:buAutoNum type="arabicPeriod" startAt="14"/>
            </a:pPr>
            <a:r>
              <a:rPr lang="en-US" dirty="0"/>
              <a:t>What are the benefits and issues in Pipe and Filter Pattern?</a:t>
            </a:r>
          </a:p>
          <a:p>
            <a:pPr marL="514350" indent="-514350">
              <a:buFont typeface="+mj-lt"/>
              <a:buAutoNum type="arabicPeriod" startAt="14"/>
            </a:pPr>
            <a:endParaRPr lang="en-US" dirty="0"/>
          </a:p>
          <a:p>
            <a:pPr marL="514350" indent="-514350">
              <a:buFont typeface="+mj-lt"/>
              <a:buAutoNum type="arabicPeriod" startAt="14"/>
            </a:pPr>
            <a:endParaRPr lang="en-US" dirty="0"/>
          </a:p>
        </p:txBody>
      </p:sp>
    </p:spTree>
    <p:extLst>
      <p:ext uri="{BB962C8B-B14F-4D97-AF65-F5344CB8AC3E}">
        <p14:creationId xmlns:p14="http://schemas.microsoft.com/office/powerpoint/2010/main" val="508651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5</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50</a:t>
            </a:fld>
            <a:endParaRPr lang="en-US" dirty="0">
              <a:solidFill>
                <a:prstClr val="black">
                  <a:tint val="95000"/>
                </a:prstClr>
              </a:solidFill>
              <a:latin typeface="Arial" charset="0"/>
            </a:endParaRPr>
          </a:p>
        </p:txBody>
      </p:sp>
      <p:sp>
        <p:nvSpPr>
          <p:cNvPr id="4" name="Content Placeholder 3"/>
          <p:cNvSpPr>
            <a:spLocks noGrp="1"/>
          </p:cNvSpPr>
          <p:nvPr>
            <p:ph sz="quarter" idx="1"/>
          </p:nvPr>
        </p:nvSpPr>
        <p:spPr>
          <a:xfrm>
            <a:off x="1981200" y="1775191"/>
            <a:ext cx="8229600" cy="4976128"/>
          </a:xfrm>
        </p:spPr>
        <p:txBody>
          <a:bodyPr>
            <a:normAutofit/>
          </a:bodyPr>
          <a:lstStyle/>
          <a:p>
            <a:pPr marL="768096" lvl="2" indent="0">
              <a:buNone/>
            </a:pPr>
            <a:r>
              <a:rPr lang="en-US" dirty="0"/>
              <a:t>This activity is done by the development team usually with the customer to adjudicate disposition of each discovered fault or problem. What is ____________?</a:t>
            </a:r>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endParaRPr lang="en-US" dirty="0"/>
          </a:p>
          <a:p>
            <a:pPr marL="1033272" lvl="3" indent="0">
              <a:buNone/>
            </a:pPr>
            <a:r>
              <a:rPr lang="en-US" dirty="0"/>
              <a:t>                                        &lt;The End&gt;</a:t>
            </a:r>
          </a:p>
          <a:p>
            <a:pPr marL="1376172" lvl="3" indent="-342900">
              <a:buFont typeface="+mj-lt"/>
              <a:buAutoNum type="alphaLcParenR"/>
            </a:pPr>
            <a:endParaRPr lang="en-US" dirty="0"/>
          </a:p>
          <a:p>
            <a:pPr marL="633222" indent="-514350">
              <a:buFont typeface="+mj-lt"/>
              <a:buAutoNum type="alphaLcParenR"/>
            </a:pPr>
            <a:endParaRPr lang="en-US" sz="2000" dirty="0"/>
          </a:p>
        </p:txBody>
      </p:sp>
      <p:pic>
        <p:nvPicPr>
          <p:cNvPr id="5" name="Jeopardy-theme-so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86800" y="477012"/>
            <a:ext cx="609600" cy="609600"/>
          </a:xfrm>
          <a:prstGeom prst="rect">
            <a:avLst/>
          </a:prstGeom>
        </p:spPr>
      </p:pic>
    </p:spTree>
    <p:extLst>
      <p:ext uri="{BB962C8B-B14F-4D97-AF65-F5344CB8AC3E}">
        <p14:creationId xmlns:p14="http://schemas.microsoft.com/office/powerpoint/2010/main" val="40330779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3201"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819400"/>
            <a:ext cx="7239000" cy="1828800"/>
          </a:xfrm>
        </p:spPr>
        <p:txBody>
          <a:bodyPr>
            <a:normAutofit fontScale="90000"/>
          </a:bodyPr>
          <a:lstStyle/>
          <a:p>
            <a:r>
              <a:rPr lang="en-US" dirty="0"/>
              <a:t>  </a:t>
            </a:r>
            <a:br>
              <a:rPr lang="en-US" dirty="0"/>
            </a:br>
            <a:r>
              <a:rPr lang="en-US" dirty="0"/>
              <a:t>Architecting Complex Systems</a:t>
            </a:r>
          </a:p>
        </p:txBody>
      </p:sp>
      <p:sp>
        <p:nvSpPr>
          <p:cNvPr id="3" name="Subtitle 2"/>
          <p:cNvSpPr>
            <a:spLocks noGrp="1"/>
          </p:cNvSpPr>
          <p:nvPr>
            <p:ph type="subTitle" idx="1"/>
          </p:nvPr>
        </p:nvSpPr>
        <p:spPr>
          <a:xfrm>
            <a:off x="3939363" y="5638800"/>
            <a:ext cx="6705600" cy="1066800"/>
          </a:xfrm>
        </p:spPr>
        <p:txBody>
          <a:bodyPr>
            <a:normAutofit/>
          </a:bodyPr>
          <a:lstStyle/>
          <a:p>
            <a:r>
              <a:rPr lang="en-US" dirty="0"/>
              <a:t>CSPC 464-01 Fall 2017</a:t>
            </a:r>
          </a:p>
          <a:p>
            <a:r>
              <a:rPr lang="en-US" dirty="0"/>
              <a:t>Prof. Son Nguyen </a:t>
            </a:r>
          </a:p>
          <a:p>
            <a:r>
              <a:rPr lang="en-US" dirty="0"/>
              <a:t>14 November 2017</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1066800"/>
            <a:ext cx="18383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380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 and Development</a:t>
            </a:r>
          </a:p>
        </p:txBody>
      </p:sp>
      <p:sp>
        <p:nvSpPr>
          <p:cNvPr id="3" name="Content Placeholder 2"/>
          <p:cNvSpPr>
            <a:spLocks noGrp="1"/>
          </p:cNvSpPr>
          <p:nvPr>
            <p:ph idx="1"/>
          </p:nvPr>
        </p:nvSpPr>
        <p:spPr/>
        <p:txBody>
          <a:bodyPr>
            <a:normAutofit/>
          </a:bodyPr>
          <a:lstStyle/>
          <a:p>
            <a:r>
              <a:rPr lang="en-US" sz="2600" dirty="0"/>
              <a:t>What is the purpose of the SW development discipline?</a:t>
            </a:r>
          </a:p>
          <a:p>
            <a:pPr marL="914400" lvl="1" indent="-457200">
              <a:buFont typeface="+mj-lt"/>
              <a:buAutoNum type="alphaLcParenR"/>
            </a:pPr>
            <a:r>
              <a:rPr lang="en-US" sz="2200" dirty="0"/>
              <a:t>To perform detailed design tasks</a:t>
            </a:r>
          </a:p>
          <a:p>
            <a:pPr marL="914400" lvl="1" indent="-457200">
              <a:buFont typeface="+mj-lt"/>
              <a:buAutoNum type="alphaLcParenR"/>
            </a:pPr>
            <a:r>
              <a:rPr lang="en-US" sz="2200" dirty="0"/>
              <a:t>To perform the acceptance testing.</a:t>
            </a:r>
          </a:p>
          <a:p>
            <a:pPr marL="914400" lvl="1" indent="-457200">
              <a:buFont typeface="+mj-lt"/>
              <a:buAutoNum type="alphaLcParenR"/>
            </a:pPr>
            <a:r>
              <a:rPr lang="en-US" sz="2200" dirty="0"/>
              <a:t>To unit-test the implementation</a:t>
            </a:r>
          </a:p>
          <a:p>
            <a:pPr marL="914400" lvl="1" indent="-457200">
              <a:buFont typeface="+mj-lt"/>
              <a:buAutoNum type="alphaLcParenR"/>
            </a:pPr>
            <a:r>
              <a:rPr lang="en-US" sz="2200" dirty="0"/>
              <a:t>To integrate the work of individual developers </a:t>
            </a:r>
          </a:p>
          <a:p>
            <a:pPr marL="914400" lvl="1" indent="-457200">
              <a:buFont typeface="+mj-lt"/>
              <a:buAutoNum type="alphaLcParenR"/>
            </a:pPr>
            <a:r>
              <a:rPr lang="en-US" sz="2200" dirty="0"/>
              <a:t> Ultimately to produce an executable system</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52</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239989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 and Development</a:t>
            </a:r>
          </a:p>
        </p:txBody>
      </p:sp>
      <p:sp>
        <p:nvSpPr>
          <p:cNvPr id="3" name="Content Placeholder 2"/>
          <p:cNvSpPr>
            <a:spLocks noGrp="1"/>
          </p:cNvSpPr>
          <p:nvPr>
            <p:ph idx="1"/>
          </p:nvPr>
        </p:nvSpPr>
        <p:spPr>
          <a:xfrm>
            <a:off x="1981200" y="1600201"/>
            <a:ext cx="8229600" cy="5151118"/>
          </a:xfrm>
        </p:spPr>
        <p:txBody>
          <a:bodyPr>
            <a:normAutofit/>
          </a:bodyPr>
          <a:lstStyle/>
          <a:p>
            <a:r>
              <a:rPr lang="en-US" sz="2800" u="sng" dirty="0"/>
              <a:t>The role of architect with respect to development</a:t>
            </a:r>
            <a:r>
              <a:rPr lang="en-US" sz="2800" dirty="0"/>
              <a:t>:</a:t>
            </a:r>
          </a:p>
          <a:p>
            <a:pPr marL="914400" lvl="1" indent="-457200">
              <a:buFont typeface="+mj-lt"/>
              <a:buAutoNum type="alphaLcParenR"/>
            </a:pPr>
            <a:r>
              <a:rPr lang="en-US" sz="2400" dirty="0"/>
              <a:t>Identify components of the system and their interfaces to be designed and implemented </a:t>
            </a:r>
          </a:p>
          <a:p>
            <a:pPr marL="914400" lvl="1" indent="-457200">
              <a:buFont typeface="+mj-lt"/>
              <a:buAutoNum type="alphaLcParenR"/>
            </a:pPr>
            <a:r>
              <a:rPr lang="en-US" sz="2400" dirty="0"/>
              <a:t>To identify any development-related standards, guidelines, and reusable assets</a:t>
            </a:r>
          </a:p>
          <a:p>
            <a:pPr marL="914400" lvl="1" indent="-457200">
              <a:buFont typeface="+mj-lt"/>
              <a:buAutoNum type="alphaLcParenR"/>
            </a:pPr>
            <a:r>
              <a:rPr lang="en-US" sz="2400" dirty="0"/>
              <a:t>Keep the code and the architecture consistent</a:t>
            </a:r>
          </a:p>
          <a:p>
            <a:pPr marL="914400" lvl="1" indent="-457200">
              <a:buFont typeface="+mj-lt"/>
              <a:buAutoNum type="alphaLcParenR"/>
            </a:pPr>
            <a:r>
              <a:rPr lang="en-US" sz="2400" dirty="0"/>
              <a:t>To support performance testing.</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53</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4193491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 and Test</a:t>
            </a:r>
          </a:p>
        </p:txBody>
      </p:sp>
      <p:sp>
        <p:nvSpPr>
          <p:cNvPr id="3" name="Content Placeholder 2"/>
          <p:cNvSpPr>
            <a:spLocks noGrp="1"/>
          </p:cNvSpPr>
          <p:nvPr>
            <p:ph idx="1"/>
          </p:nvPr>
        </p:nvSpPr>
        <p:spPr>
          <a:xfrm>
            <a:off x="1905000" y="1611991"/>
            <a:ext cx="8229600" cy="4865009"/>
          </a:xfrm>
        </p:spPr>
        <p:txBody>
          <a:bodyPr>
            <a:normAutofit fontScale="92500"/>
          </a:bodyPr>
          <a:lstStyle/>
          <a:p>
            <a:r>
              <a:rPr lang="en-US" sz="2600" dirty="0"/>
              <a:t>What is the purpose of the test discipline?</a:t>
            </a:r>
          </a:p>
          <a:p>
            <a:pPr marL="914400" lvl="1" indent="-457200">
              <a:buFont typeface="+mj-lt"/>
              <a:buAutoNum type="alphaLcParenR"/>
            </a:pPr>
            <a:r>
              <a:rPr lang="en-US" sz="2200" dirty="0"/>
              <a:t>To find and document defects in software quality</a:t>
            </a:r>
          </a:p>
          <a:p>
            <a:pPr marL="914400" lvl="1" indent="-457200">
              <a:buFont typeface="+mj-lt"/>
              <a:buAutoNum type="alphaLcParenR"/>
            </a:pPr>
            <a:r>
              <a:rPr lang="en-US" sz="2200" dirty="0"/>
              <a:t>To validate that the system functions as designed and as required</a:t>
            </a:r>
          </a:p>
          <a:p>
            <a:pPr marL="914400" lvl="1" indent="-457200">
              <a:buFont typeface="+mj-lt"/>
              <a:buAutoNum type="alphaLcParenR"/>
            </a:pPr>
            <a:r>
              <a:rPr lang="en-US" sz="2200" dirty="0"/>
              <a:t>To provide detailed design of a system.</a:t>
            </a:r>
          </a:p>
          <a:p>
            <a:pPr marL="914400" lvl="1" indent="-457200">
              <a:buFont typeface="+mj-lt"/>
              <a:buAutoNum type="alphaLcParenR"/>
            </a:pPr>
            <a:r>
              <a:rPr lang="en-US" sz="2200" dirty="0"/>
              <a:t>To involve in several level of testing: unit testing, integration testing, acceptance testing, black box/ white-box testing, etc.</a:t>
            </a:r>
          </a:p>
          <a:p>
            <a:pPr marL="914400" lvl="1" indent="-457200">
              <a:buFont typeface="+mj-lt"/>
              <a:buAutoNum type="alphaLcParenR"/>
            </a:pPr>
            <a:endParaRPr lang="en-US" sz="2200" dirty="0"/>
          </a:p>
          <a:p>
            <a:r>
              <a:rPr lang="en-US" sz="2400" dirty="0"/>
              <a:t>The role of the Architect with respect to Test:</a:t>
            </a:r>
          </a:p>
          <a:p>
            <a:pPr lvl="1"/>
            <a:r>
              <a:rPr lang="en-US" sz="2200" dirty="0"/>
              <a:t>To ensure that the architecture is t……</a:t>
            </a:r>
          </a:p>
          <a:p>
            <a:pPr marL="457200" lvl="1" indent="0">
              <a:buNone/>
            </a:pPr>
            <a:endParaRPr lang="en-US" sz="2200" dirty="0"/>
          </a:p>
          <a:p>
            <a:r>
              <a:rPr lang="en-US" sz="2400" dirty="0"/>
              <a:t>Good architectures, when required to, get involved in the details in terms of detailed design, coding, or testing (True/False)</a:t>
            </a:r>
          </a:p>
          <a:p>
            <a:pPr lvl="1"/>
            <a:endParaRPr lang="en-US" sz="2400" u="sng" dirty="0"/>
          </a:p>
          <a:p>
            <a:pPr marL="914400" lvl="1" indent="-457200">
              <a:buFont typeface="+mj-lt"/>
              <a:buAutoNum type="alphaLcParenR"/>
            </a:pPr>
            <a:endParaRPr lang="en-US" sz="2200" dirty="0"/>
          </a:p>
          <a:p>
            <a:pPr marL="457200" lvl="1" indent="0">
              <a:buNone/>
            </a:pPr>
            <a:endParaRPr lang="en-US" sz="22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54</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598930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and Development Environment</a:t>
            </a:r>
          </a:p>
        </p:txBody>
      </p:sp>
      <p:sp>
        <p:nvSpPr>
          <p:cNvPr id="3" name="Content Placeholder 2"/>
          <p:cNvSpPr>
            <a:spLocks noGrp="1"/>
          </p:cNvSpPr>
          <p:nvPr>
            <p:ph idx="1"/>
          </p:nvPr>
        </p:nvSpPr>
        <p:spPr>
          <a:xfrm>
            <a:off x="1752601" y="1558842"/>
            <a:ext cx="8905875" cy="4460959"/>
          </a:xfrm>
        </p:spPr>
        <p:txBody>
          <a:bodyPr>
            <a:normAutofit/>
          </a:bodyPr>
          <a:lstStyle/>
          <a:p>
            <a:pPr lvl="1"/>
            <a:r>
              <a:rPr lang="en-US" dirty="0"/>
              <a:t>The role of the Architect with respect to the development environment</a:t>
            </a:r>
          </a:p>
          <a:p>
            <a:pPr marL="1282446" lvl="2" indent="-514350">
              <a:buFont typeface="+mj-lt"/>
              <a:buAutoNum type="alphaLcParenR"/>
            </a:pPr>
            <a:r>
              <a:rPr lang="en-US" sz="2600" dirty="0"/>
              <a:t>Define architecture/technology standards (Java EE) and guidelines</a:t>
            </a:r>
          </a:p>
          <a:p>
            <a:pPr marL="1282446" lvl="2" indent="-514350">
              <a:buFont typeface="+mj-lt"/>
              <a:buAutoNum type="alphaLcParenR"/>
            </a:pPr>
            <a:r>
              <a:rPr lang="en-US" sz="2600" dirty="0"/>
              <a:t>Identify tools (Rhapsody, UML)  to support any architecture standards</a:t>
            </a:r>
          </a:p>
          <a:p>
            <a:pPr marL="1282446" lvl="2" indent="-514350">
              <a:buFont typeface="+mj-lt"/>
              <a:buAutoNum type="alphaLcParenR"/>
            </a:pPr>
            <a:r>
              <a:rPr lang="en-US" sz="2600" dirty="0"/>
              <a:t>Establish the software inspection process.</a:t>
            </a:r>
          </a:p>
          <a:p>
            <a:pPr marL="1282446" lvl="2" indent="-514350">
              <a:buFont typeface="+mj-lt"/>
              <a:buAutoNum type="alphaLcParenR"/>
            </a:pPr>
            <a:r>
              <a:rPr lang="en-US" sz="2600" dirty="0"/>
              <a:t>Ensure that an appropriate infrastructure is available to implement and test the system</a:t>
            </a:r>
          </a:p>
          <a:p>
            <a:pPr lvl="1"/>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55</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3850107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Architecture and Project Management </a:t>
            </a:r>
          </a:p>
        </p:txBody>
      </p:sp>
      <p:sp>
        <p:nvSpPr>
          <p:cNvPr id="3" name="Content Placeholder 2"/>
          <p:cNvSpPr>
            <a:spLocks noGrp="1"/>
          </p:cNvSpPr>
          <p:nvPr>
            <p:ph idx="1"/>
          </p:nvPr>
        </p:nvSpPr>
        <p:spPr>
          <a:xfrm>
            <a:off x="1905000" y="1600201"/>
            <a:ext cx="8229600" cy="3711209"/>
          </a:xfrm>
        </p:spPr>
        <p:txBody>
          <a:bodyPr>
            <a:normAutofit/>
          </a:bodyPr>
          <a:lstStyle/>
          <a:p>
            <a:r>
              <a:rPr lang="en-US" sz="2400" dirty="0"/>
              <a:t>The purpose of the project management is :</a:t>
            </a:r>
          </a:p>
          <a:p>
            <a:pPr lvl="1"/>
            <a:r>
              <a:rPr lang="en-US" sz="2200" dirty="0"/>
              <a:t>A) To provide a framework for managing the project</a:t>
            </a:r>
          </a:p>
          <a:p>
            <a:pPr lvl="1"/>
            <a:r>
              <a:rPr lang="en-US" sz="2200" dirty="0"/>
              <a:t>B) To provide  practical guidelines for planning, staffing, executing, and monitoring the project,</a:t>
            </a:r>
          </a:p>
          <a:p>
            <a:pPr lvl="1"/>
            <a:r>
              <a:rPr lang="en-US" sz="2200" dirty="0"/>
              <a:t>C) To provide a framework for managing risk</a:t>
            </a:r>
          </a:p>
          <a:p>
            <a:pPr lvl="1"/>
            <a:r>
              <a:rPr lang="en-US" sz="2200" dirty="0"/>
              <a:t>D) To provide technical guidance to the development team.</a:t>
            </a:r>
          </a:p>
          <a:p>
            <a:pPr lvl="1"/>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56</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1867460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 and Configuration Management (CM)</a:t>
            </a:r>
          </a:p>
        </p:txBody>
      </p:sp>
      <p:sp>
        <p:nvSpPr>
          <p:cNvPr id="3" name="Content Placeholder 2"/>
          <p:cNvSpPr>
            <a:spLocks noGrp="1"/>
          </p:cNvSpPr>
          <p:nvPr>
            <p:ph idx="1"/>
          </p:nvPr>
        </p:nvSpPr>
        <p:spPr>
          <a:xfrm>
            <a:off x="1981200" y="1775191"/>
            <a:ext cx="8229600" cy="4976128"/>
          </a:xfrm>
        </p:spPr>
        <p:txBody>
          <a:bodyPr>
            <a:normAutofit/>
          </a:bodyPr>
          <a:lstStyle/>
          <a:p>
            <a:r>
              <a:rPr lang="en-US" sz="2600" dirty="0"/>
              <a:t>The purpose of the CM discipline is </a:t>
            </a:r>
            <a:r>
              <a:rPr lang="en-US" sz="2200" dirty="0"/>
              <a:t>to identify and manage elements that should be placed under CM control (True/False)</a:t>
            </a:r>
          </a:p>
          <a:p>
            <a:pPr marL="118872" indent="0">
              <a:buNone/>
            </a:pPr>
            <a:endParaRPr lang="en-US" sz="2200" dirty="0"/>
          </a:p>
          <a:p>
            <a:r>
              <a:rPr lang="en-US" sz="2600" dirty="0"/>
              <a:t>Many elements </a:t>
            </a:r>
            <a:r>
              <a:rPr lang="en-US" sz="2800" dirty="0"/>
              <a:t>are versioned individually and also assigned to one or more configurations:</a:t>
            </a:r>
            <a:endParaRPr lang="en-US" sz="2600" dirty="0"/>
          </a:p>
          <a:p>
            <a:pPr marL="457200" lvl="1" indent="0">
              <a:buNone/>
            </a:pPr>
            <a:r>
              <a:rPr lang="en-US" sz="2200" dirty="0"/>
              <a:t>do…….</a:t>
            </a:r>
            <a:r>
              <a:rPr lang="en-US" sz="2200" dirty="0" err="1"/>
              <a:t>ts</a:t>
            </a:r>
            <a:r>
              <a:rPr lang="en-US" sz="2200" dirty="0"/>
              <a:t>, </a:t>
            </a:r>
          </a:p>
          <a:p>
            <a:pPr marL="457200" lvl="1" indent="0">
              <a:buNone/>
            </a:pPr>
            <a:r>
              <a:rPr lang="en-US" sz="2200" dirty="0" err="1"/>
              <a:t>mo</a:t>
            </a:r>
            <a:r>
              <a:rPr lang="en-US" sz="2200" dirty="0"/>
              <a:t>….ls,</a:t>
            </a:r>
          </a:p>
          <a:p>
            <a:pPr marL="457200" lvl="1" indent="0">
              <a:buNone/>
            </a:pPr>
            <a:r>
              <a:rPr lang="en-US" sz="2200" dirty="0"/>
              <a:t>source ….., </a:t>
            </a:r>
          </a:p>
          <a:p>
            <a:pPr marL="457200" lvl="1" indent="0">
              <a:buNone/>
            </a:pPr>
            <a:r>
              <a:rPr lang="en-US" sz="2200" dirty="0"/>
              <a:t>Exe……, </a:t>
            </a:r>
          </a:p>
          <a:p>
            <a:pPr marL="457200" lvl="1" indent="0">
              <a:buNone/>
            </a:pPr>
            <a:r>
              <a:rPr lang="en-US" sz="2200" dirty="0"/>
              <a:t>project p….s, </a:t>
            </a:r>
          </a:p>
          <a:p>
            <a:pPr marL="457200" lvl="1" indent="0">
              <a:buNone/>
            </a:pPr>
            <a:r>
              <a:rPr lang="en-US" sz="2200" dirty="0"/>
              <a:t>test s…..</a:t>
            </a:r>
          </a:p>
          <a:p>
            <a:pPr marL="457200" lvl="1" indent="0">
              <a:buNone/>
            </a:pPr>
            <a:r>
              <a:rPr lang="en-US" sz="2200" dirty="0"/>
              <a:t>Hints: </a:t>
            </a:r>
            <a:r>
              <a:rPr lang="en-US" sz="2400" dirty="0"/>
              <a:t>Documents, models, code, executables, plans, scripts</a:t>
            </a:r>
          </a:p>
          <a:p>
            <a:pPr marL="457200" lvl="1" indent="0">
              <a:buNone/>
            </a:pPr>
            <a:endParaRPr lang="en-US" sz="2200" dirty="0"/>
          </a:p>
          <a:p>
            <a:pPr marL="457200" lvl="1" indent="0">
              <a:buNone/>
            </a:pPr>
            <a:endParaRPr lang="en-US" sz="22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57</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52208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Architect and Change Management</a:t>
            </a:r>
          </a:p>
        </p:txBody>
      </p:sp>
      <p:sp>
        <p:nvSpPr>
          <p:cNvPr id="3" name="Content Placeholder 2"/>
          <p:cNvSpPr>
            <a:spLocks noGrp="1"/>
          </p:cNvSpPr>
          <p:nvPr>
            <p:ph idx="1"/>
          </p:nvPr>
        </p:nvSpPr>
        <p:spPr>
          <a:xfrm>
            <a:off x="1981200" y="1600201"/>
            <a:ext cx="8229600" cy="4038600"/>
          </a:xfrm>
        </p:spPr>
        <p:txBody>
          <a:bodyPr>
            <a:normAutofit fontScale="92500" lnSpcReduction="10000"/>
          </a:bodyPr>
          <a:lstStyle/>
          <a:p>
            <a:r>
              <a:rPr lang="en-US" sz="2800" dirty="0"/>
              <a:t>The purpose of change management discipline is:</a:t>
            </a:r>
          </a:p>
          <a:p>
            <a:pPr marL="914400" lvl="1" indent="-457200">
              <a:buFont typeface="+mj-lt"/>
              <a:buAutoNum type="alphaLcParenR"/>
            </a:pPr>
            <a:r>
              <a:rPr lang="en-US" sz="2400" dirty="0"/>
              <a:t>To restrict and audit changes to work products</a:t>
            </a:r>
          </a:p>
          <a:p>
            <a:pPr marL="914400" lvl="1" indent="-457200">
              <a:buFont typeface="+mj-lt"/>
              <a:buAutoNum type="alphaLcParenR"/>
            </a:pPr>
            <a:r>
              <a:rPr lang="en-US" sz="2400" dirty="0"/>
              <a:t>Includes the organization (change control board) to assess the cost, schedule, and impact of a changes</a:t>
            </a:r>
          </a:p>
          <a:p>
            <a:pPr marL="914400" lvl="1" indent="-457200">
              <a:buFont typeface="+mj-lt"/>
              <a:buAutoNum type="alphaLcParenR"/>
            </a:pPr>
            <a:r>
              <a:rPr lang="en-US" sz="2400" dirty="0"/>
              <a:t>Includes that ability to track changes in work products (history and rationale of changes made)</a:t>
            </a:r>
          </a:p>
          <a:p>
            <a:pPr marL="914400" lvl="1" indent="-457200">
              <a:buFont typeface="+mj-lt"/>
              <a:buAutoNum type="alphaLcParenR"/>
            </a:pPr>
            <a:r>
              <a:rPr lang="en-US" sz="2400" dirty="0"/>
              <a:t>Concerned with measuring the current  performance of the product.</a:t>
            </a:r>
          </a:p>
          <a:p>
            <a:pPr lvl="1"/>
            <a:endParaRPr lang="en-US" sz="2400" dirty="0"/>
          </a:p>
          <a:p>
            <a:r>
              <a:rPr lang="en-US" sz="2400" dirty="0"/>
              <a:t>Architect identifies the impact of making any changes in term of elements affected cost, and risk (True/False)</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58</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1505064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t>We have examined various aspects of a software development project and the involvement of the architect with respect to other disciplines and roles on the team</a:t>
            </a:r>
          </a:p>
          <a:p>
            <a:pPr lvl="1"/>
            <a:r>
              <a:rPr lang="en-US" sz="2000" dirty="0"/>
              <a:t>Business a……</a:t>
            </a:r>
          </a:p>
          <a:p>
            <a:pPr lvl="1"/>
            <a:r>
              <a:rPr lang="en-US" sz="2000" dirty="0"/>
              <a:t>Dev……..</a:t>
            </a:r>
          </a:p>
          <a:p>
            <a:pPr lvl="1"/>
            <a:r>
              <a:rPr lang="en-US" sz="2000" dirty="0"/>
              <a:t>T…..</a:t>
            </a:r>
          </a:p>
          <a:p>
            <a:pPr lvl="1"/>
            <a:r>
              <a:rPr lang="en-US" sz="2000" dirty="0"/>
              <a:t>Development </a:t>
            </a:r>
            <a:r>
              <a:rPr lang="en-US" sz="2000" dirty="0" err="1"/>
              <a:t>env</a:t>
            </a:r>
            <a:r>
              <a:rPr lang="en-US" sz="2000" dirty="0"/>
              <a:t>........</a:t>
            </a:r>
          </a:p>
          <a:p>
            <a:pPr lvl="1"/>
            <a:r>
              <a:rPr lang="en-US" sz="2000" dirty="0"/>
              <a:t>Project m……</a:t>
            </a:r>
          </a:p>
          <a:p>
            <a:pPr lvl="1"/>
            <a:r>
              <a:rPr lang="en-US" sz="2000" dirty="0" err="1"/>
              <a:t>Conf</a:t>
            </a:r>
            <a:r>
              <a:rPr lang="en-US" sz="2000" dirty="0"/>
              <a:t>……….. manager</a:t>
            </a:r>
          </a:p>
          <a:p>
            <a:pPr lvl="1"/>
            <a:r>
              <a:rPr lang="en-US" sz="2000" dirty="0" err="1"/>
              <a:t>Ch</a:t>
            </a:r>
            <a:r>
              <a:rPr lang="en-US" sz="2000" dirty="0"/>
              <a:t>…. Manager</a:t>
            </a:r>
          </a:p>
          <a:p>
            <a:pPr lvl="1"/>
            <a:endParaRPr lang="en-US" sz="2000" dirty="0"/>
          </a:p>
          <a:p>
            <a:pPr marL="457200" lvl="1" indent="0">
              <a:buNone/>
            </a:pPr>
            <a:r>
              <a:rPr lang="en-US" sz="2000" dirty="0"/>
              <a:t>                                  &lt;end of review&gt;</a:t>
            </a:r>
          </a:p>
          <a:p>
            <a:endParaRPr lang="en-US" sz="2400" dirty="0"/>
          </a:p>
        </p:txBody>
      </p:sp>
      <p:sp>
        <p:nvSpPr>
          <p:cNvPr id="4" name="Slide Number Placeholder 3"/>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59</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1831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CSPC 464-01 Fall 2017</a:t>
            </a:r>
          </a:p>
          <a:p>
            <a:r>
              <a:rPr lang="en-US" dirty="0"/>
              <a:t>Prof. Son Nguyen</a:t>
            </a:r>
          </a:p>
        </p:txBody>
      </p:sp>
      <p:sp>
        <p:nvSpPr>
          <p:cNvPr id="2" name="Title 1"/>
          <p:cNvSpPr>
            <a:spLocks noGrp="1"/>
          </p:cNvSpPr>
          <p:nvPr>
            <p:ph type="ctrTitle"/>
          </p:nvPr>
        </p:nvSpPr>
        <p:spPr/>
        <p:txBody>
          <a:bodyPr>
            <a:normAutofit fontScale="90000"/>
          </a:bodyPr>
          <a:lstStyle/>
          <a:p>
            <a:br>
              <a:rPr lang="en-US" dirty="0"/>
            </a:br>
            <a:r>
              <a:rPr lang="en-US" dirty="0"/>
              <a:t>Patterns in SW Architecture </a:t>
            </a:r>
            <a:br>
              <a:rPr lang="en-US" dirty="0"/>
            </a:br>
            <a:r>
              <a:rPr lang="en-US" dirty="0"/>
              <a:t> </a:t>
            </a:r>
          </a:p>
        </p:txBody>
      </p:sp>
    </p:spTree>
    <p:extLst>
      <p:ext uri="{BB962C8B-B14F-4D97-AF65-F5344CB8AC3E}">
        <p14:creationId xmlns:p14="http://schemas.microsoft.com/office/powerpoint/2010/main" val="1906672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Complex System and Associated Best Practices</a:t>
            </a:r>
          </a:p>
        </p:txBody>
      </p:sp>
      <p:sp>
        <p:nvSpPr>
          <p:cNvPr id="3" name="Content Placeholder 2"/>
          <p:cNvSpPr>
            <a:spLocks noGrp="1"/>
          </p:cNvSpPr>
          <p:nvPr>
            <p:ph idx="1"/>
          </p:nvPr>
        </p:nvSpPr>
        <p:spPr/>
        <p:txBody>
          <a:bodyPr/>
          <a:lstStyle/>
          <a:p>
            <a:pPr marL="118872" indent="0">
              <a:buNone/>
            </a:pPr>
            <a:r>
              <a:rPr lang="en-US" dirty="0"/>
              <a:t> </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60</a:t>
            </a:fld>
            <a:endParaRPr lang="en-US" dirty="0">
              <a:solidFill>
                <a:prstClr val="black">
                  <a:tint val="95000"/>
                </a:prstClr>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90813"/>
            <a:ext cx="7289996" cy="474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62748" y="1668445"/>
            <a:ext cx="1524000" cy="369332"/>
          </a:xfrm>
          <a:prstGeom prst="rect">
            <a:avLst/>
          </a:prstGeom>
          <a:noFill/>
        </p:spPr>
        <p:txBody>
          <a:bodyPr wrap="square" rtlCol="0">
            <a:spAutoFit/>
          </a:bodyPr>
          <a:lstStyle/>
          <a:p>
            <a:pPr eaLnBrk="0" fontAlgn="base" hangingPunct="0">
              <a:spcBef>
                <a:spcPct val="0"/>
              </a:spcBef>
              <a:spcAft>
                <a:spcPct val="0"/>
              </a:spcAft>
            </a:pPr>
            <a:r>
              <a:rPr lang="en-US" b="1" dirty="0">
                <a:solidFill>
                  <a:prstClr val="black"/>
                </a:solidFill>
                <a:latin typeface="Arial" charset="0"/>
              </a:rPr>
              <a:t>Challenges</a:t>
            </a:r>
          </a:p>
        </p:txBody>
      </p:sp>
      <p:sp>
        <p:nvSpPr>
          <p:cNvPr id="7" name="TextBox 6"/>
          <p:cNvSpPr txBox="1"/>
          <p:nvPr/>
        </p:nvSpPr>
        <p:spPr>
          <a:xfrm>
            <a:off x="6553200" y="1667946"/>
            <a:ext cx="1981200" cy="369332"/>
          </a:xfrm>
          <a:prstGeom prst="rect">
            <a:avLst/>
          </a:prstGeom>
          <a:noFill/>
        </p:spPr>
        <p:txBody>
          <a:bodyPr wrap="square" rtlCol="0">
            <a:spAutoFit/>
          </a:bodyPr>
          <a:lstStyle/>
          <a:p>
            <a:pPr eaLnBrk="0" fontAlgn="base" hangingPunct="0">
              <a:spcBef>
                <a:spcPct val="0"/>
              </a:spcBef>
              <a:spcAft>
                <a:spcPct val="0"/>
              </a:spcAft>
            </a:pPr>
            <a:r>
              <a:rPr lang="en-US" b="1" dirty="0">
                <a:solidFill>
                  <a:prstClr val="black"/>
                </a:solidFill>
                <a:latin typeface="Arial" charset="0"/>
              </a:rPr>
              <a:t>Best Practices</a:t>
            </a:r>
          </a:p>
        </p:txBody>
      </p:sp>
    </p:spTree>
    <p:extLst>
      <p:ext uri="{BB962C8B-B14F-4D97-AF65-F5344CB8AC3E}">
        <p14:creationId xmlns:p14="http://schemas.microsoft.com/office/powerpoint/2010/main" val="3573454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There Is a System of Systems</a:t>
            </a:r>
            <a:br>
              <a:rPr lang="en-US" dirty="0"/>
            </a:br>
            <a:endParaRPr lang="en-US" dirty="0"/>
          </a:p>
        </p:txBody>
      </p:sp>
      <p:sp>
        <p:nvSpPr>
          <p:cNvPr id="3" name="Content Placeholder 2"/>
          <p:cNvSpPr>
            <a:spLocks noGrp="1"/>
          </p:cNvSpPr>
          <p:nvPr>
            <p:ph idx="1"/>
          </p:nvPr>
        </p:nvSpPr>
        <p:spPr>
          <a:xfrm>
            <a:off x="1981200" y="1600201"/>
            <a:ext cx="8229600" cy="4625609"/>
          </a:xfrm>
        </p:spPr>
        <p:txBody>
          <a:bodyPr>
            <a:normAutofit/>
          </a:bodyPr>
          <a:lstStyle/>
          <a:p>
            <a:r>
              <a:rPr lang="en-US" sz="2400" dirty="0"/>
              <a:t>Another characteristic of complex systems is that they may be composed of </a:t>
            </a:r>
            <a:r>
              <a:rPr lang="en-US" sz="2400" dirty="0">
                <a:solidFill>
                  <a:srgbClr val="FF0000"/>
                </a:solidFill>
              </a:rPr>
              <a:t>subsystems</a:t>
            </a:r>
            <a:r>
              <a:rPr lang="en-US" sz="2400" dirty="0"/>
              <a:t> that are significant enough to be considered systems in their own right. </a:t>
            </a:r>
          </a:p>
          <a:p>
            <a:r>
              <a:rPr lang="en-US" sz="2400" dirty="0"/>
              <a:t>Also, the system for which an architect is responsible may actually be </a:t>
            </a:r>
            <a:r>
              <a:rPr lang="en-US" sz="2400" u="sng" dirty="0"/>
              <a:t>a subsystem of something much larger</a:t>
            </a:r>
            <a:r>
              <a:rPr lang="en-US" sz="2400" dirty="0"/>
              <a:t>.</a:t>
            </a:r>
          </a:p>
          <a:p>
            <a:r>
              <a:rPr lang="en-US" sz="2400" dirty="0"/>
              <a:t>In the figure below, System C is a subsystem of System A and has three subsystems of its own, E, F, and G</a:t>
            </a:r>
          </a:p>
          <a:p>
            <a:pPr marL="118872" indent="0">
              <a:buNone/>
            </a:pPr>
            <a:endParaRPr lang="en-US" sz="24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61</a:t>
            </a:fld>
            <a:endParaRPr lang="en-US" dirty="0">
              <a:solidFill>
                <a:prstClr val="black">
                  <a:tint val="95000"/>
                </a:prstClr>
              </a:solidFill>
              <a:latin typeface="Arial"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4319341"/>
            <a:ext cx="4168429"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370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895600"/>
            <a:ext cx="6477000" cy="1828800"/>
          </a:xfrm>
        </p:spPr>
        <p:txBody>
          <a:bodyPr>
            <a:normAutofit fontScale="90000"/>
          </a:bodyPr>
          <a:lstStyle/>
          <a:p>
            <a:r>
              <a:rPr lang="en-US" dirty="0"/>
              <a:t>Architecture in the Cloud </a:t>
            </a:r>
            <a:br>
              <a:rPr lang="en-US" dirty="0"/>
            </a:br>
            <a:endParaRPr lang="en-US" dirty="0"/>
          </a:p>
        </p:txBody>
      </p:sp>
      <p:sp>
        <p:nvSpPr>
          <p:cNvPr id="3" name="Subtitle 2"/>
          <p:cNvSpPr>
            <a:spLocks noGrp="1"/>
          </p:cNvSpPr>
          <p:nvPr>
            <p:ph type="subTitle" idx="1"/>
          </p:nvPr>
        </p:nvSpPr>
        <p:spPr>
          <a:xfrm>
            <a:off x="3939363" y="5638800"/>
            <a:ext cx="6705600" cy="1066800"/>
          </a:xfrm>
        </p:spPr>
        <p:txBody>
          <a:bodyPr>
            <a:normAutofit/>
          </a:bodyPr>
          <a:lstStyle/>
          <a:p>
            <a:r>
              <a:rPr lang="en-US" dirty="0"/>
              <a:t>CSPC 464 Fall 2017</a:t>
            </a:r>
          </a:p>
          <a:p>
            <a:r>
              <a:rPr lang="en-US" dirty="0"/>
              <a:t>Prof. Son Nguyen </a:t>
            </a:r>
          </a:p>
          <a:p>
            <a:r>
              <a:rPr lang="en-US" dirty="0"/>
              <a:t>28 November 2017</a:t>
            </a:r>
          </a:p>
        </p:txBody>
      </p:sp>
    </p:spTree>
    <p:extLst>
      <p:ext uri="{BB962C8B-B14F-4D97-AF65-F5344CB8AC3E}">
        <p14:creationId xmlns:p14="http://schemas.microsoft.com/office/powerpoint/2010/main" val="18647553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Complex System and Associated Best Practices</a:t>
            </a:r>
          </a:p>
        </p:txBody>
      </p:sp>
      <p:sp>
        <p:nvSpPr>
          <p:cNvPr id="3" name="Content Placeholder 2"/>
          <p:cNvSpPr>
            <a:spLocks noGrp="1"/>
          </p:cNvSpPr>
          <p:nvPr>
            <p:ph idx="1"/>
          </p:nvPr>
        </p:nvSpPr>
        <p:spPr/>
        <p:txBody>
          <a:bodyPr>
            <a:normAutofit/>
          </a:bodyPr>
          <a:lstStyle/>
          <a:p>
            <a:r>
              <a:rPr lang="en-US" sz="2400" dirty="0"/>
              <a:t>Challenges of Complex System :</a:t>
            </a:r>
          </a:p>
          <a:p>
            <a:pPr marL="914400" lvl="1" indent="-457200">
              <a:buFont typeface="+mj-lt"/>
              <a:buAutoNum type="alphaLcParenR"/>
            </a:pPr>
            <a:r>
              <a:rPr lang="en-US" sz="2000" dirty="0"/>
              <a:t>Many distinct functions are being developed</a:t>
            </a:r>
          </a:p>
          <a:p>
            <a:pPr marL="914400" lvl="1" indent="-457200">
              <a:buFont typeface="+mj-lt"/>
              <a:buAutoNum type="alphaLcParenR"/>
            </a:pPr>
            <a:r>
              <a:rPr lang="en-US" sz="2000" dirty="0"/>
              <a:t>Many people are involved in development</a:t>
            </a:r>
          </a:p>
          <a:p>
            <a:pPr marL="914400" lvl="1" indent="-457200">
              <a:buFont typeface="+mj-lt"/>
              <a:buAutoNum type="alphaLcParenR"/>
            </a:pPr>
            <a:r>
              <a:rPr lang="en-US" sz="2000" dirty="0"/>
              <a:t>The system is highly distributed</a:t>
            </a:r>
          </a:p>
          <a:p>
            <a:pPr marL="914400" lvl="1" indent="-457200">
              <a:buFont typeface="+mj-lt"/>
              <a:buAutoNum type="alphaLcParenR"/>
            </a:pPr>
            <a:r>
              <a:rPr lang="en-US" sz="2000" dirty="0"/>
              <a:t>The development team is self-managed.</a:t>
            </a:r>
          </a:p>
          <a:p>
            <a:r>
              <a:rPr lang="en-US" sz="2400" dirty="0"/>
              <a:t>Best practices:</a:t>
            </a:r>
          </a:p>
          <a:p>
            <a:pPr marL="914400" lvl="1" indent="-457200">
              <a:buFont typeface="+mj-lt"/>
              <a:buAutoNum type="alphaLcParenR"/>
            </a:pPr>
            <a:r>
              <a:rPr lang="en-US" sz="2000" dirty="0"/>
              <a:t>Ensure the architecture is componentized appropriately</a:t>
            </a:r>
          </a:p>
          <a:p>
            <a:pPr marL="914400" lvl="1" indent="-457200">
              <a:buFont typeface="+mj-lt"/>
              <a:buAutoNum type="alphaLcParenR"/>
            </a:pPr>
            <a:r>
              <a:rPr lang="en-US" sz="2000" dirty="0"/>
              <a:t>Ensure that the architecture is well documented.</a:t>
            </a:r>
          </a:p>
          <a:p>
            <a:pPr marL="914400" lvl="1" indent="-457200">
              <a:buFont typeface="+mj-lt"/>
              <a:buAutoNum type="alphaLcParenR"/>
            </a:pPr>
            <a:r>
              <a:rPr lang="en-US" sz="2000" dirty="0"/>
              <a:t>Establish and govern architecture standards</a:t>
            </a:r>
          </a:p>
          <a:p>
            <a:pPr marL="914400" lvl="1" indent="-457200">
              <a:buFont typeface="+mj-lt"/>
              <a:buAutoNum type="alphaLcParenR"/>
            </a:pPr>
            <a:r>
              <a:rPr lang="en-US" sz="2000" dirty="0"/>
              <a:t>Ensure that qualities drive the architecture definition</a:t>
            </a:r>
          </a:p>
          <a:p>
            <a:pPr marL="914400" lvl="1" indent="-457200">
              <a:buFont typeface="+mj-lt"/>
              <a:buAutoNum type="alphaLcParenR"/>
            </a:pPr>
            <a:endParaRPr lang="en-US" sz="20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63</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1706585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 </a:t>
            </a:r>
          </a:p>
        </p:txBody>
      </p:sp>
      <p:sp>
        <p:nvSpPr>
          <p:cNvPr id="3" name="Content Placeholder 2"/>
          <p:cNvSpPr>
            <a:spLocks noGrp="1"/>
          </p:cNvSpPr>
          <p:nvPr>
            <p:ph idx="1"/>
          </p:nvPr>
        </p:nvSpPr>
        <p:spPr/>
        <p:txBody>
          <a:bodyPr>
            <a:normAutofit/>
          </a:bodyPr>
          <a:lstStyle/>
          <a:p>
            <a:r>
              <a:rPr lang="en-US" sz="2400" dirty="0"/>
              <a:t>To ensure the integrity of the architecture across the team (which may be large and distributed), it is important to establish the relevant standards that all team members conform to when designing or developing the solution (True/False)</a:t>
            </a:r>
          </a:p>
          <a:p>
            <a:endParaRPr lang="en-US" sz="2400" dirty="0"/>
          </a:p>
          <a:p>
            <a:r>
              <a:rPr lang="en-US" sz="2400" dirty="0"/>
              <a:t>It is essential for the architect to ensure that the qualities (performance, availability, etc.) are captured, described, considered, and veriﬁed at the beginning of the project (True/False.</a:t>
            </a:r>
            <a:r>
              <a:rPr 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64</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742391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a:t>
            </a:r>
          </a:p>
        </p:txBody>
      </p:sp>
      <p:sp>
        <p:nvSpPr>
          <p:cNvPr id="3" name="Content Placeholder 2"/>
          <p:cNvSpPr>
            <a:spLocks noGrp="1"/>
          </p:cNvSpPr>
          <p:nvPr>
            <p:ph idx="1"/>
          </p:nvPr>
        </p:nvSpPr>
        <p:spPr/>
        <p:txBody>
          <a:bodyPr>
            <a:normAutofit/>
          </a:bodyPr>
          <a:lstStyle/>
          <a:p>
            <a:r>
              <a:rPr lang="en-US" sz="2400" dirty="0"/>
              <a:t>The SOA can itself be considered to be the system (normally at an enterprise-wide or organization-wide level), with each service representing a subsystem within the SOA (True/False)</a:t>
            </a:r>
          </a:p>
          <a:p>
            <a:endParaRPr lang="en-US" sz="2400" dirty="0"/>
          </a:p>
          <a:p>
            <a:r>
              <a:rPr lang="en-US" sz="2400" dirty="0"/>
              <a:t>Architecting highly distributed system will not be benefit from an appropriate separation of concerns. (True/False.)</a:t>
            </a:r>
          </a:p>
          <a:p>
            <a:endParaRPr lang="en-US" dirty="0"/>
          </a:p>
          <a:p>
            <a:pPr marL="118872" indent="0">
              <a:buNone/>
            </a:pPr>
            <a:r>
              <a:rPr lang="en-US" dirty="0"/>
              <a:t>                                    </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65</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934859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for the Edge</a:t>
            </a:r>
          </a:p>
        </p:txBody>
      </p:sp>
      <p:sp>
        <p:nvSpPr>
          <p:cNvPr id="3" name="Content Placeholder 2"/>
          <p:cNvSpPr>
            <a:spLocks noGrp="1"/>
          </p:cNvSpPr>
          <p:nvPr>
            <p:ph idx="1"/>
          </p:nvPr>
        </p:nvSpPr>
        <p:spPr>
          <a:xfrm>
            <a:off x="1981200" y="1600201"/>
            <a:ext cx="8534400" cy="5105400"/>
          </a:xfrm>
        </p:spPr>
        <p:txBody>
          <a:bodyPr>
            <a:normAutofit fontScale="77500" lnSpcReduction="20000"/>
          </a:bodyPr>
          <a:lstStyle/>
          <a:p>
            <a:r>
              <a:rPr lang="en-US" sz="3800" dirty="0"/>
              <a:t>An edge-dominant system is one that depends crucially on the inputs of users for its success</a:t>
            </a:r>
          </a:p>
          <a:p>
            <a:pPr lvl="1"/>
            <a:r>
              <a:rPr lang="en-US" dirty="0"/>
              <a:t>Users participate in information creation  aka “</a:t>
            </a:r>
            <a:r>
              <a:rPr lang="en-US" b="1" dirty="0" err="1"/>
              <a:t>cr</a:t>
            </a:r>
            <a:r>
              <a:rPr lang="en-US" dirty="0"/>
              <a:t>………….”</a:t>
            </a:r>
          </a:p>
          <a:p>
            <a:pPr lvl="1"/>
            <a:r>
              <a:rPr lang="en-US" dirty="0"/>
              <a:t>and even its organization (“folksonomy”).</a:t>
            </a:r>
          </a:p>
          <a:p>
            <a:pPr lvl="1"/>
            <a:r>
              <a:rPr lang="en-US" dirty="0"/>
              <a:t>These systems, part of the “</a:t>
            </a:r>
            <a:r>
              <a:rPr lang="en-US" b="1" dirty="0"/>
              <a:t>Web</a:t>
            </a:r>
            <a:r>
              <a:rPr lang="en-US" dirty="0"/>
              <a:t> ---.0” movement, are having profound social, political, and economic consequences.</a:t>
            </a:r>
          </a:p>
          <a:p>
            <a:pPr marL="457200" lvl="1" indent="0">
              <a:buNone/>
            </a:pPr>
            <a:endParaRPr lang="en-US" dirty="0"/>
          </a:p>
          <a:p>
            <a:r>
              <a:rPr lang="en-US" sz="3800" dirty="0"/>
              <a:t>All successful edge-dominant systems, and the organizations that develop and use these systems, share a common ecosystem structure known as the “M…………” structure</a:t>
            </a:r>
            <a:r>
              <a:rPr lang="en-US" sz="4200" dirty="0"/>
              <a:t>. </a:t>
            </a:r>
          </a:p>
          <a:p>
            <a:pPr lvl="1"/>
            <a:r>
              <a:rPr lang="en-US" dirty="0"/>
              <a:t>This structure shows how </a:t>
            </a:r>
            <a:r>
              <a:rPr lang="en-US" b="1" dirty="0" err="1"/>
              <a:t>cust</a:t>
            </a:r>
            <a:r>
              <a:rPr lang="en-US" dirty="0"/>
              <a:t>……., </a:t>
            </a:r>
            <a:r>
              <a:rPr lang="en-US" b="1" dirty="0"/>
              <a:t>e</a:t>
            </a:r>
            <a:r>
              <a:rPr lang="en-US" dirty="0"/>
              <a:t>…-users, </a:t>
            </a:r>
            <a:r>
              <a:rPr lang="en-US" b="1" dirty="0"/>
              <a:t>d</a:t>
            </a:r>
            <a:r>
              <a:rPr lang="en-US" dirty="0"/>
              <a:t>….., and “</a:t>
            </a:r>
            <a:r>
              <a:rPr lang="en-US" b="1" dirty="0"/>
              <a:t>pro</a:t>
            </a:r>
            <a:r>
              <a:rPr lang="en-US" dirty="0"/>
              <a:t>…..” are related.</a:t>
            </a:r>
          </a:p>
          <a:p>
            <a:pPr lvl="1"/>
            <a:endParaRPr lang="en-US" dirty="0"/>
          </a:p>
          <a:p>
            <a:r>
              <a:rPr lang="en-US" sz="2000" dirty="0"/>
              <a:t>Hints: Crowdsourcing, web 2.0, metropolis, customers, end users, developers, and “prosumers” </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66</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785622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for the Edge</a:t>
            </a:r>
          </a:p>
        </p:txBody>
      </p:sp>
      <p:sp>
        <p:nvSpPr>
          <p:cNvPr id="3" name="Content Placeholder 2"/>
          <p:cNvSpPr>
            <a:spLocks noGrp="1"/>
          </p:cNvSpPr>
          <p:nvPr>
            <p:ph idx="1"/>
          </p:nvPr>
        </p:nvSpPr>
        <p:spPr>
          <a:xfrm>
            <a:off x="1981200" y="1600201"/>
            <a:ext cx="8534400" cy="5105400"/>
          </a:xfrm>
        </p:spPr>
        <p:txBody>
          <a:bodyPr>
            <a:normAutofit/>
          </a:bodyPr>
          <a:lstStyle/>
          <a:p>
            <a:r>
              <a:rPr lang="en-US" sz="2800" dirty="0"/>
              <a:t>Edge systems bring a new life-cycle model to the fore, in which </a:t>
            </a:r>
          </a:p>
          <a:p>
            <a:pPr lvl="1"/>
            <a:r>
              <a:rPr lang="en-US" sz="2000" dirty="0"/>
              <a:t>requirements are not completely k….</a:t>
            </a:r>
            <a:r>
              <a:rPr lang="en-US" sz="2000" b="1" dirty="0"/>
              <a:t>, </a:t>
            </a:r>
          </a:p>
          <a:p>
            <a:pPr lvl="1"/>
            <a:r>
              <a:rPr lang="en-US" sz="2000" dirty="0"/>
              <a:t>software developed in planned increments is replaced by software that is constantly c…….., </a:t>
            </a:r>
          </a:p>
          <a:p>
            <a:pPr lvl="1"/>
            <a:r>
              <a:rPr lang="en-US" sz="2000" dirty="0"/>
              <a:t>and projects are staffed by members </a:t>
            </a:r>
            <a:r>
              <a:rPr lang="en-US" sz="2000" dirty="0" err="1"/>
              <a:t>ou</a:t>
            </a:r>
            <a:r>
              <a:rPr lang="en-US" sz="2000" dirty="0"/>
              <a:t>….. the purview of the central developing organization</a:t>
            </a:r>
            <a:r>
              <a:rPr lang="en-US" dirty="0"/>
              <a:t>.</a:t>
            </a:r>
          </a:p>
          <a:p>
            <a:pPr lvl="1"/>
            <a:endParaRPr lang="en-US" dirty="0"/>
          </a:p>
          <a:p>
            <a:r>
              <a:rPr lang="en-US" sz="2800" dirty="0"/>
              <a:t>The dominant pattern for edge systems is the C…/Per…….. pattern. </a:t>
            </a:r>
          </a:p>
          <a:p>
            <a:endParaRPr lang="en-US" sz="2800" dirty="0"/>
          </a:p>
          <a:p>
            <a:r>
              <a:rPr lang="en-US" sz="1400" dirty="0"/>
              <a:t>Hints: Known, changing, outside, core/periphery</a:t>
            </a:r>
          </a:p>
          <a:p>
            <a:endParaRPr lang="en-US" sz="1400" dirty="0"/>
          </a:p>
          <a:p>
            <a:pPr marL="118872" indent="0">
              <a:buNone/>
            </a:pPr>
            <a:endParaRPr lang="en-US" sz="14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67</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4248363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for the Edge</a:t>
            </a:r>
          </a:p>
        </p:txBody>
      </p:sp>
      <p:sp>
        <p:nvSpPr>
          <p:cNvPr id="3" name="Content Placeholder 2"/>
          <p:cNvSpPr>
            <a:spLocks noGrp="1"/>
          </p:cNvSpPr>
          <p:nvPr>
            <p:ph idx="1"/>
          </p:nvPr>
        </p:nvSpPr>
        <p:spPr>
          <a:xfrm>
            <a:off x="1981200" y="1676401"/>
            <a:ext cx="8534400" cy="4572000"/>
          </a:xfrm>
        </p:spPr>
        <p:txBody>
          <a:bodyPr>
            <a:normAutofit fontScale="92500" lnSpcReduction="20000"/>
          </a:bodyPr>
          <a:lstStyle/>
          <a:p>
            <a:pPr marL="118872" indent="0">
              <a:buNone/>
            </a:pPr>
            <a:endParaRPr lang="en-US" sz="3800" dirty="0"/>
          </a:p>
          <a:p>
            <a:r>
              <a:rPr lang="en-US" sz="3300" dirty="0"/>
              <a:t>To work, the core needs to be </a:t>
            </a:r>
          </a:p>
          <a:p>
            <a:pPr lvl="1"/>
            <a:r>
              <a:rPr lang="en-US" dirty="0"/>
              <a:t>highly </a:t>
            </a:r>
            <a:r>
              <a:rPr lang="en-US" b="1" dirty="0"/>
              <a:t>mod</a:t>
            </a:r>
            <a:r>
              <a:rPr lang="en-US" dirty="0"/>
              <a:t>……, </a:t>
            </a:r>
          </a:p>
          <a:p>
            <a:pPr lvl="1"/>
            <a:r>
              <a:rPr lang="en-US" dirty="0"/>
              <a:t>highly </a:t>
            </a:r>
            <a:r>
              <a:rPr lang="en-US" b="1" dirty="0" err="1"/>
              <a:t>re</a:t>
            </a:r>
            <a:r>
              <a:rPr lang="en-US" dirty="0" err="1"/>
              <a:t>l</a:t>
            </a:r>
            <a:r>
              <a:rPr lang="en-US" dirty="0"/>
              <a:t>….., </a:t>
            </a:r>
          </a:p>
          <a:p>
            <a:pPr lvl="1"/>
            <a:r>
              <a:rPr lang="en-US" dirty="0"/>
              <a:t>and highly </a:t>
            </a:r>
            <a:r>
              <a:rPr lang="en-US" b="1" dirty="0" err="1"/>
              <a:t>ro</a:t>
            </a:r>
            <a:r>
              <a:rPr lang="en-US" dirty="0"/>
              <a:t>….. with respect to external faults. </a:t>
            </a:r>
          </a:p>
          <a:p>
            <a:pPr lvl="1"/>
            <a:r>
              <a:rPr lang="en-US" dirty="0"/>
              <a:t>Cores are often designed as a set of services with well-documented A…, discovery and registration, and sophisticated error detection and reporting.</a:t>
            </a:r>
          </a:p>
          <a:p>
            <a:pPr lvl="1"/>
            <a:endParaRPr lang="en-US" dirty="0"/>
          </a:p>
          <a:p>
            <a:r>
              <a:rPr lang="en-US" sz="1400" dirty="0"/>
              <a:t>Hints:  </a:t>
            </a:r>
            <a:r>
              <a:rPr lang="en-US" sz="1600" dirty="0"/>
              <a:t>Modular, reliable, robust, APIs</a:t>
            </a:r>
          </a:p>
          <a:p>
            <a:pPr lvl="1"/>
            <a:endParaRPr lang="en-US" dirty="0"/>
          </a:p>
          <a:p>
            <a:pPr marL="118872" indent="0">
              <a:buNone/>
            </a:pPr>
            <a:r>
              <a:rPr lang="en-US" dirty="0"/>
              <a:t>                                        </a:t>
            </a:r>
            <a:r>
              <a:rPr lang="en-US" sz="2200" dirty="0"/>
              <a:t>&lt;End of Review&gt;</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68</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57272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895600"/>
            <a:ext cx="6477000" cy="1828800"/>
          </a:xfrm>
        </p:spPr>
        <p:txBody>
          <a:bodyPr>
            <a:normAutofit/>
          </a:bodyPr>
          <a:lstStyle/>
          <a:p>
            <a:r>
              <a:rPr lang="en-US" dirty="0"/>
              <a:t>Architecture in the Cloud II</a:t>
            </a:r>
          </a:p>
        </p:txBody>
      </p:sp>
      <p:sp>
        <p:nvSpPr>
          <p:cNvPr id="3" name="Subtitle 2"/>
          <p:cNvSpPr>
            <a:spLocks noGrp="1"/>
          </p:cNvSpPr>
          <p:nvPr>
            <p:ph type="subTitle" idx="1"/>
          </p:nvPr>
        </p:nvSpPr>
        <p:spPr>
          <a:xfrm>
            <a:off x="3939363" y="5638800"/>
            <a:ext cx="6705600" cy="1066800"/>
          </a:xfrm>
        </p:spPr>
        <p:txBody>
          <a:bodyPr>
            <a:normAutofit/>
          </a:bodyPr>
          <a:lstStyle/>
          <a:p>
            <a:r>
              <a:rPr lang="en-US" dirty="0"/>
              <a:t>CSPC 464 Fall 2017</a:t>
            </a:r>
          </a:p>
          <a:p>
            <a:r>
              <a:rPr lang="en-US" dirty="0"/>
              <a:t>Son Nguyen </a:t>
            </a:r>
          </a:p>
          <a:p>
            <a:r>
              <a:rPr lang="en-US" dirty="0"/>
              <a:t>30 November 2017</a:t>
            </a:r>
          </a:p>
        </p:txBody>
      </p:sp>
    </p:spTree>
    <p:extLst>
      <p:ext uri="{BB962C8B-B14F-4D97-AF65-F5344CB8AC3E}">
        <p14:creationId xmlns:p14="http://schemas.microsoft.com/office/powerpoint/2010/main" val="260586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srgbClr val="8CADAE">
                    <a:shade val="75000"/>
                  </a:srgbClr>
                </a:solidFill>
                <a:latin typeface="Arial" charset="0"/>
              </a:rPr>
              <a:pPr fontAlgn="base">
                <a:spcBef>
                  <a:spcPct val="0"/>
                </a:spcBef>
                <a:spcAft>
                  <a:spcPct val="0"/>
                </a:spcAft>
                <a:defRPr/>
              </a:pPr>
              <a:t>7</a:t>
            </a:fld>
            <a:endParaRPr lang="en-US" dirty="0">
              <a:solidFill>
                <a:srgbClr val="8CADAE">
                  <a:shade val="75000"/>
                </a:srgbClr>
              </a:solidFill>
              <a:latin typeface="Arial" charset="0"/>
            </a:endParaRPr>
          </a:p>
        </p:txBody>
      </p:sp>
      <p:sp>
        <p:nvSpPr>
          <p:cNvPr id="4" name="Content Placeholder 3"/>
          <p:cNvSpPr>
            <a:spLocks noGrp="1"/>
          </p:cNvSpPr>
          <p:nvPr>
            <p:ph sz="quarter" idx="1"/>
          </p:nvPr>
        </p:nvSpPr>
        <p:spPr/>
        <p:txBody>
          <a:bodyPr>
            <a:normAutofit/>
          </a:bodyPr>
          <a:lstStyle/>
          <a:p>
            <a:r>
              <a:rPr lang="en-US" dirty="0"/>
              <a:t>An architecture must be documented: </a:t>
            </a:r>
          </a:p>
          <a:p>
            <a:pPr marL="880110" lvl="1" indent="-514350">
              <a:buFont typeface="+mj-lt"/>
              <a:buAutoNum type="alphaLcParenR"/>
            </a:pPr>
            <a:r>
              <a:rPr lang="en-US" dirty="0">
                <a:solidFill>
                  <a:schemeClr val="tx1"/>
                </a:solidFill>
              </a:rPr>
              <a:t>To ensure that a single version of truth exists</a:t>
            </a:r>
          </a:p>
          <a:p>
            <a:pPr marL="880110" lvl="1" indent="-514350">
              <a:buFont typeface="+mj-lt"/>
              <a:buAutoNum type="alphaLcParenR"/>
            </a:pPr>
            <a:r>
              <a:rPr lang="en-US" dirty="0">
                <a:solidFill>
                  <a:schemeClr val="tx1"/>
                </a:solidFill>
              </a:rPr>
              <a:t>To be communicated in a way to let its stakeholder use it properly</a:t>
            </a:r>
          </a:p>
          <a:p>
            <a:pPr marL="880110" lvl="1" indent="-514350">
              <a:buFont typeface="+mj-lt"/>
              <a:buAutoNum type="alphaLcParenR"/>
            </a:pPr>
            <a:r>
              <a:rPr lang="en-US" dirty="0">
                <a:solidFill>
                  <a:schemeClr val="tx1"/>
                </a:solidFill>
              </a:rPr>
              <a:t>To provide technical baseline for the next product</a:t>
            </a:r>
          </a:p>
          <a:p>
            <a:pPr marL="880110" lvl="1" indent="-514350">
              <a:buFont typeface="+mj-lt"/>
              <a:buAutoNum type="alphaLcParenR"/>
            </a:pPr>
            <a:r>
              <a:rPr lang="en-US" dirty="0">
                <a:solidFill>
                  <a:schemeClr val="tx1"/>
                </a:solidFill>
              </a:rPr>
              <a:t>For historical basis for test planning.</a:t>
            </a:r>
          </a:p>
          <a:p>
            <a:r>
              <a:rPr lang="en-US" dirty="0"/>
              <a:t>Architecture documentation serves as: </a:t>
            </a:r>
          </a:p>
          <a:p>
            <a:pPr marL="880110" lvl="1" indent="-514350">
              <a:buFont typeface="+mj-lt"/>
              <a:buAutoNum type="alphaLcParenR"/>
            </a:pPr>
            <a:r>
              <a:rPr lang="en-US" dirty="0">
                <a:solidFill>
                  <a:schemeClr val="tx1"/>
                </a:solidFill>
              </a:rPr>
              <a:t>a means of education</a:t>
            </a:r>
          </a:p>
          <a:p>
            <a:pPr marL="880110" lvl="1" indent="-514350">
              <a:buFont typeface="+mj-lt"/>
              <a:buAutoNum type="alphaLcParenR"/>
            </a:pPr>
            <a:r>
              <a:rPr lang="en-US" dirty="0">
                <a:solidFill>
                  <a:schemeClr val="tx1"/>
                </a:solidFill>
              </a:rPr>
              <a:t>a primary vehicle for communication among stakeholders</a:t>
            </a:r>
          </a:p>
          <a:p>
            <a:pPr marL="880110" lvl="1" indent="-514350">
              <a:buFont typeface="+mj-lt"/>
              <a:buAutoNum type="alphaLcParenR"/>
            </a:pPr>
            <a:r>
              <a:rPr lang="en-US" dirty="0">
                <a:solidFill>
                  <a:schemeClr val="tx1"/>
                </a:solidFill>
              </a:rPr>
              <a:t>a basis for system analysis and construction </a:t>
            </a:r>
          </a:p>
          <a:p>
            <a:pPr marL="880110" lvl="1" indent="-514350">
              <a:buFont typeface="+mj-lt"/>
              <a:buAutoNum type="alphaLcParenR"/>
            </a:pPr>
            <a:r>
              <a:rPr lang="en-US" dirty="0">
                <a:solidFill>
                  <a:schemeClr val="tx1"/>
                </a:solidFill>
              </a:rPr>
              <a:t>a vehicle for contract negotiation.</a:t>
            </a:r>
          </a:p>
          <a:p>
            <a:pPr marL="880110" lvl="1" indent="-514350">
              <a:buFont typeface="+mj-lt"/>
              <a:buAutoNum type="alphaLcParenR"/>
            </a:pPr>
            <a:endParaRPr lang="en-US" dirty="0"/>
          </a:p>
          <a:p>
            <a:pPr marL="880110" lvl="1" indent="-514350">
              <a:buFont typeface="+mj-lt"/>
              <a:buAutoNum type="alphaLcParenR"/>
            </a:pPr>
            <a:endParaRPr lang="en-US" dirty="0"/>
          </a:p>
        </p:txBody>
      </p:sp>
    </p:spTree>
    <p:extLst>
      <p:ext uri="{BB962C8B-B14F-4D97-AF65-F5344CB8AC3E}">
        <p14:creationId xmlns:p14="http://schemas.microsoft.com/office/powerpoint/2010/main" val="22890013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981200" y="1639669"/>
            <a:ext cx="8229600" cy="4625609"/>
          </a:xfrm>
        </p:spPr>
        <p:txBody>
          <a:bodyPr>
            <a:normAutofit/>
          </a:bodyPr>
          <a:lstStyle/>
          <a:p>
            <a:pPr marL="118872" indent="0">
              <a:buNone/>
            </a:pPr>
            <a:r>
              <a:rPr lang="en-US" sz="2000" b="1" dirty="0"/>
              <a:t>Cloud computing</a:t>
            </a:r>
            <a:r>
              <a:rPr lang="en-US" sz="2000" dirty="0"/>
              <a:t> is computing in which large groups of remote servers are networked to allow the centralized</a:t>
            </a:r>
            <a:r>
              <a:rPr lang="en-US" sz="2000" u="sng" dirty="0"/>
              <a:t> data s…… </a:t>
            </a:r>
            <a:r>
              <a:rPr lang="en-US" sz="2000" dirty="0"/>
              <a:t>, and online access to </a:t>
            </a:r>
            <a:r>
              <a:rPr lang="en-US" sz="2000" u="sng" dirty="0"/>
              <a:t>computer s…… </a:t>
            </a:r>
            <a:r>
              <a:rPr lang="en-US" sz="2000" dirty="0"/>
              <a:t>Clouds can be classified as </a:t>
            </a:r>
            <a:r>
              <a:rPr lang="en-US" sz="2000" dirty="0" err="1"/>
              <a:t>pr</a:t>
            </a:r>
            <a:r>
              <a:rPr lang="en-US" sz="2000" dirty="0"/>
              <a:t> _______, </a:t>
            </a:r>
            <a:r>
              <a:rPr lang="en-US" sz="2000" dirty="0" err="1"/>
              <a:t>pu</a:t>
            </a:r>
            <a:r>
              <a:rPr lang="en-US" sz="2000" dirty="0"/>
              <a:t>_________ or h_______</a:t>
            </a:r>
          </a:p>
          <a:p>
            <a:pPr marL="118872" indent="0">
              <a:buNone/>
            </a:pPr>
            <a:endParaRPr lang="en-US" sz="2000" dirty="0"/>
          </a:p>
          <a:p>
            <a:r>
              <a:rPr lang="en-US" sz="2400" dirty="0"/>
              <a:t>Any user of an application in the cloud </a:t>
            </a:r>
            <a:r>
              <a:rPr lang="en-US" sz="2400" u="sng" dirty="0"/>
              <a:t>does not need </a:t>
            </a:r>
            <a:r>
              <a:rPr lang="en-US" sz="2400" dirty="0"/>
              <a:t>to know :</a:t>
            </a:r>
          </a:p>
          <a:p>
            <a:pPr marL="1225296" lvl="2" indent="-457200">
              <a:buFont typeface="+mj-lt"/>
              <a:buAutoNum type="alphaLcParenR"/>
            </a:pPr>
            <a:r>
              <a:rPr lang="en-US" sz="2000" dirty="0"/>
              <a:t>where that application and the data it uses are situated</a:t>
            </a:r>
          </a:p>
          <a:p>
            <a:pPr marL="1225296" lvl="2" indent="-457200">
              <a:buFont typeface="+mj-lt"/>
              <a:buAutoNum type="alphaLcParenR"/>
            </a:pPr>
            <a:r>
              <a:rPr lang="en-US" sz="2000" dirty="0"/>
              <a:t> that thousands of other users are sharing it</a:t>
            </a:r>
          </a:p>
          <a:p>
            <a:pPr marL="1225296" lvl="2" indent="-457200">
              <a:buFont typeface="+mj-lt"/>
              <a:buAutoNum type="alphaLcParenR"/>
            </a:pPr>
            <a:r>
              <a:rPr lang="en-US" sz="2000" dirty="0"/>
              <a:t>who provides the  SLA.</a:t>
            </a:r>
          </a:p>
          <a:p>
            <a:pPr marL="1225296" lvl="2" indent="-457200">
              <a:buFont typeface="+mj-lt"/>
              <a:buAutoNum type="alphaLcParenR"/>
            </a:pPr>
            <a:r>
              <a:rPr lang="en-US" sz="2000" dirty="0"/>
              <a:t>how their data was backed up</a:t>
            </a:r>
            <a:endParaRPr lang="en-US" sz="3800" dirty="0"/>
          </a:p>
          <a:p>
            <a:pPr marL="1225296" lvl="2" indent="-457200">
              <a:buFont typeface="+mj-lt"/>
              <a:buAutoNum type="alphaLcParenR"/>
            </a:pPr>
            <a:endParaRPr lang="en-US" sz="1600" dirty="0"/>
          </a:p>
          <a:p>
            <a:pPr marL="118872" indent="0">
              <a:buNone/>
            </a:pPr>
            <a:endParaRPr lang="en-US" sz="38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70</a:t>
            </a:fld>
            <a:endParaRPr lang="en-US" dirty="0">
              <a:solidFill>
                <a:prstClr val="black">
                  <a:tint val="95000"/>
                </a:prstClr>
              </a:solidFill>
              <a:latin typeface="Arial" charset="0"/>
            </a:endParaRPr>
          </a:p>
        </p:txBody>
      </p:sp>
      <p:sp>
        <p:nvSpPr>
          <p:cNvPr id="7" name="TextBox 6"/>
          <p:cNvSpPr txBox="1"/>
          <p:nvPr/>
        </p:nvSpPr>
        <p:spPr>
          <a:xfrm>
            <a:off x="4343400" y="6445284"/>
            <a:ext cx="3505200" cy="230832"/>
          </a:xfrm>
          <a:prstGeom prst="rect">
            <a:avLst/>
          </a:prstGeom>
          <a:noFill/>
        </p:spPr>
        <p:txBody>
          <a:bodyPr wrap="square" rtlCol="0">
            <a:spAutoFit/>
          </a:bodyPr>
          <a:lstStyle/>
          <a:p>
            <a:pPr eaLnBrk="0" fontAlgn="base" hangingPunct="0">
              <a:spcBef>
                <a:spcPct val="0"/>
              </a:spcBef>
              <a:spcAft>
                <a:spcPct val="0"/>
              </a:spcAft>
            </a:pPr>
            <a:r>
              <a:rPr lang="en-US" sz="900" dirty="0">
                <a:solidFill>
                  <a:prstClr val="black"/>
                </a:solidFill>
                <a:latin typeface="Arial" charset="0"/>
              </a:rPr>
              <a:t>http://en.wikipedia.org/wiki/Cloud_computing</a:t>
            </a:r>
          </a:p>
        </p:txBody>
      </p:sp>
    </p:spTree>
    <p:extLst>
      <p:ext uri="{BB962C8B-B14F-4D97-AF65-F5344CB8AC3E}">
        <p14:creationId xmlns:p14="http://schemas.microsoft.com/office/powerpoint/2010/main" val="3984659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sz="2400" dirty="0"/>
              <a:t>Apple iCloud, Dropbox, Netflix, Amazon Cloud Drive, Flickr, Google Drive, Microsoft Office 365, Yahoo Mail -- those are all cloud s</a:t>
            </a:r>
            <a:r>
              <a:rPr lang="en-US" sz="2400" u="sng" dirty="0"/>
              <a:t>__________</a:t>
            </a:r>
            <a:r>
              <a:rPr lang="en-US" sz="2400" dirty="0"/>
              <a:t>. </a:t>
            </a:r>
          </a:p>
          <a:p>
            <a:pPr marL="118872" indent="0">
              <a:buNone/>
            </a:pPr>
            <a:endParaRPr lang="en-US" dirty="0"/>
          </a:p>
          <a:p>
            <a:r>
              <a:rPr lang="en-US" sz="2400" dirty="0"/>
              <a:t>The essential characteristics of cloud computing (based, in part, on definitions provided by the U.S. National Institute of Standards and Technology, or NIST) are the following:</a:t>
            </a:r>
          </a:p>
          <a:p>
            <a:pPr marL="800100" lvl="1" indent="-342900">
              <a:buFont typeface="+mj-lt"/>
              <a:buAutoNum type="alphaLcParenR"/>
            </a:pPr>
            <a:r>
              <a:rPr lang="en-US" sz="1700" b="1" i="1" dirty="0"/>
              <a:t>On-demand self-service</a:t>
            </a:r>
            <a:r>
              <a:rPr lang="en-US" sz="1700" i="1" dirty="0"/>
              <a:t>.</a:t>
            </a:r>
            <a:r>
              <a:rPr lang="en-US" sz="1700" dirty="0"/>
              <a:t> .</a:t>
            </a:r>
          </a:p>
          <a:p>
            <a:pPr marL="800100" lvl="1" indent="-342900">
              <a:buFont typeface="+mj-lt"/>
              <a:buAutoNum type="alphaLcParenR"/>
            </a:pPr>
            <a:r>
              <a:rPr lang="en-US" sz="1700" b="1" i="1" dirty="0"/>
              <a:t>Ubiquitous (Broad) network access</a:t>
            </a:r>
            <a:r>
              <a:rPr lang="en-US" sz="1700" i="1" dirty="0"/>
              <a:t>.</a:t>
            </a:r>
          </a:p>
          <a:p>
            <a:pPr marL="800100" lvl="1" indent="-342900">
              <a:buFont typeface="+mj-lt"/>
              <a:buAutoNum type="alphaLcParenR"/>
            </a:pPr>
            <a:r>
              <a:rPr lang="en-US" sz="1700" b="1" i="1" dirty="0"/>
              <a:t>Resource pooling</a:t>
            </a:r>
            <a:r>
              <a:rPr lang="en-US" sz="1700" i="1" dirty="0"/>
              <a:t>.</a:t>
            </a:r>
            <a:r>
              <a:rPr lang="en-US" sz="1700" dirty="0"/>
              <a:t> </a:t>
            </a:r>
          </a:p>
          <a:p>
            <a:pPr marL="800100" lvl="1" indent="-342900">
              <a:buFont typeface="+mj-lt"/>
              <a:buAutoNum type="alphaLcParenR"/>
            </a:pPr>
            <a:r>
              <a:rPr lang="en-US" sz="1700" b="1" i="1" dirty="0"/>
              <a:t>Rapid elasticity</a:t>
            </a:r>
            <a:r>
              <a:rPr lang="en-US" sz="1700" i="1" dirty="0"/>
              <a:t>.</a:t>
            </a:r>
            <a:r>
              <a:rPr lang="en-US" sz="1700" dirty="0"/>
              <a:t> </a:t>
            </a:r>
          </a:p>
          <a:p>
            <a:pPr marL="800100" lvl="1" indent="-342900">
              <a:buFont typeface="+mj-lt"/>
              <a:buAutoNum type="alphaLcParenR"/>
            </a:pPr>
            <a:r>
              <a:rPr lang="en-US" sz="1700" b="1" i="1" dirty="0"/>
              <a:t>Measured service</a:t>
            </a:r>
          </a:p>
          <a:p>
            <a:pPr marL="800100" lvl="1" indent="-342900">
              <a:buFont typeface="+mj-lt"/>
              <a:buAutoNum type="alphaLcParenR"/>
            </a:pPr>
            <a:r>
              <a:rPr lang="en-US" sz="1700" b="1" i="1" dirty="0"/>
              <a:t>Fast deployment.</a:t>
            </a:r>
            <a:endParaRPr lang="en-US" sz="2000" i="1" dirty="0"/>
          </a:p>
          <a:p>
            <a:pPr marL="118872" indent="0">
              <a:buNone/>
            </a:pPr>
            <a:endParaRPr lang="en-US" dirty="0"/>
          </a:p>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71</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16400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p>
        </p:txBody>
      </p:sp>
      <p:sp>
        <p:nvSpPr>
          <p:cNvPr id="3" name="Content Placeholder 2"/>
          <p:cNvSpPr>
            <a:spLocks noGrp="1"/>
          </p:cNvSpPr>
          <p:nvPr>
            <p:ph idx="1"/>
          </p:nvPr>
        </p:nvSpPr>
        <p:spPr>
          <a:xfrm>
            <a:off x="1927860" y="1680038"/>
            <a:ext cx="8534400" cy="5105400"/>
          </a:xfrm>
        </p:spPr>
        <p:txBody>
          <a:bodyPr>
            <a:normAutofit/>
          </a:bodyPr>
          <a:lstStyle/>
          <a:p>
            <a:r>
              <a:rPr lang="en-US" sz="2400" dirty="0"/>
              <a:t> </a:t>
            </a:r>
            <a:r>
              <a:rPr lang="en-US" sz="2400" b="1" i="1" dirty="0"/>
              <a:t>Resource pooling</a:t>
            </a:r>
            <a:r>
              <a:rPr lang="en-US" sz="2400" i="1" dirty="0"/>
              <a:t>.</a:t>
            </a:r>
            <a:r>
              <a:rPr lang="en-US" sz="2400" dirty="0"/>
              <a:t> </a:t>
            </a:r>
          </a:p>
          <a:p>
            <a:pPr marL="1110996" lvl="2" indent="-342900">
              <a:buFont typeface="+mj-lt"/>
              <a:buAutoNum type="alphaLcParenR"/>
            </a:pPr>
            <a:r>
              <a:rPr lang="en-US" sz="1800" dirty="0"/>
              <a:t>The cloud provider’s computing resources are pooled. </a:t>
            </a:r>
          </a:p>
          <a:p>
            <a:pPr marL="1110996" lvl="2" indent="-342900">
              <a:buFont typeface="+mj-lt"/>
              <a:buAutoNum type="alphaLcParenR"/>
            </a:pPr>
            <a:r>
              <a:rPr lang="en-US" sz="1800" dirty="0"/>
              <a:t> Computing resources can efficiently serve multiple consumers. </a:t>
            </a:r>
          </a:p>
          <a:p>
            <a:pPr marL="1110996" lvl="2" indent="-342900">
              <a:buFont typeface="+mj-lt"/>
              <a:buAutoNum type="alphaLcParenR"/>
            </a:pPr>
            <a:r>
              <a:rPr lang="en-US" sz="1800" dirty="0"/>
              <a:t>The provider can dynamically assign physical and virtual resources to consumers, according to their instantaneous demands.</a:t>
            </a:r>
          </a:p>
          <a:p>
            <a:pPr marL="1110996" lvl="2" indent="-342900">
              <a:buFont typeface="+mj-lt"/>
              <a:buAutoNum type="alphaLcParenR"/>
            </a:pPr>
            <a:r>
              <a:rPr lang="en-US" sz="1800" dirty="0"/>
              <a:t>Resources usage cannot be monitored.</a:t>
            </a:r>
          </a:p>
          <a:p>
            <a:pPr marL="1110996" lvl="2" indent="-342900">
              <a:buFont typeface="+mj-lt"/>
              <a:buAutoNum type="alphaLcParenR"/>
            </a:pPr>
            <a:endParaRPr lang="en-US" sz="1800" dirty="0"/>
          </a:p>
          <a:p>
            <a:r>
              <a:rPr lang="en-US" sz="2400" b="1" dirty="0"/>
              <a:t>Software as a Service (SaaS)</a:t>
            </a:r>
          </a:p>
          <a:p>
            <a:pPr lvl="1"/>
            <a:r>
              <a:rPr lang="en-US" sz="1800" dirty="0"/>
              <a:t>The consumer in this case is an end-…..</a:t>
            </a:r>
          </a:p>
          <a:p>
            <a:pPr lvl="1"/>
            <a:r>
              <a:rPr lang="en-US" sz="1800" dirty="0"/>
              <a:t>The consumer uses  a_______that happen to be running on a cloud. </a:t>
            </a:r>
          </a:p>
          <a:p>
            <a:pPr lvl="1"/>
            <a:r>
              <a:rPr lang="en-US" sz="1800" dirty="0"/>
              <a:t>The applications can be as varied as email, calendars, video streaming, and real-time collaboration. </a:t>
            </a:r>
          </a:p>
          <a:p>
            <a:pPr lvl="1"/>
            <a:r>
              <a:rPr lang="en-US" sz="1800" dirty="0"/>
              <a:t>The consumer does not m_______or c______the underlying cloud infrastructure.</a:t>
            </a:r>
            <a:endParaRPr lang="en-US" sz="1800" b="1" u="sng" dirty="0"/>
          </a:p>
          <a:p>
            <a:pPr marL="768096" lvl="2" indent="0">
              <a:buNone/>
            </a:pPr>
            <a:endParaRPr lang="en-US" sz="1800" dirty="0"/>
          </a:p>
          <a:p>
            <a:pPr marL="457200" lvl="1" indent="0">
              <a:buNone/>
            </a:pPr>
            <a:endParaRPr lang="en-US" sz="18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72</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3691351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981200" y="1600200"/>
            <a:ext cx="8229600" cy="5029200"/>
          </a:xfrm>
        </p:spPr>
        <p:txBody>
          <a:bodyPr>
            <a:normAutofit fontScale="70000" lnSpcReduction="20000"/>
          </a:bodyPr>
          <a:lstStyle/>
          <a:p>
            <a:r>
              <a:rPr lang="en-US" sz="4200" b="1" dirty="0"/>
              <a:t>Platform as a Service (PaaS)</a:t>
            </a:r>
          </a:p>
          <a:p>
            <a:pPr lvl="1"/>
            <a:r>
              <a:rPr lang="en-US" u="sng" dirty="0"/>
              <a:t>The consumer </a:t>
            </a:r>
            <a:r>
              <a:rPr lang="en-US" dirty="0"/>
              <a:t>in this case is a d_________ or a s</a:t>
            </a:r>
            <a:r>
              <a:rPr lang="en-US" u="sng" dirty="0"/>
              <a:t>___________</a:t>
            </a:r>
            <a:endParaRPr lang="en-US" dirty="0"/>
          </a:p>
          <a:p>
            <a:pPr lvl="1"/>
            <a:r>
              <a:rPr lang="en-US" dirty="0"/>
              <a:t>The platform provides a variety of services that</a:t>
            </a:r>
          </a:p>
          <a:p>
            <a:pPr marL="457200" lvl="1" indent="0">
              <a:buNone/>
            </a:pPr>
            <a:r>
              <a:rPr lang="en-US" dirty="0"/>
              <a:t>       the consumer may choose to use. </a:t>
            </a:r>
          </a:p>
          <a:p>
            <a:pPr lvl="1"/>
            <a:r>
              <a:rPr lang="en-US" dirty="0"/>
              <a:t>The consumer deploys a_______ onto</a:t>
            </a:r>
          </a:p>
          <a:p>
            <a:pPr marL="457200" lvl="1" indent="0">
              <a:buNone/>
            </a:pPr>
            <a:r>
              <a:rPr lang="en-US" dirty="0"/>
              <a:t>       the cloud infrastructure using programming </a:t>
            </a:r>
          </a:p>
          <a:p>
            <a:pPr marL="457200" lvl="1" indent="0">
              <a:buNone/>
            </a:pPr>
            <a:r>
              <a:rPr lang="en-US" dirty="0"/>
              <a:t>       languages and tools supported by provider</a:t>
            </a:r>
          </a:p>
          <a:p>
            <a:pPr lvl="1"/>
            <a:r>
              <a:rPr lang="en-US" dirty="0"/>
              <a:t>The consumer does not m______ or c</a:t>
            </a:r>
            <a:r>
              <a:rPr lang="en-US" u="sng" dirty="0"/>
              <a:t>______</a:t>
            </a:r>
            <a:r>
              <a:rPr lang="en-US" dirty="0"/>
              <a:t> the </a:t>
            </a:r>
          </a:p>
          <a:p>
            <a:pPr marL="457200" lvl="1" indent="0">
              <a:buNone/>
            </a:pPr>
            <a:r>
              <a:rPr lang="en-US" dirty="0"/>
              <a:t>       underlying cloud infrastructure, including network, servers, operating </a:t>
            </a:r>
          </a:p>
          <a:p>
            <a:pPr marL="457200" lvl="1" indent="0">
              <a:buNone/>
            </a:pPr>
            <a:r>
              <a:rPr lang="en-US" dirty="0"/>
              <a:t>       systems, or storage, but has </a:t>
            </a:r>
            <a:r>
              <a:rPr lang="en-US" dirty="0" err="1"/>
              <a:t>c_______over</a:t>
            </a:r>
            <a:r>
              <a:rPr lang="en-US" dirty="0"/>
              <a:t> the deployed applications </a:t>
            </a:r>
          </a:p>
          <a:p>
            <a:pPr marL="457200" lvl="1" indent="0">
              <a:buNone/>
            </a:pPr>
            <a:r>
              <a:rPr lang="en-US" dirty="0"/>
              <a:t>       and possibly application hosting environment configurations. </a:t>
            </a:r>
          </a:p>
          <a:p>
            <a:pPr lvl="1"/>
            <a:r>
              <a:rPr lang="en-US" dirty="0"/>
              <a:t>Some levels of quality attributes (e.g., uptime, response time, </a:t>
            </a:r>
          </a:p>
          <a:p>
            <a:pPr marL="457200" lvl="1" indent="0">
              <a:buNone/>
            </a:pPr>
            <a:r>
              <a:rPr lang="en-US" dirty="0"/>
              <a:t>       security, fault correction time) may be specified by </a:t>
            </a:r>
          </a:p>
          <a:p>
            <a:pPr marL="457200" lvl="1" indent="0">
              <a:buNone/>
            </a:pPr>
            <a:r>
              <a:rPr lang="en-US" dirty="0"/>
              <a:t>       s_________________</a:t>
            </a:r>
            <a:endParaRPr lang="en-US" b="1" u="sng"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73</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074546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905000" y="1676400"/>
            <a:ext cx="8229600" cy="3962400"/>
          </a:xfrm>
        </p:spPr>
        <p:txBody>
          <a:bodyPr>
            <a:normAutofit fontScale="85000" lnSpcReduction="20000"/>
          </a:bodyPr>
          <a:lstStyle/>
          <a:p>
            <a:r>
              <a:rPr lang="en-US" sz="2900" b="1" dirty="0"/>
              <a:t>Infrastructure as a Service (IaaS)</a:t>
            </a:r>
          </a:p>
          <a:p>
            <a:pPr lvl="1"/>
            <a:r>
              <a:rPr lang="en-US" sz="2600" dirty="0"/>
              <a:t>The </a:t>
            </a:r>
            <a:r>
              <a:rPr lang="en-US" sz="2600" u="sng" dirty="0"/>
              <a:t>consumer</a:t>
            </a:r>
            <a:r>
              <a:rPr lang="en-US" sz="2600" dirty="0"/>
              <a:t> in this case is a d __________ </a:t>
            </a:r>
            <a:r>
              <a:rPr lang="en-US" sz="2600" u="sng" dirty="0"/>
              <a:t>or s___________</a:t>
            </a:r>
            <a:r>
              <a:rPr lang="en-US" sz="2600" dirty="0"/>
              <a:t>.</a:t>
            </a:r>
          </a:p>
          <a:p>
            <a:pPr lvl="1"/>
            <a:r>
              <a:rPr lang="en-US" sz="2600" dirty="0"/>
              <a:t> The capability provided to the consumer is to provision processing, storage, networks, and other fundamental computing resources where the consumer is able to d_____and r____ arbitrary software, which can include operating systems and applications. </a:t>
            </a:r>
          </a:p>
          <a:p>
            <a:pPr lvl="1"/>
            <a:r>
              <a:rPr lang="en-US" sz="2600" dirty="0"/>
              <a:t>The consumer does not manage or control the underlying cloud infrastructure but has c __________ over operating systems, storage, deployed applications, and possibly limited control of select networking components (e.g., host firewalls).</a:t>
            </a:r>
          </a:p>
          <a:p>
            <a:pPr lvl="1"/>
            <a:r>
              <a:rPr lang="en-US" sz="2600" dirty="0"/>
              <a:t> Again, S_________are often used to specify key quality attributes.</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74</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38488095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828800" y="1600200"/>
            <a:ext cx="8763000" cy="4800600"/>
          </a:xfrm>
        </p:spPr>
        <p:txBody>
          <a:bodyPr>
            <a:normAutofit/>
          </a:bodyPr>
          <a:lstStyle/>
          <a:p>
            <a:r>
              <a:rPr lang="en-US" sz="2800" dirty="0"/>
              <a:t>It is possible that a cloud is owned by one party and operated by a different party (True/False)</a:t>
            </a:r>
          </a:p>
          <a:p>
            <a:pPr marL="118872" indent="0">
              <a:buNone/>
            </a:pPr>
            <a:endParaRPr lang="en-US" sz="2800" dirty="0"/>
          </a:p>
          <a:p>
            <a:r>
              <a:rPr lang="en-US" sz="2400" b="1" i="1" dirty="0"/>
              <a:t>Private cloud</a:t>
            </a:r>
            <a:r>
              <a:rPr lang="en-US" sz="2400" i="1" dirty="0"/>
              <a:t>.</a:t>
            </a:r>
            <a:r>
              <a:rPr lang="en-US" sz="2400" dirty="0"/>
              <a:t> </a:t>
            </a:r>
          </a:p>
          <a:p>
            <a:pPr marL="914400" lvl="1" indent="-457200">
              <a:buFont typeface="+mj-lt"/>
              <a:buAutoNum type="alphaLcParenR"/>
            </a:pPr>
            <a:r>
              <a:rPr lang="en-US" sz="2400" dirty="0"/>
              <a:t>The cloud infrastructure is owned solely by a single organization </a:t>
            </a:r>
          </a:p>
          <a:p>
            <a:pPr marL="914400" lvl="1" indent="-457200">
              <a:buFont typeface="+mj-lt"/>
              <a:buAutoNum type="alphaLcParenR"/>
            </a:pPr>
            <a:r>
              <a:rPr lang="en-US" sz="2400" dirty="0"/>
              <a:t>It Is operated solely for applications owned by that organization</a:t>
            </a:r>
          </a:p>
          <a:p>
            <a:pPr marL="914400" lvl="1" indent="-457200">
              <a:buFont typeface="+mj-lt"/>
              <a:buAutoNum type="alphaLcParenR"/>
            </a:pPr>
            <a:r>
              <a:rPr lang="en-US" sz="2400" dirty="0"/>
              <a:t> The primary purpose of the organization is not the selling of cloud services</a:t>
            </a:r>
          </a:p>
          <a:p>
            <a:pPr marL="914400" lvl="1" indent="-457200">
              <a:buFont typeface="+mj-lt"/>
              <a:buAutoNum type="alphaLcParenR"/>
            </a:pPr>
            <a:r>
              <a:rPr lang="en-US" sz="2400" dirty="0"/>
              <a:t>It is owned by an organization selling cloud services.</a:t>
            </a:r>
          </a:p>
          <a:p>
            <a:endParaRPr lang="en-US" sz="2400" dirty="0"/>
          </a:p>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75</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1726100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981200" y="1600202"/>
            <a:ext cx="8534400" cy="4648199"/>
          </a:xfrm>
        </p:spPr>
        <p:txBody>
          <a:bodyPr>
            <a:normAutofit lnSpcReduction="10000"/>
          </a:bodyPr>
          <a:lstStyle/>
          <a:p>
            <a:pPr marL="118872" indent="0">
              <a:buNone/>
            </a:pPr>
            <a:endParaRPr lang="en-US" sz="2600" dirty="0"/>
          </a:p>
          <a:p>
            <a:r>
              <a:rPr lang="en-US" sz="2400" dirty="0"/>
              <a:t>Community cloud supports a specific community that has shared concerns (e.g., mission, security requirements, policy, and compliance considerations)  (True/False)</a:t>
            </a:r>
          </a:p>
          <a:p>
            <a:endParaRPr lang="en-US" sz="2400" dirty="0"/>
          </a:p>
          <a:p>
            <a:r>
              <a:rPr lang="en-US" sz="2400" dirty="0"/>
              <a:t>Hybrid cloud is the cloud infrastructure that is a composition of two or more clouds (private, community, or public) that remain unique entities (True/False)</a:t>
            </a:r>
          </a:p>
          <a:p>
            <a:pPr marL="457200" lvl="1" indent="0">
              <a:buNone/>
            </a:pPr>
            <a:endParaRPr lang="en-US" sz="2400" dirty="0"/>
          </a:p>
          <a:p>
            <a:r>
              <a:rPr lang="en-US" sz="2400" dirty="0"/>
              <a:t>An organization that utilizes</a:t>
            </a:r>
          </a:p>
          <a:p>
            <a:pPr marL="457200" lvl="1" indent="0">
              <a:buNone/>
            </a:pPr>
            <a:r>
              <a:rPr lang="en-US" sz="2400" dirty="0"/>
              <a:t>a private cloud except for periods when spikes in load lead to servicing some requests from a public cloud. Such a technique is called “cloud b_________.”</a:t>
            </a:r>
          </a:p>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76</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1064533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676400" y="1600200"/>
            <a:ext cx="8991600" cy="4876799"/>
          </a:xfrm>
        </p:spPr>
        <p:txBody>
          <a:bodyPr>
            <a:noAutofit/>
          </a:bodyPr>
          <a:lstStyle/>
          <a:p>
            <a:pPr lvl="1"/>
            <a:r>
              <a:rPr lang="en-US" sz="2400" dirty="0"/>
              <a:t>Economic considerations have made almost all startups deploy into the cloud.  (True/False)</a:t>
            </a:r>
          </a:p>
          <a:p>
            <a:pPr marL="457200" lvl="1" indent="0">
              <a:buNone/>
            </a:pPr>
            <a:endParaRPr lang="en-US" sz="2400" dirty="0"/>
          </a:p>
          <a:p>
            <a:pPr lvl="1"/>
            <a:r>
              <a:rPr lang="en-US" sz="2400" dirty="0"/>
              <a:t>Many large enterprises deploy a huge portion of their applications into the cloud (True/False.)</a:t>
            </a:r>
          </a:p>
          <a:p>
            <a:pPr marL="457200" lvl="1" indent="0">
              <a:buNone/>
            </a:pPr>
            <a:endParaRPr lang="en-US" sz="2400" dirty="0"/>
          </a:p>
          <a:p>
            <a:pPr lvl="1"/>
            <a:r>
              <a:rPr lang="en-US" sz="2400" dirty="0"/>
              <a:t>Almost every enterprise with substantial computation should at least consider the cloud as a deployment platform. (True/False)</a:t>
            </a:r>
          </a:p>
          <a:p>
            <a:pPr marL="457200" lvl="1" indent="0">
              <a:buNone/>
            </a:pPr>
            <a:endParaRPr lang="en-US" sz="2400" b="1" dirty="0"/>
          </a:p>
          <a:p>
            <a:pPr marL="457200" lvl="1" indent="0">
              <a:buNone/>
            </a:pPr>
            <a:r>
              <a:rPr lang="en-US" sz="2000" b="1" dirty="0"/>
              <a:t>                                &lt;end of review&gt;</a:t>
            </a:r>
          </a:p>
          <a:p>
            <a:endParaRPr lang="en-US" sz="1200"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E7B53A75-9981-4E4C-AF50-31521E92AA90}" type="slidenum">
              <a:rPr lang="en-US">
                <a:solidFill>
                  <a:prstClr val="black">
                    <a:tint val="95000"/>
                  </a:prstClr>
                </a:solidFill>
                <a:latin typeface="Arial" charset="0"/>
              </a:rPr>
              <a:pPr fontAlgn="base">
                <a:spcBef>
                  <a:spcPct val="0"/>
                </a:spcBef>
                <a:spcAft>
                  <a:spcPct val="0"/>
                </a:spcAft>
                <a:defRPr/>
              </a:pPr>
              <a:t>77</a:t>
            </a:fld>
            <a:endParaRPr lang="en-US" dirty="0">
              <a:solidFill>
                <a:prstClr val="black">
                  <a:tint val="95000"/>
                </a:prstClr>
              </a:solidFill>
              <a:latin typeface="Arial" charset="0"/>
            </a:endParaRPr>
          </a:p>
        </p:txBody>
      </p:sp>
    </p:spTree>
    <p:extLst>
      <p:ext uri="{BB962C8B-B14F-4D97-AF65-F5344CB8AC3E}">
        <p14:creationId xmlns:p14="http://schemas.microsoft.com/office/powerpoint/2010/main" val="202134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Slide Number Placeholder 2"/>
          <p:cNvSpPr>
            <a:spLocks noGrp="1"/>
          </p:cNvSpPr>
          <p:nvPr>
            <p:ph type="sldNum" sz="quarter" idx="12"/>
          </p:nvPr>
        </p:nvSpPr>
        <p:spPr/>
        <p:txBody>
          <a:bodyPr>
            <a:normAutofit/>
          </a:bodyPr>
          <a:lstStyle/>
          <a:p>
            <a:pPr fontAlgn="base">
              <a:spcBef>
                <a:spcPct val="0"/>
              </a:spcBef>
              <a:spcAft>
                <a:spcPct val="0"/>
              </a:spcAft>
              <a:defRPr/>
            </a:pPr>
            <a:fld id="{E7B53A75-9981-4E4C-AF50-31521E92AA90}" type="slidenum">
              <a:rPr lang="en-US">
                <a:solidFill>
                  <a:srgbClr val="8CADAE">
                    <a:shade val="75000"/>
                  </a:srgbClr>
                </a:solidFill>
                <a:latin typeface="Arial" charset="0"/>
              </a:rPr>
              <a:pPr fontAlgn="base">
                <a:spcBef>
                  <a:spcPct val="0"/>
                </a:spcBef>
                <a:spcAft>
                  <a:spcPct val="0"/>
                </a:spcAft>
                <a:defRPr/>
              </a:pPr>
              <a:t>8</a:t>
            </a:fld>
            <a:endParaRPr lang="en-US" dirty="0">
              <a:solidFill>
                <a:srgbClr val="8CADAE">
                  <a:shade val="75000"/>
                </a:srgbClr>
              </a:solidFill>
              <a:latin typeface="Arial" charset="0"/>
            </a:endParaRPr>
          </a:p>
        </p:txBody>
      </p:sp>
      <p:sp>
        <p:nvSpPr>
          <p:cNvPr id="4" name="Content Placeholder 3"/>
          <p:cNvSpPr>
            <a:spLocks noGrp="1"/>
          </p:cNvSpPr>
          <p:nvPr>
            <p:ph sz="quarter" idx="1"/>
          </p:nvPr>
        </p:nvSpPr>
        <p:spPr/>
        <p:txBody>
          <a:bodyPr>
            <a:normAutofit lnSpcReduction="10000"/>
          </a:bodyPr>
          <a:lstStyle/>
          <a:p>
            <a:r>
              <a:rPr lang="en-US" dirty="0"/>
              <a:t>Formal notations for architecture document: </a:t>
            </a:r>
          </a:p>
          <a:p>
            <a:pPr marL="880110" lvl="1" indent="-514350">
              <a:buFont typeface="+mj-lt"/>
              <a:buAutoNum type="alphaLcParenR"/>
            </a:pPr>
            <a:r>
              <a:rPr lang="en-US" dirty="0">
                <a:solidFill>
                  <a:schemeClr val="tx1"/>
                </a:solidFill>
              </a:rPr>
              <a:t>Views are described in a notation that has a precise  semantics</a:t>
            </a:r>
          </a:p>
          <a:p>
            <a:pPr marL="880110" lvl="1" indent="-514350">
              <a:buFont typeface="+mj-lt"/>
              <a:buAutoNum type="alphaLcParenR"/>
            </a:pPr>
            <a:r>
              <a:rPr lang="en-US" dirty="0">
                <a:solidFill>
                  <a:schemeClr val="tx1"/>
                </a:solidFill>
              </a:rPr>
              <a:t>Architecture description languages (ADLs) is used for formal notations</a:t>
            </a:r>
          </a:p>
          <a:p>
            <a:pPr marL="880110" lvl="1" indent="-514350">
              <a:buFont typeface="+mj-lt"/>
              <a:buAutoNum type="alphaLcParenR"/>
            </a:pPr>
            <a:r>
              <a:rPr lang="en-US" dirty="0">
                <a:solidFill>
                  <a:schemeClr val="tx1"/>
                </a:solidFill>
              </a:rPr>
              <a:t>ADLs is useful in supporting automation to provide analysis of the architecture</a:t>
            </a:r>
          </a:p>
          <a:p>
            <a:pPr marL="880110" lvl="1" indent="-514350">
              <a:buFont typeface="+mj-lt"/>
              <a:buAutoNum type="alphaLcParenR"/>
            </a:pPr>
            <a:r>
              <a:rPr lang="en-US" dirty="0">
                <a:solidFill>
                  <a:schemeClr val="tx1"/>
                </a:solidFill>
              </a:rPr>
              <a:t>Views are described using general-purpose editing tools.</a:t>
            </a:r>
          </a:p>
          <a:p>
            <a:r>
              <a:rPr lang="en-US" dirty="0"/>
              <a:t>Documenting architecture in an agile development project: </a:t>
            </a:r>
          </a:p>
          <a:p>
            <a:pPr marL="880110" lvl="1" indent="-514350">
              <a:buFont typeface="+mj-lt"/>
              <a:buAutoNum type="alphaLcParenR"/>
            </a:pPr>
            <a:r>
              <a:rPr lang="en-US" dirty="0">
                <a:solidFill>
                  <a:schemeClr val="tx1"/>
                </a:solidFill>
              </a:rPr>
              <a:t>Produce just enough architectural design information</a:t>
            </a:r>
          </a:p>
          <a:p>
            <a:pPr marL="880110" lvl="1" indent="-514350">
              <a:buFont typeface="+mj-lt"/>
              <a:buAutoNum type="alphaLcParenR"/>
            </a:pPr>
            <a:r>
              <a:rPr lang="en-US" dirty="0">
                <a:solidFill>
                  <a:schemeClr val="tx1"/>
                </a:solidFill>
              </a:rPr>
              <a:t>Don’t feel obliged to fill up all sections of the template</a:t>
            </a:r>
          </a:p>
          <a:p>
            <a:pPr marL="880110" lvl="1" indent="-514350">
              <a:buFont typeface="+mj-lt"/>
              <a:buAutoNum type="alphaLcParenR"/>
            </a:pPr>
            <a:r>
              <a:rPr lang="en-US" dirty="0">
                <a:solidFill>
                  <a:schemeClr val="tx1"/>
                </a:solidFill>
              </a:rPr>
              <a:t>Must produce 4+1 view.</a:t>
            </a:r>
          </a:p>
          <a:p>
            <a:pPr marL="880110" lvl="1" indent="-514350">
              <a:buFont typeface="+mj-lt"/>
              <a:buAutoNum type="alphaLcParenR"/>
            </a:pPr>
            <a:r>
              <a:rPr lang="en-US" dirty="0">
                <a:solidFill>
                  <a:schemeClr val="tx1"/>
                </a:solidFill>
              </a:rPr>
              <a:t>if information is not needed, don’t document it</a:t>
            </a:r>
          </a:p>
          <a:p>
            <a:pPr marL="365760" lvl="1" indent="0">
              <a:buNone/>
            </a:pPr>
            <a:r>
              <a:rPr lang="en-US" dirty="0">
                <a:solidFill>
                  <a:schemeClr val="tx1"/>
                </a:solidFill>
              </a:rPr>
              <a:t>                                       &lt;End of Review&gt;</a:t>
            </a:r>
          </a:p>
          <a:p>
            <a:pPr marL="880110" lvl="1" indent="-514350">
              <a:buFont typeface="+mj-lt"/>
              <a:buAutoNum type="alphaLcParenR"/>
            </a:pPr>
            <a:endParaRPr lang="en-US" dirty="0"/>
          </a:p>
          <a:p>
            <a:pPr marL="880110" lvl="1" indent="-514350">
              <a:buFont typeface="+mj-lt"/>
              <a:buAutoNum type="alphaLcParenR"/>
            </a:pPr>
            <a:endParaRPr lang="en-US" dirty="0"/>
          </a:p>
          <a:p>
            <a:pPr marL="880110" lvl="1" indent="-514350">
              <a:buFont typeface="+mj-lt"/>
              <a:buAutoNum type="alphaLcParenR"/>
            </a:pPr>
            <a:endParaRPr lang="en-US" dirty="0"/>
          </a:p>
        </p:txBody>
      </p:sp>
    </p:spTree>
    <p:extLst>
      <p:ext uri="{BB962C8B-B14F-4D97-AF65-F5344CB8AC3E}">
        <p14:creationId xmlns:p14="http://schemas.microsoft.com/office/powerpoint/2010/main" val="67200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CSPC 464-01 Fall 2017</a:t>
            </a:r>
          </a:p>
          <a:p>
            <a:r>
              <a:rPr lang="en-US" dirty="0"/>
              <a:t>Prof. Son Nguyen</a:t>
            </a:r>
          </a:p>
          <a:p>
            <a:r>
              <a:rPr lang="en-US" dirty="0"/>
              <a:t>Oct 10, 2017</a:t>
            </a:r>
          </a:p>
        </p:txBody>
      </p:sp>
      <p:sp>
        <p:nvSpPr>
          <p:cNvPr id="2" name="Title 1"/>
          <p:cNvSpPr>
            <a:spLocks noGrp="1"/>
          </p:cNvSpPr>
          <p:nvPr>
            <p:ph type="ctrTitle"/>
          </p:nvPr>
        </p:nvSpPr>
        <p:spPr/>
        <p:txBody>
          <a:bodyPr>
            <a:normAutofit/>
          </a:bodyPr>
          <a:lstStyle/>
          <a:p>
            <a:r>
              <a:rPr lang="en-US" dirty="0"/>
              <a:t>  Reusable Architecture Assets</a:t>
            </a:r>
            <a:br>
              <a:rPr lang="en-US" dirty="0"/>
            </a:br>
            <a:r>
              <a:rPr lang="en-US" dirty="0"/>
              <a:t> </a:t>
            </a:r>
          </a:p>
        </p:txBody>
      </p:sp>
    </p:spTree>
    <p:extLst>
      <p:ext uri="{BB962C8B-B14F-4D97-AF65-F5344CB8AC3E}">
        <p14:creationId xmlns:p14="http://schemas.microsoft.com/office/powerpoint/2010/main" val="1370552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5618</Words>
  <Application>Microsoft Office PowerPoint</Application>
  <PresentationFormat>Widescreen</PresentationFormat>
  <Paragraphs>963</Paragraphs>
  <Slides>77</Slides>
  <Notes>76</Notes>
  <HiddenSlides>0</HiddenSlides>
  <MMClips>5</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77</vt:i4>
      </vt:variant>
    </vt:vector>
  </HeadingPairs>
  <TitlesOfParts>
    <vt:vector size="89" baseType="lpstr">
      <vt:lpstr>Arial</vt:lpstr>
      <vt:lpstr>Calibri</vt:lpstr>
      <vt:lpstr>Corbel</vt:lpstr>
      <vt:lpstr>Georgia</vt:lpstr>
      <vt:lpstr>Tw Cen MT</vt:lpstr>
      <vt:lpstr>Wingdings</vt:lpstr>
      <vt:lpstr>Wingdings 2</vt:lpstr>
      <vt:lpstr>Wingdings 3</vt:lpstr>
      <vt:lpstr>Civic</vt:lpstr>
      <vt:lpstr>Median</vt:lpstr>
      <vt:lpstr>1_Median</vt:lpstr>
      <vt:lpstr>Module</vt:lpstr>
      <vt:lpstr>Study Guide - Format</vt:lpstr>
      <vt:lpstr>Study Guide</vt:lpstr>
      <vt:lpstr>Study Guide – Sample Questions</vt:lpstr>
      <vt:lpstr>Sample Questions (cont.)</vt:lpstr>
      <vt:lpstr>Sample Questions (cont.)</vt:lpstr>
      <vt:lpstr> Patterns in SW Architecture   </vt:lpstr>
      <vt:lpstr>Review</vt:lpstr>
      <vt:lpstr>Review</vt:lpstr>
      <vt:lpstr>  Reusable Architecture Assets  </vt:lpstr>
      <vt:lpstr>Trivia</vt:lpstr>
      <vt:lpstr>Review</vt:lpstr>
      <vt:lpstr>Review</vt:lpstr>
      <vt:lpstr>Review</vt:lpstr>
      <vt:lpstr>Layered Architecture  and Patterns</vt:lpstr>
      <vt:lpstr>Sumary/Review</vt:lpstr>
      <vt:lpstr>Summary/Review</vt:lpstr>
      <vt:lpstr>Summary/Review</vt:lpstr>
      <vt:lpstr>Service Oriented Architecture  (SOA)</vt:lpstr>
      <vt:lpstr>    Review – Layered ARCHITECTURE</vt:lpstr>
      <vt:lpstr>Review</vt:lpstr>
      <vt:lpstr>Review</vt:lpstr>
      <vt:lpstr>Review</vt:lpstr>
      <vt:lpstr>Agile Software Architecture   </vt:lpstr>
      <vt:lpstr>Review</vt:lpstr>
      <vt:lpstr>Review</vt:lpstr>
      <vt:lpstr>Review</vt:lpstr>
      <vt:lpstr>Review</vt:lpstr>
      <vt:lpstr>Summary</vt:lpstr>
      <vt:lpstr>Architecture, Implementation, and Testing </vt:lpstr>
      <vt:lpstr>Burger emoji </vt:lpstr>
      <vt:lpstr>Review</vt:lpstr>
      <vt:lpstr>Review</vt:lpstr>
      <vt:lpstr>Review</vt:lpstr>
      <vt:lpstr>Review</vt:lpstr>
      <vt:lpstr>Summary</vt:lpstr>
      <vt:lpstr>Software Architecture - A case study</vt:lpstr>
      <vt:lpstr>Self-Driving cars could make jaywalking legal</vt:lpstr>
      <vt:lpstr>Review</vt:lpstr>
      <vt:lpstr>Review</vt:lpstr>
      <vt:lpstr>Review</vt:lpstr>
      <vt:lpstr>Review</vt:lpstr>
      <vt:lpstr>Integration Testing - review</vt:lpstr>
      <vt:lpstr>Review</vt:lpstr>
      <vt:lpstr>The Architect’s Role</vt:lpstr>
      <vt:lpstr>Software Architect and the Team   </vt:lpstr>
      <vt:lpstr>Question # 1</vt:lpstr>
      <vt:lpstr>Question # 2</vt:lpstr>
      <vt:lpstr>Question # 3</vt:lpstr>
      <vt:lpstr>Question # 4</vt:lpstr>
      <vt:lpstr>Question # 5</vt:lpstr>
      <vt:lpstr>   Architecting Complex Systems</vt:lpstr>
      <vt:lpstr>The Architect and Development</vt:lpstr>
      <vt:lpstr>The Architect and Development</vt:lpstr>
      <vt:lpstr>The Architect and Test</vt:lpstr>
      <vt:lpstr>The Architecture and Development Environment</vt:lpstr>
      <vt:lpstr>The Architecture and Project Management </vt:lpstr>
      <vt:lpstr>The Architect and Configuration Management (CM)</vt:lpstr>
      <vt:lpstr>The Architect and Change Management</vt:lpstr>
      <vt:lpstr>Summary</vt:lpstr>
      <vt:lpstr>Challenges of Complex System and Associated Best Practices</vt:lpstr>
      <vt:lpstr> There Is a System of Systems </vt:lpstr>
      <vt:lpstr>Architecture in the Cloud  </vt:lpstr>
      <vt:lpstr>Challenges of Complex System and Associated Best Practices</vt:lpstr>
      <vt:lpstr>Best Practice </vt:lpstr>
      <vt:lpstr>Review</vt:lpstr>
      <vt:lpstr>Architecture for the Edge</vt:lpstr>
      <vt:lpstr>Architecture for the Edge</vt:lpstr>
      <vt:lpstr>Architecture for the Edge</vt:lpstr>
      <vt:lpstr>Architecture in the Cloud II</vt:lpstr>
      <vt:lpstr>Review</vt:lpstr>
      <vt:lpstr>Review</vt:lpstr>
      <vt:lpstr>Review </vt:lpstr>
      <vt:lpstr>Review</vt:lpstr>
      <vt:lpstr>Review</vt:lpstr>
      <vt:lpstr>Review</vt:lpstr>
      <vt:lpstr>Review</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in SW Architecture</dc:title>
  <dc:creator>Jonathan Vega</dc:creator>
  <cp:lastModifiedBy>Jonathan Vega</cp:lastModifiedBy>
  <cp:revision>7</cp:revision>
  <dcterms:created xsi:type="dcterms:W3CDTF">2017-11-30T22:51:59Z</dcterms:created>
  <dcterms:modified xsi:type="dcterms:W3CDTF">2017-12-08T20:28:22Z</dcterms:modified>
</cp:coreProperties>
</file>