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Nuni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153afb41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153afb41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153afb41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153afb41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153afb4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153afb4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92ca4edf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92ca4edf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151ba1b5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151ba1b5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153afb4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153afb4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151ba1b5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151ba1b5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703baa167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703baa167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153afb4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153afb4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153afb41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153afb41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153afb41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153afb41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153afb41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153afb41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Lato"/>
                <a:ea typeface="Lato"/>
                <a:cs typeface="Lato"/>
                <a:sym typeface="Lato"/>
              </a:rPr>
              <a:t>The </a:t>
            </a:r>
            <a:r>
              <a:rPr lang="en" sz="1200">
                <a:solidFill>
                  <a:srgbClr val="222222"/>
                </a:solidFill>
                <a:latin typeface="Lato"/>
                <a:ea typeface="Lato"/>
                <a:cs typeface="Lato"/>
                <a:sym typeface="Lato"/>
              </a:rPr>
              <a:t>Tokenizer</a:t>
            </a:r>
            <a:r>
              <a:rPr lang="en" sz="1200">
                <a:latin typeface="Lato"/>
                <a:ea typeface="Lato"/>
                <a:cs typeface="Lato"/>
                <a:sym typeface="Lato"/>
              </a:rPr>
              <a:t> utility class was used to vectorize the text corpus into a list of integers. Each integer maps to a value in a dictionary that encodes the entire corpus, with the keys in the dictionary being the vocabulary terms themselves. The parameter </a:t>
            </a:r>
            <a:r>
              <a:rPr lang="en" sz="1200">
                <a:solidFill>
                  <a:srgbClr val="222222"/>
                </a:solidFill>
                <a:latin typeface="Lato"/>
                <a:ea typeface="Lato"/>
                <a:cs typeface="Lato"/>
                <a:sym typeface="Lato"/>
              </a:rPr>
              <a:t>num_words</a:t>
            </a:r>
            <a:r>
              <a:rPr lang="en" sz="1200">
                <a:latin typeface="Lato"/>
                <a:ea typeface="Lato"/>
                <a:cs typeface="Lato"/>
                <a:sym typeface="Lato"/>
              </a:rPr>
              <a:t> is responsible for setting the size of the vocabulary. The most common </a:t>
            </a:r>
            <a:r>
              <a:rPr lang="en" sz="1200">
                <a:solidFill>
                  <a:srgbClr val="222222"/>
                </a:solidFill>
                <a:latin typeface="Lato"/>
                <a:ea typeface="Lato"/>
                <a:cs typeface="Lato"/>
                <a:sym typeface="Lato"/>
              </a:rPr>
              <a:t>num_words</a:t>
            </a:r>
            <a:r>
              <a:rPr lang="en" sz="1200">
                <a:latin typeface="Lato"/>
                <a:ea typeface="Lato"/>
                <a:cs typeface="Lato"/>
                <a:sym typeface="Lato"/>
              </a:rPr>
              <a:t> words will be then kept.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151ba1b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151ba1b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151ba1b5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151ba1b5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151ba1b5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151ba1b5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wildml.com/2015/11/understanding-convolutional-neural-networks-for-nlp/" TargetMode="External"/><Relationship Id="rId4" Type="http://schemas.openxmlformats.org/officeDocument/2006/relationships/hyperlink" Target="http://colah.github.io/posts/2015-08-Understanding-LSTMs/" TargetMode="External"/><Relationship Id="rId9" Type="http://schemas.openxmlformats.org/officeDocument/2006/relationships/hyperlink" Target="https://machinelearningmastery.com/cnn-long-short-term-memory-networks/" TargetMode="External"/><Relationship Id="rId5" Type="http://schemas.openxmlformats.org/officeDocument/2006/relationships/hyperlink" Target="https://arxiv.org/pdf/1506.01057v2.pdf" TargetMode="External"/><Relationship Id="rId6" Type="http://schemas.openxmlformats.org/officeDocument/2006/relationships/hyperlink" Target="https://www.cs.cmu.edu/~diyiy/docs/naacl16.pdf" TargetMode="External"/><Relationship Id="rId7" Type="http://schemas.openxmlformats.org/officeDocument/2006/relationships/hyperlink" Target="https://towardsdatascience.com/understanding-neural-networks-from-neuron-to-rnn-cnn-and-deep-learning-cd88e90e0a90" TargetMode="External"/><Relationship Id="rId8" Type="http://schemas.openxmlformats.org/officeDocument/2006/relationships/hyperlink" Target="https://machinelearningmastery.com/cnn-long-short-term-memory-network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loud.google.com/blog/products/gcp/intro-to-text-classification-with-keras-automatically-tagging-stack-overflow-posts" TargetMode="External"/><Relationship Id="rId4" Type="http://schemas.openxmlformats.org/officeDocument/2006/relationships/hyperlink" Target="https://realpython.com/python-keras-text-classification/" TargetMode="External"/><Relationship Id="rId5" Type="http://schemas.openxmlformats.org/officeDocument/2006/relationships/hyperlink" Target="https://towardsdatascience.com/a-look-at-gradient-descent-and-rmsprop-optimizers-f77d483ef08b" TargetMode="External"/><Relationship Id="rId6" Type="http://schemas.openxmlformats.org/officeDocument/2006/relationships/hyperlink" Target="https://towardsdatascience.com/text-classification-in-keras-part-1-a-simple-reuters-news-classifier-9558d34d01d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76600" y="679825"/>
            <a:ext cx="64809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Lato"/>
                <a:ea typeface="Lato"/>
                <a:cs typeface="Lato"/>
                <a:sym typeface="Lato"/>
              </a:rPr>
              <a:t>CSC 591 ADBI Capstone </a:t>
            </a:r>
            <a:endParaRPr sz="4000">
              <a:latin typeface="Lato"/>
              <a:ea typeface="Lato"/>
              <a:cs typeface="Lato"/>
              <a:sym typeface="Lato"/>
            </a:endParaRPr>
          </a:p>
        </p:txBody>
      </p:sp>
      <p:sp>
        <p:nvSpPr>
          <p:cNvPr id="129" name="Google Shape;129;p13"/>
          <p:cNvSpPr txBox="1"/>
          <p:nvPr>
            <p:ph idx="1" type="subTitle"/>
          </p:nvPr>
        </p:nvSpPr>
        <p:spPr>
          <a:xfrm>
            <a:off x="1186225" y="1965350"/>
            <a:ext cx="6633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Comparative analysis of CNN, RNN and HAN for text classification</a:t>
            </a:r>
            <a:endParaRPr sz="2400">
              <a:latin typeface="Lato"/>
              <a:ea typeface="Lato"/>
              <a:cs typeface="Lato"/>
              <a:sym typeface="Lato"/>
            </a:endParaRPr>
          </a:p>
        </p:txBody>
      </p:sp>
      <p:sp>
        <p:nvSpPr>
          <p:cNvPr id="130" name="Google Shape;130;p13"/>
          <p:cNvSpPr txBox="1"/>
          <p:nvPr>
            <p:ph idx="1" type="subTitle"/>
          </p:nvPr>
        </p:nvSpPr>
        <p:spPr>
          <a:xfrm>
            <a:off x="1186225" y="3032150"/>
            <a:ext cx="6633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Tushar Dahibhate - tdahibh</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Tejas Gupta - tdupta4</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Shraddha Dhyade - sddhyade</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472875"/>
            <a:ext cx="7505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Convolutional Neural Networks</a:t>
            </a:r>
            <a:endParaRPr>
              <a:latin typeface="Lato"/>
              <a:ea typeface="Lato"/>
              <a:cs typeface="Lato"/>
              <a:sym typeface="Lato"/>
            </a:endParaRPr>
          </a:p>
        </p:txBody>
      </p:sp>
      <p:sp>
        <p:nvSpPr>
          <p:cNvPr id="184" name="Google Shape;184;p22"/>
          <p:cNvSpPr txBox="1"/>
          <p:nvPr>
            <p:ph idx="1" type="body"/>
          </p:nvPr>
        </p:nvSpPr>
        <p:spPr>
          <a:xfrm>
            <a:off x="819150" y="1257125"/>
            <a:ext cx="7505700" cy="34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Georgia"/>
              <a:ea typeface="Georgia"/>
              <a:cs typeface="Georgia"/>
              <a:sym typeface="Georgia"/>
            </a:endParaRPr>
          </a:p>
        </p:txBody>
      </p:sp>
      <p:pic>
        <p:nvPicPr>
          <p:cNvPr id="185" name="Google Shape;185;p22"/>
          <p:cNvPicPr preferRelativeResize="0"/>
          <p:nvPr/>
        </p:nvPicPr>
        <p:blipFill>
          <a:blip r:embed="rId3">
            <a:alphaModFix/>
          </a:blip>
          <a:stretch>
            <a:fillRect/>
          </a:stretch>
        </p:blipFill>
        <p:spPr>
          <a:xfrm>
            <a:off x="2885375" y="1257125"/>
            <a:ext cx="2708025" cy="3476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472875"/>
            <a:ext cx="7505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Recurrent</a:t>
            </a:r>
            <a:r>
              <a:rPr lang="en">
                <a:latin typeface="Lato"/>
                <a:ea typeface="Lato"/>
                <a:cs typeface="Lato"/>
                <a:sym typeface="Lato"/>
              </a:rPr>
              <a:t> Neural Networks</a:t>
            </a:r>
            <a:endParaRPr>
              <a:latin typeface="Lato"/>
              <a:ea typeface="Lato"/>
              <a:cs typeface="Lato"/>
              <a:sym typeface="Lato"/>
            </a:endParaRPr>
          </a:p>
        </p:txBody>
      </p:sp>
      <p:pic>
        <p:nvPicPr>
          <p:cNvPr id="191" name="Google Shape;191;p23"/>
          <p:cNvPicPr preferRelativeResize="0"/>
          <p:nvPr/>
        </p:nvPicPr>
        <p:blipFill>
          <a:blip r:embed="rId3">
            <a:alphaModFix/>
          </a:blip>
          <a:stretch>
            <a:fillRect/>
          </a:stretch>
        </p:blipFill>
        <p:spPr>
          <a:xfrm>
            <a:off x="2127175" y="1257125"/>
            <a:ext cx="4555149" cy="347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472875"/>
            <a:ext cx="7505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Hierarchical Attention Networks</a:t>
            </a:r>
            <a:endParaRPr>
              <a:latin typeface="Lato"/>
              <a:ea typeface="Lato"/>
              <a:cs typeface="Lato"/>
              <a:sym typeface="Lato"/>
            </a:endParaRPr>
          </a:p>
        </p:txBody>
      </p:sp>
      <p:pic>
        <p:nvPicPr>
          <p:cNvPr id="197" name="Google Shape;197;p24"/>
          <p:cNvPicPr preferRelativeResize="0"/>
          <p:nvPr/>
        </p:nvPicPr>
        <p:blipFill>
          <a:blip r:embed="rId3">
            <a:alphaModFix/>
          </a:blip>
          <a:stretch>
            <a:fillRect/>
          </a:stretch>
        </p:blipFill>
        <p:spPr>
          <a:xfrm>
            <a:off x="819150" y="1161900"/>
            <a:ext cx="7505700" cy="3667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472875"/>
            <a:ext cx="7505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Hyperparameter Tuning</a:t>
            </a:r>
            <a:endParaRPr>
              <a:latin typeface="Lato"/>
              <a:ea typeface="Lato"/>
              <a:cs typeface="Lato"/>
              <a:sym typeface="Lato"/>
            </a:endParaRPr>
          </a:p>
        </p:txBody>
      </p:sp>
      <p:sp>
        <p:nvSpPr>
          <p:cNvPr id="203" name="Google Shape;203;p25"/>
          <p:cNvSpPr txBox="1"/>
          <p:nvPr>
            <p:ph idx="1" type="body"/>
          </p:nvPr>
        </p:nvSpPr>
        <p:spPr>
          <a:xfrm>
            <a:off x="819150" y="1257125"/>
            <a:ext cx="7505700" cy="34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Georgia"/>
                <a:ea typeface="Georgia"/>
                <a:cs typeface="Georgia"/>
                <a:sym typeface="Georgia"/>
              </a:rPr>
              <a:t>We achieved hyperparameter tuning using grid search.</a:t>
            </a:r>
            <a:endParaRPr sz="1600">
              <a:latin typeface="Georgia"/>
              <a:ea typeface="Georgia"/>
              <a:cs typeface="Georgia"/>
              <a:sym typeface="Georgia"/>
            </a:endParaRPr>
          </a:p>
          <a:p>
            <a:pPr indent="0" lvl="0" marL="0" rtl="0" algn="l">
              <a:spcBef>
                <a:spcPts val="1600"/>
              </a:spcBef>
              <a:spcAft>
                <a:spcPts val="0"/>
              </a:spcAft>
              <a:buNone/>
            </a:pPr>
            <a:r>
              <a:rPr lang="en" sz="1600">
                <a:latin typeface="Georgia"/>
                <a:ea typeface="Georgia"/>
                <a:cs typeface="Georgia"/>
                <a:sym typeface="Georgia"/>
              </a:rPr>
              <a:t>We used one-fold cross validation for this purpose.</a:t>
            </a:r>
            <a:endParaRPr sz="1600">
              <a:latin typeface="Georgia"/>
              <a:ea typeface="Georgia"/>
              <a:cs typeface="Georgia"/>
              <a:sym typeface="Georgia"/>
            </a:endParaRPr>
          </a:p>
          <a:p>
            <a:pPr indent="0" lvl="0" marL="0" rtl="0" algn="l">
              <a:spcBef>
                <a:spcPts val="1600"/>
              </a:spcBef>
              <a:spcAft>
                <a:spcPts val="0"/>
              </a:spcAft>
              <a:buNone/>
            </a:pPr>
            <a:r>
              <a:rPr lang="en" sz="1600">
                <a:latin typeface="Georgia"/>
                <a:ea typeface="Georgia"/>
                <a:cs typeface="Georgia"/>
                <a:sym typeface="Georgia"/>
              </a:rPr>
              <a:t>The best parameters obtained from hyperparameter tuning were then used to train our model to get best accuracy on training and validation sets.</a:t>
            </a:r>
            <a:endParaRPr sz="1600">
              <a:latin typeface="Georgia"/>
              <a:ea typeface="Georgia"/>
              <a:cs typeface="Georgia"/>
              <a:sym typeface="Georgia"/>
            </a:endParaRPr>
          </a:p>
          <a:p>
            <a:pPr indent="0" lvl="0" marL="0" rtl="0" algn="l">
              <a:spcBef>
                <a:spcPts val="1600"/>
              </a:spcBef>
              <a:spcAft>
                <a:spcPts val="0"/>
              </a:spcAft>
              <a:buNone/>
            </a:pPr>
            <a:r>
              <a:rPr lang="en" sz="1600">
                <a:latin typeface="Georgia"/>
                <a:ea typeface="Georgia"/>
                <a:cs typeface="Georgia"/>
                <a:sym typeface="Georgia"/>
              </a:rPr>
              <a:t>We tuned the model by tweaking following hyperparameters-</a:t>
            </a:r>
            <a:endParaRPr sz="1600">
              <a:latin typeface="Georgia"/>
              <a:ea typeface="Georgia"/>
              <a:cs typeface="Georgia"/>
              <a:sym typeface="Georgia"/>
            </a:endParaRPr>
          </a:p>
          <a:p>
            <a:pPr indent="-330200" lvl="0" marL="457200" rtl="0" algn="l">
              <a:spcBef>
                <a:spcPts val="1600"/>
              </a:spcBef>
              <a:spcAft>
                <a:spcPts val="0"/>
              </a:spcAft>
              <a:buSzPts val="1600"/>
              <a:buFont typeface="Georgia"/>
              <a:buChar char="●"/>
            </a:pPr>
            <a:r>
              <a:rPr lang="en" sz="1600">
                <a:latin typeface="Georgia"/>
                <a:ea typeface="Georgia"/>
                <a:cs typeface="Georgia"/>
                <a:sym typeface="Georgia"/>
              </a:rPr>
              <a:t>Learning rate</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Regularization parameter</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Batch size</a:t>
            </a:r>
            <a:endParaRPr sz="16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472875"/>
            <a:ext cx="7505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Results</a:t>
            </a:r>
            <a:endParaRPr>
              <a:latin typeface="Lato"/>
              <a:ea typeface="Lato"/>
              <a:cs typeface="Lato"/>
              <a:sym typeface="Lato"/>
            </a:endParaRPr>
          </a:p>
        </p:txBody>
      </p:sp>
      <p:sp>
        <p:nvSpPr>
          <p:cNvPr id="209" name="Google Shape;209;p26"/>
          <p:cNvSpPr txBox="1"/>
          <p:nvPr>
            <p:ph idx="1" type="body"/>
          </p:nvPr>
        </p:nvSpPr>
        <p:spPr>
          <a:xfrm>
            <a:off x="819150" y="1257125"/>
            <a:ext cx="7505700" cy="3476700"/>
          </a:xfrm>
          <a:prstGeom prst="rect">
            <a:avLst/>
          </a:prstGeom>
        </p:spPr>
        <p:txBody>
          <a:bodyPr anchorCtr="0" anchor="t" bIns="91425" lIns="91425" spcFirstLastPara="1" rIns="91425" wrap="square" tIns="91425">
            <a:noAutofit/>
          </a:bodyPr>
          <a:lstStyle/>
          <a:p>
            <a:pPr indent="0" lvl="0" marL="0" marR="293862" rtl="0" algn="l">
              <a:spcBef>
                <a:spcPts val="0"/>
              </a:spcBef>
              <a:spcAft>
                <a:spcPts val="0"/>
              </a:spcAft>
              <a:buNone/>
            </a:pPr>
            <a:r>
              <a:rPr b="1" lang="en" sz="1800">
                <a:latin typeface="Lato"/>
                <a:ea typeface="Lato"/>
                <a:cs typeface="Lato"/>
                <a:sym typeface="Lato"/>
              </a:rPr>
              <a:t>Accuracy Results						    Time vs Epoch Results</a:t>
            </a:r>
            <a:endParaRPr b="1" sz="1800">
              <a:latin typeface="Lato"/>
              <a:ea typeface="Lato"/>
              <a:cs typeface="Lato"/>
              <a:sym typeface="Lato"/>
            </a:endParaRPr>
          </a:p>
          <a:p>
            <a:pPr indent="0" lvl="0" marL="0" marR="4122912" rtl="0" algn="l">
              <a:spcBef>
                <a:spcPts val="1600"/>
              </a:spcBef>
              <a:spcAft>
                <a:spcPts val="0"/>
              </a:spcAft>
              <a:buNone/>
            </a:pPr>
            <a:r>
              <a:rPr lang="en" sz="1800">
                <a:latin typeface="Lato"/>
                <a:ea typeface="Lato"/>
                <a:cs typeface="Lato"/>
                <a:sym typeface="Lato"/>
              </a:rPr>
              <a:t>Test accuracy of 0.9355 was achieved in HAN model, while RNN gave 0.8529 accuracy and CNN gave 0.7319 accuracy. Thus, we can say that HAN performed better among the three.</a:t>
            </a:r>
            <a:endParaRPr sz="1800">
              <a:latin typeface="Lato"/>
              <a:ea typeface="Lato"/>
              <a:cs typeface="Lato"/>
              <a:sym typeface="Lato"/>
            </a:endParaRPr>
          </a:p>
          <a:p>
            <a:pPr indent="0" lvl="0" marL="0" marR="3494262" rtl="0" algn="l">
              <a:spcBef>
                <a:spcPts val="1600"/>
              </a:spcBef>
              <a:spcAft>
                <a:spcPts val="1600"/>
              </a:spcAft>
              <a:buNone/>
            </a:pPr>
            <a:r>
              <a:t/>
            </a:r>
            <a:endParaRPr sz="1400">
              <a:latin typeface="Georgia"/>
              <a:ea typeface="Georgia"/>
              <a:cs typeface="Georgia"/>
              <a:sym typeface="Georgia"/>
            </a:endParaRPr>
          </a:p>
        </p:txBody>
      </p:sp>
      <p:pic>
        <p:nvPicPr>
          <p:cNvPr id="210" name="Google Shape;210;p26"/>
          <p:cNvPicPr preferRelativeResize="0"/>
          <p:nvPr/>
        </p:nvPicPr>
        <p:blipFill>
          <a:blip r:embed="rId3">
            <a:alphaModFix/>
          </a:blip>
          <a:stretch>
            <a:fillRect/>
          </a:stretch>
        </p:blipFill>
        <p:spPr>
          <a:xfrm>
            <a:off x="4220025" y="1863875"/>
            <a:ext cx="4104825" cy="2727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472875"/>
            <a:ext cx="7505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Useful Resources</a:t>
            </a:r>
            <a:endParaRPr>
              <a:latin typeface="Lato"/>
              <a:ea typeface="Lato"/>
              <a:cs typeface="Lato"/>
              <a:sym typeface="Lato"/>
            </a:endParaRPr>
          </a:p>
        </p:txBody>
      </p:sp>
      <p:sp>
        <p:nvSpPr>
          <p:cNvPr id="216" name="Google Shape;216;p27"/>
          <p:cNvSpPr txBox="1"/>
          <p:nvPr>
            <p:ph idx="1" type="body"/>
          </p:nvPr>
        </p:nvSpPr>
        <p:spPr>
          <a:xfrm>
            <a:off x="819150" y="1257125"/>
            <a:ext cx="7505700" cy="3476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Lato"/>
                <a:ea typeface="Lato"/>
                <a:cs typeface="Lato"/>
                <a:sym typeface="Lato"/>
              </a:rPr>
              <a:t>CNN:</a:t>
            </a:r>
            <a:r>
              <a:rPr lang="en" sz="1400" u="sng">
                <a:solidFill>
                  <a:schemeClr val="hlink"/>
                </a:solidFill>
                <a:latin typeface="Lato"/>
                <a:ea typeface="Lato"/>
                <a:cs typeface="Lato"/>
                <a:sym typeface="Lato"/>
                <a:hlinkClick r:id="rId3"/>
              </a:rPr>
              <a:t>http://www.wildml.com/2015/11/understanding-convolutional-neural-networks-for-nlp/</a:t>
            </a:r>
            <a:endParaRPr sz="1400">
              <a:latin typeface="Lato"/>
              <a:ea typeface="Lato"/>
              <a:cs typeface="Lato"/>
              <a:sym typeface="Lato"/>
            </a:endParaRPr>
          </a:p>
          <a:p>
            <a:pPr indent="0" lvl="0" marL="0" rtl="0" algn="l">
              <a:lnSpc>
                <a:spcPct val="150000"/>
              </a:lnSpc>
              <a:spcBef>
                <a:spcPts val="1600"/>
              </a:spcBef>
              <a:spcAft>
                <a:spcPts val="0"/>
              </a:spcAft>
              <a:buNone/>
            </a:pPr>
            <a:r>
              <a:rPr lang="en" sz="1400">
                <a:latin typeface="Lato"/>
                <a:ea typeface="Lato"/>
                <a:cs typeface="Lato"/>
                <a:sym typeface="Lato"/>
              </a:rPr>
              <a:t>RNN: </a:t>
            </a:r>
            <a:r>
              <a:rPr lang="en" sz="1400" u="sng">
                <a:solidFill>
                  <a:schemeClr val="hlink"/>
                </a:solidFill>
                <a:latin typeface="Lato"/>
                <a:ea typeface="Lato"/>
                <a:cs typeface="Lato"/>
                <a:sym typeface="Lato"/>
                <a:hlinkClick r:id="rId4"/>
              </a:rPr>
              <a:t>http://colah.github.io/posts/2015-08-Understanding-LSTMs/</a:t>
            </a:r>
            <a:endParaRPr sz="1400">
              <a:latin typeface="Lato"/>
              <a:ea typeface="Lato"/>
              <a:cs typeface="Lato"/>
              <a:sym typeface="Lato"/>
            </a:endParaRPr>
          </a:p>
          <a:p>
            <a:pPr indent="0" lvl="0" marL="0" rtl="0" algn="l">
              <a:lnSpc>
                <a:spcPct val="150000"/>
              </a:lnSpc>
              <a:spcBef>
                <a:spcPts val="1600"/>
              </a:spcBef>
              <a:spcAft>
                <a:spcPts val="0"/>
              </a:spcAft>
              <a:buNone/>
            </a:pPr>
            <a:r>
              <a:rPr lang="en" sz="1400">
                <a:latin typeface="Lato"/>
                <a:ea typeface="Lato"/>
                <a:cs typeface="Lato"/>
                <a:sym typeface="Lato"/>
              </a:rPr>
              <a:t>HAN for Text Paragraphs and Documents: </a:t>
            </a:r>
            <a:r>
              <a:rPr lang="en" sz="1400" u="sng">
                <a:solidFill>
                  <a:schemeClr val="hlink"/>
                </a:solidFill>
                <a:latin typeface="Lato"/>
                <a:ea typeface="Lato"/>
                <a:cs typeface="Lato"/>
                <a:sym typeface="Lato"/>
                <a:hlinkClick r:id="rId5"/>
              </a:rPr>
              <a:t>https://arxiv.org/pdf/1506.01057v2.pdf</a:t>
            </a:r>
            <a:endParaRPr sz="1400">
              <a:latin typeface="Lato"/>
              <a:ea typeface="Lato"/>
              <a:cs typeface="Lato"/>
              <a:sym typeface="Lato"/>
            </a:endParaRPr>
          </a:p>
          <a:p>
            <a:pPr indent="0" lvl="0" marL="0" rtl="0" algn="l">
              <a:lnSpc>
                <a:spcPct val="150000"/>
              </a:lnSpc>
              <a:spcBef>
                <a:spcPts val="1600"/>
              </a:spcBef>
              <a:spcAft>
                <a:spcPts val="0"/>
              </a:spcAft>
              <a:buNone/>
            </a:pPr>
            <a:r>
              <a:rPr lang="en" sz="1400">
                <a:latin typeface="Lato"/>
                <a:ea typeface="Lato"/>
                <a:cs typeface="Lato"/>
                <a:sym typeface="Lato"/>
              </a:rPr>
              <a:t>HAN for Text Classification: </a:t>
            </a:r>
            <a:r>
              <a:rPr lang="en" sz="1400" u="sng">
                <a:solidFill>
                  <a:schemeClr val="hlink"/>
                </a:solidFill>
                <a:latin typeface="Lato"/>
                <a:ea typeface="Lato"/>
                <a:cs typeface="Lato"/>
                <a:sym typeface="Lato"/>
                <a:hlinkClick r:id="rId6"/>
              </a:rPr>
              <a:t>https://www.cs.cmu.edu/~diyiy/docs/naacl16.pdf</a:t>
            </a:r>
            <a:endParaRPr sz="1400">
              <a:latin typeface="Lato"/>
              <a:ea typeface="Lato"/>
              <a:cs typeface="Lato"/>
              <a:sym typeface="Lato"/>
            </a:endParaRPr>
          </a:p>
          <a:p>
            <a:pPr indent="0" lvl="0" marL="0" rtl="0" algn="l">
              <a:lnSpc>
                <a:spcPct val="150000"/>
              </a:lnSpc>
              <a:spcBef>
                <a:spcPts val="1600"/>
              </a:spcBef>
              <a:spcAft>
                <a:spcPts val="0"/>
              </a:spcAft>
              <a:buNone/>
            </a:pPr>
            <a:r>
              <a:rPr lang="en" sz="1400" u="sng">
                <a:solidFill>
                  <a:schemeClr val="hlink"/>
                </a:solidFill>
                <a:latin typeface="Lato"/>
                <a:ea typeface="Lato"/>
                <a:cs typeface="Lato"/>
                <a:sym typeface="Lato"/>
                <a:hlinkClick r:id="rId7"/>
              </a:rPr>
              <a:t>https://towardsdatascience.com/understanding-neural-networks-from-neuron-to-rnn-cnn-and-deep-learning-cd88e90e0a90</a:t>
            </a:r>
            <a:endParaRPr sz="1400">
              <a:latin typeface="Lato"/>
              <a:ea typeface="Lato"/>
              <a:cs typeface="Lato"/>
              <a:sym typeface="Lato"/>
            </a:endParaRPr>
          </a:p>
          <a:p>
            <a:pPr indent="0" lvl="0" marL="0" rtl="0" algn="l">
              <a:lnSpc>
                <a:spcPct val="150000"/>
              </a:lnSpc>
              <a:spcBef>
                <a:spcPts val="1600"/>
              </a:spcBef>
              <a:spcAft>
                <a:spcPts val="0"/>
              </a:spcAft>
              <a:buNone/>
            </a:pPr>
            <a:r>
              <a:rPr lang="en" sz="1400" u="sng">
                <a:solidFill>
                  <a:schemeClr val="hlink"/>
                </a:solidFill>
                <a:latin typeface="Lato"/>
                <a:ea typeface="Lato"/>
                <a:cs typeface="Lato"/>
                <a:sym typeface="Lato"/>
                <a:hlinkClick r:id="rId8"/>
              </a:rPr>
              <a:t>h</a:t>
            </a:r>
            <a:r>
              <a:rPr lang="en" sz="1400" u="sng">
                <a:solidFill>
                  <a:schemeClr val="hlink"/>
                </a:solidFill>
                <a:latin typeface="Lato"/>
                <a:ea typeface="Lato"/>
                <a:cs typeface="Lato"/>
                <a:sym typeface="Lato"/>
                <a:hlinkClick r:id="rId9"/>
              </a:rPr>
              <a:t>ttps://machinelearningmastery.com/cnn-long-short-term-memory-networks/</a:t>
            </a:r>
            <a:endParaRPr sz="1400">
              <a:latin typeface="Lato"/>
              <a:ea typeface="Lato"/>
              <a:cs typeface="Lato"/>
              <a:sym typeface="Lato"/>
            </a:endParaRPr>
          </a:p>
          <a:p>
            <a:pPr indent="0" lvl="0" marL="0" rtl="0" algn="l">
              <a:lnSpc>
                <a:spcPct val="150000"/>
              </a:lnSpc>
              <a:spcBef>
                <a:spcPts val="1600"/>
              </a:spcBef>
              <a:spcAft>
                <a:spcPts val="0"/>
              </a:spcAft>
              <a:buNone/>
            </a:pPr>
            <a:r>
              <a:t/>
            </a:r>
            <a:endParaRPr sz="1600">
              <a:latin typeface="Lato"/>
              <a:ea typeface="Lato"/>
              <a:cs typeface="Lato"/>
              <a:sym typeface="Lato"/>
            </a:endParaRPr>
          </a:p>
          <a:p>
            <a:pPr indent="0" lvl="0" marL="0" rtl="0" algn="l">
              <a:spcBef>
                <a:spcPts val="1600"/>
              </a:spcBef>
              <a:spcAft>
                <a:spcPts val="1600"/>
              </a:spcAft>
              <a:buNone/>
            </a:pPr>
            <a:r>
              <a:t/>
            </a:r>
            <a:endParaRPr sz="14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731250" y="378975"/>
            <a:ext cx="7593600" cy="5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References</a:t>
            </a:r>
            <a:endParaRPr>
              <a:latin typeface="Lato"/>
              <a:ea typeface="Lato"/>
              <a:cs typeface="Lato"/>
              <a:sym typeface="Lato"/>
            </a:endParaRPr>
          </a:p>
        </p:txBody>
      </p:sp>
      <p:sp>
        <p:nvSpPr>
          <p:cNvPr id="222" name="Google Shape;222;p28"/>
          <p:cNvSpPr txBox="1"/>
          <p:nvPr>
            <p:ph idx="1" type="body"/>
          </p:nvPr>
        </p:nvSpPr>
        <p:spPr>
          <a:xfrm>
            <a:off x="819150" y="1047500"/>
            <a:ext cx="7505700" cy="3772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latin typeface="Lato"/>
                <a:ea typeface="Lato"/>
                <a:cs typeface="Lato"/>
                <a:sym typeface="Lato"/>
              </a:rPr>
              <a:t>Tagging Posts: </a:t>
            </a:r>
            <a:r>
              <a:rPr lang="en" sz="1600" u="sng">
                <a:solidFill>
                  <a:schemeClr val="accent5"/>
                </a:solidFill>
                <a:latin typeface="Lato"/>
                <a:ea typeface="Lato"/>
                <a:cs typeface="Lato"/>
                <a:sym typeface="Lato"/>
                <a:hlinkClick r:id="rId3"/>
              </a:rPr>
              <a:t>https://cloud.google.com/blog/products/gcp/intro-to-text-classification-with-keras-automatically-tagging-stack-overflow-posts</a:t>
            </a:r>
            <a:endParaRPr sz="1600">
              <a:solidFill>
                <a:srgbClr val="000000"/>
              </a:solidFill>
              <a:latin typeface="Lato"/>
              <a:ea typeface="Lato"/>
              <a:cs typeface="Lato"/>
              <a:sym typeface="Lato"/>
            </a:endParaRPr>
          </a:p>
          <a:p>
            <a:pPr indent="0" lvl="0" marL="0" rtl="0" algn="l">
              <a:lnSpc>
                <a:spcPct val="100000"/>
              </a:lnSpc>
              <a:spcBef>
                <a:spcPts val="1600"/>
              </a:spcBef>
              <a:spcAft>
                <a:spcPts val="0"/>
              </a:spcAft>
              <a:buNone/>
            </a:pPr>
            <a:r>
              <a:rPr lang="en" sz="1600">
                <a:solidFill>
                  <a:srgbClr val="000000"/>
                </a:solidFill>
                <a:latin typeface="Lato"/>
                <a:ea typeface="Lato"/>
                <a:cs typeface="Lato"/>
                <a:sym typeface="Lato"/>
              </a:rPr>
              <a:t>Keras : </a:t>
            </a:r>
            <a:r>
              <a:rPr lang="en" sz="1600" u="sng">
                <a:solidFill>
                  <a:schemeClr val="accent5"/>
                </a:solidFill>
                <a:latin typeface="Lato"/>
                <a:ea typeface="Lato"/>
                <a:cs typeface="Lato"/>
                <a:sym typeface="Lato"/>
                <a:hlinkClick r:id="rId4"/>
              </a:rPr>
              <a:t>https://realpython.com/python-keras-text-classification/</a:t>
            </a:r>
            <a:endParaRPr sz="1600">
              <a:latin typeface="Lato"/>
              <a:ea typeface="Lato"/>
              <a:cs typeface="Lato"/>
              <a:sym typeface="Lato"/>
            </a:endParaRPr>
          </a:p>
          <a:p>
            <a:pPr indent="0" lvl="0" marL="0" rtl="0" algn="l">
              <a:lnSpc>
                <a:spcPct val="100000"/>
              </a:lnSpc>
              <a:spcBef>
                <a:spcPts val="0"/>
              </a:spcBef>
              <a:spcAft>
                <a:spcPts val="0"/>
              </a:spcAft>
              <a:buNone/>
            </a:pPr>
            <a:r>
              <a:t/>
            </a:r>
            <a:endParaRPr sz="1600">
              <a:latin typeface="Lato"/>
              <a:ea typeface="Lato"/>
              <a:cs typeface="Lato"/>
              <a:sym typeface="Lato"/>
            </a:endParaRPr>
          </a:p>
          <a:p>
            <a:pPr indent="0" lvl="0" marL="0" rtl="0" algn="l">
              <a:lnSpc>
                <a:spcPct val="100000"/>
              </a:lnSpc>
              <a:spcBef>
                <a:spcPts val="0"/>
              </a:spcBef>
              <a:spcAft>
                <a:spcPts val="0"/>
              </a:spcAft>
              <a:buNone/>
            </a:pPr>
            <a:r>
              <a:rPr lang="en" sz="1600">
                <a:latin typeface="Lato"/>
                <a:ea typeface="Lato"/>
                <a:cs typeface="Lato"/>
                <a:sym typeface="Lato"/>
              </a:rPr>
              <a:t>RMSprop Optimizer: </a:t>
            </a:r>
            <a:r>
              <a:rPr lang="en" sz="1600" u="sng">
                <a:solidFill>
                  <a:schemeClr val="accent5"/>
                </a:solidFill>
                <a:latin typeface="Lato"/>
                <a:ea typeface="Lato"/>
                <a:cs typeface="Lato"/>
                <a:sym typeface="Lato"/>
                <a:hlinkClick r:id="rId5"/>
              </a:rPr>
              <a:t>https://towardsdatascience.com/a-look-at-gradient-descent-and-rmsprop-optimizers-f77d483ef08b</a:t>
            </a:r>
            <a:endParaRPr sz="16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600">
              <a:solidFill>
                <a:srgbClr val="000000"/>
              </a:solidFill>
              <a:latin typeface="Lato"/>
              <a:ea typeface="Lato"/>
              <a:cs typeface="Lato"/>
              <a:sym typeface="Lato"/>
            </a:endParaRPr>
          </a:p>
          <a:p>
            <a:pPr indent="0" lvl="0" marL="0" rtl="0" algn="l">
              <a:spcBef>
                <a:spcPts val="0"/>
              </a:spcBef>
              <a:spcAft>
                <a:spcPts val="0"/>
              </a:spcAft>
              <a:buNone/>
            </a:pPr>
            <a:r>
              <a:rPr lang="en" sz="1600">
                <a:solidFill>
                  <a:srgbClr val="000000"/>
                </a:solidFill>
                <a:latin typeface="Lato"/>
                <a:ea typeface="Lato"/>
                <a:cs typeface="Lato"/>
                <a:sym typeface="Lato"/>
              </a:rPr>
              <a:t>News classifier : </a:t>
            </a:r>
            <a:r>
              <a:rPr lang="en" sz="1600" u="sng">
                <a:solidFill>
                  <a:srgbClr val="1155CC"/>
                </a:solidFill>
                <a:latin typeface="Lato"/>
                <a:ea typeface="Lato"/>
                <a:cs typeface="Lato"/>
                <a:sym typeface="Lato"/>
                <a:hlinkClick r:id="rId6"/>
              </a:rPr>
              <a:t>https://towardsdatascience.com/text-classification-in-keras-part-1-a-simple-reuters-news-classifier-9558d34d01d3</a:t>
            </a:r>
            <a:endParaRPr sz="1600">
              <a:solidFill>
                <a:srgbClr val="000000"/>
              </a:solidFill>
              <a:latin typeface="Lato"/>
              <a:ea typeface="Lato"/>
              <a:cs typeface="Lato"/>
              <a:sym typeface="Lato"/>
            </a:endParaRPr>
          </a:p>
          <a:p>
            <a:pPr indent="0" lvl="0" marL="0" rtl="0" algn="l">
              <a:lnSpc>
                <a:spcPct val="150000"/>
              </a:lnSpc>
              <a:spcBef>
                <a:spcPts val="0"/>
              </a:spcBef>
              <a:spcAft>
                <a:spcPts val="1600"/>
              </a:spcAft>
              <a:buNone/>
            </a:pPr>
            <a:r>
              <a:t/>
            </a:r>
            <a:endParaRPr sz="16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547650" y="395650"/>
            <a:ext cx="7777200" cy="5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Description</a:t>
            </a:r>
            <a:endParaRPr>
              <a:latin typeface="Lato"/>
              <a:ea typeface="Lato"/>
              <a:cs typeface="Lato"/>
              <a:sym typeface="Lato"/>
            </a:endParaRPr>
          </a:p>
        </p:txBody>
      </p:sp>
      <p:sp>
        <p:nvSpPr>
          <p:cNvPr id="136" name="Google Shape;136;p14"/>
          <p:cNvSpPr txBox="1"/>
          <p:nvPr>
            <p:ph idx="1" type="body"/>
          </p:nvPr>
        </p:nvSpPr>
        <p:spPr>
          <a:xfrm>
            <a:off x="819150" y="1080975"/>
            <a:ext cx="7505700" cy="36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In this project,  we have developed and compared the three different deep neural network (DNN) architectures for the task of text classification. The following three architectures should be explored: </a:t>
            </a:r>
            <a:endParaRPr sz="1600">
              <a:latin typeface="Lato"/>
              <a:ea typeface="Lato"/>
              <a:cs typeface="Lato"/>
              <a:sym typeface="Lato"/>
            </a:endParaRPr>
          </a:p>
          <a:p>
            <a:pPr indent="0" lvl="0" marL="0" rtl="0" algn="l">
              <a:spcBef>
                <a:spcPts val="1600"/>
              </a:spcBef>
              <a:spcAft>
                <a:spcPts val="0"/>
              </a:spcAft>
              <a:buNone/>
            </a:pPr>
            <a:r>
              <a:rPr lang="en" sz="1600">
                <a:latin typeface="Lato"/>
                <a:ea typeface="Lato"/>
                <a:cs typeface="Lato"/>
                <a:sym typeface="Lato"/>
              </a:rPr>
              <a:t>CNN: Convolutional Neural Networks</a:t>
            </a:r>
            <a:endParaRPr sz="1600">
              <a:latin typeface="Lato"/>
              <a:ea typeface="Lato"/>
              <a:cs typeface="Lato"/>
              <a:sym typeface="Lato"/>
            </a:endParaRPr>
          </a:p>
          <a:p>
            <a:pPr indent="0" lvl="0" marL="0" rtl="0" algn="l">
              <a:spcBef>
                <a:spcPts val="1600"/>
              </a:spcBef>
              <a:spcAft>
                <a:spcPts val="0"/>
              </a:spcAft>
              <a:buNone/>
            </a:pPr>
            <a:r>
              <a:rPr lang="en" sz="1600">
                <a:latin typeface="Lato"/>
                <a:ea typeface="Lato"/>
                <a:cs typeface="Lato"/>
                <a:sym typeface="Lato"/>
              </a:rPr>
              <a:t>RNN: Recurrent Neural Networks</a:t>
            </a:r>
            <a:endParaRPr sz="1600">
              <a:latin typeface="Lato"/>
              <a:ea typeface="Lato"/>
              <a:cs typeface="Lato"/>
              <a:sym typeface="Lato"/>
            </a:endParaRPr>
          </a:p>
          <a:p>
            <a:pPr indent="0" lvl="0" marL="0" rtl="0" algn="l">
              <a:spcBef>
                <a:spcPts val="1600"/>
              </a:spcBef>
              <a:spcAft>
                <a:spcPts val="0"/>
              </a:spcAft>
              <a:buNone/>
            </a:pPr>
            <a:r>
              <a:rPr lang="en" sz="1600">
                <a:latin typeface="Lato"/>
                <a:ea typeface="Lato"/>
                <a:cs typeface="Lato"/>
                <a:sym typeface="Lato"/>
              </a:rPr>
              <a:t>HAN: Hierarchical Attention Networks</a:t>
            </a:r>
            <a:endParaRPr sz="1600">
              <a:latin typeface="Lato"/>
              <a:ea typeface="Lato"/>
              <a:cs typeface="Lato"/>
              <a:sym typeface="Lato"/>
            </a:endParaRPr>
          </a:p>
          <a:p>
            <a:pPr indent="0" lvl="0" marL="0" rtl="0" algn="l">
              <a:spcBef>
                <a:spcPts val="1600"/>
              </a:spcBef>
              <a:spcAft>
                <a:spcPts val="1600"/>
              </a:spcAft>
              <a:buNone/>
            </a:pPr>
            <a:r>
              <a:rPr lang="en" sz="1600">
                <a:latin typeface="Lato"/>
                <a:ea typeface="Lato"/>
                <a:cs typeface="Lato"/>
                <a:sym typeface="Lato"/>
              </a:rPr>
              <a:t>In addition we used the Word vectors generated by Google’s GloVe which is </a:t>
            </a:r>
            <a:r>
              <a:rPr lang="en" sz="1600">
                <a:latin typeface="Lato"/>
                <a:ea typeface="Lato"/>
                <a:cs typeface="Lato"/>
                <a:sym typeface="Lato"/>
              </a:rPr>
              <a:t>an unsupervised learning algorithm</a:t>
            </a:r>
            <a:r>
              <a:rPr lang="en" sz="1600">
                <a:latin typeface="Lato"/>
                <a:ea typeface="Lato"/>
                <a:cs typeface="Lato"/>
                <a:sym typeface="Lato"/>
              </a:rPr>
              <a:t> as the underlying data model</a:t>
            </a:r>
            <a:endParaRPr sz="1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665750" y="472875"/>
            <a:ext cx="76593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Why Text Classification?</a:t>
            </a:r>
            <a:endParaRPr>
              <a:latin typeface="Lato"/>
              <a:ea typeface="Lato"/>
              <a:cs typeface="Lato"/>
              <a:sym typeface="Lato"/>
            </a:endParaRPr>
          </a:p>
        </p:txBody>
      </p:sp>
      <p:sp>
        <p:nvSpPr>
          <p:cNvPr id="142" name="Google Shape;142;p15"/>
          <p:cNvSpPr txBox="1"/>
          <p:nvPr>
            <p:ph idx="1" type="body"/>
          </p:nvPr>
        </p:nvSpPr>
        <p:spPr>
          <a:xfrm>
            <a:off x="819150" y="1257125"/>
            <a:ext cx="7505700" cy="34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Text classification is one of the most important Natural Language Processing &amp;</a:t>
            </a:r>
            <a:endParaRPr sz="1600">
              <a:latin typeface="Lato"/>
              <a:ea typeface="Lato"/>
              <a:cs typeface="Lato"/>
              <a:sym typeface="Lato"/>
            </a:endParaRPr>
          </a:p>
          <a:p>
            <a:pPr indent="0" lvl="0" marL="0" rtl="0" algn="l">
              <a:spcBef>
                <a:spcPts val="1600"/>
              </a:spcBef>
              <a:spcAft>
                <a:spcPts val="0"/>
              </a:spcAft>
              <a:buNone/>
            </a:pPr>
            <a:r>
              <a:rPr lang="en" sz="1600">
                <a:latin typeface="Lato"/>
                <a:ea typeface="Lato"/>
                <a:cs typeface="Lato"/>
                <a:sym typeface="Lato"/>
              </a:rPr>
              <a:t>Supervised Machine Learning tasks in different business problems.</a:t>
            </a:r>
            <a:endParaRPr sz="1600">
              <a:latin typeface="Lato"/>
              <a:ea typeface="Lato"/>
              <a:cs typeface="Lato"/>
              <a:sym typeface="Lato"/>
            </a:endParaRPr>
          </a:p>
          <a:p>
            <a:pPr indent="0" lvl="0" marL="0" rtl="0" algn="l">
              <a:spcBef>
                <a:spcPts val="1600"/>
              </a:spcBef>
              <a:spcAft>
                <a:spcPts val="0"/>
              </a:spcAft>
              <a:buNone/>
            </a:pPr>
            <a:r>
              <a:rPr lang="en" sz="1600">
                <a:latin typeface="Lato"/>
                <a:ea typeface="Lato"/>
                <a:cs typeface="Lato"/>
                <a:sym typeface="Lato"/>
              </a:rPr>
              <a:t>Example business applications include but not limited to:</a:t>
            </a:r>
            <a:endParaRPr sz="1600">
              <a:latin typeface="Lato"/>
              <a:ea typeface="Lato"/>
              <a:cs typeface="Lato"/>
              <a:sym typeface="Lato"/>
            </a:endParaRPr>
          </a:p>
          <a:p>
            <a:pPr indent="-330200" lvl="0" marL="457200" rtl="0" algn="l">
              <a:lnSpc>
                <a:spcPct val="150000"/>
              </a:lnSpc>
              <a:spcBef>
                <a:spcPts val="1600"/>
              </a:spcBef>
              <a:spcAft>
                <a:spcPts val="0"/>
              </a:spcAft>
              <a:buSzPts val="1600"/>
              <a:buFont typeface="Lato"/>
              <a:buChar char="●"/>
            </a:pPr>
            <a:r>
              <a:rPr lang="en" sz="1600">
                <a:latin typeface="Lato"/>
                <a:ea typeface="Lato"/>
                <a:cs typeface="Lato"/>
                <a:sym typeface="Lato"/>
              </a:rPr>
              <a:t>Understanding audience sentiment from social media</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Detection of spam &amp; non-spam emails</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Auto tagging of customer queries</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Categorization of news articles into predefined topics</a:t>
            </a:r>
            <a:endParaRPr sz="1600">
              <a:latin typeface="Lato"/>
              <a:ea typeface="Lato"/>
              <a:cs typeface="Lato"/>
              <a:sym typeface="Lato"/>
            </a:endParaRPr>
          </a:p>
          <a:p>
            <a:pPr indent="0" lvl="0" marL="0" rtl="0" algn="l">
              <a:spcBef>
                <a:spcPts val="1600"/>
              </a:spcBef>
              <a:spcAft>
                <a:spcPts val="1600"/>
              </a:spcAft>
              <a:buNone/>
            </a:pPr>
            <a:r>
              <a:t/>
            </a:r>
            <a:endParaRPr sz="14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601325" y="472875"/>
            <a:ext cx="77235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Choosing the data set</a:t>
            </a:r>
            <a:endParaRPr>
              <a:latin typeface="Lato"/>
              <a:ea typeface="Lato"/>
              <a:cs typeface="Lato"/>
              <a:sym typeface="Lato"/>
            </a:endParaRPr>
          </a:p>
        </p:txBody>
      </p:sp>
      <p:sp>
        <p:nvSpPr>
          <p:cNvPr id="148" name="Google Shape;148;p16"/>
          <p:cNvSpPr txBox="1"/>
          <p:nvPr>
            <p:ph idx="1" type="body"/>
          </p:nvPr>
        </p:nvSpPr>
        <p:spPr>
          <a:xfrm>
            <a:off x="819150" y="1147775"/>
            <a:ext cx="7505700" cy="3585900"/>
          </a:xfrm>
          <a:prstGeom prst="rect">
            <a:avLst/>
          </a:prstGeom>
        </p:spPr>
        <p:txBody>
          <a:bodyPr anchorCtr="0" anchor="t" bIns="91425" lIns="91425" spcFirstLastPara="1" rIns="91425" wrap="square" tIns="91425">
            <a:noAutofit/>
          </a:bodyPr>
          <a:lstStyle/>
          <a:p>
            <a:pPr indent="0" lvl="0" marL="0" rtl="0" algn="l">
              <a:lnSpc>
                <a:spcPct val="158000"/>
              </a:lnSpc>
              <a:spcBef>
                <a:spcPts val="600"/>
              </a:spcBef>
              <a:spcAft>
                <a:spcPts val="0"/>
              </a:spcAft>
              <a:buNone/>
            </a:pPr>
            <a:r>
              <a:rPr lang="en" sz="1500">
                <a:solidFill>
                  <a:srgbClr val="000000"/>
                </a:solidFill>
                <a:latin typeface="Georgia"/>
                <a:ea typeface="Georgia"/>
                <a:cs typeface="Georgia"/>
                <a:sym typeface="Georgia"/>
              </a:rPr>
              <a:t>The </a:t>
            </a:r>
            <a:r>
              <a:rPr lang="en" sz="1600">
                <a:solidFill>
                  <a:srgbClr val="000000"/>
                </a:solidFill>
                <a:highlight>
                  <a:srgbClr val="FFFFFF"/>
                </a:highlight>
                <a:latin typeface="Georgia"/>
                <a:ea typeface="Georgia"/>
                <a:cs typeface="Georgia"/>
                <a:sym typeface="Georgia"/>
              </a:rPr>
              <a:t>Yelp Reviews CSV file</a:t>
            </a:r>
            <a:r>
              <a:rPr lang="en" sz="1500">
                <a:solidFill>
                  <a:srgbClr val="000000"/>
                </a:solidFill>
                <a:latin typeface="Georgia"/>
                <a:ea typeface="Georgia"/>
                <a:cs typeface="Georgia"/>
                <a:sym typeface="Georgia"/>
              </a:rPr>
              <a:t> dataset contains 10,000 reviews, of which we lay emphasis on the following information for each:</a:t>
            </a:r>
            <a:endParaRPr sz="1500">
              <a:solidFill>
                <a:srgbClr val="000000"/>
              </a:solidFill>
              <a:latin typeface="Georgia"/>
              <a:ea typeface="Georgia"/>
              <a:cs typeface="Georgia"/>
              <a:sym typeface="Georgia"/>
            </a:endParaRPr>
          </a:p>
          <a:p>
            <a:pPr indent="0" lvl="0" marL="0" rtl="0" algn="l">
              <a:lnSpc>
                <a:spcPct val="158000"/>
              </a:lnSpc>
              <a:spcBef>
                <a:spcPts val="600"/>
              </a:spcBef>
              <a:spcAft>
                <a:spcPts val="0"/>
              </a:spcAft>
              <a:buNone/>
            </a:pPr>
            <a:r>
              <a:rPr b="1" lang="en" sz="1500">
                <a:solidFill>
                  <a:srgbClr val="000000"/>
                </a:solidFill>
                <a:latin typeface="Georgia"/>
                <a:ea typeface="Georgia"/>
                <a:cs typeface="Georgia"/>
                <a:sym typeface="Georgia"/>
              </a:rPr>
              <a:t>stars</a:t>
            </a:r>
            <a:r>
              <a:rPr lang="en" sz="1500">
                <a:solidFill>
                  <a:srgbClr val="000000"/>
                </a:solidFill>
                <a:latin typeface="Georgia"/>
                <a:ea typeface="Georgia"/>
                <a:cs typeface="Georgia"/>
                <a:sym typeface="Georgia"/>
              </a:rPr>
              <a:t> (1–5 rating for the business)</a:t>
            </a:r>
            <a:endParaRPr sz="1500">
              <a:solidFill>
                <a:srgbClr val="000000"/>
              </a:solidFill>
              <a:latin typeface="Georgia"/>
              <a:ea typeface="Georgia"/>
              <a:cs typeface="Georgia"/>
              <a:sym typeface="Georgia"/>
            </a:endParaRPr>
          </a:p>
          <a:p>
            <a:pPr indent="0" lvl="0" marL="0" rtl="0" algn="l">
              <a:lnSpc>
                <a:spcPct val="158000"/>
              </a:lnSpc>
              <a:spcBef>
                <a:spcPts val="600"/>
              </a:spcBef>
              <a:spcAft>
                <a:spcPts val="0"/>
              </a:spcAft>
              <a:buNone/>
            </a:pPr>
            <a:r>
              <a:rPr b="1" lang="en" sz="1500">
                <a:solidFill>
                  <a:srgbClr val="000000"/>
                </a:solidFill>
                <a:latin typeface="Georgia"/>
                <a:ea typeface="Georgia"/>
                <a:cs typeface="Georgia"/>
                <a:sym typeface="Georgia"/>
              </a:rPr>
              <a:t>text</a:t>
            </a:r>
            <a:r>
              <a:rPr lang="en" sz="1500">
                <a:solidFill>
                  <a:srgbClr val="000000"/>
                </a:solidFill>
                <a:latin typeface="Georgia"/>
                <a:ea typeface="Georgia"/>
                <a:cs typeface="Georgia"/>
                <a:sym typeface="Georgia"/>
              </a:rPr>
              <a:t> (Review text)</a:t>
            </a:r>
            <a:endParaRPr sz="1500">
              <a:solidFill>
                <a:srgbClr val="000000"/>
              </a:solidFill>
              <a:latin typeface="Georgia"/>
              <a:ea typeface="Georgia"/>
              <a:cs typeface="Georgia"/>
              <a:sym typeface="Georgia"/>
            </a:endParaRPr>
          </a:p>
          <a:p>
            <a:pPr indent="0" lvl="0" marL="0" rtl="0" algn="l">
              <a:lnSpc>
                <a:spcPct val="158000"/>
              </a:lnSpc>
              <a:spcBef>
                <a:spcPts val="600"/>
              </a:spcBef>
              <a:spcAft>
                <a:spcPts val="0"/>
              </a:spcAft>
              <a:buNone/>
            </a:pPr>
            <a:r>
              <a:rPr lang="en" sz="1500">
                <a:solidFill>
                  <a:srgbClr val="000000"/>
                </a:solidFill>
                <a:latin typeface="Georgia"/>
                <a:ea typeface="Georgia"/>
                <a:cs typeface="Georgia"/>
                <a:sym typeface="Georgia"/>
              </a:rPr>
              <a:t>The type information provided detail about the text type. Upon analysis we determined that each text type is review.</a:t>
            </a:r>
            <a:endParaRPr sz="1500">
              <a:solidFill>
                <a:srgbClr val="000000"/>
              </a:solidFill>
              <a:latin typeface="Georgia"/>
              <a:ea typeface="Georgia"/>
              <a:cs typeface="Georgia"/>
              <a:sym typeface="Georgia"/>
            </a:endParaRPr>
          </a:p>
          <a:p>
            <a:pPr indent="0" lvl="0" marL="0" rtl="0" algn="l">
              <a:lnSpc>
                <a:spcPct val="158000"/>
              </a:lnSpc>
              <a:spcBef>
                <a:spcPts val="600"/>
              </a:spcBef>
              <a:spcAft>
                <a:spcPts val="0"/>
              </a:spcAft>
              <a:buNone/>
            </a:pPr>
            <a:r>
              <a:rPr lang="en" sz="1500">
                <a:solidFill>
                  <a:srgbClr val="000000"/>
                </a:solidFill>
                <a:latin typeface="Georgia"/>
                <a:ea typeface="Georgia"/>
                <a:cs typeface="Georgia"/>
                <a:sym typeface="Georgia"/>
              </a:rPr>
              <a:t>The dataset also contains the following columns, business_id, date, review_id, user_id and comments on the review, given by other users like </a:t>
            </a:r>
            <a:r>
              <a:rPr b="1" lang="en" sz="1500">
                <a:solidFill>
                  <a:srgbClr val="000000"/>
                </a:solidFill>
                <a:latin typeface="Georgia"/>
                <a:ea typeface="Georgia"/>
                <a:cs typeface="Georgia"/>
                <a:sym typeface="Georgia"/>
              </a:rPr>
              <a:t>cool</a:t>
            </a:r>
            <a:r>
              <a:rPr lang="en" sz="1500">
                <a:solidFill>
                  <a:srgbClr val="000000"/>
                </a:solidFill>
                <a:latin typeface="Georgia"/>
                <a:ea typeface="Georgia"/>
                <a:cs typeface="Georgia"/>
                <a:sym typeface="Georgia"/>
              </a:rPr>
              <a:t> / </a:t>
            </a:r>
            <a:r>
              <a:rPr b="1" lang="en" sz="1500">
                <a:solidFill>
                  <a:srgbClr val="000000"/>
                </a:solidFill>
                <a:latin typeface="Georgia"/>
                <a:ea typeface="Georgia"/>
                <a:cs typeface="Georgia"/>
                <a:sym typeface="Georgia"/>
              </a:rPr>
              <a:t>useful</a:t>
            </a:r>
            <a:r>
              <a:rPr lang="en" sz="1500">
                <a:solidFill>
                  <a:srgbClr val="000000"/>
                </a:solidFill>
                <a:latin typeface="Georgia"/>
                <a:ea typeface="Georgia"/>
                <a:cs typeface="Georgia"/>
                <a:sym typeface="Georgia"/>
              </a:rPr>
              <a:t> / </a:t>
            </a:r>
            <a:r>
              <a:rPr b="1" lang="en" sz="1500">
                <a:solidFill>
                  <a:srgbClr val="000000"/>
                </a:solidFill>
                <a:latin typeface="Georgia"/>
                <a:ea typeface="Georgia"/>
                <a:cs typeface="Georgia"/>
                <a:sym typeface="Georgia"/>
              </a:rPr>
              <a:t>funny</a:t>
            </a:r>
            <a:endParaRPr sz="1500">
              <a:solidFill>
                <a:srgbClr val="000000"/>
              </a:solidFill>
              <a:latin typeface="Georgia"/>
              <a:ea typeface="Georgia"/>
              <a:cs typeface="Georgia"/>
              <a:sym typeface="Georgia"/>
            </a:endParaRPr>
          </a:p>
          <a:p>
            <a:pPr indent="0" lvl="0" marL="0" rtl="0" algn="l">
              <a:lnSpc>
                <a:spcPct val="158000"/>
              </a:lnSpc>
              <a:spcBef>
                <a:spcPts val="600"/>
              </a:spcBef>
              <a:spcAft>
                <a:spcPts val="0"/>
              </a:spcAft>
              <a:buNone/>
            </a:pPr>
            <a:r>
              <a:t/>
            </a:r>
            <a:endParaRPr sz="1600">
              <a:solidFill>
                <a:srgbClr val="000000"/>
              </a:solidFill>
              <a:latin typeface="Georgia"/>
              <a:ea typeface="Georgia"/>
              <a:cs typeface="Georgia"/>
              <a:sym typeface="Georgia"/>
            </a:endParaRPr>
          </a:p>
          <a:p>
            <a:pPr indent="0" lvl="0" marL="0" rtl="0" algn="l">
              <a:lnSpc>
                <a:spcPct val="158000"/>
              </a:lnSpc>
              <a:spcBef>
                <a:spcPts val="600"/>
              </a:spcBef>
              <a:spcAft>
                <a:spcPts val="0"/>
              </a:spcAft>
              <a:buNone/>
            </a:pPr>
            <a:r>
              <a:t/>
            </a:r>
            <a:endParaRPr sz="1600">
              <a:solidFill>
                <a:srgbClr val="000000"/>
              </a:solidFill>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526150" y="472875"/>
            <a:ext cx="77988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Data Preprocessing</a:t>
            </a:r>
            <a:endParaRPr>
              <a:latin typeface="Lato"/>
              <a:ea typeface="Lato"/>
              <a:cs typeface="Lato"/>
              <a:sym typeface="Lato"/>
            </a:endParaRPr>
          </a:p>
        </p:txBody>
      </p:sp>
      <p:sp>
        <p:nvSpPr>
          <p:cNvPr id="154" name="Google Shape;154;p17"/>
          <p:cNvSpPr txBox="1"/>
          <p:nvPr>
            <p:ph idx="1" type="body"/>
          </p:nvPr>
        </p:nvSpPr>
        <p:spPr>
          <a:xfrm>
            <a:off x="819150" y="1294775"/>
            <a:ext cx="7505700" cy="34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Lato"/>
                <a:ea typeface="Lato"/>
                <a:cs typeface="Lato"/>
                <a:sym typeface="Lato"/>
              </a:rPr>
              <a:t>Before performing the embedding and mapping steps, import all the libraries and datasets. Then, perform the following for the data sample:</a:t>
            </a:r>
            <a:endParaRPr sz="1600">
              <a:solidFill>
                <a:srgbClr val="000000"/>
              </a:solidFill>
              <a:latin typeface="Lato"/>
              <a:ea typeface="Lato"/>
              <a:cs typeface="Lato"/>
              <a:sym typeface="Lato"/>
            </a:endParaRPr>
          </a:p>
          <a:p>
            <a:pPr indent="-330200" lvl="0" marL="457200" rtl="0" algn="l">
              <a:lnSpc>
                <a:spcPct val="150000"/>
              </a:lnSpc>
              <a:spcBef>
                <a:spcPts val="220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Data Cleaning: Find and remove the missing(na) values</a:t>
            </a:r>
            <a:endParaRPr sz="1600">
              <a:solidFill>
                <a:srgbClr val="000000"/>
              </a:solidFill>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Determine the categorical values</a:t>
            </a:r>
            <a:endParaRPr sz="1600">
              <a:solidFill>
                <a:srgbClr val="000000"/>
              </a:solidFill>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Removing stopwords with NLTK </a:t>
            </a:r>
            <a:endParaRPr sz="1600">
              <a:solidFill>
                <a:srgbClr val="000000"/>
              </a:solidFill>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Splitting the data-set into Training, Test and Validation Sets</a:t>
            </a:r>
            <a:endParaRPr sz="1600">
              <a:solidFill>
                <a:srgbClr val="000000"/>
              </a:solidFill>
              <a:latin typeface="Georgia"/>
              <a:ea typeface="Georgia"/>
              <a:cs typeface="Georgia"/>
              <a:sym typeface="Georgia"/>
            </a:endParaRPr>
          </a:p>
          <a:p>
            <a:pPr indent="0" lvl="0" marL="0" rtl="0" algn="l">
              <a:lnSpc>
                <a:spcPct val="150000"/>
              </a:lnSpc>
              <a:spcBef>
                <a:spcPts val="0"/>
              </a:spcBef>
              <a:spcAft>
                <a:spcPts val="0"/>
              </a:spcAft>
              <a:buNone/>
            </a:pPr>
            <a:r>
              <a:t/>
            </a:r>
            <a:endParaRPr sz="1600">
              <a:solidFill>
                <a:srgbClr val="000000"/>
              </a:solidFill>
              <a:latin typeface="Georgia"/>
              <a:ea typeface="Georgia"/>
              <a:cs typeface="Georgia"/>
              <a:sym typeface="Georgia"/>
            </a:endParaRPr>
          </a:p>
          <a:p>
            <a:pPr indent="0" lvl="0" marL="0" rtl="0" algn="l">
              <a:spcBef>
                <a:spcPts val="0"/>
              </a:spcBef>
              <a:spcAft>
                <a:spcPts val="1600"/>
              </a:spcAft>
              <a:buNone/>
            </a:pPr>
            <a:r>
              <a:t/>
            </a:r>
            <a:endParaRPr sz="1600">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547650" y="472875"/>
            <a:ext cx="77772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Word Embeddings</a:t>
            </a:r>
            <a:endParaRPr>
              <a:latin typeface="Lato"/>
              <a:ea typeface="Lato"/>
              <a:cs typeface="Lato"/>
              <a:sym typeface="Lato"/>
            </a:endParaRPr>
          </a:p>
        </p:txBody>
      </p:sp>
      <p:sp>
        <p:nvSpPr>
          <p:cNvPr id="160" name="Google Shape;160;p18"/>
          <p:cNvSpPr txBox="1"/>
          <p:nvPr>
            <p:ph idx="1" type="body"/>
          </p:nvPr>
        </p:nvSpPr>
        <p:spPr>
          <a:xfrm>
            <a:off x="754725" y="1160475"/>
            <a:ext cx="7505700" cy="34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Lato"/>
                <a:ea typeface="Lato"/>
                <a:cs typeface="Lato"/>
                <a:sym typeface="Lato"/>
              </a:rPr>
              <a:t>We performed word-vector embeddings that collects more information into fewer dimensions. These word embeddings map the statistical structure of the language used in the corpus. </a:t>
            </a:r>
            <a:endParaRPr sz="1600">
              <a:solidFill>
                <a:srgbClr val="000000"/>
              </a:solidFill>
              <a:latin typeface="Lato"/>
              <a:ea typeface="Lato"/>
              <a:cs typeface="Lato"/>
              <a:sym typeface="Lato"/>
            </a:endParaRPr>
          </a:p>
          <a:p>
            <a:pPr indent="0" lvl="0" marL="0" rtl="0" algn="l">
              <a:spcBef>
                <a:spcPts val="0"/>
              </a:spcBef>
              <a:spcAft>
                <a:spcPts val="0"/>
              </a:spcAft>
              <a:buNone/>
            </a:pPr>
            <a:r>
              <a:t/>
            </a:r>
            <a:endParaRPr sz="1600">
              <a:solidFill>
                <a:srgbClr val="000000"/>
              </a:solidFill>
              <a:latin typeface="Lato"/>
              <a:ea typeface="Lato"/>
              <a:cs typeface="Lato"/>
              <a:sym typeface="Lato"/>
            </a:endParaRPr>
          </a:p>
          <a:p>
            <a:pPr indent="0" lvl="0" marL="0" rtl="0" algn="l">
              <a:spcBef>
                <a:spcPts val="0"/>
              </a:spcBef>
              <a:spcAft>
                <a:spcPts val="0"/>
              </a:spcAft>
              <a:buNone/>
            </a:pPr>
            <a:r>
              <a:rPr lang="en" sz="1600">
                <a:solidFill>
                  <a:srgbClr val="000000"/>
                </a:solidFill>
                <a:latin typeface="Lato"/>
                <a:ea typeface="Lato"/>
                <a:cs typeface="Lato"/>
                <a:sym typeface="Lato"/>
              </a:rPr>
              <a:t>We made use of Google’s Glove as our underlying data model for pre-trained word embeddings.</a:t>
            </a:r>
            <a:endParaRPr sz="1600">
              <a:solidFill>
                <a:srgbClr val="000000"/>
              </a:solidFill>
              <a:latin typeface="Lato"/>
              <a:ea typeface="Lato"/>
              <a:cs typeface="Lato"/>
              <a:sym typeface="Lato"/>
            </a:endParaRPr>
          </a:p>
          <a:p>
            <a:pPr indent="0" lvl="0" marL="0" rtl="0" algn="l">
              <a:spcBef>
                <a:spcPts val="0"/>
              </a:spcBef>
              <a:spcAft>
                <a:spcPts val="0"/>
              </a:spcAft>
              <a:buNone/>
            </a:pPr>
            <a:r>
              <a:t/>
            </a:r>
            <a:endParaRPr sz="1600">
              <a:solidFill>
                <a:srgbClr val="000000"/>
              </a:solidFill>
              <a:latin typeface="Lato"/>
              <a:ea typeface="Lato"/>
              <a:cs typeface="Lato"/>
              <a:sym typeface="Lato"/>
            </a:endParaRPr>
          </a:p>
          <a:p>
            <a:pPr indent="0" lvl="0" marL="0" rtl="0" algn="l">
              <a:spcBef>
                <a:spcPts val="0"/>
              </a:spcBef>
              <a:spcAft>
                <a:spcPts val="0"/>
              </a:spcAft>
              <a:buNone/>
            </a:pPr>
            <a:r>
              <a:rPr lang="en" sz="1600">
                <a:solidFill>
                  <a:srgbClr val="000000"/>
                </a:solidFill>
                <a:latin typeface="Lato"/>
                <a:ea typeface="Lato"/>
                <a:cs typeface="Lato"/>
                <a:sym typeface="Lato"/>
              </a:rPr>
              <a:t>Next, we tokenize the data into a format that can be used by the word embeddings. </a:t>
            </a:r>
            <a:endParaRPr sz="1600">
              <a:solidFill>
                <a:srgbClr val="000000"/>
              </a:solidFill>
              <a:latin typeface="Lato"/>
              <a:ea typeface="Lato"/>
              <a:cs typeface="Lato"/>
              <a:sym typeface="Lato"/>
            </a:endParaRPr>
          </a:p>
          <a:p>
            <a:pPr indent="0" lvl="0" marL="0" rtl="0" algn="l">
              <a:spcBef>
                <a:spcPts val="0"/>
              </a:spcBef>
              <a:spcAft>
                <a:spcPts val="0"/>
              </a:spcAft>
              <a:buNone/>
            </a:pPr>
            <a:r>
              <a:rPr lang="en" sz="1600">
                <a:solidFill>
                  <a:srgbClr val="000000"/>
                </a:solidFill>
                <a:latin typeface="Lato"/>
                <a:ea typeface="Lato"/>
                <a:cs typeface="Lato"/>
                <a:sym typeface="Lato"/>
              </a:rPr>
              <a:t>Keras offers a couple of convenience methods for text preprocessing and sequence preprocessing which we employed to prepare our text.</a:t>
            </a:r>
            <a:endParaRPr sz="1600">
              <a:solidFill>
                <a:srgbClr val="000000"/>
              </a:solidFill>
              <a:latin typeface="Lato"/>
              <a:ea typeface="Lato"/>
              <a:cs typeface="Lato"/>
              <a:sym typeface="Lato"/>
            </a:endParaRPr>
          </a:p>
          <a:p>
            <a:pPr indent="0" lvl="0" marL="0" rtl="0" algn="l">
              <a:spcBef>
                <a:spcPts val="0"/>
              </a:spcBef>
              <a:spcAft>
                <a:spcPts val="1600"/>
              </a:spcAft>
              <a:buNone/>
            </a:pPr>
            <a:r>
              <a:t/>
            </a:r>
            <a:endParaRPr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708700" y="472875"/>
            <a:ext cx="76161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Building the Model</a:t>
            </a:r>
            <a:endParaRPr>
              <a:latin typeface="Lato"/>
              <a:ea typeface="Lato"/>
              <a:cs typeface="Lato"/>
              <a:sym typeface="Lato"/>
            </a:endParaRPr>
          </a:p>
        </p:txBody>
      </p:sp>
      <p:sp>
        <p:nvSpPr>
          <p:cNvPr id="166" name="Google Shape;166;p19"/>
          <p:cNvSpPr txBox="1"/>
          <p:nvPr>
            <p:ph idx="1" type="body"/>
          </p:nvPr>
        </p:nvSpPr>
        <p:spPr>
          <a:xfrm>
            <a:off x="819150" y="1257125"/>
            <a:ext cx="7505700" cy="3476700"/>
          </a:xfrm>
          <a:prstGeom prst="rect">
            <a:avLst/>
          </a:prstGeom>
        </p:spPr>
        <p:txBody>
          <a:bodyPr anchorCtr="0" anchor="t" bIns="91425" lIns="91425" spcFirstLastPara="1" rIns="91425" wrap="square" tIns="91425">
            <a:noAutofit/>
          </a:bodyPr>
          <a:lstStyle/>
          <a:p>
            <a:pPr indent="0" lvl="0" marL="0" marR="317500" rtl="0" algn="l">
              <a:lnSpc>
                <a:spcPct val="115000"/>
              </a:lnSpc>
              <a:spcBef>
                <a:spcPts val="0"/>
              </a:spcBef>
              <a:spcAft>
                <a:spcPts val="0"/>
              </a:spcAft>
              <a:buNone/>
            </a:pPr>
            <a:r>
              <a:rPr lang="en" sz="1600">
                <a:solidFill>
                  <a:srgbClr val="202124"/>
                </a:solidFill>
                <a:latin typeface="Lato"/>
                <a:ea typeface="Lato"/>
                <a:cs typeface="Lato"/>
                <a:sym typeface="Lato"/>
              </a:rPr>
              <a:t>To define the layers of our model we’ll use the Keras Model API. This is given some input and output tensors to include all the layers required in the computation of the tensors.</a:t>
            </a:r>
            <a:endParaRPr sz="1600">
              <a:solidFill>
                <a:srgbClr val="202124"/>
              </a:solidFill>
              <a:latin typeface="Lato"/>
              <a:ea typeface="Lato"/>
              <a:cs typeface="Lato"/>
              <a:sym typeface="Lato"/>
            </a:endParaRPr>
          </a:p>
          <a:p>
            <a:pPr indent="0" lvl="0" marL="0" marR="317500" rtl="0" algn="l">
              <a:lnSpc>
                <a:spcPct val="115000"/>
              </a:lnSpc>
              <a:spcBef>
                <a:spcPts val="0"/>
              </a:spcBef>
              <a:spcAft>
                <a:spcPts val="0"/>
              </a:spcAft>
              <a:buNone/>
            </a:pPr>
            <a:r>
              <a:t/>
            </a:r>
            <a:endParaRPr sz="1600">
              <a:solidFill>
                <a:srgbClr val="202124"/>
              </a:solidFill>
              <a:latin typeface="Lato"/>
              <a:ea typeface="Lato"/>
              <a:cs typeface="Lato"/>
              <a:sym typeface="Lato"/>
            </a:endParaRPr>
          </a:p>
          <a:p>
            <a:pPr indent="0" lvl="0" marL="0" marR="317500" rtl="0" algn="l">
              <a:lnSpc>
                <a:spcPct val="115000"/>
              </a:lnSpc>
              <a:spcBef>
                <a:spcPts val="0"/>
              </a:spcBef>
              <a:spcAft>
                <a:spcPts val="0"/>
              </a:spcAft>
              <a:buNone/>
            </a:pPr>
            <a:r>
              <a:rPr lang="en" sz="1600">
                <a:solidFill>
                  <a:srgbClr val="202124"/>
                </a:solidFill>
                <a:latin typeface="Lato"/>
                <a:ea typeface="Lato"/>
                <a:cs typeface="Lato"/>
                <a:sym typeface="Lato"/>
              </a:rPr>
              <a:t>Keras provides a Dense layer in Keras, wherein each value in this layer will be fully connected to all value in the next layer. It requires the two parameters, the dimensionality of the layer’s output and the shape of our input data. We have used the common values : a power of 2 as the number of dimensions, 512. </a:t>
            </a:r>
            <a:endParaRPr sz="1600">
              <a:solidFill>
                <a:srgbClr val="202124"/>
              </a:solidFill>
              <a:latin typeface="Lato"/>
              <a:ea typeface="Lato"/>
              <a:cs typeface="Lato"/>
              <a:sym typeface="Lato"/>
            </a:endParaRPr>
          </a:p>
          <a:p>
            <a:pPr indent="0" lvl="0" marL="0" marR="317500" rtl="0" algn="l">
              <a:lnSpc>
                <a:spcPct val="115000"/>
              </a:lnSpc>
              <a:spcBef>
                <a:spcPts val="0"/>
              </a:spcBef>
              <a:spcAft>
                <a:spcPts val="0"/>
              </a:spcAft>
              <a:buNone/>
            </a:pPr>
            <a:r>
              <a:rPr lang="en" sz="1600">
                <a:solidFill>
                  <a:srgbClr val="202124"/>
                </a:solidFill>
                <a:latin typeface="Lato"/>
                <a:ea typeface="Lato"/>
                <a:cs typeface="Lato"/>
                <a:sym typeface="Lato"/>
              </a:rPr>
              <a:t>The number of rows in our input data, batch size and the number of columns as the size of our data vocabulary. The </a:t>
            </a:r>
            <a:r>
              <a:rPr i="1" lang="en" sz="1600">
                <a:solidFill>
                  <a:srgbClr val="202124"/>
                </a:solidFill>
                <a:latin typeface="Lato"/>
                <a:ea typeface="Lato"/>
                <a:cs typeface="Lato"/>
                <a:sym typeface="Lato"/>
              </a:rPr>
              <a:t>relu</a:t>
            </a:r>
            <a:r>
              <a:rPr lang="en" sz="1600">
                <a:solidFill>
                  <a:srgbClr val="202124"/>
                </a:solidFill>
                <a:latin typeface="Lato"/>
                <a:ea typeface="Lato"/>
                <a:cs typeface="Lato"/>
                <a:sym typeface="Lato"/>
              </a:rPr>
              <a:t> activation parameter then tells our model how to calculate the output of a layer.</a:t>
            </a:r>
            <a:endParaRPr sz="1600">
              <a:solidFill>
                <a:srgbClr val="6E6F7D"/>
              </a:solidFill>
              <a:highlight>
                <a:srgbClr val="F5F5F5"/>
              </a:highlight>
              <a:latin typeface="Lato"/>
              <a:ea typeface="Lato"/>
              <a:cs typeface="Lato"/>
              <a:sym typeface="Lato"/>
            </a:endParaRPr>
          </a:p>
          <a:p>
            <a:pPr indent="0" lvl="0" marL="0" marR="317500" rtl="0" algn="l">
              <a:lnSpc>
                <a:spcPct val="115000"/>
              </a:lnSpc>
              <a:spcBef>
                <a:spcPts val="0"/>
              </a:spcBef>
              <a:spcAft>
                <a:spcPts val="0"/>
              </a:spcAft>
              <a:buNone/>
            </a:pPr>
            <a:r>
              <a:t/>
            </a:r>
            <a:endParaRPr sz="1600">
              <a:solidFill>
                <a:srgbClr val="202124"/>
              </a:solidFill>
              <a:latin typeface="Lato"/>
              <a:ea typeface="Lato"/>
              <a:cs typeface="Lato"/>
              <a:sym typeface="Lato"/>
            </a:endParaRPr>
          </a:p>
          <a:p>
            <a:pPr indent="0" lvl="0" marL="0" rtl="0" algn="l">
              <a:lnSpc>
                <a:spcPct val="115000"/>
              </a:lnSpc>
              <a:spcBef>
                <a:spcPts val="0"/>
              </a:spcBef>
              <a:spcAft>
                <a:spcPts val="1600"/>
              </a:spcAft>
              <a:buNone/>
            </a:pPr>
            <a:r>
              <a:t/>
            </a:r>
            <a:endParaRPr sz="16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472875"/>
            <a:ext cx="7505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Training and Evaluating </a:t>
            </a:r>
            <a:r>
              <a:rPr lang="en">
                <a:latin typeface="Lato"/>
                <a:ea typeface="Lato"/>
                <a:cs typeface="Lato"/>
                <a:sym typeface="Lato"/>
              </a:rPr>
              <a:t>the Model</a:t>
            </a:r>
            <a:endParaRPr>
              <a:latin typeface="Lato"/>
              <a:ea typeface="Lato"/>
              <a:cs typeface="Lato"/>
              <a:sym typeface="Lato"/>
            </a:endParaRPr>
          </a:p>
        </p:txBody>
      </p:sp>
      <p:sp>
        <p:nvSpPr>
          <p:cNvPr id="172" name="Google Shape;172;p20"/>
          <p:cNvSpPr txBox="1"/>
          <p:nvPr>
            <p:ph idx="1" type="body"/>
          </p:nvPr>
        </p:nvSpPr>
        <p:spPr>
          <a:xfrm>
            <a:off x="819150" y="1159700"/>
            <a:ext cx="7505700" cy="3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02124"/>
                </a:solidFill>
                <a:highlight>
                  <a:srgbClr val="FFFFFF"/>
                </a:highlight>
                <a:latin typeface="Lato"/>
                <a:ea typeface="Lato"/>
                <a:cs typeface="Lato"/>
                <a:sym typeface="Lato"/>
              </a:rPr>
              <a:t>To prepare our model for training, we called the compile method with the loss function we want to use, the type of optimizer, and the metrics our model should evaluate during training and testing. </a:t>
            </a:r>
            <a:endParaRPr sz="1600">
              <a:solidFill>
                <a:srgbClr val="202124"/>
              </a:solidFill>
              <a:highlight>
                <a:srgbClr val="FFFFFF"/>
              </a:highlight>
              <a:latin typeface="Lato"/>
              <a:ea typeface="Lato"/>
              <a:cs typeface="Lato"/>
              <a:sym typeface="Lato"/>
            </a:endParaRPr>
          </a:p>
          <a:p>
            <a:pPr indent="0" lvl="0" marL="0" rtl="0" algn="l">
              <a:spcBef>
                <a:spcPts val="1600"/>
              </a:spcBef>
              <a:spcAft>
                <a:spcPts val="0"/>
              </a:spcAft>
              <a:buNone/>
            </a:pPr>
            <a:r>
              <a:rPr lang="en" sz="1600">
                <a:solidFill>
                  <a:srgbClr val="202124"/>
                </a:solidFill>
                <a:highlight>
                  <a:srgbClr val="FFFFFF"/>
                </a:highlight>
                <a:latin typeface="Lato"/>
                <a:ea typeface="Lato"/>
                <a:cs typeface="Lato"/>
                <a:sym typeface="Lato"/>
              </a:rPr>
              <a:t>We have used the </a:t>
            </a:r>
            <a:r>
              <a:rPr i="1" lang="en" sz="1600">
                <a:solidFill>
                  <a:srgbClr val="202124"/>
                </a:solidFill>
                <a:highlight>
                  <a:srgbClr val="FFFFFF"/>
                </a:highlight>
                <a:latin typeface="Lato"/>
                <a:ea typeface="Lato"/>
                <a:cs typeface="Lato"/>
                <a:sym typeface="Lato"/>
              </a:rPr>
              <a:t>categorical_crossentropy</a:t>
            </a:r>
            <a:r>
              <a:rPr lang="en" sz="1600">
                <a:solidFill>
                  <a:srgbClr val="202124"/>
                </a:solidFill>
                <a:highlight>
                  <a:srgbClr val="FFFFFF"/>
                </a:highlight>
                <a:latin typeface="Lato"/>
                <a:ea typeface="Lato"/>
                <a:cs typeface="Lato"/>
                <a:sym typeface="Lato"/>
              </a:rPr>
              <a:t> loss function, since each of our reviews can only belong to one user. </a:t>
            </a:r>
            <a:endParaRPr sz="1600">
              <a:solidFill>
                <a:srgbClr val="202124"/>
              </a:solidFill>
              <a:highlight>
                <a:srgbClr val="FFFFFF"/>
              </a:highlight>
              <a:latin typeface="Lato"/>
              <a:ea typeface="Lato"/>
              <a:cs typeface="Lato"/>
              <a:sym typeface="Lato"/>
            </a:endParaRPr>
          </a:p>
          <a:p>
            <a:pPr indent="0" lvl="0" marL="0" rtl="0" algn="l">
              <a:spcBef>
                <a:spcPts val="1600"/>
              </a:spcBef>
              <a:spcAft>
                <a:spcPts val="1600"/>
              </a:spcAft>
              <a:buNone/>
            </a:pPr>
            <a:r>
              <a:rPr lang="en" sz="1600">
                <a:solidFill>
                  <a:srgbClr val="202124"/>
                </a:solidFill>
                <a:highlight>
                  <a:srgbClr val="FFFFFF"/>
                </a:highlight>
                <a:latin typeface="Lato"/>
                <a:ea typeface="Lato"/>
                <a:cs typeface="Lato"/>
                <a:sym typeface="Lato"/>
              </a:rPr>
              <a:t>The optimizer is the function our model uses to minimize loss. We have modified rmsprop optimizer and used it as the optimizer for the model. </a:t>
            </a:r>
            <a:r>
              <a:rPr lang="en" sz="1600">
                <a:solidFill>
                  <a:srgbClr val="000000"/>
                </a:solidFill>
                <a:highlight>
                  <a:srgbClr val="FFFFFF"/>
                </a:highlight>
                <a:latin typeface="Lato"/>
                <a:ea typeface="Lato"/>
                <a:cs typeface="Lato"/>
                <a:sym typeface="Lato"/>
              </a:rPr>
              <a:t>The RMSprop optimizer is similar to the gradient descent algorithm with momentum. It restricts the oscillations in the vertical direction. This enabled us to increase our learning rate and the algorithm simultaneously took larger steps in the horizontal direction converging faster.</a:t>
            </a:r>
            <a:endParaRPr sz="1600">
              <a:solidFill>
                <a:srgbClr val="202124"/>
              </a:solidFill>
              <a:highlight>
                <a:srgbClr val="FFFFFF"/>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472875"/>
            <a:ext cx="7505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Training and Evaluating the Model</a:t>
            </a:r>
            <a:endParaRPr>
              <a:latin typeface="Lato"/>
              <a:ea typeface="Lato"/>
              <a:cs typeface="Lato"/>
              <a:sym typeface="Lato"/>
            </a:endParaRPr>
          </a:p>
        </p:txBody>
      </p:sp>
      <p:sp>
        <p:nvSpPr>
          <p:cNvPr id="178" name="Google Shape;178;p21"/>
          <p:cNvSpPr txBox="1"/>
          <p:nvPr>
            <p:ph idx="1" type="body"/>
          </p:nvPr>
        </p:nvSpPr>
        <p:spPr>
          <a:xfrm>
            <a:off x="819150" y="1257125"/>
            <a:ext cx="7505700" cy="34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Lato"/>
                <a:ea typeface="Lato"/>
                <a:cs typeface="Lato"/>
                <a:sym typeface="Lato"/>
              </a:rPr>
              <a:t>To train our model, we have called the fit() method and passed to it our training data and labels, the number of examples to process in each batch (batch size), how many times the model should train on our entire dataset (epochs), and the validation data. validation_data tells Keras the parts of training data to reserve for validation.</a:t>
            </a:r>
            <a:endParaRPr sz="1600">
              <a:solidFill>
                <a:srgbClr val="000000"/>
              </a:solidFill>
              <a:highlight>
                <a:srgbClr val="FFFFFF"/>
              </a:highlight>
              <a:latin typeface="Lato"/>
              <a:ea typeface="Lato"/>
              <a:cs typeface="Lato"/>
              <a:sym typeface="Lato"/>
            </a:endParaRPr>
          </a:p>
          <a:p>
            <a:pPr indent="0" lvl="0" marL="0" rtl="0" algn="l">
              <a:spcBef>
                <a:spcPts val="1600"/>
              </a:spcBef>
              <a:spcAft>
                <a:spcPts val="1600"/>
              </a:spcAft>
              <a:buNone/>
            </a:pPr>
            <a:r>
              <a:rPr lang="en" sz="1600">
                <a:solidFill>
                  <a:srgbClr val="000000"/>
                </a:solidFill>
                <a:highlight>
                  <a:srgbClr val="FFFFFF"/>
                </a:highlight>
                <a:latin typeface="Lato"/>
                <a:ea typeface="Lato"/>
                <a:cs typeface="Lato"/>
                <a:sym typeface="Lato"/>
              </a:rPr>
              <a:t>The goal is to generate accurate predictions on questions the model hasn’t seen before. To do this we have computed our model’s accuracy on our test set, which was hidden from the model during the training process </a:t>
            </a:r>
            <a:r>
              <a:rPr lang="en" sz="1600">
                <a:solidFill>
                  <a:srgbClr val="000000"/>
                </a:solidFill>
                <a:highlight>
                  <a:srgbClr val="FFFFFF"/>
                </a:highlight>
                <a:latin typeface="Lato"/>
                <a:ea typeface="Lato"/>
                <a:cs typeface="Lato"/>
                <a:sym typeface="Lato"/>
              </a:rPr>
              <a:t>using the evaluate() method and passed to it our test data and batch size, along with verbose parameter that takes in the verbosity mode (</a:t>
            </a:r>
            <a:r>
              <a:rPr lang="en" sz="1600">
                <a:solidFill>
                  <a:srgbClr val="333333"/>
                </a:solidFill>
                <a:highlight>
                  <a:srgbClr val="FFFFFF"/>
                </a:highlight>
                <a:latin typeface="Lato"/>
                <a:ea typeface="Lato"/>
                <a:cs typeface="Lato"/>
                <a:sym typeface="Lato"/>
              </a:rPr>
              <a:t>0 = silent, 1 = verbose, 2 = one log line per epoch). We have taken this verbose value to be 1.</a:t>
            </a:r>
            <a:endParaRPr sz="1600">
              <a:solidFill>
                <a:srgbClr val="000000"/>
              </a:solidFill>
              <a:highlight>
                <a:srgbClr val="FFFFFF"/>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