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74" r:id="rId7"/>
    <p:sldId id="275" r:id="rId8"/>
    <p:sldId id="262" r:id="rId9"/>
    <p:sldId id="273" r:id="rId10"/>
    <p:sldId id="263" r:id="rId11"/>
    <p:sldId id="264" r:id="rId12"/>
    <p:sldId id="265" r:id="rId13"/>
    <p:sldId id="277" r:id="rId14"/>
    <p:sldId id="266" r:id="rId15"/>
    <p:sldId id="267" r:id="rId16"/>
    <p:sldId id="268" r:id="rId17"/>
    <p:sldId id="269" r:id="rId18"/>
    <p:sldId id="270" r:id="rId19"/>
    <p:sldId id="271" r:id="rId20"/>
    <p:sldId id="272"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473C38-D65E-435F-87B3-D0F7A89E55D5}" type="datetimeFigureOut">
              <a:rPr lang="en-IN" smtClean="0"/>
              <a:t>07-10-2023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76BD73-D073-4CCD-83E4-3D2AFE324606}" type="slidenum">
              <a:rPr lang="en-IN" smtClean="0"/>
              <a:t>‹#›</a:t>
            </a:fld>
            <a:endParaRPr lang="en-IN"/>
          </a:p>
        </p:txBody>
      </p:sp>
    </p:spTree>
    <p:extLst>
      <p:ext uri="{BB962C8B-B14F-4D97-AF65-F5344CB8AC3E}">
        <p14:creationId xmlns:p14="http://schemas.microsoft.com/office/powerpoint/2010/main" val="845628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473C38-D65E-435F-87B3-D0F7A89E55D5}" type="datetimeFigureOut">
              <a:rPr lang="en-IN" smtClean="0"/>
              <a:t>07-10-2023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76BD73-D073-4CCD-83E4-3D2AFE324606}" type="slidenum">
              <a:rPr lang="en-IN" smtClean="0"/>
              <a:t>‹#›</a:t>
            </a:fld>
            <a:endParaRPr lang="en-IN"/>
          </a:p>
        </p:txBody>
      </p:sp>
    </p:spTree>
    <p:extLst>
      <p:ext uri="{BB962C8B-B14F-4D97-AF65-F5344CB8AC3E}">
        <p14:creationId xmlns:p14="http://schemas.microsoft.com/office/powerpoint/2010/main" val="4020457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473C38-D65E-435F-87B3-D0F7A89E55D5}" type="datetimeFigureOut">
              <a:rPr lang="en-IN" smtClean="0"/>
              <a:t>07-10-2023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76BD73-D073-4CCD-83E4-3D2AFE324606}" type="slidenum">
              <a:rPr lang="en-IN" smtClean="0"/>
              <a:t>‹#›</a:t>
            </a:fld>
            <a:endParaRPr lang="en-IN"/>
          </a:p>
        </p:txBody>
      </p:sp>
    </p:spTree>
    <p:extLst>
      <p:ext uri="{BB962C8B-B14F-4D97-AF65-F5344CB8AC3E}">
        <p14:creationId xmlns:p14="http://schemas.microsoft.com/office/powerpoint/2010/main" val="1086318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473C38-D65E-435F-87B3-D0F7A89E55D5}" type="datetimeFigureOut">
              <a:rPr lang="en-IN" smtClean="0"/>
              <a:t>07-10-2023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76BD73-D073-4CCD-83E4-3D2AFE324606}" type="slidenum">
              <a:rPr lang="en-IN" smtClean="0"/>
              <a:t>‹#›</a:t>
            </a:fld>
            <a:endParaRPr lang="en-IN"/>
          </a:p>
        </p:txBody>
      </p:sp>
    </p:spTree>
    <p:extLst>
      <p:ext uri="{BB962C8B-B14F-4D97-AF65-F5344CB8AC3E}">
        <p14:creationId xmlns:p14="http://schemas.microsoft.com/office/powerpoint/2010/main" val="3176020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473C38-D65E-435F-87B3-D0F7A89E55D5}" type="datetimeFigureOut">
              <a:rPr lang="en-IN" smtClean="0"/>
              <a:t>07-10-2023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76BD73-D073-4CCD-83E4-3D2AFE324606}" type="slidenum">
              <a:rPr lang="en-IN" smtClean="0"/>
              <a:t>‹#›</a:t>
            </a:fld>
            <a:endParaRPr lang="en-IN"/>
          </a:p>
        </p:txBody>
      </p:sp>
    </p:spTree>
    <p:extLst>
      <p:ext uri="{BB962C8B-B14F-4D97-AF65-F5344CB8AC3E}">
        <p14:creationId xmlns:p14="http://schemas.microsoft.com/office/powerpoint/2010/main" val="602153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473C38-D65E-435F-87B3-D0F7A89E55D5}" type="datetimeFigureOut">
              <a:rPr lang="en-IN" smtClean="0"/>
              <a:t>07-10-2023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76BD73-D073-4CCD-83E4-3D2AFE324606}" type="slidenum">
              <a:rPr lang="en-IN" smtClean="0"/>
              <a:t>‹#›</a:t>
            </a:fld>
            <a:endParaRPr lang="en-IN"/>
          </a:p>
        </p:txBody>
      </p:sp>
    </p:spTree>
    <p:extLst>
      <p:ext uri="{BB962C8B-B14F-4D97-AF65-F5344CB8AC3E}">
        <p14:creationId xmlns:p14="http://schemas.microsoft.com/office/powerpoint/2010/main" val="4216433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473C38-D65E-435F-87B3-D0F7A89E55D5}" type="datetimeFigureOut">
              <a:rPr lang="en-IN" smtClean="0"/>
              <a:t>07-10-2023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76BD73-D073-4CCD-83E4-3D2AFE324606}" type="slidenum">
              <a:rPr lang="en-IN" smtClean="0"/>
              <a:t>‹#›</a:t>
            </a:fld>
            <a:endParaRPr lang="en-IN"/>
          </a:p>
        </p:txBody>
      </p:sp>
    </p:spTree>
    <p:extLst>
      <p:ext uri="{BB962C8B-B14F-4D97-AF65-F5344CB8AC3E}">
        <p14:creationId xmlns:p14="http://schemas.microsoft.com/office/powerpoint/2010/main" val="3154136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473C38-D65E-435F-87B3-D0F7A89E55D5}" type="datetimeFigureOut">
              <a:rPr lang="en-IN" smtClean="0"/>
              <a:t>07-10-2023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76BD73-D073-4CCD-83E4-3D2AFE324606}" type="slidenum">
              <a:rPr lang="en-IN" smtClean="0"/>
              <a:t>‹#›</a:t>
            </a:fld>
            <a:endParaRPr lang="en-IN"/>
          </a:p>
        </p:txBody>
      </p:sp>
    </p:spTree>
    <p:extLst>
      <p:ext uri="{BB962C8B-B14F-4D97-AF65-F5344CB8AC3E}">
        <p14:creationId xmlns:p14="http://schemas.microsoft.com/office/powerpoint/2010/main" val="3104441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473C38-D65E-435F-87B3-D0F7A89E55D5}" type="datetimeFigureOut">
              <a:rPr lang="en-IN" smtClean="0"/>
              <a:t>07-10-2023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76BD73-D073-4CCD-83E4-3D2AFE324606}" type="slidenum">
              <a:rPr lang="en-IN" smtClean="0"/>
              <a:t>‹#›</a:t>
            </a:fld>
            <a:endParaRPr lang="en-IN"/>
          </a:p>
        </p:txBody>
      </p:sp>
    </p:spTree>
    <p:extLst>
      <p:ext uri="{BB962C8B-B14F-4D97-AF65-F5344CB8AC3E}">
        <p14:creationId xmlns:p14="http://schemas.microsoft.com/office/powerpoint/2010/main" val="3843056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473C38-D65E-435F-87B3-D0F7A89E55D5}" type="datetimeFigureOut">
              <a:rPr lang="en-IN" smtClean="0"/>
              <a:t>07-10-2023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76BD73-D073-4CCD-83E4-3D2AFE324606}" type="slidenum">
              <a:rPr lang="en-IN" smtClean="0"/>
              <a:t>‹#›</a:t>
            </a:fld>
            <a:endParaRPr lang="en-IN"/>
          </a:p>
        </p:txBody>
      </p:sp>
    </p:spTree>
    <p:extLst>
      <p:ext uri="{BB962C8B-B14F-4D97-AF65-F5344CB8AC3E}">
        <p14:creationId xmlns:p14="http://schemas.microsoft.com/office/powerpoint/2010/main" val="2726408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473C38-D65E-435F-87B3-D0F7A89E55D5}" type="datetimeFigureOut">
              <a:rPr lang="en-IN" smtClean="0"/>
              <a:t>07-10-2023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76BD73-D073-4CCD-83E4-3D2AFE324606}" type="slidenum">
              <a:rPr lang="en-IN" smtClean="0"/>
              <a:t>‹#›</a:t>
            </a:fld>
            <a:endParaRPr lang="en-IN"/>
          </a:p>
        </p:txBody>
      </p:sp>
    </p:spTree>
    <p:extLst>
      <p:ext uri="{BB962C8B-B14F-4D97-AF65-F5344CB8AC3E}">
        <p14:creationId xmlns:p14="http://schemas.microsoft.com/office/powerpoint/2010/main" val="792744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2000">
              <a:schemeClr val="bg1">
                <a:lumMod val="98000"/>
              </a:schemeClr>
            </a:gs>
            <a:gs pos="16000">
              <a:srgbClr val="002060"/>
            </a:gs>
          </a:gsLst>
          <a:lin ang="162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473C38-D65E-435F-87B3-D0F7A89E55D5}" type="datetimeFigureOut">
              <a:rPr lang="en-IN" smtClean="0"/>
              <a:t>07-10-2023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76BD73-D073-4CCD-83E4-3D2AFE324606}" type="slidenum">
              <a:rPr lang="en-IN" smtClean="0"/>
              <a:t>‹#›</a:t>
            </a:fld>
            <a:endParaRPr lang="en-IN"/>
          </a:p>
        </p:txBody>
      </p:sp>
    </p:spTree>
    <p:extLst>
      <p:ext uri="{BB962C8B-B14F-4D97-AF65-F5344CB8AC3E}">
        <p14:creationId xmlns:p14="http://schemas.microsoft.com/office/powerpoint/2010/main" val="100022386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4" descr="Pin by dk esthete on phone | Wallpaper earth, Wallpaper space, Sci fi  wallpaper">
            <a:extLst>
              <a:ext uri="{FF2B5EF4-FFF2-40B4-BE49-F238E27FC236}">
                <a16:creationId xmlns:a16="http://schemas.microsoft.com/office/drawing/2014/main" id="{793A31A4-C2E0-2886-9301-2211A78DB2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327" b="40254"/>
          <a:stretch/>
        </p:blipFill>
        <p:spPr bwMode="auto">
          <a:xfrm>
            <a:off x="0" y="0"/>
            <a:ext cx="12192000" cy="7243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127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32CE1D-0313-4BD5-D0FF-10A071BC2603}"/>
              </a:ext>
            </a:extLst>
          </p:cNvPr>
          <p:cNvPicPr>
            <a:picLocks noChangeAspect="1"/>
          </p:cNvPicPr>
          <p:nvPr/>
        </p:nvPicPr>
        <p:blipFill rotWithShape="1">
          <a:blip r:embed="rId2"/>
          <a:srcRect r="12265"/>
          <a:stretch/>
        </p:blipFill>
        <p:spPr>
          <a:xfrm>
            <a:off x="1875263" y="0"/>
            <a:ext cx="8441473" cy="6858000"/>
          </a:xfrm>
          <a:prstGeom prst="rect">
            <a:avLst/>
          </a:prstGeom>
        </p:spPr>
      </p:pic>
    </p:spTree>
    <p:extLst>
      <p:ext uri="{BB962C8B-B14F-4D97-AF65-F5344CB8AC3E}">
        <p14:creationId xmlns:p14="http://schemas.microsoft.com/office/powerpoint/2010/main" val="2298277681"/>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7E1530-8449-3E33-5F10-05BBF6976F28}"/>
              </a:ext>
            </a:extLst>
          </p:cNvPr>
          <p:cNvPicPr>
            <a:picLocks noChangeAspect="1"/>
          </p:cNvPicPr>
          <p:nvPr/>
        </p:nvPicPr>
        <p:blipFill>
          <a:blip r:embed="rId2"/>
          <a:stretch>
            <a:fillRect/>
          </a:stretch>
        </p:blipFill>
        <p:spPr>
          <a:xfrm>
            <a:off x="1857095" y="0"/>
            <a:ext cx="8477810" cy="6858000"/>
          </a:xfrm>
          <a:prstGeom prst="rect">
            <a:avLst/>
          </a:prstGeom>
        </p:spPr>
      </p:pic>
    </p:spTree>
    <p:extLst>
      <p:ext uri="{BB962C8B-B14F-4D97-AF65-F5344CB8AC3E}">
        <p14:creationId xmlns:p14="http://schemas.microsoft.com/office/powerpoint/2010/main" val="2435835924"/>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41F27B-0693-28A8-98E4-7605EDA940E4}"/>
              </a:ext>
            </a:extLst>
          </p:cNvPr>
          <p:cNvPicPr>
            <a:picLocks noChangeAspect="1"/>
          </p:cNvPicPr>
          <p:nvPr/>
        </p:nvPicPr>
        <p:blipFill>
          <a:blip r:embed="rId2"/>
          <a:stretch>
            <a:fillRect/>
          </a:stretch>
        </p:blipFill>
        <p:spPr>
          <a:xfrm>
            <a:off x="1857095" y="0"/>
            <a:ext cx="8477810" cy="6858000"/>
          </a:xfrm>
          <a:prstGeom prst="rect">
            <a:avLst/>
          </a:prstGeom>
        </p:spPr>
      </p:pic>
    </p:spTree>
    <p:extLst>
      <p:ext uri="{BB962C8B-B14F-4D97-AF65-F5344CB8AC3E}">
        <p14:creationId xmlns:p14="http://schemas.microsoft.com/office/powerpoint/2010/main" val="589965946"/>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904591-7853-15F3-9138-41F14DD09AA9}"/>
              </a:ext>
            </a:extLst>
          </p:cNvPr>
          <p:cNvPicPr>
            <a:picLocks noChangeAspect="1"/>
          </p:cNvPicPr>
          <p:nvPr/>
        </p:nvPicPr>
        <p:blipFill>
          <a:blip r:embed="rId2"/>
          <a:stretch>
            <a:fillRect/>
          </a:stretch>
        </p:blipFill>
        <p:spPr>
          <a:xfrm>
            <a:off x="1876778" y="0"/>
            <a:ext cx="8438444" cy="6858000"/>
          </a:xfrm>
          <a:prstGeom prst="rect">
            <a:avLst/>
          </a:prstGeom>
        </p:spPr>
      </p:pic>
    </p:spTree>
    <p:extLst>
      <p:ext uri="{BB962C8B-B14F-4D97-AF65-F5344CB8AC3E}">
        <p14:creationId xmlns:p14="http://schemas.microsoft.com/office/powerpoint/2010/main" val="4018085992"/>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8393D4-2F97-E123-950D-11E61AD92E4B}"/>
              </a:ext>
            </a:extLst>
          </p:cNvPr>
          <p:cNvPicPr>
            <a:picLocks noChangeAspect="1"/>
          </p:cNvPicPr>
          <p:nvPr/>
        </p:nvPicPr>
        <p:blipFill>
          <a:blip r:embed="rId2"/>
          <a:stretch>
            <a:fillRect/>
          </a:stretch>
        </p:blipFill>
        <p:spPr>
          <a:xfrm>
            <a:off x="1961029" y="0"/>
            <a:ext cx="8269941" cy="6858000"/>
          </a:xfrm>
          <a:prstGeom prst="rect">
            <a:avLst/>
          </a:prstGeom>
        </p:spPr>
      </p:pic>
    </p:spTree>
    <p:extLst>
      <p:ext uri="{BB962C8B-B14F-4D97-AF65-F5344CB8AC3E}">
        <p14:creationId xmlns:p14="http://schemas.microsoft.com/office/powerpoint/2010/main" val="163691963"/>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7DC391-ED88-9102-546F-22E741E43286}"/>
              </a:ext>
            </a:extLst>
          </p:cNvPr>
          <p:cNvPicPr>
            <a:picLocks noChangeAspect="1"/>
          </p:cNvPicPr>
          <p:nvPr/>
        </p:nvPicPr>
        <p:blipFill>
          <a:blip r:embed="rId2"/>
          <a:stretch>
            <a:fillRect/>
          </a:stretch>
        </p:blipFill>
        <p:spPr>
          <a:xfrm>
            <a:off x="1639174" y="0"/>
            <a:ext cx="8913651" cy="6858000"/>
          </a:xfrm>
          <a:prstGeom prst="rect">
            <a:avLst/>
          </a:prstGeom>
        </p:spPr>
      </p:pic>
    </p:spTree>
    <p:extLst>
      <p:ext uri="{BB962C8B-B14F-4D97-AF65-F5344CB8AC3E}">
        <p14:creationId xmlns:p14="http://schemas.microsoft.com/office/powerpoint/2010/main" val="3057088308"/>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C00051-F4BE-16D1-6DCD-A470DBB22024}"/>
              </a:ext>
            </a:extLst>
          </p:cNvPr>
          <p:cNvPicPr>
            <a:picLocks noChangeAspect="1"/>
          </p:cNvPicPr>
          <p:nvPr/>
        </p:nvPicPr>
        <p:blipFill>
          <a:blip r:embed="rId2"/>
          <a:stretch>
            <a:fillRect/>
          </a:stretch>
        </p:blipFill>
        <p:spPr>
          <a:xfrm>
            <a:off x="2564876" y="0"/>
            <a:ext cx="7062247" cy="6858000"/>
          </a:xfrm>
          <a:prstGeom prst="rect">
            <a:avLst/>
          </a:prstGeom>
        </p:spPr>
      </p:pic>
    </p:spTree>
    <p:extLst>
      <p:ext uri="{BB962C8B-B14F-4D97-AF65-F5344CB8AC3E}">
        <p14:creationId xmlns:p14="http://schemas.microsoft.com/office/powerpoint/2010/main" val="1062232278"/>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695862-F076-A278-B73C-E7AD4A7F7D48}"/>
              </a:ext>
            </a:extLst>
          </p:cNvPr>
          <p:cNvPicPr>
            <a:picLocks noChangeAspect="1"/>
          </p:cNvPicPr>
          <p:nvPr/>
        </p:nvPicPr>
        <p:blipFill>
          <a:blip r:embed="rId2"/>
          <a:stretch>
            <a:fillRect/>
          </a:stretch>
        </p:blipFill>
        <p:spPr>
          <a:xfrm>
            <a:off x="1919111" y="0"/>
            <a:ext cx="8353778" cy="6858000"/>
          </a:xfrm>
          <a:prstGeom prst="rect">
            <a:avLst/>
          </a:prstGeom>
        </p:spPr>
      </p:pic>
    </p:spTree>
    <p:extLst>
      <p:ext uri="{BB962C8B-B14F-4D97-AF65-F5344CB8AC3E}">
        <p14:creationId xmlns:p14="http://schemas.microsoft.com/office/powerpoint/2010/main" val="2135268721"/>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7AE60F-8D46-1915-975F-22C4C0F37204}"/>
              </a:ext>
            </a:extLst>
          </p:cNvPr>
          <p:cNvPicPr>
            <a:picLocks noChangeAspect="1"/>
          </p:cNvPicPr>
          <p:nvPr/>
        </p:nvPicPr>
        <p:blipFill>
          <a:blip r:embed="rId2"/>
          <a:stretch>
            <a:fillRect/>
          </a:stretch>
        </p:blipFill>
        <p:spPr>
          <a:xfrm>
            <a:off x="1257300" y="366712"/>
            <a:ext cx="9677400" cy="6124575"/>
          </a:xfrm>
          <a:prstGeom prst="rect">
            <a:avLst/>
          </a:prstGeom>
        </p:spPr>
      </p:pic>
    </p:spTree>
    <p:extLst>
      <p:ext uri="{BB962C8B-B14F-4D97-AF65-F5344CB8AC3E}">
        <p14:creationId xmlns:p14="http://schemas.microsoft.com/office/powerpoint/2010/main" val="1277518517"/>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02145B-B04F-AE17-9711-8CB9E7A864F7}"/>
              </a:ext>
            </a:extLst>
          </p:cNvPr>
          <p:cNvPicPr>
            <a:picLocks noChangeAspect="1"/>
          </p:cNvPicPr>
          <p:nvPr/>
        </p:nvPicPr>
        <p:blipFill>
          <a:blip r:embed="rId2"/>
          <a:stretch>
            <a:fillRect/>
          </a:stretch>
        </p:blipFill>
        <p:spPr>
          <a:xfrm>
            <a:off x="3036756" y="0"/>
            <a:ext cx="6118488" cy="6858000"/>
          </a:xfrm>
          <a:prstGeom prst="rect">
            <a:avLst/>
          </a:prstGeom>
        </p:spPr>
      </p:pic>
    </p:spTree>
    <p:extLst>
      <p:ext uri="{BB962C8B-B14F-4D97-AF65-F5344CB8AC3E}">
        <p14:creationId xmlns:p14="http://schemas.microsoft.com/office/powerpoint/2010/main" val="841646576"/>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Pin by dk esthete on phone | Wallpaper earth, Wallpaper space, Sci fi  wallpaper">
            <a:extLst>
              <a:ext uri="{FF2B5EF4-FFF2-40B4-BE49-F238E27FC236}">
                <a16:creationId xmlns:a16="http://schemas.microsoft.com/office/drawing/2014/main" id="{DF05D763-070F-C6CE-F204-2705F8D7CB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327" b="40254"/>
          <a:stretch/>
        </p:blipFill>
        <p:spPr bwMode="auto">
          <a:xfrm>
            <a:off x="0" y="3076167"/>
            <a:ext cx="12192000" cy="72434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441A7F1-2E42-1799-52FB-87317A91022C}"/>
              </a:ext>
            </a:extLst>
          </p:cNvPr>
          <p:cNvSpPr>
            <a:spLocks noGrp="1"/>
          </p:cNvSpPr>
          <p:nvPr>
            <p:ph type="ctrTitle"/>
          </p:nvPr>
        </p:nvSpPr>
        <p:spPr/>
        <p:txBody>
          <a:bodyPr>
            <a:normAutofit/>
          </a:bodyPr>
          <a:lstStyle/>
          <a:p>
            <a:r>
              <a:rPr lang="en-US" b="1" dirty="0">
                <a:latin typeface="Felix Titling" panose="04060505060202020A04" pitchFamily="82" charset="0"/>
              </a:rPr>
              <a:t>Atlas Quest: Country Info Showcase</a:t>
            </a:r>
            <a:endParaRPr lang="en-IN" b="1" dirty="0">
              <a:latin typeface="Felix Titling" panose="04060505060202020A04" pitchFamily="82" charset="0"/>
            </a:endParaRPr>
          </a:p>
        </p:txBody>
      </p:sp>
      <p:sp>
        <p:nvSpPr>
          <p:cNvPr id="8" name="TextBox 7">
            <a:extLst>
              <a:ext uri="{FF2B5EF4-FFF2-40B4-BE49-F238E27FC236}">
                <a16:creationId xmlns:a16="http://schemas.microsoft.com/office/drawing/2014/main" id="{59050D93-0D26-2916-665B-342CA216965D}"/>
              </a:ext>
            </a:extLst>
          </p:cNvPr>
          <p:cNvSpPr txBox="1"/>
          <p:nvPr/>
        </p:nvSpPr>
        <p:spPr>
          <a:xfrm>
            <a:off x="0" y="3774141"/>
            <a:ext cx="12192000" cy="1323439"/>
          </a:xfrm>
          <a:prstGeom prst="rect">
            <a:avLst/>
          </a:prstGeom>
          <a:noFill/>
        </p:spPr>
        <p:txBody>
          <a:bodyPr wrap="square" rtlCol="0">
            <a:spAutoFit/>
          </a:bodyPr>
          <a:lstStyle/>
          <a:p>
            <a:pPr algn="ctr"/>
            <a:r>
              <a:rPr lang="en-US" sz="2000" dirty="0">
                <a:latin typeface="Lucida Bright" panose="02040602050505020304" pitchFamily="18" charset="0"/>
              </a:rPr>
              <a:t>By:</a:t>
            </a:r>
          </a:p>
          <a:p>
            <a:pPr algn="ctr"/>
            <a:r>
              <a:rPr lang="en-US" sz="2000" dirty="0">
                <a:latin typeface="Lucida Bright" panose="02040602050505020304" pitchFamily="18" charset="0"/>
              </a:rPr>
              <a:t>Tejas MH</a:t>
            </a:r>
            <a:br>
              <a:rPr lang="en-US" sz="2000" dirty="0">
                <a:latin typeface="Lucida Bright" panose="02040602050505020304" pitchFamily="18" charset="0"/>
              </a:rPr>
            </a:br>
            <a:r>
              <a:rPr lang="en-US" sz="2000" dirty="0">
                <a:latin typeface="Lucida Bright" panose="02040602050505020304" pitchFamily="18" charset="0"/>
              </a:rPr>
              <a:t>Rajeev </a:t>
            </a:r>
            <a:r>
              <a:rPr lang="en-US" sz="2000" dirty="0" err="1">
                <a:latin typeface="Lucida Bright" panose="02040602050505020304" pitchFamily="18" charset="0"/>
              </a:rPr>
              <a:t>Mangalapalli</a:t>
            </a:r>
            <a:endParaRPr lang="en-US" sz="2000" dirty="0">
              <a:latin typeface="Lucida Bright" panose="02040602050505020304" pitchFamily="18" charset="0"/>
            </a:endParaRPr>
          </a:p>
          <a:p>
            <a:pPr algn="ctr"/>
            <a:r>
              <a:rPr lang="en-US" sz="2000" dirty="0">
                <a:latin typeface="Lucida Bright" panose="02040602050505020304" pitchFamily="18" charset="0"/>
              </a:rPr>
              <a:t>Kushal </a:t>
            </a:r>
            <a:r>
              <a:rPr lang="en-US" sz="2000" dirty="0" err="1">
                <a:latin typeface="Lucida Bright" panose="02040602050505020304" pitchFamily="18" charset="0"/>
              </a:rPr>
              <a:t>Jantli</a:t>
            </a:r>
            <a:endParaRPr lang="en-IN" sz="2000" dirty="0">
              <a:latin typeface="Lucida Bright" panose="02040602050505020304" pitchFamily="18" charset="0"/>
            </a:endParaRPr>
          </a:p>
        </p:txBody>
      </p:sp>
      <p:pic>
        <p:nvPicPr>
          <p:cNvPr id="2050" name="Picture 2" descr="Courses | PESU I/O">
            <a:extLst>
              <a:ext uri="{FF2B5EF4-FFF2-40B4-BE49-F238E27FC236}">
                <a16:creationId xmlns:a16="http://schemas.microsoft.com/office/drawing/2014/main" id="{8A9AF166-8B7D-09FE-D9CD-E615183096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5882" y="160092"/>
            <a:ext cx="804956" cy="843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873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5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526FE0-0D7F-437A-AA5C-5CC255B6E495}"/>
              </a:ext>
            </a:extLst>
          </p:cNvPr>
          <p:cNvPicPr>
            <a:picLocks noChangeAspect="1"/>
          </p:cNvPicPr>
          <p:nvPr/>
        </p:nvPicPr>
        <p:blipFill>
          <a:blip r:embed="rId2"/>
          <a:stretch>
            <a:fillRect/>
          </a:stretch>
        </p:blipFill>
        <p:spPr>
          <a:xfrm>
            <a:off x="2841099" y="0"/>
            <a:ext cx="6509801" cy="6858000"/>
          </a:xfrm>
          <a:prstGeom prst="rect">
            <a:avLst/>
          </a:prstGeom>
        </p:spPr>
      </p:pic>
    </p:spTree>
    <p:extLst>
      <p:ext uri="{BB962C8B-B14F-4D97-AF65-F5344CB8AC3E}">
        <p14:creationId xmlns:p14="http://schemas.microsoft.com/office/powerpoint/2010/main" val="4293625948"/>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E760F-D9DF-535D-050C-89EB0ADA3E88}"/>
              </a:ext>
            </a:extLst>
          </p:cNvPr>
          <p:cNvSpPr>
            <a:spLocks noGrp="1"/>
          </p:cNvSpPr>
          <p:nvPr>
            <p:ph type="title"/>
          </p:nvPr>
        </p:nvSpPr>
        <p:spPr>
          <a:xfrm>
            <a:off x="838200" y="2766218"/>
            <a:ext cx="10515600" cy="1325563"/>
          </a:xfrm>
        </p:spPr>
        <p:txBody>
          <a:bodyPr>
            <a:normAutofit/>
          </a:bodyPr>
          <a:lstStyle/>
          <a:p>
            <a:pPr algn="ctr"/>
            <a:r>
              <a:rPr lang="en-US" sz="6000" dirty="0">
                <a:latin typeface="Felix Titling" panose="04060505060202020A04" pitchFamily="82" charset="0"/>
              </a:rPr>
              <a:t>THANK YOU!</a:t>
            </a:r>
            <a:endParaRPr lang="en-IN" sz="6000" dirty="0">
              <a:latin typeface="Felix Titling" panose="04060505060202020A04" pitchFamily="82" charset="0"/>
            </a:endParaRPr>
          </a:p>
        </p:txBody>
      </p:sp>
      <p:sp>
        <p:nvSpPr>
          <p:cNvPr id="3" name="TextBox 2">
            <a:extLst>
              <a:ext uri="{FF2B5EF4-FFF2-40B4-BE49-F238E27FC236}">
                <a16:creationId xmlns:a16="http://schemas.microsoft.com/office/drawing/2014/main" id="{A3AAFCD4-7132-39E5-FB9F-9FC87F6B534C}"/>
              </a:ext>
            </a:extLst>
          </p:cNvPr>
          <p:cNvSpPr txBox="1"/>
          <p:nvPr/>
        </p:nvSpPr>
        <p:spPr>
          <a:xfrm>
            <a:off x="10327341" y="6104965"/>
            <a:ext cx="2052917" cy="646331"/>
          </a:xfrm>
          <a:prstGeom prst="rect">
            <a:avLst/>
          </a:prstGeom>
          <a:noFill/>
        </p:spPr>
        <p:txBody>
          <a:bodyPr wrap="square" rtlCol="0">
            <a:spAutoFit/>
          </a:bodyPr>
          <a:lstStyle/>
          <a:p>
            <a:r>
              <a:rPr lang="en-US" dirty="0">
                <a:latin typeface="Bell MT" panose="02020503060305020303" pitchFamily="18" charset="0"/>
              </a:rPr>
              <a:t>Presentation by:</a:t>
            </a:r>
            <a:br>
              <a:rPr lang="en-US" dirty="0">
                <a:latin typeface="Bell MT" panose="02020503060305020303" pitchFamily="18" charset="0"/>
              </a:rPr>
            </a:br>
            <a:r>
              <a:rPr lang="en-US" dirty="0">
                <a:latin typeface="Bell MT" panose="02020503060305020303" pitchFamily="18" charset="0"/>
              </a:rPr>
              <a:t>Tejas MH</a:t>
            </a:r>
            <a:endParaRPr lang="en-IN" dirty="0">
              <a:latin typeface="Bell MT" panose="02020503060305020303" pitchFamily="18" charset="0"/>
            </a:endParaRPr>
          </a:p>
        </p:txBody>
      </p:sp>
    </p:spTree>
    <p:extLst>
      <p:ext uri="{BB962C8B-B14F-4D97-AF65-F5344CB8AC3E}">
        <p14:creationId xmlns:p14="http://schemas.microsoft.com/office/powerpoint/2010/main" val="620567979"/>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alaxy A31 (SM-A315) | Samsung Australia">
            <a:extLst>
              <a:ext uri="{FF2B5EF4-FFF2-40B4-BE49-F238E27FC236}">
                <a16:creationId xmlns:a16="http://schemas.microsoft.com/office/drawing/2014/main" id="{695934D4-1725-C84E-6287-848CAC52E58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4688" b="92969" l="9896" r="89931">
                        <a14:foregroundMark x1="20313" y1="92383" x2="38194" y2="93066"/>
                        <a14:foregroundMark x1="38194" y1="93066" x2="54688" y2="93066"/>
                        <a14:foregroundMark x1="54688" y1="93066" x2="54688" y2="93066"/>
                        <a14:foregroundMark x1="17882" y1="15430" x2="39583" y2="8496"/>
                        <a14:foregroundMark x1="39583" y1="8496" x2="55382" y2="8008"/>
                        <a14:foregroundMark x1="55382" y1="8008" x2="58333" y2="8105"/>
                        <a14:foregroundMark x1="52604" y1="4883" x2="42535" y2="4688"/>
                      </a14:backgroundRemoval>
                    </a14:imgEffect>
                  </a14:imgLayer>
                </a14:imgProps>
              </a:ext>
              <a:ext uri="{28A0092B-C50C-407E-A947-70E740481C1C}">
                <a14:useLocalDpi xmlns:a14="http://schemas.microsoft.com/office/drawing/2010/main" val="0"/>
              </a:ext>
            </a:extLst>
          </a:blip>
          <a:srcRect/>
          <a:stretch>
            <a:fillRect/>
          </a:stretch>
        </p:blipFill>
        <p:spPr bwMode="auto">
          <a:xfrm>
            <a:off x="2471586" y="-6910464"/>
            <a:ext cx="4420999" cy="7126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57494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0.00104 -0.06366 L 0.00157 1.00185 " pathEditMode="relative" rAng="0" ptsTypes="AA">
                                      <p:cBhvr>
                                        <p:cTn id="6" dur="700" fill="hold"/>
                                        <p:tgtEl>
                                          <p:spTgt spid="3074"/>
                                        </p:tgtEl>
                                        <p:attrNameLst>
                                          <p:attrName>ppt_x</p:attrName>
                                          <p:attrName>ppt_y</p:attrName>
                                        </p:attrNameLst>
                                      </p:cBhvr>
                                      <p:rCtr x="130" y="53287"/>
                                    </p:animMotion>
                                  </p:childTnLst>
                                </p:cTn>
                              </p:par>
                            </p:childTnLst>
                          </p:cTn>
                        </p:par>
                        <p:par>
                          <p:cTn id="7" fill="hold">
                            <p:stCondLst>
                              <p:cond delay="700"/>
                            </p:stCondLst>
                            <p:childTnLst>
                              <p:par>
                                <p:cTn id="8" presetID="37" presetClass="path" presetSubtype="0" accel="100000" fill="hold" nodeType="afterEffect">
                                  <p:stCondLst>
                                    <p:cond delay="0"/>
                                  </p:stCondLst>
                                  <p:childTnLst>
                                    <p:animMotion origin="layout" path="M 0.00157 1.00185 L 0.0211 0.94768 C 0.02513 0.93565 0.03138 0.92963 0.03776 0.92963 C 0.04532 0.92963 0.05118 0.93565 0.05534 0.94768 L 0.0754 1.00185 " pathEditMode="relative" rAng="0" ptsTypes="AAAAA">
                                      <p:cBhvr>
                                        <p:cTn id="9" dur="700" fill="hold"/>
                                        <p:tgtEl>
                                          <p:spTgt spid="3074"/>
                                        </p:tgtEl>
                                        <p:attrNameLst>
                                          <p:attrName>ppt_x</p:attrName>
                                          <p:attrName>ppt_y</p:attrName>
                                        </p:attrNameLst>
                                      </p:cBhvr>
                                      <p:rCtr x="3685" y="-3611"/>
                                    </p:animMotion>
                                  </p:childTnLst>
                                </p:cTn>
                              </p:par>
                            </p:childTnLst>
                          </p:cTn>
                        </p:par>
                        <p:par>
                          <p:cTn id="10" fill="hold">
                            <p:stCondLst>
                              <p:cond delay="1400"/>
                            </p:stCondLst>
                            <p:childTnLst>
                              <p:par>
                                <p:cTn id="11" presetID="37" presetClass="path" presetSubtype="0" accel="50000" decel="50000" fill="hold" nodeType="afterEffect">
                                  <p:stCondLst>
                                    <p:cond delay="0"/>
                                  </p:stCondLst>
                                  <p:childTnLst>
                                    <p:animMotion origin="layout" path="M 0.0754 1.00185 L 0.08868 0.9669 C 0.09154 0.95902 0.09584 0.95509 0.10013 0.95509 C 0.10521 0.95509 0.10925 0.95902 0.11211 0.9669 L 0.12566 1.00185 " pathEditMode="relative" rAng="0" ptsTypes="AAAAA">
                                      <p:cBhvr>
                                        <p:cTn id="12" dur="700" fill="hold"/>
                                        <p:tgtEl>
                                          <p:spTgt spid="3074"/>
                                        </p:tgtEl>
                                        <p:attrNameLst>
                                          <p:attrName>ppt_x</p:attrName>
                                          <p:attrName>ppt_y</p:attrName>
                                        </p:attrNameLst>
                                      </p:cBhvr>
                                      <p:rCtr x="2513" y="-23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alaxy A31 (SM-A315) | Samsung Australia">
            <a:extLst>
              <a:ext uri="{FF2B5EF4-FFF2-40B4-BE49-F238E27FC236}">
                <a16:creationId xmlns:a16="http://schemas.microsoft.com/office/drawing/2014/main" id="{C260EC21-C1E6-C5FE-8534-505AC2C05CA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4688" b="92969" l="9896" r="89931">
                        <a14:foregroundMark x1="20313" y1="92383" x2="38194" y2="93066"/>
                        <a14:foregroundMark x1="38194" y1="93066" x2="54688" y2="93066"/>
                        <a14:foregroundMark x1="54688" y1="93066" x2="54688" y2="93066"/>
                        <a14:foregroundMark x1="17882" y1="15430" x2="39583" y2="8496"/>
                        <a14:foregroundMark x1="39583" y1="8496" x2="55382" y2="8008"/>
                        <a14:foregroundMark x1="55382" y1="8008" x2="58333" y2="8105"/>
                        <a14:foregroundMark x1="52604" y1="4883" x2="42535" y2="4688"/>
                      </a14:backgroundRemoval>
                    </a14:imgEffect>
                  </a14:imgLayer>
                </a14:imgProps>
              </a:ext>
              <a:ext uri="{28A0092B-C50C-407E-A947-70E740481C1C}">
                <a14:useLocalDpi xmlns:a14="http://schemas.microsoft.com/office/drawing/2010/main" val="0"/>
              </a:ext>
            </a:extLst>
          </a:blip>
          <a:srcRect/>
          <a:stretch>
            <a:fillRect/>
          </a:stretch>
        </p:blipFill>
        <p:spPr bwMode="auto">
          <a:xfrm>
            <a:off x="3993077" y="-71469"/>
            <a:ext cx="4420999" cy="7126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230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0092B-61FB-5400-B510-71285610640F}"/>
              </a:ext>
            </a:extLst>
          </p:cNvPr>
          <p:cNvSpPr>
            <a:spLocks noGrp="1"/>
          </p:cNvSpPr>
          <p:nvPr>
            <p:ph type="title"/>
          </p:nvPr>
        </p:nvSpPr>
        <p:spPr>
          <a:xfrm>
            <a:off x="838200" y="141007"/>
            <a:ext cx="10515600" cy="1325563"/>
          </a:xfrm>
        </p:spPr>
        <p:txBody>
          <a:bodyPr/>
          <a:lstStyle/>
          <a:p>
            <a:r>
              <a:rPr lang="en-US" dirty="0">
                <a:latin typeface="Bell MT" panose="02020503060305020303" pitchFamily="18" charset="0"/>
              </a:rPr>
              <a:t>Summary</a:t>
            </a:r>
            <a:endParaRPr lang="en-IN" dirty="0">
              <a:latin typeface="Bell MT" panose="02020503060305020303" pitchFamily="18" charset="0"/>
            </a:endParaRPr>
          </a:p>
        </p:txBody>
      </p:sp>
      <p:sp>
        <p:nvSpPr>
          <p:cNvPr id="3" name="Content Placeholder 2">
            <a:extLst>
              <a:ext uri="{FF2B5EF4-FFF2-40B4-BE49-F238E27FC236}">
                <a16:creationId xmlns:a16="http://schemas.microsoft.com/office/drawing/2014/main" id="{7B1E6EA7-EDCC-8015-E8BE-51E45A4515C6}"/>
              </a:ext>
            </a:extLst>
          </p:cNvPr>
          <p:cNvSpPr>
            <a:spLocks noGrp="1"/>
          </p:cNvSpPr>
          <p:nvPr>
            <p:ph idx="1"/>
          </p:nvPr>
        </p:nvSpPr>
        <p:spPr>
          <a:xfrm>
            <a:off x="838200" y="1335741"/>
            <a:ext cx="10515600" cy="5181600"/>
          </a:xfrm>
        </p:spPr>
        <p:txBody>
          <a:bodyPr/>
          <a:lstStyle/>
          <a:p>
            <a:pPr marL="0" indent="0">
              <a:buNone/>
            </a:pPr>
            <a:r>
              <a:rPr lang="en-US" dirty="0">
                <a:latin typeface="Bell MT" panose="02020503060305020303" pitchFamily="18" charset="0"/>
              </a:rPr>
              <a:t>As we reach the end of our Flutter Primer course organized by PESU I/O, we have created a </a:t>
            </a:r>
            <a:r>
              <a:rPr lang="en-US" dirty="0" err="1">
                <a:latin typeface="Bell MT" panose="02020503060305020303" pitchFamily="18" charset="0"/>
              </a:rPr>
              <a:t>fullstack</a:t>
            </a:r>
            <a:r>
              <a:rPr lang="en-US" dirty="0">
                <a:latin typeface="Bell MT" panose="02020503060305020303" pitchFamily="18" charset="0"/>
              </a:rPr>
              <a:t> app for our final project.</a:t>
            </a:r>
          </a:p>
          <a:p>
            <a:pPr marL="0" indent="0">
              <a:buNone/>
            </a:pPr>
            <a:r>
              <a:rPr lang="en-US" dirty="0">
                <a:latin typeface="Bell MT" panose="02020503060305020303" pitchFamily="18" charset="0"/>
              </a:rPr>
              <a:t>The app was coded on Dart programming language, using Flutter Framework and REST Countries API.</a:t>
            </a:r>
          </a:p>
          <a:p>
            <a:pPr marL="0" indent="0">
              <a:buNone/>
            </a:pPr>
            <a:r>
              <a:rPr lang="en-US" dirty="0">
                <a:latin typeface="Bell MT" panose="02020503060305020303" pitchFamily="18" charset="0"/>
              </a:rPr>
              <a:t>The app accepts a country name as the input and displays information about the country such as it’s capital city, currency, languages spoken and much more.</a:t>
            </a:r>
          </a:p>
          <a:p>
            <a:pPr marL="0" indent="0">
              <a:buNone/>
            </a:pPr>
            <a:r>
              <a:rPr lang="en-US" dirty="0">
                <a:latin typeface="Bell MT" panose="02020503060305020303" pitchFamily="18" charset="0"/>
              </a:rPr>
              <a:t>It also provides an error message if a country that does not exist is entered. </a:t>
            </a:r>
          </a:p>
          <a:p>
            <a:pPr marL="0" indent="0">
              <a:buNone/>
            </a:pPr>
            <a:r>
              <a:rPr lang="en-US" dirty="0">
                <a:latin typeface="Bell MT" panose="02020503060305020303" pitchFamily="18" charset="0"/>
              </a:rPr>
              <a:t>The app can be used for a quick fact check and to improve your knowledge about the countries of the world</a:t>
            </a:r>
            <a:r>
              <a:rPr lang="en-IN" dirty="0">
                <a:latin typeface="Bell MT" panose="02020503060305020303" pitchFamily="18" charset="0"/>
              </a:rPr>
              <a:t>.</a:t>
            </a:r>
            <a:endParaRPr lang="en-US" dirty="0">
              <a:latin typeface="Bell MT" panose="02020503060305020303" pitchFamily="18" charset="0"/>
            </a:endParaRPr>
          </a:p>
        </p:txBody>
      </p:sp>
    </p:spTree>
    <p:extLst>
      <p:ext uri="{BB962C8B-B14F-4D97-AF65-F5344CB8AC3E}">
        <p14:creationId xmlns:p14="http://schemas.microsoft.com/office/powerpoint/2010/main" val="2964718216"/>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37D2E-27CB-4408-CB5B-A892097A4116}"/>
              </a:ext>
            </a:extLst>
          </p:cNvPr>
          <p:cNvSpPr>
            <a:spLocks noGrp="1"/>
          </p:cNvSpPr>
          <p:nvPr>
            <p:ph type="title"/>
          </p:nvPr>
        </p:nvSpPr>
        <p:spPr/>
        <p:txBody>
          <a:bodyPr/>
          <a:lstStyle/>
          <a:p>
            <a:r>
              <a:rPr lang="en-US" dirty="0">
                <a:latin typeface="Bell MT" panose="02020503060305020303" pitchFamily="18" charset="0"/>
              </a:rPr>
              <a:t>About the API</a:t>
            </a:r>
            <a:endParaRPr lang="en-IN" dirty="0">
              <a:latin typeface="Bell MT" panose="02020503060305020303" pitchFamily="18" charset="0"/>
            </a:endParaRPr>
          </a:p>
        </p:txBody>
      </p:sp>
      <p:sp>
        <p:nvSpPr>
          <p:cNvPr id="3" name="Content Placeholder 2">
            <a:extLst>
              <a:ext uri="{FF2B5EF4-FFF2-40B4-BE49-F238E27FC236}">
                <a16:creationId xmlns:a16="http://schemas.microsoft.com/office/drawing/2014/main" id="{3C29A4A4-1EA3-3D3B-F23D-64DEE4620715}"/>
              </a:ext>
            </a:extLst>
          </p:cNvPr>
          <p:cNvSpPr>
            <a:spLocks noGrp="1"/>
          </p:cNvSpPr>
          <p:nvPr>
            <p:ph idx="1"/>
          </p:nvPr>
        </p:nvSpPr>
        <p:spPr/>
        <p:txBody>
          <a:bodyPr/>
          <a:lstStyle/>
          <a:p>
            <a:pPr marL="0" indent="0">
              <a:buNone/>
            </a:pPr>
            <a:r>
              <a:rPr lang="en-US" dirty="0">
                <a:latin typeface="Bell MT" panose="02020503060305020303" pitchFamily="18" charset="0"/>
              </a:rPr>
              <a:t>A REST / RESTful API) is an application programming interface (API) that conforms to the constraints of REST architectural style and allows for interaction with RESTful web services.</a:t>
            </a:r>
          </a:p>
          <a:p>
            <a:pPr marL="0" indent="0">
              <a:buNone/>
            </a:pPr>
            <a:r>
              <a:rPr lang="en-US" dirty="0">
                <a:latin typeface="Bell MT" panose="02020503060305020303" pitchFamily="18" charset="0"/>
              </a:rPr>
              <a:t>REST stands for representational state transfer.</a:t>
            </a:r>
          </a:p>
          <a:p>
            <a:pPr marL="0" indent="0">
              <a:buNone/>
            </a:pPr>
            <a:r>
              <a:rPr lang="en-US" dirty="0">
                <a:latin typeface="Bell MT" panose="02020503060305020303" pitchFamily="18" charset="0"/>
              </a:rPr>
              <a:t>REST Countries API is a basic REST API that delivers information about the countries in JSON format. Each country’s data offers essential information, such as the capital city, population, languages, currencies, regions, and country code.</a:t>
            </a:r>
            <a:endParaRPr lang="en-IN" dirty="0">
              <a:latin typeface="Bell MT" panose="02020503060305020303" pitchFamily="18" charset="0"/>
            </a:endParaRPr>
          </a:p>
        </p:txBody>
      </p:sp>
    </p:spTree>
    <p:extLst>
      <p:ext uri="{BB962C8B-B14F-4D97-AF65-F5344CB8AC3E}">
        <p14:creationId xmlns:p14="http://schemas.microsoft.com/office/powerpoint/2010/main" val="1510441355"/>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5F830-CB64-7B39-4B72-B7B9545F877B}"/>
              </a:ext>
            </a:extLst>
          </p:cNvPr>
          <p:cNvSpPr>
            <a:spLocks noGrp="1"/>
          </p:cNvSpPr>
          <p:nvPr>
            <p:ph type="title"/>
          </p:nvPr>
        </p:nvSpPr>
        <p:spPr/>
        <p:txBody>
          <a:bodyPr/>
          <a:lstStyle/>
          <a:p>
            <a:r>
              <a:rPr lang="en-US" dirty="0">
                <a:latin typeface="Bell MT" panose="02020503060305020303" pitchFamily="18" charset="0"/>
              </a:rPr>
              <a:t>Model-View-Controller (MVC) Architecture</a:t>
            </a:r>
            <a:endParaRPr lang="en-IN" dirty="0">
              <a:latin typeface="Bell MT" panose="02020503060305020303" pitchFamily="18" charset="0"/>
            </a:endParaRPr>
          </a:p>
        </p:txBody>
      </p:sp>
      <p:sp>
        <p:nvSpPr>
          <p:cNvPr id="3" name="Content Placeholder 2">
            <a:extLst>
              <a:ext uri="{FF2B5EF4-FFF2-40B4-BE49-F238E27FC236}">
                <a16:creationId xmlns:a16="http://schemas.microsoft.com/office/drawing/2014/main" id="{BDFE11CB-2013-B31D-7C07-A5A4C4F4DC1E}"/>
              </a:ext>
            </a:extLst>
          </p:cNvPr>
          <p:cNvSpPr>
            <a:spLocks noGrp="1"/>
          </p:cNvSpPr>
          <p:nvPr>
            <p:ph idx="1"/>
          </p:nvPr>
        </p:nvSpPr>
        <p:spPr>
          <a:xfrm>
            <a:off x="838200" y="1825625"/>
            <a:ext cx="8969188" cy="4351338"/>
          </a:xfrm>
        </p:spPr>
        <p:txBody>
          <a:bodyPr>
            <a:normAutofit/>
          </a:bodyPr>
          <a:lstStyle/>
          <a:p>
            <a:pPr marL="0" indent="0">
              <a:buNone/>
            </a:pPr>
            <a:r>
              <a:rPr lang="en-US" dirty="0">
                <a:latin typeface="Bell MT" panose="02020503060305020303" pitchFamily="18" charset="0"/>
              </a:rPr>
              <a:t>Model component corresponds to all the data-related logic that the user works with.</a:t>
            </a:r>
          </a:p>
          <a:p>
            <a:pPr marL="0" indent="0">
              <a:buNone/>
            </a:pPr>
            <a:r>
              <a:rPr lang="en-US" dirty="0">
                <a:latin typeface="Bell MT" panose="02020503060305020303" pitchFamily="18" charset="0"/>
              </a:rPr>
              <a:t>View component is used for all the UI logic of the application.</a:t>
            </a:r>
          </a:p>
          <a:p>
            <a:pPr marL="0" indent="0">
              <a:buNone/>
            </a:pPr>
            <a:r>
              <a:rPr lang="en-US" dirty="0">
                <a:latin typeface="Bell MT" panose="02020503060305020303" pitchFamily="18" charset="0"/>
              </a:rPr>
              <a:t>Controllers act as an interface between Model and View components to process all the business logic and incoming requests, manipulate data using the Model component and interact with the Views to render the final output.</a:t>
            </a:r>
          </a:p>
          <a:p>
            <a:pPr marL="0" indent="0">
              <a:buNone/>
            </a:pPr>
            <a:r>
              <a:rPr lang="en-US" dirty="0">
                <a:latin typeface="Bell MT" panose="02020503060305020303" pitchFamily="18" charset="0"/>
              </a:rPr>
              <a:t>Now, let us look at the code.</a:t>
            </a:r>
            <a:endParaRPr lang="en-IN" dirty="0">
              <a:latin typeface="Bell MT" panose="02020503060305020303" pitchFamily="18" charset="0"/>
            </a:endParaRPr>
          </a:p>
        </p:txBody>
      </p:sp>
      <p:pic>
        <p:nvPicPr>
          <p:cNvPr id="5" name="Picture 4">
            <a:extLst>
              <a:ext uri="{FF2B5EF4-FFF2-40B4-BE49-F238E27FC236}">
                <a16:creationId xmlns:a16="http://schemas.microsoft.com/office/drawing/2014/main" id="{AAB885D0-E6F5-66F2-589A-12FB1CD1DE42}"/>
              </a:ext>
            </a:extLst>
          </p:cNvPr>
          <p:cNvPicPr>
            <a:picLocks noChangeAspect="1"/>
          </p:cNvPicPr>
          <p:nvPr/>
        </p:nvPicPr>
        <p:blipFill>
          <a:blip r:embed="rId2"/>
          <a:stretch>
            <a:fillRect/>
          </a:stretch>
        </p:blipFill>
        <p:spPr>
          <a:xfrm>
            <a:off x="10048938" y="2516047"/>
            <a:ext cx="1980327" cy="2970493"/>
          </a:xfrm>
          <a:prstGeom prst="rect">
            <a:avLst/>
          </a:prstGeom>
        </p:spPr>
      </p:pic>
    </p:spTree>
    <p:extLst>
      <p:ext uri="{BB962C8B-B14F-4D97-AF65-F5344CB8AC3E}">
        <p14:creationId xmlns:p14="http://schemas.microsoft.com/office/powerpoint/2010/main" val="2184689046"/>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3D7A8F-EBC0-1593-02E2-4723E63A827C}"/>
              </a:ext>
            </a:extLst>
          </p:cNvPr>
          <p:cNvPicPr>
            <a:picLocks noChangeAspect="1"/>
          </p:cNvPicPr>
          <p:nvPr/>
        </p:nvPicPr>
        <p:blipFill>
          <a:blip r:embed="rId2"/>
          <a:stretch>
            <a:fillRect/>
          </a:stretch>
        </p:blipFill>
        <p:spPr>
          <a:xfrm>
            <a:off x="2569963" y="349623"/>
            <a:ext cx="7052074" cy="6158754"/>
          </a:xfrm>
          <a:prstGeom prst="rect">
            <a:avLst/>
          </a:prstGeom>
        </p:spPr>
      </p:pic>
    </p:spTree>
    <p:extLst>
      <p:ext uri="{BB962C8B-B14F-4D97-AF65-F5344CB8AC3E}">
        <p14:creationId xmlns:p14="http://schemas.microsoft.com/office/powerpoint/2010/main" val="2458815304"/>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369120-B054-476B-EA6A-DFB628237830}"/>
              </a:ext>
            </a:extLst>
          </p:cNvPr>
          <p:cNvPicPr>
            <a:picLocks noChangeAspect="1"/>
          </p:cNvPicPr>
          <p:nvPr/>
        </p:nvPicPr>
        <p:blipFill>
          <a:blip r:embed="rId2"/>
          <a:stretch>
            <a:fillRect/>
          </a:stretch>
        </p:blipFill>
        <p:spPr>
          <a:xfrm>
            <a:off x="4048125" y="1728787"/>
            <a:ext cx="4095750" cy="3400425"/>
          </a:xfrm>
          <a:prstGeom prst="rect">
            <a:avLst/>
          </a:prstGeom>
        </p:spPr>
      </p:pic>
    </p:spTree>
    <p:extLst>
      <p:ext uri="{BB962C8B-B14F-4D97-AF65-F5344CB8AC3E}">
        <p14:creationId xmlns:p14="http://schemas.microsoft.com/office/powerpoint/2010/main" val="668647363"/>
      </p:ext>
    </p:extLst>
  </p:cSld>
  <p:clrMapOvr>
    <a:masterClrMapping/>
  </p:clrMapOvr>
  <p:transition spd="slow">
    <p:fade/>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2013 - 2022 Theme</Template>
  <TotalTime>143</TotalTime>
  <Words>300</Words>
  <Application>Microsoft Office PowerPoint</Application>
  <PresentationFormat>Widescreen</PresentationFormat>
  <Paragraphs>21</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Bell MT</vt:lpstr>
      <vt:lpstr>Calibri</vt:lpstr>
      <vt:lpstr>Calibri Light</vt:lpstr>
      <vt:lpstr>Felix Titling</vt:lpstr>
      <vt:lpstr>Lucida Bright</vt:lpstr>
      <vt:lpstr>Office Theme</vt:lpstr>
      <vt:lpstr>PowerPoint Presentation</vt:lpstr>
      <vt:lpstr>Atlas Quest: Country Info Showcase</vt:lpstr>
      <vt:lpstr>PowerPoint Presentation</vt:lpstr>
      <vt:lpstr>PowerPoint Presentation</vt:lpstr>
      <vt:lpstr>Summary</vt:lpstr>
      <vt:lpstr>About the API</vt:lpstr>
      <vt:lpstr>Model-View-Controller (MVC)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Tejas MH</dc:creator>
  <cp:lastModifiedBy>Tejas MH</cp:lastModifiedBy>
  <cp:revision>7</cp:revision>
  <dcterms:created xsi:type="dcterms:W3CDTF">2023-10-05T09:58:38Z</dcterms:created>
  <dcterms:modified xsi:type="dcterms:W3CDTF">2023-10-06T21:04:29Z</dcterms:modified>
</cp:coreProperties>
</file>