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36"/>
  </p:notesMasterIdLst>
  <p:sldIdLst>
    <p:sldId id="256" r:id="rId2"/>
    <p:sldId id="258" r:id="rId3"/>
    <p:sldId id="259" r:id="rId4"/>
    <p:sldId id="260" r:id="rId5"/>
    <p:sldId id="261" r:id="rId6"/>
    <p:sldId id="263" r:id="rId7"/>
    <p:sldId id="298" r:id="rId8"/>
    <p:sldId id="299" r:id="rId9"/>
    <p:sldId id="300" r:id="rId10"/>
    <p:sldId id="301" r:id="rId11"/>
    <p:sldId id="296" r:id="rId12"/>
    <p:sldId id="306" r:id="rId13"/>
    <p:sldId id="307" r:id="rId14"/>
    <p:sldId id="308" r:id="rId15"/>
    <p:sldId id="309" r:id="rId16"/>
    <p:sldId id="310" r:id="rId17"/>
    <p:sldId id="311" r:id="rId18"/>
    <p:sldId id="312" r:id="rId19"/>
    <p:sldId id="313" r:id="rId20"/>
    <p:sldId id="314" r:id="rId21"/>
    <p:sldId id="315" r:id="rId22"/>
    <p:sldId id="316" r:id="rId23"/>
    <p:sldId id="317" r:id="rId24"/>
    <p:sldId id="318" r:id="rId25"/>
    <p:sldId id="319" r:id="rId26"/>
    <p:sldId id="320" r:id="rId27"/>
    <p:sldId id="321" r:id="rId28"/>
    <p:sldId id="322" r:id="rId29"/>
    <p:sldId id="297" r:id="rId30"/>
    <p:sldId id="302" r:id="rId31"/>
    <p:sldId id="305" r:id="rId32"/>
    <p:sldId id="303" r:id="rId33"/>
    <p:sldId id="304" r:id="rId34"/>
    <p:sldId id="266" r:id="rId35"/>
  </p:sldIdLst>
  <p:sldSz cx="9144000" cy="5143500" type="screen16x9"/>
  <p:notesSz cx="6858000" cy="9144000"/>
  <p:embeddedFontLst>
    <p:embeddedFont>
      <p:font typeface="Anaheim" panose="020B0604020202020204" charset="0"/>
      <p:regular r:id="rId37"/>
    </p:embeddedFont>
    <p:embeddedFont>
      <p:font typeface="Archivo" panose="020B0604020202020204" charset="0"/>
      <p:regular r:id="rId38"/>
      <p:bold r:id="rId39"/>
      <p:italic r:id="rId40"/>
      <p:boldItalic r:id="rId41"/>
    </p:embeddedFont>
    <p:embeddedFont>
      <p:font typeface="Calibri" panose="020F0502020204030204" pitchFamily="34" charset="0"/>
      <p:regular r:id="rId42"/>
      <p:bold r:id="rId43"/>
      <p:italic r:id="rId44"/>
      <p:boldItalic r:id="rId45"/>
    </p:embeddedFont>
    <p:embeddedFont>
      <p:font typeface="Consolas" panose="020B0609020204030204" pitchFamily="49" charset="0"/>
      <p:regular r:id="rId46"/>
      <p:bold r:id="rId47"/>
      <p:italic r:id="rId48"/>
      <p:boldItalic r:id="rId49"/>
    </p:embeddedFont>
    <p:embeddedFont>
      <p:font typeface="Nunito Light" pitchFamily="2" charset="0"/>
      <p:regular r:id="rId50"/>
      <p:italic r:id="rId51"/>
    </p:embeddedFont>
    <p:embeddedFont>
      <p:font typeface="Open Sans" panose="020B0606030504020204" pitchFamily="34" charset="0"/>
      <p:regular r:id="rId52"/>
      <p:bold r:id="rId53"/>
      <p:italic r:id="rId54"/>
      <p:boldItalic r:id="rId55"/>
    </p:embeddedFont>
    <p:embeddedFont>
      <p:font typeface="Palatino Linotype" panose="02040502050505030304" pitchFamily="18" charset="0"/>
      <p:regular r:id="rId56"/>
      <p:bold r:id="rId57"/>
      <p:italic r:id="rId58"/>
      <p:boldItalic r:id="rId59"/>
    </p:embeddedFont>
    <p:embeddedFont>
      <p:font typeface="Raleway" pitchFamily="2" charset="0"/>
      <p:regular r:id="rId60"/>
      <p:bold r:id="rId61"/>
      <p:italic r:id="rId62"/>
      <p:boldItalic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EDE9"/>
    <a:srgbClr val="D6CC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67EE529-0BF8-4CE4-AAE4-164D99A78329}">
  <a:tblStyle styleId="{F67EE529-0BF8-4CE4-AAE4-164D99A78329}"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1BD00D9-0D6C-4681-BB35-88B9A7278266}"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940" y="4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font" Target="fonts/font19.fntdata"/><Relationship Id="rId63" Type="http://schemas.openxmlformats.org/officeDocument/2006/relationships/font" Target="fonts/font27.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font" Target="fonts/font17.fntdata"/><Relationship Id="rId58" Type="http://schemas.openxmlformats.org/officeDocument/2006/relationships/font" Target="fonts/font22.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25.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font" Target="fonts/font20.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1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2.fntdata"/><Relationship Id="rId46" Type="http://schemas.openxmlformats.org/officeDocument/2006/relationships/font" Target="fonts/font10.fntdata"/><Relationship Id="rId59" Type="http://schemas.openxmlformats.org/officeDocument/2006/relationships/font" Target="fonts/font23.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5.fntdata"/><Relationship Id="rId54" Type="http://schemas.openxmlformats.org/officeDocument/2006/relationships/font" Target="fonts/font18.fntdata"/><Relationship Id="rId62" Type="http://schemas.openxmlformats.org/officeDocument/2006/relationships/font" Target="fonts/font2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49" Type="http://schemas.openxmlformats.org/officeDocument/2006/relationships/font" Target="fonts/font13.fntdata"/><Relationship Id="rId57" Type="http://schemas.openxmlformats.org/officeDocument/2006/relationships/font" Target="fonts/font21.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8.fntdata"/><Relationship Id="rId52" Type="http://schemas.openxmlformats.org/officeDocument/2006/relationships/font" Target="fonts/font16.fntdata"/><Relationship Id="rId60" Type="http://schemas.openxmlformats.org/officeDocument/2006/relationships/font" Target="fonts/font24.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277a62897eb_1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277a62897eb_1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277a62897eb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277a62897eb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dirty="0">
              <a:solidFill>
                <a:srgbClr val="595959"/>
              </a:solidFill>
              <a:latin typeface="Anaheim"/>
              <a:ea typeface="Anaheim"/>
              <a:cs typeface="Anaheim"/>
              <a:sym typeface="Anaheim"/>
            </a:endParaRPr>
          </a:p>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278dfac31ac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278dfac31ac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6" name="Google Shape;186;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278dfac31ac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278dfac31ac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278dfac31ac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278dfac31ac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2"/>
        </a:solidFill>
        <a:effectLst/>
      </p:bgPr>
    </p:bg>
    <p:spTree>
      <p:nvGrpSpPr>
        <p:cNvPr id="1" name="Shape 8"/>
        <p:cNvGrpSpPr/>
        <p:nvPr/>
      </p:nvGrpSpPr>
      <p:grpSpPr>
        <a:xfrm>
          <a:off x="0" y="0"/>
          <a:ext cx="0" cy="0"/>
          <a:chOff x="0" y="0"/>
          <a:chExt cx="0" cy="0"/>
        </a:xfrm>
      </p:grpSpPr>
      <p:sp>
        <p:nvSpPr>
          <p:cNvPr id="9" name="Google Shape;9;p2"/>
          <p:cNvSpPr/>
          <p:nvPr/>
        </p:nvSpPr>
        <p:spPr>
          <a:xfrm>
            <a:off x="5658650" y="75"/>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10" name="Google Shape;10;p2"/>
          <p:cNvSpPr txBox="1">
            <a:spLocks noGrp="1"/>
          </p:cNvSpPr>
          <p:nvPr>
            <p:ph type="ctrTitle"/>
          </p:nvPr>
        </p:nvSpPr>
        <p:spPr>
          <a:xfrm>
            <a:off x="0" y="906650"/>
            <a:ext cx="7084800" cy="2066700"/>
          </a:xfrm>
          <a:prstGeom prst="rect">
            <a:avLst/>
          </a:prstGeom>
          <a:solidFill>
            <a:srgbClr val="D6CCC2"/>
          </a:solidFill>
        </p:spPr>
        <p:txBody>
          <a:bodyPr spcFirstLastPara="1" wrap="square" lIns="91425" tIns="91425" rIns="91425" bIns="91425" anchor="ctr" anchorCtr="0">
            <a:noAutofit/>
          </a:bodyPr>
          <a:lstStyle>
            <a:lvl1pPr lvl="0">
              <a:spcBef>
                <a:spcPts val="0"/>
              </a:spcBef>
              <a:spcAft>
                <a:spcPts val="0"/>
              </a:spcAft>
              <a:buClr>
                <a:srgbClr val="191919"/>
              </a:buClr>
              <a:buSzPts val="5200"/>
              <a:buNone/>
              <a:defRPr sz="4000" b="1">
                <a:latin typeface="Archivo"/>
                <a:ea typeface="Archivo"/>
                <a:cs typeface="Archivo"/>
                <a:sym typeface="Archivo"/>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713225" y="3495675"/>
            <a:ext cx="2721300" cy="732900"/>
          </a:xfrm>
          <a:prstGeom prst="rect">
            <a:avLst/>
          </a:prstGeom>
          <a:noFill/>
        </p:spPr>
        <p:txBody>
          <a:bodyPr spcFirstLastPara="1" wrap="square" lIns="91425" tIns="91425" rIns="91425" bIns="91425" anchor="t" anchorCtr="0">
            <a:noAutofit/>
          </a:bodyPr>
          <a:lstStyle>
            <a:lvl1pPr lvl="0">
              <a:lnSpc>
                <a:spcPct val="100000"/>
              </a:lnSpc>
              <a:spcBef>
                <a:spcPts val="0"/>
              </a:spcBef>
              <a:spcAft>
                <a:spcPts val="0"/>
              </a:spcAft>
              <a:buSzPts val="1200"/>
              <a:buNone/>
              <a:defRPr sz="1600">
                <a:solidFill>
                  <a:schemeClr val="dk1"/>
                </a:solidFill>
                <a:latin typeface="Archivo"/>
                <a:ea typeface="Archivo"/>
                <a:cs typeface="Archivo"/>
                <a:sym typeface="Archivo"/>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50"/>
        <p:cNvGrpSpPr/>
        <p:nvPr/>
      </p:nvGrpSpPr>
      <p:grpSpPr>
        <a:xfrm>
          <a:off x="0" y="0"/>
          <a:ext cx="0" cy="0"/>
          <a:chOff x="0" y="0"/>
          <a:chExt cx="0" cy="0"/>
        </a:xfrm>
      </p:grpSpPr>
      <p:sp>
        <p:nvSpPr>
          <p:cNvPr id="51" name="Google Shape;51;p13"/>
          <p:cNvSpPr/>
          <p:nvPr/>
        </p:nvSpPr>
        <p:spPr>
          <a:xfrm>
            <a:off x="6951825" y="-150"/>
            <a:ext cx="21921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52" name="Google Shape;52;p13"/>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3" name="Google Shape;53;p13"/>
          <p:cNvSpPr txBox="1">
            <a:spLocks noGrp="1"/>
          </p:cNvSpPr>
          <p:nvPr>
            <p:ph type="title" idx="2" hasCustomPrompt="1"/>
          </p:nvPr>
        </p:nvSpPr>
        <p:spPr>
          <a:xfrm>
            <a:off x="720000" y="1468682"/>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4" name="Google Shape;54;p13"/>
          <p:cNvSpPr txBox="1">
            <a:spLocks noGrp="1"/>
          </p:cNvSpPr>
          <p:nvPr>
            <p:ph type="subTitle" idx="1"/>
          </p:nvPr>
        </p:nvSpPr>
        <p:spPr>
          <a:xfrm>
            <a:off x="1454700" y="1468672"/>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5" name="Google Shape;55;p13"/>
          <p:cNvSpPr txBox="1">
            <a:spLocks noGrp="1"/>
          </p:cNvSpPr>
          <p:nvPr>
            <p:ph type="title" idx="3" hasCustomPrompt="1"/>
          </p:nvPr>
        </p:nvSpPr>
        <p:spPr>
          <a:xfrm>
            <a:off x="720000" y="2026804"/>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6" name="Google Shape;56;p13"/>
          <p:cNvSpPr txBox="1">
            <a:spLocks noGrp="1"/>
          </p:cNvSpPr>
          <p:nvPr>
            <p:ph type="subTitle" idx="4"/>
          </p:nvPr>
        </p:nvSpPr>
        <p:spPr>
          <a:xfrm>
            <a:off x="1454700" y="2026797"/>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7" name="Google Shape;57;p13"/>
          <p:cNvSpPr txBox="1">
            <a:spLocks noGrp="1"/>
          </p:cNvSpPr>
          <p:nvPr>
            <p:ph type="title" idx="5" hasCustomPrompt="1"/>
          </p:nvPr>
        </p:nvSpPr>
        <p:spPr>
          <a:xfrm>
            <a:off x="720000" y="2584927"/>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8" name="Google Shape;58;p13"/>
          <p:cNvSpPr txBox="1">
            <a:spLocks noGrp="1"/>
          </p:cNvSpPr>
          <p:nvPr>
            <p:ph type="subTitle" idx="6"/>
          </p:nvPr>
        </p:nvSpPr>
        <p:spPr>
          <a:xfrm>
            <a:off x="1454700" y="2584922"/>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59" name="Google Shape;59;p13"/>
          <p:cNvSpPr txBox="1">
            <a:spLocks noGrp="1"/>
          </p:cNvSpPr>
          <p:nvPr>
            <p:ph type="title" idx="7" hasCustomPrompt="1"/>
          </p:nvPr>
        </p:nvSpPr>
        <p:spPr>
          <a:xfrm>
            <a:off x="720000" y="3143052"/>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8"/>
          </p:nvPr>
        </p:nvSpPr>
        <p:spPr>
          <a:xfrm>
            <a:off x="1454700" y="3143047"/>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1" name="Google Shape;61;p13"/>
          <p:cNvSpPr txBox="1">
            <a:spLocks noGrp="1"/>
          </p:cNvSpPr>
          <p:nvPr>
            <p:ph type="title" idx="9" hasCustomPrompt="1"/>
          </p:nvPr>
        </p:nvSpPr>
        <p:spPr>
          <a:xfrm>
            <a:off x="720000" y="3701177"/>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2" name="Google Shape;62;p13"/>
          <p:cNvSpPr txBox="1">
            <a:spLocks noGrp="1"/>
          </p:cNvSpPr>
          <p:nvPr>
            <p:ph type="subTitle" idx="13"/>
          </p:nvPr>
        </p:nvSpPr>
        <p:spPr>
          <a:xfrm>
            <a:off x="1454700" y="3701172"/>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63" name="Google Shape;63;p13"/>
          <p:cNvSpPr txBox="1">
            <a:spLocks noGrp="1"/>
          </p:cNvSpPr>
          <p:nvPr>
            <p:ph type="title" idx="14" hasCustomPrompt="1"/>
          </p:nvPr>
        </p:nvSpPr>
        <p:spPr>
          <a:xfrm>
            <a:off x="720000" y="4259302"/>
            <a:ext cx="734700" cy="3447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1800" b="1">
                <a:latin typeface="Archivo"/>
                <a:ea typeface="Archivo"/>
                <a:cs typeface="Archivo"/>
                <a:sym typeface="Archivo"/>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4" name="Google Shape;64;p13"/>
          <p:cNvSpPr txBox="1">
            <a:spLocks noGrp="1"/>
          </p:cNvSpPr>
          <p:nvPr>
            <p:ph type="subTitle" idx="15"/>
          </p:nvPr>
        </p:nvSpPr>
        <p:spPr>
          <a:xfrm>
            <a:off x="1454700" y="4259297"/>
            <a:ext cx="3035100" cy="344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latin typeface="Archivo"/>
                <a:ea typeface="Archivo"/>
                <a:cs typeface="Archivo"/>
                <a:sym typeface="Archivo"/>
              </a:defRPr>
            </a:lvl1pPr>
            <a:lvl2pPr lvl="1" rtl="0">
              <a:lnSpc>
                <a:spcPct val="100000"/>
              </a:lnSpc>
              <a:spcBef>
                <a:spcPts val="0"/>
              </a:spcBef>
              <a:spcAft>
                <a:spcPts val="0"/>
              </a:spcAft>
              <a:buSzPts val="2400"/>
              <a:buFont typeface="Raleway"/>
              <a:buNone/>
              <a:defRPr sz="2400" b="1">
                <a:latin typeface="Raleway"/>
                <a:ea typeface="Raleway"/>
                <a:cs typeface="Raleway"/>
                <a:sym typeface="Raleway"/>
              </a:defRPr>
            </a:lvl2pPr>
            <a:lvl3pPr lvl="2" rtl="0">
              <a:lnSpc>
                <a:spcPct val="100000"/>
              </a:lnSpc>
              <a:spcBef>
                <a:spcPts val="0"/>
              </a:spcBef>
              <a:spcAft>
                <a:spcPts val="0"/>
              </a:spcAft>
              <a:buSzPts val="2400"/>
              <a:buFont typeface="Raleway"/>
              <a:buNone/>
              <a:defRPr sz="2400" b="1">
                <a:latin typeface="Raleway"/>
                <a:ea typeface="Raleway"/>
                <a:cs typeface="Raleway"/>
                <a:sym typeface="Raleway"/>
              </a:defRPr>
            </a:lvl3pPr>
            <a:lvl4pPr lvl="3" rtl="0">
              <a:lnSpc>
                <a:spcPct val="100000"/>
              </a:lnSpc>
              <a:spcBef>
                <a:spcPts val="0"/>
              </a:spcBef>
              <a:spcAft>
                <a:spcPts val="0"/>
              </a:spcAft>
              <a:buSzPts val="2400"/>
              <a:buFont typeface="Raleway"/>
              <a:buNone/>
              <a:defRPr sz="2400" b="1">
                <a:latin typeface="Raleway"/>
                <a:ea typeface="Raleway"/>
                <a:cs typeface="Raleway"/>
                <a:sym typeface="Raleway"/>
              </a:defRPr>
            </a:lvl4pPr>
            <a:lvl5pPr lvl="4" rtl="0">
              <a:lnSpc>
                <a:spcPct val="100000"/>
              </a:lnSpc>
              <a:spcBef>
                <a:spcPts val="0"/>
              </a:spcBef>
              <a:spcAft>
                <a:spcPts val="0"/>
              </a:spcAft>
              <a:buSzPts val="2400"/>
              <a:buFont typeface="Raleway"/>
              <a:buNone/>
              <a:defRPr sz="2400" b="1">
                <a:latin typeface="Raleway"/>
                <a:ea typeface="Raleway"/>
                <a:cs typeface="Raleway"/>
                <a:sym typeface="Raleway"/>
              </a:defRPr>
            </a:lvl5pPr>
            <a:lvl6pPr lvl="5" rtl="0">
              <a:lnSpc>
                <a:spcPct val="100000"/>
              </a:lnSpc>
              <a:spcBef>
                <a:spcPts val="0"/>
              </a:spcBef>
              <a:spcAft>
                <a:spcPts val="0"/>
              </a:spcAft>
              <a:buSzPts val="2400"/>
              <a:buFont typeface="Raleway"/>
              <a:buNone/>
              <a:defRPr sz="2400" b="1">
                <a:latin typeface="Raleway"/>
                <a:ea typeface="Raleway"/>
                <a:cs typeface="Raleway"/>
                <a:sym typeface="Raleway"/>
              </a:defRPr>
            </a:lvl6pPr>
            <a:lvl7pPr lvl="6" rtl="0">
              <a:lnSpc>
                <a:spcPct val="100000"/>
              </a:lnSpc>
              <a:spcBef>
                <a:spcPts val="0"/>
              </a:spcBef>
              <a:spcAft>
                <a:spcPts val="0"/>
              </a:spcAft>
              <a:buSzPts val="2400"/>
              <a:buFont typeface="Raleway"/>
              <a:buNone/>
              <a:defRPr sz="2400" b="1">
                <a:latin typeface="Raleway"/>
                <a:ea typeface="Raleway"/>
                <a:cs typeface="Raleway"/>
                <a:sym typeface="Raleway"/>
              </a:defRPr>
            </a:lvl7pPr>
            <a:lvl8pPr lvl="7" rtl="0">
              <a:lnSpc>
                <a:spcPct val="100000"/>
              </a:lnSpc>
              <a:spcBef>
                <a:spcPts val="0"/>
              </a:spcBef>
              <a:spcAft>
                <a:spcPts val="0"/>
              </a:spcAft>
              <a:buSzPts val="2400"/>
              <a:buFont typeface="Raleway"/>
              <a:buNone/>
              <a:defRPr sz="2400" b="1">
                <a:latin typeface="Raleway"/>
                <a:ea typeface="Raleway"/>
                <a:cs typeface="Raleway"/>
                <a:sym typeface="Raleway"/>
              </a:defRPr>
            </a:lvl8pPr>
            <a:lvl9pPr lvl="8"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90"/>
        <p:cNvGrpSpPr/>
        <p:nvPr/>
      </p:nvGrpSpPr>
      <p:grpSpPr>
        <a:xfrm>
          <a:off x="0" y="0"/>
          <a:ext cx="0" cy="0"/>
          <a:chOff x="0" y="0"/>
          <a:chExt cx="0" cy="0"/>
        </a:xfrm>
      </p:grpSpPr>
      <p:sp>
        <p:nvSpPr>
          <p:cNvPr id="91" name="Google Shape;91;p19"/>
          <p:cNvSpPr/>
          <p:nvPr/>
        </p:nvSpPr>
        <p:spPr>
          <a:xfrm>
            <a:off x="0" y="-150"/>
            <a:ext cx="16266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92" name="Google Shape;92;p19"/>
          <p:cNvSpPr txBox="1">
            <a:spLocks noGrp="1"/>
          </p:cNvSpPr>
          <p:nvPr>
            <p:ph type="subTitle" idx="1"/>
          </p:nvPr>
        </p:nvSpPr>
        <p:spPr>
          <a:xfrm>
            <a:off x="1800525" y="1735625"/>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3" name="Google Shape;93;p19"/>
          <p:cNvSpPr txBox="1">
            <a:spLocks noGrp="1"/>
          </p:cNvSpPr>
          <p:nvPr>
            <p:ph type="subTitle" idx="2"/>
          </p:nvPr>
        </p:nvSpPr>
        <p:spPr>
          <a:xfrm>
            <a:off x="5314500" y="1735625"/>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4" name="Google Shape;94;p19"/>
          <p:cNvSpPr txBox="1">
            <a:spLocks noGrp="1"/>
          </p:cNvSpPr>
          <p:nvPr>
            <p:ph type="subTitle" idx="3"/>
          </p:nvPr>
        </p:nvSpPr>
        <p:spPr>
          <a:xfrm>
            <a:off x="1800525" y="3396200"/>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5" name="Google Shape;95;p19"/>
          <p:cNvSpPr txBox="1">
            <a:spLocks noGrp="1"/>
          </p:cNvSpPr>
          <p:nvPr>
            <p:ph type="subTitle" idx="4"/>
          </p:nvPr>
        </p:nvSpPr>
        <p:spPr>
          <a:xfrm>
            <a:off x="5314500" y="3396200"/>
            <a:ext cx="3109500" cy="1207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96" name="Google Shape;96;p19"/>
          <p:cNvSpPr txBox="1">
            <a:spLocks noGrp="1"/>
          </p:cNvSpPr>
          <p:nvPr>
            <p:ph type="subTitle" idx="5"/>
          </p:nvPr>
        </p:nvSpPr>
        <p:spPr>
          <a:xfrm>
            <a:off x="1800526" y="12858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7" name="Google Shape;97;p19"/>
          <p:cNvSpPr txBox="1">
            <a:spLocks noGrp="1"/>
          </p:cNvSpPr>
          <p:nvPr>
            <p:ph type="subTitle" idx="6"/>
          </p:nvPr>
        </p:nvSpPr>
        <p:spPr>
          <a:xfrm>
            <a:off x="1800526" y="29466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8" name="Google Shape;98;p19"/>
          <p:cNvSpPr txBox="1">
            <a:spLocks noGrp="1"/>
          </p:cNvSpPr>
          <p:nvPr>
            <p:ph type="subTitle" idx="7"/>
          </p:nvPr>
        </p:nvSpPr>
        <p:spPr>
          <a:xfrm>
            <a:off x="5314475" y="12858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99" name="Google Shape;99;p19"/>
          <p:cNvSpPr txBox="1">
            <a:spLocks noGrp="1"/>
          </p:cNvSpPr>
          <p:nvPr>
            <p:ph type="subTitle" idx="8"/>
          </p:nvPr>
        </p:nvSpPr>
        <p:spPr>
          <a:xfrm>
            <a:off x="5314475" y="2946675"/>
            <a:ext cx="3109500" cy="4572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100" name="Google Shape;100;p19"/>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29"/>
        <p:cNvGrpSpPr/>
        <p:nvPr/>
      </p:nvGrpSpPr>
      <p:grpSpPr>
        <a:xfrm>
          <a:off x="0" y="0"/>
          <a:ext cx="0" cy="0"/>
          <a:chOff x="0" y="0"/>
          <a:chExt cx="0" cy="0"/>
        </a:xfrm>
      </p:grpSpPr>
      <p:sp>
        <p:nvSpPr>
          <p:cNvPr id="130" name="Google Shape;130;p23"/>
          <p:cNvSpPr/>
          <p:nvPr/>
        </p:nvSpPr>
        <p:spPr>
          <a:xfrm>
            <a:off x="0" y="75"/>
            <a:ext cx="5003100" cy="4604100"/>
          </a:xfrm>
          <a:prstGeom prst="rect">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bg>
      <p:bgPr>
        <a:solidFill>
          <a:schemeClr val="dk2"/>
        </a:solidFill>
        <a:effectLst/>
      </p:bgPr>
    </p:bg>
    <p:spTree>
      <p:nvGrpSpPr>
        <p:cNvPr id="1" name="Shape 131"/>
        <p:cNvGrpSpPr/>
        <p:nvPr/>
      </p:nvGrpSpPr>
      <p:grpSpPr>
        <a:xfrm>
          <a:off x="0" y="0"/>
          <a:ext cx="0" cy="0"/>
          <a:chOff x="0" y="0"/>
          <a:chExt cx="0" cy="0"/>
        </a:xfrm>
      </p:grpSpPr>
      <p:sp>
        <p:nvSpPr>
          <p:cNvPr id="132" name="Google Shape;132;p24"/>
          <p:cNvSpPr/>
          <p:nvPr/>
        </p:nvSpPr>
        <p:spPr>
          <a:xfrm>
            <a:off x="0" y="915000"/>
            <a:ext cx="3485400" cy="4228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2"/>
        </a:solidFill>
        <a:effectLst/>
      </p:bgPr>
    </p:bg>
    <p:spTree>
      <p:nvGrpSpPr>
        <p:cNvPr id="1" name="Shape 12"/>
        <p:cNvGrpSpPr/>
        <p:nvPr/>
      </p:nvGrpSpPr>
      <p:grpSpPr>
        <a:xfrm>
          <a:off x="0" y="0"/>
          <a:ext cx="0" cy="0"/>
          <a:chOff x="0" y="0"/>
          <a:chExt cx="0" cy="0"/>
        </a:xfrm>
      </p:grpSpPr>
      <p:sp>
        <p:nvSpPr>
          <p:cNvPr id="13" name="Google Shape;13;p3"/>
          <p:cNvSpPr/>
          <p:nvPr/>
        </p:nvSpPr>
        <p:spPr>
          <a:xfrm>
            <a:off x="0" y="75"/>
            <a:ext cx="5003100" cy="28767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14" name="Google Shape;14;p3"/>
          <p:cNvSpPr txBox="1">
            <a:spLocks noGrp="1"/>
          </p:cNvSpPr>
          <p:nvPr>
            <p:ph type="title"/>
          </p:nvPr>
        </p:nvSpPr>
        <p:spPr>
          <a:xfrm>
            <a:off x="3360875" y="2232350"/>
            <a:ext cx="5783100" cy="19125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title" idx="2" hasCustomPrompt="1"/>
          </p:nvPr>
        </p:nvSpPr>
        <p:spPr>
          <a:xfrm>
            <a:off x="3360875" y="1052400"/>
            <a:ext cx="1642200" cy="975900"/>
          </a:xfrm>
          <a:prstGeom prst="rect">
            <a:avLst/>
          </a:prstGeom>
          <a:noFill/>
        </p:spPr>
        <p:txBody>
          <a:bodyPr spcFirstLastPara="1" wrap="square" lIns="91425" tIns="91425" rIns="91425" bIns="91425" anchor="ctr" anchorCtr="0">
            <a:noAutofit/>
          </a:bodyPr>
          <a:lstStyle>
            <a:lvl1pPr lvl="0"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p:nvPr/>
        </p:nvSpPr>
        <p:spPr>
          <a:xfrm>
            <a:off x="6951825" y="-150"/>
            <a:ext cx="2192100" cy="51435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22" name="Google Shape;22;p5"/>
          <p:cNvSpPr txBox="1">
            <a:spLocks noGrp="1"/>
          </p:cNvSpPr>
          <p:nvPr>
            <p:ph type="subTitle" idx="1"/>
          </p:nvPr>
        </p:nvSpPr>
        <p:spPr>
          <a:xfrm>
            <a:off x="3699274" y="2650350"/>
            <a:ext cx="2505600" cy="14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3" name="Google Shape;23;p5"/>
          <p:cNvSpPr txBox="1">
            <a:spLocks noGrp="1"/>
          </p:cNvSpPr>
          <p:nvPr>
            <p:ph type="subTitle" idx="2"/>
          </p:nvPr>
        </p:nvSpPr>
        <p:spPr>
          <a:xfrm>
            <a:off x="720000" y="2650350"/>
            <a:ext cx="2505600" cy="1497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4" name="Google Shape;24;p5"/>
          <p:cNvSpPr txBox="1">
            <a:spLocks noGrp="1"/>
          </p:cNvSpPr>
          <p:nvPr>
            <p:ph type="subTitle" idx="3"/>
          </p:nvPr>
        </p:nvSpPr>
        <p:spPr>
          <a:xfrm>
            <a:off x="720000" y="2113902"/>
            <a:ext cx="25056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5" name="Google Shape;25;p5"/>
          <p:cNvSpPr txBox="1">
            <a:spLocks noGrp="1"/>
          </p:cNvSpPr>
          <p:nvPr>
            <p:ph type="subTitle" idx="4"/>
          </p:nvPr>
        </p:nvSpPr>
        <p:spPr>
          <a:xfrm>
            <a:off x="3699275" y="2113902"/>
            <a:ext cx="2505600" cy="4821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2400"/>
              <a:buFont typeface="Raleway"/>
              <a:buNone/>
              <a:defRPr sz="1800" b="1">
                <a:solidFill>
                  <a:schemeClr val="dk1"/>
                </a:solidFill>
              </a:defRPr>
            </a:lvl1pPr>
            <a:lvl2pPr lvl="1" algn="ctr" rtl="0">
              <a:lnSpc>
                <a:spcPct val="100000"/>
              </a:lnSpc>
              <a:spcBef>
                <a:spcPts val="0"/>
              </a:spcBef>
              <a:spcAft>
                <a:spcPts val="0"/>
              </a:spcAft>
              <a:buSzPts val="2400"/>
              <a:buFont typeface="Raleway"/>
              <a:buNone/>
              <a:defRPr sz="2400" b="1">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b="1">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b="1">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b="1">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b="1">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b="1">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b="1">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b="1">
                <a:latin typeface="Raleway"/>
                <a:ea typeface="Raleway"/>
                <a:cs typeface="Raleway"/>
                <a:sym typeface="Raleway"/>
              </a:defRPr>
            </a:lvl9pPr>
          </a:lstStyle>
          <a:p>
            <a:endParaRPr/>
          </a:p>
        </p:txBody>
      </p:sp>
      <p:sp>
        <p:nvSpPr>
          <p:cNvPr id="26" name="Google Shape;26;p5"/>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p:nvPr/>
        </p:nvSpPr>
        <p:spPr>
          <a:xfrm>
            <a:off x="5165625" y="2225550"/>
            <a:ext cx="3978300" cy="2917800"/>
          </a:xfrm>
          <a:prstGeom prst="rect">
            <a:avLst/>
          </a:prstGeom>
          <a:solidFill>
            <a:srgbClr val="EDEDE9"/>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32" name="Google Shape;32;p7"/>
          <p:cNvSpPr txBox="1">
            <a:spLocks noGrp="1"/>
          </p:cNvSpPr>
          <p:nvPr>
            <p:ph type="subTitle" idx="1"/>
          </p:nvPr>
        </p:nvSpPr>
        <p:spPr>
          <a:xfrm>
            <a:off x="720000" y="1366450"/>
            <a:ext cx="3978300" cy="22983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33" name="Google Shape;33;p7"/>
          <p:cNvSpPr>
            <a:spLocks noGrp="1"/>
          </p:cNvSpPr>
          <p:nvPr>
            <p:ph type="pic" idx="2"/>
          </p:nvPr>
        </p:nvSpPr>
        <p:spPr>
          <a:xfrm>
            <a:off x="5643775" y="1100050"/>
            <a:ext cx="2787000" cy="3504000"/>
          </a:xfrm>
          <a:prstGeom prst="rect">
            <a:avLst/>
          </a:prstGeom>
          <a:noFill/>
          <a:ln>
            <a:noFill/>
          </a:ln>
        </p:spPr>
      </p:sp>
      <p:sp>
        <p:nvSpPr>
          <p:cNvPr id="34" name="Google Shape;34;p7"/>
          <p:cNvSpPr txBox="1">
            <a:spLocks noGrp="1"/>
          </p:cNvSpPr>
          <p:nvPr>
            <p:ph type="title"/>
          </p:nvPr>
        </p:nvSpPr>
        <p:spPr>
          <a:xfrm>
            <a:off x="720000" y="398050"/>
            <a:ext cx="7704000" cy="702000"/>
          </a:xfrm>
          <a:prstGeom prst="rect">
            <a:avLst/>
          </a:prstGeom>
          <a:solidFill>
            <a:srgbClr val="D6CCC2"/>
          </a:solidFill>
        </p:spPr>
        <p:txBody>
          <a:bodyPr spcFirstLastPara="1" wrap="square" lIns="91425" tIns="91425" rIns="91425" bIns="91425" anchor="t" anchorCtr="0">
            <a:noAutofit/>
          </a:bodyPr>
          <a:lstStyle>
            <a:lvl1pPr lvl="0" rtl="0">
              <a:spcBef>
                <a:spcPts val="0"/>
              </a:spcBef>
              <a:spcAft>
                <a:spcPts val="0"/>
              </a:spcAft>
              <a:buSzPts val="30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dk2"/>
        </a:solidFill>
        <a:effectLst/>
      </p:bgPr>
    </p:bg>
    <p:spTree>
      <p:nvGrpSpPr>
        <p:cNvPr id="1" name="Shape 35"/>
        <p:cNvGrpSpPr/>
        <p:nvPr/>
      </p:nvGrpSpPr>
      <p:grpSpPr>
        <a:xfrm>
          <a:off x="0" y="0"/>
          <a:ext cx="0" cy="0"/>
          <a:chOff x="0" y="0"/>
          <a:chExt cx="0" cy="0"/>
        </a:xfrm>
      </p:grpSpPr>
      <p:sp>
        <p:nvSpPr>
          <p:cNvPr id="36" name="Google Shape;36;p8"/>
          <p:cNvSpPr/>
          <p:nvPr/>
        </p:nvSpPr>
        <p:spPr>
          <a:xfrm>
            <a:off x="7088800" y="539500"/>
            <a:ext cx="2055300" cy="46041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37" name="Google Shape;37;p8"/>
          <p:cNvSpPr txBox="1">
            <a:spLocks noGrp="1"/>
          </p:cNvSpPr>
          <p:nvPr>
            <p:ph type="title"/>
          </p:nvPr>
        </p:nvSpPr>
        <p:spPr>
          <a:xfrm>
            <a:off x="2217300" y="1838150"/>
            <a:ext cx="6926700" cy="1467300"/>
          </a:xfrm>
          <a:prstGeom prst="rect">
            <a:avLst/>
          </a:prstGeom>
          <a:solidFill>
            <a:schemeClr val="lt2"/>
          </a:solidFill>
        </p:spPr>
        <p:txBody>
          <a:bodyPr spcFirstLastPara="1" wrap="square" lIns="91425" tIns="91425" rIns="91425" bIns="91425" anchor="ctr" anchorCtr="0">
            <a:noAutofit/>
          </a:bodyPr>
          <a:lstStyle>
            <a:lvl1pPr lvl="0">
              <a:lnSpc>
                <a:spcPct val="80000"/>
              </a:lnSpc>
              <a:spcBef>
                <a:spcPts val="0"/>
              </a:spcBef>
              <a:spcAft>
                <a:spcPts val="0"/>
              </a:spcAft>
              <a:buSzPts val="6000"/>
              <a:buNone/>
              <a:defRPr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2473500" y="1189100"/>
            <a:ext cx="6670500" cy="1964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40" name="Google Shape;40;p9"/>
          <p:cNvSpPr txBox="1">
            <a:spLocks noGrp="1"/>
          </p:cNvSpPr>
          <p:nvPr>
            <p:ph type="subTitle" idx="1"/>
          </p:nvPr>
        </p:nvSpPr>
        <p:spPr>
          <a:xfrm>
            <a:off x="2473500" y="3153500"/>
            <a:ext cx="3675600" cy="671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sz="1600"/>
            </a:lvl1pPr>
            <a:lvl2pPr lvl="1" rtl="0">
              <a:lnSpc>
                <a:spcPct val="100000"/>
              </a:lnSpc>
              <a:spcBef>
                <a:spcPts val="0"/>
              </a:spcBef>
              <a:spcAft>
                <a:spcPts val="0"/>
              </a:spcAft>
              <a:buSzPts val="1200"/>
              <a:buNone/>
              <a:defRPr/>
            </a:lvl2pPr>
            <a:lvl3pPr lvl="2" rtl="0">
              <a:lnSpc>
                <a:spcPct val="100000"/>
              </a:lnSpc>
              <a:spcBef>
                <a:spcPts val="0"/>
              </a:spcBef>
              <a:spcAft>
                <a:spcPts val="0"/>
              </a:spcAft>
              <a:buSzPts val="1200"/>
              <a:buNone/>
              <a:defRPr/>
            </a:lvl3pPr>
            <a:lvl4pPr lvl="3" rtl="0">
              <a:lnSpc>
                <a:spcPct val="100000"/>
              </a:lnSpc>
              <a:spcBef>
                <a:spcPts val="0"/>
              </a:spcBef>
              <a:spcAft>
                <a:spcPts val="0"/>
              </a:spcAft>
              <a:buSzPts val="1200"/>
              <a:buNone/>
              <a:defRPr/>
            </a:lvl4pPr>
            <a:lvl5pPr lvl="4" rtl="0">
              <a:lnSpc>
                <a:spcPct val="100000"/>
              </a:lnSpc>
              <a:spcBef>
                <a:spcPts val="0"/>
              </a:spcBef>
              <a:spcAft>
                <a:spcPts val="0"/>
              </a:spcAft>
              <a:buSzPts val="1200"/>
              <a:buNone/>
              <a:defRPr/>
            </a:lvl5pPr>
            <a:lvl6pPr lvl="5" rtl="0">
              <a:lnSpc>
                <a:spcPct val="100000"/>
              </a:lnSpc>
              <a:spcBef>
                <a:spcPts val="0"/>
              </a:spcBef>
              <a:spcAft>
                <a:spcPts val="0"/>
              </a:spcAft>
              <a:buSzPts val="1200"/>
              <a:buNone/>
              <a:defRPr/>
            </a:lvl6pPr>
            <a:lvl7pPr lvl="6" rtl="0">
              <a:lnSpc>
                <a:spcPct val="100000"/>
              </a:lnSpc>
              <a:spcBef>
                <a:spcPts val="0"/>
              </a:spcBef>
              <a:spcAft>
                <a:spcPts val="0"/>
              </a:spcAft>
              <a:buSzPts val="1200"/>
              <a:buNone/>
              <a:defRPr/>
            </a:lvl7pPr>
            <a:lvl8pPr lvl="7" rtl="0">
              <a:lnSpc>
                <a:spcPct val="100000"/>
              </a:lnSpc>
              <a:spcBef>
                <a:spcPts val="0"/>
              </a:spcBef>
              <a:spcAft>
                <a:spcPts val="0"/>
              </a:spcAft>
              <a:buSzPts val="1200"/>
              <a:buNone/>
              <a:defRPr/>
            </a:lvl8pPr>
            <a:lvl9pPr lvl="8" rtl="0">
              <a:lnSpc>
                <a:spcPct val="100000"/>
              </a:lnSpc>
              <a:spcBef>
                <a:spcPts val="0"/>
              </a:spcBef>
              <a:spcAft>
                <a:spcPts val="0"/>
              </a:spcAft>
              <a:buSzPts val="1200"/>
              <a:buNone/>
              <a:defRPr/>
            </a:lvl9pPr>
          </a:lstStyle>
          <a:p>
            <a:endParaRPr/>
          </a:p>
        </p:txBody>
      </p:sp>
      <p:sp>
        <p:nvSpPr>
          <p:cNvPr id="41" name="Google Shape;41;p9"/>
          <p:cNvSpPr/>
          <p:nvPr/>
        </p:nvSpPr>
        <p:spPr>
          <a:xfrm>
            <a:off x="0" y="100"/>
            <a:ext cx="20553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10"/>
          <p:cNvSpPr>
            <a:spLocks noGrp="1"/>
          </p:cNvSpPr>
          <p:nvPr>
            <p:ph type="pic" idx="2"/>
          </p:nvPr>
        </p:nvSpPr>
        <p:spPr>
          <a:xfrm>
            <a:off x="0" y="0"/>
            <a:ext cx="9144000" cy="5143500"/>
          </a:xfrm>
          <a:prstGeom prst="rect">
            <a:avLst/>
          </a:prstGeom>
          <a:noFill/>
          <a:ln>
            <a:noFill/>
          </a:ln>
        </p:spPr>
      </p:sp>
      <p:sp>
        <p:nvSpPr>
          <p:cNvPr id="44" name="Google Shape;44;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SzPts val="2500"/>
              <a:buNone/>
              <a:defRPr sz="2500"/>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2"/>
        </a:solidFill>
        <a:effectLst/>
      </p:bgPr>
    </p:bg>
    <p:spTree>
      <p:nvGrpSpPr>
        <p:cNvPr id="1" name="Shape 45"/>
        <p:cNvGrpSpPr/>
        <p:nvPr/>
      </p:nvGrpSpPr>
      <p:grpSpPr>
        <a:xfrm>
          <a:off x="0" y="0"/>
          <a:ext cx="0" cy="0"/>
          <a:chOff x="0" y="0"/>
          <a:chExt cx="0" cy="0"/>
        </a:xfrm>
      </p:grpSpPr>
      <p:sp>
        <p:nvSpPr>
          <p:cNvPr id="46" name="Google Shape;46;p11"/>
          <p:cNvSpPr/>
          <p:nvPr/>
        </p:nvSpPr>
        <p:spPr>
          <a:xfrm>
            <a:off x="4843075" y="75"/>
            <a:ext cx="4301100" cy="3577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dirty="0">
              <a:latin typeface="Open Sans"/>
              <a:ea typeface="Open Sans"/>
              <a:cs typeface="Open Sans"/>
              <a:sym typeface="Open Sans"/>
            </a:endParaRPr>
          </a:p>
        </p:txBody>
      </p:sp>
      <p:sp>
        <p:nvSpPr>
          <p:cNvPr id="47" name="Google Shape;47;p11"/>
          <p:cNvSpPr txBox="1">
            <a:spLocks noGrp="1"/>
          </p:cNvSpPr>
          <p:nvPr>
            <p:ph type="title" hasCustomPrompt="1"/>
          </p:nvPr>
        </p:nvSpPr>
        <p:spPr>
          <a:xfrm>
            <a:off x="0" y="1442700"/>
            <a:ext cx="6576000" cy="1628400"/>
          </a:xfrm>
          <a:prstGeom prst="rect">
            <a:avLst/>
          </a:prstGeom>
          <a:solidFill>
            <a:schemeClr val="lt2"/>
          </a:solidFill>
        </p:spPr>
        <p:txBody>
          <a:bodyPr spcFirstLastPara="1" wrap="square" lIns="91425" tIns="91425" rIns="91425" bIns="91425" anchor="ctr" anchorCtr="0">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48" name="Google Shape;48;p11"/>
          <p:cNvSpPr txBox="1">
            <a:spLocks noGrp="1"/>
          </p:cNvSpPr>
          <p:nvPr>
            <p:ph type="subTitle" idx="1"/>
          </p:nvPr>
        </p:nvSpPr>
        <p:spPr>
          <a:xfrm>
            <a:off x="713225" y="3275225"/>
            <a:ext cx="5862900" cy="497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1pPr>
            <a:lvl2pPr lvl="1"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2pPr>
            <a:lvl3pPr lvl="2"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3pPr>
            <a:lvl4pPr lvl="3"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4pPr>
            <a:lvl5pPr lvl="4"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5pPr>
            <a:lvl6pPr lvl="5"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6pPr>
            <a:lvl7pPr lvl="6"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7pPr>
            <a:lvl8pPr lvl="7"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8pPr>
            <a:lvl9pPr lvl="8" rtl="0">
              <a:spcBef>
                <a:spcPts val="0"/>
              </a:spcBef>
              <a:spcAft>
                <a:spcPts val="0"/>
              </a:spcAft>
              <a:buClr>
                <a:schemeClr val="dk1"/>
              </a:buClr>
              <a:buSzPts val="3000"/>
              <a:buFont typeface="Archivo"/>
              <a:buNone/>
              <a:defRPr sz="3000" b="1">
                <a:solidFill>
                  <a:schemeClr val="dk1"/>
                </a:solidFill>
                <a:latin typeface="Archivo"/>
                <a:ea typeface="Archivo"/>
                <a:cs typeface="Archivo"/>
                <a:sym typeface="Archiv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1pPr>
            <a:lvl2pPr marL="914400" lvl="1"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2pPr>
            <a:lvl3pPr marL="1371600" lvl="2"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3pPr>
            <a:lvl4pPr marL="1828800" lvl="3"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4pPr>
            <a:lvl5pPr marL="2286000" lvl="4"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5pPr>
            <a:lvl6pPr marL="2743200" lvl="5"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6pPr>
            <a:lvl7pPr marL="3200400" lvl="6"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7pPr>
            <a:lvl8pPr marL="3657600" lvl="7"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8pPr>
            <a:lvl9pPr marL="4114800" lvl="8" indent="-304800">
              <a:lnSpc>
                <a:spcPct val="100000"/>
              </a:lnSpc>
              <a:spcBef>
                <a:spcPts val="0"/>
              </a:spcBef>
              <a:spcAft>
                <a:spcPts val="0"/>
              </a:spcAft>
              <a:buClr>
                <a:schemeClr val="dk1"/>
              </a:buClr>
              <a:buSzPts val="1200"/>
              <a:buFont typeface="Archivo"/>
              <a:buChar char="■"/>
              <a:defRPr sz="1200">
                <a:solidFill>
                  <a:schemeClr val="dk1"/>
                </a:solidFill>
                <a:latin typeface="Archivo"/>
                <a:ea typeface="Archivo"/>
                <a:cs typeface="Archivo"/>
                <a:sym typeface="Archiv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5" r:id="rId11"/>
    <p:sldLayoutId id="2147483669" r:id="rId12"/>
    <p:sldLayoutId id="214748367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ctrTitle"/>
          </p:nvPr>
        </p:nvSpPr>
        <p:spPr>
          <a:xfrm>
            <a:off x="0" y="906650"/>
            <a:ext cx="7200900" cy="2066700"/>
          </a:xfrm>
          <a:prstGeom prst="rect">
            <a:avLst/>
          </a:prstGeom>
          <a:solidFill>
            <a:schemeClr val="lt2"/>
          </a:solidFill>
        </p:spPr>
        <p:txBody>
          <a:bodyPr spcFirstLastPara="1" wrap="square" lIns="822950" tIns="91425" rIns="91425" bIns="91425" anchor="ctr" anchorCtr="0">
            <a:noAutofit/>
          </a:bodyPr>
          <a:lstStyle/>
          <a:p>
            <a:pPr marL="0" lvl="0" indent="0" rtl="0">
              <a:spcBef>
                <a:spcPts val="0"/>
              </a:spcBef>
              <a:spcAft>
                <a:spcPts val="0"/>
              </a:spcAft>
              <a:buNone/>
            </a:pPr>
            <a:endParaRPr sz="3500" dirty="0">
              <a:latin typeface="Palatino Linotype" panose="02040502050505030304" pitchFamily="18" charset="0"/>
            </a:endParaRPr>
          </a:p>
        </p:txBody>
      </p:sp>
      <p:sp>
        <p:nvSpPr>
          <p:cNvPr id="144" name="Google Shape;144;p28"/>
          <p:cNvSpPr txBox="1">
            <a:spLocks noGrp="1"/>
          </p:cNvSpPr>
          <p:nvPr>
            <p:ph type="subTitle" idx="1"/>
          </p:nvPr>
        </p:nvSpPr>
        <p:spPr>
          <a:xfrm>
            <a:off x="3518804" y="4471304"/>
            <a:ext cx="6046804" cy="732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dirty="0">
                <a:latin typeface="Palatino Linotype" panose="02040502050505030304" pitchFamily="18" charset="0"/>
              </a:rPr>
              <a:t>Prerana M P | Tejas M S | Tejas Mysore Harish | Varsha Nadig</a:t>
            </a:r>
            <a:endParaRPr sz="1500" dirty="0">
              <a:latin typeface="Palatino Linotype" panose="02040502050505030304" pitchFamily="18" charset="0"/>
            </a:endParaRPr>
          </a:p>
        </p:txBody>
      </p:sp>
      <p:pic>
        <p:nvPicPr>
          <p:cNvPr id="3" name="Picture 2">
            <a:extLst>
              <a:ext uri="{FF2B5EF4-FFF2-40B4-BE49-F238E27FC236}">
                <a16:creationId xmlns:a16="http://schemas.microsoft.com/office/drawing/2014/main" id="{3143F2B6-0503-074E-3635-DA1EB394949F}"/>
              </a:ext>
            </a:extLst>
          </p:cNvPr>
          <p:cNvPicPr>
            <a:picLocks noChangeAspect="1"/>
          </p:cNvPicPr>
          <p:nvPr/>
        </p:nvPicPr>
        <p:blipFill rotWithShape="1">
          <a:blip r:embed="rId3"/>
          <a:srcRect l="8844" t="16506" r="67188" b="29378"/>
          <a:stretch/>
        </p:blipFill>
        <p:spPr>
          <a:xfrm>
            <a:off x="5804189" y="1303194"/>
            <a:ext cx="1112283" cy="1232794"/>
          </a:xfrm>
          <a:prstGeom prst="rect">
            <a:avLst/>
          </a:prstGeom>
        </p:spPr>
      </p:pic>
      <p:sp>
        <p:nvSpPr>
          <p:cNvPr id="4" name="Rectangle 3">
            <a:extLst>
              <a:ext uri="{FF2B5EF4-FFF2-40B4-BE49-F238E27FC236}">
                <a16:creationId xmlns:a16="http://schemas.microsoft.com/office/drawing/2014/main" id="{33B871BF-88CB-0D51-A230-55F1747605B1}"/>
              </a:ext>
            </a:extLst>
          </p:cNvPr>
          <p:cNvSpPr/>
          <p:nvPr/>
        </p:nvSpPr>
        <p:spPr>
          <a:xfrm>
            <a:off x="797668" y="1511030"/>
            <a:ext cx="3774332" cy="817123"/>
          </a:xfrm>
          <a:prstGeom prst="rect">
            <a:avLst/>
          </a:prstGeom>
          <a:solidFill>
            <a:srgbClr val="D6CC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id="{4BE3525C-808F-D078-06F7-089F93013F5E}"/>
              </a:ext>
            </a:extLst>
          </p:cNvPr>
          <p:cNvSpPr txBox="1"/>
          <p:nvPr/>
        </p:nvSpPr>
        <p:spPr>
          <a:xfrm>
            <a:off x="1596387" y="1155170"/>
            <a:ext cx="3223959" cy="1569660"/>
          </a:xfrm>
          <a:prstGeom prst="rect">
            <a:avLst/>
          </a:prstGeom>
          <a:noFill/>
        </p:spPr>
        <p:txBody>
          <a:bodyPr wrap="none" rtlCol="0">
            <a:spAutoFit/>
          </a:bodyPr>
          <a:lstStyle/>
          <a:p>
            <a:pPr algn="ctr"/>
            <a:r>
              <a:rPr lang="en-US" sz="3200" dirty="0">
                <a:latin typeface="Palatino Linotype" panose="02040502050505030304" pitchFamily="18" charset="0"/>
              </a:rPr>
              <a:t>MINI PROJECT</a:t>
            </a:r>
          </a:p>
          <a:p>
            <a:pPr algn="ctr"/>
            <a:r>
              <a:rPr lang="en-US" sz="3200" dirty="0">
                <a:latin typeface="Palatino Linotype" panose="02040502050505030304" pitchFamily="18" charset="0"/>
              </a:rPr>
              <a:t>SEMESTER 1</a:t>
            </a:r>
          </a:p>
          <a:p>
            <a:endParaRPr lang="en-IN" sz="3200" b="1" dirty="0">
              <a:latin typeface="Palatino Linotype" panose="02040502050505030304" pitchFamily="18" charset="0"/>
            </a:endParaRPr>
          </a:p>
        </p:txBody>
      </p:sp>
      <p:sp>
        <p:nvSpPr>
          <p:cNvPr id="6" name="TextBox 5">
            <a:extLst>
              <a:ext uri="{FF2B5EF4-FFF2-40B4-BE49-F238E27FC236}">
                <a16:creationId xmlns:a16="http://schemas.microsoft.com/office/drawing/2014/main" id="{71A43CDD-CD33-3E7C-382A-395424BFD440}"/>
              </a:ext>
            </a:extLst>
          </p:cNvPr>
          <p:cNvSpPr txBox="1"/>
          <p:nvPr/>
        </p:nvSpPr>
        <p:spPr>
          <a:xfrm>
            <a:off x="1124595" y="2210337"/>
            <a:ext cx="4245073" cy="646331"/>
          </a:xfrm>
          <a:prstGeom prst="rect">
            <a:avLst/>
          </a:prstGeom>
          <a:noFill/>
        </p:spPr>
        <p:txBody>
          <a:bodyPr wrap="none" rtlCol="0">
            <a:spAutoFit/>
          </a:bodyPr>
          <a:lstStyle/>
          <a:p>
            <a:r>
              <a:rPr lang="en-US" sz="3600" b="1" dirty="0">
                <a:latin typeface="Palatino Linotype" panose="02040502050505030304" pitchFamily="18" charset="0"/>
              </a:rPr>
              <a:t>SPACE FIGHTERS</a:t>
            </a:r>
            <a:endParaRPr lang="en-IN" sz="3600" b="1" dirty="0">
              <a:latin typeface="Palatino Linotype" panose="02040502050505030304" pitchFamily="18" charset="0"/>
            </a:endParaRPr>
          </a:p>
        </p:txBody>
      </p:sp>
      <p:sp>
        <p:nvSpPr>
          <p:cNvPr id="7" name="TextBox 6">
            <a:extLst>
              <a:ext uri="{FF2B5EF4-FFF2-40B4-BE49-F238E27FC236}">
                <a16:creationId xmlns:a16="http://schemas.microsoft.com/office/drawing/2014/main" id="{39F61C8C-1E2C-BF81-E722-26C8271AEBFC}"/>
              </a:ext>
            </a:extLst>
          </p:cNvPr>
          <p:cNvSpPr txBox="1"/>
          <p:nvPr/>
        </p:nvSpPr>
        <p:spPr>
          <a:xfrm>
            <a:off x="-337669" y="305746"/>
            <a:ext cx="6343653" cy="553998"/>
          </a:xfrm>
          <a:prstGeom prst="rect">
            <a:avLst/>
          </a:prstGeom>
          <a:noFill/>
        </p:spPr>
        <p:txBody>
          <a:bodyPr wrap="square" rtlCol="0">
            <a:spAutoFit/>
          </a:bodyPr>
          <a:lstStyle/>
          <a:p>
            <a:pPr algn="ctr"/>
            <a:r>
              <a:rPr lang="en-US" sz="1500" b="1" dirty="0">
                <a:latin typeface="Palatino Linotype" panose="02040502050505030304" pitchFamily="18" charset="0"/>
              </a:rPr>
              <a:t>Subject: Python for Computational Problem Solving (PCPS)</a:t>
            </a:r>
          </a:p>
          <a:p>
            <a:pPr algn="ctr"/>
            <a:r>
              <a:rPr lang="en-US" sz="1500" b="1" dirty="0">
                <a:latin typeface="Palatino Linotype" panose="02040502050505030304" pitchFamily="18" charset="0"/>
              </a:rPr>
              <a:t>Subject Code: UE23CS151A</a:t>
            </a:r>
            <a:endParaRPr lang="en-IN" sz="1500" b="1" dirty="0">
              <a:latin typeface="Palatino Linotype" panose="0204050205050503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2B48A3E4-A7E5-A09F-D0EE-2FB89EBF111B}"/>
              </a:ext>
            </a:extLst>
          </p:cNvPr>
          <p:cNvGraphicFramePr>
            <a:graphicFrameLocks noGrp="1"/>
          </p:cNvGraphicFramePr>
          <p:nvPr>
            <p:extLst>
              <p:ext uri="{D42A27DB-BD31-4B8C-83A1-F6EECF244321}">
                <p14:modId xmlns:p14="http://schemas.microsoft.com/office/powerpoint/2010/main" val="3122577504"/>
              </p:ext>
            </p:extLst>
          </p:nvPr>
        </p:nvGraphicFramePr>
        <p:xfrm>
          <a:off x="583746" y="329398"/>
          <a:ext cx="7976508" cy="1403681"/>
        </p:xfrm>
        <a:graphic>
          <a:graphicData uri="http://schemas.openxmlformats.org/drawingml/2006/table">
            <a:tbl>
              <a:tblPr firstRow="1" firstCol="1" bandRow="1">
                <a:tableStyleId>{F67EE529-0BF8-4CE4-AAE4-164D99A78329}</a:tableStyleId>
              </a:tblPr>
              <a:tblGrid>
                <a:gridCol w="1679670">
                  <a:extLst>
                    <a:ext uri="{9D8B030D-6E8A-4147-A177-3AD203B41FA5}">
                      <a16:colId xmlns:a16="http://schemas.microsoft.com/office/drawing/2014/main" val="4278700512"/>
                    </a:ext>
                  </a:extLst>
                </a:gridCol>
                <a:gridCol w="1679670">
                  <a:extLst>
                    <a:ext uri="{9D8B030D-6E8A-4147-A177-3AD203B41FA5}">
                      <a16:colId xmlns:a16="http://schemas.microsoft.com/office/drawing/2014/main" val="2462158266"/>
                    </a:ext>
                  </a:extLst>
                </a:gridCol>
                <a:gridCol w="4617168">
                  <a:extLst>
                    <a:ext uri="{9D8B030D-6E8A-4147-A177-3AD203B41FA5}">
                      <a16:colId xmlns:a16="http://schemas.microsoft.com/office/drawing/2014/main" val="3337375872"/>
                    </a:ext>
                  </a:extLst>
                </a:gridCol>
              </a:tblGrid>
              <a:tr h="242472">
                <a:tc>
                  <a:txBody>
                    <a:bodyPr/>
                    <a:lstStyle/>
                    <a:p>
                      <a:pPr algn="ctr">
                        <a:lnSpc>
                          <a:spcPct val="107000"/>
                        </a:lnSpc>
                        <a:spcAft>
                          <a:spcPts val="800"/>
                        </a:spcAft>
                      </a:pPr>
                      <a:r>
                        <a:rPr lang="en-US" sz="1600" kern="100" dirty="0">
                          <a:effectLst/>
                          <a:latin typeface="Palatino Linotype" panose="02040502050505030304" pitchFamily="18" charset="0"/>
                          <a:ea typeface="Calibri" panose="020F0502020204030204" pitchFamily="34" charset="0"/>
                          <a:cs typeface="Times New Roman" panose="02020603050405020304" pitchFamily="18" charset="0"/>
                        </a:rPr>
                        <a:t>class</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kern="100" dirty="0">
                          <a:effectLst/>
                          <a:latin typeface="Palatino Linotype" panose="02040502050505030304" pitchFamily="18" charset="0"/>
                        </a:rPr>
                        <a:t>function</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kern="100" dirty="0">
                          <a:effectLst/>
                          <a:latin typeface="Palatino Linotype" panose="02040502050505030304" pitchFamily="18" charset="0"/>
                        </a:rPr>
                        <a:t>description</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963285"/>
                  </a:ext>
                </a:extLst>
              </a:tr>
              <a:tr h="288000">
                <a:tc>
                  <a:txBody>
                    <a:bodyPr/>
                    <a:lstStyle/>
                    <a:p>
                      <a:pPr>
                        <a:lnSpc>
                          <a:spcPct val="107000"/>
                        </a:lnSpc>
                        <a:spcAft>
                          <a:spcPts val="800"/>
                        </a:spcAft>
                      </a:pPr>
                      <a:endParaRPr lang="en-IN" sz="1200" b="1"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latin typeface="Palatino Linotype" panose="02040502050505030304" pitchFamily="18" charset="0"/>
                        </a:rPr>
                        <a:t>rules()</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latin typeface="Palatino Linotype" panose="02040502050505030304" pitchFamily="18" charset="0"/>
                        </a:rPr>
                        <a:t>function to bring up rules menu</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2842420"/>
                  </a:ext>
                </a:extLst>
              </a:tr>
              <a:tr h="288000">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ea typeface="Calibri" panose="020F0502020204030204" pitchFamily="34" charset="0"/>
                          <a:cs typeface="Times New Roman" panose="02020603050405020304" pitchFamily="18" charset="0"/>
                        </a:rPr>
                        <a:t>leaderboard</a:t>
                      </a:r>
                      <a:r>
                        <a:rPr lang="en-IN" sz="1200" kern="100" dirty="0">
                          <a:effectLst/>
                          <a:latin typeface="Palatino Linotype" panose="02040502050505030304" pitchFamily="18" charset="0"/>
                          <a:ea typeface="Calibri" panose="020F0502020204030204" pitchFamily="34" charset="0"/>
                          <a:cs typeface="Times New Roman" panose="02020603050405020304" pitchFamily="18" charset="0"/>
                        </a:rPr>
                        <a:t>()</a:t>
                      </a:r>
                    </a:p>
                  </a:txBody>
                  <a:tcPr marL="68580" marR="68580" marT="0" marB="0"/>
                </a:tc>
                <a:tc>
                  <a:txBody>
                    <a:bodyPr/>
                    <a:lstStyle/>
                    <a:p>
                      <a:pPr>
                        <a:lnSpc>
                          <a:spcPct val="107000"/>
                        </a:lnSpc>
                        <a:spcAft>
                          <a:spcPts val="800"/>
                        </a:spcAft>
                      </a:pPr>
                      <a:r>
                        <a:rPr lang="en-US" sz="1200" dirty="0">
                          <a:latin typeface="Palatino Linotype" panose="02040502050505030304" pitchFamily="18" charset="0"/>
                        </a:rPr>
                        <a:t>function to show leaderboard stored in SQL table</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0314805"/>
                  </a:ext>
                </a:extLst>
              </a:tr>
              <a:tr h="289872">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latin typeface="Palatino Linotype" panose="02040502050505030304" pitchFamily="18" charset="0"/>
                        </a:rPr>
                        <a:t>endgame()</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latin typeface="Palatino Linotype" panose="02040502050505030304" pitchFamily="18" charset="0"/>
                        </a:rPr>
                        <a:t>function to ask for confirmation and quit the game</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0813156"/>
                  </a:ext>
                </a:extLst>
              </a:tr>
              <a:tr h="288000">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latin typeface="Palatino Linotype" panose="02040502050505030304" pitchFamily="18" charset="0"/>
                        </a:rPr>
                        <a:t>end()</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latin typeface="Palatino Linotype" panose="02040502050505030304" pitchFamily="18" charset="0"/>
                        </a:rPr>
                        <a:t>function that quits the game after confirmation is provided</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9561946"/>
                  </a:ext>
                </a:extLst>
              </a:tr>
            </a:tbl>
          </a:graphicData>
        </a:graphic>
      </p:graphicFrame>
    </p:spTree>
    <p:extLst>
      <p:ext uri="{BB962C8B-B14F-4D97-AF65-F5344CB8AC3E}">
        <p14:creationId xmlns:p14="http://schemas.microsoft.com/office/powerpoint/2010/main" val="3984845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3C32B9C-4DF3-2C5A-AD5A-16652845E96A}"/>
              </a:ext>
            </a:extLst>
          </p:cNvPr>
          <p:cNvSpPr txBox="1"/>
          <p:nvPr/>
        </p:nvSpPr>
        <p:spPr>
          <a:xfrm>
            <a:off x="155122" y="171450"/>
            <a:ext cx="1582484" cy="523220"/>
          </a:xfrm>
          <a:prstGeom prst="rect">
            <a:avLst/>
          </a:prstGeom>
          <a:solidFill>
            <a:srgbClr val="D6CCC2"/>
          </a:solidFill>
          <a:ln>
            <a:solidFill>
              <a:schemeClr val="bg1"/>
            </a:solidFill>
          </a:ln>
        </p:spPr>
        <p:txBody>
          <a:bodyPr wrap="none" rtlCol="0">
            <a:spAutoFit/>
          </a:bodyPr>
          <a:lstStyle/>
          <a:p>
            <a:r>
              <a:rPr lang="en-US" sz="2800" b="1" dirty="0">
                <a:latin typeface="Palatino Linotype" panose="02040502050505030304" pitchFamily="18" charset="0"/>
              </a:rPr>
              <a:t>04. Code</a:t>
            </a:r>
            <a:endParaRPr lang="en-IN" sz="2800" b="1" dirty="0">
              <a:latin typeface="Palatino Linotype" panose="02040502050505030304" pitchFamily="18" charset="0"/>
            </a:endParaRPr>
          </a:p>
        </p:txBody>
      </p:sp>
      <p:sp>
        <p:nvSpPr>
          <p:cNvPr id="3" name="TextBox 2">
            <a:extLst>
              <a:ext uri="{FF2B5EF4-FFF2-40B4-BE49-F238E27FC236}">
                <a16:creationId xmlns:a16="http://schemas.microsoft.com/office/drawing/2014/main" id="{82615498-2AE2-CBF7-D462-92988D505DE6}"/>
              </a:ext>
            </a:extLst>
          </p:cNvPr>
          <p:cNvSpPr txBox="1"/>
          <p:nvPr/>
        </p:nvSpPr>
        <p:spPr>
          <a:xfrm>
            <a:off x="244929" y="889907"/>
            <a:ext cx="1175322" cy="400110"/>
          </a:xfrm>
          <a:prstGeom prst="rect">
            <a:avLst/>
          </a:prstGeom>
          <a:noFill/>
        </p:spPr>
        <p:txBody>
          <a:bodyPr wrap="none" rtlCol="0">
            <a:spAutoFit/>
          </a:bodyPr>
          <a:lstStyle/>
          <a:p>
            <a:r>
              <a:rPr lang="en-US" sz="2000" b="1" i="1" dirty="0">
                <a:latin typeface="Palatino Linotype" panose="02040502050505030304" pitchFamily="18" charset="0"/>
              </a:rPr>
              <a:t>Menu.py</a:t>
            </a:r>
            <a:endParaRPr lang="en-IN" sz="2000" b="1" i="1" dirty="0">
              <a:latin typeface="Palatino Linotype" panose="02040502050505030304" pitchFamily="18" charset="0"/>
            </a:endParaRPr>
          </a:p>
        </p:txBody>
      </p:sp>
      <p:sp>
        <p:nvSpPr>
          <p:cNvPr id="4" name="TextBox 3">
            <a:extLst>
              <a:ext uri="{FF2B5EF4-FFF2-40B4-BE49-F238E27FC236}">
                <a16:creationId xmlns:a16="http://schemas.microsoft.com/office/drawing/2014/main" id="{6FE5FF53-BB08-3CCA-2FBD-F679967D4FF6}"/>
              </a:ext>
            </a:extLst>
          </p:cNvPr>
          <p:cNvSpPr txBox="1"/>
          <p:nvPr/>
        </p:nvSpPr>
        <p:spPr>
          <a:xfrm>
            <a:off x="155121" y="1290017"/>
            <a:ext cx="10042071" cy="707886"/>
          </a:xfrm>
          <a:prstGeom prst="rect">
            <a:avLst/>
          </a:prstGeom>
          <a:noFill/>
        </p:spPr>
        <p:txBody>
          <a:bodyPr wrap="square" rtlCol="0">
            <a:spAutoFit/>
          </a:bodyPr>
          <a:lstStyle/>
          <a:p>
            <a:endParaRPr lang="en-IN" sz="1300" b="0" dirty="0">
              <a:solidFill>
                <a:schemeClr val="tx1"/>
              </a:solidFill>
              <a:effectLst/>
              <a:latin typeface="Consolas" panose="020B0609020204030204" pitchFamily="49" charset="0"/>
            </a:endParaRPr>
          </a:p>
          <a:p>
            <a:endParaRPr lang="en-IN" sz="1300" b="0" dirty="0">
              <a:solidFill>
                <a:schemeClr val="tx1"/>
              </a:solidFill>
              <a:effectLst/>
              <a:latin typeface="Consolas" panose="020B0609020204030204" pitchFamily="49" charset="0"/>
            </a:endParaRPr>
          </a:p>
          <a:p>
            <a:endParaRPr lang="en-IN" dirty="0"/>
          </a:p>
        </p:txBody>
      </p:sp>
      <p:sp>
        <p:nvSpPr>
          <p:cNvPr id="5" name="TextBox 4">
            <a:extLst>
              <a:ext uri="{FF2B5EF4-FFF2-40B4-BE49-F238E27FC236}">
                <a16:creationId xmlns:a16="http://schemas.microsoft.com/office/drawing/2014/main" id="{6D94DB76-44F4-37B8-01A8-EEDE6AD82E6C}"/>
              </a:ext>
            </a:extLst>
          </p:cNvPr>
          <p:cNvSpPr txBox="1"/>
          <p:nvPr/>
        </p:nvSpPr>
        <p:spPr>
          <a:xfrm>
            <a:off x="244929" y="1290017"/>
            <a:ext cx="8490857" cy="4001095"/>
          </a:xfrm>
          <a:prstGeom prst="rect">
            <a:avLst/>
          </a:prstGeom>
          <a:noFill/>
        </p:spPr>
        <p:txBody>
          <a:bodyPr wrap="square" rtlCol="0">
            <a:spAutoFit/>
          </a:bodyPr>
          <a:lstStyle/>
          <a:p>
            <a:r>
              <a:rPr lang="en-IN" sz="1200" b="0" dirty="0">
                <a:solidFill>
                  <a:schemeClr val="tx1"/>
                </a:solidFill>
                <a:effectLst/>
                <a:latin typeface="Palatino Linotype" panose="02040502050505030304" pitchFamily="18" charset="0"/>
              </a:rPr>
              <a:t>#importing necessary modules</a:t>
            </a:r>
          </a:p>
          <a:p>
            <a:r>
              <a:rPr lang="en-IN" sz="1200" b="0" dirty="0">
                <a:solidFill>
                  <a:schemeClr val="tx1"/>
                </a:solidFill>
                <a:effectLst/>
                <a:latin typeface="Palatino Linotype" panose="02040502050505030304" pitchFamily="18" charset="0"/>
              </a:rPr>
              <a:t>from </a:t>
            </a:r>
            <a:r>
              <a:rPr lang="en-IN" sz="1200" b="0" dirty="0" err="1">
                <a:solidFill>
                  <a:schemeClr val="tx1"/>
                </a:solidFill>
                <a:effectLst/>
                <a:latin typeface="Palatino Linotype" panose="02040502050505030304" pitchFamily="18" charset="0"/>
              </a:rPr>
              <a:t>tkinter</a:t>
            </a:r>
            <a:r>
              <a:rPr lang="en-IN" sz="1200" b="0" dirty="0">
                <a:solidFill>
                  <a:schemeClr val="tx1"/>
                </a:solidFill>
                <a:effectLst/>
                <a:latin typeface="Palatino Linotype" panose="02040502050505030304" pitchFamily="18" charset="0"/>
              </a:rPr>
              <a:t> import * </a:t>
            </a:r>
          </a:p>
          <a:p>
            <a:r>
              <a:rPr lang="en-IN" sz="1200" b="0" dirty="0">
                <a:solidFill>
                  <a:schemeClr val="tx1"/>
                </a:solidFill>
                <a:effectLst/>
                <a:latin typeface="Palatino Linotype" panose="02040502050505030304" pitchFamily="18" charset="0"/>
              </a:rPr>
              <a:t>import </a:t>
            </a:r>
            <a:r>
              <a:rPr lang="en-IN" sz="1200" b="0" dirty="0" err="1">
                <a:solidFill>
                  <a:schemeClr val="tx1"/>
                </a:solidFill>
                <a:effectLst/>
                <a:latin typeface="Palatino Linotype" panose="02040502050505030304" pitchFamily="18" charset="0"/>
              </a:rPr>
              <a:t>mysql.connector</a:t>
            </a:r>
            <a:r>
              <a:rPr lang="en-IN" sz="1200" b="0" dirty="0">
                <a:solidFill>
                  <a:schemeClr val="tx1"/>
                </a:solidFill>
                <a:effectLst/>
                <a:latin typeface="Palatino Linotype" panose="02040502050505030304" pitchFamily="18" charset="0"/>
              </a:rPr>
              <a:t> as m</a:t>
            </a:r>
          </a:p>
          <a:p>
            <a:r>
              <a:rPr lang="en-IN" sz="1200" b="0" dirty="0">
                <a:solidFill>
                  <a:schemeClr val="tx1"/>
                </a:solidFill>
                <a:effectLst/>
                <a:latin typeface="Palatino Linotype" panose="02040502050505030304" pitchFamily="18" charset="0"/>
              </a:rPr>
              <a:t>from </a:t>
            </a:r>
            <a:r>
              <a:rPr lang="en-IN" sz="1200" b="0" dirty="0" err="1">
                <a:solidFill>
                  <a:schemeClr val="tx1"/>
                </a:solidFill>
                <a:effectLst/>
                <a:latin typeface="Palatino Linotype" panose="02040502050505030304" pitchFamily="18" charset="0"/>
              </a:rPr>
              <a:t>tkinter</a:t>
            </a:r>
            <a:r>
              <a:rPr lang="en-IN" sz="1200" b="0" dirty="0">
                <a:solidFill>
                  <a:schemeClr val="tx1"/>
                </a:solidFill>
                <a:effectLst/>
                <a:latin typeface="Palatino Linotype" panose="02040502050505030304" pitchFamily="18" charset="0"/>
              </a:rPr>
              <a:t> import </a:t>
            </a:r>
            <a:r>
              <a:rPr lang="en-IN" sz="1200" b="0" dirty="0" err="1">
                <a:solidFill>
                  <a:schemeClr val="tx1"/>
                </a:solidFill>
                <a:effectLst/>
                <a:latin typeface="Palatino Linotype" panose="02040502050505030304" pitchFamily="18" charset="0"/>
              </a:rPr>
              <a:t>ttk</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import </a:t>
            </a:r>
            <a:r>
              <a:rPr lang="en-IN" sz="1200" b="0" dirty="0" err="1">
                <a:solidFill>
                  <a:schemeClr val="tx1"/>
                </a:solidFill>
                <a:effectLst/>
                <a:latin typeface="Palatino Linotype" panose="02040502050505030304" pitchFamily="18" charset="0"/>
              </a:rPr>
              <a:t>SQL_Scoring</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root=Tk()                                   #creating a window</a:t>
            </a:r>
          </a:p>
          <a:p>
            <a:r>
              <a:rPr lang="en-IN" sz="1200" b="0" dirty="0" err="1">
                <a:solidFill>
                  <a:schemeClr val="tx1"/>
                </a:solidFill>
                <a:effectLst/>
                <a:latin typeface="Palatino Linotype" panose="02040502050505030304" pitchFamily="18" charset="0"/>
              </a:rPr>
              <a:t>root.geometry</a:t>
            </a:r>
            <a:r>
              <a:rPr lang="en-IN" sz="1200" b="0" dirty="0">
                <a:solidFill>
                  <a:schemeClr val="tx1"/>
                </a:solidFill>
                <a:effectLst/>
                <a:latin typeface="Palatino Linotype" panose="02040502050505030304" pitchFamily="18" charset="0"/>
              </a:rPr>
              <a:t>("800x600")                    #setting window dimensions</a:t>
            </a:r>
          </a:p>
          <a:p>
            <a:r>
              <a:rPr lang="en-IN" sz="1200" b="0" dirty="0" err="1">
                <a:solidFill>
                  <a:schemeClr val="tx1"/>
                </a:solidFill>
                <a:effectLst/>
                <a:latin typeface="Palatino Linotype" panose="02040502050505030304" pitchFamily="18" charset="0"/>
              </a:rPr>
              <a:t>root.title</a:t>
            </a:r>
            <a:r>
              <a:rPr lang="en-IN" sz="1200" b="0" dirty="0">
                <a:solidFill>
                  <a:schemeClr val="tx1"/>
                </a:solidFill>
                <a:effectLst/>
                <a:latin typeface="Palatino Linotype" panose="02040502050505030304" pitchFamily="18" charset="0"/>
              </a:rPr>
              <a:t>("Main Menu")                     #giving it a title</a:t>
            </a:r>
          </a:p>
          <a:p>
            <a:r>
              <a:rPr lang="en-IN" sz="1200" b="0" dirty="0" err="1">
                <a:solidFill>
                  <a:schemeClr val="tx1"/>
                </a:solidFill>
                <a:effectLst/>
                <a:latin typeface="Palatino Linotype" panose="02040502050505030304" pitchFamily="18" charset="0"/>
              </a:rPr>
              <a:t>root.configure</a:t>
            </a:r>
            <a:r>
              <a:rPr lang="en-IN" sz="1200" b="0" dirty="0">
                <a:solidFill>
                  <a:schemeClr val="tx1"/>
                </a:solidFill>
                <a:effectLst/>
                <a:latin typeface="Palatino Linotype" panose="02040502050505030304" pitchFamily="18" charset="0"/>
              </a:rPr>
              <a:t>(background = '#000000')      #giving it a </a:t>
            </a:r>
            <a:r>
              <a:rPr lang="en-IN" sz="1200" b="0" dirty="0" err="1">
                <a:solidFill>
                  <a:schemeClr val="tx1"/>
                </a:solidFill>
                <a:effectLst/>
                <a:latin typeface="Palatino Linotype" panose="02040502050505030304" pitchFamily="18" charset="0"/>
              </a:rPr>
              <a:t>color</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Label(root, text = "Space Fighters", font = ('Comic Sans MS', 48), </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'#000000', </a:t>
            </a:r>
            <a:r>
              <a:rPr lang="en-IN" sz="1200" b="0" dirty="0" err="1">
                <a:solidFill>
                  <a:schemeClr val="tx1"/>
                </a:solidFill>
                <a:effectLst/>
                <a:latin typeface="Palatino Linotype" panose="02040502050505030304" pitchFamily="18" charset="0"/>
              </a:rPr>
              <a:t>fg</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ffffff</a:t>
            </a:r>
            <a:r>
              <a:rPr lang="en-IN" sz="1200" b="0" dirty="0">
                <a:solidFill>
                  <a:schemeClr val="tx1"/>
                </a:solidFill>
                <a:effectLst/>
                <a:latin typeface="Palatino Linotype" panose="02040502050505030304" pitchFamily="18" charset="0"/>
              </a:rPr>
              <a:t>').pack(anchor=CENTER)</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def </a:t>
            </a:r>
            <a:r>
              <a:rPr lang="en-IN" sz="1200" b="0" dirty="0" err="1">
                <a:solidFill>
                  <a:schemeClr val="tx1"/>
                </a:solidFill>
                <a:effectLst/>
                <a:latin typeface="Palatino Linotype" panose="02040502050505030304" pitchFamily="18" charset="0"/>
              </a:rPr>
              <a:t>startgame</a:t>
            </a:r>
            <a:r>
              <a:rPr lang="en-IN" sz="1200" b="0" dirty="0">
                <a:solidFill>
                  <a:schemeClr val="tx1"/>
                </a:solidFill>
                <a:effectLst/>
                <a:latin typeface="Palatino Linotype" panose="02040502050505030304" pitchFamily="18" charset="0"/>
              </a:rPr>
              <a:t>(): #function to start game</a:t>
            </a:r>
          </a:p>
          <a:p>
            <a:r>
              <a:rPr lang="en-IN" sz="1200" b="0" dirty="0">
                <a:solidFill>
                  <a:schemeClr val="tx1"/>
                </a:solidFill>
                <a:effectLst/>
                <a:latin typeface="Palatino Linotype" panose="02040502050505030304" pitchFamily="18" charset="0"/>
              </a:rPr>
              <a:t>    win1 = Tk()</a:t>
            </a:r>
          </a:p>
          <a:p>
            <a:r>
              <a:rPr lang="en-IN" sz="1200" b="0" dirty="0">
                <a:solidFill>
                  <a:schemeClr val="tx1"/>
                </a:solidFill>
                <a:effectLst/>
                <a:latin typeface="Palatino Linotype" panose="02040502050505030304" pitchFamily="18" charset="0"/>
              </a:rPr>
              <a:t>    win1.geometry('400x400')</a:t>
            </a:r>
          </a:p>
          <a:p>
            <a:r>
              <a:rPr lang="en-IN" sz="1200" b="0" dirty="0">
                <a:solidFill>
                  <a:schemeClr val="tx1"/>
                </a:solidFill>
                <a:effectLst/>
                <a:latin typeface="Palatino Linotype" panose="02040502050505030304" pitchFamily="18" charset="0"/>
              </a:rPr>
              <a:t>    win1.grid()</a:t>
            </a:r>
          </a:p>
          <a:p>
            <a:r>
              <a:rPr lang="en-IN" sz="1200" b="0" dirty="0">
                <a:solidFill>
                  <a:schemeClr val="tx1"/>
                </a:solidFill>
                <a:effectLst/>
                <a:latin typeface="Palatino Linotype" panose="02040502050505030304" pitchFamily="18" charset="0"/>
              </a:rPr>
              <a:t>    win1.title("Start Game")</a:t>
            </a:r>
          </a:p>
          <a:p>
            <a:r>
              <a:rPr lang="en-IN" sz="1200" b="0" dirty="0">
                <a:solidFill>
                  <a:schemeClr val="tx1"/>
                </a:solidFill>
                <a:effectLst/>
                <a:latin typeface="Palatino Linotype" panose="02040502050505030304" pitchFamily="18" charset="0"/>
              </a:rPr>
              <a:t>    win1.configure(</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'#ff636f')</a:t>
            </a:r>
          </a:p>
          <a:p>
            <a:r>
              <a:rPr lang="en-IN" sz="1200" b="0" dirty="0">
                <a:solidFill>
                  <a:schemeClr val="tx1"/>
                </a:solidFill>
                <a:effectLst/>
                <a:latin typeface="Palatino Linotype" panose="02040502050505030304" pitchFamily="18" charset="0"/>
              </a:rPr>
              <a:t>    </a:t>
            </a:r>
          </a:p>
          <a:p>
            <a:endParaRPr lang="en-IN" dirty="0"/>
          </a:p>
        </p:txBody>
      </p:sp>
    </p:spTree>
    <p:extLst>
      <p:ext uri="{BB962C8B-B14F-4D97-AF65-F5344CB8AC3E}">
        <p14:creationId xmlns:p14="http://schemas.microsoft.com/office/powerpoint/2010/main" val="3148895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7D4DC19-7FB2-AC98-F26B-C717CB765CCE}"/>
              </a:ext>
            </a:extLst>
          </p:cNvPr>
          <p:cNvSpPr txBox="1"/>
          <p:nvPr/>
        </p:nvSpPr>
        <p:spPr>
          <a:xfrm>
            <a:off x="-89807" y="95964"/>
            <a:ext cx="9699172" cy="5047536"/>
          </a:xfrm>
          <a:prstGeom prst="rect">
            <a:avLst/>
          </a:prstGeom>
          <a:noFill/>
        </p:spPr>
        <p:txBody>
          <a:bodyPr wrap="square" rtlCol="0">
            <a:spAutoFit/>
          </a:bodyPr>
          <a:lstStyle/>
          <a:p>
            <a:r>
              <a:rPr lang="en-IN" sz="1400" b="0" dirty="0">
                <a:solidFill>
                  <a:schemeClr val="tx1"/>
                </a:solidFill>
                <a:effectLst/>
                <a:latin typeface="Palatino Linotype" panose="02040502050505030304" pitchFamily="18" charset="0"/>
              </a:rPr>
              <a:t>    </a:t>
            </a:r>
            <a:r>
              <a:rPr lang="en-IN" sz="1100" b="0" dirty="0">
                <a:solidFill>
                  <a:schemeClr val="tx1"/>
                </a:solidFill>
                <a:effectLst/>
                <a:latin typeface="Palatino Linotype" panose="02040502050505030304" pitchFamily="18" charset="0"/>
              </a:rPr>
              <a:t>def win(): #function to be executed if user wins</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winn</a:t>
            </a:r>
            <a:r>
              <a:rPr lang="en-IN" sz="1100" b="0" dirty="0">
                <a:solidFill>
                  <a:schemeClr val="tx1"/>
                </a:solidFill>
                <a:effectLst/>
                <a:latin typeface="Palatino Linotype" panose="02040502050505030304" pitchFamily="18" charset="0"/>
              </a:rPr>
              <a:t> = Tk()</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winn.geometry</a:t>
            </a:r>
            <a:r>
              <a:rPr lang="en-IN" sz="1100" b="0" dirty="0">
                <a:solidFill>
                  <a:schemeClr val="tx1"/>
                </a:solidFill>
                <a:effectLst/>
                <a:latin typeface="Palatino Linotype" panose="02040502050505030304" pitchFamily="18" charset="0"/>
              </a:rPr>
              <a:t>('300x300')</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winn.grid</a:t>
            </a:r>
            <a:r>
              <a:rPr lang="en-IN" sz="1100" b="0" dirty="0">
                <a:solidFill>
                  <a:schemeClr val="tx1"/>
                </a:solidFill>
                <a:effectLst/>
                <a:latin typeface="Palatino Linotype" panose="02040502050505030304" pitchFamily="18" charset="0"/>
              </a:rPr>
              <a:t>()</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winn.title</a:t>
            </a:r>
            <a:r>
              <a:rPr lang="en-IN" sz="1100" b="0" dirty="0">
                <a:solidFill>
                  <a:schemeClr val="tx1"/>
                </a:solidFill>
                <a:effectLst/>
                <a:latin typeface="Palatino Linotype" panose="02040502050505030304" pitchFamily="18" charset="0"/>
              </a:rPr>
              <a:t>("Victory!")</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winn.configure</a:t>
            </a:r>
            <a:r>
              <a:rPr lang="en-IN" sz="1100" b="0" dirty="0">
                <a:solidFill>
                  <a:schemeClr val="tx1"/>
                </a:solidFill>
                <a:effectLst/>
                <a:latin typeface="Palatino Linotype" panose="02040502050505030304" pitchFamily="18" charset="0"/>
              </a:rPr>
              <a:t>(</a:t>
            </a:r>
            <a:r>
              <a:rPr lang="en-IN" sz="1100" b="0" dirty="0" err="1">
                <a:solidFill>
                  <a:schemeClr val="tx1"/>
                </a:solidFill>
                <a:effectLst/>
                <a:latin typeface="Palatino Linotype" panose="02040502050505030304" pitchFamily="18" charset="0"/>
              </a:rPr>
              <a:t>bg</a:t>
            </a:r>
            <a:r>
              <a:rPr lang="en-IN" sz="1100" b="0" dirty="0">
                <a:solidFill>
                  <a:schemeClr val="tx1"/>
                </a:solidFill>
                <a:effectLst/>
                <a:latin typeface="Palatino Linotype" panose="02040502050505030304" pitchFamily="18" charset="0"/>
              </a:rPr>
              <a:t> = '#ff636f')</a:t>
            </a:r>
          </a:p>
          <a:p>
            <a:r>
              <a:rPr lang="en-IN" sz="1100" b="0" dirty="0">
                <a:solidFill>
                  <a:schemeClr val="tx1"/>
                </a:solidFill>
                <a:effectLst/>
                <a:latin typeface="Palatino Linotype" panose="02040502050505030304" pitchFamily="18" charset="0"/>
              </a:rPr>
              <a:t>        Label(</a:t>
            </a:r>
            <a:r>
              <a:rPr lang="en-IN" sz="1100" b="0" dirty="0" err="1">
                <a:solidFill>
                  <a:schemeClr val="tx1"/>
                </a:solidFill>
                <a:effectLst/>
                <a:latin typeface="Palatino Linotype" panose="02040502050505030304" pitchFamily="18" charset="0"/>
              </a:rPr>
              <a:t>winn</a:t>
            </a:r>
            <a:r>
              <a:rPr lang="en-IN" sz="1100" b="0" dirty="0">
                <a:solidFill>
                  <a:schemeClr val="tx1"/>
                </a:solidFill>
                <a:effectLst/>
                <a:latin typeface="Palatino Linotype" panose="02040502050505030304" pitchFamily="18" charset="0"/>
              </a:rPr>
              <a:t>, text = 'Congratulations!!! \</a:t>
            </a:r>
            <a:r>
              <a:rPr lang="en-IN" sz="1100" b="0" dirty="0" err="1">
                <a:solidFill>
                  <a:schemeClr val="tx1"/>
                </a:solidFill>
                <a:effectLst/>
                <a:latin typeface="Palatino Linotype" panose="02040502050505030304" pitchFamily="18" charset="0"/>
              </a:rPr>
              <a:t>nYou</a:t>
            </a:r>
            <a:r>
              <a:rPr lang="en-IN" sz="1100" b="0" dirty="0">
                <a:solidFill>
                  <a:schemeClr val="tx1"/>
                </a:solidFill>
                <a:effectLst/>
                <a:latin typeface="Palatino Linotype" panose="02040502050505030304" pitchFamily="18" charset="0"/>
              </a:rPr>
              <a:t> win!🥳🥳🥳', font = ("Comic Sans MS", 14), border = 3, </a:t>
            </a:r>
            <a:r>
              <a:rPr lang="en-IN" sz="1100" b="0" dirty="0" err="1">
                <a:solidFill>
                  <a:schemeClr val="tx1"/>
                </a:solidFill>
                <a:effectLst/>
                <a:latin typeface="Palatino Linotype" panose="02040502050505030304" pitchFamily="18" charset="0"/>
              </a:rPr>
              <a:t>bg</a:t>
            </a:r>
            <a:r>
              <a:rPr lang="en-IN" sz="1100" b="0" dirty="0">
                <a:solidFill>
                  <a:schemeClr val="tx1"/>
                </a:solidFill>
                <a:effectLst/>
                <a:latin typeface="Palatino Linotype" panose="02040502050505030304" pitchFamily="18" charset="0"/>
              </a:rPr>
              <a:t> = '#ff636f').place(x = 50, y = 50)</a:t>
            </a:r>
          </a:p>
          <a:p>
            <a:r>
              <a:rPr lang="en-IN" sz="1100" b="0" dirty="0">
                <a:solidFill>
                  <a:schemeClr val="tx1"/>
                </a:solidFill>
                <a:effectLst/>
                <a:latin typeface="Palatino Linotype" panose="02040502050505030304" pitchFamily="18" charset="0"/>
              </a:rPr>
              <a:t>        Button(</a:t>
            </a:r>
            <a:r>
              <a:rPr lang="en-IN" sz="1100" b="0" dirty="0" err="1">
                <a:solidFill>
                  <a:schemeClr val="tx1"/>
                </a:solidFill>
                <a:effectLst/>
                <a:latin typeface="Palatino Linotype" panose="02040502050505030304" pitchFamily="18" charset="0"/>
              </a:rPr>
              <a:t>winn</a:t>
            </a:r>
            <a:r>
              <a:rPr lang="en-IN" sz="1100" b="0" dirty="0">
                <a:solidFill>
                  <a:schemeClr val="tx1"/>
                </a:solidFill>
                <a:effectLst/>
                <a:latin typeface="Palatino Linotype" panose="02040502050505030304" pitchFamily="18" charset="0"/>
              </a:rPr>
              <a:t>, text = "Back", font = ("Comic Sans MS", 14), command = </a:t>
            </a:r>
            <a:r>
              <a:rPr lang="en-IN" sz="1100" b="0" dirty="0" err="1">
                <a:solidFill>
                  <a:schemeClr val="tx1"/>
                </a:solidFill>
                <a:effectLst/>
                <a:latin typeface="Palatino Linotype" panose="02040502050505030304" pitchFamily="18" charset="0"/>
              </a:rPr>
              <a:t>winn.destroy</a:t>
            </a:r>
            <a:r>
              <a:rPr lang="en-IN" sz="1100" b="0" dirty="0">
                <a:solidFill>
                  <a:schemeClr val="tx1"/>
                </a:solidFill>
                <a:effectLst/>
                <a:latin typeface="Palatino Linotype" panose="02040502050505030304" pitchFamily="18" charset="0"/>
              </a:rPr>
              <a:t>).place(x = 200, y = 200)</a:t>
            </a:r>
          </a:p>
          <a:p>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def lose(): #function to be executed if user loses</a:t>
            </a:r>
          </a:p>
          <a:p>
            <a:r>
              <a:rPr lang="en-IN" sz="1100" b="0" dirty="0">
                <a:solidFill>
                  <a:schemeClr val="tx1"/>
                </a:solidFill>
                <a:effectLst/>
                <a:latin typeface="Palatino Linotype" panose="02040502050505030304" pitchFamily="18" charset="0"/>
              </a:rPr>
              <a:t>        lose = Tk()</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lose.geometry</a:t>
            </a:r>
            <a:r>
              <a:rPr lang="en-IN" sz="1100" b="0" dirty="0">
                <a:solidFill>
                  <a:schemeClr val="tx1"/>
                </a:solidFill>
                <a:effectLst/>
                <a:latin typeface="Palatino Linotype" panose="02040502050505030304" pitchFamily="18" charset="0"/>
              </a:rPr>
              <a:t>('300x300')</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lose.grid</a:t>
            </a:r>
            <a:r>
              <a:rPr lang="en-IN" sz="1100" b="0" dirty="0">
                <a:solidFill>
                  <a:schemeClr val="tx1"/>
                </a:solidFill>
                <a:effectLst/>
                <a:latin typeface="Palatino Linotype" panose="02040502050505030304" pitchFamily="18" charset="0"/>
              </a:rPr>
              <a:t>()</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lose.title</a:t>
            </a:r>
            <a:r>
              <a:rPr lang="en-IN" sz="1100" b="0" dirty="0">
                <a:solidFill>
                  <a:schemeClr val="tx1"/>
                </a:solidFill>
                <a:effectLst/>
                <a:latin typeface="Palatino Linotype" panose="02040502050505030304" pitchFamily="18" charset="0"/>
              </a:rPr>
              <a:t>("Defeat")</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lose.configure</a:t>
            </a:r>
            <a:r>
              <a:rPr lang="en-IN" sz="1100" b="0" dirty="0">
                <a:solidFill>
                  <a:schemeClr val="tx1"/>
                </a:solidFill>
                <a:effectLst/>
                <a:latin typeface="Palatino Linotype" panose="02040502050505030304" pitchFamily="18" charset="0"/>
              </a:rPr>
              <a:t>(</a:t>
            </a:r>
            <a:r>
              <a:rPr lang="en-IN" sz="1100" b="0" dirty="0" err="1">
                <a:solidFill>
                  <a:schemeClr val="tx1"/>
                </a:solidFill>
                <a:effectLst/>
                <a:latin typeface="Palatino Linotype" panose="02040502050505030304" pitchFamily="18" charset="0"/>
              </a:rPr>
              <a:t>bg</a:t>
            </a:r>
            <a:r>
              <a:rPr lang="en-IN" sz="1100" b="0" dirty="0">
                <a:solidFill>
                  <a:schemeClr val="tx1"/>
                </a:solidFill>
                <a:effectLst/>
                <a:latin typeface="Palatino Linotype" panose="02040502050505030304" pitchFamily="18" charset="0"/>
              </a:rPr>
              <a:t> = '#ff636f')</a:t>
            </a:r>
          </a:p>
          <a:p>
            <a:r>
              <a:rPr lang="en-IN" sz="1100" b="0" dirty="0">
                <a:solidFill>
                  <a:schemeClr val="tx1"/>
                </a:solidFill>
                <a:effectLst/>
                <a:latin typeface="Palatino Linotype" panose="02040502050505030304" pitchFamily="18" charset="0"/>
              </a:rPr>
              <a:t>        Label(lose, text = 'You Lose 😕 \</a:t>
            </a:r>
            <a:r>
              <a:rPr lang="en-IN" sz="1100" b="0" dirty="0" err="1">
                <a:solidFill>
                  <a:schemeClr val="tx1"/>
                </a:solidFill>
                <a:effectLst/>
                <a:latin typeface="Palatino Linotype" panose="02040502050505030304" pitchFamily="18" charset="0"/>
              </a:rPr>
              <a:t>nBetter</a:t>
            </a:r>
            <a:r>
              <a:rPr lang="en-IN" sz="1100" b="0" dirty="0">
                <a:solidFill>
                  <a:schemeClr val="tx1"/>
                </a:solidFill>
                <a:effectLst/>
                <a:latin typeface="Palatino Linotype" panose="02040502050505030304" pitchFamily="18" charset="0"/>
              </a:rPr>
              <a:t> Luck Next Time.', font = ("Comic Sans MS", 14), border = 3, </a:t>
            </a:r>
            <a:r>
              <a:rPr lang="en-IN" sz="1100" b="0" dirty="0" err="1">
                <a:solidFill>
                  <a:schemeClr val="tx1"/>
                </a:solidFill>
                <a:effectLst/>
                <a:latin typeface="Palatino Linotype" panose="02040502050505030304" pitchFamily="18" charset="0"/>
              </a:rPr>
              <a:t>bg</a:t>
            </a:r>
            <a:r>
              <a:rPr lang="en-IN" sz="1100" b="0" dirty="0">
                <a:solidFill>
                  <a:schemeClr val="tx1"/>
                </a:solidFill>
                <a:effectLst/>
                <a:latin typeface="Palatino Linotype" panose="02040502050505030304" pitchFamily="18" charset="0"/>
              </a:rPr>
              <a:t> = '#ff636f').place(x = 50, y = 50)</a:t>
            </a:r>
          </a:p>
          <a:p>
            <a:r>
              <a:rPr lang="en-IN" sz="1100" b="0" dirty="0">
                <a:solidFill>
                  <a:schemeClr val="tx1"/>
                </a:solidFill>
                <a:effectLst/>
                <a:latin typeface="Palatino Linotype" panose="02040502050505030304" pitchFamily="18" charset="0"/>
              </a:rPr>
              <a:t>        Button(lose, text = "Back", font = ("Comic Sans MS", 14), command = </a:t>
            </a:r>
            <a:r>
              <a:rPr lang="en-IN" sz="1100" b="0" dirty="0" err="1">
                <a:solidFill>
                  <a:schemeClr val="tx1"/>
                </a:solidFill>
                <a:effectLst/>
                <a:latin typeface="Palatino Linotype" panose="02040502050505030304" pitchFamily="18" charset="0"/>
              </a:rPr>
              <a:t>lose.destroy</a:t>
            </a:r>
            <a:r>
              <a:rPr lang="en-IN" sz="1100" b="0" dirty="0">
                <a:solidFill>
                  <a:schemeClr val="tx1"/>
                </a:solidFill>
                <a:effectLst/>
                <a:latin typeface="Palatino Linotype" panose="02040502050505030304" pitchFamily="18" charset="0"/>
              </a:rPr>
              <a:t>).place(x = 200, y = 200)</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def </a:t>
            </a:r>
            <a:r>
              <a:rPr lang="en-IN" sz="1100" b="0" dirty="0" err="1">
                <a:solidFill>
                  <a:schemeClr val="tx1"/>
                </a:solidFill>
                <a:effectLst/>
                <a:latin typeface="Palatino Linotype" panose="02040502050505030304" pitchFamily="18" charset="0"/>
              </a:rPr>
              <a:t>retrieve_input</a:t>
            </a:r>
            <a:r>
              <a:rPr lang="en-IN" sz="1100" b="0" dirty="0">
                <a:solidFill>
                  <a:schemeClr val="tx1"/>
                </a:solidFill>
                <a:effectLst/>
                <a:latin typeface="Palatino Linotype" panose="02040502050505030304" pitchFamily="18" charset="0"/>
              </a:rPr>
              <a:t>(): #function to retrieve data on the outcome of the game</a:t>
            </a:r>
          </a:p>
          <a:p>
            <a:r>
              <a:rPr lang="en-IN" sz="1100" b="0" dirty="0">
                <a:solidFill>
                  <a:schemeClr val="tx1"/>
                </a:solidFill>
                <a:effectLst/>
                <a:latin typeface="Palatino Linotype" panose="02040502050505030304" pitchFamily="18" charset="0"/>
              </a:rPr>
              <a:t>        name = </a:t>
            </a:r>
            <a:r>
              <a:rPr lang="en-IN" sz="1100" b="0" dirty="0" err="1">
                <a:solidFill>
                  <a:schemeClr val="tx1"/>
                </a:solidFill>
                <a:effectLst/>
                <a:latin typeface="Palatino Linotype" panose="02040502050505030304" pitchFamily="18" charset="0"/>
              </a:rPr>
              <a:t>textBox.get</a:t>
            </a:r>
            <a:r>
              <a:rPr lang="en-IN" sz="1100" b="0" dirty="0">
                <a:solidFill>
                  <a:schemeClr val="tx1"/>
                </a:solidFill>
                <a:effectLst/>
                <a:latin typeface="Palatino Linotype" panose="02040502050505030304" pitchFamily="18" charset="0"/>
              </a:rPr>
              <a:t>("1.0", "end-1c")</a:t>
            </a:r>
          </a:p>
          <a:p>
            <a:r>
              <a:rPr lang="en-IN" sz="1100" b="0" dirty="0">
                <a:solidFill>
                  <a:schemeClr val="tx1"/>
                </a:solidFill>
                <a:effectLst/>
                <a:latin typeface="Palatino Linotype" panose="02040502050505030304" pitchFamily="18" charset="0"/>
              </a:rPr>
              <a:t>        win1.destroy()</a:t>
            </a:r>
          </a:p>
          <a:p>
            <a:r>
              <a:rPr lang="en-IN" sz="1100" b="0" dirty="0">
                <a:solidFill>
                  <a:schemeClr val="tx1"/>
                </a:solidFill>
                <a:effectLst/>
                <a:latin typeface="Palatino Linotype" panose="02040502050505030304" pitchFamily="18" charset="0"/>
              </a:rPr>
              <a:t>        result = </a:t>
            </a:r>
            <a:r>
              <a:rPr lang="en-IN" sz="1100" b="0" dirty="0" err="1">
                <a:solidFill>
                  <a:schemeClr val="tx1"/>
                </a:solidFill>
                <a:effectLst/>
                <a:latin typeface="Palatino Linotype" panose="02040502050505030304" pitchFamily="18" charset="0"/>
              </a:rPr>
              <a:t>SQL_Scoring.run_game</a:t>
            </a:r>
            <a:r>
              <a:rPr lang="en-IN" sz="1100" b="0" dirty="0">
                <a:solidFill>
                  <a:schemeClr val="tx1"/>
                </a:solidFill>
                <a:effectLst/>
                <a:latin typeface="Palatino Linotype" panose="02040502050505030304" pitchFamily="18" charset="0"/>
              </a:rPr>
              <a:t>(name)</a:t>
            </a:r>
          </a:p>
          <a:p>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if result == 'win':</a:t>
            </a:r>
          </a:p>
          <a:p>
            <a:r>
              <a:rPr lang="en-IN" sz="1100" b="0" dirty="0">
                <a:solidFill>
                  <a:schemeClr val="tx1"/>
                </a:solidFill>
                <a:effectLst/>
                <a:latin typeface="Palatino Linotype" panose="02040502050505030304" pitchFamily="18" charset="0"/>
              </a:rPr>
              <a:t>            win()</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elif</a:t>
            </a:r>
            <a:r>
              <a:rPr lang="en-IN" sz="1100" b="0" dirty="0">
                <a:solidFill>
                  <a:schemeClr val="tx1"/>
                </a:solidFill>
                <a:effectLst/>
                <a:latin typeface="Palatino Linotype" panose="02040502050505030304" pitchFamily="18" charset="0"/>
              </a:rPr>
              <a:t> result == 'lose':</a:t>
            </a:r>
          </a:p>
          <a:p>
            <a:r>
              <a:rPr lang="en-IN" sz="1100" b="0" dirty="0">
                <a:solidFill>
                  <a:schemeClr val="tx1"/>
                </a:solidFill>
                <a:effectLst/>
                <a:latin typeface="Palatino Linotype" panose="02040502050505030304" pitchFamily="18" charset="0"/>
              </a:rPr>
              <a:t>            lose()</a:t>
            </a:r>
          </a:p>
          <a:p>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a:t>
            </a:r>
            <a:endParaRPr lang="en-IN" dirty="0"/>
          </a:p>
        </p:txBody>
      </p:sp>
    </p:spTree>
    <p:extLst>
      <p:ext uri="{BB962C8B-B14F-4D97-AF65-F5344CB8AC3E}">
        <p14:creationId xmlns:p14="http://schemas.microsoft.com/office/powerpoint/2010/main" val="16025960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B3ECEEE-B567-6848-E61A-7C8C681314D1}"/>
              </a:ext>
            </a:extLst>
          </p:cNvPr>
          <p:cNvSpPr txBox="1"/>
          <p:nvPr/>
        </p:nvSpPr>
        <p:spPr>
          <a:xfrm>
            <a:off x="73479" y="204107"/>
            <a:ext cx="8988878" cy="5078313"/>
          </a:xfrm>
          <a:prstGeom prst="rect">
            <a:avLst/>
          </a:prstGeom>
          <a:noFill/>
        </p:spPr>
        <p:txBody>
          <a:bodyPr wrap="square" rtlCol="0">
            <a:spAutoFit/>
          </a:bodyPr>
          <a:lstStyle/>
          <a:p>
            <a:r>
              <a:rPr lang="en-IN" sz="1200" b="0" dirty="0">
                <a:solidFill>
                  <a:schemeClr val="tx1"/>
                </a:solidFill>
                <a:effectLst/>
                <a:latin typeface="Palatino Linotype" panose="02040502050505030304" pitchFamily="18" charset="0"/>
              </a:rPr>
              <a:t>  Label(win1, text = "Enter name:", font = ('Comic Sans MS', 16), </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'#ff636f').place(x = 70, y = 150)</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textBox</a:t>
            </a:r>
            <a:r>
              <a:rPr lang="en-IN" sz="1200" b="0" dirty="0">
                <a:solidFill>
                  <a:schemeClr val="tx1"/>
                </a:solidFill>
                <a:effectLst/>
                <a:latin typeface="Palatino Linotype" panose="02040502050505030304" pitchFamily="18" charset="0"/>
              </a:rPr>
              <a:t> = Text(win1, height = 1, width = 10, font = ('Comic Sans MS',12))</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textBox.place</a:t>
            </a:r>
            <a:r>
              <a:rPr lang="en-IN" sz="1200" b="0" dirty="0">
                <a:solidFill>
                  <a:schemeClr val="tx1"/>
                </a:solidFill>
                <a:effectLst/>
                <a:latin typeface="Palatino Linotype" panose="02040502050505030304" pitchFamily="18" charset="0"/>
              </a:rPr>
              <a:t>(x = 200, y = 155)</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buttonCommit</a:t>
            </a:r>
            <a:r>
              <a:rPr lang="en-IN" sz="1200" b="0" dirty="0">
                <a:solidFill>
                  <a:schemeClr val="tx1"/>
                </a:solidFill>
                <a:effectLst/>
                <a:latin typeface="Palatino Linotype" panose="02040502050505030304" pitchFamily="18" charset="0"/>
              </a:rPr>
              <a:t> = Button(win1, height = 1, width = 10, text = "Enter", font = ('Comic Sans MS', 12), command = </a:t>
            </a:r>
            <a:r>
              <a:rPr lang="en-IN" sz="1200" b="0" dirty="0" err="1">
                <a:solidFill>
                  <a:schemeClr val="tx1"/>
                </a:solidFill>
                <a:effectLst/>
                <a:latin typeface="Palatino Linotype" panose="02040502050505030304" pitchFamily="18" charset="0"/>
              </a:rPr>
              <a:t>lambda:retrieve_input</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buttonCommit.place</a:t>
            </a:r>
            <a:r>
              <a:rPr lang="en-IN" sz="1200" b="0" dirty="0">
                <a:solidFill>
                  <a:schemeClr val="tx1"/>
                </a:solidFill>
                <a:effectLst/>
                <a:latin typeface="Palatino Linotype" panose="02040502050505030304" pitchFamily="18" charset="0"/>
              </a:rPr>
              <a:t>(x = 150, y = 200)</a:t>
            </a:r>
          </a:p>
          <a:p>
            <a:r>
              <a:rPr lang="en-IN" sz="1200" b="0" dirty="0">
                <a:solidFill>
                  <a:schemeClr val="tx1"/>
                </a:solidFill>
                <a:effectLst/>
                <a:latin typeface="Palatino Linotype" panose="02040502050505030304" pitchFamily="18" charset="0"/>
              </a:rPr>
              <a:t>    Button(win1, text = "Back", font = ("Comic Sans MS", 14), command = win1.destroy).place(x = 300, y = 300)</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def rules(): #function to bring up rules menu</a:t>
            </a:r>
          </a:p>
          <a:p>
            <a:r>
              <a:rPr lang="en-IN" sz="1200" b="0" dirty="0">
                <a:solidFill>
                  <a:schemeClr val="tx1"/>
                </a:solidFill>
                <a:effectLst/>
                <a:latin typeface="Palatino Linotype" panose="02040502050505030304" pitchFamily="18" charset="0"/>
              </a:rPr>
              <a:t>    win2 = Tk()</a:t>
            </a:r>
          </a:p>
          <a:p>
            <a:r>
              <a:rPr lang="en-IN" sz="1200" b="0" dirty="0">
                <a:solidFill>
                  <a:schemeClr val="tx1"/>
                </a:solidFill>
                <a:effectLst/>
                <a:latin typeface="Palatino Linotype" panose="02040502050505030304" pitchFamily="18" charset="0"/>
              </a:rPr>
              <a:t>    win2.geometry("600x500")</a:t>
            </a:r>
          </a:p>
          <a:p>
            <a:r>
              <a:rPr lang="en-IN" sz="1200" b="0" dirty="0">
                <a:solidFill>
                  <a:schemeClr val="tx1"/>
                </a:solidFill>
                <a:effectLst/>
                <a:latin typeface="Palatino Linotype" panose="02040502050505030304" pitchFamily="18" charset="0"/>
              </a:rPr>
              <a:t>    win2.grid()</a:t>
            </a:r>
          </a:p>
          <a:p>
            <a:r>
              <a:rPr lang="en-IN" sz="1200" b="0" dirty="0">
                <a:solidFill>
                  <a:schemeClr val="tx1"/>
                </a:solidFill>
                <a:effectLst/>
                <a:latin typeface="Palatino Linotype" panose="02040502050505030304" pitchFamily="18" charset="0"/>
              </a:rPr>
              <a:t>    win2.title("Rules")</a:t>
            </a:r>
          </a:p>
          <a:p>
            <a:r>
              <a:rPr lang="en-IN" sz="1200" b="0" dirty="0">
                <a:solidFill>
                  <a:schemeClr val="tx1"/>
                </a:solidFill>
                <a:effectLst/>
                <a:latin typeface="Palatino Linotype" panose="02040502050505030304" pitchFamily="18" charset="0"/>
              </a:rPr>
              <a:t>    win2.configure(</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'#ff636f')</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Label(win2, text= '''Rules\n </a:t>
            </a:r>
          </a:p>
          <a:p>
            <a:r>
              <a:rPr lang="en-IN" sz="1200" b="0" dirty="0">
                <a:solidFill>
                  <a:schemeClr val="tx1"/>
                </a:solidFill>
                <a:effectLst/>
                <a:latin typeface="Palatino Linotype" panose="02040502050505030304" pitchFamily="18" charset="0"/>
              </a:rPr>
              <a:t>1. Use arrow keys to move and space to shoot. \n</a:t>
            </a:r>
          </a:p>
          <a:p>
            <a:r>
              <a:rPr lang="en-IN" sz="1200" b="0" dirty="0">
                <a:solidFill>
                  <a:schemeClr val="tx1"/>
                </a:solidFill>
                <a:effectLst/>
                <a:latin typeface="Palatino Linotype" panose="02040502050505030304" pitchFamily="18" charset="0"/>
              </a:rPr>
              <a:t>2. To destroy the asteroid, align the </a:t>
            </a:r>
            <a:r>
              <a:rPr lang="en-IN" sz="1200" b="0" dirty="0" err="1">
                <a:solidFill>
                  <a:schemeClr val="tx1"/>
                </a:solidFill>
                <a:effectLst/>
                <a:latin typeface="Palatino Linotype" panose="02040502050505030304" pitchFamily="18" charset="0"/>
              </a:rPr>
              <a:t>rocketship</a:t>
            </a:r>
            <a:r>
              <a:rPr lang="en-IN" sz="1200" b="0" dirty="0">
                <a:solidFill>
                  <a:schemeClr val="tx1"/>
                </a:solidFill>
                <a:effectLst/>
                <a:latin typeface="Palatino Linotype" panose="02040502050505030304" pitchFamily="18" charset="0"/>
              </a:rPr>
              <a:t> with the\n asteroid and press space.\n</a:t>
            </a:r>
          </a:p>
          <a:p>
            <a:r>
              <a:rPr lang="en-IN" sz="1200" b="0" dirty="0">
                <a:solidFill>
                  <a:schemeClr val="tx1"/>
                </a:solidFill>
                <a:effectLst/>
                <a:latin typeface="Palatino Linotype" panose="02040502050505030304" pitchFamily="18" charset="0"/>
              </a:rPr>
              <a:t>3. The planet has 100 health. Every asteroid strike does 25 damage.\n</a:t>
            </a:r>
          </a:p>
          <a:p>
            <a:r>
              <a:rPr lang="en-IN" sz="1200" b="0" dirty="0">
                <a:solidFill>
                  <a:schemeClr val="tx1"/>
                </a:solidFill>
                <a:effectLst/>
                <a:latin typeface="Palatino Linotype" panose="02040502050505030304" pitchFamily="18" charset="0"/>
              </a:rPr>
              <a:t>4. For the first 30 seconds, an asteroid will strike every 4 seconds. \</a:t>
            </a:r>
            <a:r>
              <a:rPr lang="en-IN" sz="1200" b="0" dirty="0" err="1">
                <a:solidFill>
                  <a:schemeClr val="tx1"/>
                </a:solidFill>
                <a:effectLst/>
                <a:latin typeface="Palatino Linotype" panose="02040502050505030304" pitchFamily="18" charset="0"/>
              </a:rPr>
              <a:t>nAfter</a:t>
            </a:r>
            <a:r>
              <a:rPr lang="en-IN" sz="1200" b="0" dirty="0">
                <a:solidFill>
                  <a:schemeClr val="tx1"/>
                </a:solidFill>
                <a:effectLst/>
                <a:latin typeface="Palatino Linotype" panose="02040502050505030304" pitchFamily="18" charset="0"/>
              </a:rPr>
              <a:t> 30 </a:t>
            </a:r>
            <a:r>
              <a:rPr lang="en-IN" sz="1200" b="0" dirty="0" err="1">
                <a:solidFill>
                  <a:schemeClr val="tx1"/>
                </a:solidFill>
                <a:effectLst/>
                <a:latin typeface="Palatino Linotype" panose="02040502050505030304" pitchFamily="18" charset="0"/>
              </a:rPr>
              <a:t>seconds,an</a:t>
            </a:r>
            <a:r>
              <a:rPr lang="en-IN" sz="1200" b="0" dirty="0">
                <a:solidFill>
                  <a:schemeClr val="tx1"/>
                </a:solidFill>
                <a:effectLst/>
                <a:latin typeface="Palatino Linotype" panose="02040502050505030304" pitchFamily="18" charset="0"/>
              </a:rPr>
              <a:t> asteroid will strike every 3 seconds.\n After 60 seconds, an asteroid will strike every 2 seconds.\n</a:t>
            </a:r>
          </a:p>
          <a:p>
            <a:r>
              <a:rPr lang="en-IN" sz="1200" b="0" dirty="0">
                <a:solidFill>
                  <a:schemeClr val="tx1"/>
                </a:solidFill>
                <a:effectLst/>
                <a:latin typeface="Palatino Linotype" panose="02040502050505030304" pitchFamily="18" charset="0"/>
              </a:rPr>
              <a:t>5. The game lasts 2 minutes. \nProtect the planet from total destruction! \n''',</a:t>
            </a:r>
          </a:p>
          <a:p>
            <a:r>
              <a:rPr lang="en-IN" sz="1200" b="0" dirty="0">
                <a:solidFill>
                  <a:schemeClr val="tx1"/>
                </a:solidFill>
                <a:effectLst/>
                <a:latin typeface="Palatino Linotype" panose="02040502050505030304" pitchFamily="18" charset="0"/>
              </a:rPr>
              <a:t>font = ("Comic Sans MS", 14), border = 3, </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'#ff636f').pack(anchor = CENTER)</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a:t>
            </a:r>
            <a:endParaRPr lang="en-IN" dirty="0"/>
          </a:p>
        </p:txBody>
      </p:sp>
    </p:spTree>
    <p:extLst>
      <p:ext uri="{BB962C8B-B14F-4D97-AF65-F5344CB8AC3E}">
        <p14:creationId xmlns:p14="http://schemas.microsoft.com/office/powerpoint/2010/main" val="693428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D0830BD-98FC-FDE1-98D6-F9A10DBB406D}"/>
              </a:ext>
            </a:extLst>
          </p:cNvPr>
          <p:cNvSpPr txBox="1"/>
          <p:nvPr/>
        </p:nvSpPr>
        <p:spPr>
          <a:xfrm>
            <a:off x="97971" y="187779"/>
            <a:ext cx="8915400" cy="5078313"/>
          </a:xfrm>
          <a:prstGeom prst="rect">
            <a:avLst/>
          </a:prstGeom>
          <a:noFill/>
        </p:spPr>
        <p:txBody>
          <a:bodyPr wrap="square" rtlCol="0">
            <a:spAutoFit/>
          </a:bodyPr>
          <a:lstStyle/>
          <a:p>
            <a:r>
              <a:rPr lang="en-IN" sz="1200" b="0" dirty="0">
                <a:solidFill>
                  <a:schemeClr val="tx1"/>
                </a:solidFill>
                <a:effectLst/>
                <a:latin typeface="Palatino Linotype" panose="02040502050505030304" pitchFamily="18" charset="0"/>
              </a:rPr>
              <a:t>Button(win2, text= "Back", font=("Comic Sans MS",14), command=win2.destroy, </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cdcdcd</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fg</a:t>
            </a:r>
            <a:r>
              <a:rPr lang="en-IN" sz="1200" b="0" dirty="0">
                <a:solidFill>
                  <a:schemeClr val="tx1"/>
                </a:solidFill>
                <a:effectLst/>
                <a:latin typeface="Palatino Linotype" panose="02040502050505030304" pitchFamily="18" charset="0"/>
              </a:rPr>
              <a:t>='black').place(x = 500, y = 400)</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def leaderboard(): #function to show leaderboard stored in SQL table</a:t>
            </a:r>
          </a:p>
          <a:p>
            <a:r>
              <a:rPr lang="en-IN" sz="1200" b="0" dirty="0">
                <a:solidFill>
                  <a:schemeClr val="tx1"/>
                </a:solidFill>
                <a:effectLst/>
                <a:latin typeface="Palatino Linotype" panose="02040502050505030304" pitchFamily="18" charset="0"/>
              </a:rPr>
              <a:t>    win3 = Tk()</a:t>
            </a:r>
          </a:p>
          <a:p>
            <a:r>
              <a:rPr lang="en-IN" sz="1200" b="0" dirty="0">
                <a:solidFill>
                  <a:schemeClr val="tx1"/>
                </a:solidFill>
                <a:effectLst/>
                <a:latin typeface="Palatino Linotype" panose="02040502050505030304" pitchFamily="18" charset="0"/>
              </a:rPr>
              <a:t>    win3.geometry('1000x400')</a:t>
            </a:r>
          </a:p>
          <a:p>
            <a:r>
              <a:rPr lang="en-IN" sz="1200" b="0" dirty="0">
                <a:solidFill>
                  <a:schemeClr val="tx1"/>
                </a:solidFill>
                <a:effectLst/>
                <a:latin typeface="Palatino Linotype" panose="02040502050505030304" pitchFamily="18" charset="0"/>
              </a:rPr>
              <a:t>    win3.grid()</a:t>
            </a:r>
          </a:p>
          <a:p>
            <a:r>
              <a:rPr lang="en-IN" sz="1200" b="0" dirty="0">
                <a:solidFill>
                  <a:schemeClr val="tx1"/>
                </a:solidFill>
                <a:effectLst/>
                <a:latin typeface="Palatino Linotype" panose="02040502050505030304" pitchFamily="18" charset="0"/>
              </a:rPr>
              <a:t>    win3.title("Leaderboard")</a:t>
            </a:r>
          </a:p>
          <a:p>
            <a:r>
              <a:rPr lang="en-IN" sz="1200" b="0" dirty="0">
                <a:solidFill>
                  <a:schemeClr val="tx1"/>
                </a:solidFill>
                <a:effectLst/>
                <a:latin typeface="Palatino Linotype" panose="02040502050505030304" pitchFamily="18" charset="0"/>
              </a:rPr>
              <a:t>    win3.configure(</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'#ff636f')</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tree = </a:t>
            </a:r>
            <a:r>
              <a:rPr lang="en-IN" sz="1200" b="0" dirty="0" err="1">
                <a:solidFill>
                  <a:schemeClr val="tx1"/>
                </a:solidFill>
                <a:effectLst/>
                <a:latin typeface="Palatino Linotype" panose="02040502050505030304" pitchFamily="18" charset="0"/>
              </a:rPr>
              <a:t>ttk.Treeview</a:t>
            </a:r>
            <a:r>
              <a:rPr lang="en-IN" sz="1200" b="0" dirty="0">
                <a:solidFill>
                  <a:schemeClr val="tx1"/>
                </a:solidFill>
                <a:effectLst/>
                <a:latin typeface="Palatino Linotype" panose="02040502050505030304" pitchFamily="18" charset="0"/>
              </a:rPr>
              <a:t>(win3,column = ('c1','c2','c3','c4'), show = 'headings') #tree with column headings</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tree.column</a:t>
            </a:r>
            <a:r>
              <a:rPr lang="en-IN" sz="1200" b="0" dirty="0">
                <a:solidFill>
                  <a:schemeClr val="tx1"/>
                </a:solidFill>
                <a:effectLst/>
                <a:latin typeface="Palatino Linotype" panose="02040502050505030304" pitchFamily="18" charset="0"/>
              </a:rPr>
              <a:t>('#1',anchor = CENTER)</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tree.heading</a:t>
            </a:r>
            <a:r>
              <a:rPr lang="en-IN" sz="1200" b="0" dirty="0">
                <a:solidFill>
                  <a:schemeClr val="tx1"/>
                </a:solidFill>
                <a:effectLst/>
                <a:latin typeface="Palatino Linotype" panose="02040502050505030304" pitchFamily="18" charset="0"/>
              </a:rPr>
              <a:t>('#1', text = 'Rank')</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tree.column</a:t>
            </a:r>
            <a:r>
              <a:rPr lang="en-IN" sz="1200" b="0" dirty="0">
                <a:solidFill>
                  <a:schemeClr val="tx1"/>
                </a:solidFill>
                <a:effectLst/>
                <a:latin typeface="Palatino Linotype" panose="02040502050505030304" pitchFamily="18" charset="0"/>
              </a:rPr>
              <a:t>('#2',anchor = CENTER)</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tree.heading</a:t>
            </a:r>
            <a:r>
              <a:rPr lang="en-IN" sz="1200" b="0" dirty="0">
                <a:solidFill>
                  <a:schemeClr val="tx1"/>
                </a:solidFill>
                <a:effectLst/>
                <a:latin typeface="Palatino Linotype" panose="02040502050505030304" pitchFamily="18" charset="0"/>
              </a:rPr>
              <a:t>('#2', text = 'Name')</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tree.column</a:t>
            </a:r>
            <a:r>
              <a:rPr lang="en-IN" sz="1200" b="0" dirty="0">
                <a:solidFill>
                  <a:schemeClr val="tx1"/>
                </a:solidFill>
                <a:effectLst/>
                <a:latin typeface="Palatino Linotype" panose="02040502050505030304" pitchFamily="18" charset="0"/>
              </a:rPr>
              <a:t>('#3',anchor = CENTER)</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tree.heading</a:t>
            </a:r>
            <a:r>
              <a:rPr lang="en-IN" sz="1200" b="0" dirty="0">
                <a:solidFill>
                  <a:schemeClr val="tx1"/>
                </a:solidFill>
                <a:effectLst/>
                <a:latin typeface="Palatino Linotype" panose="02040502050505030304" pitchFamily="18" charset="0"/>
              </a:rPr>
              <a:t>('#3', text = 'Score')</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tree.column</a:t>
            </a:r>
            <a:r>
              <a:rPr lang="en-IN" sz="1200" b="0" dirty="0">
                <a:solidFill>
                  <a:schemeClr val="tx1"/>
                </a:solidFill>
                <a:effectLst/>
                <a:latin typeface="Palatino Linotype" panose="02040502050505030304" pitchFamily="18" charset="0"/>
              </a:rPr>
              <a:t>('#4',anchor = CENTER)</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tree.heading</a:t>
            </a:r>
            <a:r>
              <a:rPr lang="en-IN" sz="1200" b="0" dirty="0">
                <a:solidFill>
                  <a:schemeClr val="tx1"/>
                </a:solidFill>
                <a:effectLst/>
                <a:latin typeface="Palatino Linotype" panose="02040502050505030304" pitchFamily="18" charset="0"/>
              </a:rPr>
              <a:t>('#4', text = 'Time')</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tree.pack</a:t>
            </a:r>
            <a:r>
              <a:rPr lang="en-IN" sz="1200" b="0" dirty="0">
                <a:solidFill>
                  <a:schemeClr val="tx1"/>
                </a:solidFill>
                <a:effectLst/>
                <a:latin typeface="Palatino Linotype" panose="02040502050505030304" pitchFamily="18" charset="0"/>
              </a:rPr>
              <a:t>()</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endParaRPr lang="en-IN" dirty="0"/>
          </a:p>
        </p:txBody>
      </p:sp>
    </p:spTree>
    <p:extLst>
      <p:ext uri="{BB962C8B-B14F-4D97-AF65-F5344CB8AC3E}">
        <p14:creationId xmlns:p14="http://schemas.microsoft.com/office/powerpoint/2010/main" val="19125625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EF77B19-3F6E-1562-D1C5-91B8680A927E}"/>
              </a:ext>
            </a:extLst>
          </p:cNvPr>
          <p:cNvSpPr txBox="1"/>
          <p:nvPr/>
        </p:nvSpPr>
        <p:spPr>
          <a:xfrm>
            <a:off x="187779" y="220436"/>
            <a:ext cx="8817428" cy="5109091"/>
          </a:xfrm>
          <a:prstGeom prst="rect">
            <a:avLst/>
          </a:prstGeom>
          <a:noFill/>
        </p:spPr>
        <p:txBody>
          <a:bodyPr wrap="square" rtlCol="0">
            <a:spAutoFit/>
          </a:bodyPr>
          <a:lstStyle/>
          <a:p>
            <a:r>
              <a:rPr lang="en-IN" sz="1200" b="0" dirty="0">
                <a:solidFill>
                  <a:schemeClr val="tx1"/>
                </a:solidFill>
                <a:effectLst/>
                <a:latin typeface="Palatino Linotype" panose="02040502050505030304" pitchFamily="18" charset="0"/>
              </a:rPr>
              <a:t>con = </a:t>
            </a:r>
            <a:r>
              <a:rPr lang="en-IN" sz="1200" b="0" dirty="0" err="1">
                <a:solidFill>
                  <a:schemeClr val="tx1"/>
                </a:solidFill>
                <a:effectLst/>
                <a:latin typeface="Palatino Linotype" panose="02040502050505030304" pitchFamily="18" charset="0"/>
              </a:rPr>
              <a:t>m.connect</a:t>
            </a:r>
            <a:r>
              <a:rPr lang="en-IN" sz="1200" b="0" dirty="0">
                <a:solidFill>
                  <a:schemeClr val="tx1"/>
                </a:solidFill>
                <a:effectLst/>
                <a:latin typeface="Palatino Linotype" panose="02040502050505030304" pitchFamily="18" charset="0"/>
              </a:rPr>
              <a:t>(host = 'localhost', username = 'root', passwd = 'fab4', </a:t>
            </a:r>
            <a:r>
              <a:rPr lang="en-IN" sz="1200" b="0" dirty="0" err="1">
                <a:solidFill>
                  <a:schemeClr val="tx1"/>
                </a:solidFill>
                <a:effectLst/>
                <a:latin typeface="Palatino Linotype" panose="02040502050505030304" pitchFamily="18" charset="0"/>
              </a:rPr>
              <a:t>db</a:t>
            </a:r>
            <a:r>
              <a:rPr lang="en-IN" sz="1200" b="0" dirty="0">
                <a:solidFill>
                  <a:schemeClr val="tx1"/>
                </a:solidFill>
                <a:effectLst/>
                <a:latin typeface="Palatino Linotype" panose="02040502050505030304" pitchFamily="18" charset="0"/>
              </a:rPr>
              <a:t> = 'project') #connector object establishing connection to SQL</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mycursor</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con.cursor</a:t>
            </a:r>
            <a:r>
              <a:rPr lang="en-IN" sz="1200" b="0" dirty="0">
                <a:solidFill>
                  <a:schemeClr val="tx1"/>
                </a:solidFill>
                <a:effectLst/>
                <a:latin typeface="Palatino Linotype" panose="02040502050505030304" pitchFamily="18" charset="0"/>
              </a:rPr>
              <a:t>() #creating cursor object</a:t>
            </a:r>
          </a:p>
          <a:p>
            <a:r>
              <a:rPr lang="en-IN" sz="1200" b="0" dirty="0">
                <a:solidFill>
                  <a:schemeClr val="tx1"/>
                </a:solidFill>
                <a:effectLst/>
                <a:latin typeface="Palatino Linotype" panose="02040502050505030304" pitchFamily="18" charset="0"/>
              </a:rPr>
              <a:t>    query = 'select * from </a:t>
            </a:r>
            <a:r>
              <a:rPr lang="en-IN" sz="1200" b="0" dirty="0" err="1">
                <a:solidFill>
                  <a:schemeClr val="tx1"/>
                </a:solidFill>
                <a:effectLst/>
                <a:latin typeface="Palatino Linotype" panose="02040502050505030304" pitchFamily="18" charset="0"/>
              </a:rPr>
              <a:t>space_fighters</a:t>
            </a:r>
            <a:r>
              <a:rPr lang="en-IN" sz="1200" b="0" dirty="0">
                <a:solidFill>
                  <a:schemeClr val="tx1"/>
                </a:solidFill>
                <a:effectLst/>
                <a:latin typeface="Palatino Linotype" panose="02040502050505030304" pitchFamily="18" charset="0"/>
              </a:rPr>
              <a:t>' #query to select all values from leaderboard</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mycursor.execute</a:t>
            </a:r>
            <a:r>
              <a:rPr lang="en-IN" sz="1200" b="0" dirty="0">
                <a:solidFill>
                  <a:schemeClr val="tx1"/>
                </a:solidFill>
                <a:effectLst/>
                <a:latin typeface="Palatino Linotype" panose="02040502050505030304" pitchFamily="18" charset="0"/>
              </a:rPr>
              <a:t>(query) #executing query and storing values returned in cursor object</a:t>
            </a:r>
          </a:p>
          <a:p>
            <a:r>
              <a:rPr lang="en-IN" sz="1200" b="0" dirty="0">
                <a:solidFill>
                  <a:schemeClr val="tx1"/>
                </a:solidFill>
                <a:effectLst/>
                <a:latin typeface="Palatino Linotype" panose="02040502050505030304" pitchFamily="18" charset="0"/>
              </a:rPr>
              <a:t>    rows = </a:t>
            </a:r>
            <a:r>
              <a:rPr lang="en-IN" sz="1200" b="0" dirty="0" err="1">
                <a:solidFill>
                  <a:schemeClr val="tx1"/>
                </a:solidFill>
                <a:effectLst/>
                <a:latin typeface="Palatino Linotype" panose="02040502050505030304" pitchFamily="18" charset="0"/>
              </a:rPr>
              <a:t>mycursor.fetchall</a:t>
            </a:r>
            <a:r>
              <a:rPr lang="en-IN" sz="1200" b="0" dirty="0">
                <a:solidFill>
                  <a:schemeClr val="tx1"/>
                </a:solidFill>
                <a:effectLst/>
                <a:latin typeface="Palatino Linotype" panose="02040502050505030304" pitchFamily="18" charset="0"/>
              </a:rPr>
              <a:t>() #retrieving values from cursor object and storing in a variable</a:t>
            </a:r>
          </a:p>
          <a:p>
            <a:r>
              <a:rPr lang="en-IN" sz="1200" b="0" dirty="0">
                <a:solidFill>
                  <a:schemeClr val="tx1"/>
                </a:solidFill>
                <a:effectLst/>
                <a:latin typeface="Palatino Linotype" panose="02040502050505030304" pitchFamily="18" charset="0"/>
              </a:rPr>
              <a:t>    for row in rows:</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tree.insert</a:t>
            </a:r>
            <a:r>
              <a:rPr lang="en-IN" sz="1200" b="0" dirty="0">
                <a:solidFill>
                  <a:schemeClr val="tx1"/>
                </a:solidFill>
                <a:effectLst/>
                <a:latin typeface="Palatino Linotype" panose="02040502050505030304" pitchFamily="18" charset="0"/>
              </a:rPr>
              <a:t>("", END, values = row)</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con.close</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Button(win3, text= "Back", font=("Comic Sans MS",14), command=win3.destroy, </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cdcdcd</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fg</a:t>
            </a:r>
            <a:r>
              <a:rPr lang="en-IN" sz="1200" b="0" dirty="0">
                <a:solidFill>
                  <a:schemeClr val="tx1"/>
                </a:solidFill>
                <a:effectLst/>
                <a:latin typeface="Palatino Linotype" panose="02040502050505030304" pitchFamily="18" charset="0"/>
              </a:rPr>
              <a:t>='black').place(x = 900, y = 300)</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def endgame(): #function to ask for confirmation and quit the game</a:t>
            </a:r>
          </a:p>
          <a:p>
            <a:r>
              <a:rPr lang="en-IN" sz="1200" b="0" dirty="0">
                <a:solidFill>
                  <a:schemeClr val="tx1"/>
                </a:solidFill>
                <a:effectLst/>
                <a:latin typeface="Palatino Linotype" panose="02040502050505030304" pitchFamily="18" charset="0"/>
              </a:rPr>
              <a:t>    win4 = Tk()</a:t>
            </a:r>
          </a:p>
          <a:p>
            <a:r>
              <a:rPr lang="en-IN" sz="1200" b="0" dirty="0">
                <a:solidFill>
                  <a:schemeClr val="tx1"/>
                </a:solidFill>
                <a:effectLst/>
                <a:latin typeface="Palatino Linotype" panose="02040502050505030304" pitchFamily="18" charset="0"/>
              </a:rPr>
              <a:t>    win4.geometry("400x200")</a:t>
            </a:r>
          </a:p>
          <a:p>
            <a:r>
              <a:rPr lang="en-IN" sz="1200" b="0" dirty="0">
                <a:solidFill>
                  <a:schemeClr val="tx1"/>
                </a:solidFill>
                <a:effectLst/>
                <a:latin typeface="Palatino Linotype" panose="02040502050505030304" pitchFamily="18" charset="0"/>
              </a:rPr>
              <a:t>    win4.grid()</a:t>
            </a:r>
          </a:p>
          <a:p>
            <a:r>
              <a:rPr lang="en-IN" sz="1200" b="0" dirty="0">
                <a:solidFill>
                  <a:schemeClr val="tx1"/>
                </a:solidFill>
                <a:effectLst/>
                <a:latin typeface="Palatino Linotype" panose="02040502050505030304" pitchFamily="18" charset="0"/>
              </a:rPr>
              <a:t>    win4.title("End Game")</a:t>
            </a:r>
          </a:p>
          <a:p>
            <a:r>
              <a:rPr lang="en-IN" sz="1200" b="0" dirty="0">
                <a:solidFill>
                  <a:schemeClr val="tx1"/>
                </a:solidFill>
                <a:effectLst/>
                <a:latin typeface="Palatino Linotype" panose="02040502050505030304" pitchFamily="18" charset="0"/>
              </a:rPr>
              <a:t>    win4.configure(</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'#ff636f')</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def end(): #function that quits the game after confirmation is provided</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root.destroy</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win4.destroy()</a:t>
            </a:r>
          </a:p>
          <a:p>
            <a:r>
              <a:rPr lang="en-IN" sz="1200" b="0" dirty="0">
                <a:solidFill>
                  <a:schemeClr val="tx1"/>
                </a:solidFill>
                <a:effectLst/>
                <a:latin typeface="Palatino Linotype" panose="02040502050505030304" pitchFamily="18" charset="0"/>
              </a:rPr>
              <a:t>    </a:t>
            </a:r>
          </a:p>
          <a:p>
            <a:endParaRPr lang="en-IN" dirty="0"/>
          </a:p>
        </p:txBody>
      </p:sp>
    </p:spTree>
    <p:extLst>
      <p:ext uri="{BB962C8B-B14F-4D97-AF65-F5344CB8AC3E}">
        <p14:creationId xmlns:p14="http://schemas.microsoft.com/office/powerpoint/2010/main" val="1543576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FA6A5D6-8B5E-E843-4CFF-09B1572D6DBA}"/>
              </a:ext>
            </a:extLst>
          </p:cNvPr>
          <p:cNvSpPr txBox="1"/>
          <p:nvPr/>
        </p:nvSpPr>
        <p:spPr>
          <a:xfrm>
            <a:off x="114300" y="236764"/>
            <a:ext cx="8915400" cy="4770537"/>
          </a:xfrm>
          <a:prstGeom prst="rect">
            <a:avLst/>
          </a:prstGeom>
          <a:noFill/>
        </p:spPr>
        <p:txBody>
          <a:bodyPr wrap="square" rtlCol="0">
            <a:spAutoFit/>
          </a:bodyPr>
          <a:lstStyle/>
          <a:p>
            <a:r>
              <a:rPr lang="en-IN" sz="1400" b="0" dirty="0">
                <a:solidFill>
                  <a:schemeClr val="tx1"/>
                </a:solidFill>
                <a:effectLst/>
                <a:latin typeface="Palatino Linotype" panose="02040502050505030304" pitchFamily="18" charset="0"/>
              </a:rPr>
              <a:t>    </a:t>
            </a:r>
            <a:r>
              <a:rPr lang="en-IN" sz="1200" b="0" dirty="0">
                <a:solidFill>
                  <a:schemeClr val="tx1"/>
                </a:solidFill>
                <a:effectLst/>
                <a:latin typeface="Palatino Linotype" panose="02040502050505030304" pitchFamily="18" charset="0"/>
              </a:rPr>
              <a:t>Label(win4, text = "Are you sure you want to exit?", font = ("Comic Sans MS", 18), </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'#ff636f').place(x = 20, y = 30)</a:t>
            </a:r>
          </a:p>
          <a:p>
            <a:r>
              <a:rPr lang="en-IN" sz="1200" b="0" dirty="0">
                <a:solidFill>
                  <a:schemeClr val="tx1"/>
                </a:solidFill>
                <a:effectLst/>
                <a:latin typeface="Palatino Linotype" panose="02040502050505030304" pitchFamily="18" charset="0"/>
              </a:rPr>
              <a:t>    Button(win4, text = "Yes", font = ("Comic Sans MS", 14), command = end, border = 3).place(x = 250, y = 100)</a:t>
            </a:r>
          </a:p>
          <a:p>
            <a:r>
              <a:rPr lang="en-IN" sz="1200" b="0" dirty="0">
                <a:solidFill>
                  <a:schemeClr val="tx1"/>
                </a:solidFill>
                <a:effectLst/>
                <a:latin typeface="Palatino Linotype" panose="02040502050505030304" pitchFamily="18" charset="0"/>
              </a:rPr>
              <a:t>    Button(win4, text = "No", font = ("Comic Sans MS", 14), command = win4.destroy, border = 3).place(x = 300, y = 100)</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#placing all the buttons on the screen</a:t>
            </a:r>
          </a:p>
          <a:p>
            <a:r>
              <a:rPr lang="en-IN" sz="1200" b="0" dirty="0" err="1">
                <a:solidFill>
                  <a:schemeClr val="tx1"/>
                </a:solidFill>
                <a:effectLst/>
                <a:latin typeface="Palatino Linotype" panose="02040502050505030304" pitchFamily="18" charset="0"/>
              </a:rPr>
              <a:t>Startgame</a:t>
            </a:r>
            <a:r>
              <a:rPr lang="en-IN" sz="1200" b="0" dirty="0">
                <a:solidFill>
                  <a:schemeClr val="tx1"/>
                </a:solidFill>
                <a:effectLst/>
                <a:latin typeface="Palatino Linotype" panose="02040502050505030304" pitchFamily="18" charset="0"/>
              </a:rPr>
              <a:t> = Button(root, text = "Start Game", font = ('Comic Sans MS', 16), command = </a:t>
            </a:r>
            <a:r>
              <a:rPr lang="en-IN" sz="1200" b="0" dirty="0" err="1">
                <a:solidFill>
                  <a:schemeClr val="tx1"/>
                </a:solidFill>
                <a:effectLst/>
                <a:latin typeface="Palatino Linotype" panose="02040502050505030304" pitchFamily="18" charset="0"/>
              </a:rPr>
              <a:t>startgame</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padx</a:t>
            </a:r>
            <a:r>
              <a:rPr lang="en-IN" sz="1200" b="0" dirty="0">
                <a:solidFill>
                  <a:schemeClr val="tx1"/>
                </a:solidFill>
                <a:effectLst/>
                <a:latin typeface="Palatino Linotype" panose="02040502050505030304" pitchFamily="18" charset="0"/>
              </a:rPr>
              <a:t> = 20 , </a:t>
            </a:r>
            <a:r>
              <a:rPr lang="en-IN" sz="1200" b="0" dirty="0" err="1">
                <a:solidFill>
                  <a:schemeClr val="tx1"/>
                </a:solidFill>
                <a:effectLst/>
                <a:latin typeface="Palatino Linotype" panose="02040502050505030304" pitchFamily="18" charset="0"/>
              </a:rPr>
              <a:t>pady</a:t>
            </a:r>
            <a:r>
              <a:rPr lang="en-IN" sz="1200" b="0" dirty="0">
                <a:solidFill>
                  <a:schemeClr val="tx1"/>
                </a:solidFill>
                <a:effectLst/>
                <a:latin typeface="Palatino Linotype" panose="02040502050505030304" pitchFamily="18" charset="0"/>
              </a:rPr>
              <a:t> = 20, </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'#c0ae39', </a:t>
            </a:r>
            <a:r>
              <a:rPr lang="en-IN" sz="1200" b="0" dirty="0" err="1">
                <a:solidFill>
                  <a:schemeClr val="tx1"/>
                </a:solidFill>
                <a:effectLst/>
                <a:latin typeface="Palatino Linotype" panose="02040502050505030304" pitchFamily="18" charset="0"/>
              </a:rPr>
              <a:t>fg</a:t>
            </a:r>
            <a:r>
              <a:rPr lang="en-IN" sz="1200" b="0" dirty="0">
                <a:solidFill>
                  <a:schemeClr val="tx1"/>
                </a:solidFill>
                <a:effectLst/>
                <a:latin typeface="Palatino Linotype" panose="02040502050505030304" pitchFamily="18" charset="0"/>
              </a:rPr>
              <a:t> = '#000000')</a:t>
            </a:r>
          </a:p>
          <a:p>
            <a:r>
              <a:rPr lang="en-IN" sz="1200" b="0" dirty="0" err="1">
                <a:solidFill>
                  <a:schemeClr val="tx1"/>
                </a:solidFill>
                <a:effectLst/>
                <a:latin typeface="Palatino Linotype" panose="02040502050505030304" pitchFamily="18" charset="0"/>
              </a:rPr>
              <a:t>Startgame.pack</a:t>
            </a:r>
            <a:r>
              <a:rPr lang="en-IN" sz="1200" b="0" dirty="0">
                <a:solidFill>
                  <a:schemeClr val="tx1"/>
                </a:solidFill>
                <a:effectLst/>
                <a:latin typeface="Palatino Linotype" panose="02040502050505030304" pitchFamily="18" charset="0"/>
              </a:rPr>
              <a:t>()</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Rules = Button(root, text = "Rules", font = ('Comic Sans MS', 16), command = rules, </a:t>
            </a:r>
            <a:r>
              <a:rPr lang="en-IN" sz="1200" b="0" dirty="0" err="1">
                <a:solidFill>
                  <a:schemeClr val="tx1"/>
                </a:solidFill>
                <a:effectLst/>
                <a:latin typeface="Palatino Linotype" panose="02040502050505030304" pitchFamily="18" charset="0"/>
              </a:rPr>
              <a:t>padx</a:t>
            </a:r>
            <a:r>
              <a:rPr lang="en-IN" sz="1200" b="0" dirty="0">
                <a:solidFill>
                  <a:schemeClr val="tx1"/>
                </a:solidFill>
                <a:effectLst/>
                <a:latin typeface="Palatino Linotype" panose="02040502050505030304" pitchFamily="18" charset="0"/>
              </a:rPr>
              <a:t> = 20 , </a:t>
            </a:r>
            <a:r>
              <a:rPr lang="en-IN" sz="1200" b="0" dirty="0" err="1">
                <a:solidFill>
                  <a:schemeClr val="tx1"/>
                </a:solidFill>
                <a:effectLst/>
                <a:latin typeface="Palatino Linotype" panose="02040502050505030304" pitchFamily="18" charset="0"/>
              </a:rPr>
              <a:t>pady</a:t>
            </a:r>
            <a:r>
              <a:rPr lang="en-IN" sz="1200" b="0" dirty="0">
                <a:solidFill>
                  <a:schemeClr val="tx1"/>
                </a:solidFill>
                <a:effectLst/>
                <a:latin typeface="Palatino Linotype" panose="02040502050505030304" pitchFamily="18" charset="0"/>
              </a:rPr>
              <a:t> = 20, </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'#c0ae39', </a:t>
            </a:r>
            <a:r>
              <a:rPr lang="en-IN" sz="1200" b="0" dirty="0" err="1">
                <a:solidFill>
                  <a:schemeClr val="tx1"/>
                </a:solidFill>
                <a:effectLst/>
                <a:latin typeface="Palatino Linotype" panose="02040502050505030304" pitchFamily="18" charset="0"/>
              </a:rPr>
              <a:t>fg</a:t>
            </a:r>
            <a:r>
              <a:rPr lang="en-IN" sz="1200" b="0" dirty="0">
                <a:solidFill>
                  <a:schemeClr val="tx1"/>
                </a:solidFill>
                <a:effectLst/>
                <a:latin typeface="Palatino Linotype" panose="02040502050505030304" pitchFamily="18" charset="0"/>
              </a:rPr>
              <a:t> = '#000000')</a:t>
            </a:r>
          </a:p>
          <a:p>
            <a:r>
              <a:rPr lang="en-IN" sz="1200" b="0" dirty="0" err="1">
                <a:solidFill>
                  <a:schemeClr val="tx1"/>
                </a:solidFill>
                <a:effectLst/>
                <a:latin typeface="Palatino Linotype" panose="02040502050505030304" pitchFamily="18" charset="0"/>
              </a:rPr>
              <a:t>Rules.pack</a:t>
            </a:r>
            <a:r>
              <a:rPr lang="en-IN" sz="1200" b="0" dirty="0">
                <a:solidFill>
                  <a:schemeClr val="tx1"/>
                </a:solidFill>
                <a:effectLst/>
                <a:latin typeface="Palatino Linotype" panose="02040502050505030304" pitchFamily="18" charset="0"/>
              </a:rPr>
              <a:t>()</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Leaderboard = Button(root, text = "Leaderboard", font = ('Comic Sans MS', 16), command = leaderboard, </a:t>
            </a:r>
            <a:r>
              <a:rPr lang="en-IN" sz="1200" b="0" dirty="0" err="1">
                <a:solidFill>
                  <a:schemeClr val="tx1"/>
                </a:solidFill>
                <a:effectLst/>
                <a:latin typeface="Palatino Linotype" panose="02040502050505030304" pitchFamily="18" charset="0"/>
              </a:rPr>
              <a:t>padx</a:t>
            </a:r>
            <a:r>
              <a:rPr lang="en-IN" sz="1200" b="0" dirty="0">
                <a:solidFill>
                  <a:schemeClr val="tx1"/>
                </a:solidFill>
                <a:effectLst/>
                <a:latin typeface="Palatino Linotype" panose="02040502050505030304" pitchFamily="18" charset="0"/>
              </a:rPr>
              <a:t> = 20 , </a:t>
            </a:r>
            <a:r>
              <a:rPr lang="en-IN" sz="1200" b="0" dirty="0" err="1">
                <a:solidFill>
                  <a:schemeClr val="tx1"/>
                </a:solidFill>
                <a:effectLst/>
                <a:latin typeface="Palatino Linotype" panose="02040502050505030304" pitchFamily="18" charset="0"/>
              </a:rPr>
              <a:t>pady</a:t>
            </a:r>
            <a:r>
              <a:rPr lang="en-IN" sz="1200" b="0" dirty="0">
                <a:solidFill>
                  <a:schemeClr val="tx1"/>
                </a:solidFill>
                <a:effectLst/>
                <a:latin typeface="Palatino Linotype" panose="02040502050505030304" pitchFamily="18" charset="0"/>
              </a:rPr>
              <a:t> = 20, </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'#c0ae39', </a:t>
            </a:r>
            <a:r>
              <a:rPr lang="en-IN" sz="1200" b="0" dirty="0" err="1">
                <a:solidFill>
                  <a:schemeClr val="tx1"/>
                </a:solidFill>
                <a:effectLst/>
                <a:latin typeface="Palatino Linotype" panose="02040502050505030304" pitchFamily="18" charset="0"/>
              </a:rPr>
              <a:t>fg</a:t>
            </a:r>
            <a:r>
              <a:rPr lang="en-IN" sz="1200" b="0" dirty="0">
                <a:solidFill>
                  <a:schemeClr val="tx1"/>
                </a:solidFill>
                <a:effectLst/>
                <a:latin typeface="Palatino Linotype" panose="02040502050505030304" pitchFamily="18" charset="0"/>
              </a:rPr>
              <a:t> = '#000000')</a:t>
            </a:r>
          </a:p>
          <a:p>
            <a:r>
              <a:rPr lang="en-IN" sz="1200" b="0" dirty="0" err="1">
                <a:solidFill>
                  <a:schemeClr val="tx1"/>
                </a:solidFill>
                <a:effectLst/>
                <a:latin typeface="Palatino Linotype" panose="02040502050505030304" pitchFamily="18" charset="0"/>
              </a:rPr>
              <a:t>Leaderboard.pack</a:t>
            </a:r>
            <a:r>
              <a:rPr lang="en-IN" sz="1200" b="0" dirty="0">
                <a:solidFill>
                  <a:schemeClr val="tx1"/>
                </a:solidFill>
                <a:effectLst/>
                <a:latin typeface="Palatino Linotype" panose="02040502050505030304" pitchFamily="18" charset="0"/>
              </a:rPr>
              <a:t>()</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Endgame = Button(root, text = "End Game", font = ('Comic Sans MS', 16), command = endgame, </a:t>
            </a:r>
            <a:r>
              <a:rPr lang="en-IN" sz="1200" b="0" dirty="0" err="1">
                <a:solidFill>
                  <a:schemeClr val="tx1"/>
                </a:solidFill>
                <a:effectLst/>
                <a:latin typeface="Palatino Linotype" panose="02040502050505030304" pitchFamily="18" charset="0"/>
              </a:rPr>
              <a:t>padx</a:t>
            </a:r>
            <a:r>
              <a:rPr lang="en-IN" sz="1200" b="0" dirty="0">
                <a:solidFill>
                  <a:schemeClr val="tx1"/>
                </a:solidFill>
                <a:effectLst/>
                <a:latin typeface="Palatino Linotype" panose="02040502050505030304" pitchFamily="18" charset="0"/>
              </a:rPr>
              <a:t> = 20 , </a:t>
            </a:r>
            <a:r>
              <a:rPr lang="en-IN" sz="1200" b="0" dirty="0" err="1">
                <a:solidFill>
                  <a:schemeClr val="tx1"/>
                </a:solidFill>
                <a:effectLst/>
                <a:latin typeface="Palatino Linotype" panose="02040502050505030304" pitchFamily="18" charset="0"/>
              </a:rPr>
              <a:t>pady</a:t>
            </a:r>
            <a:r>
              <a:rPr lang="en-IN" sz="1200" b="0" dirty="0">
                <a:solidFill>
                  <a:schemeClr val="tx1"/>
                </a:solidFill>
                <a:effectLst/>
                <a:latin typeface="Palatino Linotype" panose="02040502050505030304" pitchFamily="18" charset="0"/>
              </a:rPr>
              <a:t> = 20, </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'#c0ae39', </a:t>
            </a:r>
            <a:r>
              <a:rPr lang="en-IN" sz="1200" b="0" dirty="0" err="1">
                <a:solidFill>
                  <a:schemeClr val="tx1"/>
                </a:solidFill>
                <a:effectLst/>
                <a:latin typeface="Palatino Linotype" panose="02040502050505030304" pitchFamily="18" charset="0"/>
              </a:rPr>
              <a:t>fg</a:t>
            </a:r>
            <a:r>
              <a:rPr lang="en-IN" sz="1200" b="0" dirty="0">
                <a:solidFill>
                  <a:schemeClr val="tx1"/>
                </a:solidFill>
                <a:effectLst/>
                <a:latin typeface="Palatino Linotype" panose="02040502050505030304" pitchFamily="18" charset="0"/>
              </a:rPr>
              <a:t> = '#000000')</a:t>
            </a:r>
          </a:p>
          <a:p>
            <a:r>
              <a:rPr lang="en-IN" sz="1200" b="0" dirty="0" err="1">
                <a:solidFill>
                  <a:schemeClr val="tx1"/>
                </a:solidFill>
                <a:effectLst/>
                <a:latin typeface="Palatino Linotype" panose="02040502050505030304" pitchFamily="18" charset="0"/>
              </a:rPr>
              <a:t>Endgame.pack</a:t>
            </a:r>
            <a:r>
              <a:rPr lang="en-IN" sz="1200" b="0" dirty="0">
                <a:solidFill>
                  <a:schemeClr val="tx1"/>
                </a:solidFill>
                <a:effectLst/>
                <a:latin typeface="Palatino Linotype" panose="02040502050505030304" pitchFamily="18" charset="0"/>
              </a:rPr>
              <a:t>()</a:t>
            </a:r>
          </a:p>
          <a:p>
            <a:br>
              <a:rPr lang="en-IN" sz="1200" b="0" dirty="0">
                <a:solidFill>
                  <a:schemeClr val="tx1"/>
                </a:solidFill>
                <a:effectLst/>
                <a:latin typeface="Palatino Linotype" panose="02040502050505030304" pitchFamily="18" charset="0"/>
              </a:rPr>
            </a:br>
            <a:r>
              <a:rPr lang="en-IN" sz="1200" b="0" dirty="0" err="1">
                <a:solidFill>
                  <a:schemeClr val="tx1"/>
                </a:solidFill>
                <a:effectLst/>
                <a:latin typeface="Palatino Linotype" panose="02040502050505030304" pitchFamily="18" charset="0"/>
              </a:rPr>
              <a:t>root.mainloop</a:t>
            </a:r>
            <a:r>
              <a:rPr lang="en-IN" sz="1200" b="0" dirty="0">
                <a:solidFill>
                  <a:schemeClr val="tx1"/>
                </a:solidFill>
                <a:effectLst/>
                <a:latin typeface="Palatino Linotype" panose="02040502050505030304" pitchFamily="18" charset="0"/>
              </a:rPr>
              <a:t>()</a:t>
            </a:r>
          </a:p>
          <a:p>
            <a:endParaRPr lang="en-IN" dirty="0"/>
          </a:p>
        </p:txBody>
      </p:sp>
    </p:spTree>
    <p:extLst>
      <p:ext uri="{BB962C8B-B14F-4D97-AF65-F5344CB8AC3E}">
        <p14:creationId xmlns:p14="http://schemas.microsoft.com/office/powerpoint/2010/main" val="1213227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8DC1966-8704-FFDE-91A5-6C262492BC7F}"/>
              </a:ext>
            </a:extLst>
          </p:cNvPr>
          <p:cNvSpPr txBox="1"/>
          <p:nvPr/>
        </p:nvSpPr>
        <p:spPr>
          <a:xfrm>
            <a:off x="228600" y="73479"/>
            <a:ext cx="2098222" cy="400110"/>
          </a:xfrm>
          <a:prstGeom prst="rect">
            <a:avLst/>
          </a:prstGeom>
          <a:noFill/>
        </p:spPr>
        <p:txBody>
          <a:bodyPr wrap="square" rtlCol="0">
            <a:spAutoFit/>
          </a:bodyPr>
          <a:lstStyle/>
          <a:p>
            <a:r>
              <a:rPr lang="en-US" sz="2000" b="1" i="1" dirty="0">
                <a:latin typeface="Palatino Linotype" panose="02040502050505030304" pitchFamily="18" charset="0"/>
              </a:rPr>
              <a:t>game.py</a:t>
            </a:r>
            <a:endParaRPr lang="en-IN" sz="2000" b="1" i="1" dirty="0">
              <a:latin typeface="Palatino Linotype" panose="02040502050505030304" pitchFamily="18" charset="0"/>
            </a:endParaRPr>
          </a:p>
        </p:txBody>
      </p:sp>
      <p:sp>
        <p:nvSpPr>
          <p:cNvPr id="5" name="TextBox 4">
            <a:extLst>
              <a:ext uri="{FF2B5EF4-FFF2-40B4-BE49-F238E27FC236}">
                <a16:creationId xmlns:a16="http://schemas.microsoft.com/office/drawing/2014/main" id="{FF7832F8-5CD4-8CBD-AD4B-5165BDAD187F}"/>
              </a:ext>
            </a:extLst>
          </p:cNvPr>
          <p:cNvSpPr txBox="1"/>
          <p:nvPr/>
        </p:nvSpPr>
        <p:spPr>
          <a:xfrm>
            <a:off x="253092" y="547007"/>
            <a:ext cx="8825593" cy="4524315"/>
          </a:xfrm>
          <a:prstGeom prst="rect">
            <a:avLst/>
          </a:prstGeom>
          <a:noFill/>
        </p:spPr>
        <p:txBody>
          <a:bodyPr wrap="square" rtlCol="0">
            <a:spAutoFit/>
          </a:bodyPr>
          <a:lstStyle/>
          <a:p>
            <a:r>
              <a:rPr lang="en-IN" sz="1200" b="0" dirty="0">
                <a:solidFill>
                  <a:schemeClr val="tx1"/>
                </a:solidFill>
                <a:effectLst/>
                <a:latin typeface="Palatino Linotype" panose="02040502050505030304" pitchFamily="18" charset="0"/>
              </a:rPr>
              <a:t>def </a:t>
            </a:r>
            <a:r>
              <a:rPr lang="en-IN" sz="1200" b="0" dirty="0" err="1">
                <a:solidFill>
                  <a:schemeClr val="tx1"/>
                </a:solidFill>
                <a:effectLst/>
                <a:latin typeface="Palatino Linotype" panose="02040502050505030304" pitchFamily="18" charset="0"/>
              </a:rPr>
              <a:t>game_loop</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#importing necessary modules</a:t>
            </a:r>
          </a:p>
          <a:p>
            <a:r>
              <a:rPr lang="en-IN" sz="1200" b="0" dirty="0">
                <a:solidFill>
                  <a:schemeClr val="tx1"/>
                </a:solidFill>
                <a:effectLst/>
                <a:latin typeface="Palatino Linotype" panose="02040502050505030304" pitchFamily="18" charset="0"/>
              </a:rPr>
              <a:t>    import </a:t>
            </a:r>
            <a:r>
              <a:rPr lang="en-IN" sz="1200" b="0" dirty="0" err="1">
                <a:solidFill>
                  <a:schemeClr val="tx1"/>
                </a:solidFill>
                <a:effectLst/>
                <a:latin typeface="Palatino Linotype" panose="02040502050505030304" pitchFamily="18" charset="0"/>
              </a:rPr>
              <a:t>pygame</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import random</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#initializing </a:t>
            </a:r>
            <a:r>
              <a:rPr lang="en-IN" sz="1200" b="0" dirty="0" err="1">
                <a:solidFill>
                  <a:schemeClr val="tx1"/>
                </a:solidFill>
                <a:effectLst/>
                <a:latin typeface="Palatino Linotype" panose="02040502050505030304" pitchFamily="18" charset="0"/>
              </a:rPr>
              <a:t>pygame</a:t>
            </a:r>
            <a:r>
              <a:rPr lang="en-IN" sz="1200" b="0" dirty="0">
                <a:solidFill>
                  <a:schemeClr val="tx1"/>
                </a:solidFill>
                <a:effectLst/>
                <a:latin typeface="Palatino Linotype" panose="02040502050505030304" pitchFamily="18" charset="0"/>
              </a:rPr>
              <a:t> and fonts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pygame.init</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pygame.font.init</a:t>
            </a:r>
            <a:r>
              <a:rPr lang="en-IN" sz="1200" b="0" dirty="0">
                <a:solidFill>
                  <a:schemeClr val="tx1"/>
                </a:solidFill>
                <a:effectLst/>
                <a:latin typeface="Palatino Linotype" panose="02040502050505030304" pitchFamily="18" charset="0"/>
              </a:rPr>
              <a:t>()</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#creating the screen</a:t>
            </a:r>
          </a:p>
          <a:p>
            <a:r>
              <a:rPr lang="en-IN" sz="1200" b="0" dirty="0">
                <a:solidFill>
                  <a:schemeClr val="tx1"/>
                </a:solidFill>
                <a:effectLst/>
                <a:latin typeface="Palatino Linotype" panose="02040502050505030304" pitchFamily="18" charset="0"/>
              </a:rPr>
              <a:t>    screen = </a:t>
            </a:r>
            <a:r>
              <a:rPr lang="en-IN" sz="1200" b="0" dirty="0" err="1">
                <a:solidFill>
                  <a:schemeClr val="tx1"/>
                </a:solidFill>
                <a:effectLst/>
                <a:latin typeface="Palatino Linotype" panose="02040502050505030304" pitchFamily="18" charset="0"/>
              </a:rPr>
              <a:t>pygame.display.set_mode</a:t>
            </a:r>
            <a:r>
              <a:rPr lang="en-IN" sz="1200" b="0" dirty="0">
                <a:solidFill>
                  <a:schemeClr val="tx1"/>
                </a:solidFill>
                <a:effectLst/>
                <a:latin typeface="Palatino Linotype" panose="02040502050505030304" pitchFamily="18" charset="0"/>
              </a:rPr>
              <a:t>((1200,800))</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pygame.display.set_caption</a:t>
            </a:r>
            <a:r>
              <a:rPr lang="en-IN" sz="1200" b="0" dirty="0">
                <a:solidFill>
                  <a:schemeClr val="tx1"/>
                </a:solidFill>
                <a:effectLst/>
                <a:latin typeface="Palatino Linotype" panose="02040502050505030304" pitchFamily="18" charset="0"/>
              </a:rPr>
              <a:t>("Space Fighters")</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#importing images</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rocketship</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pygame.image.load</a:t>
            </a:r>
            <a:r>
              <a:rPr lang="en-IN" sz="1200" b="0" dirty="0">
                <a:solidFill>
                  <a:schemeClr val="tx1"/>
                </a:solidFill>
                <a:effectLst/>
                <a:latin typeface="Palatino Linotype" panose="02040502050505030304" pitchFamily="18" charset="0"/>
              </a:rPr>
              <a:t>('images/fighter.png').</a:t>
            </a:r>
            <a:r>
              <a:rPr lang="en-IN" sz="1200" b="0" dirty="0" err="1">
                <a:solidFill>
                  <a:schemeClr val="tx1"/>
                </a:solidFill>
                <a:effectLst/>
                <a:latin typeface="Palatino Linotype" panose="02040502050505030304" pitchFamily="18" charset="0"/>
              </a:rPr>
              <a:t>convert_alpha</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asteroid_img</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pygame.image.load</a:t>
            </a:r>
            <a:r>
              <a:rPr lang="en-IN" sz="1200" b="0" dirty="0">
                <a:solidFill>
                  <a:schemeClr val="tx1"/>
                </a:solidFill>
                <a:effectLst/>
                <a:latin typeface="Palatino Linotype" panose="02040502050505030304" pitchFamily="18" charset="0"/>
              </a:rPr>
              <a:t>('images/fireball_1.png').</a:t>
            </a:r>
            <a:r>
              <a:rPr lang="en-IN" sz="1200" b="0" dirty="0" err="1">
                <a:solidFill>
                  <a:schemeClr val="tx1"/>
                </a:solidFill>
                <a:effectLst/>
                <a:latin typeface="Palatino Linotype" panose="02040502050505030304" pitchFamily="18" charset="0"/>
              </a:rPr>
              <a:t>convert_alpha</a:t>
            </a:r>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missile_img</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pygame.image.load</a:t>
            </a:r>
            <a:r>
              <a:rPr lang="en-IN" sz="1200" b="0" dirty="0">
                <a:solidFill>
                  <a:schemeClr val="tx1"/>
                </a:solidFill>
                <a:effectLst/>
                <a:latin typeface="Palatino Linotype" panose="02040502050505030304" pitchFamily="18" charset="0"/>
              </a:rPr>
              <a:t>('images/Bullet.png').</a:t>
            </a:r>
            <a:r>
              <a:rPr lang="en-IN" sz="1200" b="0" dirty="0" err="1">
                <a:solidFill>
                  <a:schemeClr val="tx1"/>
                </a:solidFill>
                <a:effectLst/>
                <a:latin typeface="Palatino Linotype" panose="02040502050505030304" pitchFamily="18" charset="0"/>
              </a:rPr>
              <a:t>convert_alpha</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pygame.image.load</a:t>
            </a:r>
            <a:r>
              <a:rPr lang="en-IN" sz="1200" b="0" dirty="0">
                <a:solidFill>
                  <a:schemeClr val="tx1"/>
                </a:solidFill>
                <a:effectLst/>
                <a:latin typeface="Palatino Linotype" panose="02040502050505030304" pitchFamily="18" charset="0"/>
              </a:rPr>
              <a:t>('images/bg.jpg')</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#setting a font to be used to display text on screen</a:t>
            </a:r>
          </a:p>
          <a:p>
            <a:r>
              <a:rPr lang="en-IN" sz="1200" b="0" dirty="0">
                <a:solidFill>
                  <a:schemeClr val="tx1"/>
                </a:solidFill>
                <a:effectLst/>
                <a:latin typeface="Palatino Linotype" panose="02040502050505030304" pitchFamily="18" charset="0"/>
              </a:rPr>
              <a:t>    font = </a:t>
            </a:r>
            <a:r>
              <a:rPr lang="en-IN" sz="1200" b="0" dirty="0" err="1">
                <a:solidFill>
                  <a:schemeClr val="tx1"/>
                </a:solidFill>
                <a:effectLst/>
                <a:latin typeface="Palatino Linotype" panose="02040502050505030304" pitchFamily="18" charset="0"/>
              </a:rPr>
              <a:t>pygame.font.SysFont</a:t>
            </a:r>
            <a:r>
              <a:rPr lang="en-IN" sz="1200" b="0" dirty="0">
                <a:solidFill>
                  <a:schemeClr val="tx1"/>
                </a:solidFill>
                <a:effectLst/>
                <a:latin typeface="Palatino Linotype" panose="02040502050505030304" pitchFamily="18" charset="0"/>
              </a:rPr>
              <a:t>('Comic Sans MS', 25)</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health_text</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font.render</a:t>
            </a:r>
            <a:r>
              <a:rPr lang="en-IN" sz="1200" b="0" dirty="0">
                <a:solidFill>
                  <a:schemeClr val="tx1"/>
                </a:solidFill>
                <a:effectLst/>
                <a:latin typeface="Palatino Linotype" panose="02040502050505030304" pitchFamily="18" charset="0"/>
              </a:rPr>
              <a:t>('Health: ', False, (0, 0, 0), (122,122,122))</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endParaRPr lang="en-IN" dirty="0"/>
          </a:p>
        </p:txBody>
      </p:sp>
    </p:spTree>
    <p:extLst>
      <p:ext uri="{BB962C8B-B14F-4D97-AF65-F5344CB8AC3E}">
        <p14:creationId xmlns:p14="http://schemas.microsoft.com/office/powerpoint/2010/main" val="773952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83B554-86D7-3242-95D2-D719D93049DF}"/>
              </a:ext>
            </a:extLst>
          </p:cNvPr>
          <p:cNvSpPr txBox="1"/>
          <p:nvPr/>
        </p:nvSpPr>
        <p:spPr>
          <a:xfrm>
            <a:off x="89807" y="244929"/>
            <a:ext cx="8915400" cy="4893647"/>
          </a:xfrm>
          <a:prstGeom prst="rect">
            <a:avLst/>
          </a:prstGeom>
          <a:noFill/>
        </p:spPr>
        <p:txBody>
          <a:bodyPr wrap="square" rtlCol="0">
            <a:spAutoFit/>
          </a:bodyPr>
          <a:lstStyle/>
          <a:p>
            <a:r>
              <a:rPr lang="en-IN" sz="1200" b="0" dirty="0">
                <a:solidFill>
                  <a:schemeClr val="tx1"/>
                </a:solidFill>
                <a:effectLst/>
                <a:latin typeface="Palatino Linotype" panose="02040502050505030304" pitchFamily="18" charset="0"/>
              </a:rPr>
              <a:t>class rocket(object):</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def __</a:t>
            </a:r>
            <a:r>
              <a:rPr lang="en-IN" sz="1200" b="0" dirty="0" err="1">
                <a:solidFill>
                  <a:schemeClr val="tx1"/>
                </a:solidFill>
                <a:effectLst/>
                <a:latin typeface="Palatino Linotype" panose="02040502050505030304" pitchFamily="18" charset="0"/>
              </a:rPr>
              <a:t>init</a:t>
            </a:r>
            <a:r>
              <a:rPr lang="en-IN" sz="1200" b="0" dirty="0">
                <a:solidFill>
                  <a:schemeClr val="tx1"/>
                </a:solidFill>
                <a:effectLst/>
                <a:latin typeface="Palatino Linotype" panose="02040502050505030304" pitchFamily="18" charset="0"/>
              </a:rPr>
              <a:t>__(self): </a:t>
            </a:r>
          </a:p>
          <a:p>
            <a:r>
              <a:rPr lang="en-IN" sz="1200" b="0" dirty="0">
                <a:solidFill>
                  <a:schemeClr val="tx1"/>
                </a:solidFill>
                <a:effectLst/>
                <a:latin typeface="Palatino Linotype" panose="02040502050505030304" pitchFamily="18" charset="0"/>
              </a:rPr>
              <a:t>            '''These variables are initialized to all objects of this class. The values are independent </a:t>
            </a:r>
          </a:p>
          <a:p>
            <a:r>
              <a:rPr lang="en-IN" sz="1200" b="0" dirty="0">
                <a:solidFill>
                  <a:schemeClr val="tx1"/>
                </a:solidFill>
                <a:effectLst/>
                <a:latin typeface="Palatino Linotype" panose="02040502050505030304" pitchFamily="18" charset="0"/>
              </a:rPr>
              <a:t>            of other objects of the same class.'''</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self.x</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random.randrange</a:t>
            </a:r>
            <a:r>
              <a:rPr lang="en-IN" sz="1200" b="0" dirty="0">
                <a:solidFill>
                  <a:schemeClr val="tx1"/>
                </a:solidFill>
                <a:effectLst/>
                <a:latin typeface="Palatino Linotype" panose="02040502050505030304" pitchFamily="18" charset="0"/>
              </a:rPr>
              <a:t>(200,900)      #rocket's co-ordinates</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self.y</a:t>
            </a:r>
            <a:r>
              <a:rPr lang="en-IN" sz="1200" b="0" dirty="0">
                <a:solidFill>
                  <a:schemeClr val="tx1"/>
                </a:solidFill>
                <a:effectLst/>
                <a:latin typeface="Palatino Linotype" panose="02040502050505030304" pitchFamily="18" charset="0"/>
              </a:rPr>
              <a:t> = 600</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self.vel</a:t>
            </a:r>
            <a:r>
              <a:rPr lang="en-IN" sz="1200" b="0" dirty="0">
                <a:solidFill>
                  <a:schemeClr val="tx1"/>
                </a:solidFill>
                <a:effectLst/>
                <a:latin typeface="Palatino Linotype" panose="02040502050505030304" pitchFamily="18" charset="0"/>
              </a:rPr>
              <a:t> = 10               #rocket velocity</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self.health</a:t>
            </a:r>
            <a:r>
              <a:rPr lang="en-IN" sz="1200" b="0" dirty="0">
                <a:solidFill>
                  <a:schemeClr val="tx1"/>
                </a:solidFill>
                <a:effectLst/>
                <a:latin typeface="Palatino Linotype" panose="02040502050505030304" pitchFamily="18" charset="0"/>
              </a:rPr>
              <a:t> = 100           #earth's health</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self.shoot_cooldown</a:t>
            </a:r>
            <a:r>
              <a:rPr lang="en-IN" sz="1200" b="0" dirty="0">
                <a:solidFill>
                  <a:schemeClr val="tx1"/>
                </a:solidFill>
                <a:effectLst/>
                <a:latin typeface="Palatino Linotype" panose="02040502050505030304" pitchFamily="18" charset="0"/>
              </a:rPr>
              <a:t> = 0     #variable to allow only one missile to be fired every 3 iterations</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def draw(self):                                             #fn called in </a:t>
            </a:r>
            <a:r>
              <a:rPr lang="en-IN" sz="1200" b="0" dirty="0" err="1">
                <a:solidFill>
                  <a:schemeClr val="tx1"/>
                </a:solidFill>
                <a:effectLst/>
                <a:latin typeface="Palatino Linotype" panose="02040502050505030304" pitchFamily="18" charset="0"/>
              </a:rPr>
              <a:t>maindraw</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screen.blit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rocketship</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self.x</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self.y</a:t>
            </a:r>
            <a:r>
              <a:rPr lang="en-IN" sz="1200" b="0" dirty="0">
                <a:solidFill>
                  <a:schemeClr val="tx1"/>
                </a:solidFill>
                <a:effectLst/>
                <a:latin typeface="Palatino Linotype" panose="02040502050505030304" pitchFamily="18" charset="0"/>
              </a:rPr>
              <a:t>))               #displays the image on the screen at the </a:t>
            </a:r>
            <a:r>
              <a:rPr lang="en-IN" sz="1200" b="0" dirty="0" err="1">
                <a:solidFill>
                  <a:schemeClr val="tx1"/>
                </a:solidFill>
                <a:effectLst/>
                <a:latin typeface="Palatino Linotype" panose="02040502050505030304" pitchFamily="18" charset="0"/>
              </a:rPr>
              <a:t>x&amp;y</a:t>
            </a:r>
            <a:r>
              <a:rPr lang="en-IN" sz="1200" b="0" dirty="0">
                <a:solidFill>
                  <a:schemeClr val="tx1"/>
                </a:solidFill>
                <a:effectLst/>
                <a:latin typeface="Palatino Linotype" panose="02040502050505030304" pitchFamily="18" charset="0"/>
              </a:rPr>
              <a:t> coordinates              </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def shoot(self):                                            #fn called every time space is pressed</a:t>
            </a:r>
          </a:p>
          <a:p>
            <a:r>
              <a:rPr lang="en-IN" sz="1200" b="0" dirty="0">
                <a:solidFill>
                  <a:schemeClr val="tx1"/>
                </a:solidFill>
                <a:effectLst/>
                <a:latin typeface="Palatino Linotype" panose="02040502050505030304" pitchFamily="18" charset="0"/>
              </a:rPr>
              <a:t>            # case that missile has just been shot, the cooldown is set back to 3 so there is a gap between shots.(makes the animation smoother)</a:t>
            </a:r>
          </a:p>
          <a:p>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self.shoot_cooldown</a:t>
            </a:r>
            <a:r>
              <a:rPr lang="en-IN" sz="1200" b="0" dirty="0">
                <a:solidFill>
                  <a:schemeClr val="tx1"/>
                </a:solidFill>
                <a:effectLst/>
                <a:latin typeface="Palatino Linotype" panose="02040502050505030304" pitchFamily="18" charset="0"/>
              </a:rPr>
              <a:t> == 0: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self.shoot_cooldown</a:t>
            </a:r>
            <a:r>
              <a:rPr lang="en-IN" sz="1200" b="0" dirty="0">
                <a:solidFill>
                  <a:schemeClr val="tx1"/>
                </a:solidFill>
                <a:effectLst/>
                <a:latin typeface="Palatino Linotype" panose="02040502050505030304" pitchFamily="18" charset="0"/>
              </a:rPr>
              <a:t> =  3</a:t>
            </a:r>
          </a:p>
          <a:p>
            <a:r>
              <a:rPr lang="en-IN" sz="1200" b="0" dirty="0">
                <a:solidFill>
                  <a:schemeClr val="tx1"/>
                </a:solidFill>
                <a:effectLst/>
                <a:latin typeface="Palatino Linotype" panose="02040502050505030304" pitchFamily="18" charset="0"/>
              </a:rPr>
              <a:t>                missile(</a:t>
            </a:r>
            <a:r>
              <a:rPr lang="en-IN" sz="1200" b="0" dirty="0" err="1">
                <a:solidFill>
                  <a:schemeClr val="tx1"/>
                </a:solidFill>
                <a:effectLst/>
                <a:latin typeface="Palatino Linotype" panose="02040502050505030304" pitchFamily="18" charset="0"/>
              </a:rPr>
              <a:t>self.x</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self.y</a:t>
            </a:r>
            <a:r>
              <a:rPr lang="en-IN" sz="1200" b="0" dirty="0">
                <a:solidFill>
                  <a:schemeClr val="tx1"/>
                </a:solidFill>
                <a:effectLst/>
                <a:latin typeface="Palatino Linotype" panose="02040502050505030304" pitchFamily="18" charset="0"/>
              </a:rPr>
              <a:t>)                             #assigning initialization variables to a missile</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def life(self):                                             #fn called in </a:t>
            </a:r>
            <a:r>
              <a:rPr lang="en-IN" sz="1200" b="0" dirty="0" err="1">
                <a:solidFill>
                  <a:schemeClr val="tx1"/>
                </a:solidFill>
                <a:effectLst/>
                <a:latin typeface="Palatino Linotype" panose="02040502050505030304" pitchFamily="18" charset="0"/>
              </a:rPr>
              <a:t>maindraw</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#draw a shape (screen, </a:t>
            </a:r>
            <a:r>
              <a:rPr lang="en-IN" sz="1200" b="0" dirty="0" err="1">
                <a:solidFill>
                  <a:schemeClr val="tx1"/>
                </a:solidFill>
                <a:effectLst/>
                <a:latin typeface="Palatino Linotype" panose="02040502050505030304" pitchFamily="18" charset="0"/>
              </a:rPr>
              <a:t>color</a:t>
            </a:r>
            <a:r>
              <a:rPr lang="en-IN" sz="1200" b="0" dirty="0">
                <a:solidFill>
                  <a:schemeClr val="tx1"/>
                </a:solidFill>
                <a:effectLst/>
                <a:latin typeface="Palatino Linotype" panose="02040502050505030304" pitchFamily="18" charset="0"/>
              </a:rPr>
              <a:t>, shape(</a:t>
            </a:r>
            <a:r>
              <a:rPr lang="en-IN" sz="1200" b="0" dirty="0" err="1">
                <a:solidFill>
                  <a:schemeClr val="tx1"/>
                </a:solidFill>
                <a:effectLst/>
                <a:latin typeface="Palatino Linotype" panose="02040502050505030304" pitchFamily="18" charset="0"/>
              </a:rPr>
              <a:t>x,y,length</a:t>
            </a:r>
            <a:r>
              <a:rPr lang="en-IN" sz="1200" b="0" dirty="0">
                <a:solidFill>
                  <a:schemeClr val="tx1"/>
                </a:solidFill>
                <a:effectLst/>
                <a:latin typeface="Palatino Linotype" panose="02040502050505030304" pitchFamily="18" charset="0"/>
              </a:rPr>
              <a:t>, width))</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pygame.draw.rect</a:t>
            </a:r>
            <a:r>
              <a:rPr lang="en-IN" sz="1200" b="0" dirty="0">
                <a:solidFill>
                  <a:schemeClr val="tx1"/>
                </a:solidFill>
                <a:effectLst/>
                <a:latin typeface="Palatino Linotype" panose="02040502050505030304" pitchFamily="18" charset="0"/>
              </a:rPr>
              <a:t>(screen, (0, 0, 0), </a:t>
            </a:r>
            <a:r>
              <a:rPr lang="en-IN" sz="1200" b="0" dirty="0" err="1">
                <a:solidFill>
                  <a:schemeClr val="tx1"/>
                </a:solidFill>
                <a:effectLst/>
                <a:latin typeface="Palatino Linotype" panose="02040502050505030304" pitchFamily="18" charset="0"/>
              </a:rPr>
              <a:t>pygame.Rect</a:t>
            </a:r>
            <a:r>
              <a:rPr lang="en-IN" sz="1200" b="0" dirty="0">
                <a:solidFill>
                  <a:schemeClr val="tx1"/>
                </a:solidFill>
                <a:effectLst/>
                <a:latin typeface="Palatino Linotype" panose="02040502050505030304" pitchFamily="18" charset="0"/>
              </a:rPr>
              <a:t>(100, 45, 100, 20))</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a:t>
            </a:r>
            <a:endParaRPr lang="en-IN" dirty="0"/>
          </a:p>
        </p:txBody>
      </p:sp>
    </p:spTree>
    <p:extLst>
      <p:ext uri="{BB962C8B-B14F-4D97-AF65-F5344CB8AC3E}">
        <p14:creationId xmlns:p14="http://schemas.microsoft.com/office/powerpoint/2010/main" val="14881199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B6F7153-E9D5-36D9-DBBA-808F39C52AF9}"/>
              </a:ext>
            </a:extLst>
          </p:cNvPr>
          <p:cNvSpPr txBox="1"/>
          <p:nvPr/>
        </p:nvSpPr>
        <p:spPr>
          <a:xfrm>
            <a:off x="432707" y="249853"/>
            <a:ext cx="8866414" cy="4893647"/>
          </a:xfrm>
          <a:prstGeom prst="rect">
            <a:avLst/>
          </a:prstGeom>
          <a:noFill/>
        </p:spPr>
        <p:txBody>
          <a:bodyPr wrap="square" rtlCol="0">
            <a:spAutoFit/>
          </a:bodyPr>
          <a:lstStyle/>
          <a:p>
            <a:r>
              <a:rPr lang="en-IN" sz="1200" b="0" dirty="0">
                <a:solidFill>
                  <a:schemeClr val="tx1"/>
                </a:solidFill>
                <a:effectLst/>
                <a:latin typeface="Palatino Linotype" panose="02040502050505030304" pitchFamily="18" charset="0"/>
              </a:rPr>
              <a:t>if </a:t>
            </a:r>
            <a:r>
              <a:rPr lang="en-IN" sz="1200" b="0" dirty="0" err="1">
                <a:solidFill>
                  <a:schemeClr val="tx1"/>
                </a:solidFill>
                <a:effectLst/>
                <a:latin typeface="Palatino Linotype" panose="02040502050505030304" pitchFamily="18" charset="0"/>
              </a:rPr>
              <a:t>self.health</a:t>
            </a:r>
            <a:r>
              <a:rPr lang="en-IN" sz="1200" b="0" dirty="0">
                <a:solidFill>
                  <a:schemeClr val="tx1"/>
                </a:solidFill>
                <a:effectLst/>
                <a:latin typeface="Palatino Linotype" panose="02040502050505030304" pitchFamily="18" charset="0"/>
              </a:rPr>
              <a:t> == 100:</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color</a:t>
            </a:r>
            <a:r>
              <a:rPr lang="en-IN" sz="1200" b="0" dirty="0">
                <a:solidFill>
                  <a:schemeClr val="tx1"/>
                </a:solidFill>
                <a:effectLst/>
                <a:latin typeface="Palatino Linotype" panose="02040502050505030304" pitchFamily="18" charset="0"/>
              </a:rPr>
              <a:t> = (0, 255, 0)       #green</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pygame.draw.rect</a:t>
            </a:r>
            <a:r>
              <a:rPr lang="en-IN" sz="1200" b="0" dirty="0">
                <a:solidFill>
                  <a:schemeClr val="tx1"/>
                </a:solidFill>
                <a:effectLst/>
                <a:latin typeface="Palatino Linotype" panose="02040502050505030304" pitchFamily="18" charset="0"/>
              </a:rPr>
              <a:t>(screen, </a:t>
            </a:r>
            <a:r>
              <a:rPr lang="en-IN" sz="1200" b="0" dirty="0" err="1">
                <a:solidFill>
                  <a:schemeClr val="tx1"/>
                </a:solidFill>
                <a:effectLst/>
                <a:latin typeface="Palatino Linotype" panose="02040502050505030304" pitchFamily="18" charset="0"/>
              </a:rPr>
              <a:t>color</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pygame.Rect</a:t>
            </a:r>
            <a:r>
              <a:rPr lang="en-IN" sz="1200" b="0" dirty="0">
                <a:solidFill>
                  <a:schemeClr val="tx1"/>
                </a:solidFill>
                <a:effectLst/>
                <a:latin typeface="Palatino Linotype" panose="02040502050505030304" pitchFamily="18" charset="0"/>
              </a:rPr>
              <a:t>(100, 45, </a:t>
            </a:r>
            <a:r>
              <a:rPr lang="en-IN" sz="1200" b="0" dirty="0" err="1">
                <a:solidFill>
                  <a:schemeClr val="tx1"/>
                </a:solidFill>
                <a:effectLst/>
                <a:latin typeface="Palatino Linotype" panose="02040502050505030304" pitchFamily="18" charset="0"/>
              </a:rPr>
              <a:t>self.health</a:t>
            </a:r>
            <a:r>
              <a:rPr lang="en-IN" sz="1200" b="0" dirty="0">
                <a:solidFill>
                  <a:schemeClr val="tx1"/>
                </a:solidFill>
                <a:effectLst/>
                <a:latin typeface="Palatino Linotype" panose="02040502050505030304" pitchFamily="18" charset="0"/>
              </a:rPr>
              <a:t>, 20))</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elif</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self.health</a:t>
            </a:r>
            <a:r>
              <a:rPr lang="en-IN" sz="1200" b="0" dirty="0">
                <a:solidFill>
                  <a:schemeClr val="tx1"/>
                </a:solidFill>
                <a:effectLst/>
                <a:latin typeface="Palatino Linotype" panose="02040502050505030304" pitchFamily="18" charset="0"/>
              </a:rPr>
              <a:t> == 75:</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color</a:t>
            </a:r>
            <a:r>
              <a:rPr lang="en-IN" sz="1200" b="0" dirty="0">
                <a:solidFill>
                  <a:schemeClr val="tx1"/>
                </a:solidFill>
                <a:effectLst/>
                <a:latin typeface="Palatino Linotype" panose="02040502050505030304" pitchFamily="18" charset="0"/>
              </a:rPr>
              <a:t> = (255, 255, 0)     #yellow</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pygame.draw.rect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screen,color</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pygame.Rect</a:t>
            </a:r>
            <a:r>
              <a:rPr lang="en-IN" sz="1200" b="0" dirty="0">
                <a:solidFill>
                  <a:schemeClr val="tx1"/>
                </a:solidFill>
                <a:effectLst/>
                <a:latin typeface="Palatino Linotype" panose="02040502050505030304" pitchFamily="18" charset="0"/>
              </a:rPr>
              <a:t>(100, 45, </a:t>
            </a:r>
            <a:r>
              <a:rPr lang="en-IN" sz="1200" b="0" dirty="0" err="1">
                <a:solidFill>
                  <a:schemeClr val="tx1"/>
                </a:solidFill>
                <a:effectLst/>
                <a:latin typeface="Palatino Linotype" panose="02040502050505030304" pitchFamily="18" charset="0"/>
              </a:rPr>
              <a:t>self.health</a:t>
            </a:r>
            <a:r>
              <a:rPr lang="en-IN" sz="1200" b="0" dirty="0">
                <a:solidFill>
                  <a:schemeClr val="tx1"/>
                </a:solidFill>
                <a:effectLst/>
                <a:latin typeface="Palatino Linotype" panose="02040502050505030304" pitchFamily="18" charset="0"/>
              </a:rPr>
              <a:t>, 20))</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elif</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self.health</a:t>
            </a:r>
            <a:r>
              <a:rPr lang="en-IN" sz="1200" b="0" dirty="0">
                <a:solidFill>
                  <a:schemeClr val="tx1"/>
                </a:solidFill>
                <a:effectLst/>
                <a:latin typeface="Palatino Linotype" panose="02040502050505030304" pitchFamily="18" charset="0"/>
              </a:rPr>
              <a:t> == 50:</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color</a:t>
            </a:r>
            <a:r>
              <a:rPr lang="en-IN" sz="1200" b="0" dirty="0">
                <a:solidFill>
                  <a:schemeClr val="tx1"/>
                </a:solidFill>
                <a:effectLst/>
                <a:latin typeface="Palatino Linotype" panose="02040502050505030304" pitchFamily="18" charset="0"/>
              </a:rPr>
              <a:t> = (255, 165, 0)     #orange</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pygame.draw.rect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screen,color</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pygame.Rect</a:t>
            </a:r>
            <a:r>
              <a:rPr lang="en-IN" sz="1200" b="0" dirty="0">
                <a:solidFill>
                  <a:schemeClr val="tx1"/>
                </a:solidFill>
                <a:effectLst/>
                <a:latin typeface="Palatino Linotype" panose="02040502050505030304" pitchFamily="18" charset="0"/>
              </a:rPr>
              <a:t>(100, 45, </a:t>
            </a:r>
            <a:r>
              <a:rPr lang="en-IN" sz="1200" b="0" dirty="0" err="1">
                <a:solidFill>
                  <a:schemeClr val="tx1"/>
                </a:solidFill>
                <a:effectLst/>
                <a:latin typeface="Palatino Linotype" panose="02040502050505030304" pitchFamily="18" charset="0"/>
              </a:rPr>
              <a:t>self.health</a:t>
            </a:r>
            <a:r>
              <a:rPr lang="en-IN" sz="1200" b="0" dirty="0">
                <a:solidFill>
                  <a:schemeClr val="tx1"/>
                </a:solidFill>
                <a:effectLst/>
                <a:latin typeface="Palatino Linotype" panose="02040502050505030304" pitchFamily="18" charset="0"/>
              </a:rPr>
              <a:t>, 20))</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elif</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self.health</a:t>
            </a:r>
            <a:r>
              <a:rPr lang="en-IN" sz="1200" b="0" dirty="0">
                <a:solidFill>
                  <a:schemeClr val="tx1"/>
                </a:solidFill>
                <a:effectLst/>
                <a:latin typeface="Palatino Linotype" panose="02040502050505030304" pitchFamily="18" charset="0"/>
              </a:rPr>
              <a:t> == 25:</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color</a:t>
            </a:r>
            <a:r>
              <a:rPr lang="en-IN" sz="1200" b="0" dirty="0">
                <a:solidFill>
                  <a:schemeClr val="tx1"/>
                </a:solidFill>
                <a:effectLst/>
                <a:latin typeface="Palatino Linotype" panose="02040502050505030304" pitchFamily="18" charset="0"/>
              </a:rPr>
              <a:t> = (255, 0, 0)       #red</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pygame.draw.rect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screen,color</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pygame.Rect</a:t>
            </a:r>
            <a:r>
              <a:rPr lang="en-IN" sz="1200" b="0" dirty="0">
                <a:solidFill>
                  <a:schemeClr val="tx1"/>
                </a:solidFill>
                <a:effectLst/>
                <a:latin typeface="Palatino Linotype" panose="02040502050505030304" pitchFamily="18" charset="0"/>
              </a:rPr>
              <a:t>(100, 45, </a:t>
            </a:r>
            <a:r>
              <a:rPr lang="en-IN" sz="1200" b="0" dirty="0" err="1">
                <a:solidFill>
                  <a:schemeClr val="tx1"/>
                </a:solidFill>
                <a:effectLst/>
                <a:latin typeface="Palatino Linotype" panose="02040502050505030304" pitchFamily="18" charset="0"/>
              </a:rPr>
              <a:t>self.health</a:t>
            </a:r>
            <a:r>
              <a:rPr lang="en-IN" sz="1200" b="0" dirty="0">
                <a:solidFill>
                  <a:schemeClr val="tx1"/>
                </a:solidFill>
                <a:effectLst/>
                <a:latin typeface="Palatino Linotype" panose="02040502050505030304" pitchFamily="18" charset="0"/>
              </a:rPr>
              <a:t>, 20))</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elif</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self.health</a:t>
            </a:r>
            <a:r>
              <a:rPr lang="en-IN" sz="1200" b="0" dirty="0">
                <a:solidFill>
                  <a:schemeClr val="tx1"/>
                </a:solidFill>
                <a:effectLst/>
                <a:latin typeface="Palatino Linotype" panose="02040502050505030304" pitchFamily="18" charset="0"/>
              </a:rPr>
              <a:t> == 0:</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color</a:t>
            </a:r>
            <a:r>
              <a:rPr lang="en-IN" sz="1200" b="0" dirty="0">
                <a:solidFill>
                  <a:schemeClr val="tx1"/>
                </a:solidFill>
                <a:effectLst/>
                <a:latin typeface="Palatino Linotype" panose="02040502050505030304" pitchFamily="18" charset="0"/>
              </a:rPr>
              <a:t> = (0, 0, 0)         #black</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pygame.draw.rect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screen,color</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pygame.Rect</a:t>
            </a:r>
            <a:r>
              <a:rPr lang="en-IN" sz="1200" b="0" dirty="0">
                <a:solidFill>
                  <a:schemeClr val="tx1"/>
                </a:solidFill>
                <a:effectLst/>
                <a:latin typeface="Palatino Linotype" panose="02040502050505030304" pitchFamily="18" charset="0"/>
              </a:rPr>
              <a:t>(100, 45, </a:t>
            </a:r>
            <a:r>
              <a:rPr lang="en-IN" sz="1200" b="0" dirty="0" err="1">
                <a:solidFill>
                  <a:schemeClr val="tx1"/>
                </a:solidFill>
                <a:effectLst/>
                <a:latin typeface="Palatino Linotype" panose="02040502050505030304" pitchFamily="18" charset="0"/>
              </a:rPr>
              <a:t>self.health</a:t>
            </a:r>
            <a:r>
              <a:rPr lang="en-IN" sz="1200" b="0" dirty="0">
                <a:solidFill>
                  <a:schemeClr val="tx1"/>
                </a:solidFill>
                <a:effectLst/>
                <a:latin typeface="Palatino Linotype" panose="02040502050505030304" pitchFamily="18" charset="0"/>
              </a:rPr>
              <a:t>, 20))               </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class asteroid(object):</a:t>
            </a:r>
          </a:p>
          <a:p>
            <a:r>
              <a:rPr lang="en-IN" sz="1200" b="0" dirty="0">
                <a:solidFill>
                  <a:schemeClr val="tx1"/>
                </a:solidFill>
                <a:effectLst/>
                <a:latin typeface="Palatino Linotype" panose="02040502050505030304" pitchFamily="18" charset="0"/>
              </a:rPr>
              <a:t>        def __</a:t>
            </a:r>
            <a:r>
              <a:rPr lang="en-IN" sz="1200" b="0" dirty="0" err="1">
                <a:solidFill>
                  <a:schemeClr val="tx1"/>
                </a:solidFill>
                <a:effectLst/>
                <a:latin typeface="Palatino Linotype" panose="02040502050505030304" pitchFamily="18" charset="0"/>
              </a:rPr>
              <a:t>init</a:t>
            </a:r>
            <a:r>
              <a:rPr lang="en-IN" sz="1200" b="0" dirty="0">
                <a:solidFill>
                  <a:schemeClr val="tx1"/>
                </a:solidFill>
                <a:effectLst/>
                <a:latin typeface="Palatino Linotype" panose="02040502050505030304" pitchFamily="18" charset="0"/>
              </a:rPr>
              <a:t>__(</a:t>
            </a:r>
            <a:r>
              <a:rPr lang="en-IN" sz="1200" b="0" dirty="0" err="1">
                <a:solidFill>
                  <a:schemeClr val="tx1"/>
                </a:solidFill>
                <a:effectLst/>
                <a:latin typeface="Palatino Linotype" panose="02040502050505030304" pitchFamily="18" charset="0"/>
              </a:rPr>
              <a:t>self,name</a:t>
            </a:r>
            <a:r>
              <a:rPr lang="en-IN" sz="1200" b="0" dirty="0">
                <a:solidFill>
                  <a:schemeClr val="tx1"/>
                </a:solidFill>
                <a:effectLst/>
                <a:latin typeface="Palatino Linotype" panose="02040502050505030304" pitchFamily="18" charset="0"/>
              </a:rPr>
              <a:t>): </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endParaRPr lang="en-IN" dirty="0"/>
          </a:p>
        </p:txBody>
      </p:sp>
    </p:spTree>
    <p:extLst>
      <p:ext uri="{BB962C8B-B14F-4D97-AF65-F5344CB8AC3E}">
        <p14:creationId xmlns:p14="http://schemas.microsoft.com/office/powerpoint/2010/main" val="19952520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7"/>
        <p:cNvGrpSpPr/>
        <p:nvPr/>
      </p:nvGrpSpPr>
      <p:grpSpPr>
        <a:xfrm>
          <a:off x="0" y="0"/>
          <a:ext cx="0" cy="0"/>
          <a:chOff x="0" y="0"/>
          <a:chExt cx="0" cy="0"/>
        </a:xfrm>
      </p:grpSpPr>
      <p:sp>
        <p:nvSpPr>
          <p:cNvPr id="158" name="Google Shape;158;p30"/>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800" dirty="0">
                <a:latin typeface="Palatino Linotype" panose="02040502050505030304" pitchFamily="18" charset="0"/>
              </a:rPr>
              <a:t>TABLE OF CONTENTS</a:t>
            </a:r>
            <a:endParaRPr sz="2800" dirty="0">
              <a:latin typeface="Palatino Linotype" panose="02040502050505030304" pitchFamily="18" charset="0"/>
            </a:endParaRPr>
          </a:p>
        </p:txBody>
      </p:sp>
      <p:sp>
        <p:nvSpPr>
          <p:cNvPr id="159" name="Google Shape;159;p30"/>
          <p:cNvSpPr txBox="1">
            <a:spLocks noGrp="1"/>
          </p:cNvSpPr>
          <p:nvPr>
            <p:ph type="title" idx="2"/>
          </p:nvPr>
        </p:nvSpPr>
        <p:spPr>
          <a:xfrm>
            <a:off x="720000" y="1403370"/>
            <a:ext cx="7347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latin typeface="Palatino Linotype" panose="02040502050505030304" pitchFamily="18" charset="0"/>
              </a:rPr>
              <a:t>01</a:t>
            </a:r>
            <a:endParaRPr b="0" dirty="0">
              <a:latin typeface="Palatino Linotype" panose="02040502050505030304" pitchFamily="18" charset="0"/>
            </a:endParaRPr>
          </a:p>
        </p:txBody>
      </p:sp>
      <p:sp>
        <p:nvSpPr>
          <p:cNvPr id="160" name="Google Shape;160;p30"/>
          <p:cNvSpPr txBox="1">
            <a:spLocks noGrp="1"/>
          </p:cNvSpPr>
          <p:nvPr>
            <p:ph type="subTitle" idx="1"/>
          </p:nvPr>
        </p:nvSpPr>
        <p:spPr>
          <a:xfrm>
            <a:off x="1454700" y="1403357"/>
            <a:ext cx="30351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latin typeface="Palatino Linotype" panose="02040502050505030304" pitchFamily="18" charset="0"/>
              </a:rPr>
              <a:t>Problem Statement</a:t>
            </a:r>
            <a:endParaRPr b="0" dirty="0">
              <a:latin typeface="Palatino Linotype" panose="02040502050505030304" pitchFamily="18" charset="0"/>
            </a:endParaRPr>
          </a:p>
        </p:txBody>
      </p:sp>
      <p:sp>
        <p:nvSpPr>
          <p:cNvPr id="161" name="Google Shape;161;p30"/>
          <p:cNvSpPr txBox="1">
            <a:spLocks noGrp="1"/>
          </p:cNvSpPr>
          <p:nvPr>
            <p:ph type="title" idx="3"/>
          </p:nvPr>
        </p:nvSpPr>
        <p:spPr>
          <a:xfrm>
            <a:off x="720000" y="1814538"/>
            <a:ext cx="7347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a:latin typeface="Palatino Linotype" panose="02040502050505030304" pitchFamily="18" charset="0"/>
              </a:rPr>
              <a:t>02</a:t>
            </a:r>
            <a:endParaRPr b="0" dirty="0">
              <a:latin typeface="Palatino Linotype" panose="02040502050505030304" pitchFamily="18" charset="0"/>
            </a:endParaRPr>
          </a:p>
        </p:txBody>
      </p:sp>
      <p:sp>
        <p:nvSpPr>
          <p:cNvPr id="162" name="Google Shape;162;p30"/>
          <p:cNvSpPr txBox="1">
            <a:spLocks noGrp="1"/>
          </p:cNvSpPr>
          <p:nvPr>
            <p:ph type="subTitle" idx="4"/>
          </p:nvPr>
        </p:nvSpPr>
        <p:spPr>
          <a:xfrm>
            <a:off x="1454700" y="1814528"/>
            <a:ext cx="30351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latin typeface="Palatino Linotype" panose="02040502050505030304" pitchFamily="18" charset="0"/>
              </a:rPr>
              <a:t>Introduction</a:t>
            </a:r>
            <a:endParaRPr b="0" dirty="0">
              <a:latin typeface="Palatino Linotype" panose="02040502050505030304" pitchFamily="18" charset="0"/>
            </a:endParaRPr>
          </a:p>
        </p:txBody>
      </p:sp>
      <p:sp>
        <p:nvSpPr>
          <p:cNvPr id="163" name="Google Shape;163;p30"/>
          <p:cNvSpPr txBox="1">
            <a:spLocks noGrp="1"/>
          </p:cNvSpPr>
          <p:nvPr>
            <p:ph type="title" idx="5"/>
          </p:nvPr>
        </p:nvSpPr>
        <p:spPr>
          <a:xfrm>
            <a:off x="720000" y="2242032"/>
            <a:ext cx="7347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a:latin typeface="Palatino Linotype" panose="02040502050505030304" pitchFamily="18" charset="0"/>
              </a:rPr>
              <a:t>03</a:t>
            </a:r>
            <a:endParaRPr b="0" dirty="0">
              <a:latin typeface="Palatino Linotype" panose="02040502050505030304" pitchFamily="18" charset="0"/>
            </a:endParaRPr>
          </a:p>
        </p:txBody>
      </p:sp>
      <p:sp>
        <p:nvSpPr>
          <p:cNvPr id="164" name="Google Shape;164;p30"/>
          <p:cNvSpPr txBox="1">
            <a:spLocks noGrp="1"/>
          </p:cNvSpPr>
          <p:nvPr>
            <p:ph type="subTitle" idx="6"/>
          </p:nvPr>
        </p:nvSpPr>
        <p:spPr>
          <a:xfrm>
            <a:off x="1454700" y="2242024"/>
            <a:ext cx="30351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latin typeface="Palatino Linotype" panose="02040502050505030304" pitchFamily="18" charset="0"/>
              </a:rPr>
              <a:t>Division of Work</a:t>
            </a:r>
            <a:endParaRPr b="0" dirty="0">
              <a:latin typeface="Palatino Linotype" panose="02040502050505030304" pitchFamily="18" charset="0"/>
            </a:endParaRPr>
          </a:p>
        </p:txBody>
      </p:sp>
      <p:sp>
        <p:nvSpPr>
          <p:cNvPr id="165" name="Google Shape;165;p30"/>
          <p:cNvSpPr txBox="1">
            <a:spLocks noGrp="1"/>
          </p:cNvSpPr>
          <p:nvPr>
            <p:ph type="title" idx="7"/>
          </p:nvPr>
        </p:nvSpPr>
        <p:spPr>
          <a:xfrm>
            <a:off x="720000" y="2685857"/>
            <a:ext cx="7347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a:latin typeface="Palatino Linotype" panose="02040502050505030304" pitchFamily="18" charset="0"/>
              </a:rPr>
              <a:t>04</a:t>
            </a:r>
            <a:endParaRPr b="0" dirty="0">
              <a:latin typeface="Palatino Linotype" panose="02040502050505030304" pitchFamily="18" charset="0"/>
            </a:endParaRPr>
          </a:p>
        </p:txBody>
      </p:sp>
      <p:sp>
        <p:nvSpPr>
          <p:cNvPr id="166" name="Google Shape;166;p30"/>
          <p:cNvSpPr txBox="1">
            <a:spLocks noGrp="1"/>
          </p:cNvSpPr>
          <p:nvPr>
            <p:ph type="subTitle" idx="8"/>
          </p:nvPr>
        </p:nvSpPr>
        <p:spPr>
          <a:xfrm>
            <a:off x="1454700" y="2685849"/>
            <a:ext cx="3313646"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latin typeface="Palatino Linotype" panose="02040502050505030304" pitchFamily="18" charset="0"/>
              </a:rPr>
              <a:t>Modules and Functionalities</a:t>
            </a:r>
            <a:endParaRPr b="0" dirty="0">
              <a:latin typeface="Palatino Linotype" panose="02040502050505030304" pitchFamily="18" charset="0"/>
            </a:endParaRPr>
          </a:p>
        </p:txBody>
      </p:sp>
      <p:sp>
        <p:nvSpPr>
          <p:cNvPr id="167" name="Google Shape;167;p30"/>
          <p:cNvSpPr txBox="1">
            <a:spLocks noGrp="1"/>
          </p:cNvSpPr>
          <p:nvPr>
            <p:ph type="title" idx="9"/>
          </p:nvPr>
        </p:nvSpPr>
        <p:spPr>
          <a:xfrm>
            <a:off x="720000" y="3129685"/>
            <a:ext cx="7347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latin typeface="Palatino Linotype" panose="02040502050505030304" pitchFamily="18" charset="0"/>
              </a:rPr>
              <a:t>05</a:t>
            </a:r>
            <a:endParaRPr b="0" dirty="0">
              <a:latin typeface="Palatino Linotype" panose="02040502050505030304" pitchFamily="18" charset="0"/>
            </a:endParaRPr>
          </a:p>
        </p:txBody>
      </p:sp>
      <p:sp>
        <p:nvSpPr>
          <p:cNvPr id="168" name="Google Shape;168;p30"/>
          <p:cNvSpPr txBox="1">
            <a:spLocks noGrp="1"/>
          </p:cNvSpPr>
          <p:nvPr>
            <p:ph type="subTitle" idx="13"/>
          </p:nvPr>
        </p:nvSpPr>
        <p:spPr>
          <a:xfrm>
            <a:off x="1454700" y="3129677"/>
            <a:ext cx="3035100" cy="3447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b="0" dirty="0">
                <a:latin typeface="Palatino Linotype" panose="02040502050505030304" pitchFamily="18" charset="0"/>
              </a:rPr>
              <a:t>Code</a:t>
            </a:r>
            <a:endParaRPr b="0" dirty="0">
              <a:latin typeface="Palatino Linotype" panose="02040502050505030304" pitchFamily="18" charset="0"/>
            </a:endParaRPr>
          </a:p>
        </p:txBody>
      </p:sp>
      <p:pic>
        <p:nvPicPr>
          <p:cNvPr id="4" name="Picture 3">
            <a:extLst>
              <a:ext uri="{FF2B5EF4-FFF2-40B4-BE49-F238E27FC236}">
                <a16:creationId xmlns:a16="http://schemas.microsoft.com/office/drawing/2014/main" id="{03A31A58-3EFE-3040-8477-5AB96EDF135E}"/>
              </a:ext>
            </a:extLst>
          </p:cNvPr>
          <p:cNvPicPr>
            <a:picLocks noChangeAspect="1"/>
          </p:cNvPicPr>
          <p:nvPr/>
        </p:nvPicPr>
        <p:blipFill rotWithShape="1">
          <a:blip r:embed="rId3"/>
          <a:srcRect l="8844" t="16506" r="67188" b="29378"/>
          <a:stretch/>
        </p:blipFill>
        <p:spPr>
          <a:xfrm>
            <a:off x="4768346" y="346948"/>
            <a:ext cx="633376" cy="702000"/>
          </a:xfrm>
          <a:prstGeom prst="rect">
            <a:avLst/>
          </a:prstGeom>
        </p:spPr>
      </p:pic>
      <p:sp>
        <p:nvSpPr>
          <p:cNvPr id="2" name="Google Shape;167;p30">
            <a:extLst>
              <a:ext uri="{FF2B5EF4-FFF2-40B4-BE49-F238E27FC236}">
                <a16:creationId xmlns:a16="http://schemas.microsoft.com/office/drawing/2014/main" id="{F875F128-B0E5-8AC0-81B7-54D07344D1AF}"/>
              </a:ext>
            </a:extLst>
          </p:cNvPr>
          <p:cNvSpPr txBox="1">
            <a:spLocks/>
          </p:cNvSpPr>
          <p:nvPr/>
        </p:nvSpPr>
        <p:spPr>
          <a:xfrm>
            <a:off x="736328" y="3536249"/>
            <a:ext cx="734700" cy="3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18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b="0" dirty="0">
                <a:latin typeface="Palatino Linotype" panose="02040502050505030304" pitchFamily="18" charset="0"/>
              </a:rPr>
              <a:t>06</a:t>
            </a:r>
          </a:p>
        </p:txBody>
      </p:sp>
      <p:sp>
        <p:nvSpPr>
          <p:cNvPr id="3" name="Google Shape;168;p30">
            <a:extLst>
              <a:ext uri="{FF2B5EF4-FFF2-40B4-BE49-F238E27FC236}">
                <a16:creationId xmlns:a16="http://schemas.microsoft.com/office/drawing/2014/main" id="{1ED8AAA8-21F4-1338-293F-0D11E5FC6197}"/>
              </a:ext>
            </a:extLst>
          </p:cNvPr>
          <p:cNvSpPr txBox="1">
            <a:spLocks/>
          </p:cNvSpPr>
          <p:nvPr/>
        </p:nvSpPr>
        <p:spPr>
          <a:xfrm>
            <a:off x="1471028" y="3536241"/>
            <a:ext cx="3035100" cy="3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Archivo"/>
                <a:ea typeface="Archivo"/>
                <a:cs typeface="Archivo"/>
                <a:sym typeface="Archivo"/>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IN" b="0" dirty="0">
                <a:latin typeface="Palatino Linotype" panose="02040502050505030304" pitchFamily="18" charset="0"/>
              </a:rPr>
              <a:t>Snapshots</a:t>
            </a:r>
          </a:p>
        </p:txBody>
      </p:sp>
      <p:sp>
        <p:nvSpPr>
          <p:cNvPr id="5" name="Google Shape;167;p30">
            <a:extLst>
              <a:ext uri="{FF2B5EF4-FFF2-40B4-BE49-F238E27FC236}">
                <a16:creationId xmlns:a16="http://schemas.microsoft.com/office/drawing/2014/main" id="{32F8A219-0766-E8FA-C053-5BF897FE9547}"/>
              </a:ext>
            </a:extLst>
          </p:cNvPr>
          <p:cNvSpPr txBox="1">
            <a:spLocks/>
          </p:cNvSpPr>
          <p:nvPr/>
        </p:nvSpPr>
        <p:spPr>
          <a:xfrm>
            <a:off x="736328" y="3967446"/>
            <a:ext cx="734700" cy="3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18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b="0" dirty="0">
                <a:latin typeface="Palatino Linotype" panose="02040502050505030304" pitchFamily="18" charset="0"/>
              </a:rPr>
              <a:t>07</a:t>
            </a:r>
          </a:p>
        </p:txBody>
      </p:sp>
      <p:sp>
        <p:nvSpPr>
          <p:cNvPr id="6" name="Google Shape;168;p30">
            <a:extLst>
              <a:ext uri="{FF2B5EF4-FFF2-40B4-BE49-F238E27FC236}">
                <a16:creationId xmlns:a16="http://schemas.microsoft.com/office/drawing/2014/main" id="{E1C7BE4F-8F7D-FE46-3CCA-F8C39EA658CB}"/>
              </a:ext>
            </a:extLst>
          </p:cNvPr>
          <p:cNvSpPr txBox="1">
            <a:spLocks/>
          </p:cNvSpPr>
          <p:nvPr/>
        </p:nvSpPr>
        <p:spPr>
          <a:xfrm>
            <a:off x="1471028" y="3967438"/>
            <a:ext cx="3035100" cy="3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Archivo"/>
                <a:ea typeface="Archivo"/>
                <a:cs typeface="Archivo"/>
                <a:sym typeface="Archivo"/>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IN" b="0" dirty="0">
                <a:latin typeface="Palatino Linotype" panose="02040502050505030304" pitchFamily="18" charset="0"/>
              </a:rPr>
              <a:t>Learnings from the Project</a:t>
            </a:r>
          </a:p>
        </p:txBody>
      </p:sp>
      <p:sp>
        <p:nvSpPr>
          <p:cNvPr id="7" name="Google Shape;167;p30">
            <a:extLst>
              <a:ext uri="{FF2B5EF4-FFF2-40B4-BE49-F238E27FC236}">
                <a16:creationId xmlns:a16="http://schemas.microsoft.com/office/drawing/2014/main" id="{96B013FE-20F5-A68A-2FB0-85F24F60D490}"/>
              </a:ext>
            </a:extLst>
          </p:cNvPr>
          <p:cNvSpPr txBox="1">
            <a:spLocks/>
          </p:cNvSpPr>
          <p:nvPr/>
        </p:nvSpPr>
        <p:spPr>
          <a:xfrm>
            <a:off x="736328" y="4398635"/>
            <a:ext cx="734700" cy="3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18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r>
              <a:rPr lang="en" b="0" dirty="0">
                <a:latin typeface="Palatino Linotype" panose="02040502050505030304" pitchFamily="18" charset="0"/>
              </a:rPr>
              <a:t>08</a:t>
            </a:r>
          </a:p>
        </p:txBody>
      </p:sp>
      <p:sp>
        <p:nvSpPr>
          <p:cNvPr id="8" name="Google Shape;168;p30">
            <a:extLst>
              <a:ext uri="{FF2B5EF4-FFF2-40B4-BE49-F238E27FC236}">
                <a16:creationId xmlns:a16="http://schemas.microsoft.com/office/drawing/2014/main" id="{AEE1F492-7D78-25DE-060D-0B2DBECEFBE2}"/>
              </a:ext>
            </a:extLst>
          </p:cNvPr>
          <p:cNvSpPr txBox="1">
            <a:spLocks/>
          </p:cNvSpPr>
          <p:nvPr/>
        </p:nvSpPr>
        <p:spPr>
          <a:xfrm>
            <a:off x="1471028" y="4398627"/>
            <a:ext cx="3313646" cy="3447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2400"/>
              <a:buFont typeface="Raleway"/>
              <a:buNone/>
              <a:defRPr sz="1800" b="1" i="0" u="none" strike="noStrike" cap="none">
                <a:solidFill>
                  <a:schemeClr val="dk1"/>
                </a:solidFill>
                <a:latin typeface="Archivo"/>
                <a:ea typeface="Archivo"/>
                <a:cs typeface="Archivo"/>
                <a:sym typeface="Archivo"/>
              </a:defRPr>
            </a:lvl1pPr>
            <a:lvl2pPr marL="914400" marR="0" lvl="1"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2pPr>
            <a:lvl3pPr marL="1371600" marR="0" lvl="2"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3pPr>
            <a:lvl4pPr marL="1828800" marR="0" lvl="3"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4pPr>
            <a:lvl5pPr marL="2286000" marR="0" lvl="4"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5pPr>
            <a:lvl6pPr marL="2743200" marR="0" lvl="5"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6pPr>
            <a:lvl7pPr marL="3200400" marR="0" lvl="6"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7pPr>
            <a:lvl8pPr marL="3657600" marR="0" lvl="7"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8pPr>
            <a:lvl9pPr marL="4114800" marR="0" lvl="8" indent="-304800" algn="l" rtl="0">
              <a:lnSpc>
                <a:spcPct val="100000"/>
              </a:lnSpc>
              <a:spcBef>
                <a:spcPts val="0"/>
              </a:spcBef>
              <a:spcAft>
                <a:spcPts val="0"/>
              </a:spcAft>
              <a:buClr>
                <a:schemeClr val="dk1"/>
              </a:buClr>
              <a:buSzPts val="2400"/>
              <a:buFont typeface="Raleway"/>
              <a:buNone/>
              <a:defRPr sz="2400" b="1" i="0" u="none" strike="noStrike" cap="none">
                <a:solidFill>
                  <a:schemeClr val="dk1"/>
                </a:solidFill>
                <a:latin typeface="Raleway"/>
                <a:ea typeface="Raleway"/>
                <a:cs typeface="Raleway"/>
                <a:sym typeface="Raleway"/>
              </a:defRPr>
            </a:lvl9pPr>
          </a:lstStyle>
          <a:p>
            <a:pPr marL="0" indent="0"/>
            <a:r>
              <a:rPr lang="en-IN" b="0" dirty="0">
                <a:latin typeface="Palatino Linotype" panose="02040502050505030304" pitchFamily="18" charset="0"/>
              </a:rPr>
              <a:t>Conclusion and Bibliography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62C0586-E799-EEB6-DC3B-2D9CEFA3727F}"/>
              </a:ext>
            </a:extLst>
          </p:cNvPr>
          <p:cNvSpPr txBox="1"/>
          <p:nvPr/>
        </p:nvSpPr>
        <p:spPr>
          <a:xfrm>
            <a:off x="310243" y="195943"/>
            <a:ext cx="8768443" cy="5078313"/>
          </a:xfrm>
          <a:prstGeom prst="rect">
            <a:avLst/>
          </a:prstGeom>
          <a:noFill/>
        </p:spPr>
        <p:txBody>
          <a:bodyPr wrap="square" rtlCol="0">
            <a:spAutoFit/>
          </a:bodyPr>
          <a:lstStyle/>
          <a:p>
            <a:r>
              <a:rPr lang="en-IN" sz="1200" b="0" dirty="0">
                <a:solidFill>
                  <a:schemeClr val="tx1"/>
                </a:solidFill>
                <a:effectLst/>
                <a:latin typeface="Palatino Linotype" panose="02040502050505030304" pitchFamily="18" charset="0"/>
              </a:rPr>
              <a:t>self.name = name                        #asteroid's name = </a:t>
            </a:r>
            <a:r>
              <a:rPr lang="en-IN" sz="1200" b="0" dirty="0" err="1">
                <a:solidFill>
                  <a:schemeClr val="tx1"/>
                </a:solidFill>
                <a:effectLst/>
                <a:latin typeface="Palatino Linotype" panose="02040502050505030304" pitchFamily="18" charset="0"/>
              </a:rPr>
              <a:t>asteroid+no</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self.x</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random.randint</a:t>
            </a:r>
            <a:r>
              <a:rPr lang="en-IN" sz="1200" b="0" dirty="0">
                <a:solidFill>
                  <a:schemeClr val="tx1"/>
                </a:solidFill>
                <a:effectLst/>
                <a:latin typeface="Palatino Linotype" panose="02040502050505030304" pitchFamily="18" charset="0"/>
              </a:rPr>
              <a:t>(100,900)        #asteroid's starting co-ordinates</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self.y</a:t>
            </a:r>
            <a:r>
              <a:rPr lang="en-IN" sz="1200" b="0" dirty="0">
                <a:solidFill>
                  <a:schemeClr val="tx1"/>
                </a:solidFill>
                <a:effectLst/>
                <a:latin typeface="Palatino Linotype" panose="02040502050505030304" pitchFamily="18" charset="0"/>
              </a:rPr>
              <a:t> = 20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self.vely</a:t>
            </a:r>
            <a:r>
              <a:rPr lang="en-IN" sz="1200" b="0" dirty="0">
                <a:solidFill>
                  <a:schemeClr val="tx1"/>
                </a:solidFill>
                <a:effectLst/>
                <a:latin typeface="Palatino Linotype" panose="02040502050505030304" pitchFamily="18" charset="0"/>
              </a:rPr>
              <a:t> = 5                           #asteroid's velocity</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def draw(self):                             #fn called in </a:t>
            </a:r>
            <a:r>
              <a:rPr lang="en-IN" sz="1200" b="0" dirty="0" err="1">
                <a:solidFill>
                  <a:schemeClr val="tx1"/>
                </a:solidFill>
                <a:effectLst/>
                <a:latin typeface="Palatino Linotype" panose="02040502050505030304" pitchFamily="18" charset="0"/>
              </a:rPr>
              <a:t>maindraw</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nonlocal screen                         </a:t>
            </a:r>
          </a:p>
          <a:p>
            <a:r>
              <a:rPr lang="en-IN" sz="1200" b="0" dirty="0">
                <a:solidFill>
                  <a:schemeClr val="tx1"/>
                </a:solidFill>
                <a:effectLst/>
                <a:latin typeface="Palatino Linotype" panose="02040502050505030304" pitchFamily="18" charset="0"/>
              </a:rPr>
              <a:t>            #since the function draw() is within another function </a:t>
            </a:r>
            <a:r>
              <a:rPr lang="en-IN" sz="1200" b="0" dirty="0" err="1">
                <a:solidFill>
                  <a:schemeClr val="tx1"/>
                </a:solidFill>
                <a:effectLst/>
                <a:latin typeface="Palatino Linotype" panose="02040502050505030304" pitchFamily="18" charset="0"/>
              </a:rPr>
              <a:t>game_loop</a:t>
            </a:r>
            <a:r>
              <a:rPr lang="en-IN" sz="1200" b="0" dirty="0">
                <a:solidFill>
                  <a:schemeClr val="tx1"/>
                </a:solidFill>
                <a:effectLst/>
                <a:latin typeface="Palatino Linotype" panose="02040502050505030304" pitchFamily="18" charset="0"/>
              </a:rPr>
              <a:t>(), to access variables defined in </a:t>
            </a:r>
            <a:r>
              <a:rPr lang="en-IN" sz="1200" b="0" dirty="0" err="1">
                <a:solidFill>
                  <a:schemeClr val="tx1"/>
                </a:solidFill>
                <a:effectLst/>
                <a:latin typeface="Palatino Linotype" panose="02040502050505030304" pitchFamily="18" charset="0"/>
              </a:rPr>
              <a:t>game_loop</a:t>
            </a:r>
            <a:r>
              <a:rPr lang="en-IN" sz="1200" b="0" dirty="0">
                <a:solidFill>
                  <a:schemeClr val="tx1"/>
                </a:solidFill>
                <a:effectLst/>
                <a:latin typeface="Palatino Linotype" panose="02040502050505030304" pitchFamily="18" charset="0"/>
              </a:rPr>
              <a:t>, we use nonlocal and not global.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self.destroy</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self.kill_earth</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screen.blit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asteroid_img</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self.x</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self.y</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self.y</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self.vely</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def destroy(self):                          #fn called in draw()</a:t>
            </a:r>
          </a:p>
          <a:p>
            <a:r>
              <a:rPr lang="en-IN" sz="1200" b="0" dirty="0">
                <a:solidFill>
                  <a:schemeClr val="tx1"/>
                </a:solidFill>
                <a:effectLst/>
                <a:latin typeface="Palatino Linotype" panose="02040502050505030304" pitchFamily="18" charset="0"/>
              </a:rPr>
              <a:t>            nonlocal score, </a:t>
            </a:r>
            <a:r>
              <a:rPr lang="en-IN" sz="1200" b="0" dirty="0" err="1">
                <a:solidFill>
                  <a:schemeClr val="tx1"/>
                </a:solidFill>
                <a:effectLst/>
                <a:latin typeface="Palatino Linotype" panose="02040502050505030304" pitchFamily="18" charset="0"/>
              </a:rPr>
              <a:t>running_dict</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missile_list_iterable</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#if the missile is within the coordinates of the asteroid, asteroid is terminated and is removed from the screen and game.</a:t>
            </a:r>
          </a:p>
          <a:p>
            <a:r>
              <a:rPr lang="en-IN" sz="1200" b="0" dirty="0">
                <a:solidFill>
                  <a:schemeClr val="tx1"/>
                </a:solidFill>
                <a:effectLst/>
                <a:latin typeface="Palatino Linotype" panose="02040502050505030304" pitchFamily="18" charset="0"/>
              </a:rPr>
              <a:t>            #since we need to check for all missiles, we use a for loop</a:t>
            </a:r>
          </a:p>
          <a:p>
            <a:r>
              <a:rPr lang="en-IN" sz="1200" b="0" dirty="0">
                <a:solidFill>
                  <a:schemeClr val="tx1"/>
                </a:solidFill>
                <a:effectLst/>
                <a:latin typeface="Palatino Linotype" panose="02040502050505030304" pitchFamily="18" charset="0"/>
              </a:rPr>
              <a:t>            for x in </a:t>
            </a:r>
            <a:r>
              <a:rPr lang="en-IN" sz="1200" b="0" dirty="0" err="1">
                <a:solidFill>
                  <a:schemeClr val="tx1"/>
                </a:solidFill>
                <a:effectLst/>
                <a:latin typeface="Palatino Linotype" panose="02040502050505030304" pitchFamily="18" charset="0"/>
              </a:rPr>
              <a:t>missile.missile_list</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self.x</a:t>
            </a:r>
            <a:r>
              <a:rPr lang="en-IN" sz="1200" b="0" dirty="0">
                <a:solidFill>
                  <a:schemeClr val="tx1"/>
                </a:solidFill>
                <a:effectLst/>
                <a:latin typeface="Palatino Linotype" panose="02040502050505030304" pitchFamily="18" charset="0"/>
              </a:rPr>
              <a:t> &lt; x[0] &lt; </a:t>
            </a:r>
            <a:r>
              <a:rPr lang="en-IN" sz="1200" b="0" dirty="0" err="1">
                <a:solidFill>
                  <a:schemeClr val="tx1"/>
                </a:solidFill>
                <a:effectLst/>
                <a:latin typeface="Palatino Linotype" panose="02040502050505030304" pitchFamily="18" charset="0"/>
              </a:rPr>
              <a:t>self.x</a:t>
            </a:r>
            <a:r>
              <a:rPr lang="en-IN" sz="1200" b="0" dirty="0">
                <a:solidFill>
                  <a:schemeClr val="tx1"/>
                </a:solidFill>
                <a:effectLst/>
                <a:latin typeface="Palatino Linotype" panose="02040502050505030304" pitchFamily="18" charset="0"/>
              </a:rPr>
              <a:t> + 100) and (</a:t>
            </a:r>
            <a:r>
              <a:rPr lang="en-IN" sz="1200" b="0" dirty="0" err="1">
                <a:solidFill>
                  <a:schemeClr val="tx1"/>
                </a:solidFill>
                <a:effectLst/>
                <a:latin typeface="Palatino Linotype" panose="02040502050505030304" pitchFamily="18" charset="0"/>
              </a:rPr>
              <a:t>self.y</a:t>
            </a:r>
            <a:r>
              <a:rPr lang="en-IN" sz="1200" b="0" dirty="0">
                <a:solidFill>
                  <a:schemeClr val="tx1"/>
                </a:solidFill>
                <a:effectLst/>
                <a:latin typeface="Palatino Linotype" panose="02040502050505030304" pitchFamily="18" charset="0"/>
              </a:rPr>
              <a:t> &lt; x[1] &lt; </a:t>
            </a:r>
            <a:r>
              <a:rPr lang="en-IN" sz="1200" b="0" dirty="0" err="1">
                <a:solidFill>
                  <a:schemeClr val="tx1"/>
                </a:solidFill>
                <a:effectLst/>
                <a:latin typeface="Palatino Linotype" panose="02040502050505030304" pitchFamily="18" charset="0"/>
              </a:rPr>
              <a:t>self.y</a:t>
            </a:r>
            <a:r>
              <a:rPr lang="en-IN" sz="1200" b="0" dirty="0">
                <a:solidFill>
                  <a:schemeClr val="tx1"/>
                </a:solidFill>
                <a:effectLst/>
                <a:latin typeface="Palatino Linotype" panose="02040502050505030304" pitchFamily="18" charset="0"/>
              </a:rPr>
              <a:t> + 120):</a:t>
            </a:r>
          </a:p>
          <a:p>
            <a:r>
              <a:rPr lang="en-IN" sz="1200" b="0" dirty="0">
                <a:solidFill>
                  <a:schemeClr val="tx1"/>
                </a:solidFill>
                <a:effectLst/>
                <a:latin typeface="Palatino Linotype" panose="02040502050505030304" pitchFamily="18" charset="0"/>
              </a:rPr>
              <a:t>                    #setting the value of asteroid key to None so it cannot be called/ drawn in the game again.</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running_dict</a:t>
            </a:r>
            <a:r>
              <a:rPr lang="en-IN" sz="1200" b="0" dirty="0">
                <a:solidFill>
                  <a:schemeClr val="tx1"/>
                </a:solidFill>
                <a:effectLst/>
                <a:latin typeface="Palatino Linotype" panose="02040502050505030304" pitchFamily="18" charset="0"/>
              </a:rPr>
              <a:t> [self.name] = None </a:t>
            </a:r>
          </a:p>
          <a:p>
            <a:r>
              <a:rPr lang="en-IN" sz="1200" b="0" dirty="0">
                <a:solidFill>
                  <a:schemeClr val="tx1"/>
                </a:solidFill>
                <a:effectLst/>
                <a:latin typeface="Palatino Linotype" panose="02040502050505030304" pitchFamily="18" charset="0"/>
              </a:rPr>
              <a:t>                    #100 points increment per kill.</a:t>
            </a:r>
          </a:p>
          <a:p>
            <a:r>
              <a:rPr lang="en-IN" sz="1200" b="0" dirty="0">
                <a:solidFill>
                  <a:schemeClr val="tx1"/>
                </a:solidFill>
                <a:effectLst/>
                <a:latin typeface="Palatino Linotype" panose="02040502050505030304" pitchFamily="18" charset="0"/>
              </a:rPr>
              <a:t>                    score += 100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missile.missile_list.remove</a:t>
            </a:r>
            <a:r>
              <a:rPr lang="en-IN" sz="1200" b="0" dirty="0">
                <a:solidFill>
                  <a:schemeClr val="tx1"/>
                </a:solidFill>
                <a:effectLst/>
                <a:latin typeface="Palatino Linotype" panose="02040502050505030304" pitchFamily="18" charset="0"/>
              </a:rPr>
              <a:t>(x)      #the missile is removed from the list and </a:t>
            </a:r>
            <a:r>
              <a:rPr lang="en-IN" sz="1200" b="0" dirty="0" err="1">
                <a:solidFill>
                  <a:schemeClr val="tx1"/>
                </a:solidFill>
                <a:effectLst/>
                <a:latin typeface="Palatino Linotype" panose="02040502050505030304" pitchFamily="18" charset="0"/>
              </a:rPr>
              <a:t>iterable</a:t>
            </a:r>
            <a:r>
              <a:rPr lang="en-IN" sz="1200" b="0" dirty="0">
                <a:solidFill>
                  <a:schemeClr val="tx1"/>
                </a:solidFill>
                <a:effectLst/>
                <a:latin typeface="Palatino Linotype" panose="02040502050505030304" pitchFamily="18" charset="0"/>
              </a:rPr>
              <a:t> value is reduced by 1 to prevent index out of range error.</a:t>
            </a:r>
          </a:p>
          <a:p>
            <a:r>
              <a:rPr lang="en-IN" sz="1200" b="0" dirty="0">
                <a:solidFill>
                  <a:schemeClr val="tx1"/>
                </a:solidFill>
                <a:effectLst/>
                <a:latin typeface="Palatino Linotype" panose="02040502050505030304" pitchFamily="18" charset="0"/>
              </a:rPr>
              <a:t>                   </a:t>
            </a:r>
            <a:endParaRPr lang="en-IN" dirty="0"/>
          </a:p>
        </p:txBody>
      </p:sp>
    </p:spTree>
    <p:extLst>
      <p:ext uri="{BB962C8B-B14F-4D97-AF65-F5344CB8AC3E}">
        <p14:creationId xmlns:p14="http://schemas.microsoft.com/office/powerpoint/2010/main" val="973184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F0E631D-F54B-A6DB-6B05-F3841EB695BE}"/>
              </a:ext>
            </a:extLst>
          </p:cNvPr>
          <p:cNvSpPr txBox="1"/>
          <p:nvPr/>
        </p:nvSpPr>
        <p:spPr>
          <a:xfrm>
            <a:off x="155121" y="138793"/>
            <a:ext cx="8874579" cy="5262979"/>
          </a:xfrm>
          <a:prstGeom prst="rect">
            <a:avLst/>
          </a:prstGeom>
          <a:noFill/>
        </p:spPr>
        <p:txBody>
          <a:bodyPr wrap="square" rtlCol="0">
            <a:spAutoFit/>
          </a:bodyPr>
          <a:lstStyle/>
          <a:p>
            <a:r>
              <a:rPr lang="en-IN" sz="1200" b="0" dirty="0" err="1">
                <a:solidFill>
                  <a:schemeClr val="tx1"/>
                </a:solidFill>
                <a:effectLst/>
                <a:latin typeface="Palatino Linotype" panose="02040502050505030304" pitchFamily="18" charset="0"/>
              </a:rPr>
              <a:t>missile_list_iterable</a:t>
            </a:r>
            <a:r>
              <a:rPr lang="en-IN" sz="1200" b="0" dirty="0">
                <a:solidFill>
                  <a:schemeClr val="tx1"/>
                </a:solidFill>
                <a:effectLst/>
                <a:latin typeface="Palatino Linotype" panose="02040502050505030304" pitchFamily="18" charset="0"/>
              </a:rPr>
              <a:t> -= 1</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def </a:t>
            </a:r>
            <a:r>
              <a:rPr lang="en-IN" sz="1200" b="0" dirty="0" err="1">
                <a:solidFill>
                  <a:schemeClr val="tx1"/>
                </a:solidFill>
                <a:effectLst/>
                <a:latin typeface="Palatino Linotype" panose="02040502050505030304" pitchFamily="18" charset="0"/>
              </a:rPr>
              <a:t>kill_earth</a:t>
            </a:r>
            <a:r>
              <a:rPr lang="en-IN" sz="1200" b="0" dirty="0">
                <a:solidFill>
                  <a:schemeClr val="tx1"/>
                </a:solidFill>
                <a:effectLst/>
                <a:latin typeface="Palatino Linotype" panose="02040502050505030304" pitchFamily="18" charset="0"/>
              </a:rPr>
              <a:t>(self):                       #fn called in draw()</a:t>
            </a:r>
          </a:p>
          <a:p>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self.y</a:t>
            </a:r>
            <a:r>
              <a:rPr lang="en-IN" sz="1200" b="0" dirty="0">
                <a:solidFill>
                  <a:schemeClr val="tx1"/>
                </a:solidFill>
                <a:effectLst/>
                <a:latin typeface="Palatino Linotype" panose="02040502050505030304" pitchFamily="18" charset="0"/>
              </a:rPr>
              <a:t> &gt; 550:                        #if the asteroid has crossed this y coordinate, then the asteroid will strike earth and so earth loses health</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millenium_falcon.health</a:t>
            </a:r>
            <a:r>
              <a:rPr lang="en-IN" sz="1200" b="0" dirty="0">
                <a:solidFill>
                  <a:schemeClr val="tx1"/>
                </a:solidFill>
                <a:effectLst/>
                <a:latin typeface="Palatino Linotype" panose="02040502050505030304" pitchFamily="18" charset="0"/>
              </a:rPr>
              <a:t> -=25</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running_dict</a:t>
            </a:r>
            <a:r>
              <a:rPr lang="en-IN" sz="1200" b="0" dirty="0">
                <a:solidFill>
                  <a:schemeClr val="tx1"/>
                </a:solidFill>
                <a:effectLst/>
                <a:latin typeface="Palatino Linotype" panose="02040502050505030304" pitchFamily="18" charset="0"/>
              </a:rPr>
              <a:t>[self.name] = None  #asteroid value is set to None and wont be drawn in the game again.</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class missile(object):</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missile_list</a:t>
            </a:r>
            <a:r>
              <a:rPr lang="en-IN" sz="1200" b="0" dirty="0">
                <a:solidFill>
                  <a:schemeClr val="tx1"/>
                </a:solidFill>
                <a:effectLst/>
                <a:latin typeface="Palatino Linotype" panose="02040502050505030304" pitchFamily="18" charset="0"/>
              </a:rPr>
              <a:t> = []       #list of missiles to be fired</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vel</a:t>
            </a:r>
            <a:r>
              <a:rPr lang="en-IN" sz="1200" b="0" dirty="0">
                <a:solidFill>
                  <a:schemeClr val="tx1"/>
                </a:solidFill>
                <a:effectLst/>
                <a:latin typeface="Palatino Linotype" panose="02040502050505030304" pitchFamily="18" charset="0"/>
              </a:rPr>
              <a:t> = 30                #missile velocity                       </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def __</a:t>
            </a:r>
            <a:r>
              <a:rPr lang="en-IN" sz="1200" b="0" dirty="0" err="1">
                <a:solidFill>
                  <a:schemeClr val="tx1"/>
                </a:solidFill>
                <a:effectLst/>
                <a:latin typeface="Palatino Linotype" panose="02040502050505030304" pitchFamily="18" charset="0"/>
              </a:rPr>
              <a:t>init</a:t>
            </a:r>
            <a:r>
              <a:rPr lang="en-IN" sz="1200" b="0" dirty="0">
                <a:solidFill>
                  <a:schemeClr val="tx1"/>
                </a:solidFill>
                <a:effectLst/>
                <a:latin typeface="Palatino Linotype" panose="02040502050505030304" pitchFamily="18" charset="0"/>
              </a:rPr>
              <a:t>__(</a:t>
            </a:r>
            <a:r>
              <a:rPr lang="en-IN" sz="1200" b="0" dirty="0" err="1">
                <a:solidFill>
                  <a:schemeClr val="tx1"/>
                </a:solidFill>
                <a:effectLst/>
                <a:latin typeface="Palatino Linotype" panose="02040502050505030304" pitchFamily="18" charset="0"/>
              </a:rPr>
              <a:t>self,px</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#checking if the missile list has less than 5 missiles, proceeding to move missile.</a:t>
            </a:r>
          </a:p>
          <a:p>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len</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self.missile_list</a:t>
            </a:r>
            <a:r>
              <a:rPr lang="en-IN" sz="1200" b="0" dirty="0">
                <a:solidFill>
                  <a:schemeClr val="tx1"/>
                </a:solidFill>
                <a:effectLst/>
                <a:latin typeface="Palatino Linotype" panose="02040502050505030304" pitchFamily="18" charset="0"/>
              </a:rPr>
              <a:t>) &lt; 5:  </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#the missile is appended into missile list and queued for firing. The +48 is so that it animation looks like missile is coming from under the rocket.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self.missile_list.append</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px</a:t>
            </a:r>
            <a:r>
              <a:rPr lang="en-IN" sz="1200" b="0" dirty="0">
                <a:solidFill>
                  <a:schemeClr val="tx1"/>
                </a:solidFill>
                <a:effectLst/>
                <a:latin typeface="Palatino Linotype" panose="02040502050505030304" pitchFamily="18" charset="0"/>
              </a:rPr>
              <a:t> + 48 ,</a:t>
            </a:r>
            <a:r>
              <a:rPr lang="en-IN" sz="1200" b="0" dirty="0" err="1">
                <a:solidFill>
                  <a:schemeClr val="tx1"/>
                </a:solidFill>
                <a:effectLst/>
                <a:latin typeface="Palatino Linotype" panose="02040502050505030304" pitchFamily="18" charset="0"/>
              </a:rPr>
              <a:t>py</a:t>
            </a:r>
            <a:r>
              <a:rPr lang="en-IN" sz="1200" b="0" dirty="0">
                <a:solidFill>
                  <a:schemeClr val="tx1"/>
                </a:solidFill>
                <a:effectLst/>
                <a:latin typeface="Palatino Linotype" panose="02040502050505030304" pitchFamily="18" charset="0"/>
              </a:rPr>
              <a:t> + 80]) </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else:</a:t>
            </a:r>
          </a:p>
          <a:p>
            <a:r>
              <a:rPr lang="en-IN" sz="1200" b="0" dirty="0">
                <a:solidFill>
                  <a:schemeClr val="tx1"/>
                </a:solidFill>
                <a:effectLst/>
                <a:latin typeface="Palatino Linotype" panose="02040502050505030304" pitchFamily="18" charset="0"/>
              </a:rPr>
              <a:t>                #more than 5 missiles are not allowed to have a smoother animation.</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self.missile_list.pop</a:t>
            </a:r>
            <a:r>
              <a:rPr lang="en-IN" sz="1200" b="0" dirty="0">
                <a:solidFill>
                  <a:schemeClr val="tx1"/>
                </a:solidFill>
                <a:effectLst/>
                <a:latin typeface="Palatino Linotype" panose="02040502050505030304" pitchFamily="18" charset="0"/>
              </a:rPr>
              <a:t>()   </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endParaRPr lang="en-IN" dirty="0"/>
          </a:p>
        </p:txBody>
      </p:sp>
    </p:spTree>
    <p:extLst>
      <p:ext uri="{BB962C8B-B14F-4D97-AF65-F5344CB8AC3E}">
        <p14:creationId xmlns:p14="http://schemas.microsoft.com/office/powerpoint/2010/main" val="40208354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21FB2D1-AD6C-BBB5-C8A5-DB87A9DE796C}"/>
              </a:ext>
            </a:extLst>
          </p:cNvPr>
          <p:cNvSpPr txBox="1"/>
          <p:nvPr/>
        </p:nvSpPr>
        <p:spPr>
          <a:xfrm>
            <a:off x="187779" y="236764"/>
            <a:ext cx="8817428" cy="5109091"/>
          </a:xfrm>
          <a:prstGeom prst="rect">
            <a:avLst/>
          </a:prstGeom>
          <a:noFill/>
        </p:spPr>
        <p:txBody>
          <a:bodyPr wrap="square" rtlCol="0">
            <a:spAutoFit/>
          </a:bodyPr>
          <a:lstStyle/>
          <a:p>
            <a:r>
              <a:rPr lang="en-IN" sz="1200" b="0" dirty="0">
                <a:solidFill>
                  <a:schemeClr val="tx1"/>
                </a:solidFill>
                <a:effectLst/>
                <a:latin typeface="Palatino Linotype" panose="02040502050505030304" pitchFamily="18" charset="0"/>
              </a:rPr>
              <a:t>  def </a:t>
            </a:r>
            <a:r>
              <a:rPr lang="en-IN" sz="1200" b="0" dirty="0" err="1">
                <a:solidFill>
                  <a:schemeClr val="tx1"/>
                </a:solidFill>
                <a:effectLst/>
                <a:latin typeface="Palatino Linotype" panose="02040502050505030304" pitchFamily="18" charset="0"/>
              </a:rPr>
              <a:t>movebull</a:t>
            </a:r>
            <a:r>
              <a:rPr lang="en-IN" sz="1200" b="0" dirty="0">
                <a:solidFill>
                  <a:schemeClr val="tx1"/>
                </a:solidFill>
                <a:effectLst/>
                <a:latin typeface="Palatino Linotype" panose="02040502050505030304" pitchFamily="18" charset="0"/>
              </a:rPr>
              <a:t>(self,i):           #fn called in </a:t>
            </a:r>
            <a:r>
              <a:rPr lang="en-IN" sz="1200" b="0" dirty="0" err="1">
                <a:solidFill>
                  <a:schemeClr val="tx1"/>
                </a:solidFill>
                <a:effectLst/>
                <a:latin typeface="Palatino Linotype" panose="02040502050505030304" pitchFamily="18" charset="0"/>
              </a:rPr>
              <a:t>maindraw</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#i is a missile in missile list. </a:t>
            </a:r>
            <a:r>
              <a:rPr lang="en-IN" sz="1200" b="0" dirty="0" err="1">
                <a:solidFill>
                  <a:schemeClr val="tx1"/>
                </a:solidFill>
                <a:effectLst/>
                <a:latin typeface="Palatino Linotype" panose="02040502050505030304" pitchFamily="18" charset="0"/>
              </a:rPr>
              <a:t>i</a:t>
            </a:r>
            <a:r>
              <a:rPr lang="en-IN" sz="1200" b="0" dirty="0">
                <a:solidFill>
                  <a:schemeClr val="tx1"/>
                </a:solidFill>
                <a:effectLst/>
                <a:latin typeface="Palatino Linotype" panose="02040502050505030304" pitchFamily="18" charset="0"/>
              </a:rPr>
              <a:t>[1] is the y coordinate which reduces as missile is moving upwards.</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i</a:t>
            </a:r>
            <a:r>
              <a:rPr lang="en-IN" sz="1200" b="0" dirty="0">
                <a:solidFill>
                  <a:schemeClr val="tx1"/>
                </a:solidFill>
                <a:effectLst/>
                <a:latin typeface="Palatino Linotype" panose="02040502050505030304" pitchFamily="18" charset="0"/>
              </a:rPr>
              <a:t>[1] -= </a:t>
            </a:r>
            <a:r>
              <a:rPr lang="en-IN" sz="1200" b="0" dirty="0" err="1">
                <a:solidFill>
                  <a:schemeClr val="tx1"/>
                </a:solidFill>
                <a:effectLst/>
                <a:latin typeface="Palatino Linotype" panose="02040502050505030304" pitchFamily="18" charset="0"/>
              </a:rPr>
              <a:t>self.vel</a:t>
            </a:r>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missile.delete</a:t>
            </a:r>
            <a:r>
              <a:rPr lang="en-IN" sz="1200" b="0" dirty="0">
                <a:solidFill>
                  <a:schemeClr val="tx1"/>
                </a:solidFill>
                <a:effectLst/>
                <a:latin typeface="Palatino Linotype" panose="02040502050505030304" pitchFamily="18" charset="0"/>
              </a:rPr>
              <a:t>(self,i) </a:t>
            </a:r>
          </a:p>
          <a:p>
            <a:r>
              <a:rPr lang="en-IN" sz="1200" b="0" dirty="0">
                <a:solidFill>
                  <a:schemeClr val="tx1"/>
                </a:solidFill>
                <a:effectLst/>
                <a:latin typeface="Palatino Linotype" panose="02040502050505030304" pitchFamily="18" charset="0"/>
              </a:rPr>
              <a:t>        </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def delete(self,i):             #fn called in delete()</a:t>
            </a:r>
          </a:p>
          <a:p>
            <a:r>
              <a:rPr lang="en-IN" sz="1200" b="0" dirty="0">
                <a:solidFill>
                  <a:schemeClr val="tx1"/>
                </a:solidFill>
                <a:effectLst/>
                <a:latin typeface="Palatino Linotype" panose="02040502050505030304" pitchFamily="18" charset="0"/>
              </a:rPr>
              <a:t>            nonlocal </a:t>
            </a:r>
            <a:r>
              <a:rPr lang="en-IN" sz="1200" b="0" dirty="0" err="1">
                <a:solidFill>
                  <a:schemeClr val="tx1"/>
                </a:solidFill>
                <a:effectLst/>
                <a:latin typeface="Palatino Linotype" panose="02040502050505030304" pitchFamily="18" charset="0"/>
              </a:rPr>
              <a:t>missile_list_iterable</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#if missile hits the edges, it is deleted</a:t>
            </a:r>
          </a:p>
          <a:p>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i</a:t>
            </a:r>
            <a:r>
              <a:rPr lang="en-IN" sz="1200" b="0" dirty="0">
                <a:solidFill>
                  <a:schemeClr val="tx1"/>
                </a:solidFill>
                <a:effectLst/>
                <a:latin typeface="Palatino Linotype" panose="02040502050505030304" pitchFamily="18" charset="0"/>
              </a:rPr>
              <a:t>[0] &gt; 1200 or </a:t>
            </a:r>
            <a:r>
              <a:rPr lang="en-IN" sz="1200" b="0" dirty="0" err="1">
                <a:solidFill>
                  <a:schemeClr val="tx1"/>
                </a:solidFill>
                <a:effectLst/>
                <a:latin typeface="Palatino Linotype" panose="02040502050505030304" pitchFamily="18" charset="0"/>
              </a:rPr>
              <a:t>i</a:t>
            </a:r>
            <a:r>
              <a:rPr lang="en-IN" sz="1200" b="0" dirty="0">
                <a:solidFill>
                  <a:schemeClr val="tx1"/>
                </a:solidFill>
                <a:effectLst/>
                <a:latin typeface="Palatino Linotype" panose="02040502050505030304" pitchFamily="18" charset="0"/>
              </a:rPr>
              <a:t>[1] &gt; 800 or </a:t>
            </a:r>
            <a:r>
              <a:rPr lang="en-IN" sz="1200" b="0" dirty="0" err="1">
                <a:solidFill>
                  <a:schemeClr val="tx1"/>
                </a:solidFill>
                <a:effectLst/>
                <a:latin typeface="Palatino Linotype" panose="02040502050505030304" pitchFamily="18" charset="0"/>
              </a:rPr>
              <a:t>i</a:t>
            </a:r>
            <a:r>
              <a:rPr lang="en-IN" sz="1200" b="0" dirty="0">
                <a:solidFill>
                  <a:schemeClr val="tx1"/>
                </a:solidFill>
                <a:effectLst/>
                <a:latin typeface="Palatino Linotype" panose="02040502050505030304" pitchFamily="18" charset="0"/>
              </a:rPr>
              <a:t>[1] &lt; 0 or </a:t>
            </a:r>
            <a:r>
              <a:rPr lang="en-IN" sz="1200" b="0" dirty="0" err="1">
                <a:solidFill>
                  <a:schemeClr val="tx1"/>
                </a:solidFill>
                <a:effectLst/>
                <a:latin typeface="Palatino Linotype" panose="02040502050505030304" pitchFamily="18" charset="0"/>
              </a:rPr>
              <a:t>i</a:t>
            </a:r>
            <a:r>
              <a:rPr lang="en-IN" sz="1200" b="0" dirty="0">
                <a:solidFill>
                  <a:schemeClr val="tx1"/>
                </a:solidFill>
                <a:effectLst/>
                <a:latin typeface="Palatino Linotype" panose="02040502050505030304" pitchFamily="18" charset="0"/>
              </a:rPr>
              <a:t>[0] &lt; 0: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self.missile_list.remove</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i</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missile_list_iterable</a:t>
            </a:r>
            <a:r>
              <a:rPr lang="en-IN" sz="1200" b="0" dirty="0">
                <a:solidFill>
                  <a:schemeClr val="tx1"/>
                </a:solidFill>
                <a:effectLst/>
                <a:latin typeface="Palatino Linotype" panose="02040502050505030304" pitchFamily="18" charset="0"/>
              </a:rPr>
              <a:t> -=1</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#initializing all the objects</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millenium_falcon</a:t>
            </a:r>
            <a:r>
              <a:rPr lang="en-IN" sz="1200" b="0" dirty="0">
                <a:solidFill>
                  <a:schemeClr val="tx1"/>
                </a:solidFill>
                <a:effectLst/>
                <a:latin typeface="Palatino Linotype" panose="02040502050505030304" pitchFamily="18" charset="0"/>
              </a:rPr>
              <a:t> = rocket()</a:t>
            </a:r>
          </a:p>
          <a:p>
            <a:r>
              <a:rPr lang="en-IN" sz="1200" b="0" dirty="0">
                <a:solidFill>
                  <a:schemeClr val="tx1"/>
                </a:solidFill>
                <a:effectLst/>
                <a:latin typeface="Palatino Linotype" panose="02040502050505030304" pitchFamily="18" charset="0"/>
              </a:rPr>
              <a:t>    asteroid0 = asteroid('asteroid0')</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running_dict</a:t>
            </a:r>
            <a:r>
              <a:rPr lang="en-IN" sz="1200" b="0" dirty="0">
                <a:solidFill>
                  <a:schemeClr val="tx1"/>
                </a:solidFill>
                <a:effectLst/>
                <a:latin typeface="Palatino Linotype" panose="02040502050505030304" pitchFamily="18" charset="0"/>
              </a:rPr>
              <a:t> = {'asteroid0':asteroid0}          #asteroids to be drawn on screen</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not_running_dict</a:t>
            </a:r>
            <a:r>
              <a:rPr lang="en-IN" sz="1200" b="0" dirty="0">
                <a:solidFill>
                  <a:schemeClr val="tx1"/>
                </a:solidFill>
                <a:effectLst/>
                <a:latin typeface="Palatino Linotype" panose="02040502050505030304" pitchFamily="18" charset="0"/>
              </a:rPr>
              <a:t> = {}                           #asteroids to be drawn on screen in the future</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#creating required number of asteroids</a:t>
            </a:r>
          </a:p>
          <a:p>
            <a:r>
              <a:rPr lang="en-IN" sz="1200" b="0" dirty="0">
                <a:solidFill>
                  <a:schemeClr val="tx1"/>
                </a:solidFill>
                <a:effectLst/>
                <a:latin typeface="Palatino Linotype" panose="02040502050505030304" pitchFamily="18" charset="0"/>
              </a:rPr>
              <a:t>    for </a:t>
            </a:r>
            <a:r>
              <a:rPr lang="en-IN" sz="1200" b="0" dirty="0" err="1">
                <a:solidFill>
                  <a:schemeClr val="tx1"/>
                </a:solidFill>
                <a:effectLst/>
                <a:latin typeface="Palatino Linotype" panose="02040502050505030304" pitchFamily="18" charset="0"/>
              </a:rPr>
              <a:t>val</a:t>
            </a:r>
            <a:r>
              <a:rPr lang="en-IN" sz="1200" b="0" dirty="0">
                <a:solidFill>
                  <a:schemeClr val="tx1"/>
                </a:solidFill>
                <a:effectLst/>
                <a:latin typeface="Palatino Linotype" panose="02040502050505030304" pitchFamily="18" charset="0"/>
              </a:rPr>
              <a:t> in range(1,35):</a:t>
            </a:r>
          </a:p>
          <a:p>
            <a:r>
              <a:rPr lang="en-IN" sz="1200" b="0" dirty="0">
                <a:solidFill>
                  <a:schemeClr val="tx1"/>
                </a:solidFill>
                <a:effectLst/>
                <a:latin typeface="Palatino Linotype" panose="02040502050505030304" pitchFamily="18" charset="0"/>
              </a:rPr>
              <a:t>        x = 'asteroid{}'.format(</a:t>
            </a:r>
            <a:r>
              <a:rPr lang="en-IN" sz="1200" b="0" dirty="0" err="1">
                <a:solidFill>
                  <a:schemeClr val="tx1"/>
                </a:solidFill>
                <a:effectLst/>
                <a:latin typeface="Palatino Linotype" panose="02040502050505030304" pitchFamily="18" charset="0"/>
              </a:rPr>
              <a:t>val</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not_running_dict</a:t>
            </a:r>
            <a:r>
              <a:rPr lang="en-IN" sz="1200" b="0" dirty="0">
                <a:solidFill>
                  <a:schemeClr val="tx1"/>
                </a:solidFill>
                <a:effectLst/>
                <a:latin typeface="Palatino Linotype" panose="02040502050505030304" pitchFamily="18" charset="0"/>
              </a:rPr>
              <a:t>[x] = asteroid(x)</a:t>
            </a:r>
          </a:p>
          <a:p>
            <a:br>
              <a:rPr lang="en-IN" sz="1200" b="0" dirty="0">
                <a:solidFill>
                  <a:schemeClr val="tx1"/>
                </a:solidFill>
                <a:effectLst/>
                <a:latin typeface="Palatino Linotype" panose="02040502050505030304" pitchFamily="18" charset="0"/>
              </a:rPr>
            </a:br>
            <a:endParaRPr lang="en-IN" dirty="0"/>
          </a:p>
        </p:txBody>
      </p:sp>
    </p:spTree>
    <p:extLst>
      <p:ext uri="{BB962C8B-B14F-4D97-AF65-F5344CB8AC3E}">
        <p14:creationId xmlns:p14="http://schemas.microsoft.com/office/powerpoint/2010/main" val="42407824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37FC5EE-2E68-97D6-DB49-864FBD3FC09B}"/>
              </a:ext>
            </a:extLst>
          </p:cNvPr>
          <p:cNvSpPr txBox="1"/>
          <p:nvPr/>
        </p:nvSpPr>
        <p:spPr>
          <a:xfrm>
            <a:off x="171450" y="155121"/>
            <a:ext cx="8825593" cy="5109091"/>
          </a:xfrm>
          <a:prstGeom prst="rect">
            <a:avLst/>
          </a:prstGeom>
          <a:noFill/>
        </p:spPr>
        <p:txBody>
          <a:bodyPr wrap="square" rtlCol="0">
            <a:spAutoFit/>
          </a:bodyPr>
          <a:lstStyle/>
          <a:p>
            <a:r>
              <a:rPr lang="en-IN" sz="1400" b="0" dirty="0">
                <a:solidFill>
                  <a:schemeClr val="tx1"/>
                </a:solidFill>
                <a:effectLst/>
                <a:latin typeface="Palatino Linotype" panose="02040502050505030304" pitchFamily="18" charset="0"/>
              </a:rPr>
              <a:t>    </a:t>
            </a:r>
            <a:r>
              <a:rPr lang="en-IN" sz="1200" b="0" dirty="0">
                <a:solidFill>
                  <a:schemeClr val="tx1"/>
                </a:solidFill>
                <a:effectLst/>
                <a:latin typeface="Palatino Linotype" panose="02040502050505030304" pitchFamily="18" charset="0"/>
              </a:rPr>
              <a:t>def </a:t>
            </a:r>
            <a:r>
              <a:rPr lang="en-IN" sz="1200" b="0" dirty="0" err="1">
                <a:solidFill>
                  <a:schemeClr val="tx1"/>
                </a:solidFill>
                <a:effectLst/>
                <a:latin typeface="Palatino Linotype" panose="02040502050505030304" pitchFamily="18" charset="0"/>
              </a:rPr>
              <a:t>maindraw</a:t>
            </a:r>
            <a:r>
              <a:rPr lang="en-IN" sz="1200" b="0" dirty="0">
                <a:solidFill>
                  <a:schemeClr val="tx1"/>
                </a:solidFill>
                <a:effectLst/>
                <a:latin typeface="Palatino Linotype" panose="02040502050505030304" pitchFamily="18" charset="0"/>
              </a:rPr>
              <a:t>():                                 #draws all objects on screen, called in while loop as this needs to run infinitely till the game is stopped.</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screen.blit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bg</a:t>
            </a:r>
            <a:r>
              <a:rPr lang="en-IN" sz="1200" b="0" dirty="0">
                <a:solidFill>
                  <a:schemeClr val="tx1"/>
                </a:solidFill>
                <a:effectLst/>
                <a:latin typeface="Palatino Linotype" panose="02040502050505030304" pitchFamily="18" charset="0"/>
              </a:rPr>
              <a:t>, (0,0))                      #draws the screen background</a:t>
            </a:r>
          </a:p>
          <a:p>
            <a:r>
              <a:rPr lang="en-IN" sz="1200" b="0" dirty="0">
                <a:solidFill>
                  <a:schemeClr val="tx1"/>
                </a:solidFill>
                <a:effectLst/>
                <a:latin typeface="Palatino Linotype" panose="02040502050505030304" pitchFamily="18" charset="0"/>
              </a:rPr>
              <a:t>        for asteroid in </a:t>
            </a:r>
            <a:r>
              <a:rPr lang="en-IN" sz="1200" b="0" dirty="0" err="1">
                <a:solidFill>
                  <a:schemeClr val="tx1"/>
                </a:solidFill>
                <a:effectLst/>
                <a:latin typeface="Palatino Linotype" panose="02040502050505030304" pitchFamily="18" charset="0"/>
              </a:rPr>
              <a:t>running_dict</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running_dict</a:t>
            </a:r>
            <a:r>
              <a:rPr lang="en-IN" sz="1200" b="0" dirty="0">
                <a:solidFill>
                  <a:schemeClr val="tx1"/>
                </a:solidFill>
                <a:effectLst/>
                <a:latin typeface="Palatino Linotype" panose="02040502050505030304" pitchFamily="18" charset="0"/>
              </a:rPr>
              <a:t>[asteroid] != None:</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running_dict</a:t>
            </a:r>
            <a:r>
              <a:rPr lang="en-IN" sz="1200" b="0" dirty="0">
                <a:solidFill>
                  <a:schemeClr val="tx1"/>
                </a:solidFill>
                <a:effectLst/>
                <a:latin typeface="Palatino Linotype" panose="02040502050505030304" pitchFamily="18" charset="0"/>
              </a:rPr>
              <a:t>[asteroid].draw()</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millenium_falcon.draw</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screen.blit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health_text</a:t>
            </a:r>
            <a:r>
              <a:rPr lang="en-IN" sz="1200" b="0" dirty="0">
                <a:solidFill>
                  <a:schemeClr val="tx1"/>
                </a:solidFill>
                <a:effectLst/>
                <a:latin typeface="Palatino Linotype" panose="02040502050505030304" pitchFamily="18" charset="0"/>
              </a:rPr>
              <a:t>, (0,40))</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rocket.life</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millenium_falcon</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score_text</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font.render</a:t>
            </a:r>
            <a:r>
              <a:rPr lang="en-IN" sz="1200" b="0" dirty="0">
                <a:solidFill>
                  <a:schemeClr val="tx1"/>
                </a:solidFill>
                <a:effectLst/>
                <a:latin typeface="Palatino Linotype" panose="02040502050505030304" pitchFamily="18" charset="0"/>
              </a:rPr>
              <a:t>('Score: {}'.format(score), False, (0, 0, 0),(122,122,122))</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screen.blit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score_text</a:t>
            </a:r>
            <a:r>
              <a:rPr lang="en-IN" sz="1200" b="0" dirty="0">
                <a:solidFill>
                  <a:schemeClr val="tx1"/>
                </a:solidFill>
                <a:effectLst/>
                <a:latin typeface="Palatino Linotype" panose="02040502050505030304" pitchFamily="18" charset="0"/>
              </a:rPr>
              <a:t>, (0,0))</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timelabel</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font.render</a:t>
            </a:r>
            <a:r>
              <a:rPr lang="en-IN" sz="1200" b="0" dirty="0">
                <a:solidFill>
                  <a:schemeClr val="tx1"/>
                </a:solidFill>
                <a:effectLst/>
                <a:latin typeface="Palatino Linotype" panose="02040502050505030304" pitchFamily="18" charset="0"/>
              </a:rPr>
              <a:t>("Time - {} </a:t>
            </a:r>
            <a:r>
              <a:rPr lang="en-IN" sz="1200" b="0" dirty="0" err="1">
                <a:solidFill>
                  <a:schemeClr val="tx1"/>
                </a:solidFill>
                <a:effectLst/>
                <a:latin typeface="Palatino Linotype" panose="02040502050505030304" pitchFamily="18" charset="0"/>
              </a:rPr>
              <a:t>s".format</a:t>
            </a:r>
            <a:r>
              <a:rPr lang="en-IN" sz="1200" b="0" dirty="0">
                <a:solidFill>
                  <a:schemeClr val="tx1"/>
                </a:solidFill>
                <a:effectLst/>
                <a:latin typeface="Palatino Linotype" panose="02040502050505030304" pitchFamily="18" charset="0"/>
              </a:rPr>
              <a:t>(seconds), False, (0,0,0), (122,122,122))</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screen.blit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timelabel</a:t>
            </a:r>
            <a:r>
              <a:rPr lang="en-IN" sz="1200" b="0" dirty="0">
                <a:solidFill>
                  <a:schemeClr val="tx1"/>
                </a:solidFill>
                <a:effectLst/>
                <a:latin typeface="Palatino Linotype" panose="02040502050505030304" pitchFamily="18" charset="0"/>
              </a:rPr>
              <a:t>, (1050,0))</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len</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missile.missile_list</a:t>
            </a:r>
            <a:r>
              <a:rPr lang="en-IN" sz="1200" b="0" dirty="0">
                <a:solidFill>
                  <a:schemeClr val="tx1"/>
                </a:solidFill>
                <a:effectLst/>
                <a:latin typeface="Palatino Linotype" panose="02040502050505030304" pitchFamily="18" charset="0"/>
              </a:rPr>
              <a:t>) != 0:</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i</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missile.missile_list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missile_list_iterable</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screen.blit</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missile_img</a:t>
            </a:r>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i</a:t>
            </a:r>
            <a:r>
              <a:rPr lang="en-IN" sz="1200" b="0" dirty="0">
                <a:solidFill>
                  <a:schemeClr val="tx1"/>
                </a:solidFill>
                <a:effectLst/>
                <a:latin typeface="Palatino Linotype" panose="02040502050505030304" pitchFamily="18" charset="0"/>
              </a:rPr>
              <a:t>[0], </a:t>
            </a:r>
            <a:r>
              <a:rPr lang="en-IN" sz="1200" b="0" dirty="0" err="1">
                <a:solidFill>
                  <a:schemeClr val="tx1"/>
                </a:solidFill>
                <a:effectLst/>
                <a:latin typeface="Palatino Linotype" panose="02040502050505030304" pitchFamily="18" charset="0"/>
              </a:rPr>
              <a:t>i</a:t>
            </a:r>
            <a:r>
              <a:rPr lang="en-IN" sz="1200" b="0" dirty="0">
                <a:solidFill>
                  <a:schemeClr val="tx1"/>
                </a:solidFill>
                <a:effectLst/>
                <a:latin typeface="Palatino Linotype" panose="02040502050505030304" pitchFamily="18" charset="0"/>
              </a:rPr>
              <a:t>[1]))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missile.movebull</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missile,i</a:t>
            </a:r>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pygame.display.update</a:t>
            </a:r>
            <a:r>
              <a:rPr lang="en-IN" sz="1200" b="0" dirty="0">
                <a:solidFill>
                  <a:schemeClr val="tx1"/>
                </a:solidFill>
                <a:effectLst/>
                <a:latin typeface="Palatino Linotype" panose="02040502050505030304" pitchFamily="18" charset="0"/>
              </a:rPr>
              <a:t>()                     #updates screen to show all objects </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clock = </a:t>
            </a:r>
            <a:r>
              <a:rPr lang="en-IN" sz="1200" b="0" dirty="0" err="1">
                <a:solidFill>
                  <a:schemeClr val="tx1"/>
                </a:solidFill>
                <a:effectLst/>
                <a:latin typeface="Palatino Linotype" panose="02040502050505030304" pitchFamily="18" charset="0"/>
              </a:rPr>
              <a:t>pygame.time.Clock</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score = 0</a:t>
            </a:r>
          </a:p>
          <a:p>
            <a:r>
              <a:rPr lang="en-IN" sz="1200" b="0" dirty="0">
                <a:solidFill>
                  <a:schemeClr val="tx1"/>
                </a:solidFill>
                <a:effectLst/>
                <a:latin typeface="Palatino Linotype" panose="02040502050505030304" pitchFamily="18" charset="0"/>
              </a:rPr>
              <a:t>    milliseconds = 0                            </a:t>
            </a:r>
          </a:p>
          <a:p>
            <a:r>
              <a:rPr lang="en-IN" sz="1200" b="0" dirty="0">
                <a:solidFill>
                  <a:schemeClr val="tx1"/>
                </a:solidFill>
                <a:effectLst/>
                <a:latin typeface="Palatino Linotype" panose="02040502050505030304" pitchFamily="18" charset="0"/>
              </a:rPr>
              <a:t>    seconds = 0                                 </a:t>
            </a:r>
          </a:p>
          <a:p>
            <a:r>
              <a:rPr lang="en-IN" sz="1200" b="0" dirty="0">
                <a:solidFill>
                  <a:schemeClr val="tx1"/>
                </a:solidFill>
                <a:effectLst/>
                <a:latin typeface="Palatino Linotype" panose="02040502050505030304" pitchFamily="18" charset="0"/>
              </a:rPr>
              <a:t>   </a:t>
            </a:r>
            <a:endParaRPr lang="en-IN" dirty="0"/>
          </a:p>
        </p:txBody>
      </p:sp>
    </p:spTree>
    <p:extLst>
      <p:ext uri="{BB962C8B-B14F-4D97-AF65-F5344CB8AC3E}">
        <p14:creationId xmlns:p14="http://schemas.microsoft.com/office/powerpoint/2010/main" val="2181717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F7BF4C-19EE-FF85-4ED5-6C4B3B12B96B}"/>
              </a:ext>
            </a:extLst>
          </p:cNvPr>
          <p:cNvSpPr txBox="1"/>
          <p:nvPr/>
        </p:nvSpPr>
        <p:spPr>
          <a:xfrm>
            <a:off x="130629" y="204107"/>
            <a:ext cx="8939892" cy="5293757"/>
          </a:xfrm>
          <a:prstGeom prst="rect">
            <a:avLst/>
          </a:prstGeom>
          <a:noFill/>
        </p:spPr>
        <p:txBody>
          <a:bodyPr wrap="square" rtlCol="0">
            <a:spAutoFit/>
          </a:bodyPr>
          <a:lstStyle/>
          <a:p>
            <a:r>
              <a:rPr lang="en-IN" sz="1200" b="0" dirty="0" err="1">
                <a:solidFill>
                  <a:schemeClr val="tx1"/>
                </a:solidFill>
                <a:effectLst/>
                <a:latin typeface="Palatino Linotype" panose="02040502050505030304" pitchFamily="18" charset="0"/>
              </a:rPr>
              <a:t>new_asteroid_timer</a:t>
            </a:r>
            <a:r>
              <a:rPr lang="en-IN" sz="1200" b="0" dirty="0">
                <a:solidFill>
                  <a:schemeClr val="tx1"/>
                </a:solidFill>
                <a:effectLst/>
                <a:latin typeface="Palatino Linotype" panose="02040502050505030304" pitchFamily="18" charset="0"/>
              </a:rPr>
              <a:t> = 0                      #time after which new asteroid is displayed on the screen</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missile_list_iterable</a:t>
            </a:r>
            <a:r>
              <a:rPr lang="en-IN" sz="1200" b="0" dirty="0">
                <a:solidFill>
                  <a:schemeClr val="tx1"/>
                </a:solidFill>
                <a:effectLst/>
                <a:latin typeface="Palatino Linotype" panose="02040502050505030304" pitchFamily="18" charset="0"/>
              </a:rPr>
              <a:t> = 0                   #iterable to iterate through </a:t>
            </a:r>
            <a:r>
              <a:rPr lang="en-IN" sz="1200" b="0" dirty="0" err="1">
                <a:solidFill>
                  <a:schemeClr val="tx1"/>
                </a:solidFill>
                <a:effectLst/>
                <a:latin typeface="Palatino Linotype" panose="02040502050505030304" pitchFamily="18" charset="0"/>
              </a:rPr>
              <a:t>missile_list</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running = True                              #flag variable to start the game loop</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while running:                                                         #game loop</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clock.tick</a:t>
            </a:r>
            <a:r>
              <a:rPr lang="en-IN" sz="1200" b="0" dirty="0">
                <a:solidFill>
                  <a:schemeClr val="tx1"/>
                </a:solidFill>
                <a:effectLst/>
                <a:latin typeface="Palatino Linotype" panose="02040502050505030304" pitchFamily="18" charset="0"/>
              </a:rPr>
              <a:t>(32)                                                     #32 </a:t>
            </a:r>
            <a:r>
              <a:rPr lang="en-IN" sz="1200" b="0" dirty="0" err="1">
                <a:solidFill>
                  <a:schemeClr val="tx1"/>
                </a:solidFill>
                <a:effectLst/>
                <a:latin typeface="Palatino Linotype" panose="02040502050505030304" pitchFamily="18" charset="0"/>
              </a:rPr>
              <a:t>ms</a:t>
            </a:r>
            <a:r>
              <a:rPr lang="en-IN" sz="1200" b="0" dirty="0">
                <a:solidFill>
                  <a:schemeClr val="tx1"/>
                </a:solidFill>
                <a:effectLst/>
                <a:latin typeface="Palatino Linotype" panose="02040502050505030304" pitchFamily="18" charset="0"/>
              </a:rPr>
              <a:t> delay for better accuracy</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for event in </a:t>
            </a:r>
            <a:r>
              <a:rPr lang="en-IN" sz="1200" b="0" dirty="0" err="1">
                <a:solidFill>
                  <a:schemeClr val="tx1"/>
                </a:solidFill>
                <a:effectLst/>
                <a:latin typeface="Palatino Linotype" panose="02040502050505030304" pitchFamily="18" charset="0"/>
              </a:rPr>
              <a:t>pygame.event.get</a:t>
            </a:r>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event.type</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pygame.QUIT</a:t>
            </a:r>
            <a:r>
              <a:rPr lang="en-IN" sz="1200" b="0" dirty="0">
                <a:solidFill>
                  <a:schemeClr val="tx1"/>
                </a:solidFill>
                <a:effectLst/>
                <a:latin typeface="Palatino Linotype" panose="02040502050505030304" pitchFamily="18" charset="0"/>
              </a:rPr>
              <a:t>:                                  #if game is closed</a:t>
            </a:r>
          </a:p>
          <a:p>
            <a:r>
              <a:rPr lang="en-IN" sz="1200" b="0" dirty="0">
                <a:solidFill>
                  <a:schemeClr val="tx1"/>
                </a:solidFill>
                <a:effectLst/>
                <a:latin typeface="Palatino Linotype" panose="02040502050505030304" pitchFamily="18" charset="0"/>
              </a:rPr>
              <a:t>                running = False                                            </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millenium_falcon.health</a:t>
            </a:r>
            <a:r>
              <a:rPr lang="en-IN" sz="1200" b="0" dirty="0">
                <a:solidFill>
                  <a:schemeClr val="tx1"/>
                </a:solidFill>
                <a:effectLst/>
                <a:latin typeface="Palatino Linotype" panose="02040502050505030304" pitchFamily="18" charset="0"/>
              </a:rPr>
              <a:t> == 0:                                   #if the earth has no health</a:t>
            </a:r>
          </a:p>
          <a:p>
            <a:r>
              <a:rPr lang="en-IN" sz="1200" b="0" dirty="0">
                <a:solidFill>
                  <a:schemeClr val="tx1"/>
                </a:solidFill>
                <a:effectLst/>
                <a:latin typeface="Palatino Linotype" panose="02040502050505030304" pitchFamily="18" charset="0"/>
              </a:rPr>
              <a:t>            running = False                                                </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if seconds &gt;= 65:                                                 #if the earth survives the attack for the duration of the game</a:t>
            </a:r>
          </a:p>
          <a:p>
            <a:r>
              <a:rPr lang="en-IN" sz="1200" b="0" dirty="0">
                <a:solidFill>
                  <a:schemeClr val="tx1"/>
                </a:solidFill>
                <a:effectLst/>
                <a:latin typeface="Palatino Linotype" panose="02040502050505030304" pitchFamily="18" charset="0"/>
              </a:rPr>
              <a:t>            running = False</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keys = </a:t>
            </a:r>
            <a:r>
              <a:rPr lang="en-IN" sz="1200" b="0" dirty="0" err="1">
                <a:solidFill>
                  <a:schemeClr val="tx1"/>
                </a:solidFill>
                <a:effectLst/>
                <a:latin typeface="Palatino Linotype" panose="02040502050505030304" pitchFamily="18" charset="0"/>
              </a:rPr>
              <a:t>pygame.key.get_pressed</a:t>
            </a:r>
            <a:r>
              <a:rPr lang="en-IN" sz="1200" b="0" dirty="0">
                <a:solidFill>
                  <a:schemeClr val="tx1"/>
                </a:solidFill>
                <a:effectLst/>
                <a:latin typeface="Palatino Linotype" panose="02040502050505030304" pitchFamily="18" charset="0"/>
              </a:rPr>
              <a:t>()                                    #dictionary of all keys on keyboard</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if keys [</a:t>
            </a:r>
            <a:r>
              <a:rPr lang="en-IN" sz="1200" b="0" dirty="0" err="1">
                <a:solidFill>
                  <a:schemeClr val="tx1"/>
                </a:solidFill>
                <a:effectLst/>
                <a:latin typeface="Palatino Linotype" panose="02040502050505030304" pitchFamily="18" charset="0"/>
              </a:rPr>
              <a:t>pygame.K_LEFT</a:t>
            </a:r>
            <a:r>
              <a:rPr lang="en-IN" sz="1200" b="0" dirty="0">
                <a:solidFill>
                  <a:schemeClr val="tx1"/>
                </a:solidFill>
                <a:effectLst/>
                <a:latin typeface="Palatino Linotype" panose="02040502050505030304" pitchFamily="18" charset="0"/>
              </a:rPr>
              <a:t>] or keys [</a:t>
            </a:r>
            <a:r>
              <a:rPr lang="en-IN" sz="1200" b="0" dirty="0" err="1">
                <a:solidFill>
                  <a:schemeClr val="tx1"/>
                </a:solidFill>
                <a:effectLst/>
                <a:latin typeface="Palatino Linotype" panose="02040502050505030304" pitchFamily="18" charset="0"/>
              </a:rPr>
              <a:t>pygame.K_a</a:t>
            </a:r>
            <a:r>
              <a:rPr lang="en-IN" sz="1200" b="0" dirty="0">
                <a:solidFill>
                  <a:schemeClr val="tx1"/>
                </a:solidFill>
                <a:effectLst/>
                <a:latin typeface="Palatino Linotype" panose="02040502050505030304" pitchFamily="18" charset="0"/>
              </a:rPr>
              <a:t>] :                     #when the left arrow key or 'a' is pressed,</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millenium_falcon.x</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millenium_falcon.vel</a:t>
            </a:r>
            <a:r>
              <a:rPr lang="en-IN" sz="1200" b="0" dirty="0">
                <a:solidFill>
                  <a:schemeClr val="tx1"/>
                </a:solidFill>
                <a:effectLst/>
                <a:latin typeface="Palatino Linotype" panose="02040502050505030304" pitchFamily="18" charset="0"/>
              </a:rPr>
              <a:t>                     #rocket moves left with velocity = 10</a:t>
            </a: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elif</a:t>
            </a:r>
            <a:r>
              <a:rPr lang="en-IN" sz="1200" b="0" dirty="0">
                <a:solidFill>
                  <a:schemeClr val="tx1"/>
                </a:solidFill>
                <a:effectLst/>
                <a:latin typeface="Palatino Linotype" panose="02040502050505030304" pitchFamily="18" charset="0"/>
              </a:rPr>
              <a:t> keys [</a:t>
            </a:r>
            <a:r>
              <a:rPr lang="en-IN" sz="1200" b="0" dirty="0" err="1">
                <a:solidFill>
                  <a:schemeClr val="tx1"/>
                </a:solidFill>
                <a:effectLst/>
                <a:latin typeface="Palatino Linotype" panose="02040502050505030304" pitchFamily="18" charset="0"/>
              </a:rPr>
              <a:t>pygame.K_RIGHT</a:t>
            </a:r>
            <a:r>
              <a:rPr lang="en-IN" sz="1200" b="0" dirty="0">
                <a:solidFill>
                  <a:schemeClr val="tx1"/>
                </a:solidFill>
                <a:effectLst/>
                <a:latin typeface="Palatino Linotype" panose="02040502050505030304" pitchFamily="18" charset="0"/>
              </a:rPr>
              <a:t>] or keys [</a:t>
            </a:r>
            <a:r>
              <a:rPr lang="en-IN" sz="1200" b="0" dirty="0" err="1">
                <a:solidFill>
                  <a:schemeClr val="tx1"/>
                </a:solidFill>
                <a:effectLst/>
                <a:latin typeface="Palatino Linotype" panose="02040502050505030304" pitchFamily="18" charset="0"/>
              </a:rPr>
              <a:t>pygame.K_d</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millenium_falcon.x</a:t>
            </a:r>
            <a:r>
              <a:rPr lang="en-IN" sz="1200" b="0" dirty="0">
                <a:solidFill>
                  <a:schemeClr val="tx1"/>
                </a:solidFill>
                <a:effectLst/>
                <a:latin typeface="Palatino Linotype" panose="02040502050505030304" pitchFamily="18" charset="0"/>
              </a:rPr>
              <a:t> += </a:t>
            </a:r>
            <a:r>
              <a:rPr lang="en-IN" sz="1200" b="0" dirty="0" err="1">
                <a:solidFill>
                  <a:schemeClr val="tx1"/>
                </a:solidFill>
                <a:effectLst/>
                <a:latin typeface="Palatino Linotype" panose="02040502050505030304" pitchFamily="18" charset="0"/>
              </a:rPr>
              <a:t>millenium_falcon.vel</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a:t>
            </a:r>
          </a:p>
          <a:p>
            <a:endParaRPr lang="en-IN" dirty="0"/>
          </a:p>
        </p:txBody>
      </p:sp>
    </p:spTree>
    <p:extLst>
      <p:ext uri="{BB962C8B-B14F-4D97-AF65-F5344CB8AC3E}">
        <p14:creationId xmlns:p14="http://schemas.microsoft.com/office/powerpoint/2010/main" val="14648184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5159CC8-E82C-2DCC-D063-E50D62306736}"/>
              </a:ext>
            </a:extLst>
          </p:cNvPr>
          <p:cNvSpPr txBox="1"/>
          <p:nvPr/>
        </p:nvSpPr>
        <p:spPr>
          <a:xfrm>
            <a:off x="106136" y="163286"/>
            <a:ext cx="8948057" cy="5109091"/>
          </a:xfrm>
          <a:prstGeom prst="rect">
            <a:avLst/>
          </a:prstGeom>
          <a:noFill/>
        </p:spPr>
        <p:txBody>
          <a:bodyPr wrap="square" rtlCol="0">
            <a:spAutoFit/>
          </a:bodyPr>
          <a:lstStyle/>
          <a:p>
            <a:r>
              <a:rPr lang="en-IN" sz="1400" b="0" dirty="0">
                <a:solidFill>
                  <a:schemeClr val="tx1"/>
                </a:solidFill>
                <a:effectLst/>
                <a:latin typeface="Palatino Linotype" panose="02040502050505030304" pitchFamily="18" charset="0"/>
              </a:rPr>
              <a:t>        </a:t>
            </a:r>
            <a:r>
              <a:rPr lang="en-IN" sz="1200" b="0" dirty="0">
                <a:solidFill>
                  <a:schemeClr val="tx1"/>
                </a:solidFill>
                <a:effectLst/>
                <a:latin typeface="Palatino Linotype" panose="02040502050505030304" pitchFamily="18" charset="0"/>
              </a:rPr>
              <a:t>if keys[</a:t>
            </a:r>
            <a:r>
              <a:rPr lang="en-IN" sz="1200" b="0" dirty="0" err="1">
                <a:solidFill>
                  <a:schemeClr val="tx1"/>
                </a:solidFill>
                <a:effectLst/>
                <a:latin typeface="Palatino Linotype" panose="02040502050505030304" pitchFamily="18" charset="0"/>
              </a:rPr>
              <a:t>pygame.K_SPACE</a:t>
            </a:r>
            <a:r>
              <a:rPr lang="en-IN" sz="1200" b="0" dirty="0">
                <a:solidFill>
                  <a:schemeClr val="tx1"/>
                </a:solidFill>
                <a:effectLst/>
                <a:latin typeface="Palatino Linotype" panose="02040502050505030304" pitchFamily="18" charset="0"/>
              </a:rPr>
              <a:t>]:                                           #when space is pressed, the shoot </a:t>
            </a:r>
            <a:r>
              <a:rPr lang="en-IN" sz="1200" b="0" dirty="0" err="1">
                <a:solidFill>
                  <a:schemeClr val="tx1"/>
                </a:solidFill>
                <a:effectLst/>
                <a:latin typeface="Palatino Linotype" panose="02040502050505030304" pitchFamily="18" charset="0"/>
              </a:rPr>
              <a:t>fn</a:t>
            </a:r>
            <a:r>
              <a:rPr lang="en-IN" sz="1200" b="0" dirty="0">
                <a:solidFill>
                  <a:schemeClr val="tx1"/>
                </a:solidFill>
                <a:effectLst/>
                <a:latin typeface="Palatino Linotype" panose="02040502050505030304" pitchFamily="18" charset="0"/>
              </a:rPr>
              <a:t> is called</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millenium_falcon.shoot</a:t>
            </a:r>
            <a:r>
              <a:rPr lang="en-IN" sz="1200" b="0" dirty="0">
                <a:solidFill>
                  <a:schemeClr val="tx1"/>
                </a:solidFill>
                <a:effectLst/>
                <a:latin typeface="Palatino Linotype" panose="02040502050505030304" pitchFamily="18" charset="0"/>
              </a:rPr>
              <a:t>()</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millenium_falcon.shoot_cooldown</a:t>
            </a:r>
            <a:r>
              <a:rPr lang="en-IN" sz="1200" b="0" dirty="0">
                <a:solidFill>
                  <a:schemeClr val="tx1"/>
                </a:solidFill>
                <a:effectLst/>
                <a:latin typeface="Palatino Linotype" panose="02040502050505030304" pitchFamily="18" charset="0"/>
              </a:rPr>
              <a:t> -= 1</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missile_list_iterable</a:t>
            </a:r>
            <a:r>
              <a:rPr lang="en-IN" sz="1200" b="0" dirty="0">
                <a:solidFill>
                  <a:schemeClr val="tx1"/>
                </a:solidFill>
                <a:effectLst/>
                <a:latin typeface="Palatino Linotype" panose="02040502050505030304" pitchFamily="18" charset="0"/>
              </a:rPr>
              <a:t> &lt; </a:t>
            </a:r>
            <a:r>
              <a:rPr lang="en-IN" sz="1200" b="0" dirty="0" err="1">
                <a:solidFill>
                  <a:schemeClr val="tx1"/>
                </a:solidFill>
                <a:effectLst/>
                <a:latin typeface="Palatino Linotype" panose="02040502050505030304" pitchFamily="18" charset="0"/>
              </a:rPr>
              <a:t>len</a:t>
            </a:r>
            <a:r>
              <a:rPr lang="en-IN" sz="1200" b="0" dirty="0">
                <a:solidFill>
                  <a:schemeClr val="tx1"/>
                </a:solidFill>
                <a:effectLst/>
                <a:latin typeface="Palatino Linotype" panose="02040502050505030304" pitchFamily="18" charset="0"/>
              </a:rPr>
              <a:t>(</a:t>
            </a:r>
            <a:r>
              <a:rPr lang="en-IN" sz="1200" b="0" dirty="0" err="1">
                <a:solidFill>
                  <a:schemeClr val="tx1"/>
                </a:solidFill>
                <a:effectLst/>
                <a:latin typeface="Palatino Linotype" panose="02040502050505030304" pitchFamily="18" charset="0"/>
              </a:rPr>
              <a:t>missile.missile_list</a:t>
            </a:r>
            <a:r>
              <a:rPr lang="en-IN" sz="1200" b="0" dirty="0">
                <a:solidFill>
                  <a:schemeClr val="tx1"/>
                </a:solidFill>
                <a:effectLst/>
                <a:latin typeface="Palatino Linotype" panose="02040502050505030304" pitchFamily="18" charset="0"/>
              </a:rPr>
              <a:t>) - 1:          #so that index does not go out of range</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missile_list_iterable</a:t>
            </a:r>
            <a:r>
              <a:rPr lang="en-IN" sz="1200" b="0" dirty="0">
                <a:solidFill>
                  <a:schemeClr val="tx1"/>
                </a:solidFill>
                <a:effectLst/>
                <a:latin typeface="Palatino Linotype" panose="02040502050505030304" pitchFamily="18" charset="0"/>
              </a:rPr>
              <a:t> += 1                                     #increment </a:t>
            </a:r>
            <a:r>
              <a:rPr lang="en-IN" sz="1200" b="0" dirty="0" err="1">
                <a:solidFill>
                  <a:schemeClr val="tx1"/>
                </a:solidFill>
                <a:effectLst/>
                <a:latin typeface="Palatino Linotype" panose="02040502050505030304" pitchFamily="18" charset="0"/>
              </a:rPr>
              <a:t>iterable</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else:</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missile_list_iterable</a:t>
            </a:r>
            <a:r>
              <a:rPr lang="en-IN" sz="1200" b="0" dirty="0">
                <a:solidFill>
                  <a:schemeClr val="tx1"/>
                </a:solidFill>
                <a:effectLst/>
                <a:latin typeface="Palatino Linotype" panose="02040502050505030304" pitchFamily="18" charset="0"/>
              </a:rPr>
              <a:t> = 0                                      #reset to 0 if it is out of range</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milliseconds += </a:t>
            </a:r>
            <a:r>
              <a:rPr lang="en-IN" sz="1200" b="0" dirty="0" err="1">
                <a:solidFill>
                  <a:schemeClr val="tx1"/>
                </a:solidFill>
                <a:effectLst/>
                <a:latin typeface="Palatino Linotype" panose="02040502050505030304" pitchFamily="18" charset="0"/>
              </a:rPr>
              <a:t>clock.tick_busy_loop</a:t>
            </a:r>
            <a:r>
              <a:rPr lang="en-IN" sz="1200" b="0" dirty="0">
                <a:solidFill>
                  <a:schemeClr val="tx1"/>
                </a:solidFill>
                <a:effectLst/>
                <a:latin typeface="Palatino Linotype" panose="02040502050505030304" pitchFamily="18" charset="0"/>
              </a:rPr>
              <a:t>(150)</a:t>
            </a:r>
          </a:p>
          <a:p>
            <a:r>
              <a:rPr lang="en-IN" sz="1200" b="0" dirty="0">
                <a:solidFill>
                  <a:schemeClr val="tx1"/>
                </a:solidFill>
                <a:effectLst/>
                <a:latin typeface="Palatino Linotype" panose="02040502050505030304" pitchFamily="18" charset="0"/>
              </a:rPr>
              <a:t>        if milliseconds &gt; 150:                                          </a:t>
            </a:r>
          </a:p>
          <a:p>
            <a:r>
              <a:rPr lang="en-IN" sz="1200" b="0" dirty="0">
                <a:solidFill>
                  <a:schemeClr val="tx1"/>
                </a:solidFill>
                <a:effectLst/>
                <a:latin typeface="Palatino Linotype" panose="02040502050505030304" pitchFamily="18" charset="0"/>
              </a:rPr>
              <a:t>            seconds += 1                                                   #increment time</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new_asteroid_timer</a:t>
            </a:r>
            <a:r>
              <a:rPr lang="en-IN" sz="1200" b="0" dirty="0">
                <a:solidFill>
                  <a:schemeClr val="tx1"/>
                </a:solidFill>
                <a:effectLst/>
                <a:latin typeface="Palatino Linotype" panose="02040502050505030304" pitchFamily="18" charset="0"/>
              </a:rPr>
              <a:t> += 1                                        #variable for adding new player on screen</a:t>
            </a:r>
          </a:p>
          <a:p>
            <a:r>
              <a:rPr lang="en-IN" sz="1200" b="0" dirty="0">
                <a:solidFill>
                  <a:schemeClr val="tx1"/>
                </a:solidFill>
                <a:effectLst/>
                <a:latin typeface="Palatino Linotype" panose="02040502050505030304" pitchFamily="18" charset="0"/>
              </a:rPr>
              <a:t>            milliseconds -= 150</a:t>
            </a:r>
          </a:p>
          <a:p>
            <a:br>
              <a:rPr lang="en-IN" sz="1200" b="0" dirty="0">
                <a:solidFill>
                  <a:schemeClr val="tx1"/>
                </a:solidFill>
                <a:effectLst/>
                <a:latin typeface="Palatino Linotype" panose="02040502050505030304" pitchFamily="18" charset="0"/>
              </a:rPr>
            </a:br>
            <a:r>
              <a:rPr lang="en-IN" sz="1200" b="0" dirty="0">
                <a:solidFill>
                  <a:schemeClr val="tx1"/>
                </a:solidFill>
                <a:effectLst/>
                <a:latin typeface="Palatino Linotype" panose="02040502050505030304" pitchFamily="18" charset="0"/>
              </a:rPr>
              <a:t>        if seconds &lt; 25:</a:t>
            </a:r>
          </a:p>
          <a:p>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new_asteroid_timer</a:t>
            </a:r>
            <a:r>
              <a:rPr lang="en-IN" sz="1200" b="0" dirty="0">
                <a:solidFill>
                  <a:schemeClr val="tx1"/>
                </a:solidFill>
                <a:effectLst/>
                <a:latin typeface="Palatino Linotype" panose="02040502050505030304" pitchFamily="18" charset="0"/>
              </a:rPr>
              <a:t> == 3:                              </a:t>
            </a:r>
          </a:p>
          <a:p>
            <a:r>
              <a:rPr lang="en-IN" sz="1200" b="0" dirty="0">
                <a:solidFill>
                  <a:schemeClr val="tx1"/>
                </a:solidFill>
                <a:effectLst/>
                <a:latin typeface="Palatino Linotype" panose="02040502050505030304" pitchFamily="18" charset="0"/>
              </a:rPr>
              <a:t>                #every 3 seconds an asteroid is drawn onto the screen</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new_asteroid_timer</a:t>
            </a:r>
            <a:r>
              <a:rPr lang="en-IN" sz="1200" b="0" dirty="0">
                <a:solidFill>
                  <a:schemeClr val="tx1"/>
                </a:solidFill>
                <a:effectLst/>
                <a:latin typeface="Palatino Linotype" panose="02040502050505030304" pitchFamily="18" charset="0"/>
              </a:rPr>
              <a:t> = 0                                    #reset timer to 0</a:t>
            </a:r>
          </a:p>
          <a:p>
            <a:r>
              <a:rPr lang="en-IN" sz="1200" b="0" dirty="0">
                <a:solidFill>
                  <a:schemeClr val="tx1"/>
                </a:solidFill>
                <a:effectLst/>
                <a:latin typeface="Palatino Linotype" panose="02040502050505030304" pitchFamily="18" charset="0"/>
              </a:rPr>
              <a:t>                x = </a:t>
            </a:r>
            <a:r>
              <a:rPr lang="en-IN" sz="1200" b="0" dirty="0" err="1">
                <a:solidFill>
                  <a:schemeClr val="tx1"/>
                </a:solidFill>
                <a:effectLst/>
                <a:latin typeface="Palatino Linotype" panose="02040502050505030304" pitchFamily="18" charset="0"/>
              </a:rPr>
              <a:t>not_running_dict.popitem</a:t>
            </a:r>
            <a:r>
              <a:rPr lang="en-IN" sz="1200" b="0" dirty="0">
                <a:solidFill>
                  <a:schemeClr val="tx1"/>
                </a:solidFill>
                <a:effectLst/>
                <a:latin typeface="Palatino Linotype" panose="02040502050505030304" pitchFamily="18" charset="0"/>
              </a:rPr>
              <a:t>()                            #remove them from </a:t>
            </a:r>
            <a:r>
              <a:rPr lang="en-IN" sz="1200" b="0" dirty="0" err="1">
                <a:solidFill>
                  <a:schemeClr val="tx1"/>
                </a:solidFill>
                <a:effectLst/>
                <a:latin typeface="Palatino Linotype" panose="02040502050505030304" pitchFamily="18" charset="0"/>
              </a:rPr>
              <a:t>not_running_dict</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running_dict</a:t>
            </a:r>
            <a:r>
              <a:rPr lang="en-IN" sz="1200" b="0" dirty="0">
                <a:solidFill>
                  <a:schemeClr val="tx1"/>
                </a:solidFill>
                <a:effectLst/>
                <a:latin typeface="Palatino Linotype" panose="02040502050505030304" pitchFamily="18" charset="0"/>
              </a:rPr>
              <a:t> [x[0]] = x[1]                                #and add to </a:t>
            </a:r>
            <a:r>
              <a:rPr lang="en-IN" sz="1200" b="0" dirty="0" err="1">
                <a:solidFill>
                  <a:schemeClr val="tx1"/>
                </a:solidFill>
                <a:effectLst/>
                <a:latin typeface="Palatino Linotype" panose="02040502050505030304" pitchFamily="18" charset="0"/>
              </a:rPr>
              <a:t>running_dict</a:t>
            </a:r>
            <a:endParaRPr lang="en-IN" sz="1200" b="0" dirty="0">
              <a:solidFill>
                <a:schemeClr val="tx1"/>
              </a:solidFill>
              <a:effectLst/>
              <a:latin typeface="Palatino Linotype" panose="02040502050505030304" pitchFamily="18" charset="0"/>
            </a:endParaRPr>
          </a:p>
          <a:p>
            <a:r>
              <a:rPr lang="en-IN" sz="1200" b="0" dirty="0">
                <a:solidFill>
                  <a:schemeClr val="tx1"/>
                </a:solidFill>
                <a:effectLst/>
                <a:latin typeface="Palatino Linotype" panose="02040502050505030304" pitchFamily="18" charset="0"/>
              </a:rPr>
              <a:t>            </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elif</a:t>
            </a:r>
            <a:r>
              <a:rPr lang="en-IN" sz="1200" b="0" dirty="0">
                <a:solidFill>
                  <a:schemeClr val="tx1"/>
                </a:solidFill>
                <a:effectLst/>
                <a:latin typeface="Palatino Linotype" panose="02040502050505030304" pitchFamily="18" charset="0"/>
              </a:rPr>
              <a:t> 25 &lt;= seconds &lt;= 45:</a:t>
            </a:r>
          </a:p>
          <a:p>
            <a:r>
              <a:rPr lang="en-IN" sz="1200" b="0" dirty="0">
                <a:solidFill>
                  <a:schemeClr val="tx1"/>
                </a:solidFill>
                <a:effectLst/>
                <a:latin typeface="Palatino Linotype" panose="02040502050505030304" pitchFamily="18" charset="0"/>
              </a:rPr>
              <a:t>            if </a:t>
            </a:r>
            <a:r>
              <a:rPr lang="en-IN" sz="1200" b="0" dirty="0" err="1">
                <a:solidFill>
                  <a:schemeClr val="tx1"/>
                </a:solidFill>
                <a:effectLst/>
                <a:latin typeface="Palatino Linotype" panose="02040502050505030304" pitchFamily="18" charset="0"/>
              </a:rPr>
              <a:t>new_asteroid_timer</a:t>
            </a:r>
            <a:r>
              <a:rPr lang="en-IN" sz="1200" b="0" dirty="0">
                <a:solidFill>
                  <a:schemeClr val="tx1"/>
                </a:solidFill>
                <a:effectLst/>
                <a:latin typeface="Palatino Linotype" panose="02040502050505030304" pitchFamily="18" charset="0"/>
              </a:rPr>
              <a:t> == 2:</a:t>
            </a:r>
          </a:p>
          <a:p>
            <a:r>
              <a:rPr lang="en-IN" sz="1200" b="0" dirty="0">
                <a:solidFill>
                  <a:schemeClr val="tx1"/>
                </a:solidFill>
                <a:effectLst/>
                <a:latin typeface="Palatino Linotype" panose="02040502050505030304" pitchFamily="18" charset="0"/>
              </a:rPr>
              <a:t>                #every 2 seconds an asteroid is drawn onto the screen</a:t>
            </a:r>
          </a:p>
          <a:p>
            <a:r>
              <a:rPr lang="en-IN" sz="1200" b="0" dirty="0">
                <a:solidFill>
                  <a:schemeClr val="tx1"/>
                </a:solidFill>
                <a:effectLst/>
                <a:latin typeface="Palatino Linotype" panose="02040502050505030304" pitchFamily="18" charset="0"/>
              </a:rPr>
              <a:t>                </a:t>
            </a:r>
            <a:r>
              <a:rPr lang="en-IN" sz="1200" b="0" dirty="0" err="1">
                <a:solidFill>
                  <a:schemeClr val="tx1"/>
                </a:solidFill>
                <a:effectLst/>
                <a:latin typeface="Palatino Linotype" panose="02040502050505030304" pitchFamily="18" charset="0"/>
              </a:rPr>
              <a:t>new_asteroid_timer</a:t>
            </a:r>
            <a:r>
              <a:rPr lang="en-IN" sz="1200" b="0" dirty="0">
                <a:solidFill>
                  <a:schemeClr val="tx1"/>
                </a:solidFill>
                <a:effectLst/>
                <a:latin typeface="Palatino Linotype" panose="02040502050505030304" pitchFamily="18" charset="0"/>
              </a:rPr>
              <a:t> = 0                                    </a:t>
            </a:r>
          </a:p>
          <a:p>
            <a:r>
              <a:rPr lang="en-IN" sz="1200" b="0" dirty="0">
                <a:solidFill>
                  <a:schemeClr val="tx1"/>
                </a:solidFill>
                <a:effectLst/>
                <a:latin typeface="Palatino Linotype" panose="02040502050505030304" pitchFamily="18" charset="0"/>
              </a:rPr>
              <a:t>               </a:t>
            </a:r>
            <a:endParaRPr lang="en-IN" dirty="0"/>
          </a:p>
        </p:txBody>
      </p:sp>
    </p:spTree>
    <p:extLst>
      <p:ext uri="{BB962C8B-B14F-4D97-AF65-F5344CB8AC3E}">
        <p14:creationId xmlns:p14="http://schemas.microsoft.com/office/powerpoint/2010/main" val="6509897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2604B30-D402-6B50-AE1E-CA99FE821B11}"/>
              </a:ext>
            </a:extLst>
          </p:cNvPr>
          <p:cNvSpPr txBox="1"/>
          <p:nvPr/>
        </p:nvSpPr>
        <p:spPr>
          <a:xfrm>
            <a:off x="151039" y="57150"/>
            <a:ext cx="8841921" cy="5555367"/>
          </a:xfrm>
          <a:prstGeom prst="rect">
            <a:avLst/>
          </a:prstGeom>
          <a:noFill/>
        </p:spPr>
        <p:txBody>
          <a:bodyPr wrap="square" rtlCol="0">
            <a:spAutoFit/>
          </a:bodyPr>
          <a:lstStyle/>
          <a:p>
            <a:r>
              <a:rPr lang="en-IN" sz="1100" b="0" dirty="0">
                <a:solidFill>
                  <a:schemeClr val="tx1"/>
                </a:solidFill>
                <a:effectLst/>
                <a:latin typeface="Palatino Linotype" panose="02040502050505030304" pitchFamily="18" charset="0"/>
              </a:rPr>
              <a:t>x = </a:t>
            </a:r>
            <a:r>
              <a:rPr lang="en-IN" sz="1100" b="0" dirty="0" err="1">
                <a:solidFill>
                  <a:schemeClr val="tx1"/>
                </a:solidFill>
                <a:effectLst/>
                <a:latin typeface="Palatino Linotype" panose="02040502050505030304" pitchFamily="18" charset="0"/>
              </a:rPr>
              <a:t>not_running_dict.popitem</a:t>
            </a:r>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running_dict</a:t>
            </a:r>
            <a:r>
              <a:rPr lang="en-IN" sz="1100" b="0" dirty="0">
                <a:solidFill>
                  <a:schemeClr val="tx1"/>
                </a:solidFill>
                <a:effectLst/>
                <a:latin typeface="Palatino Linotype" panose="02040502050505030304" pitchFamily="18" charset="0"/>
              </a:rPr>
              <a:t> [x[0]] = x[1]                               </a:t>
            </a:r>
          </a:p>
          <a:p>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elif</a:t>
            </a:r>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new_asteroid_timer</a:t>
            </a:r>
            <a:r>
              <a:rPr lang="en-IN" sz="1100" b="0" dirty="0">
                <a:solidFill>
                  <a:schemeClr val="tx1"/>
                </a:solidFill>
                <a:effectLst/>
                <a:latin typeface="Palatino Linotype" panose="02040502050505030304" pitchFamily="18" charset="0"/>
              </a:rPr>
              <a:t> &gt; 2:                                  #in case the variable reached a limit from the previous block that isn't checked by</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new_asteroid_timer</a:t>
            </a:r>
            <a:r>
              <a:rPr lang="en-IN" sz="1100" b="0" dirty="0">
                <a:solidFill>
                  <a:schemeClr val="tx1"/>
                </a:solidFill>
                <a:effectLst/>
                <a:latin typeface="Palatino Linotype" panose="02040502050505030304" pitchFamily="18" charset="0"/>
              </a:rPr>
              <a:t> = 2                                    #this block, the variable is set back to a number that is within this block's limit</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elif</a:t>
            </a:r>
            <a:r>
              <a:rPr lang="en-IN" sz="1100" b="0" dirty="0">
                <a:solidFill>
                  <a:schemeClr val="tx1"/>
                </a:solidFill>
                <a:effectLst/>
                <a:latin typeface="Palatino Linotype" panose="02040502050505030304" pitchFamily="18" charset="0"/>
              </a:rPr>
              <a:t> 45 &lt;= seconds &lt;= 60:</a:t>
            </a:r>
          </a:p>
          <a:p>
            <a:r>
              <a:rPr lang="en-IN" sz="1100" b="0" dirty="0">
                <a:solidFill>
                  <a:schemeClr val="tx1"/>
                </a:solidFill>
                <a:effectLst/>
                <a:latin typeface="Palatino Linotype" panose="02040502050505030304" pitchFamily="18" charset="0"/>
              </a:rPr>
              <a:t>            if </a:t>
            </a:r>
            <a:r>
              <a:rPr lang="en-IN" sz="1100" b="0" dirty="0" err="1">
                <a:solidFill>
                  <a:schemeClr val="tx1"/>
                </a:solidFill>
                <a:effectLst/>
                <a:latin typeface="Palatino Linotype" panose="02040502050505030304" pitchFamily="18" charset="0"/>
              </a:rPr>
              <a:t>new_asteroid_timer</a:t>
            </a:r>
            <a:r>
              <a:rPr lang="en-IN" sz="1100" b="0" dirty="0">
                <a:solidFill>
                  <a:schemeClr val="tx1"/>
                </a:solidFill>
                <a:effectLst/>
                <a:latin typeface="Palatino Linotype" panose="02040502050505030304" pitchFamily="18" charset="0"/>
              </a:rPr>
              <a:t> == 1:</a:t>
            </a:r>
          </a:p>
          <a:p>
            <a:r>
              <a:rPr lang="en-IN" sz="1100" b="0" dirty="0">
                <a:solidFill>
                  <a:schemeClr val="tx1"/>
                </a:solidFill>
                <a:effectLst/>
                <a:latin typeface="Palatino Linotype" panose="02040502050505030304" pitchFamily="18" charset="0"/>
              </a:rPr>
              <a:t>                #every second an asteroid is drawn onto the screen</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new_asteroid_timer</a:t>
            </a:r>
            <a:r>
              <a:rPr lang="en-IN" sz="1100" b="0" dirty="0">
                <a:solidFill>
                  <a:schemeClr val="tx1"/>
                </a:solidFill>
                <a:effectLst/>
                <a:latin typeface="Palatino Linotype" panose="02040502050505030304" pitchFamily="18" charset="0"/>
              </a:rPr>
              <a:t> = 0                                  </a:t>
            </a:r>
          </a:p>
          <a:p>
            <a:r>
              <a:rPr lang="en-IN" sz="1100" b="0" dirty="0">
                <a:solidFill>
                  <a:schemeClr val="tx1"/>
                </a:solidFill>
                <a:effectLst/>
                <a:latin typeface="Palatino Linotype" panose="02040502050505030304" pitchFamily="18" charset="0"/>
              </a:rPr>
              <a:t>                x = </a:t>
            </a:r>
            <a:r>
              <a:rPr lang="en-IN" sz="1100" b="0" dirty="0" err="1">
                <a:solidFill>
                  <a:schemeClr val="tx1"/>
                </a:solidFill>
                <a:effectLst/>
                <a:latin typeface="Palatino Linotype" panose="02040502050505030304" pitchFamily="18" charset="0"/>
              </a:rPr>
              <a:t>not_running_dict.popitem</a:t>
            </a:r>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running_dict</a:t>
            </a:r>
            <a:r>
              <a:rPr lang="en-IN" sz="1100" b="0" dirty="0">
                <a:solidFill>
                  <a:schemeClr val="tx1"/>
                </a:solidFill>
                <a:effectLst/>
                <a:latin typeface="Palatino Linotype" panose="02040502050505030304" pitchFamily="18" charset="0"/>
              </a:rPr>
              <a:t> [x[0]] = x[1]       </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elif</a:t>
            </a:r>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new_asteroid_timer</a:t>
            </a:r>
            <a:r>
              <a:rPr lang="en-IN" sz="1100" b="0" dirty="0">
                <a:solidFill>
                  <a:schemeClr val="tx1"/>
                </a:solidFill>
                <a:effectLst/>
                <a:latin typeface="Palatino Linotype" panose="02040502050505030304" pitchFamily="18" charset="0"/>
              </a:rPr>
              <a:t> &gt; 1:</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new_asteroid_timer</a:t>
            </a:r>
            <a:r>
              <a:rPr lang="en-IN" sz="1100" b="0" dirty="0">
                <a:solidFill>
                  <a:schemeClr val="tx1"/>
                </a:solidFill>
                <a:effectLst/>
                <a:latin typeface="Palatino Linotype" panose="02040502050505030304" pitchFamily="18" charset="0"/>
              </a:rPr>
              <a:t> = 1</a:t>
            </a:r>
          </a:p>
          <a:p>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#boundary </a:t>
            </a:r>
            <a:r>
              <a:rPr lang="en-IN" sz="1100" b="0" dirty="0" err="1">
                <a:solidFill>
                  <a:schemeClr val="tx1"/>
                </a:solidFill>
                <a:effectLst/>
                <a:latin typeface="Palatino Linotype" panose="02040502050505030304" pitchFamily="18" charset="0"/>
              </a:rPr>
              <a:t>condn</a:t>
            </a:r>
            <a:r>
              <a:rPr lang="en-IN" sz="1100" b="0" dirty="0">
                <a:solidFill>
                  <a:schemeClr val="tx1"/>
                </a:solidFill>
                <a:effectLst/>
                <a:latin typeface="Palatino Linotype" panose="02040502050505030304" pitchFamily="18" charset="0"/>
              </a:rPr>
              <a:t>: so that rocket does not go out of bounds </a:t>
            </a:r>
          </a:p>
          <a:p>
            <a:r>
              <a:rPr lang="en-IN" sz="1100" b="0" dirty="0">
                <a:solidFill>
                  <a:schemeClr val="tx1"/>
                </a:solidFill>
                <a:effectLst/>
                <a:latin typeface="Palatino Linotype" panose="02040502050505030304" pitchFamily="18" charset="0"/>
              </a:rPr>
              <a:t>        if </a:t>
            </a:r>
            <a:r>
              <a:rPr lang="en-IN" sz="1100" b="0" dirty="0" err="1">
                <a:solidFill>
                  <a:schemeClr val="tx1"/>
                </a:solidFill>
                <a:effectLst/>
                <a:latin typeface="Palatino Linotype" panose="02040502050505030304" pitchFamily="18" charset="0"/>
              </a:rPr>
              <a:t>millenium_falcon.x</a:t>
            </a:r>
            <a:r>
              <a:rPr lang="en-IN" sz="1100" b="0" dirty="0">
                <a:solidFill>
                  <a:schemeClr val="tx1"/>
                </a:solidFill>
                <a:effectLst/>
                <a:latin typeface="Palatino Linotype" panose="02040502050505030304" pitchFamily="18" charset="0"/>
              </a:rPr>
              <a:t> &lt;= 0 :                                                     </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millenium_falcon.x</a:t>
            </a:r>
            <a:r>
              <a:rPr lang="en-IN" sz="1100" b="0" dirty="0">
                <a:solidFill>
                  <a:schemeClr val="tx1"/>
                </a:solidFill>
                <a:effectLst/>
                <a:latin typeface="Palatino Linotype" panose="02040502050505030304" pitchFamily="18" charset="0"/>
              </a:rPr>
              <a:t> = 0</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elif</a:t>
            </a:r>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millenium_falcon.x</a:t>
            </a:r>
            <a:r>
              <a:rPr lang="en-IN" sz="1100" b="0" dirty="0">
                <a:solidFill>
                  <a:schemeClr val="tx1"/>
                </a:solidFill>
                <a:effectLst/>
                <a:latin typeface="Palatino Linotype" panose="02040502050505030304" pitchFamily="18" charset="0"/>
              </a:rPr>
              <a:t> &gt;= 1080:</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millenium_falcon.x</a:t>
            </a:r>
            <a:r>
              <a:rPr lang="en-IN" sz="1100" b="0" dirty="0">
                <a:solidFill>
                  <a:schemeClr val="tx1"/>
                </a:solidFill>
                <a:effectLst/>
                <a:latin typeface="Palatino Linotype" panose="02040502050505030304" pitchFamily="18" charset="0"/>
              </a:rPr>
              <a:t> = 1080</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screen.fill</a:t>
            </a:r>
            <a:r>
              <a:rPr lang="en-IN" sz="1100" b="0" dirty="0">
                <a:solidFill>
                  <a:schemeClr val="tx1"/>
                </a:solidFill>
                <a:effectLst/>
                <a:latin typeface="Palatino Linotype" panose="02040502050505030304" pitchFamily="18" charset="0"/>
              </a:rPr>
              <a:t>((0,0,0))</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maindraw</a:t>
            </a:r>
            <a:r>
              <a:rPr lang="en-IN" sz="1100" b="0" dirty="0">
                <a:solidFill>
                  <a:schemeClr val="tx1"/>
                </a:solidFill>
                <a:effectLst/>
                <a:latin typeface="Palatino Linotype" panose="02040502050505030304" pitchFamily="18" charset="0"/>
              </a:rPr>
              <a:t>()                                                         #all draw functions are called here</a:t>
            </a:r>
          </a:p>
          <a:p>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pygame.quit</a:t>
            </a:r>
            <a:r>
              <a:rPr lang="en-IN" sz="1100" b="0" dirty="0">
                <a:solidFill>
                  <a:schemeClr val="tx1"/>
                </a:solidFill>
                <a:effectLst/>
                <a:latin typeface="Palatino Linotype" panose="02040502050505030304" pitchFamily="18" charset="0"/>
              </a:rPr>
              <a:t>()                                                          #closes </a:t>
            </a:r>
            <a:r>
              <a:rPr lang="en-IN" sz="1100" b="0" dirty="0" err="1">
                <a:solidFill>
                  <a:schemeClr val="tx1"/>
                </a:solidFill>
                <a:effectLst/>
                <a:latin typeface="Palatino Linotype" panose="02040502050505030304" pitchFamily="18" charset="0"/>
              </a:rPr>
              <a:t>pygame</a:t>
            </a:r>
            <a:endParaRPr lang="en-IN" sz="1100" b="0" dirty="0">
              <a:solidFill>
                <a:schemeClr val="tx1"/>
              </a:solidFill>
              <a:effectLst/>
              <a:latin typeface="Palatino Linotype" panose="02040502050505030304" pitchFamily="18" charset="0"/>
            </a:endParaRP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return score, seconds</a:t>
            </a:r>
          </a:p>
          <a:p>
            <a:br>
              <a:rPr lang="en-IN" sz="1100" b="0" dirty="0">
                <a:solidFill>
                  <a:srgbClr val="CCCCCC"/>
                </a:solidFill>
                <a:effectLst/>
                <a:latin typeface="Consolas" panose="020B0609020204030204" pitchFamily="49" charset="0"/>
              </a:rPr>
            </a:br>
            <a:endParaRPr lang="en-IN" sz="1100" b="0" dirty="0">
              <a:solidFill>
                <a:srgbClr val="CCCCC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1301128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61956D-B6D9-801B-EBF5-85801D71C8D1}"/>
              </a:ext>
            </a:extLst>
          </p:cNvPr>
          <p:cNvSpPr txBox="1"/>
          <p:nvPr/>
        </p:nvSpPr>
        <p:spPr>
          <a:xfrm>
            <a:off x="302079" y="97972"/>
            <a:ext cx="2029723" cy="400110"/>
          </a:xfrm>
          <a:prstGeom prst="rect">
            <a:avLst/>
          </a:prstGeom>
          <a:noFill/>
        </p:spPr>
        <p:txBody>
          <a:bodyPr wrap="none" rtlCol="0">
            <a:spAutoFit/>
          </a:bodyPr>
          <a:lstStyle/>
          <a:p>
            <a:r>
              <a:rPr lang="en-US" sz="2000" b="1" i="1" dirty="0">
                <a:latin typeface="Palatino Linotype" panose="02040502050505030304" pitchFamily="18" charset="0"/>
              </a:rPr>
              <a:t>SQL_Scoring.py</a:t>
            </a:r>
            <a:endParaRPr lang="en-IN" sz="2000" b="1" i="1" dirty="0">
              <a:latin typeface="Palatino Linotype" panose="02040502050505030304" pitchFamily="18" charset="0"/>
            </a:endParaRPr>
          </a:p>
        </p:txBody>
      </p:sp>
      <p:sp>
        <p:nvSpPr>
          <p:cNvPr id="3" name="TextBox 2">
            <a:extLst>
              <a:ext uri="{FF2B5EF4-FFF2-40B4-BE49-F238E27FC236}">
                <a16:creationId xmlns:a16="http://schemas.microsoft.com/office/drawing/2014/main" id="{EE8E1CD5-DFEF-470B-9E29-4057E9E36A79}"/>
              </a:ext>
            </a:extLst>
          </p:cNvPr>
          <p:cNvSpPr txBox="1"/>
          <p:nvPr/>
        </p:nvSpPr>
        <p:spPr>
          <a:xfrm>
            <a:off x="302079" y="620546"/>
            <a:ext cx="8613321" cy="4832092"/>
          </a:xfrm>
          <a:prstGeom prst="rect">
            <a:avLst/>
          </a:prstGeom>
          <a:noFill/>
        </p:spPr>
        <p:txBody>
          <a:bodyPr wrap="square" rtlCol="0">
            <a:spAutoFit/>
          </a:bodyPr>
          <a:lstStyle/>
          <a:p>
            <a:r>
              <a:rPr lang="en-IN" sz="1100" b="0" dirty="0">
                <a:solidFill>
                  <a:schemeClr val="tx1"/>
                </a:solidFill>
                <a:effectLst/>
                <a:latin typeface="Palatino Linotype" panose="02040502050505030304" pitchFamily="18" charset="0"/>
              </a:rPr>
              <a:t>from game import </a:t>
            </a:r>
            <a:r>
              <a:rPr lang="en-IN" sz="1100" b="0" dirty="0" err="1">
                <a:solidFill>
                  <a:schemeClr val="tx1"/>
                </a:solidFill>
                <a:effectLst/>
                <a:latin typeface="Palatino Linotype" panose="02040502050505030304" pitchFamily="18" charset="0"/>
              </a:rPr>
              <a:t>game_loop</a:t>
            </a:r>
            <a:endParaRPr lang="en-IN" sz="1100" b="0" dirty="0">
              <a:solidFill>
                <a:schemeClr val="tx1"/>
              </a:solidFill>
              <a:effectLst/>
              <a:latin typeface="Palatino Linotype" panose="02040502050505030304" pitchFamily="18" charset="0"/>
            </a:endParaRPr>
          </a:p>
          <a:p>
            <a:r>
              <a:rPr lang="en-IN" sz="1100" b="0" dirty="0">
                <a:solidFill>
                  <a:schemeClr val="tx1"/>
                </a:solidFill>
                <a:effectLst/>
                <a:latin typeface="Palatino Linotype" panose="02040502050505030304" pitchFamily="18" charset="0"/>
              </a:rPr>
              <a:t>import </a:t>
            </a:r>
            <a:r>
              <a:rPr lang="en-IN" sz="1100" b="0" dirty="0" err="1">
                <a:solidFill>
                  <a:schemeClr val="tx1"/>
                </a:solidFill>
                <a:effectLst/>
                <a:latin typeface="Palatino Linotype" panose="02040502050505030304" pitchFamily="18" charset="0"/>
              </a:rPr>
              <a:t>mysql.connector</a:t>
            </a:r>
            <a:r>
              <a:rPr lang="en-IN" sz="1100" b="0" dirty="0">
                <a:solidFill>
                  <a:schemeClr val="tx1"/>
                </a:solidFill>
                <a:effectLst/>
                <a:latin typeface="Palatino Linotype" panose="02040502050505030304" pitchFamily="18" charset="0"/>
              </a:rPr>
              <a:t> as m</a:t>
            </a:r>
          </a:p>
          <a:p>
            <a:r>
              <a:rPr lang="en-IN" sz="1100" b="0" dirty="0">
                <a:solidFill>
                  <a:schemeClr val="tx1"/>
                </a:solidFill>
                <a:effectLst/>
                <a:latin typeface="Palatino Linotype" panose="02040502050505030304" pitchFamily="18" charset="0"/>
              </a:rPr>
              <a:t>from sorts import *</a:t>
            </a:r>
          </a:p>
          <a:p>
            <a:r>
              <a:rPr lang="en-IN" sz="1100" b="0" dirty="0">
                <a:solidFill>
                  <a:schemeClr val="tx1"/>
                </a:solidFill>
                <a:effectLst/>
                <a:latin typeface="Palatino Linotype" panose="02040502050505030304" pitchFamily="18" charset="0"/>
              </a:rPr>
              <a:t>if __name__ != '__main__':</a:t>
            </a:r>
          </a:p>
          <a:p>
            <a:r>
              <a:rPr lang="en-IN" sz="1100" b="0" dirty="0">
                <a:solidFill>
                  <a:schemeClr val="tx1"/>
                </a:solidFill>
                <a:effectLst/>
                <a:latin typeface="Palatino Linotype" panose="02040502050505030304" pitchFamily="18" charset="0"/>
              </a:rPr>
              <a:t>    def </a:t>
            </a:r>
            <a:r>
              <a:rPr lang="en-IN" sz="1100" b="0" dirty="0" err="1">
                <a:solidFill>
                  <a:schemeClr val="tx1"/>
                </a:solidFill>
                <a:effectLst/>
                <a:latin typeface="Palatino Linotype" panose="02040502050505030304" pitchFamily="18" charset="0"/>
              </a:rPr>
              <a:t>run_game</a:t>
            </a:r>
            <a:r>
              <a:rPr lang="en-IN" sz="1100" b="0" dirty="0">
                <a:solidFill>
                  <a:schemeClr val="tx1"/>
                </a:solidFill>
                <a:effectLst/>
                <a:latin typeface="Palatino Linotype" panose="02040502050505030304" pitchFamily="18" charset="0"/>
              </a:rPr>
              <a:t>(name):             #fn called in menu.py</a:t>
            </a:r>
          </a:p>
          <a:p>
            <a:r>
              <a:rPr lang="en-IN" sz="1100" b="0" dirty="0">
                <a:solidFill>
                  <a:schemeClr val="tx1"/>
                </a:solidFill>
                <a:effectLst/>
                <a:latin typeface="Palatino Linotype" panose="02040502050505030304" pitchFamily="18" charset="0"/>
              </a:rPr>
              <a:t>            con = </a:t>
            </a:r>
            <a:r>
              <a:rPr lang="en-IN" sz="1100" b="0" dirty="0" err="1">
                <a:solidFill>
                  <a:schemeClr val="tx1"/>
                </a:solidFill>
                <a:effectLst/>
                <a:latin typeface="Palatino Linotype" panose="02040502050505030304" pitchFamily="18" charset="0"/>
              </a:rPr>
              <a:t>m.connect</a:t>
            </a:r>
            <a:r>
              <a:rPr lang="en-IN" sz="1100" b="0" dirty="0">
                <a:solidFill>
                  <a:schemeClr val="tx1"/>
                </a:solidFill>
                <a:effectLst/>
                <a:latin typeface="Palatino Linotype" panose="02040502050505030304" pitchFamily="18" charset="0"/>
              </a:rPr>
              <a:t>(host = 'localhost', username = 'root', passwd = 'F@tlady0194', </a:t>
            </a:r>
            <a:r>
              <a:rPr lang="en-IN" sz="1100" b="0" dirty="0" err="1">
                <a:solidFill>
                  <a:schemeClr val="tx1"/>
                </a:solidFill>
                <a:effectLst/>
                <a:latin typeface="Palatino Linotype" panose="02040502050505030304" pitchFamily="18" charset="0"/>
              </a:rPr>
              <a:t>db</a:t>
            </a:r>
            <a:r>
              <a:rPr lang="en-IN" sz="1100" b="0" dirty="0">
                <a:solidFill>
                  <a:schemeClr val="tx1"/>
                </a:solidFill>
                <a:effectLst/>
                <a:latin typeface="Palatino Linotype" panose="02040502050505030304" pitchFamily="18" charset="0"/>
              </a:rPr>
              <a:t> = 'project')</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score, time = </a:t>
            </a:r>
            <a:r>
              <a:rPr lang="en-IN" sz="1100" b="0" dirty="0" err="1">
                <a:solidFill>
                  <a:schemeClr val="tx1"/>
                </a:solidFill>
                <a:effectLst/>
                <a:latin typeface="Palatino Linotype" panose="02040502050505030304" pitchFamily="18" charset="0"/>
              </a:rPr>
              <a:t>game_loop</a:t>
            </a:r>
            <a:r>
              <a:rPr lang="en-IN" sz="1100" b="0" dirty="0">
                <a:solidFill>
                  <a:schemeClr val="tx1"/>
                </a:solidFill>
                <a:effectLst/>
                <a:latin typeface="Palatino Linotype" panose="02040502050505030304" pitchFamily="18" charset="0"/>
              </a:rPr>
              <a:t>()                           #run the game and store the returned values</a:t>
            </a:r>
          </a:p>
          <a:p>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player = [100, name, score , time]</a:t>
            </a:r>
          </a:p>
          <a:p>
            <a:r>
              <a:rPr lang="en-IN" sz="1100" b="0" dirty="0">
                <a:solidFill>
                  <a:schemeClr val="tx1"/>
                </a:solidFill>
                <a:effectLst/>
                <a:latin typeface="Palatino Linotype" panose="02040502050505030304" pitchFamily="18" charset="0"/>
              </a:rPr>
              <a:t>            if </a:t>
            </a:r>
            <a:r>
              <a:rPr lang="en-IN" sz="1100" b="0" dirty="0" err="1">
                <a:solidFill>
                  <a:schemeClr val="tx1"/>
                </a:solidFill>
                <a:effectLst/>
                <a:latin typeface="Palatino Linotype" panose="02040502050505030304" pitchFamily="18" charset="0"/>
              </a:rPr>
              <a:t>con.is_connected</a:t>
            </a:r>
            <a:r>
              <a:rPr lang="en-IN" sz="1100" b="0" dirty="0">
                <a:solidFill>
                  <a:schemeClr val="tx1"/>
                </a:solidFill>
                <a:effectLst/>
                <a:latin typeface="Palatino Linotype" panose="02040502050505030304" pitchFamily="18" charset="0"/>
              </a:rPr>
              <a:t>():</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mycursor</a:t>
            </a:r>
            <a:r>
              <a:rPr lang="en-IN" sz="1100" b="0" dirty="0">
                <a:solidFill>
                  <a:schemeClr val="tx1"/>
                </a:solidFill>
                <a:effectLst/>
                <a:latin typeface="Palatino Linotype" panose="02040502050505030304" pitchFamily="18" charset="0"/>
              </a:rPr>
              <a:t> = </a:t>
            </a:r>
            <a:r>
              <a:rPr lang="en-IN" sz="1100" b="0" dirty="0" err="1">
                <a:solidFill>
                  <a:schemeClr val="tx1"/>
                </a:solidFill>
                <a:effectLst/>
                <a:latin typeface="Palatino Linotype" panose="02040502050505030304" pitchFamily="18" charset="0"/>
              </a:rPr>
              <a:t>con.cursor</a:t>
            </a:r>
            <a:r>
              <a:rPr lang="en-IN" sz="1100" b="0" dirty="0">
                <a:solidFill>
                  <a:schemeClr val="tx1"/>
                </a:solidFill>
                <a:effectLst/>
                <a:latin typeface="Palatino Linotype" panose="02040502050505030304" pitchFamily="18" charset="0"/>
              </a:rPr>
              <a:t>()</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query1 = 'select * from </a:t>
            </a:r>
            <a:r>
              <a:rPr lang="en-IN" sz="1100" b="0" dirty="0" err="1">
                <a:solidFill>
                  <a:schemeClr val="tx1"/>
                </a:solidFill>
                <a:effectLst/>
                <a:latin typeface="Palatino Linotype" panose="02040502050505030304" pitchFamily="18" charset="0"/>
              </a:rPr>
              <a:t>space_fighters</a:t>
            </a:r>
            <a:r>
              <a:rPr lang="en-IN" sz="1100" b="0" dirty="0">
                <a:solidFill>
                  <a:schemeClr val="tx1"/>
                </a:solidFill>
                <a:effectLst/>
                <a:latin typeface="Palatino Linotype" panose="02040502050505030304" pitchFamily="18" charset="0"/>
              </a:rPr>
              <a:t>'</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mycursor.execute</a:t>
            </a:r>
            <a:r>
              <a:rPr lang="en-IN" sz="1100" b="0" dirty="0">
                <a:solidFill>
                  <a:schemeClr val="tx1"/>
                </a:solidFill>
                <a:effectLst/>
                <a:latin typeface="Palatino Linotype" panose="02040502050505030304" pitchFamily="18" charset="0"/>
              </a:rPr>
              <a:t>(query1)</a:t>
            </a:r>
          </a:p>
          <a:p>
            <a:r>
              <a:rPr lang="en-IN" sz="1100" b="0" dirty="0">
                <a:solidFill>
                  <a:schemeClr val="tx1"/>
                </a:solidFill>
                <a:effectLst/>
                <a:latin typeface="Palatino Linotype" panose="02040502050505030304" pitchFamily="18" charset="0"/>
              </a:rPr>
              <a:t>                result = </a:t>
            </a:r>
            <a:r>
              <a:rPr lang="en-IN" sz="1100" b="0" dirty="0" err="1">
                <a:solidFill>
                  <a:schemeClr val="tx1"/>
                </a:solidFill>
                <a:effectLst/>
                <a:latin typeface="Palatino Linotype" panose="02040502050505030304" pitchFamily="18" charset="0"/>
              </a:rPr>
              <a:t>mycursor.fetchall</a:t>
            </a:r>
            <a:r>
              <a:rPr lang="en-IN" sz="1100" b="0" dirty="0">
                <a:solidFill>
                  <a:schemeClr val="tx1"/>
                </a:solidFill>
                <a:effectLst/>
                <a:latin typeface="Palatino Linotype" panose="02040502050505030304" pitchFamily="18" charset="0"/>
              </a:rPr>
              <a:t>()                    #returns result as tuples nested in a list</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 = []</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if </a:t>
            </a:r>
            <a:r>
              <a:rPr lang="en-IN" sz="1100" b="0" dirty="0" err="1">
                <a:solidFill>
                  <a:schemeClr val="tx1"/>
                </a:solidFill>
                <a:effectLst/>
                <a:latin typeface="Palatino Linotype" panose="02040502050505030304" pitchFamily="18" charset="0"/>
              </a:rPr>
              <a:t>len</a:t>
            </a:r>
            <a:r>
              <a:rPr lang="en-IN" sz="1100" b="0" dirty="0">
                <a:solidFill>
                  <a:schemeClr val="tx1"/>
                </a:solidFill>
                <a:effectLst/>
                <a:latin typeface="Palatino Linotype" panose="02040502050505030304" pitchFamily="18" charset="0"/>
              </a:rPr>
              <a:t>(result) != 0:                            #if players data exists</a:t>
            </a:r>
          </a:p>
          <a:p>
            <a:r>
              <a:rPr lang="en-IN" sz="1100" b="0" dirty="0">
                <a:solidFill>
                  <a:schemeClr val="tx1"/>
                </a:solidFill>
                <a:effectLst/>
                <a:latin typeface="Palatino Linotype" panose="02040502050505030304" pitchFamily="18" charset="0"/>
              </a:rPr>
              <a:t>                    for </a:t>
            </a:r>
            <a:r>
              <a:rPr lang="en-IN" sz="1100" b="0" dirty="0" err="1">
                <a:solidFill>
                  <a:schemeClr val="tx1"/>
                </a:solidFill>
                <a:effectLst/>
                <a:latin typeface="Palatino Linotype" panose="02040502050505030304" pitchFamily="18" charset="0"/>
              </a:rPr>
              <a:t>i</a:t>
            </a:r>
            <a:r>
              <a:rPr lang="en-IN" sz="1100" b="0" dirty="0">
                <a:solidFill>
                  <a:schemeClr val="tx1"/>
                </a:solidFill>
                <a:effectLst/>
                <a:latin typeface="Palatino Linotype" panose="02040502050505030304" pitchFamily="18" charset="0"/>
              </a:rPr>
              <a:t> in range(</a:t>
            </a:r>
            <a:r>
              <a:rPr lang="en-IN" sz="1100" b="0" dirty="0" err="1">
                <a:solidFill>
                  <a:schemeClr val="tx1"/>
                </a:solidFill>
                <a:effectLst/>
                <a:latin typeface="Palatino Linotype" panose="02040502050505030304" pitchFamily="18" charset="0"/>
              </a:rPr>
              <a:t>len</a:t>
            </a:r>
            <a:r>
              <a:rPr lang="en-IN" sz="1100" b="0" dirty="0">
                <a:solidFill>
                  <a:schemeClr val="tx1"/>
                </a:solidFill>
                <a:effectLst/>
                <a:latin typeface="Palatino Linotype" panose="02040502050505030304" pitchFamily="18" charset="0"/>
              </a:rPr>
              <a:t>(result)):</a:t>
            </a:r>
          </a:p>
          <a:p>
            <a:r>
              <a:rPr lang="en-IN" sz="1100" b="0" dirty="0">
                <a:solidFill>
                  <a:schemeClr val="tx1"/>
                </a:solidFill>
                <a:effectLst/>
                <a:latin typeface="Palatino Linotype" panose="02040502050505030304" pitchFamily="18" charset="0"/>
              </a:rPr>
              <a:t>                        a = list(result[</a:t>
            </a:r>
            <a:r>
              <a:rPr lang="en-IN" sz="1100" b="0" dirty="0" err="1">
                <a:solidFill>
                  <a:schemeClr val="tx1"/>
                </a:solidFill>
                <a:effectLst/>
                <a:latin typeface="Palatino Linotype" panose="02040502050505030304" pitchFamily="18" charset="0"/>
              </a:rPr>
              <a:t>i</a:t>
            </a:r>
            <a:r>
              <a:rPr lang="en-IN" sz="1100" b="0" dirty="0">
                <a:solidFill>
                  <a:schemeClr val="tx1"/>
                </a:solidFill>
                <a:effectLst/>
                <a:latin typeface="Palatino Linotype" panose="02040502050505030304" pitchFamily="18" charset="0"/>
              </a:rPr>
              <a:t>])                     #convert result tuples into lists</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lst.append</a:t>
            </a:r>
            <a:r>
              <a:rPr lang="en-IN" sz="1100" b="0" dirty="0">
                <a:solidFill>
                  <a:schemeClr val="tx1"/>
                </a:solidFill>
                <a:effectLst/>
                <a:latin typeface="Palatino Linotype" panose="02040502050505030304" pitchFamily="18" charset="0"/>
              </a:rPr>
              <a:t>(a)</a:t>
            </a:r>
          </a:p>
          <a:p>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lst.append</a:t>
            </a:r>
            <a:r>
              <a:rPr lang="en-IN" sz="1100" b="0" dirty="0">
                <a:solidFill>
                  <a:schemeClr val="tx1"/>
                </a:solidFill>
                <a:effectLst/>
                <a:latin typeface="Palatino Linotype" panose="02040502050505030304" pitchFamily="18" charset="0"/>
              </a:rPr>
              <a:t>(player)                          #append player data</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insertion_sort_scores</a:t>
            </a:r>
            <a:r>
              <a:rPr lang="en-IN" sz="1100" b="0" dirty="0">
                <a:solidFill>
                  <a:schemeClr val="tx1"/>
                </a:solidFill>
                <a:effectLst/>
                <a:latin typeface="Palatino Linotype" panose="02040502050505030304" pitchFamily="18" charset="0"/>
              </a:rPr>
              <a:t>(</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                  #sort player ranking based on score</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bubble_sort_time</a:t>
            </a:r>
            <a:r>
              <a:rPr lang="en-IN" sz="1100" b="0" dirty="0">
                <a:solidFill>
                  <a:schemeClr val="tx1"/>
                </a:solidFill>
                <a:effectLst/>
                <a:latin typeface="Palatino Linotype" panose="02040502050505030304" pitchFamily="18" charset="0"/>
              </a:rPr>
              <a:t>(</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                       #based on time if their scores are equal</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a:t>
            </a:r>
            <a:endParaRPr lang="en-IN" sz="1100" dirty="0"/>
          </a:p>
        </p:txBody>
      </p:sp>
    </p:spTree>
    <p:extLst>
      <p:ext uri="{BB962C8B-B14F-4D97-AF65-F5344CB8AC3E}">
        <p14:creationId xmlns:p14="http://schemas.microsoft.com/office/powerpoint/2010/main" val="32173936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5AA947-2CC3-235E-45B6-72A001BB4ED9}"/>
              </a:ext>
            </a:extLst>
          </p:cNvPr>
          <p:cNvSpPr txBox="1"/>
          <p:nvPr/>
        </p:nvSpPr>
        <p:spPr>
          <a:xfrm>
            <a:off x="179614" y="220436"/>
            <a:ext cx="8817429" cy="5216813"/>
          </a:xfrm>
          <a:prstGeom prst="rect">
            <a:avLst/>
          </a:prstGeom>
          <a:noFill/>
        </p:spPr>
        <p:txBody>
          <a:bodyPr wrap="square" rtlCol="0">
            <a:spAutoFit/>
          </a:bodyPr>
          <a:lstStyle/>
          <a:p>
            <a:r>
              <a:rPr lang="en-IN" sz="1100" b="0" dirty="0">
                <a:solidFill>
                  <a:schemeClr val="tx1"/>
                </a:solidFill>
                <a:effectLst/>
                <a:latin typeface="Palatino Linotype" panose="02040502050505030304" pitchFamily="18" charset="0"/>
              </a:rPr>
              <a:t>for </a:t>
            </a:r>
            <a:r>
              <a:rPr lang="en-IN" sz="1100" b="0" dirty="0" err="1">
                <a:solidFill>
                  <a:schemeClr val="tx1"/>
                </a:solidFill>
                <a:effectLst/>
                <a:latin typeface="Palatino Linotype" panose="02040502050505030304" pitchFamily="18" charset="0"/>
              </a:rPr>
              <a:t>i</a:t>
            </a:r>
            <a:r>
              <a:rPr lang="en-IN" sz="1100" b="0" dirty="0">
                <a:solidFill>
                  <a:schemeClr val="tx1"/>
                </a:solidFill>
                <a:effectLst/>
                <a:latin typeface="Palatino Linotype" panose="02040502050505030304" pitchFamily="18" charset="0"/>
              </a:rPr>
              <a:t> in range(</a:t>
            </a:r>
            <a:r>
              <a:rPr lang="en-IN" sz="1100" b="0" dirty="0" err="1">
                <a:solidFill>
                  <a:schemeClr val="tx1"/>
                </a:solidFill>
                <a:effectLst/>
                <a:latin typeface="Palatino Linotype" panose="02040502050505030304" pitchFamily="18" charset="0"/>
              </a:rPr>
              <a:t>len</a:t>
            </a:r>
            <a:r>
              <a:rPr lang="en-IN" sz="1100" b="0" dirty="0">
                <a:solidFill>
                  <a:schemeClr val="tx1"/>
                </a:solidFill>
                <a:effectLst/>
                <a:latin typeface="Palatino Linotype" panose="02040502050505030304" pitchFamily="18" charset="0"/>
              </a:rPr>
              <a:t>(</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                   #using index </a:t>
            </a:r>
            <a:r>
              <a:rPr lang="en-IN" sz="1100" b="0" dirty="0" err="1">
                <a:solidFill>
                  <a:schemeClr val="tx1"/>
                </a:solidFill>
                <a:effectLst/>
                <a:latin typeface="Palatino Linotype" panose="02040502050505030304" pitchFamily="18" charset="0"/>
              </a:rPr>
              <a:t>posn</a:t>
            </a:r>
            <a:r>
              <a:rPr lang="en-IN" sz="1100" b="0" dirty="0">
                <a:solidFill>
                  <a:schemeClr val="tx1"/>
                </a:solidFill>
                <a:effectLst/>
                <a:latin typeface="Palatino Linotype" panose="02040502050505030304" pitchFamily="18" charset="0"/>
              </a:rPr>
              <a:t> as </a:t>
            </a:r>
            <a:r>
              <a:rPr lang="en-IN" sz="1100" b="0" dirty="0" err="1">
                <a:solidFill>
                  <a:schemeClr val="tx1"/>
                </a:solidFill>
                <a:effectLst/>
                <a:latin typeface="Palatino Linotype" panose="02040502050505030304" pitchFamily="18" charset="0"/>
              </a:rPr>
              <a:t>iterable</a:t>
            </a:r>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i</a:t>
            </a:r>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a:t>
            </a:r>
            <a:r>
              <a:rPr lang="en-IN" sz="1100" b="0" dirty="0" err="1">
                <a:solidFill>
                  <a:schemeClr val="tx1"/>
                </a:solidFill>
                <a:effectLst/>
                <a:latin typeface="Palatino Linotype" panose="02040502050505030304" pitchFamily="18" charset="0"/>
              </a:rPr>
              <a:t>i</a:t>
            </a:r>
            <a:r>
              <a:rPr lang="en-IN" sz="1100" b="0" dirty="0">
                <a:solidFill>
                  <a:schemeClr val="tx1"/>
                </a:solidFill>
                <a:effectLst/>
                <a:latin typeface="Palatino Linotype" panose="02040502050505030304" pitchFamily="18" charset="0"/>
              </a:rPr>
              <a:t>][0] = i+1                         #change rank to i+1 since indexing starts from 0</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a:t>
            </a:r>
            <a:r>
              <a:rPr lang="en-IN" sz="1100" b="0" dirty="0" err="1">
                <a:solidFill>
                  <a:schemeClr val="tx1"/>
                </a:solidFill>
                <a:effectLst/>
                <a:latin typeface="Palatino Linotype" panose="02040502050505030304" pitchFamily="18" charset="0"/>
              </a:rPr>
              <a:t>i</a:t>
            </a:r>
            <a:r>
              <a:rPr lang="en-IN" sz="1100" b="0" dirty="0">
                <a:solidFill>
                  <a:schemeClr val="tx1"/>
                </a:solidFill>
                <a:effectLst/>
                <a:latin typeface="Palatino Linotype" panose="02040502050505030304" pitchFamily="18" charset="0"/>
              </a:rPr>
              <a:t>] = tuple(</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a:t>
            </a:r>
            <a:r>
              <a:rPr lang="en-IN" sz="1100" b="0" dirty="0" err="1">
                <a:solidFill>
                  <a:schemeClr val="tx1"/>
                </a:solidFill>
                <a:effectLst/>
                <a:latin typeface="Palatino Linotype" panose="02040502050505030304" pitchFamily="18" charset="0"/>
              </a:rPr>
              <a:t>i</a:t>
            </a:r>
            <a:r>
              <a:rPr lang="en-IN" sz="1100" b="0" dirty="0">
                <a:solidFill>
                  <a:schemeClr val="tx1"/>
                </a:solidFill>
                <a:effectLst/>
                <a:latin typeface="Palatino Linotype" panose="02040502050505030304" pitchFamily="18" charset="0"/>
              </a:rPr>
              <a:t>])                  #convert nested lists back to nested tuples</a:t>
            </a:r>
          </a:p>
          <a:p>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if </a:t>
            </a:r>
            <a:r>
              <a:rPr lang="en-IN" sz="1100" b="0" dirty="0" err="1">
                <a:solidFill>
                  <a:schemeClr val="tx1"/>
                </a:solidFill>
                <a:effectLst/>
                <a:latin typeface="Palatino Linotype" panose="02040502050505030304" pitchFamily="18" charset="0"/>
              </a:rPr>
              <a:t>len</a:t>
            </a:r>
            <a:r>
              <a:rPr lang="en-IN" sz="1100" b="0" dirty="0">
                <a:solidFill>
                  <a:schemeClr val="tx1"/>
                </a:solidFill>
                <a:effectLst/>
                <a:latin typeface="Palatino Linotype" panose="02040502050505030304" pitchFamily="18" charset="0"/>
              </a:rPr>
              <a:t>(</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 &gt; 5:</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lst.pop</a:t>
            </a:r>
            <a:r>
              <a:rPr lang="en-IN" sz="1100" b="0" dirty="0">
                <a:solidFill>
                  <a:schemeClr val="tx1"/>
                </a:solidFill>
                <a:effectLst/>
                <a:latin typeface="Palatino Linotype" panose="02040502050505030304" pitchFamily="18" charset="0"/>
              </a:rPr>
              <a:t>()</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elif</a:t>
            </a:r>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len</a:t>
            </a:r>
            <a:r>
              <a:rPr lang="en-IN" sz="1100" b="0" dirty="0">
                <a:solidFill>
                  <a:schemeClr val="tx1"/>
                </a:solidFill>
                <a:effectLst/>
                <a:latin typeface="Palatino Linotype" panose="02040502050505030304" pitchFamily="18" charset="0"/>
              </a:rPr>
              <a:t>(</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 == 0:                             #if no player data exists</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lst.append</a:t>
            </a:r>
            <a:r>
              <a:rPr lang="en-IN" sz="1100" b="0" dirty="0">
                <a:solidFill>
                  <a:schemeClr val="tx1"/>
                </a:solidFill>
                <a:effectLst/>
                <a:latin typeface="Palatino Linotype" panose="02040502050505030304" pitchFamily="18" charset="0"/>
              </a:rPr>
              <a:t>(player)</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[0][0] = 1                               #change rank to 1</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[0] = tuple(</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[0])                      #convert nested list to nested tuple</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query2 = 'delete from </a:t>
            </a:r>
            <a:r>
              <a:rPr lang="en-IN" sz="1100" b="0" dirty="0" err="1">
                <a:solidFill>
                  <a:schemeClr val="tx1"/>
                </a:solidFill>
                <a:effectLst/>
                <a:latin typeface="Palatino Linotype" panose="02040502050505030304" pitchFamily="18" charset="0"/>
              </a:rPr>
              <a:t>space_fighters</a:t>
            </a:r>
            <a:r>
              <a:rPr lang="en-IN" sz="1100" b="0" dirty="0">
                <a:solidFill>
                  <a:schemeClr val="tx1"/>
                </a:solidFill>
                <a:effectLst/>
                <a:latin typeface="Palatino Linotype" panose="02040502050505030304" pitchFamily="18" charset="0"/>
              </a:rPr>
              <a:t>'              #delete existing data, since data may have changed after last play</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mycursor.execute</a:t>
            </a:r>
            <a:r>
              <a:rPr lang="en-IN" sz="1100" b="0" dirty="0">
                <a:solidFill>
                  <a:schemeClr val="tx1"/>
                </a:solidFill>
                <a:effectLst/>
                <a:latin typeface="Palatino Linotype" panose="02040502050505030304" pitchFamily="18" charset="0"/>
              </a:rPr>
              <a:t>(query2)</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con.commit</a:t>
            </a:r>
            <a:r>
              <a:rPr lang="en-IN" sz="1100" b="0" dirty="0">
                <a:solidFill>
                  <a:schemeClr val="tx1"/>
                </a:solidFill>
                <a:effectLst/>
                <a:latin typeface="Palatino Linotype" panose="02040502050505030304" pitchFamily="18" charset="0"/>
              </a:rPr>
              <a:t>()</a:t>
            </a:r>
          </a:p>
          <a:p>
            <a:r>
              <a:rPr lang="en-IN" sz="1100" b="0" dirty="0">
                <a:solidFill>
                  <a:schemeClr val="tx1"/>
                </a:solidFill>
                <a:effectLst/>
                <a:latin typeface="Palatino Linotype" panose="02040502050505030304" pitchFamily="18" charset="0"/>
              </a:rPr>
              <a:t>                </a:t>
            </a:r>
          </a:p>
          <a:p>
            <a:r>
              <a:rPr lang="en-IN" sz="1100" b="0" dirty="0">
                <a:solidFill>
                  <a:schemeClr val="tx1"/>
                </a:solidFill>
                <a:effectLst/>
                <a:latin typeface="Palatino Linotype" panose="02040502050505030304" pitchFamily="18" charset="0"/>
              </a:rPr>
              <a:t>                query3 = 'insert into </a:t>
            </a:r>
            <a:r>
              <a:rPr lang="en-IN" sz="1100" b="0" dirty="0" err="1">
                <a:solidFill>
                  <a:schemeClr val="tx1"/>
                </a:solidFill>
                <a:effectLst/>
                <a:latin typeface="Palatino Linotype" panose="02040502050505030304" pitchFamily="18" charset="0"/>
              </a:rPr>
              <a:t>space_fighters</a:t>
            </a:r>
            <a:r>
              <a:rPr lang="en-IN" sz="1100" b="0" dirty="0">
                <a:solidFill>
                  <a:schemeClr val="tx1"/>
                </a:solidFill>
                <a:effectLst/>
                <a:latin typeface="Palatino Linotype" panose="02040502050505030304" pitchFamily="18" charset="0"/>
              </a:rPr>
              <a:t> values (%</a:t>
            </a:r>
            <a:r>
              <a:rPr lang="en-IN" sz="1100" b="0" dirty="0" err="1">
                <a:solidFill>
                  <a:schemeClr val="tx1"/>
                </a:solidFill>
                <a:effectLst/>
                <a:latin typeface="Palatino Linotype" panose="02040502050505030304" pitchFamily="18" charset="0"/>
              </a:rPr>
              <a:t>s,%s,%s,%s</a:t>
            </a:r>
            <a:r>
              <a:rPr lang="en-IN" sz="1100" b="0" dirty="0">
                <a:solidFill>
                  <a:schemeClr val="tx1"/>
                </a:solidFill>
                <a:effectLst/>
                <a:latin typeface="Palatino Linotype" panose="02040502050505030304" pitchFamily="18" charset="0"/>
              </a:rPr>
              <a:t>)'         #insert new data into </a:t>
            </a:r>
            <a:r>
              <a:rPr lang="en-IN" sz="1100" b="0" dirty="0" err="1">
                <a:solidFill>
                  <a:schemeClr val="tx1"/>
                </a:solidFill>
                <a:effectLst/>
                <a:latin typeface="Palatino Linotype" panose="02040502050505030304" pitchFamily="18" charset="0"/>
              </a:rPr>
              <a:t>sql</a:t>
            </a:r>
            <a:r>
              <a:rPr lang="en-IN" sz="1100" b="0" dirty="0">
                <a:solidFill>
                  <a:schemeClr val="tx1"/>
                </a:solidFill>
                <a:effectLst/>
                <a:latin typeface="Palatino Linotype" panose="02040502050505030304" pitchFamily="18" charset="0"/>
              </a:rPr>
              <a:t> table</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mycursor.executemany</a:t>
            </a:r>
            <a:r>
              <a:rPr lang="en-IN" sz="1100" b="0" dirty="0">
                <a:solidFill>
                  <a:schemeClr val="tx1"/>
                </a:solidFill>
                <a:effectLst/>
                <a:latin typeface="Palatino Linotype" panose="02040502050505030304" pitchFamily="18" charset="0"/>
              </a:rPr>
              <a:t>(query3, </a:t>
            </a:r>
            <a:r>
              <a:rPr lang="en-IN" sz="1100" b="0" dirty="0" err="1">
                <a:solidFill>
                  <a:schemeClr val="tx1"/>
                </a:solidFill>
                <a:effectLst/>
                <a:latin typeface="Palatino Linotype" panose="02040502050505030304" pitchFamily="18" charset="0"/>
              </a:rPr>
              <a:t>lst</a:t>
            </a:r>
            <a:r>
              <a:rPr lang="en-IN" sz="1100" b="0" dirty="0">
                <a:solidFill>
                  <a:schemeClr val="tx1"/>
                </a:solidFill>
                <a:effectLst/>
                <a:latin typeface="Palatino Linotype" panose="02040502050505030304" pitchFamily="18" charset="0"/>
              </a:rPr>
              <a:t>)</a:t>
            </a:r>
          </a:p>
          <a:p>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con.commit</a:t>
            </a:r>
            <a:r>
              <a:rPr lang="en-IN" sz="1100" b="0" dirty="0">
                <a:solidFill>
                  <a:schemeClr val="tx1"/>
                </a:solidFill>
                <a:effectLst/>
                <a:latin typeface="Palatino Linotype" panose="02040502050505030304" pitchFamily="18" charset="0"/>
              </a:rPr>
              <a:t>()</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a:t>
            </a:r>
            <a:r>
              <a:rPr lang="en-IN" sz="1100" b="0" dirty="0" err="1">
                <a:solidFill>
                  <a:schemeClr val="tx1"/>
                </a:solidFill>
                <a:effectLst/>
                <a:latin typeface="Palatino Linotype" panose="02040502050505030304" pitchFamily="18" charset="0"/>
              </a:rPr>
              <a:t>con.close</a:t>
            </a:r>
            <a:r>
              <a:rPr lang="en-IN" sz="1100" b="0" dirty="0">
                <a:solidFill>
                  <a:schemeClr val="tx1"/>
                </a:solidFill>
                <a:effectLst/>
                <a:latin typeface="Palatino Linotype" panose="02040502050505030304" pitchFamily="18" charset="0"/>
              </a:rPr>
              <a:t>()</a:t>
            </a:r>
          </a:p>
          <a:p>
            <a:br>
              <a:rPr lang="en-IN" sz="1100" b="0" dirty="0">
                <a:solidFill>
                  <a:schemeClr val="tx1"/>
                </a:solidFill>
                <a:effectLst/>
                <a:latin typeface="Palatino Linotype" panose="02040502050505030304" pitchFamily="18" charset="0"/>
              </a:rPr>
            </a:br>
            <a:r>
              <a:rPr lang="en-IN" sz="1100" b="0" dirty="0">
                <a:solidFill>
                  <a:schemeClr val="tx1"/>
                </a:solidFill>
                <a:effectLst/>
                <a:latin typeface="Palatino Linotype" panose="02040502050505030304" pitchFamily="18" charset="0"/>
              </a:rPr>
              <a:t>            if time == 65:       #return score to decide which window should be displayed - win or lose</a:t>
            </a:r>
          </a:p>
          <a:p>
            <a:r>
              <a:rPr lang="en-IN" sz="1100" b="0" dirty="0">
                <a:solidFill>
                  <a:schemeClr val="tx1"/>
                </a:solidFill>
                <a:effectLst/>
                <a:latin typeface="Palatino Linotype" panose="02040502050505030304" pitchFamily="18" charset="0"/>
              </a:rPr>
              <a:t>                return 'win'</a:t>
            </a:r>
          </a:p>
          <a:p>
            <a:r>
              <a:rPr lang="en-IN" sz="1100" b="0" dirty="0">
                <a:solidFill>
                  <a:schemeClr val="tx1"/>
                </a:solidFill>
                <a:effectLst/>
                <a:latin typeface="Palatino Linotype" panose="02040502050505030304" pitchFamily="18" charset="0"/>
              </a:rPr>
              <a:t>            else:</a:t>
            </a:r>
          </a:p>
          <a:p>
            <a:r>
              <a:rPr lang="en-IN" sz="1100" b="0" dirty="0">
                <a:solidFill>
                  <a:schemeClr val="tx1"/>
                </a:solidFill>
                <a:effectLst/>
                <a:latin typeface="Palatino Linotype" panose="02040502050505030304" pitchFamily="18" charset="0"/>
              </a:rPr>
              <a:t>                return 'lose'</a:t>
            </a:r>
          </a:p>
          <a:p>
            <a:br>
              <a:rPr lang="en-IN" sz="1100" b="0" dirty="0">
                <a:solidFill>
                  <a:srgbClr val="CCCCCC"/>
                </a:solidFill>
                <a:effectLst/>
                <a:latin typeface="Consolas" panose="020B0609020204030204" pitchFamily="49" charset="0"/>
              </a:rPr>
            </a:br>
            <a:endParaRPr lang="en-IN" sz="1100" b="0" dirty="0">
              <a:solidFill>
                <a:srgbClr val="CCCCCC"/>
              </a:solidFill>
              <a:effectLst/>
              <a:latin typeface="Consolas" panose="020B0609020204030204" pitchFamily="49" charset="0"/>
            </a:endParaRPr>
          </a:p>
          <a:p>
            <a:endParaRPr lang="en-IN" dirty="0"/>
          </a:p>
        </p:txBody>
      </p:sp>
    </p:spTree>
    <p:extLst>
      <p:ext uri="{BB962C8B-B14F-4D97-AF65-F5344CB8AC3E}">
        <p14:creationId xmlns:p14="http://schemas.microsoft.com/office/powerpoint/2010/main" val="15856905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50BE73-7CFA-F01F-8009-A154491BBC36}"/>
              </a:ext>
            </a:extLst>
          </p:cNvPr>
          <p:cNvSpPr txBox="1"/>
          <p:nvPr/>
        </p:nvSpPr>
        <p:spPr>
          <a:xfrm>
            <a:off x="236764" y="285750"/>
            <a:ext cx="2342308" cy="523220"/>
          </a:xfrm>
          <a:prstGeom prst="rect">
            <a:avLst/>
          </a:prstGeom>
          <a:solidFill>
            <a:srgbClr val="D6CCC2"/>
          </a:solidFill>
        </p:spPr>
        <p:txBody>
          <a:bodyPr wrap="none" rtlCol="0">
            <a:spAutoFit/>
          </a:bodyPr>
          <a:lstStyle/>
          <a:p>
            <a:r>
              <a:rPr lang="en-US" sz="2800" dirty="0">
                <a:latin typeface="Palatino Linotype" panose="02040502050505030304" pitchFamily="18" charset="0"/>
              </a:rPr>
              <a:t>05. Snapshots</a:t>
            </a:r>
            <a:endParaRPr lang="en-IN" sz="2800" dirty="0">
              <a:latin typeface="Palatino Linotype" panose="02040502050505030304" pitchFamily="18" charset="0"/>
            </a:endParaRPr>
          </a:p>
        </p:txBody>
      </p:sp>
      <p:pic>
        <p:nvPicPr>
          <p:cNvPr id="4" name="Picture 3">
            <a:extLst>
              <a:ext uri="{FF2B5EF4-FFF2-40B4-BE49-F238E27FC236}">
                <a16:creationId xmlns:a16="http://schemas.microsoft.com/office/drawing/2014/main" id="{DAB4B126-8034-3200-6E84-70A5704A56A1}"/>
              </a:ext>
            </a:extLst>
          </p:cNvPr>
          <p:cNvPicPr>
            <a:picLocks noChangeAspect="1"/>
          </p:cNvPicPr>
          <p:nvPr/>
        </p:nvPicPr>
        <p:blipFill>
          <a:blip r:embed="rId2"/>
          <a:stretch>
            <a:fillRect/>
          </a:stretch>
        </p:blipFill>
        <p:spPr>
          <a:xfrm>
            <a:off x="236764" y="1281791"/>
            <a:ext cx="4160122" cy="3079391"/>
          </a:xfrm>
          <a:prstGeom prst="rect">
            <a:avLst/>
          </a:prstGeom>
        </p:spPr>
      </p:pic>
      <p:pic>
        <p:nvPicPr>
          <p:cNvPr id="6" name="Picture 5">
            <a:extLst>
              <a:ext uri="{FF2B5EF4-FFF2-40B4-BE49-F238E27FC236}">
                <a16:creationId xmlns:a16="http://schemas.microsoft.com/office/drawing/2014/main" id="{8700385C-B73F-7D42-DFFC-FDC856009C29}"/>
              </a:ext>
            </a:extLst>
          </p:cNvPr>
          <p:cNvPicPr>
            <a:picLocks noChangeAspect="1"/>
          </p:cNvPicPr>
          <p:nvPr/>
        </p:nvPicPr>
        <p:blipFill>
          <a:blip r:embed="rId3"/>
          <a:stretch>
            <a:fillRect/>
          </a:stretch>
        </p:blipFill>
        <p:spPr>
          <a:xfrm>
            <a:off x="4649142" y="1259559"/>
            <a:ext cx="4188391" cy="3079391"/>
          </a:xfrm>
          <a:prstGeom prst="rect">
            <a:avLst/>
          </a:prstGeom>
        </p:spPr>
      </p:pic>
    </p:spTree>
    <p:extLst>
      <p:ext uri="{BB962C8B-B14F-4D97-AF65-F5344CB8AC3E}">
        <p14:creationId xmlns:p14="http://schemas.microsoft.com/office/powerpoint/2010/main" val="277465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DEDE9"/>
        </a:solidFill>
        <a:effectLst/>
      </p:bgPr>
    </p:bg>
    <p:spTree>
      <p:nvGrpSpPr>
        <p:cNvPr id="1" name="Shape 174"/>
        <p:cNvGrpSpPr/>
        <p:nvPr/>
      </p:nvGrpSpPr>
      <p:grpSpPr>
        <a:xfrm>
          <a:off x="0" y="0"/>
          <a:ext cx="0" cy="0"/>
          <a:chOff x="0" y="0"/>
          <a:chExt cx="0" cy="0"/>
        </a:xfrm>
      </p:grpSpPr>
      <p:sp>
        <p:nvSpPr>
          <p:cNvPr id="175" name="Google Shape;175;p31"/>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3200" dirty="0">
                <a:latin typeface="Palatino Linotype" panose="02040502050505030304" pitchFamily="18" charset="0"/>
              </a:rPr>
              <a:t>01. Problem Statement</a:t>
            </a:r>
            <a:endParaRPr sz="3200" dirty="0">
              <a:latin typeface="Palatino Linotype" panose="02040502050505030304" pitchFamily="18" charset="0"/>
            </a:endParaRPr>
          </a:p>
        </p:txBody>
      </p:sp>
      <p:sp>
        <p:nvSpPr>
          <p:cNvPr id="176" name="Google Shape;176;p31"/>
          <p:cNvSpPr txBox="1">
            <a:spLocks noGrp="1"/>
          </p:cNvSpPr>
          <p:nvPr>
            <p:ph type="subTitle" idx="1"/>
          </p:nvPr>
        </p:nvSpPr>
        <p:spPr>
          <a:xfrm>
            <a:off x="417334" y="1936956"/>
            <a:ext cx="8309331" cy="1483907"/>
          </a:xfrm>
          <a:prstGeom prst="rect">
            <a:avLst/>
          </a:prstGeom>
        </p:spPr>
        <p:txBody>
          <a:bodyPr spcFirstLastPara="1" wrap="square" lIns="91425" tIns="91425" rIns="91425" bIns="91425" anchor="t" anchorCtr="0">
            <a:noAutofit/>
          </a:bodyPr>
          <a:lstStyle/>
          <a:p>
            <a:pPr marL="0" indent="0">
              <a:buSzPts val="1100"/>
              <a:buNone/>
            </a:pPr>
            <a:r>
              <a:rPr lang="en-US" altLang="en-US" sz="2000" dirty="0">
                <a:solidFill>
                  <a:srgbClr val="000000"/>
                </a:solidFill>
                <a:latin typeface="Palatino Linotype" panose="02040502050505030304" pitchFamily="18" charset="0"/>
              </a:rPr>
              <a:t>To d</a:t>
            </a:r>
            <a:r>
              <a:rPr kumimoji="0" lang="en-US" altLang="en-US" sz="2000" b="0" i="0" u="none" strike="noStrike" cap="none" normalizeH="0" baseline="0" dirty="0">
                <a:ln>
                  <a:noFill/>
                </a:ln>
                <a:solidFill>
                  <a:srgbClr val="000000"/>
                </a:solidFill>
                <a:effectLst/>
                <a:latin typeface="Palatino Linotype" panose="02040502050505030304" pitchFamily="18" charset="0"/>
              </a:rPr>
              <a:t>evelop a captivating and user-friendly space shooter game that combines simplicity with excitement. The challenge is to create an immersive experience with intuitive controls, vibrant graphics, and an addictive progression system, catering to both casual and avid gamers.</a:t>
            </a:r>
          </a:p>
          <a:p>
            <a:pPr marL="0" lvl="0" indent="0" algn="l" rtl="0">
              <a:spcBef>
                <a:spcPts val="0"/>
              </a:spcBef>
              <a:spcAft>
                <a:spcPts val="0"/>
              </a:spcAft>
              <a:buClr>
                <a:schemeClr val="dk1"/>
              </a:buClr>
              <a:buSzPts val="1100"/>
              <a:buFont typeface="Arial"/>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7CAF31A-FF91-DF60-338B-53C404915C2E}"/>
              </a:ext>
            </a:extLst>
          </p:cNvPr>
          <p:cNvPicPr>
            <a:picLocks noChangeAspect="1"/>
          </p:cNvPicPr>
          <p:nvPr/>
        </p:nvPicPr>
        <p:blipFill>
          <a:blip r:embed="rId2"/>
          <a:stretch>
            <a:fillRect/>
          </a:stretch>
        </p:blipFill>
        <p:spPr>
          <a:xfrm>
            <a:off x="494700" y="222572"/>
            <a:ext cx="3473143" cy="3079957"/>
          </a:xfrm>
          <a:prstGeom prst="rect">
            <a:avLst/>
          </a:prstGeom>
        </p:spPr>
      </p:pic>
      <p:pic>
        <p:nvPicPr>
          <p:cNvPr id="4" name="Picture 3">
            <a:extLst>
              <a:ext uri="{FF2B5EF4-FFF2-40B4-BE49-F238E27FC236}">
                <a16:creationId xmlns:a16="http://schemas.microsoft.com/office/drawing/2014/main" id="{0BBF6820-D1E6-AE46-0E9D-5F8AA345D88A}"/>
              </a:ext>
            </a:extLst>
          </p:cNvPr>
          <p:cNvPicPr>
            <a:picLocks noChangeAspect="1"/>
          </p:cNvPicPr>
          <p:nvPr/>
        </p:nvPicPr>
        <p:blipFill>
          <a:blip r:embed="rId3"/>
          <a:stretch>
            <a:fillRect/>
          </a:stretch>
        </p:blipFill>
        <p:spPr>
          <a:xfrm>
            <a:off x="4392386" y="2129882"/>
            <a:ext cx="4465319" cy="2393132"/>
          </a:xfrm>
          <a:prstGeom prst="rect">
            <a:avLst/>
          </a:prstGeom>
        </p:spPr>
      </p:pic>
    </p:spTree>
    <p:extLst>
      <p:ext uri="{BB962C8B-B14F-4D97-AF65-F5344CB8AC3E}">
        <p14:creationId xmlns:p14="http://schemas.microsoft.com/office/powerpoint/2010/main" val="264348079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65734FA-B619-96AB-4D90-EFF7F90F028F}"/>
              </a:ext>
            </a:extLst>
          </p:cNvPr>
          <p:cNvPicPr>
            <a:picLocks noChangeAspect="1"/>
          </p:cNvPicPr>
          <p:nvPr/>
        </p:nvPicPr>
        <p:blipFill>
          <a:blip r:embed="rId2"/>
          <a:stretch>
            <a:fillRect/>
          </a:stretch>
        </p:blipFill>
        <p:spPr>
          <a:xfrm>
            <a:off x="318407" y="1156240"/>
            <a:ext cx="5453743" cy="3045283"/>
          </a:xfrm>
          <a:prstGeom prst="rect">
            <a:avLst/>
          </a:prstGeom>
        </p:spPr>
      </p:pic>
      <p:pic>
        <p:nvPicPr>
          <p:cNvPr id="5" name="Picture 4">
            <a:extLst>
              <a:ext uri="{FF2B5EF4-FFF2-40B4-BE49-F238E27FC236}">
                <a16:creationId xmlns:a16="http://schemas.microsoft.com/office/drawing/2014/main" id="{45866917-62C9-5711-B097-87E45EA33B7C}"/>
              </a:ext>
            </a:extLst>
          </p:cNvPr>
          <p:cNvPicPr>
            <a:picLocks noChangeAspect="1"/>
          </p:cNvPicPr>
          <p:nvPr/>
        </p:nvPicPr>
        <p:blipFill>
          <a:blip r:embed="rId3"/>
          <a:stretch>
            <a:fillRect/>
          </a:stretch>
        </p:blipFill>
        <p:spPr>
          <a:xfrm>
            <a:off x="6361660" y="351064"/>
            <a:ext cx="3449248" cy="2327818"/>
          </a:xfrm>
          <a:prstGeom prst="rect">
            <a:avLst/>
          </a:prstGeom>
        </p:spPr>
      </p:pic>
      <p:pic>
        <p:nvPicPr>
          <p:cNvPr id="7" name="Picture 6">
            <a:extLst>
              <a:ext uri="{FF2B5EF4-FFF2-40B4-BE49-F238E27FC236}">
                <a16:creationId xmlns:a16="http://schemas.microsoft.com/office/drawing/2014/main" id="{DE9AFE60-7914-552C-CFF2-853A39D134BF}"/>
              </a:ext>
            </a:extLst>
          </p:cNvPr>
          <p:cNvPicPr>
            <a:picLocks noChangeAspect="1"/>
          </p:cNvPicPr>
          <p:nvPr/>
        </p:nvPicPr>
        <p:blipFill>
          <a:blip r:embed="rId4"/>
          <a:stretch>
            <a:fillRect/>
          </a:stretch>
        </p:blipFill>
        <p:spPr>
          <a:xfrm>
            <a:off x="6436119" y="2678881"/>
            <a:ext cx="1891446" cy="2127876"/>
          </a:xfrm>
          <a:prstGeom prst="rect">
            <a:avLst/>
          </a:prstGeom>
        </p:spPr>
      </p:pic>
    </p:spTree>
    <p:extLst>
      <p:ext uri="{BB962C8B-B14F-4D97-AF65-F5344CB8AC3E}">
        <p14:creationId xmlns:p14="http://schemas.microsoft.com/office/powerpoint/2010/main" val="26073716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0286E-FDC3-DE0D-E46C-ABDA0F0D6A11}"/>
              </a:ext>
            </a:extLst>
          </p:cNvPr>
          <p:cNvSpPr>
            <a:spLocks noGrp="1"/>
          </p:cNvSpPr>
          <p:nvPr>
            <p:ph type="title"/>
          </p:nvPr>
        </p:nvSpPr>
        <p:spPr/>
        <p:txBody>
          <a:bodyPr/>
          <a:lstStyle/>
          <a:p>
            <a:r>
              <a:rPr lang="en-US" sz="3200" dirty="0">
                <a:latin typeface="Palatino Linotype" panose="02040502050505030304" pitchFamily="18" charset="0"/>
              </a:rPr>
              <a:t>Learning from this Project</a:t>
            </a:r>
            <a:endParaRPr lang="en-IN" sz="3200" dirty="0">
              <a:latin typeface="Palatino Linotype" panose="02040502050505030304" pitchFamily="18" charset="0"/>
            </a:endParaRPr>
          </a:p>
        </p:txBody>
      </p:sp>
      <p:sp>
        <p:nvSpPr>
          <p:cNvPr id="15" name="TextBox 14">
            <a:extLst>
              <a:ext uri="{FF2B5EF4-FFF2-40B4-BE49-F238E27FC236}">
                <a16:creationId xmlns:a16="http://schemas.microsoft.com/office/drawing/2014/main" id="{9756DCC0-B452-4866-FF70-A4B150FAE5E9}"/>
              </a:ext>
            </a:extLst>
          </p:cNvPr>
          <p:cNvSpPr txBox="1"/>
          <p:nvPr/>
        </p:nvSpPr>
        <p:spPr>
          <a:xfrm>
            <a:off x="440872" y="1387926"/>
            <a:ext cx="6082393" cy="3539430"/>
          </a:xfrm>
          <a:prstGeom prst="rect">
            <a:avLst/>
          </a:prstGeom>
          <a:noFill/>
        </p:spPr>
        <p:txBody>
          <a:bodyPr wrap="square" rtlCol="0">
            <a:spAutoFit/>
          </a:bodyPr>
          <a:lstStyle/>
          <a:p>
            <a:r>
              <a:rPr lang="en-US" sz="1500" b="0" i="0" dirty="0">
                <a:solidFill>
                  <a:srgbClr val="374151"/>
                </a:solidFill>
                <a:effectLst/>
                <a:latin typeface="Palatino Linotype" panose="02040502050505030304" pitchFamily="18" charset="0"/>
              </a:rPr>
              <a:t>This project not only provided a platform for creativity and expression but also served as a valuable learning experience for understanding game design principles. Through this project, we've delved into essential concepts such as player controls, enemy AI, weapons systems, and more. Broadly, the insights gained are:</a:t>
            </a:r>
          </a:p>
          <a:p>
            <a:endParaRPr lang="en-US" sz="1500" dirty="0">
              <a:solidFill>
                <a:srgbClr val="374151"/>
              </a:solidFill>
              <a:latin typeface="Palatino Linotype" panose="02040502050505030304" pitchFamily="18" charset="0"/>
            </a:endParaRPr>
          </a:p>
          <a:p>
            <a:pPr marL="285750" indent="-285750">
              <a:buFont typeface="Arial" panose="020B0604020202020204" pitchFamily="34" charset="0"/>
              <a:buChar char="•"/>
            </a:pPr>
            <a:r>
              <a:rPr lang="en-IN" sz="1500" b="1" i="0" dirty="0">
                <a:effectLst/>
                <a:latin typeface="Palatino Linotype" panose="02040502050505030304" pitchFamily="18" charset="0"/>
              </a:rPr>
              <a:t>Code Structure and Organization:</a:t>
            </a:r>
            <a:r>
              <a:rPr lang="en-US" sz="1500" b="1" i="0" dirty="0">
                <a:solidFill>
                  <a:srgbClr val="374151"/>
                </a:solidFill>
                <a:effectLst/>
                <a:latin typeface="Palatino Linotype" panose="02040502050505030304" pitchFamily="18" charset="0"/>
              </a:rPr>
              <a:t> </a:t>
            </a:r>
            <a:r>
              <a:rPr lang="en-US" sz="1500" b="0" i="0" dirty="0">
                <a:solidFill>
                  <a:srgbClr val="374151"/>
                </a:solidFill>
                <a:effectLst/>
                <a:latin typeface="Palatino Linotype" panose="02040502050505030304" pitchFamily="18" charset="0"/>
              </a:rPr>
              <a:t>Understand how the code is structured and organized. This includes the use of modules, classes, and directories.</a:t>
            </a:r>
          </a:p>
          <a:p>
            <a:pPr marL="285750" indent="-285750">
              <a:buFont typeface="Arial" panose="020B0604020202020204" pitchFamily="34" charset="0"/>
              <a:buChar char="•"/>
            </a:pPr>
            <a:r>
              <a:rPr lang="en-IN" sz="1500" b="1" i="0" dirty="0">
                <a:effectLst/>
                <a:latin typeface="Palatino Linotype" panose="02040502050505030304" pitchFamily="18" charset="0"/>
              </a:rPr>
              <a:t>Game Loop Implementation:</a:t>
            </a:r>
            <a:endParaRPr lang="en-US" sz="1500" dirty="0">
              <a:solidFill>
                <a:srgbClr val="374151"/>
              </a:solidFill>
              <a:latin typeface="Palatino Linotype" panose="02040502050505030304" pitchFamily="18" charset="0"/>
            </a:endParaRPr>
          </a:p>
          <a:p>
            <a:pPr marL="285750" indent="-285750">
              <a:buFont typeface="Arial" panose="020B0604020202020204" pitchFamily="34" charset="0"/>
              <a:buChar char="•"/>
            </a:pPr>
            <a:r>
              <a:rPr lang="en-IN" sz="1500" b="1" i="0" dirty="0">
                <a:effectLst/>
                <a:latin typeface="Palatino Linotype" panose="02040502050505030304" pitchFamily="18" charset="0"/>
              </a:rPr>
              <a:t>Documentation and Comments: </a:t>
            </a:r>
            <a:r>
              <a:rPr lang="en-IN" sz="1500" i="0" dirty="0">
                <a:effectLst/>
                <a:latin typeface="Palatino Linotype" panose="02040502050505030304" pitchFamily="18" charset="0"/>
              </a:rPr>
              <a:t>O</a:t>
            </a:r>
            <a:r>
              <a:rPr lang="en-US" sz="1500" b="0" i="0" dirty="0" err="1">
                <a:solidFill>
                  <a:srgbClr val="374151"/>
                </a:solidFill>
                <a:effectLst/>
                <a:latin typeface="Palatino Linotype" panose="02040502050505030304" pitchFamily="18" charset="0"/>
              </a:rPr>
              <a:t>bserve</a:t>
            </a:r>
            <a:r>
              <a:rPr lang="en-US" sz="1500" b="0" i="0" dirty="0">
                <a:solidFill>
                  <a:srgbClr val="374151"/>
                </a:solidFill>
                <a:effectLst/>
                <a:latin typeface="Palatino Linotype" panose="02040502050505030304" pitchFamily="18" charset="0"/>
              </a:rPr>
              <a:t> how the code is documented, including comments and docstrings.</a:t>
            </a:r>
          </a:p>
          <a:p>
            <a:pPr marL="285750" indent="-285750">
              <a:buFont typeface="Arial" panose="020B0604020202020204" pitchFamily="34" charset="0"/>
              <a:buChar char="•"/>
            </a:pPr>
            <a:r>
              <a:rPr lang="en-IN" sz="1500" b="1" i="0" dirty="0">
                <a:effectLst/>
                <a:latin typeface="Palatino Linotype" panose="02040502050505030304" pitchFamily="18" charset="0"/>
              </a:rPr>
              <a:t>Graphics and Visual Effects:</a:t>
            </a:r>
            <a:r>
              <a:rPr lang="en-US" sz="1500" dirty="0">
                <a:solidFill>
                  <a:srgbClr val="374151"/>
                </a:solidFill>
                <a:latin typeface="Palatino Linotype" panose="02040502050505030304" pitchFamily="18" charset="0"/>
              </a:rPr>
              <a:t> </a:t>
            </a:r>
            <a:r>
              <a:rPr lang="en-US" sz="1500" b="0" i="0" dirty="0">
                <a:solidFill>
                  <a:srgbClr val="374151"/>
                </a:solidFill>
                <a:effectLst/>
                <a:latin typeface="Palatino Linotype" panose="02040502050505030304" pitchFamily="18" charset="0"/>
              </a:rPr>
              <a:t>Learn about animations, and other visual effects that contribute to the overall gaming experience.</a:t>
            </a:r>
            <a:endParaRPr lang="en-IN" sz="1500" dirty="0">
              <a:latin typeface="Palatino Linotype" panose="02040502050505030304" pitchFamily="18" charset="0"/>
            </a:endParaRPr>
          </a:p>
          <a:p>
            <a:endParaRPr lang="en-IN" dirty="0"/>
          </a:p>
        </p:txBody>
      </p:sp>
      <p:pic>
        <p:nvPicPr>
          <p:cNvPr id="21" name="Picture 20">
            <a:extLst>
              <a:ext uri="{FF2B5EF4-FFF2-40B4-BE49-F238E27FC236}">
                <a16:creationId xmlns:a16="http://schemas.microsoft.com/office/drawing/2014/main" id="{E0366D74-7EC5-263D-B633-D78FC6CAC4E2}"/>
              </a:ext>
            </a:extLst>
          </p:cNvPr>
          <p:cNvPicPr>
            <a:picLocks noChangeAspect="1"/>
          </p:cNvPicPr>
          <p:nvPr/>
        </p:nvPicPr>
        <p:blipFill rotWithShape="1">
          <a:blip r:embed="rId2"/>
          <a:srcRect l="8844" t="16506" r="67188" b="29378"/>
          <a:stretch/>
        </p:blipFill>
        <p:spPr>
          <a:xfrm>
            <a:off x="6148111" y="363275"/>
            <a:ext cx="633376" cy="702000"/>
          </a:xfrm>
          <a:prstGeom prst="rect">
            <a:avLst/>
          </a:prstGeom>
        </p:spPr>
      </p:pic>
    </p:spTree>
    <p:extLst>
      <p:ext uri="{BB962C8B-B14F-4D97-AF65-F5344CB8AC3E}">
        <p14:creationId xmlns:p14="http://schemas.microsoft.com/office/powerpoint/2010/main" val="359444630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E4DA1245-326D-9E31-AFE7-C94B11E7FF43}"/>
              </a:ext>
            </a:extLst>
          </p:cNvPr>
          <p:cNvSpPr/>
          <p:nvPr/>
        </p:nvSpPr>
        <p:spPr>
          <a:xfrm>
            <a:off x="6173742" y="0"/>
            <a:ext cx="861832" cy="5143500"/>
          </a:xfrm>
          <a:prstGeom prst="rect">
            <a:avLst/>
          </a:prstGeom>
          <a:solidFill>
            <a:srgbClr val="EDEDE9"/>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539889A-0E1C-C28C-F38F-02A6290EAC6F}"/>
              </a:ext>
            </a:extLst>
          </p:cNvPr>
          <p:cNvSpPr>
            <a:spLocks noGrp="1"/>
          </p:cNvSpPr>
          <p:nvPr>
            <p:ph type="title"/>
          </p:nvPr>
        </p:nvSpPr>
        <p:spPr>
          <a:xfrm>
            <a:off x="0" y="262205"/>
            <a:ext cx="6173741" cy="702000"/>
          </a:xfrm>
        </p:spPr>
        <p:txBody>
          <a:bodyPr/>
          <a:lstStyle/>
          <a:p>
            <a:pPr algn="ctr"/>
            <a:r>
              <a:rPr lang="en-US" sz="3200" dirty="0">
                <a:latin typeface="Palatino Linotype" panose="02040502050505030304" pitchFamily="18" charset="0"/>
              </a:rPr>
              <a:t>Conclusion and Future Work</a:t>
            </a:r>
            <a:endParaRPr lang="en-IN" sz="3200" dirty="0">
              <a:latin typeface="Palatino Linotype" panose="02040502050505030304" pitchFamily="18" charset="0"/>
            </a:endParaRPr>
          </a:p>
        </p:txBody>
      </p:sp>
      <p:sp>
        <p:nvSpPr>
          <p:cNvPr id="15" name="TextBox 14">
            <a:extLst>
              <a:ext uri="{FF2B5EF4-FFF2-40B4-BE49-F238E27FC236}">
                <a16:creationId xmlns:a16="http://schemas.microsoft.com/office/drawing/2014/main" id="{D036C03B-6CCC-9CFC-A918-3C649F6E5129}"/>
              </a:ext>
            </a:extLst>
          </p:cNvPr>
          <p:cNvSpPr txBox="1"/>
          <p:nvPr/>
        </p:nvSpPr>
        <p:spPr>
          <a:xfrm>
            <a:off x="156664" y="1314570"/>
            <a:ext cx="6017078" cy="1600438"/>
          </a:xfrm>
          <a:prstGeom prst="rect">
            <a:avLst/>
          </a:prstGeom>
          <a:noFill/>
        </p:spPr>
        <p:txBody>
          <a:bodyPr wrap="square" rtlCol="0">
            <a:spAutoFit/>
          </a:bodyPr>
          <a:lstStyle/>
          <a:p>
            <a:r>
              <a:rPr lang="en-US" b="0" i="0" dirty="0">
                <a:solidFill>
                  <a:srgbClr val="374151"/>
                </a:solidFill>
                <a:effectLst/>
                <a:latin typeface="Palatino Linotype" panose="02040502050505030304" pitchFamily="18" charset="0"/>
              </a:rPr>
              <a:t>In conclusion, the Python space fighter game we've created is a testament to the exciting possibilities of game development. This project not only marks an accomplishment in Python game development but also serves as a stepping stone for further exploration and innovation in the vast and ever-evolving world of game design. In the future, we can improve this project by </a:t>
            </a:r>
            <a:r>
              <a:rPr lang="en-US" dirty="0">
                <a:latin typeface="Palatino Linotype" panose="02040502050505030304" pitchFamily="18" charset="0"/>
              </a:rPr>
              <a:t>improving graphics, adding new maps, making the game smoother and adding extra obstacles.</a:t>
            </a:r>
            <a:endParaRPr lang="en-IN" dirty="0">
              <a:latin typeface="Palatino Linotype" panose="02040502050505030304" pitchFamily="18" charset="0"/>
            </a:endParaRPr>
          </a:p>
        </p:txBody>
      </p:sp>
      <p:sp>
        <p:nvSpPr>
          <p:cNvPr id="18" name="Title 1">
            <a:extLst>
              <a:ext uri="{FF2B5EF4-FFF2-40B4-BE49-F238E27FC236}">
                <a16:creationId xmlns:a16="http://schemas.microsoft.com/office/drawing/2014/main" id="{4FB445F1-FBA2-7F0E-3879-C0F2A441958B}"/>
              </a:ext>
            </a:extLst>
          </p:cNvPr>
          <p:cNvSpPr txBox="1">
            <a:spLocks/>
          </p:cNvSpPr>
          <p:nvPr/>
        </p:nvSpPr>
        <p:spPr>
          <a:xfrm>
            <a:off x="6173741" y="3046227"/>
            <a:ext cx="2970257" cy="702000"/>
          </a:xfrm>
          <a:prstGeom prst="rect">
            <a:avLst/>
          </a:prstGeom>
          <a:solidFill>
            <a:srgbClr val="D6CCC2"/>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000"/>
              <a:buFont typeface="Archivo"/>
              <a:buNone/>
              <a:defRPr sz="2500" b="1" i="0" u="none" strike="noStrike" cap="none">
                <a:solidFill>
                  <a:schemeClr val="dk1"/>
                </a:solidFill>
                <a:latin typeface="Archivo"/>
                <a:ea typeface="Archivo"/>
                <a:cs typeface="Archivo"/>
                <a:sym typeface="Archivo"/>
              </a:defRPr>
            </a:lvl1pPr>
            <a:lvl2pPr marR="0" lvl="1"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2pPr>
            <a:lvl3pPr marR="0" lvl="2"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3pPr>
            <a:lvl4pPr marR="0" lvl="3"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4pPr>
            <a:lvl5pPr marR="0" lvl="4"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5pPr>
            <a:lvl6pPr marR="0" lvl="5"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6pPr>
            <a:lvl7pPr marR="0" lvl="6"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7pPr>
            <a:lvl8pPr marR="0" lvl="7"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8pPr>
            <a:lvl9pPr marR="0" lvl="8" algn="l" rtl="0">
              <a:lnSpc>
                <a:spcPct val="100000"/>
              </a:lnSpc>
              <a:spcBef>
                <a:spcPts val="0"/>
              </a:spcBef>
              <a:spcAft>
                <a:spcPts val="0"/>
              </a:spcAft>
              <a:buClr>
                <a:schemeClr val="dk1"/>
              </a:buClr>
              <a:buSzPts val="3000"/>
              <a:buFont typeface="Archivo"/>
              <a:buNone/>
              <a:defRPr sz="3000" b="1" i="0" u="none" strike="noStrike" cap="none">
                <a:solidFill>
                  <a:schemeClr val="dk1"/>
                </a:solidFill>
                <a:latin typeface="Archivo"/>
                <a:ea typeface="Archivo"/>
                <a:cs typeface="Archivo"/>
                <a:sym typeface="Archivo"/>
              </a:defRPr>
            </a:lvl9pPr>
          </a:lstStyle>
          <a:p>
            <a:pPr algn="ctr"/>
            <a:r>
              <a:rPr lang="en-US" sz="3200" dirty="0">
                <a:latin typeface="Palatino Linotype" panose="02040502050505030304" pitchFamily="18" charset="0"/>
              </a:rPr>
              <a:t>Bibliography</a:t>
            </a:r>
            <a:endParaRPr lang="en-IN" sz="3200" dirty="0">
              <a:latin typeface="Palatino Linotype" panose="02040502050505030304" pitchFamily="18" charset="0"/>
            </a:endParaRPr>
          </a:p>
        </p:txBody>
      </p:sp>
      <p:sp>
        <p:nvSpPr>
          <p:cNvPr id="20" name="TextBox 19">
            <a:extLst>
              <a:ext uri="{FF2B5EF4-FFF2-40B4-BE49-F238E27FC236}">
                <a16:creationId xmlns:a16="http://schemas.microsoft.com/office/drawing/2014/main" id="{E014CBBB-9548-AE08-657B-6819368D9C99}"/>
              </a:ext>
            </a:extLst>
          </p:cNvPr>
          <p:cNvSpPr txBox="1"/>
          <p:nvPr/>
        </p:nvSpPr>
        <p:spPr>
          <a:xfrm>
            <a:off x="6710791" y="3861088"/>
            <a:ext cx="1896155" cy="1169551"/>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Palatino Linotype" panose="02040502050505030304" pitchFamily="18" charset="0"/>
              </a:rPr>
              <a:t>Tech with Tim</a:t>
            </a:r>
          </a:p>
          <a:p>
            <a:pPr marL="285750" indent="-285750">
              <a:buFont typeface="Arial" panose="020B0604020202020204" pitchFamily="34" charset="0"/>
              <a:buChar char="•"/>
            </a:pPr>
            <a:r>
              <a:rPr lang="en-US" sz="1400" dirty="0">
                <a:latin typeface="Palatino Linotype" panose="02040502050505030304" pitchFamily="18" charset="0"/>
              </a:rPr>
              <a:t>Coding with Russ</a:t>
            </a:r>
          </a:p>
          <a:p>
            <a:pPr marL="285750" indent="-285750">
              <a:buFont typeface="Arial" panose="020B0604020202020204" pitchFamily="34" charset="0"/>
              <a:buChar char="•"/>
            </a:pPr>
            <a:r>
              <a:rPr lang="en-US" sz="1400" dirty="0">
                <a:latin typeface="Palatino Linotype" panose="02040502050505030304" pitchFamily="18" charset="0"/>
              </a:rPr>
              <a:t>Stack Overflow </a:t>
            </a:r>
          </a:p>
          <a:p>
            <a:pPr marL="285750" indent="-285750">
              <a:buFont typeface="Arial" panose="020B0604020202020204" pitchFamily="34" charset="0"/>
              <a:buChar char="•"/>
            </a:pPr>
            <a:r>
              <a:rPr lang="en-US" sz="1400" dirty="0">
                <a:latin typeface="Palatino Linotype" panose="02040502050505030304" pitchFamily="18" charset="0"/>
              </a:rPr>
              <a:t>Geeks for Geeks </a:t>
            </a:r>
          </a:p>
          <a:p>
            <a:pPr marL="285750" indent="-285750">
              <a:buFont typeface="Arial" panose="020B0604020202020204" pitchFamily="34" charset="0"/>
              <a:buChar char="•"/>
            </a:pPr>
            <a:r>
              <a:rPr lang="en-US" sz="1400" dirty="0">
                <a:latin typeface="Palatino Linotype" panose="02040502050505030304" pitchFamily="18" charset="0"/>
              </a:rPr>
              <a:t>Python Tutor </a:t>
            </a:r>
            <a:endParaRPr lang="en-IN" dirty="0"/>
          </a:p>
        </p:txBody>
      </p:sp>
    </p:spTree>
    <p:extLst>
      <p:ext uri="{BB962C8B-B14F-4D97-AF65-F5344CB8AC3E}">
        <p14:creationId xmlns:p14="http://schemas.microsoft.com/office/powerpoint/2010/main" val="31493086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8"/>
          <p:cNvSpPr txBox="1">
            <a:spLocks noGrp="1"/>
          </p:cNvSpPr>
          <p:nvPr>
            <p:ph type="title"/>
          </p:nvPr>
        </p:nvSpPr>
        <p:spPr>
          <a:xfrm>
            <a:off x="0" y="1442700"/>
            <a:ext cx="6576000" cy="1628400"/>
          </a:xfrm>
          <a:prstGeom prst="rect">
            <a:avLst/>
          </a:prstGeom>
        </p:spPr>
        <p:txBody>
          <a:bodyPr spcFirstLastPara="1" wrap="square" lIns="822950" tIns="91425" rIns="91425" bIns="91425" anchor="ctr" anchorCtr="0">
            <a:noAutofit/>
          </a:bodyPr>
          <a:lstStyle/>
          <a:p>
            <a:pPr marL="0" lvl="0" indent="0" algn="l" rtl="0">
              <a:spcBef>
                <a:spcPts val="0"/>
              </a:spcBef>
              <a:spcAft>
                <a:spcPts val="0"/>
              </a:spcAft>
              <a:buNone/>
            </a:pPr>
            <a:r>
              <a:rPr lang="en" dirty="0">
                <a:latin typeface="Palatino Linotype" panose="02040502050505030304" pitchFamily="18" charset="0"/>
              </a:rPr>
              <a:t>THANK YOU</a:t>
            </a:r>
            <a:endParaRPr dirty="0">
              <a:latin typeface="Palatino Linotype" panose="0204050205050503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32"/>
          <p:cNvSpPr txBox="1">
            <a:spLocks noGrp="1"/>
          </p:cNvSpPr>
          <p:nvPr>
            <p:ph type="title"/>
          </p:nvPr>
        </p:nvSpPr>
        <p:spPr>
          <a:xfrm>
            <a:off x="3360875" y="2232350"/>
            <a:ext cx="5783100" cy="1912500"/>
          </a:xfrm>
          <a:prstGeom prst="rect">
            <a:avLst/>
          </a:prstGeom>
        </p:spPr>
        <p:txBody>
          <a:bodyPr spcFirstLastPara="1" wrap="square" lIns="91425" tIns="91425" rIns="731500" bIns="91425" anchor="ctr" anchorCtr="0">
            <a:noAutofit/>
          </a:bodyPr>
          <a:lstStyle/>
          <a:p>
            <a:pPr marL="0" lvl="0" indent="0" algn="l" rtl="0">
              <a:spcBef>
                <a:spcPts val="0"/>
              </a:spcBef>
              <a:spcAft>
                <a:spcPts val="0"/>
              </a:spcAft>
              <a:buNone/>
            </a:pPr>
            <a:endParaRPr dirty="0">
              <a:latin typeface="Palatino Linotype" panose="02040502050505030304" pitchFamily="18" charset="0"/>
            </a:endParaRPr>
          </a:p>
        </p:txBody>
      </p:sp>
      <p:sp>
        <p:nvSpPr>
          <p:cNvPr id="183" name="Google Shape;183;p32"/>
          <p:cNvSpPr txBox="1">
            <a:spLocks noGrp="1"/>
          </p:cNvSpPr>
          <p:nvPr>
            <p:ph type="title" idx="2"/>
          </p:nvPr>
        </p:nvSpPr>
        <p:spPr>
          <a:xfrm>
            <a:off x="3360875" y="1052400"/>
            <a:ext cx="1642200" cy="975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latin typeface="Palatino Linotype" panose="02040502050505030304" pitchFamily="18" charset="0"/>
              </a:rPr>
              <a:t>02.</a:t>
            </a:r>
            <a:endParaRPr dirty="0">
              <a:latin typeface="Palatino Linotype" panose="02040502050505030304" pitchFamily="18" charset="0"/>
            </a:endParaRPr>
          </a:p>
        </p:txBody>
      </p:sp>
      <p:sp>
        <p:nvSpPr>
          <p:cNvPr id="2" name="Rectangle 1">
            <a:extLst>
              <a:ext uri="{FF2B5EF4-FFF2-40B4-BE49-F238E27FC236}">
                <a16:creationId xmlns:a16="http://schemas.microsoft.com/office/drawing/2014/main" id="{326CE061-CDF2-4A43-125C-99153B06EA8C}"/>
              </a:ext>
            </a:extLst>
          </p:cNvPr>
          <p:cNvSpPr/>
          <p:nvPr/>
        </p:nvSpPr>
        <p:spPr>
          <a:xfrm>
            <a:off x="3450431" y="2486025"/>
            <a:ext cx="4943475" cy="1485900"/>
          </a:xfrm>
          <a:prstGeom prst="rect">
            <a:avLst/>
          </a:prstGeom>
          <a:solidFill>
            <a:srgbClr val="D6CCC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TextBox 2">
            <a:extLst>
              <a:ext uri="{FF2B5EF4-FFF2-40B4-BE49-F238E27FC236}">
                <a16:creationId xmlns:a16="http://schemas.microsoft.com/office/drawing/2014/main" id="{A38D689A-D26E-C053-BA02-662FB445990E}"/>
              </a:ext>
            </a:extLst>
          </p:cNvPr>
          <p:cNvSpPr txBox="1"/>
          <p:nvPr/>
        </p:nvSpPr>
        <p:spPr>
          <a:xfrm>
            <a:off x="3981611" y="2834657"/>
            <a:ext cx="4541628" cy="707886"/>
          </a:xfrm>
          <a:prstGeom prst="rect">
            <a:avLst/>
          </a:prstGeom>
          <a:noFill/>
        </p:spPr>
        <p:txBody>
          <a:bodyPr wrap="none" rtlCol="0">
            <a:spAutoFit/>
          </a:bodyPr>
          <a:lstStyle/>
          <a:p>
            <a:r>
              <a:rPr lang="en-US" sz="4000" b="1" dirty="0">
                <a:latin typeface="Palatino Linotype" panose="02040502050505030304" pitchFamily="18" charset="0"/>
              </a:rPr>
              <a:t>INTRODUCTION</a:t>
            </a:r>
            <a:endParaRPr lang="en-IN" sz="4000" b="1" dirty="0">
              <a:latin typeface="Palatino Linotype" panose="0204050205050503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grpSp>
        <p:nvGrpSpPr>
          <p:cNvPr id="195" name="Google Shape;195;p33"/>
          <p:cNvGrpSpPr/>
          <p:nvPr/>
        </p:nvGrpSpPr>
        <p:grpSpPr>
          <a:xfrm>
            <a:off x="909982" y="1569562"/>
            <a:ext cx="286571" cy="286540"/>
            <a:chOff x="-65145700" y="3727425"/>
            <a:chExt cx="317425" cy="317425"/>
          </a:xfrm>
        </p:grpSpPr>
        <p:sp>
          <p:nvSpPr>
            <p:cNvPr id="196" name="Google Shape;196;p33"/>
            <p:cNvSpPr/>
            <p:nvPr/>
          </p:nvSpPr>
          <p:spPr>
            <a:xfrm>
              <a:off x="-65145700" y="3769150"/>
              <a:ext cx="275675" cy="275700"/>
            </a:xfrm>
            <a:custGeom>
              <a:avLst/>
              <a:gdLst/>
              <a:ahLst/>
              <a:cxnLst/>
              <a:rect l="l" t="t" r="r" b="b"/>
              <a:pathLst>
                <a:path w="11027" h="11028" extrusionOk="0">
                  <a:moveTo>
                    <a:pt x="5514" y="1"/>
                  </a:moveTo>
                  <a:cubicBezTo>
                    <a:pt x="2489" y="1"/>
                    <a:pt x="0" y="2458"/>
                    <a:pt x="0" y="5514"/>
                  </a:cubicBezTo>
                  <a:cubicBezTo>
                    <a:pt x="0" y="8539"/>
                    <a:pt x="2489" y="11027"/>
                    <a:pt x="5514" y="11027"/>
                  </a:cubicBezTo>
                  <a:cubicBezTo>
                    <a:pt x="8538" y="11027"/>
                    <a:pt x="11027" y="8539"/>
                    <a:pt x="11027" y="5514"/>
                  </a:cubicBezTo>
                  <a:cubicBezTo>
                    <a:pt x="11027" y="5294"/>
                    <a:pt x="10869" y="5105"/>
                    <a:pt x="10649" y="5105"/>
                  </a:cubicBezTo>
                  <a:lnTo>
                    <a:pt x="5955" y="5105"/>
                  </a:lnTo>
                  <a:lnTo>
                    <a:pt x="5955" y="410"/>
                  </a:lnTo>
                  <a:cubicBezTo>
                    <a:pt x="5955" y="190"/>
                    <a:pt x="5766" y="1"/>
                    <a:pt x="551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33"/>
            <p:cNvSpPr/>
            <p:nvPr/>
          </p:nvSpPr>
          <p:spPr>
            <a:xfrm>
              <a:off x="-64977150" y="3727425"/>
              <a:ext cx="148875" cy="147300"/>
            </a:xfrm>
            <a:custGeom>
              <a:avLst/>
              <a:gdLst/>
              <a:ahLst/>
              <a:cxnLst/>
              <a:rect l="l" t="t" r="r" b="b"/>
              <a:pathLst>
                <a:path w="5955" h="5892" extrusionOk="0">
                  <a:moveTo>
                    <a:pt x="441" y="0"/>
                  </a:moveTo>
                  <a:cubicBezTo>
                    <a:pt x="189" y="0"/>
                    <a:pt x="0" y="158"/>
                    <a:pt x="0" y="378"/>
                  </a:cubicBezTo>
                  <a:lnTo>
                    <a:pt x="0" y="5513"/>
                  </a:lnTo>
                  <a:cubicBezTo>
                    <a:pt x="0" y="5702"/>
                    <a:pt x="189" y="5891"/>
                    <a:pt x="441" y="5891"/>
                  </a:cubicBezTo>
                  <a:lnTo>
                    <a:pt x="5514" y="5891"/>
                  </a:lnTo>
                  <a:cubicBezTo>
                    <a:pt x="5734" y="5891"/>
                    <a:pt x="5955" y="5702"/>
                    <a:pt x="5955" y="5513"/>
                  </a:cubicBezTo>
                  <a:cubicBezTo>
                    <a:pt x="5955" y="2489"/>
                    <a:pt x="3466" y="0"/>
                    <a:pt x="441"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TextBox 7">
            <a:extLst>
              <a:ext uri="{FF2B5EF4-FFF2-40B4-BE49-F238E27FC236}">
                <a16:creationId xmlns:a16="http://schemas.microsoft.com/office/drawing/2014/main" id="{3BE31A80-2267-A8E8-C76F-4EA7C8B135DF}"/>
              </a:ext>
            </a:extLst>
          </p:cNvPr>
          <p:cNvSpPr txBox="1"/>
          <p:nvPr/>
        </p:nvSpPr>
        <p:spPr>
          <a:xfrm>
            <a:off x="6765130" y="3243263"/>
            <a:ext cx="2378870" cy="1384995"/>
          </a:xfrm>
          <a:prstGeom prst="rect">
            <a:avLst/>
          </a:prstGeom>
          <a:noFill/>
        </p:spPr>
        <p:txBody>
          <a:bodyPr wrap="square" rtlCol="0">
            <a:spAutoFit/>
          </a:bodyPr>
          <a:lstStyle/>
          <a:p>
            <a:pPr algn="r"/>
            <a:r>
              <a:rPr lang="en-US" sz="2800" b="1" dirty="0">
                <a:latin typeface="Palatino Linotype" panose="02040502050505030304" pitchFamily="18" charset="0"/>
              </a:rPr>
              <a:t>Space     Fighters </a:t>
            </a:r>
          </a:p>
          <a:p>
            <a:pPr algn="r"/>
            <a:r>
              <a:rPr lang="en-US" sz="2800" b="1" dirty="0">
                <a:latin typeface="Palatino Linotype" panose="02040502050505030304" pitchFamily="18" charset="0"/>
              </a:rPr>
              <a:t>Synopsis</a:t>
            </a:r>
            <a:endParaRPr lang="en-IN" sz="2800" b="1" dirty="0">
              <a:latin typeface="Palatino Linotype" panose="02040502050505030304" pitchFamily="18" charset="0"/>
            </a:endParaRPr>
          </a:p>
        </p:txBody>
      </p:sp>
      <p:sp>
        <p:nvSpPr>
          <p:cNvPr id="9" name="TextBox 8">
            <a:extLst>
              <a:ext uri="{FF2B5EF4-FFF2-40B4-BE49-F238E27FC236}">
                <a16:creationId xmlns:a16="http://schemas.microsoft.com/office/drawing/2014/main" id="{EF05AC67-AF2A-1051-2723-B52141568F49}"/>
              </a:ext>
            </a:extLst>
          </p:cNvPr>
          <p:cNvSpPr txBox="1"/>
          <p:nvPr/>
        </p:nvSpPr>
        <p:spPr>
          <a:xfrm>
            <a:off x="85723" y="328289"/>
            <a:ext cx="6886574" cy="4001095"/>
          </a:xfrm>
          <a:prstGeom prst="rect">
            <a:avLst/>
          </a:prstGeom>
          <a:noFill/>
        </p:spPr>
        <p:txBody>
          <a:bodyPr wrap="square" rtlCol="0">
            <a:spAutoFit/>
          </a:bodyPr>
          <a:lstStyle/>
          <a:p>
            <a:r>
              <a:rPr lang="en-US" sz="1600" b="1" dirty="0">
                <a:latin typeface="Palatino Linotype" panose="02040502050505030304" pitchFamily="18" charset="0"/>
              </a:rPr>
              <a:t>The menu has 4 options: </a:t>
            </a:r>
          </a:p>
          <a:p>
            <a:pPr marL="342900" indent="-342900">
              <a:buAutoNum type="arabicPeriod"/>
            </a:pPr>
            <a:r>
              <a:rPr lang="en-US" sz="1600" dirty="0">
                <a:latin typeface="Palatino Linotype" panose="02040502050505030304" pitchFamily="18" charset="0"/>
              </a:rPr>
              <a:t>Start Game </a:t>
            </a:r>
          </a:p>
          <a:p>
            <a:pPr marL="342900" indent="-342900">
              <a:buAutoNum type="arabicPeriod" startAt="2"/>
            </a:pPr>
            <a:r>
              <a:rPr lang="en-US" sz="1600" dirty="0">
                <a:latin typeface="Palatino Linotype" panose="02040502050505030304" pitchFamily="18" charset="0"/>
              </a:rPr>
              <a:t>Rules </a:t>
            </a:r>
          </a:p>
          <a:p>
            <a:pPr marL="342900" indent="-342900">
              <a:buAutoNum type="arabicPeriod" startAt="3"/>
            </a:pPr>
            <a:r>
              <a:rPr lang="en-US" sz="1600" dirty="0">
                <a:latin typeface="Palatino Linotype" panose="02040502050505030304" pitchFamily="18" charset="0"/>
              </a:rPr>
              <a:t>Leader board </a:t>
            </a:r>
          </a:p>
          <a:p>
            <a:pPr marL="342900" indent="-342900">
              <a:buAutoNum type="arabicPeriod" startAt="3"/>
            </a:pPr>
            <a:r>
              <a:rPr lang="en-US" sz="1600" dirty="0">
                <a:latin typeface="Palatino Linotype" panose="02040502050505030304" pitchFamily="18" charset="0"/>
              </a:rPr>
              <a:t>End Game </a:t>
            </a:r>
          </a:p>
          <a:p>
            <a:endParaRPr lang="en-US" sz="1600" dirty="0">
              <a:latin typeface="Palatino Linotype" panose="02040502050505030304" pitchFamily="18" charset="0"/>
            </a:endParaRPr>
          </a:p>
          <a:p>
            <a:r>
              <a:rPr lang="en-US" sz="1600" dirty="0">
                <a:latin typeface="Palatino Linotype" panose="02040502050505030304" pitchFamily="18" charset="0"/>
              </a:rPr>
              <a:t>When ‘Start Game’ is selected, the user is asked to enter their name. After that, the game loop begins. The aim of the game is to shoot the asteroids before it hits Earth.</a:t>
            </a:r>
          </a:p>
          <a:p>
            <a:r>
              <a:rPr lang="en-IN" sz="1600" kern="100" dirty="0">
                <a:effectLst/>
                <a:latin typeface="Palatino Linotype" panose="02040502050505030304" pitchFamily="18" charset="0"/>
                <a:ea typeface="Calibri" panose="020F0502020204030204" pitchFamily="34" charset="0"/>
                <a:cs typeface="Times New Roman" panose="02020603050405020304" pitchFamily="18" charset="0"/>
              </a:rPr>
              <a:t>If the bullet hits the asteroid, it disappears. Else it travels to the edge of the screen and then disappears. The scores of the players along with their time can be checked in the </a:t>
            </a:r>
            <a:r>
              <a:rPr lang="en-IN" sz="1600" i="1" kern="100" dirty="0">
                <a:effectLst/>
                <a:latin typeface="Palatino Linotype" panose="02040502050505030304" pitchFamily="18" charset="0"/>
                <a:ea typeface="Calibri" panose="020F0502020204030204" pitchFamily="34" charset="0"/>
                <a:cs typeface="Times New Roman" panose="02020603050405020304" pitchFamily="18" charset="0"/>
              </a:rPr>
              <a:t>‘Leaderboards.’</a:t>
            </a:r>
            <a:r>
              <a:rPr lang="en-IN" sz="1600" kern="100" dirty="0">
                <a:effectLst/>
                <a:latin typeface="Palatino Linotype" panose="02040502050505030304" pitchFamily="18" charset="0"/>
                <a:ea typeface="Calibri" panose="020F0502020204030204" pitchFamily="34" charset="0"/>
                <a:cs typeface="Times New Roman" panose="02020603050405020304" pitchFamily="18" charset="0"/>
              </a:rPr>
              <a:t> Clicking on </a:t>
            </a:r>
            <a:r>
              <a:rPr lang="en-IN" sz="1600" i="1" kern="100" dirty="0">
                <a:effectLst/>
                <a:latin typeface="Palatino Linotype" panose="02040502050505030304" pitchFamily="18" charset="0"/>
                <a:ea typeface="Calibri" panose="020F0502020204030204" pitchFamily="34" charset="0"/>
                <a:cs typeface="Times New Roman" panose="02020603050405020304" pitchFamily="18" charset="0"/>
              </a:rPr>
              <a:t>‘Rules’</a:t>
            </a:r>
            <a:r>
              <a:rPr lang="en-IN" sz="1600" kern="100" dirty="0">
                <a:effectLst/>
                <a:latin typeface="Palatino Linotype" panose="02040502050505030304" pitchFamily="18" charset="0"/>
                <a:ea typeface="Calibri" panose="020F0502020204030204" pitchFamily="34" charset="0"/>
                <a:cs typeface="Times New Roman" panose="02020603050405020304" pitchFamily="18" charset="0"/>
              </a:rPr>
              <a:t> displays the rules of the game. When </a:t>
            </a:r>
            <a:r>
              <a:rPr lang="en-IN" sz="1600" i="1" kern="100" dirty="0">
                <a:effectLst/>
                <a:latin typeface="Palatino Linotype" panose="02040502050505030304" pitchFamily="18" charset="0"/>
                <a:ea typeface="Calibri" panose="020F0502020204030204" pitchFamily="34" charset="0"/>
                <a:cs typeface="Times New Roman" panose="02020603050405020304" pitchFamily="18" charset="0"/>
              </a:rPr>
              <a:t>‘End Game’</a:t>
            </a:r>
            <a:r>
              <a:rPr lang="en-IN" sz="1600" kern="100" dirty="0">
                <a:effectLst/>
                <a:latin typeface="Palatino Linotype" panose="02040502050505030304" pitchFamily="18" charset="0"/>
                <a:ea typeface="Calibri" panose="020F0502020204030204" pitchFamily="34" charset="0"/>
                <a:cs typeface="Times New Roman" panose="02020603050405020304" pitchFamily="18" charset="0"/>
              </a:rPr>
              <a:t> is selected, there is a popup which asks the user, if they are sure of their choice. If ‘No’ is selected, it takes you back to the menu. If ‘Yes’ is selected, the menu closes.</a:t>
            </a:r>
            <a:r>
              <a:rPr lang="en-IN" sz="1600" i="1" kern="100" dirty="0">
                <a:effectLst/>
                <a:latin typeface="Palatino Linotype" panose="02040502050505030304" pitchFamily="18" charset="0"/>
                <a:ea typeface="Calibri" panose="020F0502020204030204" pitchFamily="34" charset="0"/>
                <a:cs typeface="Times New Roman" panose="02020603050405020304" pitchFamily="18" charset="0"/>
              </a:rPr>
              <a:t> </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latin typeface="Palatino Linotype" panose="0204050205050503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subTitle" idx="6"/>
          </p:nvPr>
        </p:nvSpPr>
        <p:spPr>
          <a:xfrm>
            <a:off x="1800526" y="3272257"/>
            <a:ext cx="3109500" cy="4156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latin typeface="Palatino Linotype" panose="02040502050505030304" pitchFamily="18" charset="0"/>
              </a:rPr>
              <a:t>Prerana M P</a:t>
            </a:r>
            <a:endParaRPr sz="2000" dirty="0">
              <a:latin typeface="Palatino Linotype" panose="02040502050505030304" pitchFamily="18" charset="0"/>
            </a:endParaRPr>
          </a:p>
        </p:txBody>
      </p:sp>
      <p:sp>
        <p:nvSpPr>
          <p:cNvPr id="233" name="Google Shape;233;p35"/>
          <p:cNvSpPr txBox="1">
            <a:spLocks noGrp="1"/>
          </p:cNvSpPr>
          <p:nvPr>
            <p:ph type="title"/>
          </p:nvPr>
        </p:nvSpPr>
        <p:spPr>
          <a:xfrm>
            <a:off x="720000" y="398050"/>
            <a:ext cx="7704000" cy="7020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3200" dirty="0">
                <a:latin typeface="Palatino Linotype" panose="02040502050505030304" pitchFamily="18" charset="0"/>
              </a:rPr>
              <a:t>03. Division of Work</a:t>
            </a:r>
            <a:endParaRPr sz="3200" dirty="0">
              <a:latin typeface="Palatino Linotype" panose="02040502050505030304" pitchFamily="18" charset="0"/>
            </a:endParaRPr>
          </a:p>
        </p:txBody>
      </p:sp>
      <p:sp>
        <p:nvSpPr>
          <p:cNvPr id="234" name="Google Shape;234;p35"/>
          <p:cNvSpPr txBox="1">
            <a:spLocks noGrp="1"/>
          </p:cNvSpPr>
          <p:nvPr>
            <p:ph type="subTitle" idx="1"/>
          </p:nvPr>
        </p:nvSpPr>
        <p:spPr>
          <a:xfrm>
            <a:off x="1800525" y="2093765"/>
            <a:ext cx="3109500" cy="56802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latin typeface="Palatino Linotype" panose="02040502050505030304" pitchFamily="18" charset="0"/>
              </a:rPr>
              <a:t>classes asteroid and missile and fn maindraw</a:t>
            </a:r>
            <a:endParaRPr sz="1400" dirty="0">
              <a:latin typeface="Palatino Linotype" panose="02040502050505030304" pitchFamily="18" charset="0"/>
            </a:endParaRPr>
          </a:p>
        </p:txBody>
      </p:sp>
      <p:sp>
        <p:nvSpPr>
          <p:cNvPr id="235" name="Google Shape;235;p35"/>
          <p:cNvSpPr txBox="1">
            <a:spLocks noGrp="1"/>
          </p:cNvSpPr>
          <p:nvPr>
            <p:ph type="subTitle" idx="2"/>
          </p:nvPr>
        </p:nvSpPr>
        <p:spPr>
          <a:xfrm>
            <a:off x="5314500" y="2093765"/>
            <a:ext cx="3109500" cy="12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400" dirty="0">
                <a:latin typeface="Palatino Linotype" panose="02040502050505030304" pitchFamily="18" charset="0"/>
              </a:rPr>
              <a:t>SQL and while loop in the game</a:t>
            </a:r>
            <a:endParaRPr sz="1400" dirty="0">
              <a:latin typeface="Palatino Linotype" panose="02040502050505030304" pitchFamily="18" charset="0"/>
            </a:endParaRPr>
          </a:p>
        </p:txBody>
      </p:sp>
      <p:sp>
        <p:nvSpPr>
          <p:cNvPr id="236" name="Google Shape;236;p35"/>
          <p:cNvSpPr txBox="1">
            <a:spLocks noGrp="1"/>
          </p:cNvSpPr>
          <p:nvPr>
            <p:ph type="subTitle" idx="3"/>
          </p:nvPr>
        </p:nvSpPr>
        <p:spPr>
          <a:xfrm>
            <a:off x="1800525" y="3755900"/>
            <a:ext cx="3109500" cy="10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Palatino Linotype" panose="02040502050505030304" pitchFamily="18" charset="0"/>
              </a:rPr>
              <a:t>Tkinter and </a:t>
            </a:r>
            <a:r>
              <a:rPr lang="en-US" sz="1400" dirty="0">
                <a:latin typeface="Palatino Linotype" panose="02040502050505030304" pitchFamily="18" charset="0"/>
              </a:rPr>
              <a:t>initializing of all variables objects</a:t>
            </a:r>
            <a:endParaRPr sz="1400" dirty="0">
              <a:latin typeface="Palatino Linotype" panose="02040502050505030304" pitchFamily="18" charset="0"/>
            </a:endParaRPr>
          </a:p>
        </p:txBody>
      </p:sp>
      <p:sp>
        <p:nvSpPr>
          <p:cNvPr id="237" name="Google Shape;237;p35"/>
          <p:cNvSpPr txBox="1">
            <a:spLocks noGrp="1"/>
          </p:cNvSpPr>
          <p:nvPr>
            <p:ph type="subTitle" idx="4"/>
          </p:nvPr>
        </p:nvSpPr>
        <p:spPr>
          <a:xfrm>
            <a:off x="5314500" y="3755900"/>
            <a:ext cx="3109500" cy="1098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400" dirty="0">
                <a:latin typeface="Palatino Linotype" panose="02040502050505030304" pitchFamily="18" charset="0"/>
              </a:rPr>
              <a:t>Tkinter and </a:t>
            </a:r>
            <a:r>
              <a:rPr lang="en-IN" sz="1400" dirty="0">
                <a:latin typeface="Palatino Linotype" panose="02040502050505030304" pitchFamily="18" charset="0"/>
              </a:rPr>
              <a:t>class rocket</a:t>
            </a:r>
          </a:p>
          <a:p>
            <a:pPr marL="0" lvl="0" indent="0" algn="l" rtl="0">
              <a:spcBef>
                <a:spcPts val="0"/>
              </a:spcBef>
              <a:spcAft>
                <a:spcPts val="0"/>
              </a:spcAft>
              <a:buNone/>
            </a:pPr>
            <a:r>
              <a:rPr lang="en-IN" sz="1400" dirty="0">
                <a:latin typeface="Palatino Linotype" panose="02040502050505030304" pitchFamily="18" charset="0"/>
              </a:rPr>
              <a:t>Documentation</a:t>
            </a:r>
            <a:endParaRPr sz="1400" dirty="0">
              <a:latin typeface="Palatino Linotype" panose="02040502050505030304" pitchFamily="18" charset="0"/>
            </a:endParaRPr>
          </a:p>
        </p:txBody>
      </p:sp>
      <p:sp>
        <p:nvSpPr>
          <p:cNvPr id="238" name="Google Shape;238;p35"/>
          <p:cNvSpPr txBox="1">
            <a:spLocks noGrp="1"/>
          </p:cNvSpPr>
          <p:nvPr>
            <p:ph type="subTitle" idx="5"/>
          </p:nvPr>
        </p:nvSpPr>
        <p:spPr>
          <a:xfrm>
            <a:off x="1800526" y="1644015"/>
            <a:ext cx="3109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latin typeface="Palatino Linotype" panose="02040502050505030304" pitchFamily="18" charset="0"/>
              </a:rPr>
              <a:t>Tejas M S</a:t>
            </a:r>
            <a:endParaRPr sz="2000" dirty="0">
              <a:latin typeface="Palatino Linotype" panose="02040502050505030304" pitchFamily="18" charset="0"/>
            </a:endParaRPr>
          </a:p>
        </p:txBody>
      </p:sp>
      <p:sp>
        <p:nvSpPr>
          <p:cNvPr id="239" name="Google Shape;239;p35"/>
          <p:cNvSpPr txBox="1">
            <a:spLocks noGrp="1"/>
          </p:cNvSpPr>
          <p:nvPr>
            <p:ph type="subTitle" idx="7"/>
          </p:nvPr>
        </p:nvSpPr>
        <p:spPr>
          <a:xfrm>
            <a:off x="5314475" y="1644015"/>
            <a:ext cx="3109500" cy="457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latin typeface="Palatino Linotype" panose="02040502050505030304" pitchFamily="18" charset="0"/>
              </a:rPr>
              <a:t>Tejas Mysore Harish</a:t>
            </a:r>
            <a:endParaRPr sz="2000" dirty="0">
              <a:latin typeface="Palatino Linotype" panose="02040502050505030304" pitchFamily="18" charset="0"/>
            </a:endParaRPr>
          </a:p>
        </p:txBody>
      </p:sp>
      <p:sp>
        <p:nvSpPr>
          <p:cNvPr id="240" name="Google Shape;240;p35"/>
          <p:cNvSpPr txBox="1">
            <a:spLocks noGrp="1"/>
          </p:cNvSpPr>
          <p:nvPr>
            <p:ph type="subTitle" idx="8"/>
          </p:nvPr>
        </p:nvSpPr>
        <p:spPr>
          <a:xfrm>
            <a:off x="5314475" y="3272257"/>
            <a:ext cx="3109500" cy="415636"/>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000" dirty="0">
                <a:latin typeface="Palatino Linotype" panose="02040502050505030304" pitchFamily="18" charset="0"/>
              </a:rPr>
              <a:t>Varsha Nadig</a:t>
            </a:r>
            <a:endParaRPr sz="2000" dirty="0">
              <a:latin typeface="Palatino Linotype" panose="0204050205050503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70243A-A679-6276-B029-54C5379AAF43}"/>
              </a:ext>
            </a:extLst>
          </p:cNvPr>
          <p:cNvSpPr>
            <a:spLocks noGrp="1"/>
          </p:cNvSpPr>
          <p:nvPr>
            <p:ph type="title"/>
          </p:nvPr>
        </p:nvSpPr>
        <p:spPr/>
        <p:txBody>
          <a:bodyPr/>
          <a:lstStyle/>
          <a:p>
            <a:r>
              <a:rPr lang="en-US" sz="3600" dirty="0">
                <a:latin typeface="Palatino Linotype" panose="02040502050505030304" pitchFamily="18" charset="0"/>
              </a:rPr>
              <a:t>04. Modules and Functionalities</a:t>
            </a:r>
            <a:endParaRPr lang="en-IN" sz="3600" dirty="0">
              <a:latin typeface="Palatino Linotype" panose="02040502050505030304" pitchFamily="18" charset="0"/>
            </a:endParaRPr>
          </a:p>
        </p:txBody>
      </p:sp>
    </p:spTree>
    <p:extLst>
      <p:ext uri="{BB962C8B-B14F-4D97-AF65-F5344CB8AC3E}">
        <p14:creationId xmlns:p14="http://schemas.microsoft.com/office/powerpoint/2010/main" val="16737081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6F9D0BEB-0FD2-2B04-BACB-9469A769AC04}"/>
              </a:ext>
            </a:extLst>
          </p:cNvPr>
          <p:cNvGraphicFramePr>
            <a:graphicFrameLocks noGrp="1"/>
          </p:cNvGraphicFramePr>
          <p:nvPr>
            <p:extLst>
              <p:ext uri="{D42A27DB-BD31-4B8C-83A1-F6EECF244321}">
                <p14:modId xmlns:p14="http://schemas.microsoft.com/office/powerpoint/2010/main" val="3637742571"/>
              </p:ext>
            </p:extLst>
          </p:nvPr>
        </p:nvGraphicFramePr>
        <p:xfrm>
          <a:off x="583746" y="802037"/>
          <a:ext cx="7976508" cy="1578168"/>
        </p:xfrm>
        <a:graphic>
          <a:graphicData uri="http://schemas.openxmlformats.org/drawingml/2006/table">
            <a:tbl>
              <a:tblPr firstRow="1" firstCol="1" bandRow="1">
                <a:tableStyleId>{F67EE529-0BF8-4CE4-AAE4-164D99A78329}</a:tableStyleId>
              </a:tblPr>
              <a:tblGrid>
                <a:gridCol w="1679670">
                  <a:extLst>
                    <a:ext uri="{9D8B030D-6E8A-4147-A177-3AD203B41FA5}">
                      <a16:colId xmlns:a16="http://schemas.microsoft.com/office/drawing/2014/main" val="4278700512"/>
                    </a:ext>
                  </a:extLst>
                </a:gridCol>
                <a:gridCol w="1679670">
                  <a:extLst>
                    <a:ext uri="{9D8B030D-6E8A-4147-A177-3AD203B41FA5}">
                      <a16:colId xmlns:a16="http://schemas.microsoft.com/office/drawing/2014/main" val="2462158266"/>
                    </a:ext>
                  </a:extLst>
                </a:gridCol>
                <a:gridCol w="4617168">
                  <a:extLst>
                    <a:ext uri="{9D8B030D-6E8A-4147-A177-3AD203B41FA5}">
                      <a16:colId xmlns:a16="http://schemas.microsoft.com/office/drawing/2014/main" val="3337375872"/>
                    </a:ext>
                  </a:extLst>
                </a:gridCol>
              </a:tblGrid>
              <a:tr h="242472">
                <a:tc>
                  <a:txBody>
                    <a:bodyPr/>
                    <a:lstStyle/>
                    <a:p>
                      <a:pPr algn="ctr">
                        <a:lnSpc>
                          <a:spcPct val="107000"/>
                        </a:lnSpc>
                        <a:spcAft>
                          <a:spcPts val="800"/>
                        </a:spcAft>
                      </a:pPr>
                      <a:r>
                        <a:rPr lang="en-US" sz="1600" kern="100" dirty="0">
                          <a:effectLst/>
                          <a:latin typeface="Palatino Linotype" panose="02040502050505030304" pitchFamily="18" charset="0"/>
                          <a:ea typeface="Calibri" panose="020F0502020204030204" pitchFamily="34" charset="0"/>
                          <a:cs typeface="Times New Roman" panose="02020603050405020304" pitchFamily="18" charset="0"/>
                        </a:rPr>
                        <a:t>class</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kern="100" dirty="0">
                          <a:effectLst/>
                          <a:latin typeface="Palatino Linotype" panose="02040502050505030304" pitchFamily="18" charset="0"/>
                        </a:rPr>
                        <a:t>function</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kern="100" dirty="0">
                          <a:effectLst/>
                          <a:latin typeface="Palatino Linotype" panose="02040502050505030304" pitchFamily="18" charset="0"/>
                        </a:rPr>
                        <a:t>description</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963285"/>
                  </a:ext>
                </a:extLst>
              </a:tr>
              <a:tr h="181932">
                <a:tc>
                  <a:txBody>
                    <a:bodyPr/>
                    <a:lstStyle/>
                    <a:p>
                      <a:pPr>
                        <a:lnSpc>
                          <a:spcPct val="107000"/>
                        </a:lnSpc>
                        <a:spcAft>
                          <a:spcPts val="800"/>
                        </a:spcAft>
                      </a:pPr>
                      <a:r>
                        <a:rPr lang="en-US" sz="1200" b="1" kern="100" dirty="0">
                          <a:effectLst/>
                          <a:latin typeface="Palatino Linotype" panose="02040502050505030304" pitchFamily="18" charset="0"/>
                          <a:ea typeface="Calibri" panose="020F0502020204030204" pitchFamily="34" charset="0"/>
                          <a:cs typeface="Times New Roman" panose="02020603050405020304" pitchFamily="18" charset="0"/>
                        </a:rPr>
                        <a:t>Rocket</a:t>
                      </a:r>
                      <a:endParaRPr lang="en-IN" sz="1200" b="1"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__init__(self)</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Function to assign rocket’s coordinates, velocity, health bar</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2842420"/>
                  </a:ext>
                </a:extLst>
              </a:tr>
              <a:tr h="373498">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dirty="0">
                          <a:effectLst/>
                          <a:latin typeface="Palatino Linotype" panose="02040502050505030304" pitchFamily="18" charset="0"/>
                        </a:rPr>
                        <a:t>draw(self)</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Function to display the image at the x and y coordinates (here y coordinate is constant)</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0314805"/>
                  </a:ext>
                </a:extLst>
              </a:tr>
              <a:tr h="373498">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attack(self)</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When the asteroid has been shot, the cooldown is set back to 3 so that there is a gap between the shots</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0813156"/>
                  </a:ext>
                </a:extLst>
              </a:tr>
              <a:tr h="181932">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life(self)</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Function to draw a shape (for the health bar)</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64949204"/>
                  </a:ext>
                </a:extLst>
              </a:tr>
              <a:tr h="181932">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32982041"/>
                  </a:ext>
                </a:extLst>
              </a:tr>
            </a:tbl>
          </a:graphicData>
        </a:graphic>
      </p:graphicFrame>
      <p:graphicFrame>
        <p:nvGraphicFramePr>
          <p:cNvPr id="6" name="Table 5">
            <a:extLst>
              <a:ext uri="{FF2B5EF4-FFF2-40B4-BE49-F238E27FC236}">
                <a16:creationId xmlns:a16="http://schemas.microsoft.com/office/drawing/2014/main" id="{94633FC3-FB62-30F2-AAB5-02D39B634461}"/>
              </a:ext>
            </a:extLst>
          </p:cNvPr>
          <p:cNvGraphicFramePr>
            <a:graphicFrameLocks noGrp="1"/>
          </p:cNvGraphicFramePr>
          <p:nvPr>
            <p:extLst>
              <p:ext uri="{D42A27DB-BD31-4B8C-83A1-F6EECF244321}">
                <p14:modId xmlns:p14="http://schemas.microsoft.com/office/powerpoint/2010/main" val="1355561301"/>
              </p:ext>
            </p:extLst>
          </p:nvPr>
        </p:nvGraphicFramePr>
        <p:xfrm>
          <a:off x="583746" y="2380205"/>
          <a:ext cx="7976508" cy="1416496"/>
        </p:xfrm>
        <a:graphic>
          <a:graphicData uri="http://schemas.openxmlformats.org/drawingml/2006/table">
            <a:tbl>
              <a:tblPr firstRow="1" firstCol="1" bandRow="1">
                <a:tableStyleId>{F67EE529-0BF8-4CE4-AAE4-164D99A78329}</a:tableStyleId>
              </a:tblPr>
              <a:tblGrid>
                <a:gridCol w="1679669">
                  <a:extLst>
                    <a:ext uri="{9D8B030D-6E8A-4147-A177-3AD203B41FA5}">
                      <a16:colId xmlns:a16="http://schemas.microsoft.com/office/drawing/2014/main" val="2028658847"/>
                    </a:ext>
                  </a:extLst>
                </a:gridCol>
                <a:gridCol w="1679669">
                  <a:extLst>
                    <a:ext uri="{9D8B030D-6E8A-4147-A177-3AD203B41FA5}">
                      <a16:colId xmlns:a16="http://schemas.microsoft.com/office/drawing/2014/main" val="3329563906"/>
                    </a:ext>
                  </a:extLst>
                </a:gridCol>
                <a:gridCol w="4617170">
                  <a:extLst>
                    <a:ext uri="{9D8B030D-6E8A-4147-A177-3AD203B41FA5}">
                      <a16:colId xmlns:a16="http://schemas.microsoft.com/office/drawing/2014/main" val="1239274387"/>
                    </a:ext>
                  </a:extLst>
                </a:gridCol>
              </a:tblGrid>
              <a:tr h="340254">
                <a:tc>
                  <a:txBody>
                    <a:bodyPr/>
                    <a:lstStyle/>
                    <a:p>
                      <a:pPr>
                        <a:lnSpc>
                          <a:spcPct val="107000"/>
                        </a:lnSpc>
                        <a:spcAft>
                          <a:spcPts val="800"/>
                        </a:spcAft>
                      </a:pPr>
                      <a:r>
                        <a:rPr lang="en-US" sz="1200" b="1" kern="100" dirty="0">
                          <a:effectLst/>
                          <a:latin typeface="Palatino Linotype" panose="02040502050505030304" pitchFamily="18" charset="0"/>
                          <a:ea typeface="Calibri" panose="020F0502020204030204" pitchFamily="34" charset="0"/>
                          <a:cs typeface="Times New Roman" panose="02020603050405020304" pitchFamily="18" charset="0"/>
                        </a:rPr>
                        <a:t>Asteroid</a:t>
                      </a:r>
                      <a:endParaRPr lang="en-IN" sz="1200" b="1"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__init__(self,name)</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Function to assign asteroid’s coordinates, velocity</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813514905"/>
                  </a:ext>
                </a:extLst>
              </a:tr>
              <a:tr h="166433">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dirty="0">
                          <a:effectLst/>
                          <a:latin typeface="Palatino Linotype" panose="02040502050505030304" pitchFamily="18" charset="0"/>
                        </a:rPr>
                        <a:t>draw(self)</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Function to display the relevant image </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87357113"/>
                  </a:ext>
                </a:extLst>
              </a:tr>
              <a:tr h="514075">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destroy(self)</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If the player is within the coordinates of the asteroid, it is terminated and removed from the screen and game</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3207022"/>
                  </a:ext>
                </a:extLst>
              </a:tr>
              <a:tr h="166433">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kill_earth(self)</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 </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1122937"/>
                  </a:ext>
                </a:extLst>
              </a:tr>
              <a:tr h="166433">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89335953"/>
                  </a:ext>
                </a:extLst>
              </a:tr>
            </a:tbl>
          </a:graphicData>
        </a:graphic>
      </p:graphicFrame>
      <p:graphicFrame>
        <p:nvGraphicFramePr>
          <p:cNvPr id="8" name="Table 7">
            <a:extLst>
              <a:ext uri="{FF2B5EF4-FFF2-40B4-BE49-F238E27FC236}">
                <a16:creationId xmlns:a16="http://schemas.microsoft.com/office/drawing/2014/main" id="{C3E8AC84-AC4B-405B-14D0-88724284E19F}"/>
              </a:ext>
            </a:extLst>
          </p:cNvPr>
          <p:cNvGraphicFramePr>
            <a:graphicFrameLocks noGrp="1"/>
          </p:cNvGraphicFramePr>
          <p:nvPr>
            <p:extLst>
              <p:ext uri="{D42A27DB-BD31-4B8C-83A1-F6EECF244321}">
                <p14:modId xmlns:p14="http://schemas.microsoft.com/office/powerpoint/2010/main" val="4220542242"/>
              </p:ext>
            </p:extLst>
          </p:nvPr>
        </p:nvGraphicFramePr>
        <p:xfrm>
          <a:off x="583746" y="3796701"/>
          <a:ext cx="7976508" cy="963075"/>
        </p:xfrm>
        <a:graphic>
          <a:graphicData uri="http://schemas.openxmlformats.org/drawingml/2006/table">
            <a:tbl>
              <a:tblPr firstRow="1" firstCol="1" bandRow="1">
                <a:tableStyleId>{F67EE529-0BF8-4CE4-AAE4-164D99A78329}</a:tableStyleId>
              </a:tblPr>
              <a:tblGrid>
                <a:gridCol w="1679486">
                  <a:extLst>
                    <a:ext uri="{9D8B030D-6E8A-4147-A177-3AD203B41FA5}">
                      <a16:colId xmlns:a16="http://schemas.microsoft.com/office/drawing/2014/main" val="159004739"/>
                    </a:ext>
                  </a:extLst>
                </a:gridCol>
                <a:gridCol w="1679486">
                  <a:extLst>
                    <a:ext uri="{9D8B030D-6E8A-4147-A177-3AD203B41FA5}">
                      <a16:colId xmlns:a16="http://schemas.microsoft.com/office/drawing/2014/main" val="1634520157"/>
                    </a:ext>
                  </a:extLst>
                </a:gridCol>
                <a:gridCol w="4617536">
                  <a:extLst>
                    <a:ext uri="{9D8B030D-6E8A-4147-A177-3AD203B41FA5}">
                      <a16:colId xmlns:a16="http://schemas.microsoft.com/office/drawing/2014/main" val="619785013"/>
                    </a:ext>
                  </a:extLst>
                </a:gridCol>
              </a:tblGrid>
              <a:tr h="321025">
                <a:tc>
                  <a:txBody>
                    <a:bodyPr/>
                    <a:lstStyle/>
                    <a:p>
                      <a:pPr>
                        <a:lnSpc>
                          <a:spcPct val="107000"/>
                        </a:lnSpc>
                        <a:spcAft>
                          <a:spcPts val="800"/>
                        </a:spcAft>
                      </a:pPr>
                      <a:r>
                        <a:rPr lang="en-US" sz="1200" b="1" kern="100" dirty="0">
                          <a:effectLst/>
                          <a:latin typeface="Palatino Linotype" panose="02040502050505030304" pitchFamily="18" charset="0"/>
                          <a:ea typeface="Calibri" panose="020F0502020204030204" pitchFamily="34" charset="0"/>
                          <a:cs typeface="Times New Roman" panose="02020603050405020304" pitchFamily="18" charset="0"/>
                        </a:rPr>
                        <a:t>Missile</a:t>
                      </a:r>
                      <a:endParaRPr lang="en-IN" sz="1200" b="1"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__init__(self,px,py)</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Function to assign asteroid’s coordinates, velocity</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76313360"/>
                  </a:ext>
                </a:extLst>
              </a:tr>
              <a:tr h="321025">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kern="100" dirty="0">
                          <a:effectLst/>
                          <a:latin typeface="Palatino Linotype" panose="02040502050505030304" pitchFamily="18" charset="0"/>
                        </a:rPr>
                        <a:t>Movebull(self,i)</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Function to assign velocity of the bullet </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14617007"/>
                  </a:ext>
                </a:extLst>
              </a:tr>
              <a:tr h="321025">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delete(self,i)</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rPr>
                        <a:t>Function to delete the bullet if it hits the edge of the screen</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24467872"/>
                  </a:ext>
                </a:extLst>
              </a:tr>
            </a:tbl>
          </a:graphicData>
        </a:graphic>
      </p:graphicFrame>
      <p:sp>
        <p:nvSpPr>
          <p:cNvPr id="9" name="TextBox 8">
            <a:extLst>
              <a:ext uri="{FF2B5EF4-FFF2-40B4-BE49-F238E27FC236}">
                <a16:creationId xmlns:a16="http://schemas.microsoft.com/office/drawing/2014/main" id="{20BC4053-833F-892E-8AB1-41D6A40E3B03}"/>
              </a:ext>
            </a:extLst>
          </p:cNvPr>
          <p:cNvSpPr txBox="1"/>
          <p:nvPr/>
        </p:nvSpPr>
        <p:spPr>
          <a:xfrm>
            <a:off x="542926" y="241110"/>
            <a:ext cx="1000595" cy="338554"/>
          </a:xfrm>
          <a:prstGeom prst="rect">
            <a:avLst/>
          </a:prstGeom>
          <a:noFill/>
        </p:spPr>
        <p:txBody>
          <a:bodyPr wrap="none" rtlCol="0">
            <a:spAutoFit/>
          </a:bodyPr>
          <a:lstStyle/>
          <a:p>
            <a:r>
              <a:rPr lang="en-US" sz="1600" b="1" i="1" dirty="0">
                <a:highlight>
                  <a:srgbClr val="D6CCC2"/>
                </a:highlight>
                <a:latin typeface="Palatino Linotype" panose="02040502050505030304" pitchFamily="18" charset="0"/>
              </a:rPr>
              <a:t>Game.py</a:t>
            </a:r>
            <a:endParaRPr lang="en-IN" sz="1600" b="1" i="1" dirty="0">
              <a:highlight>
                <a:srgbClr val="D6CCC2"/>
              </a:highlight>
              <a:latin typeface="Palatino Linotype" panose="02040502050505030304" pitchFamily="18" charset="0"/>
            </a:endParaRPr>
          </a:p>
        </p:txBody>
      </p:sp>
    </p:spTree>
    <p:extLst>
      <p:ext uri="{BB962C8B-B14F-4D97-AF65-F5344CB8AC3E}">
        <p14:creationId xmlns:p14="http://schemas.microsoft.com/office/powerpoint/2010/main" val="740775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C16CBBCE-D9BD-F672-1F0C-F672AF71A2DD}"/>
              </a:ext>
            </a:extLst>
          </p:cNvPr>
          <p:cNvGraphicFramePr>
            <a:graphicFrameLocks noGrp="1"/>
          </p:cNvGraphicFramePr>
          <p:nvPr>
            <p:extLst>
              <p:ext uri="{D42A27DB-BD31-4B8C-83A1-F6EECF244321}">
                <p14:modId xmlns:p14="http://schemas.microsoft.com/office/powerpoint/2010/main" val="426078682"/>
              </p:ext>
            </p:extLst>
          </p:nvPr>
        </p:nvGraphicFramePr>
        <p:xfrm>
          <a:off x="583746" y="985264"/>
          <a:ext cx="7976508" cy="1399097"/>
        </p:xfrm>
        <a:graphic>
          <a:graphicData uri="http://schemas.openxmlformats.org/drawingml/2006/table">
            <a:tbl>
              <a:tblPr firstRow="1" firstCol="1" bandRow="1">
                <a:tableStyleId>{F67EE529-0BF8-4CE4-AAE4-164D99A78329}</a:tableStyleId>
              </a:tblPr>
              <a:tblGrid>
                <a:gridCol w="1679670">
                  <a:extLst>
                    <a:ext uri="{9D8B030D-6E8A-4147-A177-3AD203B41FA5}">
                      <a16:colId xmlns:a16="http://schemas.microsoft.com/office/drawing/2014/main" val="4278700512"/>
                    </a:ext>
                  </a:extLst>
                </a:gridCol>
                <a:gridCol w="1679670">
                  <a:extLst>
                    <a:ext uri="{9D8B030D-6E8A-4147-A177-3AD203B41FA5}">
                      <a16:colId xmlns:a16="http://schemas.microsoft.com/office/drawing/2014/main" val="2462158266"/>
                    </a:ext>
                  </a:extLst>
                </a:gridCol>
                <a:gridCol w="4617168">
                  <a:extLst>
                    <a:ext uri="{9D8B030D-6E8A-4147-A177-3AD203B41FA5}">
                      <a16:colId xmlns:a16="http://schemas.microsoft.com/office/drawing/2014/main" val="3337375872"/>
                    </a:ext>
                  </a:extLst>
                </a:gridCol>
              </a:tblGrid>
              <a:tr h="242472">
                <a:tc>
                  <a:txBody>
                    <a:bodyPr/>
                    <a:lstStyle/>
                    <a:p>
                      <a:pPr algn="ctr">
                        <a:lnSpc>
                          <a:spcPct val="107000"/>
                        </a:lnSpc>
                        <a:spcAft>
                          <a:spcPts val="800"/>
                        </a:spcAft>
                      </a:pPr>
                      <a:r>
                        <a:rPr lang="en-US" sz="1600" kern="100" dirty="0">
                          <a:effectLst/>
                          <a:latin typeface="Palatino Linotype" panose="02040502050505030304" pitchFamily="18" charset="0"/>
                          <a:ea typeface="Calibri" panose="020F0502020204030204" pitchFamily="34" charset="0"/>
                          <a:cs typeface="Times New Roman" panose="02020603050405020304" pitchFamily="18" charset="0"/>
                        </a:rPr>
                        <a:t>class</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kern="100" dirty="0">
                          <a:effectLst/>
                          <a:latin typeface="Palatino Linotype" panose="02040502050505030304" pitchFamily="18" charset="0"/>
                        </a:rPr>
                        <a:t>function</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kern="100" dirty="0">
                          <a:effectLst/>
                          <a:latin typeface="Palatino Linotype" panose="02040502050505030304" pitchFamily="18" charset="0"/>
                        </a:rPr>
                        <a:t>description</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963285"/>
                  </a:ext>
                </a:extLst>
              </a:tr>
              <a:tr h="181932">
                <a:tc>
                  <a:txBody>
                    <a:bodyPr/>
                    <a:lstStyle/>
                    <a:p>
                      <a:pPr>
                        <a:lnSpc>
                          <a:spcPct val="107000"/>
                        </a:lnSpc>
                        <a:spcAft>
                          <a:spcPts val="800"/>
                        </a:spcAft>
                      </a:pPr>
                      <a:endParaRPr lang="en-IN" sz="1200" b="1"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latin typeface="Palatino Linotype" panose="02040502050505030304" pitchFamily="18" charset="0"/>
                        </a:rPr>
                        <a:t>run_game</a:t>
                      </a:r>
                      <a:r>
                        <a:rPr lang="en-IN" sz="1200" dirty="0">
                          <a:latin typeface="Palatino Linotype" panose="02040502050505030304" pitchFamily="18" charset="0"/>
                        </a:rPr>
                        <a:t>(name)</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latin typeface="Palatino Linotype" panose="02040502050505030304" pitchFamily="18" charset="0"/>
                        </a:rPr>
                        <a:t>function called in menu.py to establish connection with SQL, sort and insert scores</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2842420"/>
                  </a:ext>
                </a:extLst>
              </a:tr>
              <a:tr h="373498">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latin typeface="Palatino Linotype" panose="02040502050505030304" pitchFamily="18" charset="0"/>
                        </a:rPr>
                        <a:t>insertion_sort_scores</a:t>
                      </a:r>
                      <a:r>
                        <a:rPr lang="en-IN" sz="1200" dirty="0">
                          <a:latin typeface="Palatino Linotype" panose="02040502050505030304" pitchFamily="18" charset="0"/>
                        </a:rPr>
                        <a:t>(</a:t>
                      </a:r>
                      <a:r>
                        <a:rPr lang="en-IN" sz="1200" dirty="0" err="1">
                          <a:latin typeface="Palatino Linotype" panose="02040502050505030304" pitchFamily="18" charset="0"/>
                        </a:rPr>
                        <a:t>lst</a:t>
                      </a:r>
                      <a:r>
                        <a:rPr lang="en-IN" sz="1200" dirty="0">
                          <a:latin typeface="Palatino Linotype" panose="02040502050505030304" pitchFamily="18" charset="0"/>
                        </a:rPr>
                        <a:t>)</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latin typeface="Palatino Linotype" panose="02040502050505030304" pitchFamily="18" charset="0"/>
                        </a:rPr>
                        <a:t>sort the scores from highest to lowest using insertion sort algorithm</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0314805"/>
                  </a:ext>
                </a:extLst>
              </a:tr>
              <a:tr h="373498">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latin typeface="Palatino Linotype" panose="02040502050505030304" pitchFamily="18" charset="0"/>
                        </a:rPr>
                        <a:t>bubble_sort_time</a:t>
                      </a:r>
                      <a:r>
                        <a:rPr lang="en-IN" sz="1200" dirty="0">
                          <a:latin typeface="Palatino Linotype" panose="02040502050505030304" pitchFamily="18" charset="0"/>
                        </a:rPr>
                        <a:t>(</a:t>
                      </a:r>
                      <a:r>
                        <a:rPr lang="en-IN" sz="1200" dirty="0" err="1">
                          <a:latin typeface="Palatino Linotype" panose="02040502050505030304" pitchFamily="18" charset="0"/>
                        </a:rPr>
                        <a:t>lst</a:t>
                      </a:r>
                      <a:r>
                        <a:rPr lang="en-IN" sz="1200" dirty="0">
                          <a:latin typeface="Palatino Linotype" panose="02040502050505030304" pitchFamily="18" charset="0"/>
                        </a:rPr>
                        <a:t>)</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latin typeface="Palatino Linotype" panose="02040502050505030304" pitchFamily="18" charset="0"/>
                        </a:rPr>
                        <a:t>sort the scores, if equal, based on time taken to complete, in increasing order using bubble sort algorithm</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0813156"/>
                  </a:ext>
                </a:extLst>
              </a:tr>
            </a:tbl>
          </a:graphicData>
        </a:graphic>
      </p:graphicFrame>
      <p:sp>
        <p:nvSpPr>
          <p:cNvPr id="5" name="TextBox 4">
            <a:extLst>
              <a:ext uri="{FF2B5EF4-FFF2-40B4-BE49-F238E27FC236}">
                <a16:creationId xmlns:a16="http://schemas.microsoft.com/office/drawing/2014/main" id="{D7DC3F75-4613-3213-4DAD-96288A4C0A36}"/>
              </a:ext>
            </a:extLst>
          </p:cNvPr>
          <p:cNvSpPr txBox="1"/>
          <p:nvPr/>
        </p:nvSpPr>
        <p:spPr>
          <a:xfrm>
            <a:off x="522514" y="391885"/>
            <a:ext cx="1661032" cy="338554"/>
          </a:xfrm>
          <a:prstGeom prst="rect">
            <a:avLst/>
          </a:prstGeom>
          <a:noFill/>
        </p:spPr>
        <p:txBody>
          <a:bodyPr wrap="none" rtlCol="0">
            <a:spAutoFit/>
          </a:bodyPr>
          <a:lstStyle/>
          <a:p>
            <a:r>
              <a:rPr lang="en-US" sz="1600" b="1" i="1" dirty="0">
                <a:highlight>
                  <a:srgbClr val="D6CCC2"/>
                </a:highlight>
                <a:latin typeface="Palatino Linotype" panose="02040502050505030304" pitchFamily="18" charset="0"/>
              </a:rPr>
              <a:t>SQL_Scoring.py</a:t>
            </a:r>
            <a:endParaRPr lang="en-IN" sz="1600" b="1" i="1" dirty="0">
              <a:highlight>
                <a:srgbClr val="D6CCC2"/>
              </a:highlight>
              <a:latin typeface="Palatino Linotype" panose="02040502050505030304" pitchFamily="18" charset="0"/>
            </a:endParaRPr>
          </a:p>
        </p:txBody>
      </p:sp>
      <p:graphicFrame>
        <p:nvGraphicFramePr>
          <p:cNvPr id="6" name="Table 5">
            <a:extLst>
              <a:ext uri="{FF2B5EF4-FFF2-40B4-BE49-F238E27FC236}">
                <a16:creationId xmlns:a16="http://schemas.microsoft.com/office/drawing/2014/main" id="{E9EC7530-64F2-C537-FFB1-D1D4EA12B3D7}"/>
              </a:ext>
            </a:extLst>
          </p:cNvPr>
          <p:cNvGraphicFramePr>
            <a:graphicFrameLocks noGrp="1"/>
          </p:cNvGraphicFramePr>
          <p:nvPr>
            <p:extLst>
              <p:ext uri="{D42A27DB-BD31-4B8C-83A1-F6EECF244321}">
                <p14:modId xmlns:p14="http://schemas.microsoft.com/office/powerpoint/2010/main" val="3148772366"/>
              </p:ext>
            </p:extLst>
          </p:nvPr>
        </p:nvGraphicFramePr>
        <p:xfrm>
          <a:off x="583746" y="3293033"/>
          <a:ext cx="7976508" cy="1401809"/>
        </p:xfrm>
        <a:graphic>
          <a:graphicData uri="http://schemas.openxmlformats.org/drawingml/2006/table">
            <a:tbl>
              <a:tblPr firstRow="1" firstCol="1" bandRow="1">
                <a:tableStyleId>{F67EE529-0BF8-4CE4-AAE4-164D99A78329}</a:tableStyleId>
              </a:tblPr>
              <a:tblGrid>
                <a:gridCol w="1679670">
                  <a:extLst>
                    <a:ext uri="{9D8B030D-6E8A-4147-A177-3AD203B41FA5}">
                      <a16:colId xmlns:a16="http://schemas.microsoft.com/office/drawing/2014/main" val="4278700512"/>
                    </a:ext>
                  </a:extLst>
                </a:gridCol>
                <a:gridCol w="1679670">
                  <a:extLst>
                    <a:ext uri="{9D8B030D-6E8A-4147-A177-3AD203B41FA5}">
                      <a16:colId xmlns:a16="http://schemas.microsoft.com/office/drawing/2014/main" val="2462158266"/>
                    </a:ext>
                  </a:extLst>
                </a:gridCol>
                <a:gridCol w="4617168">
                  <a:extLst>
                    <a:ext uri="{9D8B030D-6E8A-4147-A177-3AD203B41FA5}">
                      <a16:colId xmlns:a16="http://schemas.microsoft.com/office/drawing/2014/main" val="3337375872"/>
                    </a:ext>
                  </a:extLst>
                </a:gridCol>
              </a:tblGrid>
              <a:tr h="242472">
                <a:tc>
                  <a:txBody>
                    <a:bodyPr/>
                    <a:lstStyle/>
                    <a:p>
                      <a:pPr algn="ctr">
                        <a:lnSpc>
                          <a:spcPct val="107000"/>
                        </a:lnSpc>
                        <a:spcAft>
                          <a:spcPts val="800"/>
                        </a:spcAft>
                      </a:pPr>
                      <a:r>
                        <a:rPr lang="en-US" sz="1600" kern="100" dirty="0">
                          <a:effectLst/>
                          <a:latin typeface="Palatino Linotype" panose="02040502050505030304" pitchFamily="18" charset="0"/>
                          <a:ea typeface="Calibri" panose="020F0502020204030204" pitchFamily="34" charset="0"/>
                          <a:cs typeface="Times New Roman" panose="02020603050405020304" pitchFamily="18" charset="0"/>
                        </a:rPr>
                        <a:t>class</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kern="100" dirty="0">
                          <a:effectLst/>
                          <a:latin typeface="Palatino Linotype" panose="02040502050505030304" pitchFamily="18" charset="0"/>
                        </a:rPr>
                        <a:t>function</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gn="ctr">
                        <a:lnSpc>
                          <a:spcPct val="107000"/>
                        </a:lnSpc>
                        <a:spcAft>
                          <a:spcPts val="800"/>
                        </a:spcAft>
                      </a:pPr>
                      <a:r>
                        <a:rPr lang="en-US" sz="1600" kern="100" dirty="0">
                          <a:effectLst/>
                          <a:latin typeface="Palatino Linotype" panose="02040502050505030304" pitchFamily="18" charset="0"/>
                        </a:rPr>
                        <a:t>description</a:t>
                      </a:r>
                      <a:endParaRPr lang="en-IN" sz="16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963285"/>
                  </a:ext>
                </a:extLst>
              </a:tr>
              <a:tr h="288000">
                <a:tc>
                  <a:txBody>
                    <a:bodyPr/>
                    <a:lstStyle/>
                    <a:p>
                      <a:pPr>
                        <a:lnSpc>
                          <a:spcPct val="107000"/>
                        </a:lnSpc>
                        <a:spcAft>
                          <a:spcPts val="800"/>
                        </a:spcAft>
                      </a:pPr>
                      <a:endParaRPr lang="en-IN" sz="1200" b="1"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latin typeface="Palatino Linotype" panose="02040502050505030304" pitchFamily="18" charset="0"/>
                        </a:rPr>
                        <a:t>startgame</a:t>
                      </a:r>
                      <a:r>
                        <a:rPr lang="en-IN" sz="1200" dirty="0">
                          <a:latin typeface="Palatino Linotype" panose="02040502050505030304" pitchFamily="18" charset="0"/>
                        </a:rPr>
                        <a:t>()</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latin typeface="Palatino Linotype" panose="02040502050505030304" pitchFamily="18" charset="0"/>
                        </a:rPr>
                        <a:t>function to start game</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12842420"/>
                  </a:ext>
                </a:extLst>
              </a:tr>
              <a:tr h="288000">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kern="100" dirty="0">
                          <a:effectLst/>
                          <a:latin typeface="Palatino Linotype" panose="02040502050505030304" pitchFamily="18" charset="0"/>
                          <a:ea typeface="Calibri" panose="020F0502020204030204" pitchFamily="34" charset="0"/>
                          <a:cs typeface="Times New Roman" panose="02020603050405020304" pitchFamily="18" charset="0"/>
                        </a:rPr>
                        <a:t>w</a:t>
                      </a:r>
                      <a:r>
                        <a:rPr lang="en-IN" sz="1200" kern="100" dirty="0">
                          <a:effectLst/>
                          <a:latin typeface="Palatino Linotype" panose="02040502050505030304" pitchFamily="18" charset="0"/>
                          <a:ea typeface="Calibri" panose="020F0502020204030204" pitchFamily="34" charset="0"/>
                          <a:cs typeface="Times New Roman" panose="02020603050405020304" pitchFamily="18" charset="0"/>
                        </a:rPr>
                        <a:t>in()</a:t>
                      </a:r>
                    </a:p>
                  </a:txBody>
                  <a:tcPr marL="68580" marR="68580" marT="0" marB="0"/>
                </a:tc>
                <a:tc>
                  <a:txBody>
                    <a:bodyPr/>
                    <a:lstStyle/>
                    <a:p>
                      <a:pPr>
                        <a:lnSpc>
                          <a:spcPct val="107000"/>
                        </a:lnSpc>
                        <a:spcAft>
                          <a:spcPts val="800"/>
                        </a:spcAft>
                      </a:pPr>
                      <a:r>
                        <a:rPr lang="en-US" sz="1200" dirty="0">
                          <a:latin typeface="Palatino Linotype" panose="02040502050505030304" pitchFamily="18" charset="0"/>
                        </a:rPr>
                        <a:t>function to print message if user wins</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20314805"/>
                  </a:ext>
                </a:extLst>
              </a:tr>
              <a:tr h="288000">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a:latin typeface="Palatino Linotype" panose="02040502050505030304" pitchFamily="18" charset="0"/>
                        </a:rPr>
                        <a:t>lose()</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latin typeface="Palatino Linotype" panose="02040502050505030304" pitchFamily="18" charset="0"/>
                        </a:rPr>
                        <a:t>function to print message if user loses</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380813156"/>
                  </a:ext>
                </a:extLst>
              </a:tr>
              <a:tr h="288000">
                <a:tc>
                  <a:txBody>
                    <a:bodyPr/>
                    <a:lstStyle/>
                    <a:p>
                      <a:pPr>
                        <a:lnSpc>
                          <a:spcPct val="107000"/>
                        </a:lnSpc>
                        <a:spcAft>
                          <a:spcPts val="800"/>
                        </a:spcAft>
                      </a:pP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IN" sz="1200" dirty="0" err="1">
                          <a:latin typeface="Palatino Linotype" panose="02040502050505030304" pitchFamily="18" charset="0"/>
                        </a:rPr>
                        <a:t>retrieve_input</a:t>
                      </a:r>
                      <a:r>
                        <a:rPr lang="en-IN" sz="1200" dirty="0">
                          <a:latin typeface="Palatino Linotype" panose="02040502050505030304" pitchFamily="18" charset="0"/>
                        </a:rPr>
                        <a:t>()</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07000"/>
                        </a:lnSpc>
                        <a:spcAft>
                          <a:spcPts val="800"/>
                        </a:spcAft>
                      </a:pPr>
                      <a:r>
                        <a:rPr lang="en-US" sz="1200" dirty="0">
                          <a:latin typeface="Palatino Linotype" panose="02040502050505030304" pitchFamily="18" charset="0"/>
                        </a:rPr>
                        <a:t>function to retrieve data on the outcome of the game</a:t>
                      </a:r>
                      <a:endParaRPr lang="en-IN" sz="1200" kern="100" dirty="0">
                        <a:effectLst/>
                        <a:latin typeface="Palatino Linotype" panose="02040502050505030304" pitchFamily="18"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59561946"/>
                  </a:ext>
                </a:extLst>
              </a:tr>
            </a:tbl>
          </a:graphicData>
        </a:graphic>
      </p:graphicFrame>
      <p:sp>
        <p:nvSpPr>
          <p:cNvPr id="7" name="TextBox 6">
            <a:extLst>
              <a:ext uri="{FF2B5EF4-FFF2-40B4-BE49-F238E27FC236}">
                <a16:creationId xmlns:a16="http://schemas.microsoft.com/office/drawing/2014/main" id="{711DB8CB-F48D-5E74-FDD4-2EC58FA9FA92}"/>
              </a:ext>
            </a:extLst>
          </p:cNvPr>
          <p:cNvSpPr txBox="1"/>
          <p:nvPr/>
        </p:nvSpPr>
        <p:spPr>
          <a:xfrm>
            <a:off x="520273" y="2759140"/>
            <a:ext cx="1088091" cy="338554"/>
          </a:xfrm>
          <a:prstGeom prst="rect">
            <a:avLst/>
          </a:prstGeom>
          <a:noFill/>
        </p:spPr>
        <p:txBody>
          <a:bodyPr wrap="square" rtlCol="0">
            <a:spAutoFit/>
          </a:bodyPr>
          <a:lstStyle/>
          <a:p>
            <a:r>
              <a:rPr lang="en-US" sz="1600" b="1" i="1" dirty="0">
                <a:highlight>
                  <a:srgbClr val="D6CCC2"/>
                </a:highlight>
                <a:latin typeface="Palatino Linotype" panose="02040502050505030304" pitchFamily="18" charset="0"/>
              </a:rPr>
              <a:t>Menu.py</a:t>
            </a:r>
            <a:endParaRPr lang="en-IN" sz="1600" b="1" i="1" dirty="0">
              <a:highlight>
                <a:srgbClr val="D6CCC2"/>
              </a:highlight>
              <a:latin typeface="Palatino Linotype" panose="02040502050505030304" pitchFamily="18" charset="0"/>
            </a:endParaRPr>
          </a:p>
        </p:txBody>
      </p:sp>
    </p:spTree>
    <p:extLst>
      <p:ext uri="{BB962C8B-B14F-4D97-AF65-F5344CB8AC3E}">
        <p14:creationId xmlns:p14="http://schemas.microsoft.com/office/powerpoint/2010/main" val="1590511353"/>
      </p:ext>
    </p:extLst>
  </p:cSld>
  <p:clrMapOvr>
    <a:masterClrMapping/>
  </p:clrMapOvr>
</p:sld>
</file>

<file path=ppt/theme/theme1.xml><?xml version="1.0" encoding="utf-8"?>
<a:theme xmlns:a="http://schemas.openxmlformats.org/drawingml/2006/main" name="Social Market Economy Proposal by Slidesgo">
  <a:themeElements>
    <a:clrScheme name="Simple Light">
      <a:dk1>
        <a:srgbClr val="191919"/>
      </a:dk1>
      <a:lt1>
        <a:srgbClr val="FFFFFF"/>
      </a:lt1>
      <a:dk2>
        <a:srgbClr val="EDEDE9"/>
      </a:dk2>
      <a:lt2>
        <a:srgbClr val="D6CCC2"/>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1928</TotalTime>
  <Words>5575</Words>
  <Application>Microsoft Office PowerPoint</Application>
  <PresentationFormat>On-screen Show (16:9)</PresentationFormat>
  <Paragraphs>532</Paragraphs>
  <Slides>34</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34</vt:i4>
      </vt:variant>
    </vt:vector>
  </HeadingPairs>
  <TitlesOfParts>
    <vt:vector size="44" baseType="lpstr">
      <vt:lpstr>Nunito Light</vt:lpstr>
      <vt:lpstr>Raleway</vt:lpstr>
      <vt:lpstr>Archivo</vt:lpstr>
      <vt:lpstr>Open Sans</vt:lpstr>
      <vt:lpstr>Anaheim</vt:lpstr>
      <vt:lpstr>Calibri</vt:lpstr>
      <vt:lpstr>Arial</vt:lpstr>
      <vt:lpstr>Palatino Linotype</vt:lpstr>
      <vt:lpstr>Consolas</vt:lpstr>
      <vt:lpstr>Social Market Economy Proposal by Slidesgo</vt:lpstr>
      <vt:lpstr>PowerPoint Presentation</vt:lpstr>
      <vt:lpstr>TABLE OF CONTENTS</vt:lpstr>
      <vt:lpstr>01. Problem Statement</vt:lpstr>
      <vt:lpstr>PowerPoint Presentation</vt:lpstr>
      <vt:lpstr>PowerPoint Presentation</vt:lpstr>
      <vt:lpstr>03. Division of Work</vt:lpstr>
      <vt:lpstr>04. Modules and Functionalities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Learning from this Project</vt:lpstr>
      <vt:lpstr>Conclusion and Future Work</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Varsha Nadig</dc:creator>
  <cp:lastModifiedBy>Varsha Nadig</cp:lastModifiedBy>
  <cp:revision>7</cp:revision>
  <dcterms:modified xsi:type="dcterms:W3CDTF">2023-12-10T13:38:56Z</dcterms:modified>
</cp:coreProperties>
</file>