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ileron" panose="020B0604020202020204" charset="0"/>
      <p:regular r:id="rId9"/>
    </p:embeddedFont>
    <p:embeddedFont>
      <p:font typeface="Aileron Bold" panose="020B0604020202020204" charset="0"/>
      <p:regular r:id="rId10"/>
    </p:embeddedFont>
    <p:embeddedFont>
      <p:font typeface="Aileron Heavy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Inter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41503" y="2714440"/>
            <a:ext cx="5146497" cy="5719397"/>
          </a:xfrm>
          <a:custGeom>
            <a:avLst/>
            <a:gdLst/>
            <a:ahLst/>
            <a:cxnLst/>
            <a:rect l="l" t="t" r="r" b="b"/>
            <a:pathLst>
              <a:path w="5146497" h="5719397">
                <a:moveTo>
                  <a:pt x="0" y="0"/>
                </a:moveTo>
                <a:lnTo>
                  <a:pt x="5146497" y="0"/>
                </a:lnTo>
                <a:lnTo>
                  <a:pt x="5146497" y="5719397"/>
                </a:lnTo>
                <a:lnTo>
                  <a:pt x="0" y="57193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63040" y="962025"/>
            <a:ext cx="1536192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59"/>
              </a:lnSpc>
            </a:pPr>
            <a:r>
              <a:rPr lang="en-US" sz="6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IDEATHON- PRISM 2024</a:t>
            </a:r>
          </a:p>
        </p:txBody>
      </p:sp>
      <p:sp>
        <p:nvSpPr>
          <p:cNvPr id="4" name="Freeform 4"/>
          <p:cNvSpPr/>
          <p:nvPr/>
        </p:nvSpPr>
        <p:spPr>
          <a:xfrm>
            <a:off x="302705" y="305171"/>
            <a:ext cx="1998732" cy="1998732"/>
          </a:xfrm>
          <a:custGeom>
            <a:avLst/>
            <a:gdLst/>
            <a:ahLst/>
            <a:cxnLst/>
            <a:rect l="l" t="t" r="r" b="b"/>
            <a:pathLst>
              <a:path w="1998732" h="1998732">
                <a:moveTo>
                  <a:pt x="0" y="0"/>
                </a:moveTo>
                <a:lnTo>
                  <a:pt x="1998732" y="0"/>
                </a:lnTo>
                <a:lnTo>
                  <a:pt x="1998732" y="1998732"/>
                </a:lnTo>
                <a:lnTo>
                  <a:pt x="0" y="19987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574321" y="275837"/>
            <a:ext cx="1309328" cy="2028066"/>
          </a:xfrm>
          <a:custGeom>
            <a:avLst/>
            <a:gdLst/>
            <a:ahLst/>
            <a:cxnLst/>
            <a:rect l="l" t="t" r="r" b="b"/>
            <a:pathLst>
              <a:path w="1309328" h="2028066">
                <a:moveTo>
                  <a:pt x="0" y="0"/>
                </a:moveTo>
                <a:lnTo>
                  <a:pt x="1309328" y="0"/>
                </a:lnTo>
                <a:lnTo>
                  <a:pt x="1309328" y="2028066"/>
                </a:lnTo>
                <a:lnTo>
                  <a:pt x="0" y="20280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10659" y="3441869"/>
            <a:ext cx="13902398" cy="3906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19"/>
              </a:lnSpc>
            </a:pPr>
            <a:endParaRPr dirty="0"/>
          </a:p>
          <a:p>
            <a:pPr marL="711234" lvl="1" indent="-355617" algn="l">
              <a:lnSpc>
                <a:spcPts val="8966"/>
              </a:lnSpc>
              <a:buFont typeface="Arial"/>
              <a:buChar char="•"/>
            </a:pPr>
            <a:r>
              <a:rPr lang="en-US" sz="3932" b="1" spc="11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Title: </a:t>
            </a:r>
          </a:p>
          <a:p>
            <a:pPr marL="711234" lvl="1" indent="-355617" algn="l">
              <a:lnSpc>
                <a:spcPts val="8966"/>
              </a:lnSpc>
              <a:buFont typeface="Arial"/>
              <a:buChar char="•"/>
            </a:pPr>
            <a:r>
              <a:rPr lang="en-US" sz="3932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Name:</a:t>
            </a:r>
          </a:p>
          <a:p>
            <a:pPr marL="711234" lvl="1" indent="-355617" algn="l">
              <a:lnSpc>
                <a:spcPts val="8966"/>
              </a:lnSpc>
              <a:buFont typeface="Arial"/>
              <a:buChar char="•"/>
            </a:pPr>
            <a:r>
              <a:rPr lang="en-US" sz="3932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PRN:</a:t>
            </a:r>
          </a:p>
        </p:txBody>
      </p:sp>
      <p:sp>
        <p:nvSpPr>
          <p:cNvPr id="7" name="Freeform 7"/>
          <p:cNvSpPr/>
          <p:nvPr/>
        </p:nvSpPr>
        <p:spPr>
          <a:xfrm>
            <a:off x="12473001" y="3441869"/>
            <a:ext cx="4755984" cy="4991968"/>
          </a:xfrm>
          <a:custGeom>
            <a:avLst/>
            <a:gdLst/>
            <a:ahLst/>
            <a:cxnLst/>
            <a:rect l="l" t="t" r="r" b="b"/>
            <a:pathLst>
              <a:path w="4755984" h="4991968">
                <a:moveTo>
                  <a:pt x="0" y="0"/>
                </a:moveTo>
                <a:lnTo>
                  <a:pt x="4755984" y="0"/>
                </a:lnTo>
                <a:lnTo>
                  <a:pt x="4755984" y="4991968"/>
                </a:lnTo>
                <a:lnTo>
                  <a:pt x="0" y="49919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37073" y="9636365"/>
            <a:ext cx="20053673" cy="701878"/>
            <a:chOff x="0" y="0"/>
            <a:chExt cx="24383998" cy="8534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853438"/>
            </a:xfrm>
            <a:custGeom>
              <a:avLst/>
              <a:gdLst/>
              <a:ahLst/>
              <a:cxnLst/>
              <a:rect l="l" t="t" r="r" b="b"/>
              <a:pathLst>
                <a:path w="24384000" h="853438">
                  <a:moveTo>
                    <a:pt x="0" y="0"/>
                  </a:moveTo>
                  <a:lnTo>
                    <a:pt x="24384000" y="0"/>
                  </a:lnTo>
                  <a:lnTo>
                    <a:pt x="24384000" y="853438"/>
                  </a:lnTo>
                  <a:lnTo>
                    <a:pt x="0" y="853438"/>
                  </a:lnTo>
                  <a:close/>
                </a:path>
              </a:pathLst>
            </a:custGeom>
            <a:solidFill>
              <a:srgbClr val="B4D7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491532" y="757540"/>
            <a:ext cx="14974782" cy="802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27"/>
              </a:lnSpc>
              <a:spcBef>
                <a:spcPct val="0"/>
              </a:spcBef>
            </a:pPr>
            <a:r>
              <a:rPr lang="en-US" sz="5621" b="1" u="none" strike="noStrike">
                <a:solidFill>
                  <a:srgbClr val="050A30"/>
                </a:solidFill>
                <a:latin typeface="Aileron Bold"/>
                <a:ea typeface="Aileron Bold"/>
                <a:cs typeface="Aileron Bold"/>
                <a:sym typeface="Aileron Bold"/>
              </a:rPr>
              <a:t>Problem Statement Description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39947" y="2134213"/>
            <a:ext cx="16208105" cy="6552367"/>
            <a:chOff x="0" y="0"/>
            <a:chExt cx="3883674" cy="15700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83675" cy="1570033"/>
            </a:xfrm>
            <a:custGeom>
              <a:avLst/>
              <a:gdLst/>
              <a:ahLst/>
              <a:cxnLst/>
              <a:rect l="l" t="t" r="r" b="b"/>
              <a:pathLst>
                <a:path w="3883675" h="1570033">
                  <a:moveTo>
                    <a:pt x="24361" y="0"/>
                  </a:moveTo>
                  <a:lnTo>
                    <a:pt x="3859314" y="0"/>
                  </a:lnTo>
                  <a:cubicBezTo>
                    <a:pt x="3872768" y="0"/>
                    <a:pt x="3883675" y="10907"/>
                    <a:pt x="3883675" y="24361"/>
                  </a:cubicBezTo>
                  <a:lnTo>
                    <a:pt x="3883675" y="1545673"/>
                  </a:lnTo>
                  <a:cubicBezTo>
                    <a:pt x="3883675" y="1559126"/>
                    <a:pt x="3872768" y="1570033"/>
                    <a:pt x="3859314" y="1570033"/>
                  </a:cubicBezTo>
                  <a:lnTo>
                    <a:pt x="24361" y="1570033"/>
                  </a:lnTo>
                  <a:cubicBezTo>
                    <a:pt x="10907" y="1570033"/>
                    <a:pt x="0" y="1559126"/>
                    <a:pt x="0" y="1545673"/>
                  </a:cubicBezTo>
                  <a:lnTo>
                    <a:pt x="0" y="24361"/>
                  </a:lnTo>
                  <a:cubicBezTo>
                    <a:pt x="0" y="10907"/>
                    <a:pt x="10907" y="0"/>
                    <a:pt x="24361" y="0"/>
                  </a:cubicBezTo>
                  <a:close/>
                </a:path>
              </a:pathLst>
            </a:custGeom>
            <a:solidFill>
              <a:srgbClr val="B4D7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83674" cy="1608133"/>
            </a:xfrm>
            <a:prstGeom prst="rect">
              <a:avLst/>
            </a:prstGeom>
          </p:spPr>
          <p:txBody>
            <a:bodyPr lIns="55838" tIns="55838" rIns="55838" bIns="5583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838560"/>
            <a:ext cx="15364385" cy="3867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362" lvl="1" indent="-391681" algn="l">
              <a:lnSpc>
                <a:spcPts val="5079"/>
              </a:lnSpc>
              <a:buFont typeface="Arial"/>
              <a:buChar char="•"/>
            </a:pPr>
            <a:r>
              <a:rPr lang="en-US" sz="3628" spc="108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Briefly explain the problem statement you have chosen</a:t>
            </a:r>
          </a:p>
          <a:p>
            <a:pPr marL="783362" lvl="1" indent="-391681" algn="l">
              <a:lnSpc>
                <a:spcPts val="5079"/>
              </a:lnSpc>
              <a:buFont typeface="Arial"/>
              <a:buChar char="•"/>
            </a:pPr>
            <a:r>
              <a:rPr lang="en-US" sz="3628" spc="108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Highlight the social issue being addressed (e.g., drought, education, healthcare, etc.)</a:t>
            </a:r>
          </a:p>
          <a:p>
            <a:pPr marL="783362" lvl="1" indent="-391681" algn="l">
              <a:lnSpc>
                <a:spcPts val="5079"/>
              </a:lnSpc>
              <a:buFont typeface="Arial"/>
              <a:buChar char="•"/>
            </a:pPr>
            <a:r>
              <a:rPr lang="en-US" sz="3628" spc="108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Include statistics or evidence to emphasize the magnitude of the problem, if possible.</a:t>
            </a:r>
          </a:p>
          <a:p>
            <a:pPr algn="l">
              <a:lnSpc>
                <a:spcPts val="5079"/>
              </a:lnSpc>
            </a:pPr>
            <a:endParaRPr lang="en-US" sz="3628" spc="108" dirty="0">
              <a:solidFill>
                <a:srgbClr val="000000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40581" y="135481"/>
            <a:ext cx="1998732" cy="1998732"/>
          </a:xfrm>
          <a:custGeom>
            <a:avLst/>
            <a:gdLst/>
            <a:ahLst/>
            <a:cxnLst/>
            <a:rect l="l" t="t" r="r" b="b"/>
            <a:pathLst>
              <a:path w="1998732" h="1998732">
                <a:moveTo>
                  <a:pt x="0" y="0"/>
                </a:moveTo>
                <a:lnTo>
                  <a:pt x="1998732" y="0"/>
                </a:lnTo>
                <a:lnTo>
                  <a:pt x="1998732" y="1998732"/>
                </a:lnTo>
                <a:lnTo>
                  <a:pt x="0" y="19987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574321" y="275837"/>
            <a:ext cx="1309328" cy="2028066"/>
          </a:xfrm>
          <a:custGeom>
            <a:avLst/>
            <a:gdLst/>
            <a:ahLst/>
            <a:cxnLst/>
            <a:rect l="l" t="t" r="r" b="b"/>
            <a:pathLst>
              <a:path w="1309328" h="2028066">
                <a:moveTo>
                  <a:pt x="0" y="0"/>
                </a:moveTo>
                <a:lnTo>
                  <a:pt x="1309328" y="0"/>
                </a:lnTo>
                <a:lnTo>
                  <a:pt x="1309328" y="2028066"/>
                </a:lnTo>
                <a:lnTo>
                  <a:pt x="0" y="20280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37073" y="9636365"/>
            <a:ext cx="20053673" cy="701878"/>
            <a:chOff x="0" y="0"/>
            <a:chExt cx="24383998" cy="8534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853438"/>
            </a:xfrm>
            <a:custGeom>
              <a:avLst/>
              <a:gdLst/>
              <a:ahLst/>
              <a:cxnLst/>
              <a:rect l="l" t="t" r="r" b="b"/>
              <a:pathLst>
                <a:path w="24384000" h="853438">
                  <a:moveTo>
                    <a:pt x="0" y="0"/>
                  </a:moveTo>
                  <a:lnTo>
                    <a:pt x="24384000" y="0"/>
                  </a:lnTo>
                  <a:lnTo>
                    <a:pt x="24384000" y="853438"/>
                  </a:lnTo>
                  <a:lnTo>
                    <a:pt x="0" y="853438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51195" y="1867316"/>
            <a:ext cx="8092805" cy="6552367"/>
            <a:chOff x="0" y="0"/>
            <a:chExt cx="1939142" cy="15700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39142" cy="1570033"/>
            </a:xfrm>
            <a:custGeom>
              <a:avLst/>
              <a:gdLst/>
              <a:ahLst/>
              <a:cxnLst/>
              <a:rect l="l" t="t" r="r" b="b"/>
              <a:pathLst>
                <a:path w="1939142" h="1570033">
                  <a:moveTo>
                    <a:pt x="48789" y="0"/>
                  </a:moveTo>
                  <a:lnTo>
                    <a:pt x="1890354" y="0"/>
                  </a:lnTo>
                  <a:cubicBezTo>
                    <a:pt x="1917299" y="0"/>
                    <a:pt x="1939142" y="21843"/>
                    <a:pt x="1939142" y="48789"/>
                  </a:cubicBezTo>
                  <a:lnTo>
                    <a:pt x="1939142" y="1521244"/>
                  </a:lnTo>
                  <a:cubicBezTo>
                    <a:pt x="1939142" y="1534184"/>
                    <a:pt x="1934002" y="1546593"/>
                    <a:pt x="1924852" y="1555743"/>
                  </a:cubicBezTo>
                  <a:cubicBezTo>
                    <a:pt x="1915703" y="1564893"/>
                    <a:pt x="1903293" y="1570033"/>
                    <a:pt x="1890354" y="1570033"/>
                  </a:cubicBezTo>
                  <a:lnTo>
                    <a:pt x="48789" y="1570033"/>
                  </a:lnTo>
                  <a:cubicBezTo>
                    <a:pt x="21843" y="1570033"/>
                    <a:pt x="0" y="1548190"/>
                    <a:pt x="0" y="1521244"/>
                  </a:cubicBezTo>
                  <a:lnTo>
                    <a:pt x="0" y="48789"/>
                  </a:lnTo>
                  <a:cubicBezTo>
                    <a:pt x="0" y="21843"/>
                    <a:pt x="21843" y="0"/>
                    <a:pt x="48789" y="0"/>
                  </a:cubicBezTo>
                  <a:close/>
                </a:path>
              </a:pathLst>
            </a:custGeom>
            <a:solidFill>
              <a:srgbClr val="B4D7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39142" cy="1608133"/>
            </a:xfrm>
            <a:prstGeom prst="rect">
              <a:avLst/>
            </a:prstGeom>
          </p:spPr>
          <p:txBody>
            <a:bodyPr lIns="55838" tIns="55838" rIns="55838" bIns="5583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34740" y="2430690"/>
            <a:ext cx="568225" cy="568225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D7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5838" tIns="55838" rIns="55838" bIns="5583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68997" y="1867316"/>
            <a:ext cx="8126813" cy="6557208"/>
            <a:chOff x="0" y="0"/>
            <a:chExt cx="1818273" cy="14670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18273" cy="1467093"/>
            </a:xfrm>
            <a:custGeom>
              <a:avLst/>
              <a:gdLst/>
              <a:ahLst/>
              <a:cxnLst/>
              <a:rect l="l" t="t" r="r" b="b"/>
              <a:pathLst>
                <a:path w="1818273" h="1467093">
                  <a:moveTo>
                    <a:pt x="48585" y="0"/>
                  </a:moveTo>
                  <a:lnTo>
                    <a:pt x="1769688" y="0"/>
                  </a:lnTo>
                  <a:cubicBezTo>
                    <a:pt x="1796521" y="0"/>
                    <a:pt x="1818273" y="21752"/>
                    <a:pt x="1818273" y="48585"/>
                  </a:cubicBezTo>
                  <a:lnTo>
                    <a:pt x="1818273" y="1418509"/>
                  </a:lnTo>
                  <a:cubicBezTo>
                    <a:pt x="1818273" y="1445341"/>
                    <a:pt x="1796521" y="1467093"/>
                    <a:pt x="1769688" y="1467093"/>
                  </a:cubicBezTo>
                  <a:lnTo>
                    <a:pt x="48585" y="1467093"/>
                  </a:lnTo>
                  <a:cubicBezTo>
                    <a:pt x="21752" y="1467093"/>
                    <a:pt x="0" y="1445341"/>
                    <a:pt x="0" y="1418509"/>
                  </a:cubicBezTo>
                  <a:lnTo>
                    <a:pt x="0" y="48585"/>
                  </a:lnTo>
                  <a:cubicBezTo>
                    <a:pt x="0" y="21752"/>
                    <a:pt x="21752" y="0"/>
                    <a:pt x="48585" y="0"/>
                  </a:cubicBezTo>
                  <a:close/>
                </a:path>
              </a:pathLst>
            </a:custGeom>
            <a:solidFill>
              <a:srgbClr val="B4D7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818273" cy="1505193"/>
            </a:xfrm>
            <a:prstGeom prst="rect">
              <a:avLst/>
            </a:prstGeom>
          </p:spPr>
          <p:txBody>
            <a:bodyPr lIns="59800" tIns="59800" rIns="59800" bIns="59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554812" y="2342160"/>
            <a:ext cx="570612" cy="608544"/>
            <a:chOff x="0" y="0"/>
            <a:chExt cx="762137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62137" cy="812800"/>
            </a:xfrm>
            <a:custGeom>
              <a:avLst/>
              <a:gdLst/>
              <a:ahLst/>
              <a:cxnLst/>
              <a:rect l="l" t="t" r="r" b="b"/>
              <a:pathLst>
                <a:path w="762137" h="812800">
                  <a:moveTo>
                    <a:pt x="381068" y="0"/>
                  </a:moveTo>
                  <a:cubicBezTo>
                    <a:pt x="170610" y="0"/>
                    <a:pt x="0" y="181951"/>
                    <a:pt x="0" y="406400"/>
                  </a:cubicBezTo>
                  <a:cubicBezTo>
                    <a:pt x="0" y="630849"/>
                    <a:pt x="170610" y="812800"/>
                    <a:pt x="381068" y="812800"/>
                  </a:cubicBezTo>
                  <a:cubicBezTo>
                    <a:pt x="591527" y="812800"/>
                    <a:pt x="762137" y="630849"/>
                    <a:pt x="762137" y="406400"/>
                  </a:cubicBezTo>
                  <a:cubicBezTo>
                    <a:pt x="762137" y="181951"/>
                    <a:pt x="591527" y="0"/>
                    <a:pt x="381068" y="0"/>
                  </a:cubicBezTo>
                  <a:close/>
                </a:path>
              </a:pathLst>
            </a:custGeom>
            <a:solidFill>
              <a:srgbClr val="B4D7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1450" y="38100"/>
              <a:ext cx="619236" cy="698500"/>
            </a:xfrm>
            <a:prstGeom prst="rect">
              <a:avLst/>
            </a:prstGeom>
          </p:spPr>
          <p:txBody>
            <a:bodyPr lIns="59800" tIns="59800" rIns="59800" bIns="59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51829" y="0"/>
            <a:ext cx="1998732" cy="1998732"/>
          </a:xfrm>
          <a:custGeom>
            <a:avLst/>
            <a:gdLst/>
            <a:ahLst/>
            <a:cxnLst/>
            <a:rect l="l" t="t" r="r" b="b"/>
            <a:pathLst>
              <a:path w="1998732" h="1998732">
                <a:moveTo>
                  <a:pt x="0" y="0"/>
                </a:moveTo>
                <a:lnTo>
                  <a:pt x="1998732" y="0"/>
                </a:lnTo>
                <a:lnTo>
                  <a:pt x="1998732" y="1998732"/>
                </a:lnTo>
                <a:lnTo>
                  <a:pt x="0" y="1998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791336" y="98956"/>
            <a:ext cx="1092314" cy="1691924"/>
          </a:xfrm>
          <a:custGeom>
            <a:avLst/>
            <a:gdLst/>
            <a:ahLst/>
            <a:cxnLst/>
            <a:rect l="l" t="t" r="r" b="b"/>
            <a:pathLst>
              <a:path w="1092314" h="1691924">
                <a:moveTo>
                  <a:pt x="0" y="0"/>
                </a:moveTo>
                <a:lnTo>
                  <a:pt x="1092313" y="0"/>
                </a:lnTo>
                <a:lnTo>
                  <a:pt x="1092313" y="1691924"/>
                </a:lnTo>
                <a:lnTo>
                  <a:pt x="0" y="1691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993496" y="595783"/>
            <a:ext cx="8182694" cy="802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27"/>
              </a:lnSpc>
              <a:spcBef>
                <a:spcPct val="0"/>
              </a:spcBef>
            </a:pPr>
            <a:r>
              <a:rPr lang="en-US" sz="5621" b="1" u="none" strike="noStrike">
                <a:solidFill>
                  <a:srgbClr val="050A30"/>
                </a:solidFill>
                <a:latin typeface="Aileron Bold"/>
                <a:ea typeface="Aileron Bold"/>
                <a:cs typeface="Aileron Bold"/>
                <a:sym typeface="Aileron Bold"/>
              </a:rPr>
              <a:t>Objectives and Impacts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51195" y="4177988"/>
            <a:ext cx="8292709" cy="24357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8745" lvl="1" indent="-379373" algn="l">
              <a:lnSpc>
                <a:spcPts val="4920"/>
              </a:lnSpc>
              <a:buFont typeface="Arial"/>
              <a:buChar char="•"/>
            </a:pPr>
            <a:r>
              <a:rPr lang="en-US" sz="3514" spc="105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Key objectives your solution aims to achieve</a:t>
            </a:r>
          </a:p>
          <a:p>
            <a:pPr algn="l">
              <a:lnSpc>
                <a:spcPts val="4920"/>
              </a:lnSpc>
            </a:pPr>
            <a:endParaRPr lang="en-US" sz="3514" spc="105">
              <a:solidFill>
                <a:srgbClr val="191919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algn="l">
              <a:lnSpc>
                <a:spcPts val="4920"/>
              </a:lnSpc>
            </a:pPr>
            <a:endParaRPr lang="en-US" sz="3514" spc="105">
              <a:solidFill>
                <a:srgbClr val="191919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248384" y="2297542"/>
            <a:ext cx="4262819" cy="746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78"/>
              </a:lnSpc>
            </a:pPr>
            <a:r>
              <a:rPr lang="en-US" sz="4341" b="1" spc="86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OBJECTIVES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181157" y="4177988"/>
            <a:ext cx="7702492" cy="2947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0302" lvl="1" indent="-360151" algn="l">
              <a:lnSpc>
                <a:spcPts val="4670"/>
              </a:lnSpc>
              <a:buFont typeface="Arial"/>
              <a:buChar char="•"/>
            </a:pPr>
            <a:r>
              <a:rPr lang="en-US" sz="3336" spc="10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How this solution will benefit society and the specific issue at hand</a:t>
            </a:r>
          </a:p>
          <a:p>
            <a:pPr marL="720302" lvl="1" indent="-360151" algn="l">
              <a:lnSpc>
                <a:spcPts val="4670"/>
              </a:lnSpc>
              <a:buFont typeface="Arial"/>
              <a:buChar char="•"/>
            </a:pPr>
            <a:r>
              <a:rPr lang="en-US" sz="3336" spc="100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Include both short-term and long-term impacts on society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220079" y="2196122"/>
            <a:ext cx="4722738" cy="802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9"/>
              </a:lnSpc>
            </a:pPr>
            <a:r>
              <a:rPr lang="en-US" sz="4649" b="1" spc="511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IMPACTS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37073" y="9636365"/>
            <a:ext cx="20053673" cy="701878"/>
            <a:chOff x="0" y="0"/>
            <a:chExt cx="24383998" cy="8534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853438"/>
            </a:xfrm>
            <a:custGeom>
              <a:avLst/>
              <a:gdLst/>
              <a:ahLst/>
              <a:cxnLst/>
              <a:rect l="l" t="t" r="r" b="b"/>
              <a:pathLst>
                <a:path w="24384000" h="853438">
                  <a:moveTo>
                    <a:pt x="0" y="0"/>
                  </a:moveTo>
                  <a:lnTo>
                    <a:pt x="24384000" y="0"/>
                  </a:lnTo>
                  <a:lnTo>
                    <a:pt x="24384000" y="853438"/>
                  </a:lnTo>
                  <a:lnTo>
                    <a:pt x="0" y="853438"/>
                  </a:lnTo>
                  <a:close/>
                </a:path>
              </a:pathLst>
            </a:custGeom>
            <a:solidFill>
              <a:srgbClr val="145DA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110025" y="243703"/>
            <a:ext cx="14045089" cy="802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27"/>
              </a:lnSpc>
            </a:pPr>
            <a:r>
              <a:rPr lang="en-US" sz="5621" b="1">
                <a:solidFill>
                  <a:srgbClr val="050A30"/>
                </a:solidFill>
                <a:latin typeface="Aileron Bold"/>
                <a:ea typeface="Aileron Bold"/>
                <a:cs typeface="Aileron Bold"/>
                <a:sym typeface="Aileron Bold"/>
              </a:rPr>
              <a:t>Solution Overview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853382" y="1867316"/>
            <a:ext cx="16208105" cy="6552367"/>
            <a:chOff x="0" y="0"/>
            <a:chExt cx="3883674" cy="15700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83675" cy="1570033"/>
            </a:xfrm>
            <a:custGeom>
              <a:avLst/>
              <a:gdLst/>
              <a:ahLst/>
              <a:cxnLst/>
              <a:rect l="l" t="t" r="r" b="b"/>
              <a:pathLst>
                <a:path w="3883675" h="1570033">
                  <a:moveTo>
                    <a:pt x="24361" y="0"/>
                  </a:moveTo>
                  <a:lnTo>
                    <a:pt x="3859314" y="0"/>
                  </a:lnTo>
                  <a:cubicBezTo>
                    <a:pt x="3872768" y="0"/>
                    <a:pt x="3883675" y="10907"/>
                    <a:pt x="3883675" y="24361"/>
                  </a:cubicBezTo>
                  <a:lnTo>
                    <a:pt x="3883675" y="1545673"/>
                  </a:lnTo>
                  <a:cubicBezTo>
                    <a:pt x="3883675" y="1559126"/>
                    <a:pt x="3872768" y="1570033"/>
                    <a:pt x="3859314" y="1570033"/>
                  </a:cubicBezTo>
                  <a:lnTo>
                    <a:pt x="24361" y="1570033"/>
                  </a:lnTo>
                  <a:cubicBezTo>
                    <a:pt x="10907" y="1570033"/>
                    <a:pt x="0" y="1559126"/>
                    <a:pt x="0" y="1545673"/>
                  </a:cubicBezTo>
                  <a:lnTo>
                    <a:pt x="0" y="24361"/>
                  </a:lnTo>
                  <a:cubicBezTo>
                    <a:pt x="0" y="10907"/>
                    <a:pt x="10907" y="0"/>
                    <a:pt x="24361" y="0"/>
                  </a:cubicBezTo>
                  <a:close/>
                </a:path>
              </a:pathLst>
            </a:custGeom>
            <a:solidFill>
              <a:srgbClr val="B4D7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883674" cy="1608133"/>
            </a:xfrm>
            <a:prstGeom prst="rect">
              <a:avLst/>
            </a:prstGeom>
          </p:spPr>
          <p:txBody>
            <a:bodyPr lIns="55838" tIns="55838" rIns="55838" bIns="5583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627273" y="3111130"/>
            <a:ext cx="14527840" cy="3034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6132" lvl="1" indent="-463066" algn="l">
              <a:lnSpc>
                <a:spcPts val="6005"/>
              </a:lnSpc>
              <a:buFont typeface="Arial"/>
              <a:buChar char="•"/>
            </a:pPr>
            <a:r>
              <a:rPr lang="en-US" sz="4289" spc="128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Title: Proposed Solution</a:t>
            </a:r>
          </a:p>
          <a:p>
            <a:pPr marL="926132" lvl="1" indent="-463066" algn="l">
              <a:lnSpc>
                <a:spcPts val="6005"/>
              </a:lnSpc>
              <a:buFont typeface="Arial"/>
              <a:buChar char="•"/>
            </a:pPr>
            <a:r>
              <a:rPr lang="en-US" sz="4289" spc="128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One-line pitch of your solution</a:t>
            </a:r>
          </a:p>
          <a:p>
            <a:pPr marL="926132" lvl="1" indent="-463066" algn="l">
              <a:lnSpc>
                <a:spcPts val="6005"/>
              </a:lnSpc>
              <a:buFont typeface="Arial"/>
              <a:buChar char="•"/>
            </a:pPr>
            <a:r>
              <a:rPr lang="en-US" sz="4289" spc="128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High-level description of how your solution addresses the problem</a:t>
            </a:r>
          </a:p>
        </p:txBody>
      </p:sp>
      <p:sp>
        <p:nvSpPr>
          <p:cNvPr id="9" name="Freeform 9"/>
          <p:cNvSpPr/>
          <p:nvPr/>
        </p:nvSpPr>
        <p:spPr>
          <a:xfrm>
            <a:off x="51829" y="0"/>
            <a:ext cx="1998732" cy="1998732"/>
          </a:xfrm>
          <a:custGeom>
            <a:avLst/>
            <a:gdLst/>
            <a:ahLst/>
            <a:cxnLst/>
            <a:rect l="l" t="t" r="r" b="b"/>
            <a:pathLst>
              <a:path w="1998732" h="1998732">
                <a:moveTo>
                  <a:pt x="0" y="0"/>
                </a:moveTo>
                <a:lnTo>
                  <a:pt x="1998732" y="0"/>
                </a:lnTo>
                <a:lnTo>
                  <a:pt x="1998732" y="1998732"/>
                </a:lnTo>
                <a:lnTo>
                  <a:pt x="0" y="19987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899843" y="308247"/>
            <a:ext cx="1092314" cy="1691924"/>
          </a:xfrm>
          <a:custGeom>
            <a:avLst/>
            <a:gdLst/>
            <a:ahLst/>
            <a:cxnLst/>
            <a:rect l="l" t="t" r="r" b="b"/>
            <a:pathLst>
              <a:path w="1092314" h="1691924">
                <a:moveTo>
                  <a:pt x="0" y="0"/>
                </a:moveTo>
                <a:lnTo>
                  <a:pt x="1092314" y="0"/>
                </a:lnTo>
                <a:lnTo>
                  <a:pt x="1092314" y="1691924"/>
                </a:lnTo>
                <a:lnTo>
                  <a:pt x="0" y="16919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37073" y="9636365"/>
            <a:ext cx="20053673" cy="701878"/>
            <a:chOff x="0" y="0"/>
            <a:chExt cx="24383998" cy="8534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853438"/>
            </a:xfrm>
            <a:custGeom>
              <a:avLst/>
              <a:gdLst/>
              <a:ahLst/>
              <a:cxnLst/>
              <a:rect l="l" t="t" r="r" b="b"/>
              <a:pathLst>
                <a:path w="24384000" h="853438">
                  <a:moveTo>
                    <a:pt x="0" y="0"/>
                  </a:moveTo>
                  <a:lnTo>
                    <a:pt x="24384000" y="0"/>
                  </a:lnTo>
                  <a:lnTo>
                    <a:pt x="24384000" y="853438"/>
                  </a:lnTo>
                  <a:lnTo>
                    <a:pt x="0" y="85343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311118" y="9636365"/>
            <a:ext cx="18589593" cy="650635"/>
            <a:chOff x="0" y="0"/>
            <a:chExt cx="24383998" cy="8534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853438"/>
            </a:xfrm>
            <a:custGeom>
              <a:avLst/>
              <a:gdLst/>
              <a:ahLst/>
              <a:cxnLst/>
              <a:rect l="l" t="t" r="r" b="b"/>
              <a:pathLst>
                <a:path w="24384000" h="853438">
                  <a:moveTo>
                    <a:pt x="0" y="0"/>
                  </a:moveTo>
                  <a:lnTo>
                    <a:pt x="24384000" y="0"/>
                  </a:lnTo>
                  <a:lnTo>
                    <a:pt x="24384000" y="853438"/>
                  </a:lnTo>
                  <a:lnTo>
                    <a:pt x="0" y="85343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242575" y="2883707"/>
            <a:ext cx="5741104" cy="5960317"/>
            <a:chOff x="0" y="0"/>
            <a:chExt cx="4445041" cy="46147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5041" cy="4614767"/>
            </a:xfrm>
            <a:custGeom>
              <a:avLst/>
              <a:gdLst/>
              <a:ahLst/>
              <a:cxnLst/>
              <a:rect l="l" t="t" r="r" b="b"/>
              <a:pathLst>
                <a:path w="4445041" h="4614767">
                  <a:moveTo>
                    <a:pt x="4320581" y="4614767"/>
                  </a:moveTo>
                  <a:lnTo>
                    <a:pt x="124460" y="4614767"/>
                  </a:lnTo>
                  <a:cubicBezTo>
                    <a:pt x="55880" y="4614767"/>
                    <a:pt x="0" y="4558887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20581" y="0"/>
                  </a:lnTo>
                  <a:cubicBezTo>
                    <a:pt x="4389161" y="0"/>
                    <a:pt x="4445041" y="55880"/>
                    <a:pt x="4445041" y="124460"/>
                  </a:cubicBezTo>
                  <a:lnTo>
                    <a:pt x="4445041" y="4490307"/>
                  </a:lnTo>
                  <a:cubicBezTo>
                    <a:pt x="4445041" y="4558887"/>
                    <a:pt x="4389161" y="4614767"/>
                    <a:pt x="4320581" y="4614767"/>
                  </a:cubicBezTo>
                  <a:close/>
                </a:path>
              </a:pathLst>
            </a:custGeom>
            <a:solidFill>
              <a:srgbClr val="B4D7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5522652" y="3117992"/>
            <a:ext cx="1180949" cy="1061372"/>
            <a:chOff x="0" y="0"/>
            <a:chExt cx="7065409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65409" cy="6350000"/>
            </a:xfrm>
            <a:custGeom>
              <a:avLst/>
              <a:gdLst/>
              <a:ahLst/>
              <a:cxnLst/>
              <a:rect l="l" t="t" r="r" b="b"/>
              <a:pathLst>
                <a:path w="7065409" h="6350000">
                  <a:moveTo>
                    <a:pt x="3532705" y="0"/>
                  </a:moveTo>
                  <a:cubicBezTo>
                    <a:pt x="1581646" y="0"/>
                    <a:pt x="0" y="1421496"/>
                    <a:pt x="0" y="3175000"/>
                  </a:cubicBezTo>
                  <a:cubicBezTo>
                    <a:pt x="0" y="4928504"/>
                    <a:pt x="1581646" y="6350000"/>
                    <a:pt x="3532705" y="6350000"/>
                  </a:cubicBezTo>
                  <a:cubicBezTo>
                    <a:pt x="5483763" y="6350000"/>
                    <a:pt x="7065409" y="4928504"/>
                    <a:pt x="7065409" y="3175000"/>
                  </a:cubicBezTo>
                  <a:cubicBezTo>
                    <a:pt x="7065409" y="1421496"/>
                    <a:pt x="5483763" y="0"/>
                    <a:pt x="3532705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0508031" y="2883707"/>
            <a:ext cx="6434786" cy="5960317"/>
            <a:chOff x="0" y="0"/>
            <a:chExt cx="4982124" cy="461476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982124" cy="4614767"/>
            </a:xfrm>
            <a:custGeom>
              <a:avLst/>
              <a:gdLst/>
              <a:ahLst/>
              <a:cxnLst/>
              <a:rect l="l" t="t" r="r" b="b"/>
              <a:pathLst>
                <a:path w="4982124" h="4614767">
                  <a:moveTo>
                    <a:pt x="4857664" y="4614767"/>
                  </a:moveTo>
                  <a:lnTo>
                    <a:pt x="124460" y="4614767"/>
                  </a:lnTo>
                  <a:cubicBezTo>
                    <a:pt x="55880" y="4614767"/>
                    <a:pt x="0" y="4558887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857664" y="0"/>
                  </a:lnTo>
                  <a:cubicBezTo>
                    <a:pt x="4926244" y="0"/>
                    <a:pt x="4982124" y="55880"/>
                    <a:pt x="4982124" y="124460"/>
                  </a:cubicBezTo>
                  <a:lnTo>
                    <a:pt x="4982124" y="4490307"/>
                  </a:lnTo>
                  <a:cubicBezTo>
                    <a:pt x="4982124" y="4558887"/>
                    <a:pt x="4926244" y="4614767"/>
                    <a:pt x="4857664" y="4614767"/>
                  </a:cubicBezTo>
                  <a:close/>
                </a:path>
              </a:pathLst>
            </a:custGeom>
            <a:solidFill>
              <a:srgbClr val="B4D7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3191502" y="3117992"/>
            <a:ext cx="1061372" cy="1061372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5522652" y="3242722"/>
            <a:ext cx="1180949" cy="6785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 spc="107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955010" y="4766137"/>
            <a:ext cx="4316233" cy="3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274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•Analysis of the feasibility of the idea</a:t>
            </a:r>
          </a:p>
          <a:p>
            <a:pPr algn="ctr">
              <a:lnSpc>
                <a:spcPts val="3499"/>
              </a:lnSpc>
            </a:pPr>
            <a:endParaRPr lang="en-US" sz="2499" spc="274">
              <a:solidFill>
                <a:srgbClr val="191919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algn="ctr">
              <a:lnSpc>
                <a:spcPts val="3499"/>
              </a:lnSpc>
            </a:pPr>
            <a:r>
              <a:rPr lang="en-US" sz="2499" spc="274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•Explain why your solution is realistic, scalable, and sustainable.</a:t>
            </a:r>
          </a:p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endParaRPr lang="en-US" sz="2499" spc="274">
              <a:solidFill>
                <a:srgbClr val="191919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197974" y="3204142"/>
            <a:ext cx="1061372" cy="661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5581"/>
              </a:lnSpc>
              <a:spcBef>
                <a:spcPct val="0"/>
              </a:spcBef>
            </a:pPr>
            <a:r>
              <a:rPr lang="en-US" sz="3554" u="none" spc="106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782592" y="4766137"/>
            <a:ext cx="3879192" cy="348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274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What success looks like</a:t>
            </a:r>
          </a:p>
          <a:p>
            <a:pPr algn="ctr">
              <a:lnSpc>
                <a:spcPts val="3499"/>
              </a:lnSpc>
            </a:pPr>
            <a:r>
              <a:rPr lang="en-US" sz="2499" spc="274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 - Positive social impact indicators (e.g., improved water access, education, etc.)</a:t>
            </a:r>
          </a:p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endParaRPr lang="en-US" sz="2499" spc="274">
              <a:solidFill>
                <a:srgbClr val="191919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8700" y="621962"/>
            <a:ext cx="16230600" cy="802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27"/>
              </a:lnSpc>
              <a:spcBef>
                <a:spcPct val="0"/>
              </a:spcBef>
            </a:pPr>
            <a:r>
              <a:rPr lang="en-US" sz="5621" b="1" u="none" strike="noStrike">
                <a:solidFill>
                  <a:srgbClr val="050A30"/>
                </a:solidFill>
                <a:latin typeface="Aileron Bold"/>
                <a:ea typeface="Aileron Bold"/>
                <a:cs typeface="Aileron Bold"/>
                <a:sym typeface="Aileron Bold"/>
              </a:rPr>
              <a:t>Feasibility and Expected Outcomes</a:t>
            </a:r>
          </a:p>
        </p:txBody>
      </p:sp>
      <p:sp>
        <p:nvSpPr>
          <p:cNvPr id="19" name="Freeform 19"/>
          <p:cNvSpPr/>
          <p:nvPr/>
        </p:nvSpPr>
        <p:spPr>
          <a:xfrm>
            <a:off x="51829" y="0"/>
            <a:ext cx="1998732" cy="1998732"/>
          </a:xfrm>
          <a:custGeom>
            <a:avLst/>
            <a:gdLst/>
            <a:ahLst/>
            <a:cxnLst/>
            <a:rect l="l" t="t" r="r" b="b"/>
            <a:pathLst>
              <a:path w="1998732" h="1998732">
                <a:moveTo>
                  <a:pt x="0" y="0"/>
                </a:moveTo>
                <a:lnTo>
                  <a:pt x="1998732" y="0"/>
                </a:lnTo>
                <a:lnTo>
                  <a:pt x="1998732" y="1998732"/>
                </a:lnTo>
                <a:lnTo>
                  <a:pt x="0" y="1998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6899843" y="308247"/>
            <a:ext cx="1092314" cy="1691924"/>
          </a:xfrm>
          <a:custGeom>
            <a:avLst/>
            <a:gdLst/>
            <a:ahLst/>
            <a:cxnLst/>
            <a:rect l="l" t="t" r="r" b="b"/>
            <a:pathLst>
              <a:path w="1092314" h="1691924">
                <a:moveTo>
                  <a:pt x="0" y="0"/>
                </a:moveTo>
                <a:lnTo>
                  <a:pt x="1092314" y="0"/>
                </a:lnTo>
                <a:lnTo>
                  <a:pt x="1092314" y="1691924"/>
                </a:lnTo>
                <a:lnTo>
                  <a:pt x="0" y="1691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-1537073" y="332796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37073" y="9636365"/>
            <a:ext cx="20053673" cy="701878"/>
            <a:chOff x="0" y="0"/>
            <a:chExt cx="24383998" cy="8534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853438"/>
            </a:xfrm>
            <a:custGeom>
              <a:avLst/>
              <a:gdLst/>
              <a:ahLst/>
              <a:cxnLst/>
              <a:rect l="l" t="t" r="r" b="b"/>
              <a:pathLst>
                <a:path w="24384000" h="853438">
                  <a:moveTo>
                    <a:pt x="0" y="0"/>
                  </a:moveTo>
                  <a:lnTo>
                    <a:pt x="24384000" y="0"/>
                  </a:lnTo>
                  <a:lnTo>
                    <a:pt x="24384000" y="853438"/>
                  </a:lnTo>
                  <a:lnTo>
                    <a:pt x="0" y="853438"/>
                  </a:lnTo>
                  <a:close/>
                </a:path>
              </a:pathLst>
            </a:custGeom>
            <a:solidFill>
              <a:srgbClr val="007E5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311118" y="9636365"/>
            <a:ext cx="18589593" cy="650635"/>
            <a:chOff x="0" y="0"/>
            <a:chExt cx="24383998" cy="85343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853438"/>
            </a:xfrm>
            <a:custGeom>
              <a:avLst/>
              <a:gdLst/>
              <a:ahLst/>
              <a:cxnLst/>
              <a:rect l="l" t="t" r="r" b="b"/>
              <a:pathLst>
                <a:path w="24384000" h="853438">
                  <a:moveTo>
                    <a:pt x="0" y="0"/>
                  </a:moveTo>
                  <a:lnTo>
                    <a:pt x="24384000" y="0"/>
                  </a:lnTo>
                  <a:lnTo>
                    <a:pt x="24384000" y="853438"/>
                  </a:lnTo>
                  <a:lnTo>
                    <a:pt x="0" y="853438"/>
                  </a:lnTo>
                  <a:close/>
                </a:path>
              </a:pathLst>
            </a:custGeom>
            <a:solidFill>
              <a:srgbClr val="B4D7FF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0" y="0"/>
            <a:ext cx="1998732" cy="1998732"/>
          </a:xfrm>
          <a:custGeom>
            <a:avLst/>
            <a:gdLst/>
            <a:ahLst/>
            <a:cxnLst/>
            <a:rect l="l" t="t" r="r" b="b"/>
            <a:pathLst>
              <a:path w="1998732" h="1998732">
                <a:moveTo>
                  <a:pt x="0" y="0"/>
                </a:moveTo>
                <a:lnTo>
                  <a:pt x="1998732" y="0"/>
                </a:lnTo>
                <a:lnTo>
                  <a:pt x="1998732" y="1998732"/>
                </a:lnTo>
                <a:lnTo>
                  <a:pt x="0" y="19987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942817" y="158950"/>
            <a:ext cx="1092314" cy="1691924"/>
          </a:xfrm>
          <a:custGeom>
            <a:avLst/>
            <a:gdLst/>
            <a:ahLst/>
            <a:cxnLst/>
            <a:rect l="l" t="t" r="r" b="b"/>
            <a:pathLst>
              <a:path w="1092314" h="1691924">
                <a:moveTo>
                  <a:pt x="0" y="0"/>
                </a:moveTo>
                <a:lnTo>
                  <a:pt x="1092314" y="0"/>
                </a:lnTo>
                <a:lnTo>
                  <a:pt x="1092314" y="1691924"/>
                </a:lnTo>
                <a:lnTo>
                  <a:pt x="0" y="16919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844711" y="8653596"/>
            <a:ext cx="12598577" cy="788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06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5507223" y="2393470"/>
            <a:ext cx="7061769" cy="5202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16"/>
              </a:lnSpc>
            </a:pPr>
            <a:r>
              <a:rPr lang="en-US" sz="15011" spc="45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THANK </a:t>
            </a:r>
          </a:p>
          <a:p>
            <a:pPr algn="ctr">
              <a:lnSpc>
                <a:spcPts val="21016"/>
              </a:lnSpc>
              <a:spcBef>
                <a:spcPct val="0"/>
              </a:spcBef>
            </a:pPr>
            <a:r>
              <a:rPr lang="en-US" sz="15011" spc="45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170</Words>
  <Application>Microsoft Office PowerPoint</Application>
  <PresentationFormat>Custom</PresentationFormat>
  <Paragraphs>38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Aileron Heavy</vt:lpstr>
      <vt:lpstr>Calibri</vt:lpstr>
      <vt:lpstr>Aileron</vt:lpstr>
      <vt:lpstr>Inter</vt:lpstr>
      <vt:lpstr>Canva Sans Bold</vt:lpstr>
      <vt:lpstr>Aileron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SIH.pptx</dc:title>
  <cp:lastModifiedBy>harshita yadav</cp:lastModifiedBy>
  <cp:revision>5</cp:revision>
  <dcterms:created xsi:type="dcterms:W3CDTF">2006-08-16T00:00:00Z</dcterms:created>
  <dcterms:modified xsi:type="dcterms:W3CDTF">2024-10-02T19:23:46Z</dcterms:modified>
  <dc:identifier>DAGScc9X5ts</dc:identifier>
</cp:coreProperties>
</file>