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8288000" cy="10287000"/>
  <p:notesSz cx="6858000" cy="9144000"/>
  <p:embeddedFontLst>
    <p:embeddedFont>
      <p:font typeface="Rosario Bold" charset="1" panose="02000503060000020004"/>
      <p:regular r:id="rId42"/>
    </p:embeddedFont>
    <p:embeddedFont>
      <p:font typeface="Canva Sans Bold" charset="1" panose="020B0803030501040103"/>
      <p:regular r:id="rId43"/>
    </p:embeddedFont>
    <p:embeddedFont>
      <p:font typeface="Canva Sans" charset="1" panose="020B0503030501040103"/>
      <p:regular r:id="rId44"/>
    </p:embeddedFont>
    <p:embeddedFont>
      <p:font typeface="Open Sans Bold" charset="1" panose="020B0806030504020204"/>
      <p:regular r:id="rId45"/>
    </p:embeddedFont>
    <p:embeddedFont>
      <p:font typeface="Open Sans" charset="1" panose="020B0606030504020204"/>
      <p:regular r:id="rId46"/>
    </p:embeddedFont>
    <p:embeddedFont>
      <p:font typeface="Rosario" charset="1" panose="02000503040000020003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4.png" Type="http://schemas.openxmlformats.org/officeDocument/2006/relationships/image"/><Relationship Id="rId14" Target="../media/image3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4.png" Type="http://schemas.openxmlformats.org/officeDocument/2006/relationships/image"/><Relationship Id="rId14" Target="../media/image3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4.png" Type="http://schemas.openxmlformats.org/officeDocument/2006/relationships/image"/><Relationship Id="rId14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4.png" Type="http://schemas.openxmlformats.org/officeDocument/2006/relationships/image"/><Relationship Id="rId14" Target="../media/image41.png" Type="http://schemas.openxmlformats.org/officeDocument/2006/relationships/image"/><Relationship Id="rId15" Target="../media/image4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9.png" Type="http://schemas.openxmlformats.org/officeDocument/2006/relationships/image"/><Relationship Id="rId13" Target="../media/image10.png" Type="http://schemas.openxmlformats.org/officeDocument/2006/relationships/image"/><Relationship Id="rId14" Target="../media/image11.png" Type="http://schemas.openxmlformats.org/officeDocument/2006/relationships/image"/><Relationship Id="rId15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9.png" Type="http://schemas.openxmlformats.org/officeDocument/2006/relationships/image"/><Relationship Id="rId13" Target="../media/image10.png" Type="http://schemas.openxmlformats.org/officeDocument/2006/relationships/image"/><Relationship Id="rId14" Target="../media/image11.png" Type="http://schemas.openxmlformats.org/officeDocument/2006/relationships/image"/><Relationship Id="rId15" Target="../media/image17.png" Type="http://schemas.openxmlformats.org/officeDocument/2006/relationships/image"/><Relationship Id="rId16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9.png" Type="http://schemas.openxmlformats.org/officeDocument/2006/relationships/image"/><Relationship Id="rId13" Target="../media/image10.png" Type="http://schemas.openxmlformats.org/officeDocument/2006/relationships/image"/><Relationship Id="rId14" Target="../media/image11.png" Type="http://schemas.openxmlformats.org/officeDocument/2006/relationships/image"/><Relationship Id="rId15" Target="../media/image18.png" Type="http://schemas.openxmlformats.org/officeDocument/2006/relationships/image"/><Relationship Id="rId16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9.png" Type="http://schemas.openxmlformats.org/officeDocument/2006/relationships/image"/><Relationship Id="rId13" Target="../media/image10.png" Type="http://schemas.openxmlformats.org/officeDocument/2006/relationships/image"/><Relationship Id="rId14" Target="../media/image11.png" Type="http://schemas.openxmlformats.org/officeDocument/2006/relationships/image"/><Relationship Id="rId15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9.png" Type="http://schemas.openxmlformats.org/officeDocument/2006/relationships/image"/><Relationship Id="rId13" Target="../media/image10.png" Type="http://schemas.openxmlformats.org/officeDocument/2006/relationships/image"/><Relationship Id="rId14" Target="../media/image11.png" Type="http://schemas.openxmlformats.org/officeDocument/2006/relationships/image"/><Relationship Id="rId15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38703" y="6848680"/>
            <a:ext cx="7298595" cy="729859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881432" y="9894756"/>
            <a:ext cx="2353208" cy="235320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959727" y="3595206"/>
            <a:ext cx="1919454" cy="191945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8905443"/>
            <a:ext cx="3920639" cy="705715"/>
          </a:xfrm>
          <a:custGeom>
            <a:avLst/>
            <a:gdLst/>
            <a:ahLst/>
            <a:cxnLst/>
            <a:rect r="r" b="b" t="t" l="l"/>
            <a:pathLst>
              <a:path h="705715" w="3920639">
                <a:moveTo>
                  <a:pt x="0" y="0"/>
                </a:moveTo>
                <a:lnTo>
                  <a:pt x="3920639" y="0"/>
                </a:lnTo>
                <a:lnTo>
                  <a:pt x="3920639" y="705714"/>
                </a:lnTo>
                <a:lnTo>
                  <a:pt x="0" y="705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7259300" y="4023454"/>
            <a:ext cx="1665995" cy="1665995"/>
          </a:xfrm>
          <a:custGeom>
            <a:avLst/>
            <a:gdLst/>
            <a:ahLst/>
            <a:cxnLst/>
            <a:rect r="r" b="b" t="t" l="l"/>
            <a:pathLst>
              <a:path h="1665995" w="1665995">
                <a:moveTo>
                  <a:pt x="0" y="0"/>
                </a:moveTo>
                <a:lnTo>
                  <a:pt x="1665995" y="0"/>
                </a:lnTo>
                <a:lnTo>
                  <a:pt x="1665995" y="1665995"/>
                </a:lnTo>
                <a:lnTo>
                  <a:pt x="0" y="16659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526408" y="890544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800000">
            <a:off x="17632366" y="1929211"/>
            <a:ext cx="1665995" cy="1665995"/>
          </a:xfrm>
          <a:custGeom>
            <a:avLst/>
            <a:gdLst/>
            <a:ahLst/>
            <a:cxnLst/>
            <a:rect r="r" b="b" t="t" l="l"/>
            <a:pathLst>
              <a:path h="1665995" w="1665995">
                <a:moveTo>
                  <a:pt x="1665996" y="0"/>
                </a:moveTo>
                <a:lnTo>
                  <a:pt x="0" y="0"/>
                </a:lnTo>
                <a:lnTo>
                  <a:pt x="0" y="1665995"/>
                </a:lnTo>
                <a:lnTo>
                  <a:pt x="1665996" y="1665995"/>
                </a:lnTo>
                <a:lnTo>
                  <a:pt x="166599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745882" y="5429250"/>
            <a:ext cx="6796236" cy="3517512"/>
          </a:xfrm>
          <a:custGeom>
            <a:avLst/>
            <a:gdLst/>
            <a:ahLst/>
            <a:cxnLst/>
            <a:rect r="r" b="b" t="t" l="l"/>
            <a:pathLst>
              <a:path h="3517512" w="6796236">
                <a:moveTo>
                  <a:pt x="0" y="0"/>
                </a:moveTo>
                <a:lnTo>
                  <a:pt x="6796236" y="0"/>
                </a:lnTo>
                <a:lnTo>
                  <a:pt x="6796236" y="3517512"/>
                </a:lnTo>
                <a:lnTo>
                  <a:pt x="0" y="35175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8225" r="0" b="-34986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216002" y="9611157"/>
            <a:ext cx="3855996" cy="686036"/>
          </a:xfrm>
          <a:custGeom>
            <a:avLst/>
            <a:gdLst/>
            <a:ahLst/>
            <a:cxnLst/>
            <a:rect r="r" b="b" t="t" l="l"/>
            <a:pathLst>
              <a:path h="686036" w="3855996">
                <a:moveTo>
                  <a:pt x="0" y="0"/>
                </a:moveTo>
                <a:lnTo>
                  <a:pt x="3855996" y="0"/>
                </a:lnTo>
                <a:lnTo>
                  <a:pt x="3855996" y="686037"/>
                </a:lnTo>
                <a:lnTo>
                  <a:pt x="0" y="6860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-16442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864864" y="3242833"/>
            <a:ext cx="13015189" cy="1900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59"/>
              </a:lnSpc>
            </a:pPr>
            <a:r>
              <a:rPr lang="en-US" b="true" sz="1104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STUDENT ACTIVITY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83502" y="2529772"/>
            <a:ext cx="13120997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BRACT’ VISHWAKARMA INSTITUTE OF TECHNOLOGY.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854808" y="4998677"/>
            <a:ext cx="5783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63102" y="8149400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930538" y="1665537"/>
            <a:ext cx="1386647" cy="138664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17259300" y="3589766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10800000">
            <a:off x="17502494" y="2061173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6617" y="3356124"/>
            <a:ext cx="18041383" cy="87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Mid semester review:(By Faculty)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a. mid semester ppt presentation of their work in provided format.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End Semester review:(BY Faculty)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a. End semester ppt presentation and report submission in provided format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(Format of Presentation will be provided to the students . All the report filling process is digitalized since 2021 by SW&amp;D Volunteers are </a:t>
            </a: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mailed</a:t>
            </a: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with their </a:t>
            </a: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reports</a:t>
            </a: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and </a:t>
            </a: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activity certificates</a:t>
            </a: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once </a:t>
            </a: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activities are completed</a:t>
            </a: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.)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.</a:t>
            </a:r>
          </a:p>
          <a:p>
            <a:pPr algn="l">
              <a:lnSpc>
                <a:spcPts val="6575"/>
              </a:lnSpc>
            </a:pPr>
          </a:p>
          <a:p>
            <a:pPr algn="l">
              <a:lnSpc>
                <a:spcPts val="6575"/>
              </a:lnSpc>
            </a:pPr>
          </a:p>
          <a:p>
            <a:pPr algn="l">
              <a:lnSpc>
                <a:spcPts val="6575"/>
              </a:lnSpc>
            </a:pPr>
            <a:r>
              <a:rPr lang="en-US" sz="4696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7059" y="50809"/>
            <a:ext cx="18013883" cy="1369776"/>
            <a:chOff x="0" y="0"/>
            <a:chExt cx="24018511" cy="18263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644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2283532" y="1249134"/>
            <a:ext cx="13720936" cy="110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b="true" sz="655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MODULE 1 ASSESMENT CRITERIA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9102" y="911195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7259300" y="3589766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-10800000">
            <a:off x="17502494" y="2061173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2733984"/>
            <a:ext cx="16725757" cy="571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INTERNALS</a:t>
            </a: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(This </a:t>
            </a: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 would be Provide</a:t>
            </a: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 by the team</a:t>
            </a: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on the basis of the following with</a:t>
            </a: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Digital Transparency</a:t>
            </a: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)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Support and Assistance (Attendance).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Community Outreach (Behaviour towards community).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Social Awareness &amp; Communication.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Data Collection (geotagged Photos, Surveys etc.)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Social Media Activism (Awareness through Social Media)</a:t>
            </a:r>
          </a:p>
          <a:p>
            <a:pPr algn="l">
              <a:lnSpc>
                <a:spcPts val="6575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137059" y="50809"/>
            <a:ext cx="18013883" cy="1369776"/>
            <a:chOff x="0" y="0"/>
            <a:chExt cx="24018511" cy="18263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-16442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283532" y="1449159"/>
            <a:ext cx="13720936" cy="110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b="true" sz="655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MODULE 1 ASSESMENT CRITERIA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89102" y="911195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259300" y="3589766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10800000">
            <a:off x="17502494" y="2061173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83532" y="2129973"/>
            <a:ext cx="13720936" cy="110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b="true" sz="655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MODULE 2 CONTENTS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4357" y="3494516"/>
            <a:ext cx="16725757" cy="489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a. Yoga/ Physical activities.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b. Entrepreneurship development lectures / procedures.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c. Implementation of Socio-tech(ideation or implementation of socially viable project)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d. Project Development (socio tech0)  as an model entrepreneur.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e. Other student activities conducted by other clubs and committee ( Provided by Certificate from the concerning club authority).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6040" y="100847"/>
            <a:ext cx="18013883" cy="1369776"/>
            <a:chOff x="0" y="0"/>
            <a:chExt cx="24018511" cy="18263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6442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60527" y="9102433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63102" y="8149400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930538" y="1665537"/>
            <a:ext cx="1386647" cy="138664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17259300" y="3589766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10800000">
            <a:off x="17502494" y="2061173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6617" y="3356124"/>
            <a:ext cx="18041383" cy="87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Mid semester review:(By Faculty)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a. mid semester ppt presentation of their work in provided format.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End Semester review:(BY Faculty)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a. End semester ppt presentation and report submission in provided format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(Format of Presentation will be provided to the students . All the report filling process is digitalized since 2021 by SW&amp;D Volunteers are </a:t>
            </a: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mailed</a:t>
            </a: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with their </a:t>
            </a: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reports</a:t>
            </a: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and </a:t>
            </a: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activity certificates</a:t>
            </a: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once </a:t>
            </a: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activities are completed</a:t>
            </a: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.)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.</a:t>
            </a:r>
          </a:p>
          <a:p>
            <a:pPr algn="l">
              <a:lnSpc>
                <a:spcPts val="6575"/>
              </a:lnSpc>
            </a:pPr>
          </a:p>
          <a:p>
            <a:pPr algn="l">
              <a:lnSpc>
                <a:spcPts val="6575"/>
              </a:lnSpc>
            </a:pPr>
          </a:p>
          <a:p>
            <a:pPr algn="l">
              <a:lnSpc>
                <a:spcPts val="6575"/>
              </a:lnSpc>
            </a:pPr>
            <a:r>
              <a:rPr lang="en-US" sz="4696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7059" y="50809"/>
            <a:ext cx="18013883" cy="1369776"/>
            <a:chOff x="0" y="0"/>
            <a:chExt cx="24018511" cy="18263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644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2283532" y="1249134"/>
            <a:ext cx="13720936" cy="110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b="true" sz="655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MODULE 2 ASSESMENT CRITERIA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9102" y="911195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7259300" y="3589766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-10800000">
            <a:off x="17502494" y="2061173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2733984"/>
            <a:ext cx="16725757" cy="571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INTERNALS</a:t>
            </a: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(This </a:t>
            </a: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 would be Provide</a:t>
            </a: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 by the team</a:t>
            </a: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on the basis of the following with</a:t>
            </a:r>
            <a:r>
              <a:rPr lang="en-US" sz="3999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Digital Transparency</a:t>
            </a: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)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Support and Assistance (Attendance).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Community Outreach (Behaviour towards community).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Social Awareness &amp; Communication.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Data Collection (geotagged Photos, Surveys etc.)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Social Media Activism (Awareness through Social Media)</a:t>
            </a:r>
          </a:p>
          <a:p>
            <a:pPr algn="l">
              <a:lnSpc>
                <a:spcPts val="6575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137059" y="50809"/>
            <a:ext cx="18013883" cy="1369776"/>
            <a:chOff x="0" y="0"/>
            <a:chExt cx="24018511" cy="18263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-16442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283532" y="1449159"/>
            <a:ext cx="13720936" cy="110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b="true" sz="655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MODULE 2 ASSESMENT CRITERIA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89102" y="911195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68507" y="7919596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40523" y="9567782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7259300" y="3589766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986566" y="8879321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424186" y="8014948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5" y="0"/>
                </a:lnTo>
                <a:lnTo>
                  <a:pt x="1031855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-10800000">
            <a:off x="17502494" y="2061173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37059" y="50809"/>
            <a:ext cx="18013883" cy="1369776"/>
            <a:chOff x="0" y="0"/>
            <a:chExt cx="24018511" cy="18263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-16442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283532" y="3308499"/>
            <a:ext cx="13720936" cy="3433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b="true" sz="655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TRANSPARENCY PRECAUTIONS, CERTIFICATION, REPORTING &amp; IMPLEMENTATION.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89102" y="911195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0" y="6675651"/>
            <a:ext cx="18288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All the Process such as report filling attendance and all the process which involves the ethical considerations of a team member have been digitalized since 2021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285" y="1809470"/>
            <a:ext cx="9566088" cy="8113543"/>
          </a:xfrm>
          <a:custGeom>
            <a:avLst/>
            <a:gdLst/>
            <a:ahLst/>
            <a:cxnLst/>
            <a:rect r="r" b="b" t="t" l="l"/>
            <a:pathLst>
              <a:path h="8113543" w="9566088">
                <a:moveTo>
                  <a:pt x="0" y="0"/>
                </a:moveTo>
                <a:lnTo>
                  <a:pt x="9566088" y="0"/>
                </a:lnTo>
                <a:lnTo>
                  <a:pt x="9566088" y="8113542"/>
                </a:lnTo>
                <a:lnTo>
                  <a:pt x="0" y="811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43" r="0" b="-29682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02084" y="1102715"/>
            <a:ext cx="14283831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 Attendance Monitoring System Flow Diagram (QR Based)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8903" y="448310"/>
            <a:ext cx="591383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a. Transparency Precautions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11934596" y="5197246"/>
            <a:ext cx="118379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Copyright © 2024 SW&amp;D, VIT PUNE.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9102" y="911195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32221" y="1900289"/>
            <a:ext cx="5802491" cy="8386711"/>
          </a:xfrm>
          <a:custGeom>
            <a:avLst/>
            <a:gdLst/>
            <a:ahLst/>
            <a:cxnLst/>
            <a:rect r="r" b="b" t="t" l="l"/>
            <a:pathLst>
              <a:path h="8386711" w="5802491">
                <a:moveTo>
                  <a:pt x="0" y="0"/>
                </a:moveTo>
                <a:lnTo>
                  <a:pt x="5802492" y="0"/>
                </a:lnTo>
                <a:lnTo>
                  <a:pt x="5802492" y="8386711"/>
                </a:lnTo>
                <a:lnTo>
                  <a:pt x="0" y="8386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9907" r="0" b="-75622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644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2390641"/>
            <a:ext cx="16492425" cy="7813286"/>
          </a:xfrm>
          <a:custGeom>
            <a:avLst/>
            <a:gdLst/>
            <a:ahLst/>
            <a:cxnLst/>
            <a:rect r="r" b="b" t="t" l="l"/>
            <a:pathLst>
              <a:path h="7813286" w="16492425">
                <a:moveTo>
                  <a:pt x="0" y="0"/>
                </a:moveTo>
                <a:lnTo>
                  <a:pt x="16492425" y="0"/>
                </a:lnTo>
                <a:lnTo>
                  <a:pt x="16492425" y="7813287"/>
                </a:lnTo>
                <a:lnTo>
                  <a:pt x="0" y="78132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02290" y="1387026"/>
            <a:ext cx="9083420" cy="100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7"/>
              </a:lnSpc>
            </a:pPr>
            <a:r>
              <a:rPr lang="en-US" b="true" sz="58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ATTENDACE SYSTEM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383" y="916910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-5400000">
            <a:off x="11934596" y="5197246"/>
            <a:ext cx="118379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Copyright © 2024 SW&amp;D, VIT PUNE.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644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21972" y="2612866"/>
            <a:ext cx="15937328" cy="7550309"/>
          </a:xfrm>
          <a:custGeom>
            <a:avLst/>
            <a:gdLst/>
            <a:ahLst/>
            <a:cxnLst/>
            <a:rect r="r" b="b" t="t" l="l"/>
            <a:pathLst>
              <a:path h="7550309" w="15937328">
                <a:moveTo>
                  <a:pt x="0" y="0"/>
                </a:moveTo>
                <a:lnTo>
                  <a:pt x="15937328" y="0"/>
                </a:lnTo>
                <a:lnTo>
                  <a:pt x="15937328" y="7550309"/>
                </a:lnTo>
                <a:lnTo>
                  <a:pt x="0" y="75503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383" y="916910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5400000">
            <a:off x="11934596" y="5197246"/>
            <a:ext cx="118379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Copyright © 2024 SW&amp;D, VIT PUNE.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644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933722"/>
            <a:ext cx="16230600" cy="7729823"/>
          </a:xfrm>
          <a:custGeom>
            <a:avLst/>
            <a:gdLst/>
            <a:ahLst/>
            <a:cxnLst/>
            <a:rect r="r" b="b" t="t" l="l"/>
            <a:pathLst>
              <a:path h="7729823" w="16230600">
                <a:moveTo>
                  <a:pt x="0" y="0"/>
                </a:moveTo>
                <a:lnTo>
                  <a:pt x="16230600" y="0"/>
                </a:lnTo>
                <a:lnTo>
                  <a:pt x="16230600" y="7729823"/>
                </a:lnTo>
                <a:lnTo>
                  <a:pt x="0" y="77298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383" y="916910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5400000">
            <a:off x="11934596" y="5197246"/>
            <a:ext cx="118379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Copyright © 2024 SW&amp;D, VIT PUNE.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42283" y="7633472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147216" y="9789391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408954" y="7633472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5"/>
                </a:lnTo>
                <a:lnTo>
                  <a:pt x="0" y="564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986566" y="459119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86566" y="8879321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667379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-10800000">
            <a:off x="18018422" y="1511344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6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6" y="1361627"/>
                </a:lnTo>
                <a:lnTo>
                  <a:pt x="136162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931568" y="1422328"/>
            <a:ext cx="8424863" cy="1450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CONTENTS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-16442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368865" y="2863706"/>
            <a:ext cx="17849305" cy="5958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374" indent="-464187" lvl="1">
              <a:lnSpc>
                <a:spcPts val="6020"/>
              </a:lnSpc>
              <a:buAutoNum type="arabicPeriod" startAt="1"/>
            </a:pPr>
            <a:r>
              <a:rPr lang="en-US" sz="4300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NEP &amp; Student Activities. </a:t>
            </a:r>
          </a:p>
          <a:p>
            <a:pPr algn="l" marL="928374" indent="-464187" lvl="1">
              <a:lnSpc>
                <a:spcPts val="6020"/>
              </a:lnSpc>
              <a:buAutoNum type="arabicPeriod" startAt="1"/>
            </a:pPr>
            <a:r>
              <a:rPr lang="en-US" sz="4300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 Domain Work &amp; Strength Allocation</a:t>
            </a:r>
          </a:p>
          <a:p>
            <a:pPr algn="l" marL="928374" indent="-464187" lvl="1">
              <a:lnSpc>
                <a:spcPts val="6020"/>
              </a:lnSpc>
              <a:buAutoNum type="arabicPeriod" startAt="1"/>
            </a:pPr>
            <a:r>
              <a:rPr lang="en-US" sz="4300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Domain wise Activities Chart.</a:t>
            </a:r>
          </a:p>
          <a:p>
            <a:pPr algn="l" marL="863606" indent="-431803" lvl="1">
              <a:lnSpc>
                <a:spcPts val="5600"/>
              </a:lnSpc>
              <a:buAutoNum type="arabicPeriod" startAt="1"/>
            </a:pPr>
            <a:r>
              <a:rPr lang="en-US" sz="4000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Modules (M1 &amp; M2)</a:t>
            </a:r>
          </a:p>
          <a:p>
            <a:pPr algn="l" marL="863606" indent="-431803" lvl="1">
              <a:lnSpc>
                <a:spcPts val="5600"/>
              </a:lnSpc>
              <a:buAutoNum type="arabicPeriod" startAt="1"/>
            </a:pPr>
            <a:r>
              <a:rPr lang="en-US" sz="4000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Transparency precautions, Certification, reporting &amp; Implementation.</a:t>
            </a:r>
          </a:p>
          <a:p>
            <a:pPr algn="l" marL="928374" indent="-464187" lvl="1">
              <a:lnSpc>
                <a:spcPts val="6020"/>
              </a:lnSpc>
              <a:buAutoNum type="arabicPeriod" startAt="1"/>
            </a:pPr>
            <a:r>
              <a:rPr lang="en-US" sz="4300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NGO’s Collaboration &amp; MOU’S </a:t>
            </a:r>
          </a:p>
          <a:p>
            <a:pPr algn="l" marL="928374" indent="-464187" lvl="1">
              <a:lnSpc>
                <a:spcPts val="6020"/>
              </a:lnSpc>
              <a:buAutoNum type="arabicPeriod" startAt="1"/>
            </a:pPr>
            <a:r>
              <a:rPr lang="en-US" sz="4300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Case Studies</a:t>
            </a:r>
          </a:p>
          <a:p>
            <a:pPr algn="l" marL="928374" indent="-464187" lvl="1">
              <a:lnSpc>
                <a:spcPts val="6020"/>
              </a:lnSpc>
              <a:buAutoNum type="arabicPeriod" startAt="1"/>
            </a:pPr>
            <a:r>
              <a:rPr lang="en-US" sz="4300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References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1383" y="916910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644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959670"/>
            <a:ext cx="16230600" cy="7689247"/>
          </a:xfrm>
          <a:custGeom>
            <a:avLst/>
            <a:gdLst/>
            <a:ahLst/>
            <a:cxnLst/>
            <a:rect r="r" b="b" t="t" l="l"/>
            <a:pathLst>
              <a:path h="7689247" w="16230600">
                <a:moveTo>
                  <a:pt x="0" y="0"/>
                </a:moveTo>
                <a:lnTo>
                  <a:pt x="16230600" y="0"/>
                </a:lnTo>
                <a:lnTo>
                  <a:pt x="16230600" y="7689247"/>
                </a:lnTo>
                <a:lnTo>
                  <a:pt x="0" y="76892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383" y="916910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5400000">
            <a:off x="11934596" y="5197246"/>
            <a:ext cx="118379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Copyright © 2024 SW&amp;D, VIT PUNE.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644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933722"/>
            <a:ext cx="16230600" cy="7668958"/>
          </a:xfrm>
          <a:custGeom>
            <a:avLst/>
            <a:gdLst/>
            <a:ahLst/>
            <a:cxnLst/>
            <a:rect r="r" b="b" t="t" l="l"/>
            <a:pathLst>
              <a:path h="7668958" w="16230600">
                <a:moveTo>
                  <a:pt x="0" y="0"/>
                </a:moveTo>
                <a:lnTo>
                  <a:pt x="16230600" y="0"/>
                </a:lnTo>
                <a:lnTo>
                  <a:pt x="16230600" y="7668958"/>
                </a:lnTo>
                <a:lnTo>
                  <a:pt x="0" y="76689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383" y="916910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5400000">
            <a:off x="11934596" y="5197246"/>
            <a:ext cx="118379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Copyright © 2024 SW&amp;D, VIT PUNE.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644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45397" y="2390707"/>
            <a:ext cx="16513903" cy="7823461"/>
          </a:xfrm>
          <a:custGeom>
            <a:avLst/>
            <a:gdLst/>
            <a:ahLst/>
            <a:cxnLst/>
            <a:rect r="r" b="b" t="t" l="l"/>
            <a:pathLst>
              <a:path h="7823461" w="16513903">
                <a:moveTo>
                  <a:pt x="0" y="0"/>
                </a:moveTo>
                <a:lnTo>
                  <a:pt x="16513903" y="0"/>
                </a:lnTo>
                <a:lnTo>
                  <a:pt x="16513903" y="7823461"/>
                </a:lnTo>
                <a:lnTo>
                  <a:pt x="0" y="782346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49339" y="1387026"/>
            <a:ext cx="9083420" cy="1003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3"/>
              </a:lnSpc>
            </a:pPr>
            <a:r>
              <a:rPr lang="en-US" b="true" sz="5859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REPORT FILLING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383" y="916910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-5400000">
            <a:off x="11934596" y="5197246"/>
            <a:ext cx="118379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Copyright © 2024 SW&amp;D, VIT PUNE.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644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2008886"/>
            <a:ext cx="16601345" cy="7885639"/>
          </a:xfrm>
          <a:custGeom>
            <a:avLst/>
            <a:gdLst/>
            <a:ahLst/>
            <a:cxnLst/>
            <a:rect r="r" b="b" t="t" l="l"/>
            <a:pathLst>
              <a:path h="7885639" w="16601345">
                <a:moveTo>
                  <a:pt x="0" y="0"/>
                </a:moveTo>
                <a:lnTo>
                  <a:pt x="16601345" y="0"/>
                </a:lnTo>
                <a:lnTo>
                  <a:pt x="16601345" y="7885639"/>
                </a:lnTo>
                <a:lnTo>
                  <a:pt x="0" y="78856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9008" y="9083383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5400000">
            <a:off x="11934596" y="5197246"/>
            <a:ext cx="118379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Copyright © 2024 SW&amp;D, VIT PUNE.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644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744738"/>
            <a:ext cx="16230600" cy="7709535"/>
          </a:xfrm>
          <a:custGeom>
            <a:avLst/>
            <a:gdLst/>
            <a:ahLst/>
            <a:cxnLst/>
            <a:rect r="r" b="b" t="t" l="l"/>
            <a:pathLst>
              <a:path h="7709535" w="16230600">
                <a:moveTo>
                  <a:pt x="0" y="0"/>
                </a:moveTo>
                <a:lnTo>
                  <a:pt x="16230600" y="0"/>
                </a:lnTo>
                <a:lnTo>
                  <a:pt x="16230600" y="7709535"/>
                </a:lnTo>
                <a:lnTo>
                  <a:pt x="0" y="77095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533" y="9121483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5400000">
            <a:off x="11934596" y="5197246"/>
            <a:ext cx="118379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Copyright © 2024 SW&amp;D, VIT PUNE.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644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8533" y="9121483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20496" y="1569483"/>
            <a:ext cx="15447008" cy="8688942"/>
          </a:xfrm>
          <a:custGeom>
            <a:avLst/>
            <a:gdLst/>
            <a:ahLst/>
            <a:cxnLst/>
            <a:rect r="r" b="b" t="t" l="l"/>
            <a:pathLst>
              <a:path h="8688942" w="15447008">
                <a:moveTo>
                  <a:pt x="0" y="0"/>
                </a:moveTo>
                <a:lnTo>
                  <a:pt x="15447008" y="0"/>
                </a:lnTo>
                <a:lnTo>
                  <a:pt x="15447008" y="8688942"/>
                </a:lnTo>
                <a:lnTo>
                  <a:pt x="0" y="86889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5400000">
            <a:off x="11934596" y="5197246"/>
            <a:ext cx="118379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Copyright © 2024 SW&amp;D, VIT PUNE.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644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8533" y="9121483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2911" y="1628008"/>
            <a:ext cx="15546771" cy="8630417"/>
          </a:xfrm>
          <a:custGeom>
            <a:avLst/>
            <a:gdLst/>
            <a:ahLst/>
            <a:cxnLst/>
            <a:rect r="r" b="b" t="t" l="l"/>
            <a:pathLst>
              <a:path h="8630417" w="15546771">
                <a:moveTo>
                  <a:pt x="0" y="0"/>
                </a:moveTo>
                <a:lnTo>
                  <a:pt x="15546771" y="0"/>
                </a:lnTo>
                <a:lnTo>
                  <a:pt x="15546771" y="8630417"/>
                </a:lnTo>
                <a:lnTo>
                  <a:pt x="0" y="86304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664" r="0" b="-66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5400000">
            <a:off x="11934596" y="5197246"/>
            <a:ext cx="118379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Copyright © 2024 SW&amp;D, VIT PUNE.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102" y="911195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98895" y="1323877"/>
            <a:ext cx="12290209" cy="8633872"/>
          </a:xfrm>
          <a:custGeom>
            <a:avLst/>
            <a:gdLst/>
            <a:ahLst/>
            <a:cxnLst/>
            <a:rect r="r" b="b" t="t" l="l"/>
            <a:pathLst>
              <a:path h="8633872" w="12290209">
                <a:moveTo>
                  <a:pt x="0" y="0"/>
                </a:moveTo>
                <a:lnTo>
                  <a:pt x="12290210" y="0"/>
                </a:lnTo>
                <a:lnTo>
                  <a:pt x="12290210" y="8633873"/>
                </a:lnTo>
                <a:lnTo>
                  <a:pt x="0" y="86338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1672" y="448310"/>
            <a:ext cx="412060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b. Model Certificate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102" y="911195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2999" y="1940490"/>
            <a:ext cx="10238429" cy="6259678"/>
          </a:xfrm>
          <a:custGeom>
            <a:avLst/>
            <a:gdLst/>
            <a:ahLst/>
            <a:cxnLst/>
            <a:rect r="r" b="b" t="t" l="l"/>
            <a:pathLst>
              <a:path h="6259678" w="10238429">
                <a:moveTo>
                  <a:pt x="0" y="0"/>
                </a:moveTo>
                <a:lnTo>
                  <a:pt x="10238429" y="0"/>
                </a:lnTo>
                <a:lnTo>
                  <a:pt x="10238429" y="6259678"/>
                </a:lnTo>
                <a:lnTo>
                  <a:pt x="0" y="62596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839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70512" y="2150456"/>
            <a:ext cx="9399990" cy="6961502"/>
          </a:xfrm>
          <a:custGeom>
            <a:avLst/>
            <a:gdLst/>
            <a:ahLst/>
            <a:cxnLst/>
            <a:rect r="r" b="b" t="t" l="l"/>
            <a:pathLst>
              <a:path h="6961502" w="9399990">
                <a:moveTo>
                  <a:pt x="0" y="0"/>
                </a:moveTo>
                <a:lnTo>
                  <a:pt x="9399990" y="0"/>
                </a:lnTo>
                <a:lnTo>
                  <a:pt x="9399990" y="6961502"/>
                </a:lnTo>
                <a:lnTo>
                  <a:pt x="0" y="69615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98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448310"/>
            <a:ext cx="629713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b. Model Report with format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485" y="1481716"/>
            <a:ext cx="7566556" cy="7323569"/>
          </a:xfrm>
          <a:custGeom>
            <a:avLst/>
            <a:gdLst/>
            <a:ahLst/>
            <a:cxnLst/>
            <a:rect r="r" b="b" t="t" l="l"/>
            <a:pathLst>
              <a:path h="7323569" w="7566556">
                <a:moveTo>
                  <a:pt x="0" y="0"/>
                </a:moveTo>
                <a:lnTo>
                  <a:pt x="7566556" y="0"/>
                </a:lnTo>
                <a:lnTo>
                  <a:pt x="7566556" y="7323568"/>
                </a:lnTo>
                <a:lnTo>
                  <a:pt x="0" y="7323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48" t="-5046" r="-1052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86307" y="1285330"/>
            <a:ext cx="9181719" cy="3245032"/>
          </a:xfrm>
          <a:custGeom>
            <a:avLst/>
            <a:gdLst/>
            <a:ahLst/>
            <a:cxnLst/>
            <a:rect r="r" b="b" t="t" l="l"/>
            <a:pathLst>
              <a:path h="3245032" w="9181719">
                <a:moveTo>
                  <a:pt x="0" y="0"/>
                </a:moveTo>
                <a:lnTo>
                  <a:pt x="9181718" y="0"/>
                </a:lnTo>
                <a:lnTo>
                  <a:pt x="9181718" y="3245031"/>
                </a:lnTo>
                <a:lnTo>
                  <a:pt x="0" y="3245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097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15515" y="4296503"/>
            <a:ext cx="8923302" cy="5120759"/>
          </a:xfrm>
          <a:custGeom>
            <a:avLst/>
            <a:gdLst/>
            <a:ahLst/>
            <a:cxnLst/>
            <a:rect r="r" b="b" t="t" l="l"/>
            <a:pathLst>
              <a:path h="5120759" w="8923302">
                <a:moveTo>
                  <a:pt x="0" y="0"/>
                </a:moveTo>
                <a:lnTo>
                  <a:pt x="8923302" y="0"/>
                </a:lnTo>
                <a:lnTo>
                  <a:pt x="8923302" y="5120759"/>
                </a:lnTo>
                <a:lnTo>
                  <a:pt x="0" y="51207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1644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43856" y="3130377"/>
            <a:ext cx="16230600" cy="449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01080" indent="-550540" lvl="1">
              <a:lnSpc>
                <a:spcPts val="7139"/>
              </a:lnSpc>
              <a:buAutoNum type="arabicPeriod" startAt="1"/>
            </a:pPr>
            <a:r>
              <a:rPr lang="en-US" sz="50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Holistic and Multidisciplinary Education.</a:t>
            </a:r>
          </a:p>
          <a:p>
            <a:pPr algn="l" marL="1101080" indent="-550540" lvl="1">
              <a:lnSpc>
                <a:spcPts val="7139"/>
              </a:lnSpc>
              <a:buAutoNum type="arabicPeriod" startAt="1"/>
            </a:pPr>
            <a:r>
              <a:rPr lang="en-US" sz="50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Flexible and Experimental Learning.</a:t>
            </a:r>
          </a:p>
          <a:p>
            <a:pPr algn="l" marL="1101080" indent="-550540" lvl="1">
              <a:lnSpc>
                <a:spcPts val="7139"/>
              </a:lnSpc>
              <a:buAutoNum type="arabicPeriod" startAt="1"/>
            </a:pPr>
            <a:r>
              <a:rPr lang="en-US" sz="50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Ethical and Social Responsibility.</a:t>
            </a:r>
          </a:p>
          <a:p>
            <a:pPr algn="l" marL="1101080" indent="-550540" lvl="1">
              <a:lnSpc>
                <a:spcPts val="7139"/>
              </a:lnSpc>
              <a:buAutoNum type="arabicPeriod" startAt="1"/>
            </a:pPr>
            <a:r>
              <a:rPr lang="en-US" sz="50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Inclusivity and Equality.</a:t>
            </a:r>
          </a:p>
          <a:p>
            <a:pPr algn="l" marL="1101080" indent="-550540" lvl="1">
              <a:lnSpc>
                <a:spcPts val="7139"/>
              </a:lnSpc>
              <a:buAutoNum type="arabicPeriod" startAt="1"/>
            </a:pPr>
            <a:r>
              <a:rPr lang="en-US" sz="50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Financial Independence for student.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383" y="916910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8390" y="1828947"/>
            <a:ext cx="17761533" cy="977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7"/>
              </a:lnSpc>
            </a:pPr>
            <a:r>
              <a:rPr lang="en-US" b="true" sz="57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NEP &amp; STUDENT ACTIVITES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68507" y="7919596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19996" y="9367325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3324" y="1622094"/>
            <a:ext cx="1386647" cy="138664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312184" y="7966521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86566" y="8879321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24186" y="8014948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5" y="0"/>
                </a:lnTo>
                <a:lnTo>
                  <a:pt x="1031855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800000">
            <a:off x="17502494" y="2061173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7059" y="50809"/>
            <a:ext cx="18013883" cy="1369776"/>
            <a:chOff x="0" y="0"/>
            <a:chExt cx="24018511" cy="18263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-1644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978239" y="1460169"/>
            <a:ext cx="14861431" cy="110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b="true" sz="655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NGO COLLABORATION AND MOU’S*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9102" y="911195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911582" y="2761091"/>
            <a:ext cx="6775996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I Volunteer*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Pune Plogers*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Bhumi Foundation*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Aanandvan Foundation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Poona Geriatric Care Center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Anaprem Vastigruh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Mukhbadhir Adhar School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Ayodhya Charitable Trust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Spacace India Foundation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Janseva Foundation*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St Mary Orphanage</a:t>
            </a:r>
          </a:p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Love Care Society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44000" y="2732516"/>
            <a:ext cx="6775996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13. Inklab Jayate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14. AFMC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15.Sasson Hospital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16. NAAM Foundation*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17.Paani Foundation*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18.UniCef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19.Deepsthamb Foundation*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20.Swachaa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21.ISHA Foundation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22.Rudra Enviormental solutions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23.PCMC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24.And Many More 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68507" y="7919596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19996" y="9367325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3324" y="1622094"/>
            <a:ext cx="1386647" cy="138664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312184" y="7966521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86566" y="8879321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24186" y="8014948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5" y="0"/>
                </a:lnTo>
                <a:lnTo>
                  <a:pt x="1031855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800000">
            <a:off x="17502494" y="2061173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7059" y="50809"/>
            <a:ext cx="18013883" cy="1369776"/>
            <a:chOff x="0" y="0"/>
            <a:chExt cx="24018511" cy="18263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-1644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89102" y="911195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808380" y="2305893"/>
            <a:ext cx="11201149" cy="7868807"/>
          </a:xfrm>
          <a:custGeom>
            <a:avLst/>
            <a:gdLst/>
            <a:ahLst/>
            <a:cxnLst/>
            <a:rect r="r" b="b" t="t" l="l"/>
            <a:pathLst>
              <a:path h="7868807" w="11201149">
                <a:moveTo>
                  <a:pt x="0" y="0"/>
                </a:moveTo>
                <a:lnTo>
                  <a:pt x="11201150" y="0"/>
                </a:lnTo>
                <a:lnTo>
                  <a:pt x="11201150" y="7868807"/>
                </a:lnTo>
                <a:lnTo>
                  <a:pt x="0" y="786880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978239" y="1287234"/>
            <a:ext cx="14861431" cy="110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b="true" sz="655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CASE STUDY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68507" y="7919596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19996" y="9367325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3324" y="1622094"/>
            <a:ext cx="1386647" cy="138664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312184" y="7966521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86566" y="8879321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24186" y="8014948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5" y="0"/>
                </a:lnTo>
                <a:lnTo>
                  <a:pt x="1031855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800000">
            <a:off x="17502494" y="2061173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7059" y="50809"/>
            <a:ext cx="18013883" cy="1369776"/>
            <a:chOff x="0" y="0"/>
            <a:chExt cx="24018511" cy="18263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-1644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89102" y="911195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156234" y="2989691"/>
            <a:ext cx="14274151" cy="4995953"/>
          </a:xfrm>
          <a:custGeom>
            <a:avLst/>
            <a:gdLst/>
            <a:ahLst/>
            <a:cxnLst/>
            <a:rect r="r" b="b" t="t" l="l"/>
            <a:pathLst>
              <a:path h="4995953" w="14274151">
                <a:moveTo>
                  <a:pt x="0" y="0"/>
                </a:moveTo>
                <a:lnTo>
                  <a:pt x="14274151" y="0"/>
                </a:lnTo>
                <a:lnTo>
                  <a:pt x="14274151" y="4995953"/>
                </a:lnTo>
                <a:lnTo>
                  <a:pt x="0" y="499595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978239" y="1334859"/>
            <a:ext cx="14861431" cy="110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b="true" sz="655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CASE STUDY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68507" y="7919596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19996" y="9367325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3324" y="1622094"/>
            <a:ext cx="1386647" cy="138664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312184" y="7966521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86566" y="8879321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24186" y="8014948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5" y="0"/>
                </a:lnTo>
                <a:lnTo>
                  <a:pt x="1031855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800000">
            <a:off x="17502494" y="2061173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7059" y="50809"/>
            <a:ext cx="18013883" cy="1369776"/>
            <a:chOff x="0" y="0"/>
            <a:chExt cx="24018511" cy="18263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-1644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713284" y="1899015"/>
            <a:ext cx="14861431" cy="110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b="true" sz="655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REFERENCES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9102" y="911195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3532616"/>
            <a:ext cx="1401780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National Education Policy 2020 (Revised 2024)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Ministry of Youth Affairs &amp; Sports.(Active)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NSS,BCUD,AICTE &amp; SPPU Circulars (Active)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NEP Implementation Phase 2 : Higher Education (by SW&amp;DC)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YEWS UNICEFs Program's (Active)</a:t>
            </a: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Government of India Vision 2047 (Active)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68507" y="7919596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19996" y="9367325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3324" y="1622094"/>
            <a:ext cx="1386647" cy="138664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312184" y="7966521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86566" y="8879321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24186" y="8014948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5" y="0"/>
                </a:lnTo>
                <a:lnTo>
                  <a:pt x="1031855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800000">
            <a:off x="17502494" y="2061173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7059" y="50809"/>
            <a:ext cx="18013883" cy="1369776"/>
            <a:chOff x="0" y="0"/>
            <a:chExt cx="24018511" cy="18263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-1644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89102" y="911195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677589" y="2013548"/>
            <a:ext cx="6932822" cy="8235352"/>
          </a:xfrm>
          <a:custGeom>
            <a:avLst/>
            <a:gdLst/>
            <a:ahLst/>
            <a:cxnLst/>
            <a:rect r="r" b="b" t="t" l="l"/>
            <a:pathLst>
              <a:path h="8235352" w="6932822">
                <a:moveTo>
                  <a:pt x="0" y="0"/>
                </a:moveTo>
                <a:lnTo>
                  <a:pt x="6932822" y="0"/>
                </a:lnTo>
                <a:lnTo>
                  <a:pt x="6932822" y="8235352"/>
                </a:lnTo>
                <a:lnTo>
                  <a:pt x="0" y="823535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13284" y="1382484"/>
            <a:ext cx="14861431" cy="110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b="true" sz="655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SW&amp;D ORGANIZATIONAL CHART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68507" y="7919596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19996" y="9367325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3324" y="1622094"/>
            <a:ext cx="1386647" cy="138664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312184" y="7966521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86566" y="8879321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24186" y="8014948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5" y="0"/>
                </a:lnTo>
                <a:lnTo>
                  <a:pt x="1031855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10800000">
            <a:off x="17502494" y="2061173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7059" y="50809"/>
            <a:ext cx="18013883" cy="1369776"/>
            <a:chOff x="0" y="0"/>
            <a:chExt cx="24018511" cy="18263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-1644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89102" y="911195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5" y="0"/>
                </a:lnTo>
                <a:lnTo>
                  <a:pt x="734015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106622" y="2322996"/>
            <a:ext cx="5982573" cy="5596600"/>
          </a:xfrm>
          <a:custGeom>
            <a:avLst/>
            <a:gdLst/>
            <a:ahLst/>
            <a:cxnLst/>
            <a:rect r="r" b="b" t="t" l="l"/>
            <a:pathLst>
              <a:path h="5596600" w="5982573">
                <a:moveTo>
                  <a:pt x="0" y="0"/>
                </a:moveTo>
                <a:lnTo>
                  <a:pt x="5982573" y="0"/>
                </a:lnTo>
                <a:lnTo>
                  <a:pt x="5982573" y="5596600"/>
                </a:lnTo>
                <a:lnTo>
                  <a:pt x="0" y="55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840914" y="2508160"/>
            <a:ext cx="4606173" cy="6022715"/>
          </a:xfrm>
          <a:custGeom>
            <a:avLst/>
            <a:gdLst/>
            <a:ahLst/>
            <a:cxnLst/>
            <a:rect r="r" b="b" t="t" l="l"/>
            <a:pathLst>
              <a:path h="6022715" w="4606173">
                <a:moveTo>
                  <a:pt x="0" y="0"/>
                </a:moveTo>
                <a:lnTo>
                  <a:pt x="4606172" y="0"/>
                </a:lnTo>
                <a:lnTo>
                  <a:pt x="4606172" y="6022715"/>
                </a:lnTo>
                <a:lnTo>
                  <a:pt x="0" y="602271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713284" y="1382484"/>
            <a:ext cx="14861431" cy="110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b="true" sz="655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FY ORGANIZATIONAL CHART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118270" y="8423233"/>
            <a:ext cx="1001076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These representatives will be the POC for their respective divisions and SW&amp;D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821681" y="459119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6" y="0"/>
                </a:lnTo>
                <a:lnTo>
                  <a:pt x="1361626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10800000">
            <a:off x="-554774" y="26588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-16442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39958" y="9140533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013827" y="3189756"/>
            <a:ext cx="10260346" cy="4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47"/>
              </a:lnSpc>
            </a:pPr>
            <a:r>
              <a:rPr lang="en-US" b="true" sz="1651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THANK</a:t>
            </a:r>
          </a:p>
          <a:p>
            <a:pPr algn="ctr">
              <a:lnSpc>
                <a:spcPts val="16347"/>
              </a:lnSpc>
            </a:pPr>
            <a:r>
              <a:rPr lang="en-US" b="true" sz="1651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YOU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05489" y="7309940"/>
            <a:ext cx="118379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Copyright © 2024 SW&amp;D (NSS A65), VIT PUNE.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3234" y="1262628"/>
            <a:ext cx="17761533" cy="92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7"/>
              </a:lnSpc>
            </a:pPr>
            <a:r>
              <a:rPr lang="en-US" b="true" sz="53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DOMAINS OF WORK &amp; STRENGTH ALLOCATION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6040" y="7725"/>
            <a:ext cx="18013883" cy="1369776"/>
            <a:chOff x="0" y="0"/>
            <a:chExt cx="24018511" cy="1826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1644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9958" y="909290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378390" y="2183693"/>
          <a:ext cx="17184260" cy="7835042"/>
        </p:xfrm>
        <a:graphic>
          <a:graphicData uri="http://schemas.openxmlformats.org/drawingml/2006/table">
            <a:tbl>
              <a:tblPr/>
              <a:tblGrid>
                <a:gridCol w="10463638"/>
                <a:gridCol w="6720622"/>
              </a:tblGrid>
              <a:tr h="24024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r>
                        <a:rPr lang="en-US" sz="46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Domain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139"/>
                        </a:lnSpc>
                        <a:defRPr/>
                      </a:pPr>
                      <a:r>
                        <a:rPr lang="en-US" sz="50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Strength Allocation</a:t>
                      </a:r>
                      <a:endParaRPr lang="en-US" sz="1100"/>
                    </a:p>
                    <a:p>
                      <a:pPr algn="ctr">
                        <a:lnSpc>
                          <a:spcPts val="7139"/>
                        </a:lnSpc>
                      </a:pPr>
                      <a:r>
                        <a:rPr lang="en-US" sz="50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(approximation)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0528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Education, Awareness and Empowerment.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6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Health and Wellbeing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42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Community Development and Social 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2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Environmental Sustainability and Cleanliness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2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Social Dialogue, Collaboration and Advocacy.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35580" y="7117545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319275" y="9414705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852813" y="8225600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7337608" y="3313994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6"/>
                </a:lnTo>
                <a:lnTo>
                  <a:pt x="0" y="1361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10800000">
            <a:off x="17767039" y="193372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-16442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3425613" y="2369168"/>
            <a:ext cx="11489006" cy="7581746"/>
          </a:xfrm>
          <a:custGeom>
            <a:avLst/>
            <a:gdLst/>
            <a:ahLst/>
            <a:cxnLst/>
            <a:rect r="r" b="b" t="t" l="l"/>
            <a:pathLst>
              <a:path h="7581746" w="11489006">
                <a:moveTo>
                  <a:pt x="0" y="0"/>
                </a:moveTo>
                <a:lnTo>
                  <a:pt x="11489007" y="0"/>
                </a:lnTo>
                <a:lnTo>
                  <a:pt x="11489007" y="7581746"/>
                </a:lnTo>
                <a:lnTo>
                  <a:pt x="0" y="758174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079279" y="1266489"/>
            <a:ext cx="12107405" cy="92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4"/>
              </a:lnSpc>
            </a:pPr>
            <a:r>
              <a:rPr lang="en-US" b="true" sz="5360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DOMAINWISE ACTIVITY (NON CERTIAN)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1383" y="916910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89261" y="8011254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2" y="0"/>
                </a:lnTo>
                <a:lnTo>
                  <a:pt x="3135302" y="564355"/>
                </a:lnTo>
                <a:lnTo>
                  <a:pt x="0" y="564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7337608" y="3313994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6"/>
                </a:lnTo>
                <a:lnTo>
                  <a:pt x="0" y="1361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10800000">
            <a:off x="17767039" y="193372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-16442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2974891" y="2631037"/>
            <a:ext cx="13188212" cy="6697943"/>
          </a:xfrm>
          <a:custGeom>
            <a:avLst/>
            <a:gdLst/>
            <a:ahLst/>
            <a:cxnLst/>
            <a:rect r="r" b="b" t="t" l="l"/>
            <a:pathLst>
              <a:path h="6697943" w="13188212">
                <a:moveTo>
                  <a:pt x="0" y="0"/>
                </a:moveTo>
                <a:lnTo>
                  <a:pt x="13188211" y="0"/>
                </a:lnTo>
                <a:lnTo>
                  <a:pt x="13188211" y="6697943"/>
                </a:lnTo>
                <a:lnTo>
                  <a:pt x="0" y="669794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4738" r="0" b="-4738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49527" y="1387026"/>
            <a:ext cx="15388945" cy="110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3"/>
              </a:lnSpc>
            </a:pPr>
            <a:r>
              <a:rPr lang="en-US" b="true" sz="6559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ALLOCATION CHART (NON CERTIAN)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1383" y="916910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89261" y="8011254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2" y="0"/>
                </a:lnTo>
                <a:lnTo>
                  <a:pt x="3135302" y="564355"/>
                </a:lnTo>
                <a:lnTo>
                  <a:pt x="0" y="564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1107912" y="2885369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6"/>
                </a:lnTo>
                <a:lnTo>
                  <a:pt x="0" y="1361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10800000">
            <a:off x="18018422" y="15237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6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6" y="1361627"/>
                </a:lnTo>
                <a:lnTo>
                  <a:pt x="136162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-16442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1383" y="916910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40083" y="3839568"/>
            <a:ext cx="16726957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Note - </a:t>
            </a:r>
            <a:r>
              <a:rPr lang="en-US" sz="5199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Activities conducted by SW&amp;D may not be fixed but the Domains are fixed. Activities may differ from time to time as per the requirement.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89261" y="8011254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2" y="0"/>
                </a:lnTo>
                <a:lnTo>
                  <a:pt x="3135302" y="564355"/>
                </a:lnTo>
                <a:lnTo>
                  <a:pt x="0" y="564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1107912" y="2885369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6"/>
                </a:lnTo>
                <a:lnTo>
                  <a:pt x="0" y="1361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10800000">
            <a:off x="18018422" y="15237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6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6" y="1361627"/>
                </a:lnTo>
                <a:lnTo>
                  <a:pt x="136162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6040" y="131550"/>
            <a:ext cx="18013883" cy="1369776"/>
            <a:chOff x="0" y="0"/>
            <a:chExt cx="24018511" cy="18263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-16442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1383" y="916910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208886" y="2537576"/>
            <a:ext cx="587022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MODULES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9273" y="4180320"/>
            <a:ext cx="17809454" cy="4050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Student activities are divided in </a:t>
            </a:r>
            <a:r>
              <a:rPr lang="en-US" sz="3300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two modules </a:t>
            </a:r>
            <a:r>
              <a:rPr lang="en-US" sz="3300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to create ease and to make process more efficient, reliable and more output driven. Both module would be implemented simultaneously.</a:t>
            </a:r>
          </a:p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Example :-</a:t>
            </a:r>
            <a:r>
              <a:rPr lang="en-US" sz="3300">
                <a:solidFill>
                  <a:srgbClr val="30318B"/>
                </a:solidFill>
                <a:latin typeface="Canva Sans"/>
                <a:ea typeface="Canva Sans"/>
                <a:cs typeface="Canva Sans"/>
                <a:sym typeface="Canva Sans"/>
              </a:rPr>
              <a:t> If {61 Divisions}; Then {(For 31 divisions -&gt; M1)&amp;&amp; (For 30 divisions -&gt; M2)}</a:t>
            </a:r>
          </a:p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30318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Both the Modules will be Operated Simultaneously.</a:t>
            </a: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832850" y="8214561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7259300" y="3589766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-10800000">
            <a:off x="17502494" y="2061173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6"/>
                </a:lnTo>
                <a:lnTo>
                  <a:pt x="1361627" y="1361626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15709" y="2129973"/>
            <a:ext cx="15656581" cy="970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3"/>
              </a:lnSpc>
            </a:pPr>
            <a:r>
              <a:rPr lang="en-US" b="true" sz="565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MODULE 1 CONTENTS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1283" y="3868779"/>
            <a:ext cx="16725757" cy="419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A. Ground Work in the domain allotted to their division.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B. Circular Activities provided by SPPU, AICTE, NSS &amp; BCUD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C. All the activities planned by the team within the domain are allotted to the division.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26040" y="112500"/>
            <a:ext cx="18013883" cy="1369776"/>
            <a:chOff x="0" y="0"/>
            <a:chExt cx="24018511" cy="18263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7772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377725">
                  <a:moveTo>
                    <a:pt x="0" y="0"/>
                  </a:moveTo>
                  <a:lnTo>
                    <a:pt x="1377725" y="0"/>
                  </a:lnTo>
                  <a:lnTo>
                    <a:pt x="137772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2304836" y="0"/>
              <a:ext cx="1713675" cy="1820853"/>
            </a:xfrm>
            <a:custGeom>
              <a:avLst/>
              <a:gdLst/>
              <a:ahLst/>
              <a:cxnLst/>
              <a:rect r="r" b="b" t="t" l="l"/>
              <a:pathLst>
                <a:path h="1820853" w="1713675">
                  <a:moveTo>
                    <a:pt x="0" y="0"/>
                  </a:moveTo>
                  <a:lnTo>
                    <a:pt x="1713675" y="0"/>
                  </a:lnTo>
                  <a:lnTo>
                    <a:pt x="1713675" y="1820853"/>
                  </a:lnTo>
                  <a:lnTo>
                    <a:pt x="0" y="1820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-16442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9832306" y="0"/>
              <a:ext cx="4383282" cy="1826367"/>
            </a:xfrm>
            <a:custGeom>
              <a:avLst/>
              <a:gdLst/>
              <a:ahLst/>
              <a:cxnLst/>
              <a:rect r="r" b="b" t="t" l="l"/>
              <a:pathLst>
                <a:path h="1826367" w="4383282">
                  <a:moveTo>
                    <a:pt x="0" y="0"/>
                  </a:moveTo>
                  <a:lnTo>
                    <a:pt x="4383282" y="0"/>
                  </a:lnTo>
                  <a:lnTo>
                    <a:pt x="4383282" y="1826367"/>
                  </a:lnTo>
                  <a:lnTo>
                    <a:pt x="0" y="18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20908" y="9131008"/>
            <a:ext cx="734015" cy="1136942"/>
          </a:xfrm>
          <a:custGeom>
            <a:avLst/>
            <a:gdLst/>
            <a:ahLst/>
            <a:cxnLst/>
            <a:rect r="r" b="b" t="t" l="l"/>
            <a:pathLst>
              <a:path h="1136942" w="734015">
                <a:moveTo>
                  <a:pt x="0" y="0"/>
                </a:moveTo>
                <a:lnTo>
                  <a:pt x="734014" y="0"/>
                </a:lnTo>
                <a:lnTo>
                  <a:pt x="734014" y="1136942"/>
                </a:lnTo>
                <a:lnTo>
                  <a:pt x="0" y="11369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DAGTSHIIgOg</dc:identifier>
  <dcterms:modified xsi:type="dcterms:W3CDTF">2011-08-01T06:04:30Z</dcterms:modified>
  <cp:revision>1</cp:revision>
  <dc:title>Student activity</dc:title>
</cp:coreProperties>
</file>