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755598A-3BAC-4446-A6F4-A5830ABD4FE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Angular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-Tejashree Kate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533400" y="522514"/>
            <a:ext cx="8229600" cy="60755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74320" lvl="0" indent="-27432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48640" lvl="1" indent="-18288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/>
            </a:lvl2pPr>
            <a:lvl3pPr lvl="2" indent="-2286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88720" lvl="3" indent="-228600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</a:lvl4pPr>
            <a:lvl5pPr marL="1463040" lvl="4" indent="-228600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baseline="0">
                <a:solidFill>
                  <a:schemeClr val="tx2"/>
                </a:solidFill>
              </a:defRPr>
            </a:lvl5pPr>
            <a:lvl6pPr marL="1691640" indent="-182880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/>
            </a:lvl6pPr>
            <a:lvl7pPr marL="1920240" indent="-18288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/>
            </a:lvl7pPr>
            <a:lvl8pPr marL="2148840" indent="-182880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/>
            </a:lvl8pPr>
            <a:lvl9pPr marL="2377440" indent="-18288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/>
            </a:lvl9pPr>
          </a:lstStyle>
          <a:p>
            <a:r>
              <a:rPr lang="en-US" dirty="0"/>
              <a:t>When you’re using a </a:t>
            </a:r>
            <a:r>
              <a:rPr lang="en-US" b="1" dirty="0"/>
              <a:t>Factory</a:t>
            </a:r>
            <a:r>
              <a:rPr lang="en-US" dirty="0"/>
              <a:t> you create an object, add properties to it, then return that same object. </a:t>
            </a:r>
            <a:endParaRPr lang="en-US" dirty="0" smtClean="0"/>
          </a:p>
          <a:p>
            <a:pPr fontAlgn="base"/>
            <a:r>
              <a:rPr lang="en-US" dirty="0"/>
              <a:t>When you pass this service into your controller, those properties on the object will now be available in that controller through your factory.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sz="1600" dirty="0" err="1" smtClean="0"/>
              <a:t>app.factory</a:t>
            </a:r>
            <a:r>
              <a:rPr lang="en-US" sz="1600" dirty="0" smtClean="0"/>
              <a:t>(“</a:t>
            </a:r>
            <a:r>
              <a:rPr lang="en-US" sz="1600" dirty="0" err="1" smtClean="0"/>
              <a:t>myFactory</a:t>
            </a:r>
            <a:r>
              <a:rPr lang="en-US" sz="1600" dirty="0" smtClean="0"/>
              <a:t>”,function(){</a:t>
            </a:r>
          </a:p>
          <a:p>
            <a:pPr marL="685800" lvl="2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type = ‘vegetables’;</a:t>
            </a:r>
          </a:p>
          <a:p>
            <a:pPr marL="685800" lvl="2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r>
              <a:rPr lang="en-US" sz="1600" dirty="0" smtClean="0"/>
              <a:t> = {};</a:t>
            </a:r>
          </a:p>
          <a:p>
            <a:pPr marL="685800" lvl="2" indent="0">
              <a:buNone/>
            </a:pPr>
            <a:r>
              <a:rPr lang="en-US" sz="1600" dirty="0" err="1" smtClean="0"/>
              <a:t>obj.getType</a:t>
            </a:r>
            <a:r>
              <a:rPr lang="en-US" sz="1600" dirty="0" smtClean="0"/>
              <a:t> = function(){</a:t>
            </a:r>
          </a:p>
          <a:p>
            <a:pPr marL="685800" lvl="2" indent="0">
              <a:buNone/>
            </a:pPr>
            <a:r>
              <a:rPr lang="en-US" sz="1600" dirty="0" smtClean="0"/>
              <a:t>	return type;</a:t>
            </a:r>
            <a:endParaRPr lang="en-US" sz="1600" dirty="0"/>
          </a:p>
          <a:p>
            <a:pPr marL="685800" lvl="2" indent="0">
              <a:buNone/>
            </a:pPr>
            <a:r>
              <a:rPr lang="en-US" sz="1600" dirty="0" smtClean="0"/>
              <a:t>}</a:t>
            </a:r>
          </a:p>
          <a:p>
            <a:pPr marL="685800" lvl="2" indent="0">
              <a:buNone/>
            </a:pPr>
            <a:r>
              <a:rPr lang="en-US" sz="1600" dirty="0"/>
              <a:t>r</a:t>
            </a:r>
            <a:r>
              <a:rPr lang="en-US" sz="1600" dirty="0" smtClean="0"/>
              <a:t>eturn </a:t>
            </a:r>
            <a:r>
              <a:rPr lang="en-US" sz="1600" dirty="0" err="1" smtClean="0"/>
              <a:t>obj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})</a:t>
            </a:r>
          </a:p>
          <a:p>
            <a:pPr marL="0" indent="0">
              <a:buNone/>
            </a:pPr>
            <a:r>
              <a:rPr lang="en-US" sz="1600" dirty="0" smtClean="0"/>
              <a:t>-------------!!---------</a:t>
            </a:r>
          </a:p>
          <a:p>
            <a:pPr marL="0" indent="0">
              <a:buNone/>
            </a:pPr>
            <a:r>
              <a:rPr lang="en-US" sz="1600" dirty="0" err="1" smtClean="0"/>
              <a:t>app.controller</a:t>
            </a:r>
            <a:r>
              <a:rPr lang="en-US" sz="1600" dirty="0" smtClean="0"/>
              <a:t>(“</a:t>
            </a:r>
            <a:r>
              <a:rPr lang="en-US" sz="1600" dirty="0" err="1" smtClean="0"/>
              <a:t>MyCtrl</a:t>
            </a:r>
            <a:r>
              <a:rPr lang="en-US" sz="1600" dirty="0" smtClean="0"/>
              <a:t>”,function($scope, </a:t>
            </a:r>
            <a:r>
              <a:rPr lang="en-US" sz="1600" dirty="0" err="1" smtClean="0"/>
              <a:t>myFactory</a:t>
            </a:r>
            <a:r>
              <a:rPr lang="en-US" sz="1600" dirty="0" smtClean="0"/>
              <a:t>){</a:t>
            </a:r>
          </a:p>
          <a:p>
            <a:pPr marL="0" indent="0">
              <a:buNone/>
            </a:pPr>
            <a:r>
              <a:rPr lang="en-US" sz="1600" dirty="0" smtClean="0"/>
              <a:t>    $</a:t>
            </a:r>
            <a:r>
              <a:rPr lang="en-US" sz="1600" dirty="0" err="1" smtClean="0"/>
              <a:t>scope.type</a:t>
            </a:r>
            <a:r>
              <a:rPr lang="en-US" sz="1600" dirty="0" smtClean="0"/>
              <a:t> = </a:t>
            </a:r>
            <a:r>
              <a:rPr lang="en-US" sz="1600" dirty="0" err="1" smtClean="0"/>
              <a:t>myFactory.getType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})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70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0"/>
            <a:ext cx="45720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onotype Corsiva" pitchFamily="66" charset="0"/>
              </a:rPr>
              <a:t>Thank you!!!!</a:t>
            </a:r>
            <a:endParaRPr lang="en-US" sz="48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Services?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600200"/>
            <a:ext cx="8229600" cy="371178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 smtClean="0"/>
              <a:t>Services are objects or functions that carry specific </a:t>
            </a:r>
            <a:r>
              <a:rPr lang="en-US" sz="2400" dirty="0" smtClean="0"/>
              <a:t>tasks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Controllers are responsible for binding model data to views. Normally it doesn’t contain the logic to fetch data or manipulate it. For this we need services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Service is an object that contains some useful functions. It can be called from anywhere controllers, directives, filters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7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457200" y="609600"/>
            <a:ext cx="8229600" cy="29731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 smtClean="0"/>
              <a:t>We can divide our application into different logical </a:t>
            </a:r>
            <a:r>
              <a:rPr lang="en-US" sz="2400" dirty="0" smtClean="0"/>
              <a:t>units</a:t>
            </a:r>
          </a:p>
          <a:p>
            <a:endParaRPr lang="en-US" sz="2400" dirty="0" smtClean="0"/>
          </a:p>
          <a:p>
            <a:r>
              <a:rPr lang="en-US" sz="2400" dirty="0" smtClean="0"/>
              <a:t>The business logic or logic to call HTTP </a:t>
            </a:r>
            <a:r>
              <a:rPr lang="en-US" sz="2400" dirty="0" err="1" smtClean="0"/>
              <a:t>url</a:t>
            </a:r>
            <a:r>
              <a:rPr lang="en-US" sz="2400" dirty="0" smtClean="0"/>
              <a:t> to fetch data from server can be put into service object. (Advantage: </a:t>
            </a:r>
            <a:r>
              <a:rPr lang="en-US" sz="2400" dirty="0" err="1" smtClean="0"/>
              <a:t>tetstable</a:t>
            </a:r>
            <a:r>
              <a:rPr lang="en-US" sz="2400" dirty="0" smtClean="0"/>
              <a:t> and separation of concern is achieved)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8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400" dirty="0" smtClean="0"/>
              <a:t>(Application with 2 controllers)</a:t>
            </a:r>
            <a:endParaRPr lang="en-US" sz="2400" dirty="0"/>
          </a:p>
        </p:txBody>
      </p:sp>
      <p:pic>
        <p:nvPicPr>
          <p:cNvPr id="1026" name="Picture 2" descr="angularjs servi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317182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Internal Services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600200"/>
            <a:ext cx="8229600" cy="34901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 smtClean="0"/>
              <a:t>By default, Angular provides many services which can be used in our application for different purposes.</a:t>
            </a:r>
          </a:p>
          <a:p>
            <a:r>
              <a:rPr lang="en-US" sz="2400" dirty="0" smtClean="0"/>
              <a:t>$http, $window, $location, $route are some of the commonly used </a:t>
            </a:r>
            <a:r>
              <a:rPr lang="en-US" sz="2400" dirty="0" smtClean="0"/>
              <a:t>services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These services can be used is any of the </a:t>
            </a:r>
            <a:r>
              <a:rPr lang="en-US" sz="2400" dirty="0" smtClean="0"/>
              <a:t>controllers </a:t>
            </a:r>
            <a:r>
              <a:rPr lang="en-US" sz="2400" dirty="0" smtClean="0"/>
              <a:t>by just declaring them as dependencies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1720840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app = </a:t>
            </a:r>
            <a:r>
              <a:rPr lang="en-US" dirty="0" err="1">
                <a:latin typeface="Consolas"/>
              </a:rPr>
              <a:t>angular.module</a:t>
            </a:r>
            <a:r>
              <a:rPr lang="en-US" dirty="0">
                <a:latin typeface="Consolas"/>
              </a:rPr>
              <a:t>(“</a:t>
            </a:r>
            <a:r>
              <a:rPr lang="en-US" dirty="0" err="1">
                <a:latin typeface="Consolas"/>
              </a:rPr>
              <a:t>myApp</a:t>
            </a:r>
            <a:r>
              <a:rPr lang="en-US" dirty="0">
                <a:latin typeface="Consolas"/>
              </a:rPr>
              <a:t>”,[]);</a:t>
            </a:r>
          </a:p>
          <a:p>
            <a:pPr fontAlgn="base"/>
            <a:endParaRPr lang="en-US" dirty="0">
              <a:latin typeface="Consolas"/>
            </a:endParaRPr>
          </a:p>
          <a:p>
            <a:pPr fontAlgn="base"/>
            <a:r>
              <a:rPr lang="en-US" dirty="0">
                <a:latin typeface="Consolas"/>
              </a:rPr>
              <a:t>  </a:t>
            </a:r>
            <a:r>
              <a:rPr lang="en-US" dirty="0" err="1">
                <a:latin typeface="Consolas"/>
              </a:rPr>
              <a:t>app.controller</a:t>
            </a:r>
            <a:r>
              <a:rPr lang="en-US" dirty="0">
                <a:latin typeface="Consolas"/>
              </a:rPr>
              <a:t>('</a:t>
            </a:r>
            <a:r>
              <a:rPr lang="en-US" dirty="0" err="1">
                <a:latin typeface="Consolas"/>
              </a:rPr>
              <a:t>FooController</a:t>
            </a:r>
            <a:r>
              <a:rPr lang="en-US" dirty="0">
                <a:latin typeface="Consolas"/>
              </a:rPr>
              <a:t>', function($http){</a:t>
            </a:r>
          </a:p>
          <a:p>
            <a:pPr fontAlgn="base"/>
            <a:r>
              <a:rPr lang="en-US" dirty="0">
                <a:latin typeface="Consolas"/>
              </a:rPr>
              <a:t>    //...</a:t>
            </a:r>
          </a:p>
          <a:p>
            <a:pPr fontAlgn="base"/>
            <a:r>
              <a:rPr lang="en-US" dirty="0">
                <a:latin typeface="Consolas"/>
              </a:rPr>
              <a:t>  });</a:t>
            </a:r>
          </a:p>
          <a:p>
            <a:pPr fontAlgn="base"/>
            <a:r>
              <a:rPr lang="en-US" dirty="0">
                <a:latin typeface="Consolas"/>
              </a:rPr>
              <a:t> </a:t>
            </a:r>
          </a:p>
          <a:p>
            <a:pPr fontAlgn="base"/>
            <a:r>
              <a:rPr lang="en-US" dirty="0">
                <a:latin typeface="Consolas"/>
              </a:rPr>
              <a:t>  </a:t>
            </a:r>
            <a:r>
              <a:rPr lang="en-US" dirty="0" err="1">
                <a:latin typeface="Consolas"/>
              </a:rPr>
              <a:t>app.controller</a:t>
            </a:r>
            <a:r>
              <a:rPr lang="en-US" dirty="0">
                <a:latin typeface="Consolas"/>
              </a:rPr>
              <a:t>('</a:t>
            </a:r>
            <a:r>
              <a:rPr lang="en-US" dirty="0" err="1">
                <a:latin typeface="Consolas"/>
              </a:rPr>
              <a:t>BarController</a:t>
            </a:r>
            <a:r>
              <a:rPr lang="en-US" dirty="0" smtClean="0">
                <a:latin typeface="Consolas"/>
              </a:rPr>
              <a:t>',function</a:t>
            </a:r>
            <a:r>
              <a:rPr lang="en-US" dirty="0">
                <a:latin typeface="Consolas"/>
              </a:rPr>
              <a:t>($window){</a:t>
            </a:r>
          </a:p>
          <a:p>
            <a:pPr fontAlgn="base"/>
            <a:r>
              <a:rPr lang="en-US" dirty="0">
                <a:latin typeface="Consolas"/>
              </a:rPr>
              <a:t>    //...</a:t>
            </a:r>
          </a:p>
          <a:p>
            <a:pPr fontAlgn="base"/>
            <a:r>
              <a:rPr lang="en-US" dirty="0">
                <a:latin typeface="Consolas"/>
              </a:rPr>
              <a:t>  });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custom services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600200"/>
            <a:ext cx="8229600" cy="34163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 smtClean="0"/>
              <a:t>Similarly, we can define our own custom services and use them in our application whenever required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Angular services can be declared by 2 ways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smtClean="0"/>
              <a:t>by service method or by factory method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Both of these ways initializes a service object which can be used from anywhere controllers, directives , filters etc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405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457200" y="304800"/>
            <a:ext cx="8229600" cy="140961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algn="ctr">
              <a:buNone/>
            </a:pPr>
            <a:r>
              <a:rPr lang="en-US" sz="2800" dirty="0" smtClean="0"/>
              <a:t>Service Declaration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By service method: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71180"/>
              </p:ext>
            </p:extLst>
          </p:nvPr>
        </p:nvGraphicFramePr>
        <p:xfrm>
          <a:off x="489857" y="1790617"/>
          <a:ext cx="6276975" cy="1645920"/>
        </p:xfrm>
        <a:graphic>
          <a:graphicData uri="http://schemas.openxmlformats.org/drawingml/2006/table">
            <a:tbl>
              <a:tblPr/>
              <a:tblGrid>
                <a:gridCol w="6276975"/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u="none" strike="noStrike" dirty="0" smtClean="0">
                          <a:effectLst/>
                          <a:latin typeface="Consolas"/>
                        </a:rPr>
                        <a:t> </a:t>
                      </a:r>
                      <a:r>
                        <a:rPr lang="en-US" b="0" i="0" u="none" strike="noStrike" dirty="0" err="1" smtClean="0">
                          <a:effectLst/>
                          <a:latin typeface="Consolas"/>
                        </a:rPr>
                        <a:t>var</a:t>
                      </a:r>
                      <a:r>
                        <a:rPr lang="en-US" b="0" i="0" u="none" strike="noStrike" dirty="0" smtClean="0">
                          <a:effectLst/>
                          <a:latin typeface="Consolas"/>
                        </a:rPr>
                        <a:t> </a:t>
                      </a:r>
                      <a:r>
                        <a:rPr lang="en-US" b="0" i="0" u="none" strike="noStrike" dirty="0" smtClean="0">
                          <a:effectLst/>
                          <a:latin typeface="Consolas"/>
                        </a:rPr>
                        <a:t>app= </a:t>
                      </a:r>
                      <a:r>
                        <a:rPr lang="en-US" b="0" i="0" u="none" strike="noStrike" dirty="0" err="1">
                          <a:effectLst/>
                          <a:latin typeface="Consolas"/>
                        </a:rPr>
                        <a:t>angular.module</a:t>
                      </a:r>
                      <a:r>
                        <a:rPr lang="en-US" b="0" i="0" u="none" strike="noStrike" dirty="0">
                          <a:effectLst/>
                          <a:latin typeface="Consolas"/>
                        </a:rPr>
                        <a:t>('</a:t>
                      </a:r>
                      <a:r>
                        <a:rPr lang="en-US" b="0" i="0" u="none" strike="noStrike" dirty="0" err="1">
                          <a:effectLst/>
                          <a:latin typeface="Consolas"/>
                        </a:rPr>
                        <a:t>myapp</a:t>
                      </a:r>
                      <a:r>
                        <a:rPr lang="en-US" b="0" i="0" u="none" strike="noStrike" dirty="0">
                          <a:effectLst/>
                          <a:latin typeface="Consolas"/>
                        </a:rPr>
                        <a:t>', []);</a:t>
                      </a:r>
                    </a:p>
                    <a:p>
                      <a:pPr algn="l" rtl="0" fontAlgn="base"/>
                      <a:r>
                        <a:rPr lang="en-US" b="0" i="0" u="none" strike="noStrike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u="none" strike="noStrike" dirty="0" smtClean="0">
                          <a:effectLst/>
                          <a:latin typeface="Consolas"/>
                        </a:rPr>
                        <a:t> </a:t>
                      </a:r>
                      <a:r>
                        <a:rPr lang="en-US" b="0" i="0" u="none" strike="noStrike" dirty="0" err="1" smtClean="0">
                          <a:effectLst/>
                          <a:latin typeface="Consolas"/>
                        </a:rPr>
                        <a:t>app.service</a:t>
                      </a:r>
                      <a:r>
                        <a:rPr lang="en-US" b="0" i="0" u="none" strike="noStrike" dirty="0">
                          <a:effectLst/>
                          <a:latin typeface="Consolas"/>
                        </a:rPr>
                        <a:t>('</a:t>
                      </a:r>
                      <a:r>
                        <a:rPr lang="en-US" b="0" i="0" u="none" strike="noStrike" dirty="0" err="1">
                          <a:effectLst/>
                          <a:latin typeface="Consolas"/>
                        </a:rPr>
                        <a:t>userService</a:t>
                      </a:r>
                      <a:r>
                        <a:rPr lang="en-US" b="0" i="0" u="none" strike="noStrike" dirty="0">
                          <a:effectLst/>
                          <a:latin typeface="Consolas"/>
                        </a:rPr>
                        <a:t>', function(){</a:t>
                      </a:r>
                    </a:p>
                    <a:p>
                      <a:pPr algn="l" rtl="0" fontAlgn="base"/>
                      <a:r>
                        <a:rPr lang="en-US" b="0" i="0" u="none" strike="noStrike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US" b="0" i="0" u="none" strike="noStrike" dirty="0" err="1">
                          <a:effectLst/>
                          <a:latin typeface="Consolas"/>
                        </a:rPr>
                        <a:t>this.users</a:t>
                      </a:r>
                      <a:r>
                        <a:rPr lang="en-US" b="0" i="0" u="none" strike="noStrike" dirty="0">
                          <a:effectLst/>
                          <a:latin typeface="Consolas"/>
                        </a:rPr>
                        <a:t> = ['John', 'James', 'Jake'];</a:t>
                      </a:r>
                    </a:p>
                    <a:p>
                      <a:pPr algn="l" rtl="0" fontAlgn="base"/>
                      <a:r>
                        <a:rPr lang="en-US" b="0" i="0" u="none" strike="noStrike" dirty="0" smtClean="0">
                          <a:effectLst/>
                          <a:latin typeface="Consolas"/>
                        </a:rPr>
                        <a:t> });</a:t>
                      </a:r>
                    </a:p>
                    <a:p>
                      <a:pPr algn="l" rtl="0" fontAlgn="base"/>
                      <a:endParaRPr lang="en-US" b="0" i="0" u="none" strike="noStrike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79729"/>
              </p:ext>
            </p:extLst>
          </p:nvPr>
        </p:nvGraphicFramePr>
        <p:xfrm>
          <a:off x="478971" y="4114800"/>
          <a:ext cx="6200775" cy="2194560"/>
        </p:xfrm>
        <a:graphic>
          <a:graphicData uri="http://schemas.openxmlformats.org/drawingml/2006/table">
            <a:tbl>
              <a:tblPr/>
              <a:tblGrid>
                <a:gridCol w="6200775"/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endParaRPr lang="en-US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app.factory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('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userService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', function(){     </a:t>
                      </a:r>
                    </a:p>
                    <a:p>
                      <a:pPr rtl="0" fontAlgn="base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var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fac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{};</a:t>
                      </a:r>
                    </a:p>
                    <a:p>
                      <a:pPr rtl="0" fontAlgn="base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  </a:t>
                      </a:r>
                    </a:p>
                    <a:p>
                      <a:pPr rtl="0" fontAlgn="base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fac.users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['John', 'James', 'Jake']; </a:t>
                      </a:r>
                    </a:p>
                    <a:p>
                      <a:pPr rtl="0" fontAlgn="base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  </a:t>
                      </a:r>
                    </a:p>
                    <a:p>
                      <a:pPr rtl="0" fontAlgn="base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 return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fac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 </a:t>
                      </a:r>
                    </a:p>
                    <a:p>
                      <a:pPr rtl="0" fontAlgn="base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});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/>
          <p:cNvSpPr txBox="1"/>
          <p:nvPr/>
        </p:nvSpPr>
        <p:spPr>
          <a:xfrm>
            <a:off x="457200" y="3507431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2400" dirty="0" smtClean="0"/>
              <a:t>By factor method: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5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vs</a:t>
            </a:r>
            <a:r>
              <a:rPr lang="en-US" dirty="0" smtClean="0"/>
              <a:t> factory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 smtClean="0"/>
              <a:t>When using a Service, its instantiated with the ‘new’ keyword. Because of this we will add properties to “this” and the service will return ‘this’.</a:t>
            </a:r>
          </a:p>
          <a:p>
            <a:r>
              <a:rPr lang="en-US" sz="2400" dirty="0"/>
              <a:t>When you pass the service into your controller, those properties on ‘this’ will now be available on that controller through your service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err="1" smtClean="0"/>
              <a:t>app.service</a:t>
            </a:r>
            <a:r>
              <a:rPr lang="en-US" sz="1600" dirty="0" smtClean="0"/>
              <a:t>(“</a:t>
            </a:r>
            <a:r>
              <a:rPr lang="en-US" sz="1600" dirty="0" err="1"/>
              <a:t>m</a:t>
            </a:r>
            <a:r>
              <a:rPr lang="en-US" sz="1600" dirty="0" err="1" smtClean="0"/>
              <a:t>yService</a:t>
            </a:r>
            <a:r>
              <a:rPr lang="en-US" sz="1600" dirty="0" smtClean="0"/>
              <a:t>”, function(){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type = ‘fruits’;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this.getType</a:t>
            </a:r>
            <a:r>
              <a:rPr lang="en-US" sz="1600" dirty="0" smtClean="0"/>
              <a:t> = </a:t>
            </a:r>
            <a:r>
              <a:rPr lang="en-US" sz="1600" dirty="0" err="1" smtClean="0"/>
              <a:t>funcyion</a:t>
            </a:r>
            <a:r>
              <a:rPr lang="en-US" sz="1600" dirty="0" smtClean="0"/>
              <a:t>(){</a:t>
            </a:r>
          </a:p>
          <a:p>
            <a:pPr marL="0" indent="0">
              <a:buNone/>
            </a:pPr>
            <a:r>
              <a:rPr lang="en-US" sz="1600" dirty="0" smtClean="0"/>
              <a:t>           return type;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return this;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9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318</TotalTime>
  <Words>373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Thatch</vt:lpstr>
      <vt:lpstr>Introduction to Angular Services</vt:lpstr>
      <vt:lpstr>What are Services?</vt:lpstr>
      <vt:lpstr>PowerPoint Presentation</vt:lpstr>
      <vt:lpstr>Example (Application with 2 controllers)</vt:lpstr>
      <vt:lpstr>Angular JS Internal Services</vt:lpstr>
      <vt:lpstr>Example</vt:lpstr>
      <vt:lpstr>Angular JS custom services</vt:lpstr>
      <vt:lpstr>PowerPoint Presentation</vt:lpstr>
      <vt:lpstr>Service vs factory</vt:lpstr>
      <vt:lpstr>PowerPoint Presentation</vt:lpstr>
      <vt:lpstr>Thank you!!!!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 Services</dc:title>
  <dc:creator>Tejashree Kate</dc:creator>
  <cp:lastModifiedBy>Tejashree Kate</cp:lastModifiedBy>
  <cp:revision>35</cp:revision>
  <dcterms:created xsi:type="dcterms:W3CDTF">2015-03-27T07:52:26Z</dcterms:created>
  <dcterms:modified xsi:type="dcterms:W3CDTF">2015-04-08T09:53:11Z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