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8" r:id="rId2"/>
    <p:sldId id="330" r:id="rId3"/>
    <p:sldId id="331" r:id="rId4"/>
    <p:sldId id="329" r:id="rId5"/>
    <p:sldId id="341" r:id="rId6"/>
    <p:sldId id="332" r:id="rId7"/>
    <p:sldId id="333" r:id="rId8"/>
    <p:sldId id="334" r:id="rId9"/>
    <p:sldId id="326" r:id="rId10"/>
    <p:sldId id="327" r:id="rId11"/>
    <p:sldId id="328" r:id="rId12"/>
    <p:sldId id="336" r:id="rId13"/>
    <p:sldId id="338" r:id="rId14"/>
    <p:sldId id="339" r:id="rId15"/>
    <p:sldId id="340" r:id="rId16"/>
    <p:sldId id="342" r:id="rId17"/>
    <p:sldId id="343" r:id="rId18"/>
    <p:sldId id="344" r:id="rId1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00487E"/>
    <a:srgbClr val="DC7D01"/>
    <a:srgbClr val="2F6231"/>
    <a:srgbClr val="3366FF"/>
    <a:srgbClr val="C00000"/>
    <a:srgbClr val="700000"/>
    <a:srgbClr val="FF0000"/>
    <a:srgbClr val="F0AD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89668" autoAdjust="0"/>
  </p:normalViewPr>
  <p:slideViewPr>
    <p:cSldViewPr snapToGrid="0">
      <p:cViewPr varScale="1">
        <p:scale>
          <a:sx n="66" d="100"/>
          <a:sy n="66" d="100"/>
        </p:scale>
        <p:origin x="44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730"/>
    </p:cViewPr>
  </p:sorterViewPr>
  <p:notesViewPr>
    <p:cSldViewPr snapToGrid="0">
      <p:cViewPr varScale="1">
        <p:scale>
          <a:sx n="82" d="100"/>
          <a:sy n="82" d="100"/>
        </p:scale>
        <p:origin x="31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1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CCF0-57EC-4B4A-AF6D-8F9184779F74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6"/>
            <a:ext cx="2972421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68F4A-9F54-4715-B817-A29EE29EE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7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B70929-587C-4B98-981F-D8BF58E5E757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6588" y="642938"/>
            <a:ext cx="3044825" cy="1712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531656"/>
            <a:ext cx="5486400" cy="560269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916410-5765-4D95-B8F8-83EB701EB8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16410-5765-4D95-B8F8-83EB701EB8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0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16410-5765-4D95-B8F8-83EB701EB8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2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16410-5765-4D95-B8F8-83EB701EB8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7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9C0D4B80-1E26-4C30-81DC-F3B1BC0FABCC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53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4A9000E8-8AF4-4844-9766-9D83864262AD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01A7ADE-E78F-4068-B691-87A7BF8C4D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73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62A1FD4C-653F-4116-9D8C-15730940D368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01A7ADE-E78F-4068-B691-87A7BF8C4D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5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C7D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4EE02A72-6CF8-4052-98FD-0AE0F03D395E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0A86FA2B-4DBD-4FAB-A337-E2FA974C853C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4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C7D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ECE778D-D41F-4D85-9EB8-AEECE5D92B72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0" smtClean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4D28E04-8F56-48BA-9FE9-84DE12258E82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CD9B885-6EEB-4C08-9F98-FEA812E1DED9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656EE93D-727E-4D0E-B8CD-38E775E8525E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57198" y="1"/>
            <a:ext cx="7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AD9B3AFF-F161-4AAC-9059-DD94B11D62C5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8542"/>
                </a:solidFill>
              </a:defRPr>
            </a:lvl1pPr>
          </a:lstStyle>
          <a:p>
            <a:fld id="{601A7ADE-E78F-4068-B691-87A7BF8C4D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9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FB6AA9F1-5156-4B07-9984-820DCA0B5247}" type="datetime1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01A7ADE-E78F-4068-B691-87A7BF8C4D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1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30095" y="1691321"/>
            <a:ext cx="1161905" cy="5166679"/>
          </a:xfrm>
          <a:prstGeom prst="rect">
            <a:avLst/>
          </a:prstGeom>
          <a:gradFill>
            <a:gsLst>
              <a:gs pos="3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H="1">
            <a:off x="10954511" y="1691321"/>
            <a:ext cx="75579" cy="5166678"/>
          </a:xfrm>
          <a:prstGeom prst="rect">
            <a:avLst/>
          </a:prstGeom>
        </p:spPr>
      </p:pic>
      <p:pic>
        <p:nvPicPr>
          <p:cNvPr id="1030" name="Picture 6" descr="http://provost.utdallas.edu/images/amtor2/utd-logo-orange-transparent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004" y="876300"/>
            <a:ext cx="1470805" cy="5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10954506" y="1"/>
            <a:ext cx="1237489" cy="644050"/>
            <a:chOff x="10954506" y="0"/>
            <a:chExt cx="1237489" cy="5166679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1030090" y="0"/>
              <a:ext cx="1161905" cy="5166679"/>
            </a:xfrm>
            <a:prstGeom prst="rect">
              <a:avLst/>
            </a:prstGeom>
            <a:gradFill>
              <a:gsLst>
                <a:gs pos="39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 flipH="1">
              <a:off x="10954506" y="0"/>
              <a:ext cx="75579" cy="5166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3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DC7D0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Tx/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763" y="1708112"/>
            <a:ext cx="8550269" cy="2747211"/>
          </a:xfrm>
        </p:spPr>
        <p:txBody>
          <a:bodyPr>
            <a:noAutofit/>
          </a:bodyPr>
          <a:lstStyle/>
          <a:p>
            <a:r>
              <a:rPr lang="en-US" sz="6600" dirty="0" err="1">
                <a:solidFill>
                  <a:srgbClr val="005696"/>
                </a:solidFill>
              </a:rPr>
              <a:t>acebook</a:t>
            </a:r>
            <a:r>
              <a:rPr lang="en-US" sz="6600" dirty="0">
                <a:solidFill>
                  <a:srgbClr val="005696"/>
                </a:solidFill>
              </a:rPr>
              <a:t> Comment Volume Analysis</a:t>
            </a:r>
            <a:br>
              <a:rPr lang="en-US" sz="4800" dirty="0"/>
            </a:br>
            <a:br>
              <a:rPr lang="en-US" sz="48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7096" y="4800600"/>
            <a:ext cx="7543096" cy="16916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Group 8: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Arunabho Chattopadhyay, Deepesh Jain, Khyati Mishra, Manasi Vivek Kher, Tejashree Pandit</a:t>
            </a:r>
          </a:p>
          <a:p>
            <a:endParaRPr lang="en-US" dirty="0"/>
          </a:p>
        </p:txBody>
      </p:sp>
      <p:pic>
        <p:nvPicPr>
          <p:cNvPr id="1028" name="Picture 4" descr="Image result for facebook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67618"/>
            <a:ext cx="1322363" cy="24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94410"/>
          </a:xfrm>
        </p:spPr>
        <p:txBody>
          <a:bodyPr/>
          <a:lstStyle/>
          <a:p>
            <a:r>
              <a:rPr lang="en-US" dirty="0"/>
              <a:t>Another iteration of regression was performed using only significant variables</a:t>
            </a:r>
          </a:p>
          <a:p>
            <a:r>
              <a:rPr lang="en-US" dirty="0"/>
              <a:t>A slight improvement in fit statistics was observed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59456"/>
            <a:ext cx="4407408" cy="15601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3259455"/>
            <a:ext cx="4714875" cy="15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1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5023" y="2107485"/>
            <a:ext cx="5630418" cy="1211580"/>
          </a:xfrm>
        </p:spPr>
        <p:txBody>
          <a:bodyPr/>
          <a:lstStyle/>
          <a:p>
            <a:r>
              <a:rPr lang="en-US" dirty="0"/>
              <a:t>Decision tree analysis was done using </a:t>
            </a:r>
            <a:r>
              <a:rPr lang="en-US" b="1" dirty="0"/>
              <a:t>all</a:t>
            </a:r>
            <a:r>
              <a:rPr lang="en-US" dirty="0"/>
              <a:t> variables</a:t>
            </a:r>
          </a:p>
          <a:p>
            <a:r>
              <a:rPr lang="en-US" dirty="0"/>
              <a:t>The following fit statistics was obtained after the analysis: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53" y="1879204"/>
            <a:ext cx="3981177" cy="2322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23" y="4617720"/>
            <a:ext cx="9650607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85581946"/>
              </p:ext>
            </p:extLst>
          </p:nvPr>
        </p:nvSpPr>
        <p:spPr/>
        <p:txBody>
          <a:bodyPr/>
          <a:lstStyle/>
          <a:p>
            <a:r>
              <a:rPr lang="en-US" dirty="0"/>
              <a:t>Decision tree analysis using only the significant variables obtained in regression</a:t>
            </a:r>
          </a:p>
          <a:p>
            <a:r>
              <a:rPr lang="en-US" dirty="0"/>
              <a:t>Decision tree analysis using the significant variables from variable selection node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1A7ADE-E78F-4068-B691-87A7BF8C4DE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542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542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3234906"/>
            <a:ext cx="10469418" cy="36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9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837" y="92745"/>
            <a:ext cx="9692640" cy="1397124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analysis was done using all the variables</a:t>
            </a:r>
          </a:p>
          <a:p>
            <a:r>
              <a:rPr lang="en-US" dirty="0"/>
              <a:t>The fit statistic is as follows: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8" y="3561906"/>
            <a:ext cx="10422884" cy="3296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91" y="1275907"/>
            <a:ext cx="3426660" cy="22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5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Comparator was used to figure out the best fit model</a:t>
            </a:r>
          </a:p>
          <a:p>
            <a:r>
              <a:rPr lang="en-US" dirty="0"/>
              <a:t>The result of model comparator is as follows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4" y="3016203"/>
            <a:ext cx="10409388" cy="374972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5124" y="5468815"/>
            <a:ext cx="10409388" cy="316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8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03300"/>
            <a:ext cx="3416145" cy="100602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49" y="1760061"/>
            <a:ext cx="3325134" cy="1503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Important factors :</a:t>
            </a:r>
          </a:p>
          <a:p>
            <a:pPr lvl="1"/>
            <a:r>
              <a:rPr lang="en-US" dirty="0"/>
              <a:t>Base time</a:t>
            </a:r>
          </a:p>
          <a:p>
            <a:pPr lvl="1"/>
            <a:r>
              <a:rPr lang="en-US" dirty="0"/>
              <a:t>CC2</a:t>
            </a:r>
          </a:p>
          <a:p>
            <a:r>
              <a:rPr lang="en-US" dirty="0"/>
              <a:t>Final Model in SAS 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3332480"/>
            <a:ext cx="10436352" cy="3525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13" y="535132"/>
            <a:ext cx="3065400" cy="24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8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365" y="2824085"/>
            <a:ext cx="3883921" cy="266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US" dirty="0"/>
              <a:t>Business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609575" cy="4351337"/>
          </a:xfrm>
        </p:spPr>
        <p:txBody>
          <a:bodyPr>
            <a:normAutofit/>
          </a:bodyPr>
          <a:lstStyle/>
          <a:p>
            <a:r>
              <a:rPr lang="en-US" dirty="0"/>
              <a:t>The model can be used to analyze the response of the customers for a new product that is launched in the official page of the company.</a:t>
            </a:r>
          </a:p>
          <a:p>
            <a:r>
              <a:rPr lang="en-US" dirty="0"/>
              <a:t>Using the previous results, we can calculate the best time during which the user interaction is the most and the product should be launched at that time 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fld id="{601A7ADE-E78F-4068-B691-87A7BF8C4D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7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37357"/>
            <a:ext cx="3816962" cy="2829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US" dirty="0"/>
              <a:t>Business Implications…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246" y="1828800"/>
            <a:ext cx="5683265" cy="4351337"/>
          </a:xfrm>
        </p:spPr>
        <p:txBody>
          <a:bodyPr>
            <a:normAutofit/>
          </a:bodyPr>
          <a:lstStyle/>
          <a:p>
            <a:r>
              <a:rPr lang="en-US" dirty="0"/>
              <a:t>The model can be used by the tourism companies to find out which countries receive the maximum comments and where people are interested to visit.</a:t>
            </a:r>
          </a:p>
          <a:p>
            <a:r>
              <a:rPr lang="en-US" dirty="0"/>
              <a:t>Using the results, the companies can provide offers in order to maximize their sales.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fld id="{601A7ADE-E78F-4068-B691-87A7BF8C4D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5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further make use of Facebook likes and Facebook poll’s to study the response of audience.</a:t>
            </a:r>
          </a:p>
          <a:p>
            <a:r>
              <a:rPr lang="en-US" dirty="0"/>
              <a:t>With the introduction of new like option that includes options such as wow and sad we could further drill down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302965" cy="1491175"/>
          </a:xfrm>
        </p:spPr>
        <p:txBody>
          <a:bodyPr/>
          <a:lstStyle/>
          <a:p>
            <a:r>
              <a:rPr lang="en-US" dirty="0"/>
              <a:t>We are the analytics team appointed by Mr. Homer Simpson </a:t>
            </a:r>
          </a:p>
          <a:p>
            <a:r>
              <a:rPr lang="en-US" dirty="0"/>
              <a:t>He wants to start a new business and use Facebook as a medium of promotion</a:t>
            </a:r>
          </a:p>
          <a:p>
            <a:r>
              <a:rPr lang="en-US" dirty="0"/>
              <a:t>He wants to know how many comments will his ad posted on Facebook will 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72" y="3468786"/>
            <a:ext cx="2397442" cy="239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0646" y="3457453"/>
            <a:ext cx="627419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We analyzed the data on Facebook Comments to predict the average number of comments a post will receive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Determine the important factors to consider before posting an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324" y="647114"/>
            <a:ext cx="9671784" cy="914400"/>
          </a:xfrm>
        </p:spPr>
        <p:txBody>
          <a:bodyPr/>
          <a:lstStyle/>
          <a:p>
            <a:r>
              <a:rPr lang="en-US" dirty="0"/>
              <a:t>Features of Data Used for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324" y="1730325"/>
            <a:ext cx="7270740" cy="45856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36077" y="2121030"/>
            <a:ext cx="23990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Target Variable is continuous as we are predicting the average number of comments</a:t>
            </a:r>
          </a:p>
        </p:txBody>
      </p:sp>
    </p:spTree>
    <p:extLst>
      <p:ext uri="{BB962C8B-B14F-4D97-AF65-F5344CB8AC3E}">
        <p14:creationId xmlns:p14="http://schemas.microsoft.com/office/powerpoint/2010/main" val="67097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57" y="1390527"/>
            <a:ext cx="5366288" cy="2534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1658" y="3985402"/>
            <a:ext cx="9916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Base Time (BT): Randomly selected time in order to simulate the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C1: Total comment count before selected base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C2: Comment count in last 24 </a:t>
            </a:r>
            <a:r>
              <a:rPr lang="en-US" sz="2000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hrs</a:t>
            </a: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w.r.t to selected base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C3: Comment count is last 48 </a:t>
            </a:r>
            <a:r>
              <a:rPr lang="en-US" sz="2000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hrs</a:t>
            </a: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to last 24 </a:t>
            </a:r>
            <a:r>
              <a:rPr lang="en-US" sz="2000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hrs</a:t>
            </a: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w.r.t to base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C4: Comment count in first 24 </a:t>
            </a:r>
            <a:r>
              <a:rPr lang="en-US" sz="2000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hrs</a:t>
            </a: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after publishing the post, but before selected base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C5: The difference between C2 and C3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0837" y="776532"/>
            <a:ext cx="886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DC7D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Time</a:t>
            </a:r>
          </a:p>
        </p:txBody>
      </p:sp>
    </p:spTree>
    <p:extLst>
      <p:ext uri="{BB962C8B-B14F-4D97-AF65-F5344CB8AC3E}">
        <p14:creationId xmlns:p14="http://schemas.microsoft.com/office/powerpoint/2010/main" val="352947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47216"/>
            <a:ext cx="8783276" cy="971830"/>
          </a:xfrm>
        </p:spPr>
        <p:txBody>
          <a:bodyPr/>
          <a:lstStyle/>
          <a:p>
            <a:r>
              <a:rPr lang="en-US" dirty="0"/>
              <a:t>Visual Analysis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4" y="1691322"/>
            <a:ext cx="6309082" cy="4761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9776" y="4975184"/>
            <a:ext cx="6610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Avg</a:t>
            </a:r>
            <a:r>
              <a:rPr 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CC1 – Total comments received before </a:t>
            </a:r>
            <a:r>
              <a:rPr lang="en-US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basetime</a:t>
            </a:r>
            <a:endParaRPr lang="en-US" spc="1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Avg</a:t>
            </a:r>
            <a:r>
              <a:rPr 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CC2 – Comments received in last 24 </a:t>
            </a:r>
            <a:r>
              <a:rPr lang="en-US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hrs</a:t>
            </a:r>
            <a:endParaRPr lang="en-US" spc="1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Avg</a:t>
            </a:r>
            <a:r>
              <a:rPr 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CC3 – Comments received in last 48 </a:t>
            </a:r>
            <a:r>
              <a:rPr lang="en-US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hrs</a:t>
            </a:r>
            <a:r>
              <a:rPr 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to last 24 </a:t>
            </a:r>
            <a:r>
              <a:rPr lang="en-US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hrs</a:t>
            </a:r>
            <a:endParaRPr lang="en-US" spc="1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Avg</a:t>
            </a:r>
            <a:r>
              <a:rPr 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CC4 – Comments received in 1st 24 </a:t>
            </a:r>
            <a:r>
              <a:rPr lang="en-US" spc="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hrs</a:t>
            </a:r>
            <a:r>
              <a:rPr lang="en-US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of publishing post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5096" y="2372138"/>
            <a:ext cx="5102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Number of comments decline as we approach the base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Maximum number of comments are received during 1st 24 hours of publishing the post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73" y="1766866"/>
            <a:ext cx="9586705" cy="41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obtained from UCI: Machine Learning Repository website. This data is a second hand data</a:t>
            </a:r>
          </a:p>
          <a:p>
            <a:r>
              <a:rPr lang="en-US" dirty="0"/>
              <a:t>The dataset contains features extracted from Facebook posts. The task associated is to predict how many comments a post will receive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8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Exploration: The data has over 40K rows. The target/dependent variable is “No. of comments”. We used box plot to identify any outliers in the data. We found none, we went further with exploration and used graph </a:t>
            </a:r>
            <a:r>
              <a:rPr lang="en-US"/>
              <a:t>explore.</a:t>
            </a:r>
            <a:endParaRPr lang="en-US" dirty="0"/>
          </a:p>
          <a:p>
            <a:r>
              <a:rPr lang="en-US" dirty="0"/>
              <a:t>Cleaning: We performed regression on the entire dataset to identify significant variable. We found 10 significant variable.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2" y="2329951"/>
            <a:ext cx="4064336" cy="2611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US" dirty="0"/>
              <a:t>Data Exploration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>
            <a:normAutofit/>
          </a:bodyPr>
          <a:lstStyle/>
          <a:p>
            <a:r>
              <a:rPr lang="en-US" dirty="0"/>
              <a:t>We then performed data partition operation by splitting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fld id="{601A7ADE-E78F-4068-B691-87A7BF8C4D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945461"/>
            <a:ext cx="4639936" cy="3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/>
          <a:lstStyle/>
          <a:p>
            <a:r>
              <a:rPr lang="en-US" dirty="0"/>
              <a:t>BI Models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69601"/>
            <a:ext cx="8595360" cy="930749"/>
          </a:xfrm>
        </p:spPr>
        <p:txBody>
          <a:bodyPr>
            <a:normAutofit/>
          </a:bodyPr>
          <a:lstStyle/>
          <a:p>
            <a:r>
              <a:rPr lang="en-US" dirty="0"/>
              <a:t>Data was partitioned as 50% training data and 50% validation data.</a:t>
            </a:r>
          </a:p>
          <a:p>
            <a:r>
              <a:rPr lang="en-US" b="1" dirty="0"/>
              <a:t>Regression </a:t>
            </a:r>
            <a:r>
              <a:rPr lang="en-US" dirty="0"/>
              <a:t>was performed to determine significant variables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8218" y="6172200"/>
            <a:ext cx="1163782" cy="593725"/>
          </a:xfrm>
        </p:spPr>
        <p:txBody>
          <a:bodyPr/>
          <a:lstStyle/>
          <a:p>
            <a:fld id="{601A7ADE-E78F-4068-B691-87A7BF8C4D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3145082"/>
            <a:ext cx="6676453" cy="3493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" y="3646170"/>
            <a:ext cx="288417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883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C000"/>
      </a:hlink>
      <a:folHlink>
        <a:srgbClr val="FFC00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707</Words>
  <Application>Microsoft Office PowerPoint</Application>
  <PresentationFormat>Widescreen</PresentationFormat>
  <Paragraphs>86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Wingdings 2</vt:lpstr>
      <vt:lpstr>View</vt:lpstr>
      <vt:lpstr>acebook Comment Volume Analysis  </vt:lpstr>
      <vt:lpstr>Introduction</vt:lpstr>
      <vt:lpstr>Features of Data Used for Analysis</vt:lpstr>
      <vt:lpstr>PowerPoint Presentation</vt:lpstr>
      <vt:lpstr>Visual Analysis of Data</vt:lpstr>
      <vt:lpstr>Data Study</vt:lpstr>
      <vt:lpstr>Data Exploration and Cleaning</vt:lpstr>
      <vt:lpstr>Data Exploration and Cleaning</vt:lpstr>
      <vt:lpstr>BI Models and Techniques</vt:lpstr>
      <vt:lpstr>Regression</vt:lpstr>
      <vt:lpstr>Decision Trees</vt:lpstr>
      <vt:lpstr>Decision Trees…</vt:lpstr>
      <vt:lpstr>Neural Networks</vt:lpstr>
      <vt:lpstr>Best Fit Model</vt:lpstr>
      <vt:lpstr>Conclusion</vt:lpstr>
      <vt:lpstr>Business Implications</vt:lpstr>
      <vt:lpstr>Business Implications…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acebook Comment Volume Analysis  </dc:title>
  <dc:creator/>
  <cp:lastModifiedBy/>
  <cp:revision>5</cp:revision>
  <dcterms:created xsi:type="dcterms:W3CDTF">2016-02-12T20:55:56Z</dcterms:created>
  <dcterms:modified xsi:type="dcterms:W3CDTF">2017-04-24T20:46:17Z</dcterms:modified>
</cp:coreProperties>
</file>