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309" r:id="rId2"/>
    <p:sldId id="310" r:id="rId3"/>
    <p:sldId id="311" r:id="rId4"/>
    <p:sldId id="315" r:id="rId5"/>
    <p:sldId id="299" r:id="rId6"/>
    <p:sldId id="303" r:id="rId7"/>
    <p:sldId id="306" r:id="rId8"/>
    <p:sldId id="307" r:id="rId9"/>
    <p:sldId id="308" r:id="rId10"/>
    <p:sldId id="295" r:id="rId11"/>
    <p:sldId id="314" r:id="rId12"/>
    <p:sldId id="312" r:id="rId13"/>
    <p:sldId id="280" r:id="rId14"/>
    <p:sldId id="304" r:id="rId15"/>
    <p:sldId id="287" r:id="rId16"/>
    <p:sldId id="289" r:id="rId17"/>
    <p:sldId id="313" r:id="rId18"/>
    <p:sldId id="282" r:id="rId19"/>
    <p:sldId id="271" r:id="rId2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srb\Downloads\cost_pro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srb\Downloads\cost_pro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srb\Downloads\cost_proj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04228455081109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[cost_proj.xlsx]Sheet1!$E$4</c:f>
              <c:strCache>
                <c:ptCount val="1"/>
                <c:pt idx="0">
                  <c:v>Estimated Cost $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9869-416E-A375-DC7BE66B193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9869-416E-A375-DC7BE66B193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9869-416E-A375-DC7BE66B193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9869-416E-A375-DC7BE66B193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9869-416E-A375-DC7BE66B193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9869-416E-A375-DC7BE66B193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9869-416E-A375-DC7BE66B193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9869-416E-A375-DC7BE66B1931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9869-416E-A375-DC7BE66B1931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9869-416E-A375-DC7BE66B19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[cost_proj.xlsx]Sheet1!$D$5:$D$13</c:f>
              <c:strCache>
                <c:ptCount val="9"/>
                <c:pt idx="0">
                  <c:v>Truck</c:v>
                </c:pt>
                <c:pt idx="1">
                  <c:v>Truck servicing</c:v>
                </c:pt>
                <c:pt idx="2">
                  <c:v>Power Backup</c:v>
                </c:pt>
                <c:pt idx="3">
                  <c:v>Fire Extinguisher</c:v>
                </c:pt>
                <c:pt idx="4">
                  <c:v>Food Utensils</c:v>
                </c:pt>
                <c:pt idx="5">
                  <c:v>Plates/Napkins</c:v>
                </c:pt>
                <c:pt idx="6">
                  <c:v>Uniform</c:v>
                </c:pt>
                <c:pt idx="7">
                  <c:v>Licensing</c:v>
                </c:pt>
                <c:pt idx="8">
                  <c:v>Miscellaneous</c:v>
                </c:pt>
              </c:strCache>
            </c:strRef>
          </c:cat>
          <c:val>
            <c:numRef>
              <c:f>[cost_proj.xlsx]Sheet1!$E$5:$E$13</c:f>
              <c:numCache>
                <c:formatCode>General</c:formatCode>
                <c:ptCount val="9"/>
                <c:pt idx="0" formatCode="#,##0">
                  <c:v>30000</c:v>
                </c:pt>
                <c:pt idx="1">
                  <c:v>300</c:v>
                </c:pt>
                <c:pt idx="2" formatCode="#,##0">
                  <c:v>1000</c:v>
                </c:pt>
                <c:pt idx="3">
                  <c:v>300</c:v>
                </c:pt>
                <c:pt idx="4">
                  <c:v>2000</c:v>
                </c:pt>
                <c:pt idx="5">
                  <c:v>300</c:v>
                </c:pt>
                <c:pt idx="6">
                  <c:v>500</c:v>
                </c:pt>
                <c:pt idx="7">
                  <c:v>500</c:v>
                </c:pt>
                <c:pt idx="8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869-416E-A375-DC7BE66B193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lt1">
                  <a:lumMod val="95000"/>
                  <a:alpha val="54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Monthly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[cost_proj.xlsx]Sheet1!$E$17</c:f>
              <c:strCache>
                <c:ptCount val="1"/>
                <c:pt idx="0">
                  <c:v>Estimated Cost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37A4-4049-AD0C-AB51A803223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37A4-4049-AD0C-AB51A803223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37A4-4049-AD0C-AB51A803223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37A4-4049-AD0C-AB51A803223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37A4-4049-AD0C-AB51A803223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37A4-4049-AD0C-AB51A80322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[cost_proj.xlsx]Sheet1!$D$18:$D$23</c:f>
              <c:strCache>
                <c:ptCount val="6"/>
                <c:pt idx="0">
                  <c:v>Fuel</c:v>
                </c:pt>
                <c:pt idx="1">
                  <c:v>Plates/Napkins</c:v>
                </c:pt>
                <c:pt idx="2">
                  <c:v>Commissary</c:v>
                </c:pt>
                <c:pt idx="3">
                  <c:v>Repairs/Servicing</c:v>
                </c:pt>
                <c:pt idx="4">
                  <c:v>Labor cost</c:v>
                </c:pt>
                <c:pt idx="5">
                  <c:v>Raw Material </c:v>
                </c:pt>
              </c:strCache>
            </c:strRef>
          </c:cat>
          <c:val>
            <c:numRef>
              <c:f>[cost_proj.xlsx]Sheet1!$E$18:$E$23</c:f>
              <c:numCache>
                <c:formatCode>General</c:formatCode>
                <c:ptCount val="6"/>
                <c:pt idx="0">
                  <c:v>500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  <c:pt idx="4">
                  <c:v>8000</c:v>
                </c:pt>
                <c:pt idx="5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7A4-4049-AD0C-AB51A803223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Breakeven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[cost_proj.xlsx]Sheet3!$B$1</c:f>
              <c:strCache>
                <c:ptCount val="1"/>
                <c:pt idx="0">
                  <c:v>Cost Price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[cost_proj.xlsx]Sheet3!$A$2:$A$16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[cost_proj.xlsx]Sheet3!$B$2:$B$16</c:f>
              <c:numCache>
                <c:formatCode>General</c:formatCode>
                <c:ptCount val="15"/>
                <c:pt idx="0">
                  <c:v>40000</c:v>
                </c:pt>
                <c:pt idx="1">
                  <c:v>42000</c:v>
                </c:pt>
                <c:pt idx="2">
                  <c:v>43000</c:v>
                </c:pt>
                <c:pt idx="3">
                  <c:v>48000</c:v>
                </c:pt>
                <c:pt idx="4">
                  <c:v>55000</c:v>
                </c:pt>
                <c:pt idx="5">
                  <c:v>65000</c:v>
                </c:pt>
                <c:pt idx="6">
                  <c:v>75000</c:v>
                </c:pt>
                <c:pt idx="7">
                  <c:v>85000</c:v>
                </c:pt>
                <c:pt idx="8">
                  <c:v>100000</c:v>
                </c:pt>
                <c:pt idx="9">
                  <c:v>120000</c:v>
                </c:pt>
                <c:pt idx="10">
                  <c:v>140000</c:v>
                </c:pt>
                <c:pt idx="11">
                  <c:v>150000</c:v>
                </c:pt>
                <c:pt idx="12">
                  <c:v>160000</c:v>
                </c:pt>
                <c:pt idx="13">
                  <c:v>170000</c:v>
                </c:pt>
                <c:pt idx="14">
                  <c:v>180000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19-4DA6-A0AD-51CD850A31D7}"/>
            </c:ext>
          </c:extLst>
        </c:ser>
        <c:ser>
          <c:idx val="1"/>
          <c:order val="1"/>
          <c:tx>
            <c:strRef>
              <c:f>[cost_proj.xlsx]Sheet3!$C$1</c:f>
              <c:strCache>
                <c:ptCount val="1"/>
                <c:pt idx="0">
                  <c:v>Revenue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[cost_proj.xlsx]Sheet3!$A$2:$A$16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[cost_proj.xlsx]Sheet3!$C$2:$C$16</c:f>
              <c:numCache>
                <c:formatCode>General</c:formatCode>
                <c:ptCount val="15"/>
                <c:pt idx="0">
                  <c:v>10000</c:v>
                </c:pt>
                <c:pt idx="1">
                  <c:v>12000</c:v>
                </c:pt>
                <c:pt idx="2">
                  <c:v>15000</c:v>
                </c:pt>
                <c:pt idx="3">
                  <c:v>18000</c:v>
                </c:pt>
                <c:pt idx="4">
                  <c:v>22000</c:v>
                </c:pt>
                <c:pt idx="5">
                  <c:v>25000</c:v>
                </c:pt>
                <c:pt idx="6">
                  <c:v>30000</c:v>
                </c:pt>
                <c:pt idx="7">
                  <c:v>45000</c:v>
                </c:pt>
                <c:pt idx="8">
                  <c:v>60000</c:v>
                </c:pt>
                <c:pt idx="9">
                  <c:v>80000</c:v>
                </c:pt>
                <c:pt idx="10">
                  <c:v>100000</c:v>
                </c:pt>
                <c:pt idx="11">
                  <c:v>130000</c:v>
                </c:pt>
                <c:pt idx="12">
                  <c:v>160000</c:v>
                </c:pt>
                <c:pt idx="13">
                  <c:v>180000</c:v>
                </c:pt>
                <c:pt idx="14">
                  <c:v>200000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19-4DA6-A0AD-51CD850A3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351760"/>
        <c:axId val="567962992"/>
      </c:scatterChart>
      <c:valAx>
        <c:axId val="56535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 of Operation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962992"/>
        <c:crosses val="autoZero"/>
        <c:crossBetween val="midCat"/>
      </c:valAx>
      <c:valAx>
        <c:axId val="56796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Revenue in</a:t>
                </a:r>
                <a:r>
                  <a:rPr lang="en-IN" baseline="0"/>
                  <a:t>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5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13FA4-3BE7-4CBE-9EBB-B2A60BC1F24E}" type="datetimeFigureOut">
              <a:rPr lang="en-US"/>
              <a:t>4/6/2017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A7710-897D-4069-84C2-B0A0EF58AA30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37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C55-FADB-4064-88D7-CDA32BA527E5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1995" y="6354422"/>
            <a:ext cx="802005" cy="5035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53143" y="3531205"/>
            <a:ext cx="7824651" cy="1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024063" y="1162050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74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90FF-C5F1-479D-923A-70950FE351E5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1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605E-777E-498C-A659-5D18C870D664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9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41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705B-8BB9-4723-AD0F-5A85D7D697A0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6354422"/>
            <a:ext cx="795746" cy="5035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547069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C98-2516-4ED7-8D86-58433250B59E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6354422"/>
            <a:ext cx="795746" cy="503578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485449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5D6E-F091-4A82-910C-A71031B31DA7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48254" y="6354422"/>
            <a:ext cx="795746" cy="503578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0" y="682923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7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480-5DAD-46F0-BD42-64105DBBDE90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142-AB3C-47A8-A1B0-5B1707FB4B27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3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BB13-4C34-4DFC-95EE-E99DD2002446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E475-159B-4C24-8D70-D822225C057C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9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C8C0F71-1B27-4830-9D57-086E12E6AD0E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80EC-0701-4734-9E55-2AF8E30D4DD1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5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mentalfloss.com/sites/default/files/styles/insert_main_wide_image/public/aziz-ansari-1-600x800.gif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oodasiablog.wordpres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tinyurl.com/lkaeb8r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9143999" cy="354505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Marketing proposition-</a:t>
            </a:r>
            <a:br>
              <a:rPr lang="en-US" b="1" dirty="0"/>
            </a:br>
            <a:r>
              <a:rPr lang="en-US" b="1" i="1" dirty="0">
                <a:latin typeface="AR ESSENCE" panose="02000000000000000000" pitchFamily="2" charset="0"/>
              </a:rPr>
              <a:t>FoodAsia</a:t>
            </a:r>
            <a:br>
              <a:rPr lang="en-US" b="1" i="1" dirty="0">
                <a:latin typeface="AR ESSENCE" panose="02000000000000000000" pitchFamily="2" charset="0"/>
              </a:rPr>
            </a:br>
            <a:r>
              <a:rPr lang="en-IN" sz="2000" i="1" dirty="0"/>
              <a:t>“Your food Your choice”</a:t>
            </a:r>
            <a:endParaRPr lang="en-US" b="1" i="1" dirty="0">
              <a:latin typeface="AR ESSENCE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6638" y="3889420"/>
            <a:ext cx="2556359" cy="2099256"/>
          </a:xfrm>
        </p:spPr>
        <p:txBody>
          <a:bodyPr vert="horz" lIns="51435" tIns="25718" rIns="51435" bIns="25718" rtlCol="0" anchor="t">
            <a:normAutofit fontScale="4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100" b="1" dirty="0"/>
              <a:t>Presented By-</a:t>
            </a:r>
          </a:p>
          <a:p>
            <a:pPr algn="ctr">
              <a:lnSpc>
                <a:spcPct val="100000"/>
              </a:lnSpc>
            </a:pPr>
            <a:r>
              <a:rPr lang="en-US" sz="3100" b="1" dirty="0"/>
              <a:t>Group 3</a:t>
            </a:r>
          </a:p>
          <a:p>
            <a:pPr algn="ctr">
              <a:lnSpc>
                <a:spcPct val="100000"/>
              </a:lnSpc>
            </a:pPr>
            <a:r>
              <a:rPr lang="en-US" sz="3400" dirty="0"/>
              <a:t>Akshay Lodha                          Anant Shri Panthri                    Arun Menon                                Nitin Dhamale                              Sagar Bhatia                          Tejashree Pandit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1691" y="5070535"/>
            <a:ext cx="3038623" cy="1535676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/>
              <a:t>Guided By-</a:t>
            </a:r>
          </a:p>
          <a:p>
            <a:pPr algn="ctr">
              <a:lnSpc>
                <a:spcPct val="100000"/>
              </a:lnSpc>
            </a:pPr>
            <a:r>
              <a:rPr lang="en-US" sz="2000" b="1" dirty="0"/>
              <a:t>Prof.  Norris Bruce</a:t>
            </a:r>
          </a:p>
        </p:txBody>
      </p:sp>
    </p:spTree>
    <p:extLst>
      <p:ext uri="{BB962C8B-B14F-4D97-AF65-F5344CB8AC3E}">
        <p14:creationId xmlns:p14="http://schemas.microsoft.com/office/powerpoint/2010/main" val="198358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9"/>
            <a:ext cx="9144000" cy="104923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Potential Market </a:t>
            </a:r>
            <a:br>
              <a:rPr lang="en-IN" b="1" dirty="0"/>
            </a:br>
            <a:r>
              <a:rPr lang="en-IN" b="1" dirty="0"/>
              <a:t>(dollars, profits &amp; sales)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59844"/>
              </p:ext>
            </p:extLst>
          </p:nvPr>
        </p:nvGraphicFramePr>
        <p:xfrm>
          <a:off x="280780" y="1328866"/>
          <a:ext cx="3429000" cy="3619810"/>
        </p:xfrm>
        <a:graphic>
          <a:graphicData uri="http://schemas.openxmlformats.org/drawingml/2006/table">
            <a:tbl>
              <a:tblPr/>
              <a:tblGrid>
                <a:gridCol w="1805743">
                  <a:extLst>
                    <a:ext uri="{9D8B030D-6E8A-4147-A177-3AD203B41FA5}">
                      <a16:colId xmlns:a16="http://schemas.microsoft.com/office/drawing/2014/main" val="2270987728"/>
                    </a:ext>
                  </a:extLst>
                </a:gridCol>
                <a:gridCol w="1623257">
                  <a:extLst>
                    <a:ext uri="{9D8B030D-6E8A-4147-A177-3AD203B41FA5}">
                      <a16:colId xmlns:a16="http://schemas.microsoft.com/office/drawing/2014/main" val="2302434420"/>
                    </a:ext>
                  </a:extLst>
                </a:gridCol>
              </a:tblGrid>
              <a:tr h="476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EQUIPMENT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COST $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151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Truck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30,000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01329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Truck servicing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7316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Power Backup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154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Fire Extinguisher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46481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Food Utensils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76562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Plates/Napkins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04189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Uniform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3442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Licensing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5598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Miscellaneous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3000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6366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38,000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76521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885DF8-0382-45AD-9FD3-A7542DA15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098463"/>
              </p:ext>
            </p:extLst>
          </p:nvPr>
        </p:nvGraphicFramePr>
        <p:xfrm>
          <a:off x="4372683" y="1296482"/>
          <a:ext cx="4505431" cy="368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07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9"/>
            <a:ext cx="9144000" cy="104923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Potential Market </a:t>
            </a:r>
            <a:br>
              <a:rPr lang="en-IN" b="1" dirty="0"/>
            </a:br>
            <a:r>
              <a:rPr lang="en-IN" b="1" dirty="0"/>
              <a:t>(dollars, profits &amp; sales)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96366"/>
              </p:ext>
            </p:extLst>
          </p:nvPr>
        </p:nvGraphicFramePr>
        <p:xfrm>
          <a:off x="5645116" y="1694703"/>
          <a:ext cx="3313353" cy="3115836"/>
        </p:xfrm>
        <a:graphic>
          <a:graphicData uri="http://schemas.openxmlformats.org/drawingml/2006/table">
            <a:tbl>
              <a:tblPr/>
              <a:tblGrid>
                <a:gridCol w="2200171">
                  <a:extLst>
                    <a:ext uri="{9D8B030D-6E8A-4147-A177-3AD203B41FA5}">
                      <a16:colId xmlns:a16="http://schemas.microsoft.com/office/drawing/2014/main" val="1536182172"/>
                    </a:ext>
                  </a:extLst>
                </a:gridCol>
                <a:gridCol w="1113182">
                  <a:extLst>
                    <a:ext uri="{9D8B030D-6E8A-4147-A177-3AD203B41FA5}">
                      <a16:colId xmlns:a16="http://schemas.microsoft.com/office/drawing/2014/main" val="3319826140"/>
                    </a:ext>
                  </a:extLst>
                </a:gridCol>
              </a:tblGrid>
              <a:tr h="699302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MONTHLY MAINTENANCE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COST $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47038"/>
                  </a:ext>
                </a:extLst>
              </a:tr>
              <a:tr h="4266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Fuel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331891"/>
                  </a:ext>
                </a:extLst>
              </a:tr>
              <a:tr h="35502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Cutlery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066044"/>
                  </a:ext>
                </a:extLst>
              </a:tr>
              <a:tr h="4266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Commissary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462646"/>
                  </a:ext>
                </a:extLst>
              </a:tr>
              <a:tr h="4266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Repairs/Servicing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598544"/>
                  </a:ext>
                </a:extLst>
              </a:tr>
              <a:tr h="4266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Labour cost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106548"/>
                  </a:ext>
                </a:extLst>
              </a:tr>
              <a:tr h="35502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Raw Material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1413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03514E-EE98-40BA-AD99-EF3EF0E91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905546"/>
              </p:ext>
            </p:extLst>
          </p:nvPr>
        </p:nvGraphicFramePr>
        <p:xfrm>
          <a:off x="150233" y="1694703"/>
          <a:ext cx="5309356" cy="3115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829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9"/>
            <a:ext cx="9144000" cy="104923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Potential Market </a:t>
            </a:r>
            <a:br>
              <a:rPr lang="en-IN" b="1" dirty="0"/>
            </a:br>
            <a:r>
              <a:rPr lang="en-IN" b="1" dirty="0"/>
              <a:t>(dollars, profits &amp; sales)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34301"/>
              </p:ext>
            </p:extLst>
          </p:nvPr>
        </p:nvGraphicFramePr>
        <p:xfrm>
          <a:off x="1047750" y="1504950"/>
          <a:ext cx="6934200" cy="4267201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1055817674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151785512"/>
                    </a:ext>
                  </a:extLst>
                </a:gridCol>
              </a:tblGrid>
              <a:tr h="5504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3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REVENUE MODEL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34116"/>
                  </a:ext>
                </a:extLst>
              </a:tr>
              <a:tr h="681912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Student of Asian Origin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96949"/>
                  </a:ext>
                </a:extLst>
              </a:tr>
              <a:tr h="614847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Target Size of Customer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986815"/>
                  </a:ext>
                </a:extLst>
              </a:tr>
              <a:tr h="573063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Customer served Per day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611817"/>
                  </a:ext>
                </a:extLst>
              </a:tr>
              <a:tr h="573063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Order 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358345"/>
                  </a:ext>
                </a:extLst>
              </a:tr>
              <a:tr h="573063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Profit /Order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81538"/>
                  </a:ext>
                </a:extLst>
              </a:tr>
              <a:tr h="700825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Monthly Revenue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27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78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86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b="1" dirty="0"/>
              <a:t>BREAKEVEN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686114"/>
              </p:ext>
            </p:extLst>
          </p:nvPr>
        </p:nvGraphicFramePr>
        <p:xfrm>
          <a:off x="200025" y="1083843"/>
          <a:ext cx="8743950" cy="470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713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3490" y="1"/>
            <a:ext cx="6571343" cy="5842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3600" b="1" dirty="0"/>
              <a:t>LOGO &amp; TAGLINE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8" t="9374" r="23968" b="20296"/>
          <a:stretch/>
        </p:blipFill>
        <p:spPr>
          <a:xfrm>
            <a:off x="2191657" y="1291771"/>
            <a:ext cx="5658076" cy="26345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747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065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Marketing Plan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36105" y="730658"/>
            <a:ext cx="7238654" cy="279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</a:pPr>
            <a:r>
              <a:rPr lang="en-IN" sz="2200" b="1" dirty="0"/>
              <a:t>Product</a:t>
            </a:r>
            <a:endParaRPr lang="en-IN" sz="2200" dirty="0"/>
          </a:p>
          <a:p>
            <a:pPr marL="285750" indent="-285750" defTabSz="685800">
              <a:lnSpc>
                <a:spcPct val="12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2200" dirty="0"/>
              <a:t>Food items that we will be offering to customers</a:t>
            </a:r>
          </a:p>
          <a:p>
            <a:pPr marL="285750" indent="-285750" defTabSz="685800">
              <a:lnSpc>
                <a:spcPct val="12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2200" dirty="0"/>
              <a:t>Indian cuisine &amp; Chinese cuisine  </a:t>
            </a:r>
          </a:p>
          <a:p>
            <a:endParaRPr lang="en-IN" sz="2200" dirty="0"/>
          </a:p>
          <a:p>
            <a:r>
              <a:rPr lang="en-IN" sz="2200" b="1" dirty="0"/>
              <a:t>Packaging and Labelling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C:\Users\Arun\Desktop\Packag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1" y="3162484"/>
            <a:ext cx="4000194" cy="27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4123" y="6488668"/>
            <a:ext cx="8801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Reference: </a:t>
            </a:r>
            <a:r>
              <a:rPr lang="en-US" sz="1200" i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http://images.mentalfloss.com/sites/default/files/styles/insert_main_wide_image/public/aziz-ansari-1-600x800.gif</a:t>
            </a:r>
            <a:endParaRPr lang="en-US" sz="12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6354422"/>
            <a:ext cx="795746" cy="503578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083" r="48750"/>
          <a:stretch/>
        </p:blipFill>
        <p:spPr>
          <a:xfrm>
            <a:off x="4933644" y="3162484"/>
            <a:ext cx="3812483" cy="27093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90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099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Marketing Plan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700" y="574745"/>
            <a:ext cx="7334250" cy="5753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/>
              <a:t>Promotion</a:t>
            </a:r>
          </a:p>
          <a:p>
            <a:pPr>
              <a:buClrTx/>
            </a:pPr>
            <a:r>
              <a:rPr lang="en-IN" sz="2600" dirty="0"/>
              <a:t>Collaborate with Unibees</a:t>
            </a:r>
          </a:p>
          <a:p>
            <a:pPr>
              <a:buClrTx/>
            </a:pPr>
            <a:r>
              <a:rPr lang="en-IN" sz="2600" dirty="0"/>
              <a:t>Distributing Flyers, radio announcement</a:t>
            </a:r>
          </a:p>
          <a:p>
            <a:pPr>
              <a:buClrTx/>
            </a:pPr>
            <a:r>
              <a:rPr lang="en-IN" sz="2600" dirty="0"/>
              <a:t>Social Medias like Facebook, Instagram and twitter</a:t>
            </a:r>
          </a:p>
          <a:p>
            <a:pPr>
              <a:buClrTx/>
            </a:pPr>
            <a:r>
              <a:rPr lang="en-IN" sz="2600" dirty="0">
                <a:hlinkClick r:id="rId2"/>
              </a:rPr>
              <a:t>FoodAsia Website</a:t>
            </a:r>
            <a:endParaRPr lang="en-IN" sz="2600" b="1" dirty="0"/>
          </a:p>
          <a:p>
            <a:pPr marL="0" indent="0">
              <a:buNone/>
            </a:pPr>
            <a:r>
              <a:rPr lang="en-IN" sz="2600" b="1" dirty="0"/>
              <a:t>Place</a:t>
            </a:r>
          </a:p>
          <a:p>
            <a:pPr>
              <a:buClrTx/>
            </a:pPr>
            <a:r>
              <a:rPr lang="en-IN" sz="2600" dirty="0"/>
              <a:t>Food truck is mobile  based on the hotspot</a:t>
            </a:r>
          </a:p>
          <a:p>
            <a:pPr>
              <a:buClrTx/>
            </a:pPr>
            <a:r>
              <a:rPr lang="en-IN" sz="2600" dirty="0"/>
              <a:t>Near to students service building</a:t>
            </a:r>
          </a:p>
          <a:p>
            <a:pPr>
              <a:buClrTx/>
            </a:pPr>
            <a:r>
              <a:rPr lang="en-IN" sz="2600" dirty="0"/>
              <a:t>Near to Plinth</a:t>
            </a:r>
            <a:endParaRPr lang="en-IN" sz="2600" b="1" u="sng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6354422"/>
            <a:ext cx="795746" cy="503578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0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050" y="0"/>
            <a:ext cx="4852261" cy="382137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Marketing Plan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8364" y="832514"/>
            <a:ext cx="892563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/>
              <a:t>Price:     </a:t>
            </a:r>
          </a:p>
          <a:p>
            <a:endParaRPr lang="en-IN" sz="2000" b="1" u="sng" dirty="0"/>
          </a:p>
          <a:p>
            <a:r>
              <a:rPr lang="en-IN" sz="2000" u="sng" dirty="0"/>
              <a:t>Item price distribution:</a:t>
            </a:r>
            <a:r>
              <a:rPr lang="en-IN" u="sng" dirty="0"/>
              <a:t> </a:t>
            </a:r>
            <a:r>
              <a:rPr lang="en-IN" dirty="0"/>
              <a:t>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                                          </a:t>
            </a:r>
            <a:r>
              <a:rPr lang="en-IN" dirty="0"/>
              <a:t> </a:t>
            </a:r>
            <a:r>
              <a:rPr lang="en-IN" b="1" u="sng" dirty="0"/>
              <a:t>                                                                                </a:t>
            </a:r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12624"/>
              </p:ext>
            </p:extLst>
          </p:nvPr>
        </p:nvGraphicFramePr>
        <p:xfrm>
          <a:off x="327545" y="1867394"/>
          <a:ext cx="7245231" cy="3168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Menu List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Cost Price $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Sell price $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Profit $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Vada Pav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Dabeli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Idli Sambhar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Misal Pav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2.5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Rice and Dal Curry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Paneer 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Noodle-Chicken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Noodle-Veggie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Dumplings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Spring Roll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Bakery Tea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3" marR="7423" marT="742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8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139" y="39903"/>
            <a:ext cx="8014834" cy="104923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Conclusion &amp; </a:t>
            </a:r>
            <a:r>
              <a:rPr lang="en-IN" sz="2800" b="1" dirty="0" err="1"/>
              <a:t>recomendation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3139" y="716921"/>
            <a:ext cx="8042988" cy="5485101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IN" sz="2400" dirty="0"/>
              <a:t>Marketing plan to target student missing home cuisine</a:t>
            </a:r>
          </a:p>
          <a:p>
            <a:pPr>
              <a:buClrTx/>
            </a:pPr>
            <a:r>
              <a:rPr lang="en-IN" sz="2400" dirty="0"/>
              <a:t>Budgeted Menu- student pocket friendly</a:t>
            </a:r>
          </a:p>
          <a:p>
            <a:pPr>
              <a:buClrTx/>
            </a:pPr>
            <a:r>
              <a:rPr lang="en-IN" sz="2400" dirty="0"/>
              <a:t>Effective positioning of product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Future Promotional</a:t>
            </a:r>
          </a:p>
          <a:p>
            <a:pPr>
              <a:buClrTx/>
            </a:pPr>
            <a:r>
              <a:rPr lang="en-IN" sz="2400" dirty="0"/>
              <a:t>Addition of extra food trucks</a:t>
            </a:r>
          </a:p>
          <a:p>
            <a:pPr>
              <a:buClrTx/>
            </a:pPr>
            <a:r>
              <a:rPr lang="en-IN" sz="2400" dirty="0"/>
              <a:t>Weekend off campus delivery</a:t>
            </a:r>
          </a:p>
          <a:p>
            <a:pPr>
              <a:buClrTx/>
            </a:pPr>
            <a:r>
              <a:rPr lang="en-IN" sz="2400" dirty="0"/>
              <a:t>Integration with comet card</a:t>
            </a:r>
          </a:p>
          <a:p>
            <a:pPr>
              <a:buClrTx/>
            </a:pPr>
            <a:r>
              <a:rPr lang="en-IN" sz="2400" dirty="0"/>
              <a:t>Discounts on special days with special menu</a:t>
            </a:r>
          </a:p>
          <a:p>
            <a:pPr>
              <a:buClrTx/>
            </a:pPr>
            <a:r>
              <a:rPr lang="en-IN" sz="2400" dirty="0"/>
              <a:t>Offers and deals</a:t>
            </a:r>
          </a:p>
          <a:p>
            <a:pPr>
              <a:buClrTx/>
            </a:pPr>
            <a:endParaRPr lang="en-IN" sz="2400" dirty="0"/>
          </a:p>
          <a:p>
            <a:pPr>
              <a:buClrTx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663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2" descr="http://www.businessnewsdaily.com/images/i/000/008/168/original/thank-you.jpg?interpolation=lanczos-none&amp;fit=around%7C700: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2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215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Executive 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0476" y="1227215"/>
            <a:ext cx="3136900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BRIEF</a:t>
            </a:r>
          </a:p>
          <a:p>
            <a:pPr algn="just"/>
            <a:endParaRPr lang="en-IN" sz="16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55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of Food truck on Campus</a:t>
            </a:r>
          </a:p>
          <a:p>
            <a:pPr algn="just"/>
            <a:endParaRPr lang="en-IN" sz="16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-Dearth of options for Asian Cuisine </a:t>
            </a:r>
          </a:p>
          <a:p>
            <a:pPr algn="just"/>
            <a:r>
              <a:rPr lang="en-IN" sz="1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-Product placement &amp; price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6332" y="3916173"/>
            <a:ext cx="254328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  <a:p>
            <a:endParaRPr lang="en-IN" sz="16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1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Licenses Issue</a:t>
            </a:r>
          </a:p>
          <a:p>
            <a:r>
              <a:rPr lang="en-IN" sz="1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University Regulation</a:t>
            </a:r>
          </a:p>
          <a:p>
            <a:r>
              <a:rPr lang="en-IN" sz="1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Government Regulation</a:t>
            </a:r>
          </a:p>
          <a:p>
            <a:r>
              <a:rPr lang="en-IN" sz="1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Competition Landscape</a:t>
            </a:r>
          </a:p>
          <a:p>
            <a:r>
              <a:rPr lang="en-IN" sz="1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Dallas Weather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28962" y="1194286"/>
            <a:ext cx="217141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endParaRPr lang="en-IN" sz="1600" b="1" u="sng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b="1" u="sng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-Introduction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-Problem Definition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-Situation Analysis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IN" sz="1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Segmentation</a:t>
            </a:r>
          </a:p>
          <a:p>
            <a:r>
              <a:rPr lang="en-IN" sz="1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-Targeting &amp; Positioning</a:t>
            </a:r>
          </a:p>
          <a:p>
            <a:r>
              <a:rPr lang="en-IN" sz="1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-Market Potential</a:t>
            </a:r>
          </a:p>
          <a:p>
            <a:r>
              <a:rPr lang="en-IN" sz="16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-Marketing Plan</a:t>
            </a:r>
          </a:p>
          <a:p>
            <a:endParaRPr lang="en-IN" sz="16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b="1" u="sng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8963" y="4497688"/>
            <a:ext cx="22208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</a:t>
            </a:r>
          </a:p>
          <a:p>
            <a:pPr algn="ctr"/>
            <a:r>
              <a:rPr lang="en-IN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IN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pic>
        <p:nvPicPr>
          <p:cNvPr id="9" name="Picture 2" descr="Image result for indian food sna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028" y="1270627"/>
            <a:ext cx="3594655" cy="2077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30476" y="6457890"/>
            <a:ext cx="6086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i="1" dirty="0"/>
              <a:t>Image Source: </a:t>
            </a:r>
            <a:r>
              <a:rPr lang="en-IN" sz="1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http://www.india.com/food-2/10-quick-must-try-indian-snack-recipes-394168</a:t>
            </a:r>
            <a:r>
              <a:rPr lang="en-IN" sz="1000" b="1" i="1" dirty="0"/>
              <a:t>/</a:t>
            </a:r>
          </a:p>
          <a:p>
            <a:r>
              <a:rPr lang="en-IN" sz="1000" b="1" i="1" dirty="0"/>
              <a:t>                       https://www.beitchaverim.com/first-candle-chinese-food-and-movie.html</a:t>
            </a:r>
          </a:p>
        </p:txBody>
      </p:sp>
      <p:pic>
        <p:nvPicPr>
          <p:cNvPr id="1028" name="Picture 4" descr="http://www.seriouseats.com/images/20110816-mission-chinese-food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028" y="3601877"/>
            <a:ext cx="3594655" cy="2160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4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 rot="10800000" flipV="1">
            <a:off x="3311374" y="1430488"/>
            <a:ext cx="2660398" cy="125543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b="1" dirty="0"/>
              <a:t>Student Demographics </a:t>
            </a:r>
          </a:p>
          <a:p>
            <a:pPr algn="ctr"/>
            <a:r>
              <a:rPr lang="en-US" sz="2400" b="1" dirty="0"/>
              <a:t> UTD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588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en-US" sz="3600" b="1" u="sng" cap="all" dirty="0">
                <a:latin typeface="+mj-lt"/>
                <a:ea typeface="+mj-ea"/>
                <a:cs typeface="+mj-cs"/>
              </a:rPr>
              <a:t>SITUATION analysis</a:t>
            </a:r>
            <a:endParaRPr lang="en-IN" sz="3600" b="1" u="sng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lh4.googleusercontent.com/bpwL7GPUUTbntBlsiSkmBtJvsP1x-gpEDjoQRkVbl4BJm1PraONb5OMSHyZc6mIrRB0-UHYiEqaCSpQHse7RDpfiLgsJeSogQHROYq1stIHfQHBDabYbaiy55eN3mxhD-F_37cEtSBgQAlTRR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5" y="681513"/>
            <a:ext cx="3409950" cy="24669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-joJ3RMTvrpf2XBWy-L3i599j3oOELjBk1J6nSucx9eck8GSPCiKrnS8kR9Np1P_tPnNQiMkIwAe5fuoQyNUJx2J2z1G7QaPdqv8zksmFGmMIeDRVVdDa8kxa4XtH4Cx5ao5BPO4VMfpczubv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47"/>
          <a:stretch/>
        </p:blipFill>
        <p:spPr bwMode="auto">
          <a:xfrm>
            <a:off x="5732837" y="775579"/>
            <a:ext cx="3186079" cy="243490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8337" y="6090375"/>
            <a:ext cx="466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Survey Results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84" y="3397158"/>
            <a:ext cx="8706233" cy="23513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90901" y="6250675"/>
            <a:ext cx="861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highlight>
                  <a:srgbClr val="FFFF00"/>
                </a:highlight>
                <a:hlinkClick r:id="rId6"/>
              </a:rPr>
              <a:t>Survey Link</a:t>
            </a:r>
            <a:endParaRPr lang="en-US" b="1" i="1" u="sng" dirty="0">
              <a:highlight>
                <a:srgbClr val="FFFF00"/>
              </a:highlight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6354422"/>
            <a:ext cx="795746" cy="503578"/>
          </a:xfrm>
        </p:spPr>
        <p:txBody>
          <a:bodyPr/>
          <a:lstStyle/>
          <a:p>
            <a:fld id="{330EA680-D336-4FF7-8B7A-9848BB0A1C32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5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9145" y="890239"/>
            <a:ext cx="7132319" cy="4553957"/>
          </a:xfrm>
        </p:spPr>
        <p:txBody>
          <a:bodyPr/>
          <a:lstStyle/>
          <a:p>
            <a:r>
              <a:rPr lang="en-US" sz="2400" dirty="0"/>
              <a:t>Options available on UTD campus</a:t>
            </a:r>
          </a:p>
          <a:p>
            <a:endParaRPr lang="en-US" sz="2400" dirty="0"/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IHOP				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Panda Express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The Pub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Chick-fil-A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Jason’s Deli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Papa John’s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696739" cy="7354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en-IN" sz="3600" b="1" cap="all" dirty="0">
                <a:latin typeface="+mj-lt"/>
                <a:ea typeface="+mj-ea"/>
                <a:cs typeface="+mj-cs"/>
              </a:rPr>
              <a:t>Situation analysis CONTD..</a:t>
            </a:r>
          </a:p>
        </p:txBody>
      </p:sp>
      <p:sp>
        <p:nvSpPr>
          <p:cNvPr id="6" name="Oval 5"/>
          <p:cNvSpPr/>
          <p:nvPr/>
        </p:nvSpPr>
        <p:spPr>
          <a:xfrm>
            <a:off x="1345017" y="2532605"/>
            <a:ext cx="2214109" cy="717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6354422"/>
            <a:ext cx="795746" cy="503578"/>
          </a:xfrm>
        </p:spPr>
        <p:txBody>
          <a:bodyPr/>
          <a:lstStyle/>
          <a:p>
            <a:fld id="{330EA680-D336-4FF7-8B7A-9848BB0A1C32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397" y="1963762"/>
            <a:ext cx="1266825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404" y="1963763"/>
            <a:ext cx="1266825" cy="1285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97" y="3404380"/>
            <a:ext cx="1276350" cy="125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884" y="3413905"/>
            <a:ext cx="1285875" cy="1247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934" y="1966882"/>
            <a:ext cx="1266825" cy="1247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8404" y="3413905"/>
            <a:ext cx="1276434" cy="1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5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2369" y="804889"/>
            <a:ext cx="3939477" cy="5097089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US" dirty="0"/>
              <a:t>Most international students coming to UTD miss their ethnic food. </a:t>
            </a:r>
          </a:p>
          <a:p>
            <a:pPr algn="just">
              <a:buClrTx/>
            </a:pPr>
            <a:r>
              <a:rPr lang="en-US" dirty="0"/>
              <a:t>As per our observations, there is a lack of availability of Asian cuisine/ fast food on university campus</a:t>
            </a:r>
          </a:p>
          <a:p>
            <a:pPr algn="just">
              <a:buClrTx/>
            </a:pPr>
            <a:r>
              <a:rPr lang="en-US" dirty="0"/>
              <a:t>Through surveys and constant one on one interviews our team came up with the idea of launching a food truck ‘</a:t>
            </a:r>
            <a:r>
              <a:rPr lang="en-US" i="1" dirty="0"/>
              <a:t>FoodAsia’</a:t>
            </a:r>
            <a:r>
              <a:rPr lang="en-US" dirty="0"/>
              <a:t> that can solve this problem.</a:t>
            </a:r>
          </a:p>
          <a:p>
            <a:pPr algn="just">
              <a:buClrTx/>
            </a:pPr>
            <a:endParaRPr lang="en-US" dirty="0"/>
          </a:p>
          <a:p>
            <a:pPr algn="just">
              <a:buClrTx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83" y="804890"/>
            <a:ext cx="3582988" cy="2388658"/>
          </a:xfr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76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Problem description</a:t>
            </a:r>
            <a:endParaRPr lang="en-IN" sz="36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721" t="2102" r="31509" b="2768"/>
          <a:stretch/>
        </p:blipFill>
        <p:spPr>
          <a:xfrm>
            <a:off x="4885083" y="3353433"/>
            <a:ext cx="3582988" cy="244245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6354422"/>
            <a:ext cx="795746" cy="503578"/>
          </a:xfrm>
        </p:spPr>
        <p:txBody>
          <a:bodyPr/>
          <a:lstStyle/>
          <a:p>
            <a:fld id="{330EA680-D336-4FF7-8B7A-9848BB0A1C32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86"/>
          <p:cNvSpPr/>
          <p:nvPr/>
        </p:nvSpPr>
        <p:spPr>
          <a:xfrm>
            <a:off x="1728240" y="653144"/>
            <a:ext cx="7415760" cy="13250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endParaRPr lang="en-US" sz="1600" dirty="0">
              <a:solidFill>
                <a:schemeClr val="lt1"/>
              </a:solidFill>
              <a:cs typeface="Calibri"/>
              <a:sym typeface="Calibri"/>
            </a:endParaRP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cs typeface="Calibri"/>
                <a:sym typeface="Calibri"/>
              </a:rPr>
              <a:t>One of its kind- First mover advantage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cs typeface="Calibri"/>
                <a:sym typeface="Calibri"/>
              </a:rPr>
              <a:t>Can operate at different time of the day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cs typeface="Calibri"/>
                <a:sym typeface="Calibri"/>
              </a:rPr>
              <a:t>Food truck can serve different locations on campus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cs typeface="Calibri"/>
                <a:sym typeface="Calibri"/>
              </a:rPr>
              <a:t>Can provide authentic Asian food on campus at affordable prices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endParaRPr lang="en-US" sz="1600" dirty="0">
              <a:solidFill>
                <a:schemeClr val="lt1"/>
              </a:solidFill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5511575"/>
            <a:ext cx="9144000" cy="3907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08875" y="2004"/>
                </a:lnTo>
                <a:lnTo>
                  <a:pt x="111208" y="37110"/>
                </a:lnTo>
                <a:lnTo>
                  <a:pt x="113458" y="54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748464" y="2081037"/>
            <a:ext cx="7395537" cy="10223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endParaRPr lang="en-US" sz="1600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	Initial Cost and breakeven point is after longer duration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Difficult to acquire initial customer to create a buzz- </a:t>
            </a:r>
            <a:r>
              <a:rPr lang="en-US" sz="1600" b="1" i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High Acquisition cost</a:t>
            </a:r>
            <a:endParaRPr lang="en-US" sz="1600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Lack of seating arrangement can be a turn-off for few customers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endParaRPr lang="en-US" sz="1600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867814" y="3254821"/>
            <a:ext cx="7276185" cy="10104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endParaRPr lang="en-IN" sz="1600" dirty="0">
              <a:solidFill>
                <a:schemeClr val="lt1"/>
              </a:solidFill>
              <a:cs typeface="Calibri"/>
              <a:sym typeface="Calibri"/>
            </a:endParaRP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IN" sz="1600" dirty="0">
                <a:solidFill>
                  <a:schemeClr val="lt1"/>
                </a:solidFill>
                <a:cs typeface="Calibri"/>
                <a:sym typeface="Calibri"/>
              </a:rPr>
              <a:t>No competition in near future 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cs typeface="Calibri"/>
                <a:sym typeface="Calibri"/>
              </a:rPr>
              <a:t>Demand of Asian food is high on campus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IN" sz="1600" dirty="0">
                <a:solidFill>
                  <a:schemeClr val="lt1"/>
                </a:solidFill>
                <a:cs typeface="Calibri"/>
                <a:sym typeface="Calibri"/>
              </a:rPr>
              <a:t>Margins in food industry are high- Can be leveraged for promotional cost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endParaRPr lang="en-US" sz="1600" dirty="0">
              <a:solidFill>
                <a:schemeClr val="lt1"/>
              </a:solidFill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867815" y="4368062"/>
            <a:ext cx="7276184" cy="1028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endParaRPr lang="en-US" sz="1600" dirty="0">
              <a:solidFill>
                <a:schemeClr val="lt1"/>
              </a:solidFill>
              <a:cs typeface="Calibri"/>
              <a:sym typeface="Calibri"/>
            </a:endParaRP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cs typeface="Calibri"/>
                <a:sym typeface="Calibri"/>
              </a:rPr>
              <a:t>Government Regulations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cs typeface="Calibri"/>
                <a:sym typeface="Calibri"/>
              </a:rPr>
              <a:t>Unpredictable weather of the city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cs typeface="Calibri"/>
                <a:sym typeface="Calibri"/>
              </a:rPr>
              <a:t>Licensing Policy for food truck on campus</a:t>
            </a:r>
          </a:p>
          <a:p>
            <a:pPr marL="900113" lvl="2" indent="-214313">
              <a:buClr>
                <a:schemeClr val="lt1"/>
              </a:buClr>
              <a:buSzPct val="100000"/>
              <a:buFont typeface="Arial"/>
              <a:buChar char="•"/>
            </a:pPr>
            <a:endParaRPr lang="en-US" sz="1600" dirty="0">
              <a:solidFill>
                <a:schemeClr val="lt1"/>
              </a:solidFill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1879" y="4374371"/>
            <a:ext cx="2356804" cy="1028699"/>
          </a:xfrm>
          <a:prstGeom prst="round1Rect">
            <a:avLst>
              <a:gd name="adj" fmla="val 10185"/>
            </a:avLst>
          </a:prstGeom>
          <a:gradFill>
            <a:gsLst>
              <a:gs pos="0">
                <a:schemeClr val="accent2"/>
              </a:gs>
              <a:gs pos="46000">
                <a:srgbClr val="FF0000"/>
              </a:gs>
              <a:gs pos="78000">
                <a:srgbClr val="C00000"/>
              </a:gs>
              <a:gs pos="100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68569" tIns="102863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3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THREATS (–)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646834"/>
            <a:ext cx="2368682" cy="1331369"/>
          </a:xfrm>
          <a:prstGeom prst="round1Rect">
            <a:avLst>
              <a:gd name="adj" fmla="val 11111"/>
            </a:avLst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68569" tIns="102863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3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STRENGTH   S (+)</a:t>
            </a:r>
          </a:p>
        </p:txBody>
      </p:sp>
      <p:sp>
        <p:nvSpPr>
          <p:cNvPr id="91" name="Shape 91"/>
          <p:cNvSpPr/>
          <p:nvPr/>
        </p:nvSpPr>
        <p:spPr>
          <a:xfrm>
            <a:off x="-3042" y="2074727"/>
            <a:ext cx="2371724" cy="1028699"/>
          </a:xfrm>
          <a:prstGeom prst="round1Rect">
            <a:avLst>
              <a:gd name="adj" fmla="val 11111"/>
            </a:avLst>
          </a:prstGeom>
          <a:gradFill>
            <a:gsLst>
              <a:gs pos="0">
                <a:schemeClr val="accent4"/>
              </a:gs>
              <a:gs pos="46000">
                <a:schemeClr val="accent2"/>
              </a:gs>
              <a:gs pos="100000">
                <a:srgbClr val="C55A1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68569" tIns="102863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3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WEAKNESSES (–)</a:t>
            </a:r>
          </a:p>
        </p:txBody>
      </p:sp>
      <p:sp>
        <p:nvSpPr>
          <p:cNvPr id="92" name="Shape 92"/>
          <p:cNvSpPr/>
          <p:nvPr/>
        </p:nvSpPr>
        <p:spPr>
          <a:xfrm>
            <a:off x="1" y="3236530"/>
            <a:ext cx="2368682" cy="1028699"/>
          </a:xfrm>
          <a:prstGeom prst="round1Rect">
            <a:avLst>
              <a:gd name="adj" fmla="val 13889"/>
            </a:avLst>
          </a:prstGeom>
          <a:gradFill>
            <a:gsLst>
              <a:gs pos="0">
                <a:srgbClr val="92D050"/>
              </a:gs>
              <a:gs pos="46000">
                <a:schemeClr val="accent6"/>
              </a:gs>
              <a:gs pos="100000">
                <a:srgbClr val="5481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68569" tIns="102863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3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OPPORTUNITIES (+)</a:t>
            </a:r>
          </a:p>
        </p:txBody>
      </p:sp>
      <p:grpSp>
        <p:nvGrpSpPr>
          <p:cNvPr id="93" name="Shape 93"/>
          <p:cNvGrpSpPr/>
          <p:nvPr/>
        </p:nvGrpSpPr>
        <p:grpSpPr>
          <a:xfrm rot="10800000" flipH="1">
            <a:off x="859143" y="1393763"/>
            <a:ext cx="889321" cy="421613"/>
            <a:chOff x="1092200" y="1177151"/>
            <a:chExt cx="3659192" cy="1802176"/>
          </a:xfrm>
        </p:grpSpPr>
        <p:grpSp>
          <p:nvGrpSpPr>
            <p:cNvPr id="94" name="Shape 94"/>
            <p:cNvGrpSpPr/>
            <p:nvPr/>
          </p:nvGrpSpPr>
          <p:grpSpPr>
            <a:xfrm>
              <a:off x="1092200" y="1177151"/>
              <a:ext cx="1097885" cy="1802176"/>
              <a:chOff x="1092200" y="1177151"/>
              <a:chExt cx="1097885" cy="1802176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1092200" y="1892300"/>
                <a:ext cx="139699" cy="48259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/>
                <a:endParaRPr sz="13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1333500" y="1297190"/>
                <a:ext cx="357937" cy="156209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/>
                <a:endParaRPr sz="13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1849523" y="1177151"/>
                <a:ext cx="340562" cy="180217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/>
                <a:endParaRPr sz="13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flipH="1">
              <a:off x="3653507" y="1177151"/>
              <a:ext cx="1097885" cy="1802176"/>
              <a:chOff x="1092200" y="1177151"/>
              <a:chExt cx="1097885" cy="1802176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092200" y="1892300"/>
                <a:ext cx="139699" cy="48259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/>
                <a:endParaRPr sz="13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333500" y="1297190"/>
                <a:ext cx="357937" cy="156209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/>
                <a:endParaRPr sz="13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849523" y="1177151"/>
                <a:ext cx="340562" cy="180217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/>
                <a:endParaRPr sz="13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" name="Shape 102"/>
            <p:cNvSpPr/>
            <p:nvPr/>
          </p:nvSpPr>
          <p:spPr>
            <a:xfrm>
              <a:off x="2291684" y="1892300"/>
              <a:ext cx="1249274" cy="4297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799" dist="50800" dir="5400000" algn="ctr" rotWithShape="0">
                <a:srgbClr val="000000">
                  <a:alpha val="55686"/>
                </a:srgbClr>
              </a:outerShdw>
            </a:effectLst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49840" y="2480078"/>
            <a:ext cx="527762" cy="535043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rgbClr val="000000">
                <a:alpha val="55686"/>
              </a:srgbClr>
            </a:outerShdw>
          </a:effectLst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139" y="3405506"/>
            <a:ext cx="791610" cy="790694"/>
          </a:xfrm>
          <a:prstGeom prst="rect">
            <a:avLst/>
          </a:prstGeom>
          <a:noFill/>
          <a:ln>
            <a:noFill/>
          </a:ln>
          <a:effectLst>
            <a:outerShdw blurRad="50799" dist="50800" dir="5400000" algn="ctr" rotWithShape="0">
              <a:srgbClr val="000000">
                <a:alpha val="55686"/>
              </a:srgbClr>
            </a:outerShdw>
          </a:effectLst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6647" y="4724794"/>
            <a:ext cx="911167" cy="630805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6354422"/>
            <a:ext cx="795746" cy="503578"/>
          </a:xfrm>
        </p:spPr>
        <p:txBody>
          <a:bodyPr/>
          <a:lstStyle/>
          <a:p>
            <a:fld id="{330EA680-D336-4FF7-8B7A-9848BB0A1C32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12542"/>
            <a:ext cx="6571343" cy="464233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689317"/>
            <a:ext cx="8440615" cy="51909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Division of  broad market into smaller, relatively homogeneous groups by similar needs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Market Segmented- 3 Divisions:</a:t>
            </a:r>
          </a:p>
          <a:p>
            <a:pPr marL="514350" indent="-514350" algn="just">
              <a:buClrTx/>
              <a:buFont typeface="+mj-lt"/>
              <a:buAutoNum type="romanUcPeriod"/>
            </a:pPr>
            <a:r>
              <a:rPr lang="en-US" sz="2400" dirty="0"/>
              <a:t>Asian Students </a:t>
            </a:r>
          </a:p>
          <a:p>
            <a:pPr marL="514350" indent="-514350" algn="just">
              <a:buClrTx/>
              <a:buFont typeface="+mj-lt"/>
              <a:buAutoNum type="romanUcPeriod"/>
            </a:pPr>
            <a:r>
              <a:rPr lang="en-US" sz="2400" dirty="0"/>
              <a:t>American Citizen of Asian Origin</a:t>
            </a:r>
          </a:p>
          <a:p>
            <a:pPr marL="514350" indent="-514350" algn="just">
              <a:buClrTx/>
              <a:buFont typeface="+mj-lt"/>
              <a:buAutoNum type="romanUcPeriod"/>
            </a:pPr>
            <a:r>
              <a:rPr lang="en-US" sz="2400" dirty="0"/>
              <a:t>Others</a:t>
            </a:r>
          </a:p>
          <a:p>
            <a:pPr marL="0" indent="0" algn="just">
              <a:buClrTx/>
              <a:buNone/>
            </a:pPr>
            <a:endParaRPr lang="en-US" sz="2400" dirty="0"/>
          </a:p>
          <a:p>
            <a:pPr marL="0" indent="0" algn="just">
              <a:buClrTx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17" y="2330307"/>
            <a:ext cx="3484810" cy="252470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845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35" y="576775"/>
            <a:ext cx="8979164" cy="599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Process of evaluating each market segment’s and deciding how many and which one to target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Single Segment &amp; Product Concentration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en-US" sz="2400" dirty="0"/>
              <a:t>Student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en-US" sz="2400" dirty="0"/>
              <a:t>Asian Food </a:t>
            </a:r>
          </a:p>
          <a:p>
            <a:pPr marL="0" indent="0">
              <a:buNone/>
            </a:pPr>
            <a:r>
              <a:rPr lang="en-US" sz="2400" b="1" dirty="0"/>
              <a:t>Target Segment</a:t>
            </a:r>
          </a:p>
          <a:p>
            <a:pPr marL="457200" lvl="1" indent="-457200">
              <a:lnSpc>
                <a:spcPct val="130000"/>
              </a:lnSpc>
              <a:spcBef>
                <a:spcPts val="1000"/>
              </a:spcBef>
              <a:buClrTx/>
              <a:buFont typeface="Arial" panose="020B0604020202020204" pitchFamily="34" charset="0"/>
              <a:buAutoNum type="romanUcPeriod"/>
            </a:pPr>
            <a:r>
              <a:rPr lang="en-US" sz="2400" dirty="0"/>
              <a:t>Geographic - International Students</a:t>
            </a:r>
          </a:p>
          <a:p>
            <a:pPr marL="457200" lvl="1" indent="-457200">
              <a:lnSpc>
                <a:spcPct val="130000"/>
              </a:lnSpc>
              <a:spcBef>
                <a:spcPts val="1000"/>
              </a:spcBef>
              <a:buClrTx/>
              <a:buFont typeface="Arial" panose="020B0604020202020204" pitchFamily="34" charset="0"/>
              <a:buAutoNum type="romanUcPeriod"/>
            </a:pPr>
            <a:r>
              <a:rPr lang="en-US" sz="2400" dirty="0"/>
              <a:t>Demographic – Budgeted Income</a:t>
            </a:r>
          </a:p>
          <a:p>
            <a:pPr marL="0" lvl="1" indent="0">
              <a:lnSpc>
                <a:spcPct val="130000"/>
              </a:lnSpc>
              <a:spcBef>
                <a:spcPts val="1000"/>
              </a:spcBef>
              <a:buClrTx/>
              <a:buNone/>
            </a:pPr>
            <a:endParaRPr lang="en-US" sz="1800" dirty="0"/>
          </a:p>
          <a:p>
            <a:pPr marL="800100" lvl="1" indent="-342900">
              <a:buAutoNum type="romanUcPeriod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7677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Market Targeting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83" y="2682153"/>
            <a:ext cx="3884025" cy="2798897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0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7677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Market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80635"/>
            <a:ext cx="7962899" cy="52296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dirty="0"/>
              <a:t>“For students and staff members at UTD who prefer eating Asian food, FoodAsia, is a food-truck that unlike Panda Express,         provides mobile food services by reaching out to customers </a:t>
            </a:r>
            <a:r>
              <a:rPr lang="en-US" sz="2400" i="1"/>
              <a:t>at an </a:t>
            </a:r>
            <a:r>
              <a:rPr lang="en-US" sz="2400" i="1" dirty="0"/>
              <a:t>affordable price.”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ClrTx/>
            </a:pPr>
            <a:r>
              <a:rPr lang="en-US" sz="2400" dirty="0"/>
              <a:t>Competition Landscape </a:t>
            </a:r>
          </a:p>
          <a:p>
            <a:pPr algn="just">
              <a:buClrTx/>
            </a:pPr>
            <a:r>
              <a:rPr lang="en-US" sz="2400" dirty="0"/>
              <a:t>4 P’s for FoodAsia is in place</a:t>
            </a:r>
          </a:p>
          <a:p>
            <a:pPr marL="457200" lvl="1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899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</TotalTime>
  <Words>716</Words>
  <Application>Microsoft Office PowerPoint</Application>
  <PresentationFormat>Letter Paper (8.5x11 in)</PresentationFormat>
  <Paragraphs>274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 ESSENCE</vt:lpstr>
      <vt:lpstr>Arial</vt:lpstr>
      <vt:lpstr>Calibri</vt:lpstr>
      <vt:lpstr>Gill Sans MT</vt:lpstr>
      <vt:lpstr>Times New Roman</vt:lpstr>
      <vt:lpstr>Gallery</vt:lpstr>
      <vt:lpstr>Marketing proposition- FoodAsia “Your food Your choice”</vt:lpstr>
      <vt:lpstr>Executive  summary</vt:lpstr>
      <vt:lpstr>      </vt:lpstr>
      <vt:lpstr>      </vt:lpstr>
      <vt:lpstr>      </vt:lpstr>
      <vt:lpstr>PowerPoint Presentation</vt:lpstr>
      <vt:lpstr>Market segmentation</vt:lpstr>
      <vt:lpstr>Market Targeting</vt:lpstr>
      <vt:lpstr>Market positioning</vt:lpstr>
      <vt:lpstr>Potential Market  (dollars, profits &amp; sales)</vt:lpstr>
      <vt:lpstr>Potential Market  (dollars, profits &amp; sales)</vt:lpstr>
      <vt:lpstr>Potential Market  (dollars, profits &amp; sales)</vt:lpstr>
      <vt:lpstr>BREAKEVEN ANALYSIS</vt:lpstr>
      <vt:lpstr>LOGO &amp; TAGLINE</vt:lpstr>
      <vt:lpstr>Marketing Plan</vt:lpstr>
      <vt:lpstr>Marketing Plan</vt:lpstr>
      <vt:lpstr>Marketing Plan</vt:lpstr>
      <vt:lpstr>Conclusion &amp; recomendation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Sagar Bhatia</dc:creator>
  <cp:lastModifiedBy>Pandit, Tejashree</cp:lastModifiedBy>
  <cp:revision>173</cp:revision>
  <dcterms:modified xsi:type="dcterms:W3CDTF">2017-04-06T22:17:32Z</dcterms:modified>
</cp:coreProperties>
</file>