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1" r:id="rId4"/>
    <p:sldId id="263" r:id="rId5"/>
    <p:sldId id="265"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6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able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281" y="436402"/>
            <a:ext cx="2809875" cy="1628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78794" y="5499280"/>
            <a:ext cx="6426557" cy="954107"/>
          </a:xfrm>
          <a:prstGeom prst="rect">
            <a:avLst/>
          </a:prstGeom>
          <a:noFill/>
        </p:spPr>
        <p:txBody>
          <a:bodyPr wrap="square" rtlCol="0">
            <a:spAutoFit/>
          </a:bodyPr>
          <a:lstStyle/>
          <a:p>
            <a:r>
              <a:rPr lang="en-US" sz="2800" dirty="0">
                <a:solidFill>
                  <a:srgbClr val="002060"/>
                </a:solidFill>
              </a:rPr>
              <a:t>Atliq Hospitality Business Insights</a:t>
            </a:r>
          </a:p>
          <a:p>
            <a:endParaRPr lang="en-US" sz="2800" dirty="0">
              <a:solidFill>
                <a:srgbClr val="00206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94" y="2900965"/>
            <a:ext cx="3128423" cy="184999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8450" y="2172302"/>
            <a:ext cx="5238750" cy="1457325"/>
          </a:xfrm>
          <a:prstGeom prst="rect">
            <a:avLst/>
          </a:prstGeom>
        </p:spPr>
      </p:pic>
    </p:spTree>
    <p:extLst>
      <p:ext uri="{BB962C8B-B14F-4D97-AF65-F5344CB8AC3E}">
        <p14:creationId xmlns:p14="http://schemas.microsoft.com/office/powerpoint/2010/main" val="56358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4EF4-66B3-844E-649D-7C47F4DC0EDD}"/>
              </a:ext>
            </a:extLst>
          </p:cNvPr>
          <p:cNvSpPr>
            <a:spLocks noGrp="1"/>
          </p:cNvSpPr>
          <p:nvPr>
            <p:ph type="title"/>
          </p:nvPr>
        </p:nvSpPr>
        <p:spPr/>
        <p:txBody>
          <a:bodyPr>
            <a:normAutofit/>
          </a:bodyPr>
          <a:lstStyle/>
          <a:p>
            <a:r>
              <a:rPr lang="en-US" sz="2400" b="1" dirty="0"/>
              <a:t>Significant revenue lost</a:t>
            </a:r>
          </a:p>
        </p:txBody>
      </p:sp>
      <p:pic>
        <p:nvPicPr>
          <p:cNvPr id="5" name="Content Placeholder 4">
            <a:extLst>
              <a:ext uri="{FF2B5EF4-FFF2-40B4-BE49-F238E27FC236}">
                <a16:creationId xmlns:a16="http://schemas.microsoft.com/office/drawing/2014/main" id="{18F29A5F-D776-E2B8-EB08-06404C023E25}"/>
              </a:ext>
            </a:extLst>
          </p:cNvPr>
          <p:cNvPicPr>
            <a:picLocks noGrp="1" noChangeAspect="1"/>
          </p:cNvPicPr>
          <p:nvPr>
            <p:ph idx="1"/>
          </p:nvPr>
        </p:nvPicPr>
        <p:blipFill>
          <a:blip r:embed="rId2"/>
          <a:stretch>
            <a:fillRect/>
          </a:stretch>
        </p:blipFill>
        <p:spPr>
          <a:xfrm>
            <a:off x="2681956" y="3429000"/>
            <a:ext cx="4387559" cy="790096"/>
          </a:xfrm>
        </p:spPr>
      </p:pic>
      <p:sp>
        <p:nvSpPr>
          <p:cNvPr id="6" name="TextBox 5">
            <a:extLst>
              <a:ext uri="{FF2B5EF4-FFF2-40B4-BE49-F238E27FC236}">
                <a16:creationId xmlns:a16="http://schemas.microsoft.com/office/drawing/2014/main" id="{B1375E10-5C2E-A449-73DD-F14AB18C42D5}"/>
              </a:ext>
            </a:extLst>
          </p:cNvPr>
          <p:cNvSpPr txBox="1"/>
          <p:nvPr/>
        </p:nvSpPr>
        <p:spPr>
          <a:xfrm>
            <a:off x="677335" y="1745734"/>
            <a:ext cx="8917042" cy="646331"/>
          </a:xfrm>
          <a:prstGeom prst="rect">
            <a:avLst/>
          </a:prstGeom>
          <a:noFill/>
        </p:spPr>
        <p:txBody>
          <a:bodyPr wrap="square" rtlCol="0">
            <a:spAutoFit/>
          </a:bodyPr>
          <a:lstStyle/>
          <a:p>
            <a:r>
              <a:rPr lang="en-US" dirty="0"/>
              <a:t>15% loss in revenue is very significant, we need to understand why there are too many cancellations in bookings in turn loss in revenue.  </a:t>
            </a:r>
          </a:p>
        </p:txBody>
      </p:sp>
    </p:spTree>
    <p:extLst>
      <p:ext uri="{BB962C8B-B14F-4D97-AF65-F5344CB8AC3E}">
        <p14:creationId xmlns:p14="http://schemas.microsoft.com/office/powerpoint/2010/main" val="54754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AF92-B06F-4118-CB17-59F996434604}"/>
              </a:ext>
            </a:extLst>
          </p:cNvPr>
          <p:cNvSpPr>
            <a:spLocks noGrp="1"/>
          </p:cNvSpPr>
          <p:nvPr>
            <p:ph type="title"/>
          </p:nvPr>
        </p:nvSpPr>
        <p:spPr/>
        <p:txBody>
          <a:bodyPr>
            <a:normAutofit/>
          </a:bodyPr>
          <a:lstStyle/>
          <a:p>
            <a:r>
              <a:rPr lang="en-US" sz="2800" b="1" dirty="0"/>
              <a:t>Customer Ratings</a:t>
            </a:r>
          </a:p>
        </p:txBody>
      </p:sp>
      <p:sp>
        <p:nvSpPr>
          <p:cNvPr id="6" name="Content Placeholder 5">
            <a:extLst>
              <a:ext uri="{FF2B5EF4-FFF2-40B4-BE49-F238E27FC236}">
                <a16:creationId xmlns:a16="http://schemas.microsoft.com/office/drawing/2014/main" id="{25726BD8-B3D2-9ADE-93A7-A3734EE6BE75}"/>
              </a:ext>
            </a:extLst>
          </p:cNvPr>
          <p:cNvSpPr>
            <a:spLocks noGrp="1"/>
          </p:cNvSpPr>
          <p:nvPr>
            <p:ph idx="1"/>
          </p:nvPr>
        </p:nvSpPr>
        <p:spPr>
          <a:xfrm>
            <a:off x="677334" y="2331410"/>
            <a:ext cx="4372338" cy="1820922"/>
          </a:xfrm>
        </p:spPr>
        <p:txBody>
          <a:bodyPr/>
          <a:lstStyle/>
          <a:p>
            <a:r>
              <a:rPr lang="en-US" dirty="0"/>
              <a:t>The service or the customer satisfaction gap is huge for presential rooms as compared with other rooms, as the ratings are not much wide. This indicates a gap in the service quality. </a:t>
            </a:r>
          </a:p>
        </p:txBody>
      </p:sp>
      <p:pic>
        <p:nvPicPr>
          <p:cNvPr id="5" name="Picture 4">
            <a:extLst>
              <a:ext uri="{FF2B5EF4-FFF2-40B4-BE49-F238E27FC236}">
                <a16:creationId xmlns:a16="http://schemas.microsoft.com/office/drawing/2014/main" id="{FD4361C0-480F-4C97-AA22-B63CBC71F4F8}"/>
              </a:ext>
            </a:extLst>
          </p:cNvPr>
          <p:cNvPicPr>
            <a:picLocks noChangeAspect="1"/>
          </p:cNvPicPr>
          <p:nvPr/>
        </p:nvPicPr>
        <p:blipFill>
          <a:blip r:embed="rId2"/>
          <a:stretch>
            <a:fillRect/>
          </a:stretch>
        </p:blipFill>
        <p:spPr>
          <a:xfrm>
            <a:off x="5451187" y="1853994"/>
            <a:ext cx="5954297" cy="27757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23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089A-83A9-EFFC-87FE-4EBF9B353BBF}"/>
              </a:ext>
            </a:extLst>
          </p:cNvPr>
          <p:cNvSpPr>
            <a:spLocks noGrp="1"/>
          </p:cNvSpPr>
          <p:nvPr>
            <p:ph type="title"/>
          </p:nvPr>
        </p:nvSpPr>
        <p:spPr/>
        <p:txBody>
          <a:bodyPr>
            <a:normAutofit/>
          </a:bodyPr>
          <a:lstStyle/>
          <a:p>
            <a:r>
              <a:rPr lang="en-US" sz="2800" b="1" dirty="0"/>
              <a:t>Revenue Generation</a:t>
            </a:r>
            <a:br>
              <a:rPr lang="en-US" sz="2800" b="1" dirty="0"/>
            </a:br>
            <a:r>
              <a:rPr lang="en-US" sz="2800" dirty="0"/>
              <a:t>Media</a:t>
            </a:r>
          </a:p>
        </p:txBody>
      </p:sp>
      <p:sp>
        <p:nvSpPr>
          <p:cNvPr id="6" name="TextBox 5">
            <a:extLst>
              <a:ext uri="{FF2B5EF4-FFF2-40B4-BE49-F238E27FC236}">
                <a16:creationId xmlns:a16="http://schemas.microsoft.com/office/drawing/2014/main" id="{20841F4F-09F5-B606-CADF-1A597319F2A4}"/>
              </a:ext>
            </a:extLst>
          </p:cNvPr>
          <p:cNvSpPr txBox="1"/>
          <p:nvPr/>
        </p:nvSpPr>
        <p:spPr>
          <a:xfrm>
            <a:off x="677334" y="2117193"/>
            <a:ext cx="9184944" cy="923330"/>
          </a:xfrm>
          <a:prstGeom prst="rect">
            <a:avLst/>
          </a:prstGeom>
          <a:noFill/>
        </p:spPr>
        <p:txBody>
          <a:bodyPr wrap="square" rtlCol="0">
            <a:spAutoFit/>
          </a:bodyPr>
          <a:lstStyle/>
          <a:p>
            <a:r>
              <a:rPr lang="en-US" dirty="0"/>
              <a:t>More than 40% of the revenue comes from ‘Others’. We need to delve deeper to understand which platforms contribute the most revenue. This will help us create effective media plans that drive bookings and, in turn, generate more revenue.</a:t>
            </a:r>
          </a:p>
        </p:txBody>
      </p:sp>
      <p:pic>
        <p:nvPicPr>
          <p:cNvPr id="10" name="Picture 9">
            <a:extLst>
              <a:ext uri="{FF2B5EF4-FFF2-40B4-BE49-F238E27FC236}">
                <a16:creationId xmlns:a16="http://schemas.microsoft.com/office/drawing/2014/main" id="{A797E217-8D8B-79E5-1D44-394F4197AE9A}"/>
              </a:ext>
            </a:extLst>
          </p:cNvPr>
          <p:cNvPicPr>
            <a:picLocks noChangeAspect="1"/>
          </p:cNvPicPr>
          <p:nvPr/>
        </p:nvPicPr>
        <p:blipFill>
          <a:blip r:embed="rId2"/>
          <a:stretch>
            <a:fillRect/>
          </a:stretch>
        </p:blipFill>
        <p:spPr>
          <a:xfrm>
            <a:off x="2371364" y="3542448"/>
            <a:ext cx="4848302" cy="2705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351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DC3F-EE45-DA4D-4427-37DD41E00E2C}"/>
              </a:ext>
            </a:extLst>
          </p:cNvPr>
          <p:cNvSpPr>
            <a:spLocks noGrp="1"/>
          </p:cNvSpPr>
          <p:nvPr>
            <p:ph type="title"/>
          </p:nvPr>
        </p:nvSpPr>
        <p:spPr/>
        <p:txBody>
          <a:bodyPr>
            <a:normAutofit/>
          </a:bodyPr>
          <a:lstStyle/>
          <a:p>
            <a:r>
              <a:rPr lang="en-US" sz="2400" b="1" dirty="0"/>
              <a:t>Revenue Generation</a:t>
            </a:r>
            <a:br>
              <a:rPr lang="en-US" sz="2400" b="1" dirty="0"/>
            </a:br>
            <a:r>
              <a:rPr lang="en-US" sz="2400" dirty="0"/>
              <a:t>weekday vs weekend</a:t>
            </a:r>
          </a:p>
        </p:txBody>
      </p:sp>
      <p:pic>
        <p:nvPicPr>
          <p:cNvPr id="5" name="Content Placeholder 4">
            <a:extLst>
              <a:ext uri="{FF2B5EF4-FFF2-40B4-BE49-F238E27FC236}">
                <a16:creationId xmlns:a16="http://schemas.microsoft.com/office/drawing/2014/main" id="{615B3F41-5326-4E5D-D2E2-DC6CD7A27263}"/>
              </a:ext>
            </a:extLst>
          </p:cNvPr>
          <p:cNvPicPr>
            <a:picLocks noGrp="1" noChangeAspect="1"/>
          </p:cNvPicPr>
          <p:nvPr>
            <p:ph idx="1"/>
          </p:nvPr>
        </p:nvPicPr>
        <p:blipFill>
          <a:blip r:embed="rId2"/>
          <a:stretch>
            <a:fillRect/>
          </a:stretch>
        </p:blipFill>
        <p:spPr>
          <a:xfrm>
            <a:off x="1570575" y="3156045"/>
            <a:ext cx="6889340" cy="2819400"/>
          </a:xfrm>
        </p:spPr>
      </p:pic>
      <p:sp>
        <p:nvSpPr>
          <p:cNvPr id="6" name="TextBox 5">
            <a:extLst>
              <a:ext uri="{FF2B5EF4-FFF2-40B4-BE49-F238E27FC236}">
                <a16:creationId xmlns:a16="http://schemas.microsoft.com/office/drawing/2014/main" id="{BC043841-E40B-6E5A-8813-1853B6566853}"/>
              </a:ext>
            </a:extLst>
          </p:cNvPr>
          <p:cNvSpPr txBox="1"/>
          <p:nvPr/>
        </p:nvSpPr>
        <p:spPr>
          <a:xfrm>
            <a:off x="677334" y="1719618"/>
            <a:ext cx="8914620" cy="1200329"/>
          </a:xfrm>
          <a:prstGeom prst="rect">
            <a:avLst/>
          </a:prstGeom>
          <a:noFill/>
        </p:spPr>
        <p:txBody>
          <a:bodyPr wrap="none" rtlCol="0">
            <a:spAutoFit/>
          </a:bodyPr>
          <a:lstStyle/>
          <a:p>
            <a:r>
              <a:rPr lang="en-US" dirty="0"/>
              <a:t>There is a scope to increase revenue during the weekdays by giving offers, coupons,</a:t>
            </a:r>
          </a:p>
          <a:p>
            <a:r>
              <a:rPr lang="en-US" dirty="0"/>
              <a:t>And other forms of attractive deals to lure customers.  </a:t>
            </a:r>
          </a:p>
          <a:p>
            <a:endParaRPr lang="en-US" dirty="0"/>
          </a:p>
          <a:p>
            <a:r>
              <a:rPr lang="en-US" dirty="0"/>
              <a:t>Dynamic pricing on weekends helps to increase revenue. </a:t>
            </a:r>
          </a:p>
        </p:txBody>
      </p:sp>
    </p:spTree>
    <p:extLst>
      <p:ext uri="{BB962C8B-B14F-4D97-AF65-F5344CB8AC3E}">
        <p14:creationId xmlns:p14="http://schemas.microsoft.com/office/powerpoint/2010/main" val="166561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DBEC-EF69-9733-3F1B-F362F37CC0B5}"/>
              </a:ext>
            </a:extLst>
          </p:cNvPr>
          <p:cNvSpPr>
            <a:spLocks noGrp="1"/>
          </p:cNvSpPr>
          <p:nvPr>
            <p:ph type="title"/>
          </p:nvPr>
        </p:nvSpPr>
        <p:spPr/>
        <p:txBody>
          <a:bodyPr>
            <a:normAutofit/>
          </a:bodyPr>
          <a:lstStyle/>
          <a:p>
            <a:r>
              <a:rPr lang="en-US" sz="3200" b="1" dirty="0"/>
              <a:t>Atliq Seasons Expansion</a:t>
            </a:r>
          </a:p>
        </p:txBody>
      </p:sp>
      <p:sp>
        <p:nvSpPr>
          <p:cNvPr id="3" name="Content Placeholder 2">
            <a:extLst>
              <a:ext uri="{FF2B5EF4-FFF2-40B4-BE49-F238E27FC236}">
                <a16:creationId xmlns:a16="http://schemas.microsoft.com/office/drawing/2014/main" id="{9D24FE1A-BD7C-5E3C-8DC1-6EAE91F57310}"/>
              </a:ext>
            </a:extLst>
          </p:cNvPr>
          <p:cNvSpPr>
            <a:spLocks noGrp="1"/>
          </p:cNvSpPr>
          <p:nvPr>
            <p:ph idx="1"/>
          </p:nvPr>
        </p:nvSpPr>
        <p:spPr>
          <a:xfrm>
            <a:off x="677334" y="2256123"/>
            <a:ext cx="8596668" cy="3880773"/>
          </a:xfrm>
        </p:spPr>
        <p:txBody>
          <a:bodyPr/>
          <a:lstStyle/>
          <a:p>
            <a:r>
              <a:rPr lang="en-US" dirty="0"/>
              <a:t>The average cost per room for Atliq seasons is Rs. 11,006 which is the highest among others. But it is present only in Mumbai and needs expansion in other cities to increase revenue. </a:t>
            </a:r>
          </a:p>
        </p:txBody>
      </p:sp>
      <p:pic>
        <p:nvPicPr>
          <p:cNvPr id="9" name="Picture 8">
            <a:extLst>
              <a:ext uri="{FF2B5EF4-FFF2-40B4-BE49-F238E27FC236}">
                <a16:creationId xmlns:a16="http://schemas.microsoft.com/office/drawing/2014/main" id="{FFCFC315-69E9-9362-614C-09AEF49A196F}"/>
              </a:ext>
            </a:extLst>
          </p:cNvPr>
          <p:cNvPicPr>
            <a:picLocks noChangeAspect="1"/>
          </p:cNvPicPr>
          <p:nvPr/>
        </p:nvPicPr>
        <p:blipFill>
          <a:blip r:embed="rId2"/>
          <a:stretch>
            <a:fillRect/>
          </a:stretch>
        </p:blipFill>
        <p:spPr>
          <a:xfrm>
            <a:off x="1728211" y="3429000"/>
            <a:ext cx="6968655" cy="22132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870797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1262</TotalTime>
  <Words>201</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PowerPoint Presentation</vt:lpstr>
      <vt:lpstr>Significant revenue lost</vt:lpstr>
      <vt:lpstr>Customer Ratings</vt:lpstr>
      <vt:lpstr>Revenue Generation Media</vt:lpstr>
      <vt:lpstr>Revenue Generation weekday vs weekend</vt:lpstr>
      <vt:lpstr>Atliq Seasons Expansion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raghvendra.pandey</dc:creator>
  <cp:lastModifiedBy>Manindra Harsha</cp:lastModifiedBy>
  <cp:revision>258</cp:revision>
  <dcterms:created xsi:type="dcterms:W3CDTF">2019-01-11T06:57:28Z</dcterms:created>
  <dcterms:modified xsi:type="dcterms:W3CDTF">2024-11-28T08:29:11Z</dcterms:modified>
</cp:coreProperties>
</file>