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Baskerville Display PT" panose="020B0604020202020204" charset="0"/>
      <p:regular r:id="rId18"/>
    </p:embeddedFont>
    <p:embeddedFont>
      <p:font typeface="Inter"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9" d="100"/>
          <a:sy n="49" d="100"/>
        </p:scale>
        <p:origin x="38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docs.google.com/spreadsheets/d/14oUegl5Bulxzy9z7i0RyI6wjOm4kUZyjxsJa7vF6diA/edit" TargetMode="External"/><Relationship Id="rId7" Type="http://schemas.openxmlformats.org/officeDocument/2006/relationships/hyperlink" Target="https://machinelearningmastery.com/adam-optimization-algorithm-for-deep-learning/" TargetMode="External"/><Relationship Id="rId2" Type="http://schemas.openxmlformats.org/officeDocument/2006/relationships/hyperlink" Target="https://www.hindawi.com/journals/bmri/2014/781670/" TargetMode="External"/><Relationship Id="rId1" Type="http://schemas.openxmlformats.org/officeDocument/2006/relationships/slideLayout" Target="../slideLayouts/slideLayout7.xml"/><Relationship Id="rId6" Type="http://schemas.openxmlformats.org/officeDocument/2006/relationships/hyperlink" Target="https://stats.stackexchange.com/questions/126238/what-are-the-advantages-of-relu-over-sigmoid-function-in-deep-neural-networks" TargetMode="External"/><Relationship Id="rId5" Type="http://schemas.openxmlformats.org/officeDocument/2006/relationships/hyperlink" Target="https://www.investopedia.com/terms/n/neuralnetwork.asp" TargetMode="External"/><Relationship Id="rId4" Type="http://schemas.openxmlformats.org/officeDocument/2006/relationships/hyperlink" Target="https://docs.google.com/spreadsheets/d/1MUAbyd26CdxM1UkhEJA6ggPH9Alcj1uyK5tBMKzdmIE/edit?usp=shar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6618588" y="1501854"/>
            <a:ext cx="5050824" cy="3641646"/>
            <a:chOff x="0" y="0"/>
            <a:chExt cx="6734432" cy="4855528"/>
          </a:xfrm>
        </p:grpSpPr>
        <p:pic>
          <p:nvPicPr>
            <p:cNvPr id="3" name="Picture 3"/>
            <p:cNvPicPr>
              <a:picLocks noChangeAspect="1"/>
            </p:cNvPicPr>
            <p:nvPr/>
          </p:nvPicPr>
          <p:blipFill>
            <a:blip r:embed="rId2"/>
            <a:srcRect l="31549" t="15863" r="31549" b="15863"/>
            <a:stretch>
              <a:fillRect/>
            </a:stretch>
          </p:blipFill>
          <p:spPr>
            <a:xfrm>
              <a:off x="0" y="0"/>
              <a:ext cx="6734432" cy="4855528"/>
            </a:xfrm>
            <a:prstGeom prst="rect">
              <a:avLst/>
            </a:prstGeom>
          </p:spPr>
        </p:pic>
      </p:grpSp>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618588" y="1479357"/>
            <a:ext cx="5050824" cy="3664143"/>
          </a:xfrm>
          <a:prstGeom prst="rect">
            <a:avLst/>
          </a:prstGeom>
        </p:spPr>
      </p:pic>
      <p:sp>
        <p:nvSpPr>
          <p:cNvPr id="5" name="TextBox 5"/>
          <p:cNvSpPr txBox="1"/>
          <p:nvPr/>
        </p:nvSpPr>
        <p:spPr>
          <a:xfrm>
            <a:off x="161505" y="5630181"/>
            <a:ext cx="17964991" cy="4792426"/>
          </a:xfrm>
          <a:prstGeom prst="rect">
            <a:avLst/>
          </a:prstGeom>
        </p:spPr>
        <p:txBody>
          <a:bodyPr lIns="0" tIns="0" rIns="0" bIns="0" rtlCol="0" anchor="t">
            <a:spAutoFit/>
          </a:bodyPr>
          <a:lstStyle/>
          <a:p>
            <a:pPr algn="ctr">
              <a:lnSpc>
                <a:spcPts val="9560"/>
              </a:lnSpc>
            </a:pPr>
            <a:r>
              <a:rPr lang="en-US" sz="6829" spc="1365">
                <a:solidFill>
                  <a:srgbClr val="504C44"/>
                </a:solidFill>
                <a:latin typeface="Baskerville Display PT"/>
              </a:rPr>
              <a:t>DIABETES 130-US HOSPITALS FOR YEARS 1999-2008</a:t>
            </a:r>
          </a:p>
          <a:p>
            <a:pPr algn="ctr">
              <a:lnSpc>
                <a:spcPts val="9560"/>
              </a:lnSpc>
            </a:pPr>
            <a:endParaRPr lang="en-US" sz="6829" spc="1365">
              <a:solidFill>
                <a:srgbClr val="504C44"/>
              </a:solidFill>
              <a:latin typeface="Baskerville Display PT"/>
            </a:endParaRPr>
          </a:p>
          <a:p>
            <a:pPr algn="ctr">
              <a:lnSpc>
                <a:spcPts val="9560"/>
              </a:lnSpc>
            </a:pPr>
            <a:endParaRPr lang="en-US" sz="6829" spc="1365">
              <a:solidFill>
                <a:srgbClr val="504C44"/>
              </a:solidFill>
              <a:latin typeface="Baskerville Display PT"/>
            </a:endParaRPr>
          </a:p>
        </p:txBody>
      </p:sp>
      <p:sp>
        <p:nvSpPr>
          <p:cNvPr id="6" name="TextBox 6"/>
          <p:cNvSpPr txBox="1"/>
          <p:nvPr/>
        </p:nvSpPr>
        <p:spPr>
          <a:xfrm>
            <a:off x="5847343" y="8309467"/>
            <a:ext cx="6593314" cy="416262"/>
          </a:xfrm>
          <a:prstGeom prst="rect">
            <a:avLst/>
          </a:prstGeom>
        </p:spPr>
        <p:txBody>
          <a:bodyPr lIns="0" tIns="0" rIns="0" bIns="0" rtlCol="0" anchor="t">
            <a:spAutoFit/>
          </a:bodyPr>
          <a:lstStyle/>
          <a:p>
            <a:pPr algn="ctr">
              <a:lnSpc>
                <a:spcPts val="3306"/>
              </a:lnSpc>
            </a:pPr>
            <a:r>
              <a:rPr lang="en-US" sz="2361" spc="472">
                <a:solidFill>
                  <a:srgbClr val="504C44"/>
                </a:solidFill>
                <a:latin typeface="Inter"/>
              </a:rPr>
              <a:t>GROUP 4</a:t>
            </a:r>
          </a:p>
        </p:txBody>
      </p:sp>
      <p:sp>
        <p:nvSpPr>
          <p:cNvPr id="7" name="TextBox 7"/>
          <p:cNvSpPr txBox="1"/>
          <p:nvPr/>
        </p:nvSpPr>
        <p:spPr>
          <a:xfrm>
            <a:off x="1028700" y="9201150"/>
            <a:ext cx="16230600" cy="416262"/>
          </a:xfrm>
          <a:prstGeom prst="rect">
            <a:avLst/>
          </a:prstGeom>
        </p:spPr>
        <p:txBody>
          <a:bodyPr lIns="0" tIns="0" rIns="0" bIns="0" rtlCol="0" anchor="t">
            <a:spAutoFit/>
          </a:bodyPr>
          <a:lstStyle/>
          <a:p>
            <a:pPr algn="ctr">
              <a:lnSpc>
                <a:spcPts val="3306"/>
              </a:lnSpc>
            </a:pPr>
            <a:r>
              <a:rPr lang="en-US" sz="2361" spc="472">
                <a:solidFill>
                  <a:srgbClr val="504C44"/>
                </a:solidFill>
                <a:latin typeface="Inter"/>
              </a:rPr>
              <a:t>PHANINDRA   AAKASH   SIDDANTH   TEJASHWINI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8438728" cy="137477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COST FUNCTION VS ITERATIONS</a:t>
            </a:r>
          </a:p>
        </p:txBody>
      </p:sp>
      <p:pic>
        <p:nvPicPr>
          <p:cNvPr id="3" name="Picture 3"/>
          <p:cNvPicPr>
            <a:picLocks noChangeAspect="1"/>
          </p:cNvPicPr>
          <p:nvPr/>
        </p:nvPicPr>
        <p:blipFill>
          <a:blip r:embed="rId2"/>
          <a:srcRect/>
          <a:stretch>
            <a:fillRect/>
          </a:stretch>
        </p:blipFill>
        <p:spPr>
          <a:xfrm>
            <a:off x="4228615" y="2336800"/>
            <a:ext cx="9830771" cy="65909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1520350" y="2090679"/>
            <a:ext cx="9167631" cy="6105642"/>
          </a:xfrm>
          <a:prstGeom prst="rect">
            <a:avLst/>
          </a:prstGeom>
        </p:spPr>
      </p:pic>
      <p:sp>
        <p:nvSpPr>
          <p:cNvPr id="3" name="TextBox 3"/>
          <p:cNvSpPr txBox="1"/>
          <p:nvPr/>
        </p:nvSpPr>
        <p:spPr>
          <a:xfrm>
            <a:off x="1492078" y="1880691"/>
            <a:ext cx="8337725" cy="669925"/>
          </a:xfrm>
          <a:prstGeom prst="rect">
            <a:avLst/>
          </a:prstGeom>
        </p:spPr>
        <p:txBody>
          <a:bodyPr lIns="0" tIns="0" rIns="0" bIns="0" rtlCol="0" anchor="t">
            <a:spAutoFit/>
          </a:bodyPr>
          <a:lstStyle/>
          <a:p>
            <a:pPr>
              <a:lnSpc>
                <a:spcPts val="5599"/>
              </a:lnSpc>
            </a:pPr>
            <a:r>
              <a:rPr lang="en-US" sz="3999" spc="799">
                <a:solidFill>
                  <a:srgbClr val="000000"/>
                </a:solidFill>
                <a:latin typeface="Baskerville Display PT"/>
              </a:rPr>
              <a:t>NEURAL NETWORK </a:t>
            </a:r>
          </a:p>
        </p:txBody>
      </p:sp>
      <p:sp>
        <p:nvSpPr>
          <p:cNvPr id="4" name="TextBox 4"/>
          <p:cNvSpPr txBox="1"/>
          <p:nvPr/>
        </p:nvSpPr>
        <p:spPr>
          <a:xfrm>
            <a:off x="1492078" y="3667125"/>
            <a:ext cx="10028272" cy="3957955"/>
          </a:xfrm>
          <a:prstGeom prst="rect">
            <a:avLst/>
          </a:prstGeom>
        </p:spPr>
        <p:txBody>
          <a:bodyPr lIns="0" tIns="0" rIns="0" bIns="0" rtlCol="0" anchor="t">
            <a:spAutoFit/>
          </a:bodyPr>
          <a:lstStyle/>
          <a:p>
            <a:pPr>
              <a:lnSpc>
                <a:spcPts val="3919"/>
              </a:lnSpc>
            </a:pPr>
            <a:r>
              <a:rPr lang="en-US" sz="2799">
                <a:solidFill>
                  <a:srgbClr val="000000"/>
                </a:solidFill>
                <a:latin typeface="Inter"/>
              </a:rPr>
              <a:t>In this project, a neural network was utilized to recognize patterns in data using an algorithm that simulates the workings of the human brain. The RELU activation function was used in the hidden layers because it is simple, fast, and has been observed to work well in practice. The Adam optimizer was employed, which combines the best aspects of AdaGrad and RMSProp, making it suitable for optimizing noisy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2184744" y="2856367"/>
          <a:ext cx="13918511" cy="4186102"/>
        </p:xfrm>
        <a:graphic>
          <a:graphicData uri="http://schemas.openxmlformats.org/drawingml/2006/table">
            <a:tbl>
              <a:tblPr/>
              <a:tblGrid>
                <a:gridCol w="1546501">
                  <a:extLst>
                    <a:ext uri="{9D8B030D-6E8A-4147-A177-3AD203B41FA5}">
                      <a16:colId xmlns:a16="http://schemas.microsoft.com/office/drawing/2014/main" val="20000"/>
                    </a:ext>
                  </a:extLst>
                </a:gridCol>
                <a:gridCol w="1546501">
                  <a:extLst>
                    <a:ext uri="{9D8B030D-6E8A-4147-A177-3AD203B41FA5}">
                      <a16:colId xmlns:a16="http://schemas.microsoft.com/office/drawing/2014/main" val="20001"/>
                    </a:ext>
                  </a:extLst>
                </a:gridCol>
                <a:gridCol w="1546501">
                  <a:extLst>
                    <a:ext uri="{9D8B030D-6E8A-4147-A177-3AD203B41FA5}">
                      <a16:colId xmlns:a16="http://schemas.microsoft.com/office/drawing/2014/main" val="20002"/>
                    </a:ext>
                  </a:extLst>
                </a:gridCol>
                <a:gridCol w="1546501">
                  <a:extLst>
                    <a:ext uri="{9D8B030D-6E8A-4147-A177-3AD203B41FA5}">
                      <a16:colId xmlns:a16="http://schemas.microsoft.com/office/drawing/2014/main" val="20003"/>
                    </a:ext>
                  </a:extLst>
                </a:gridCol>
                <a:gridCol w="1546501">
                  <a:extLst>
                    <a:ext uri="{9D8B030D-6E8A-4147-A177-3AD203B41FA5}">
                      <a16:colId xmlns:a16="http://schemas.microsoft.com/office/drawing/2014/main" val="20004"/>
                    </a:ext>
                  </a:extLst>
                </a:gridCol>
                <a:gridCol w="1546501">
                  <a:extLst>
                    <a:ext uri="{9D8B030D-6E8A-4147-A177-3AD203B41FA5}">
                      <a16:colId xmlns:a16="http://schemas.microsoft.com/office/drawing/2014/main" val="20005"/>
                    </a:ext>
                  </a:extLst>
                </a:gridCol>
                <a:gridCol w="1546501">
                  <a:extLst>
                    <a:ext uri="{9D8B030D-6E8A-4147-A177-3AD203B41FA5}">
                      <a16:colId xmlns:a16="http://schemas.microsoft.com/office/drawing/2014/main" val="20006"/>
                    </a:ext>
                  </a:extLst>
                </a:gridCol>
                <a:gridCol w="1546501">
                  <a:extLst>
                    <a:ext uri="{9D8B030D-6E8A-4147-A177-3AD203B41FA5}">
                      <a16:colId xmlns:a16="http://schemas.microsoft.com/office/drawing/2014/main" val="20007"/>
                    </a:ext>
                  </a:extLst>
                </a:gridCol>
                <a:gridCol w="1546501">
                  <a:extLst>
                    <a:ext uri="{9D8B030D-6E8A-4147-A177-3AD203B41FA5}">
                      <a16:colId xmlns:a16="http://schemas.microsoft.com/office/drawing/2014/main" val="20008"/>
                    </a:ext>
                  </a:extLst>
                </a:gridCol>
              </a:tblGrid>
              <a:tr h="642645">
                <a:tc>
                  <a:txBody>
                    <a:bodyPr/>
                    <a:lstStyle/>
                    <a:p>
                      <a:pPr algn="l">
                        <a:lnSpc>
                          <a:spcPts val="1960"/>
                        </a:lnSpc>
                        <a:defRPr/>
                      </a:pPr>
                      <a:r>
                        <a:rPr lang="en-US" sz="1400">
                          <a:solidFill>
                            <a:srgbClr val="000000"/>
                          </a:solidFill>
                          <a:latin typeface="Baskerville Display PT"/>
                        </a:rPr>
                        <a:t>Input</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H1</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H2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H3</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Output</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epochs</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batch</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Accuracy</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Recall</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90576">
                <a:tc>
                  <a:txBody>
                    <a:bodyPr/>
                    <a:lstStyle/>
                    <a:p>
                      <a:pPr algn="l">
                        <a:lnSpc>
                          <a:spcPts val="1960"/>
                        </a:lnSpc>
                        <a:defRPr/>
                      </a:pPr>
                      <a:r>
                        <a:rPr lang="en-US" sz="1400">
                          <a:solidFill>
                            <a:srgbClr val="000000"/>
                          </a:solidFill>
                          <a:latin typeface="Baskerville Display PT"/>
                        </a:rPr>
                        <a:t>142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512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256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128</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150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64</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49.8</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73</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590576">
                <a:tc>
                  <a:txBody>
                    <a:bodyPr/>
                    <a:lstStyle/>
                    <a:p>
                      <a:pPr algn="l">
                        <a:lnSpc>
                          <a:spcPts val="1960"/>
                        </a:lnSpc>
                        <a:defRPr/>
                      </a:pPr>
                      <a:r>
                        <a:rPr lang="en-US" sz="1400">
                          <a:solidFill>
                            <a:srgbClr val="000000"/>
                          </a:solidFill>
                          <a:latin typeface="Baskerville Display PT"/>
                        </a:rPr>
                        <a:t>142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512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256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128</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150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128</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61.2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59</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590576">
                <a:tc>
                  <a:txBody>
                    <a:bodyPr/>
                    <a:lstStyle/>
                    <a:p>
                      <a:pPr algn="l">
                        <a:lnSpc>
                          <a:spcPts val="1960"/>
                        </a:lnSpc>
                        <a:defRPr/>
                      </a:pPr>
                      <a:r>
                        <a:rPr lang="en-US" sz="1400">
                          <a:solidFill>
                            <a:srgbClr val="000000"/>
                          </a:solidFill>
                          <a:latin typeface="Baskerville Display PT"/>
                        </a:rPr>
                        <a:t>142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512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256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128</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150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256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67.7</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50.9</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90576">
                <a:tc>
                  <a:txBody>
                    <a:bodyPr/>
                    <a:lstStyle/>
                    <a:p>
                      <a:pPr algn="l">
                        <a:lnSpc>
                          <a:spcPts val="1960"/>
                        </a:lnSpc>
                        <a:defRPr/>
                      </a:pPr>
                      <a:r>
                        <a:rPr lang="en-US" sz="1400">
                          <a:solidFill>
                            <a:srgbClr val="000000"/>
                          </a:solidFill>
                          <a:latin typeface="Baskerville Display PT"/>
                        </a:rPr>
                        <a:t>142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512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256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128</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300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64</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62.6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55.3</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590576">
                <a:tc>
                  <a:txBody>
                    <a:bodyPr/>
                    <a:lstStyle/>
                    <a:p>
                      <a:pPr algn="l">
                        <a:lnSpc>
                          <a:spcPts val="1960"/>
                        </a:lnSpc>
                        <a:defRPr/>
                      </a:pPr>
                      <a:r>
                        <a:rPr lang="en-US" sz="1400">
                          <a:solidFill>
                            <a:srgbClr val="000000"/>
                          </a:solidFill>
                          <a:latin typeface="Baskerville Display PT"/>
                        </a:rPr>
                        <a:t>142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512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256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128</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300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128</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64.3</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53.4</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90576">
                <a:tc>
                  <a:txBody>
                    <a:bodyPr/>
                    <a:lstStyle/>
                    <a:p>
                      <a:pPr algn="l">
                        <a:lnSpc>
                          <a:spcPts val="1960"/>
                        </a:lnSpc>
                        <a:defRPr/>
                      </a:pPr>
                      <a:r>
                        <a:rPr lang="en-US" sz="1400">
                          <a:solidFill>
                            <a:srgbClr val="000000"/>
                          </a:solidFill>
                          <a:latin typeface="Baskerville Display PT"/>
                        </a:rPr>
                        <a:t>142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512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256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128</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300</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256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67</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960"/>
                        </a:lnSpc>
                        <a:defRPr/>
                      </a:pPr>
                      <a:r>
                        <a:rPr lang="en-US" sz="1400">
                          <a:solidFill>
                            <a:srgbClr val="000000"/>
                          </a:solidFill>
                          <a:latin typeface="Baskerville Display PT"/>
                        </a:rPr>
                        <a:t>51.6</a:t>
                      </a:r>
                      <a:endParaRPr lang="en-US" sz="1100"/>
                    </a:p>
                  </a:txBody>
                  <a:tcPr marL="57150" marR="57150" marT="57150" marB="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3" name="TextBox 3"/>
          <p:cNvSpPr txBox="1"/>
          <p:nvPr/>
        </p:nvSpPr>
        <p:spPr>
          <a:xfrm>
            <a:off x="1492078" y="1880691"/>
            <a:ext cx="8337725" cy="66992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MODEL PERFORMANCE  </a:t>
            </a:r>
          </a:p>
        </p:txBody>
      </p:sp>
      <p:sp>
        <p:nvSpPr>
          <p:cNvPr id="4" name="TextBox 4"/>
          <p:cNvSpPr txBox="1"/>
          <p:nvPr/>
        </p:nvSpPr>
        <p:spPr>
          <a:xfrm>
            <a:off x="1492078" y="7281545"/>
            <a:ext cx="15577357" cy="2472055"/>
          </a:xfrm>
          <a:prstGeom prst="rect">
            <a:avLst/>
          </a:prstGeom>
        </p:spPr>
        <p:txBody>
          <a:bodyPr lIns="0" tIns="0" rIns="0" bIns="0" rtlCol="0" anchor="t">
            <a:spAutoFit/>
          </a:bodyPr>
          <a:lstStyle/>
          <a:p>
            <a:pPr>
              <a:lnSpc>
                <a:spcPts val="3919"/>
              </a:lnSpc>
            </a:pPr>
            <a:r>
              <a:rPr lang="en-US" sz="2799">
                <a:solidFill>
                  <a:srgbClr val="504C44"/>
                </a:solidFill>
                <a:latin typeface="Inter"/>
              </a:rPr>
              <a:t>The performance of the neural network was improved by experimenting with different combinations of hyperparameters, including the number of neurons, epochs, and batch size. The best combination was found to have an accuracy of 65% and a recall of 58%, which was better than the logistic regression baseline model. The hyperparameters were adjusted to prioritize recall, resulting in a better performance for the scenario at hand.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962025"/>
            <a:ext cx="8438728" cy="137477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TRAINING LOSS VS EPOCHS</a:t>
            </a:r>
          </a:p>
        </p:txBody>
      </p:sp>
      <p:pic>
        <p:nvPicPr>
          <p:cNvPr id="3" name="Picture 3"/>
          <p:cNvPicPr>
            <a:picLocks noChangeAspect="1"/>
          </p:cNvPicPr>
          <p:nvPr/>
        </p:nvPicPr>
        <p:blipFill>
          <a:blip r:embed="rId2"/>
          <a:srcRect/>
          <a:stretch>
            <a:fillRect/>
          </a:stretch>
        </p:blipFill>
        <p:spPr>
          <a:xfrm>
            <a:off x="4180356" y="2336800"/>
            <a:ext cx="9927287" cy="658058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492078" y="1723936"/>
            <a:ext cx="9630956" cy="137477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BIAS AND VARIANCE TRADEOFF</a:t>
            </a:r>
          </a:p>
        </p:txBody>
      </p:sp>
      <p:sp>
        <p:nvSpPr>
          <p:cNvPr id="3" name="TextBox 3"/>
          <p:cNvSpPr txBox="1"/>
          <p:nvPr/>
        </p:nvSpPr>
        <p:spPr>
          <a:xfrm>
            <a:off x="1492078" y="3188791"/>
            <a:ext cx="15577357" cy="6929755"/>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504C44"/>
                </a:solidFill>
                <a:latin typeface="Inter"/>
              </a:rPr>
              <a:t>The validation set approach was employed in our model to avoid using the test data during model selection. This was achieved by training different models on 70% of the available data, and testing them on a separate 15% of data reserved as the validation set. The best-fit model was then selected based on its performance on the validation set, and its predictions were then evaluated on the remaining 15% of data set aside for testing.Logistic Regression was chosen for this analysis because it is suitable for binary outcomes, linearly separable data, and independent data with no outliers.</a:t>
            </a:r>
          </a:p>
          <a:p>
            <a:pPr marL="604519" lvl="1" indent="-302260">
              <a:lnSpc>
                <a:spcPts val="3919"/>
              </a:lnSpc>
              <a:buFont typeface="Arial"/>
              <a:buChar char="•"/>
            </a:pPr>
            <a:r>
              <a:rPr lang="en-US" sz="2799">
                <a:solidFill>
                  <a:srgbClr val="504C44"/>
                </a:solidFill>
                <a:latin typeface="Inter"/>
              </a:rPr>
              <a:t>To prevent bias, we randomly shuffled the data before splitting it into training and testing sets. We also ensured that the training data had balanced class labels to avoid training the model on biased data, which could lead to generalization errors.</a:t>
            </a:r>
          </a:p>
          <a:p>
            <a:pPr marL="604519" lvl="1" indent="-302260">
              <a:lnSpc>
                <a:spcPts val="3919"/>
              </a:lnSpc>
              <a:buFont typeface="Arial"/>
              <a:buChar char="•"/>
            </a:pPr>
            <a:r>
              <a:rPr lang="en-US" sz="2799">
                <a:solidFill>
                  <a:srgbClr val="504C44"/>
                </a:solidFill>
                <a:latin typeface="Inter"/>
              </a:rPr>
              <a:t>We adjusted different hyperparameters such as learning rate and tolerance for logistic regression, and the number of neurons, batch size, and epochs for neural network models to evaluate the data and improve the model's performance while minimizing errors. This process is called hyperparameter tuning.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492078" y="1723936"/>
            <a:ext cx="9630956" cy="66992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REFERENCES</a:t>
            </a:r>
          </a:p>
        </p:txBody>
      </p:sp>
      <p:sp>
        <p:nvSpPr>
          <p:cNvPr id="3" name="TextBox 3"/>
          <p:cNvSpPr txBox="1"/>
          <p:nvPr/>
        </p:nvSpPr>
        <p:spPr>
          <a:xfrm>
            <a:off x="1492078" y="3188791"/>
            <a:ext cx="15577357" cy="4453255"/>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504C44"/>
                </a:solidFill>
                <a:latin typeface="Inter"/>
                <a:hlinkClick r:id="rId2" tooltip="https://www.hindawi.com/journals/bmri/2014/781670/"/>
              </a:rPr>
              <a:t>https://www.hindawi.com/journals/bmri/2014/781670/#B8</a:t>
            </a:r>
          </a:p>
          <a:p>
            <a:pPr marL="604519" lvl="1" indent="-302260">
              <a:lnSpc>
                <a:spcPts val="3919"/>
              </a:lnSpc>
              <a:buFont typeface="Arial"/>
              <a:buChar char="•"/>
            </a:pPr>
            <a:r>
              <a:rPr lang="en-US" sz="2799">
                <a:solidFill>
                  <a:srgbClr val="504C44"/>
                </a:solidFill>
                <a:latin typeface="Inter"/>
                <a:hlinkClick r:id="rId3" tooltip="https://docs.google.com/spreadsheets/d/14oUegl5Bulxzy9z7i0RyI6wjOm4kUZyjxsJa7vF6diA/edit"/>
              </a:rPr>
              <a:t>https://docs.google.com/spreadsheets/d/14oUegl5Bulxzy9z7i0RyI6wjOm4kUZyjxsJa7vF6diA/edit#gid=0</a:t>
            </a:r>
          </a:p>
          <a:p>
            <a:pPr marL="604519" lvl="1" indent="-302260">
              <a:lnSpc>
                <a:spcPts val="3919"/>
              </a:lnSpc>
              <a:buFont typeface="Arial"/>
              <a:buChar char="•"/>
            </a:pPr>
            <a:r>
              <a:rPr lang="en-US" sz="2799">
                <a:solidFill>
                  <a:srgbClr val="504C44"/>
                </a:solidFill>
                <a:latin typeface="Inter"/>
                <a:hlinkClick r:id="rId4" tooltip="https://docs.google.com/spreadsheets/d/1MUAbyd26CdxM1UkhEJA6ggPH9Alcj1uyK5tBMKzdmIE/edit?usp=sharing"/>
              </a:rPr>
              <a:t>https://docs.google.com/spreadsheets/d/1MUAbyd26CdxM1UkhEJA6ggPH9Alcj1uyK5tBMKzdmIE/edit?usp=sharing</a:t>
            </a:r>
          </a:p>
          <a:p>
            <a:pPr marL="604519" lvl="1" indent="-302260">
              <a:lnSpc>
                <a:spcPts val="3919"/>
              </a:lnSpc>
              <a:buFont typeface="Arial"/>
              <a:buChar char="•"/>
            </a:pPr>
            <a:r>
              <a:rPr lang="en-US" sz="2799">
                <a:solidFill>
                  <a:srgbClr val="504C44"/>
                </a:solidFill>
                <a:latin typeface="Inter"/>
                <a:hlinkClick r:id="rId5" tooltip="https://www.investopedia.com/terms/n/neuralnetwork.asp"/>
              </a:rPr>
              <a:t>https://www.investopedia.com/terms/n/neuralnetwork.asp</a:t>
            </a:r>
          </a:p>
          <a:p>
            <a:pPr marL="604519" lvl="1" indent="-302260">
              <a:lnSpc>
                <a:spcPts val="3919"/>
              </a:lnSpc>
              <a:buFont typeface="Arial"/>
              <a:buChar char="•"/>
            </a:pPr>
            <a:r>
              <a:rPr lang="en-US" sz="2799">
                <a:solidFill>
                  <a:srgbClr val="504C44"/>
                </a:solidFill>
                <a:latin typeface="Inter"/>
                <a:hlinkClick r:id="rId6" tooltip="https://stats.stackexchange.com/questions/126238/what-are-the-advantages-of-relu-over-sigmoid-function-in-deep-neural-networks"/>
              </a:rPr>
              <a:t>https://stats.stackexchange.com/questions/126238/what-are-the-advantages-of-relu-over-sigmoid-function-in-deep-neural-networks</a:t>
            </a:r>
          </a:p>
          <a:p>
            <a:pPr marL="604519" lvl="1" indent="-302260">
              <a:lnSpc>
                <a:spcPts val="3919"/>
              </a:lnSpc>
              <a:buFont typeface="Arial"/>
              <a:buChar char="•"/>
            </a:pPr>
            <a:r>
              <a:rPr lang="en-US" sz="2799">
                <a:solidFill>
                  <a:srgbClr val="504C44"/>
                </a:solidFill>
                <a:latin typeface="Inter"/>
                <a:hlinkClick r:id="rId7" tooltip="https://machinelearningmastery.com/adam-optimization-algorithm-for-deep-learning/"/>
              </a:rPr>
              <a:t>https://machinelearningmastery.com/adam-optimization-algorithm-for-deep-learning/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486400" y="4112722"/>
            <a:ext cx="7315200" cy="20615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492078" y="1880691"/>
            <a:ext cx="6000364" cy="66992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INTRODUCTION</a:t>
            </a:r>
          </a:p>
        </p:txBody>
      </p:sp>
      <p:sp>
        <p:nvSpPr>
          <p:cNvPr id="3" name="TextBox 3"/>
          <p:cNvSpPr txBox="1"/>
          <p:nvPr/>
        </p:nvSpPr>
        <p:spPr>
          <a:xfrm>
            <a:off x="1492078" y="3667125"/>
            <a:ext cx="15577357" cy="4453255"/>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504C44"/>
                </a:solidFill>
                <a:latin typeface="Inter"/>
              </a:rPr>
              <a:t>The study aims to improve patient safety by analyzing historical patterns in diabetes management among patients admitted to US hospitals, with the goal of conserving resources and money.</a:t>
            </a:r>
          </a:p>
          <a:p>
            <a:pPr marL="604519" lvl="1" indent="-302260">
              <a:lnSpc>
                <a:spcPts val="3919"/>
              </a:lnSpc>
              <a:buFont typeface="Arial"/>
              <a:buChar char="•"/>
            </a:pPr>
            <a:r>
              <a:rPr lang="en-US" sz="2799">
                <a:solidFill>
                  <a:srgbClr val="504C44"/>
                </a:solidFill>
                <a:latin typeface="Inter"/>
              </a:rPr>
              <a:t>Clinical data databases pose challenges due to missing values, inconsistent or partial records, and high dimensionality.</a:t>
            </a:r>
          </a:p>
          <a:p>
            <a:pPr marL="604519" lvl="1" indent="-302260">
              <a:lnSpc>
                <a:spcPts val="3919"/>
              </a:lnSpc>
              <a:buFont typeface="Arial"/>
              <a:buChar char="•"/>
            </a:pPr>
            <a:r>
              <a:rPr lang="en-US" sz="2799">
                <a:solidFill>
                  <a:srgbClr val="504C44"/>
                </a:solidFill>
                <a:latin typeface="Inter"/>
              </a:rPr>
              <a:t>The dataset includes both category and numeric columns, some of which are inconsistent or have missing values, and prescription drug information was also included to examine its potential impact on readmission rates.</a:t>
            </a:r>
          </a:p>
          <a:p>
            <a:pPr>
              <a:lnSpc>
                <a:spcPts val="3919"/>
              </a:lnSpc>
            </a:pPr>
            <a:endParaRPr lang="en-US" sz="2799">
              <a:solidFill>
                <a:srgbClr val="504C44"/>
              </a:solidFill>
              <a:latin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628834" y="2179320"/>
            <a:ext cx="7651922" cy="66992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PROBLEM DEFINITION</a:t>
            </a:r>
          </a:p>
        </p:txBody>
      </p:sp>
      <p:sp>
        <p:nvSpPr>
          <p:cNvPr id="3" name="TextBox 3"/>
          <p:cNvSpPr txBox="1"/>
          <p:nvPr/>
        </p:nvSpPr>
        <p:spPr>
          <a:xfrm>
            <a:off x="1492078" y="3667125"/>
            <a:ext cx="15577357" cy="4453255"/>
          </a:xfrm>
          <a:prstGeom prst="rect">
            <a:avLst/>
          </a:prstGeom>
        </p:spPr>
        <p:txBody>
          <a:bodyPr lIns="0" tIns="0" rIns="0" bIns="0" rtlCol="0" anchor="t">
            <a:spAutoFit/>
          </a:bodyPr>
          <a:lstStyle/>
          <a:p>
            <a:pPr marL="604519" lvl="1" indent="-302260">
              <a:lnSpc>
                <a:spcPts val="3919"/>
              </a:lnSpc>
              <a:buFont typeface="Arial"/>
              <a:buChar char="•"/>
            </a:pPr>
            <a:r>
              <a:rPr lang="en-US" sz="2799" dirty="0">
                <a:solidFill>
                  <a:srgbClr val="504C44"/>
                </a:solidFill>
                <a:latin typeface="Inter"/>
              </a:rPr>
              <a:t>The study aims to improve patient safety by analyzing historical patterns in diabetes management among patients admitted to US hospitals, with the goal of conserving resources and money.</a:t>
            </a:r>
          </a:p>
          <a:p>
            <a:pPr marL="604519" lvl="1" indent="-302260">
              <a:lnSpc>
                <a:spcPts val="3919"/>
              </a:lnSpc>
              <a:buFont typeface="Arial"/>
              <a:buChar char="•"/>
            </a:pPr>
            <a:r>
              <a:rPr lang="en-US" sz="2799" dirty="0">
                <a:solidFill>
                  <a:srgbClr val="504C44"/>
                </a:solidFill>
                <a:latin typeface="Inter"/>
              </a:rPr>
              <a:t>Clinical data databases pose challenges due to missing values, inconsistent or partial records, and high dimensionality.</a:t>
            </a:r>
          </a:p>
          <a:p>
            <a:pPr marL="604519" lvl="1" indent="-302260">
              <a:lnSpc>
                <a:spcPts val="3919"/>
              </a:lnSpc>
              <a:buFont typeface="Arial"/>
              <a:buChar char="•"/>
            </a:pPr>
            <a:r>
              <a:rPr lang="en-US" sz="2799" dirty="0">
                <a:solidFill>
                  <a:srgbClr val="504C44"/>
                </a:solidFill>
                <a:latin typeface="Inter"/>
              </a:rPr>
              <a:t>The dataset includes both category and numeric columns, some of which are inconsistent or have missing values, and prescription drug information was also included to examine its potential impact on readmission rates.</a:t>
            </a:r>
          </a:p>
          <a:p>
            <a:pPr>
              <a:lnSpc>
                <a:spcPts val="3919"/>
              </a:lnSpc>
            </a:pPr>
            <a:endParaRPr lang="en-US" sz="2799" dirty="0">
              <a:solidFill>
                <a:srgbClr val="504C44"/>
              </a:solidFill>
              <a:latin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492078" y="1880691"/>
            <a:ext cx="7651922" cy="66992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DATA DESCRIPTION</a:t>
            </a:r>
          </a:p>
        </p:txBody>
      </p:sp>
      <p:sp>
        <p:nvSpPr>
          <p:cNvPr id="3" name="TextBox 3"/>
          <p:cNvSpPr txBox="1"/>
          <p:nvPr/>
        </p:nvSpPr>
        <p:spPr>
          <a:xfrm>
            <a:off x="1492078" y="3667125"/>
            <a:ext cx="15577357" cy="4948555"/>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504C44"/>
                </a:solidFill>
                <a:latin typeface="Inter"/>
              </a:rPr>
              <a:t>The UCI Machine Learning Repository contains a diabetes dataset with data on hospital admissions of patients with diabetes from 1999 to 2008 in the US.</a:t>
            </a:r>
          </a:p>
          <a:p>
            <a:pPr marL="604519" lvl="1" indent="-302260">
              <a:lnSpc>
                <a:spcPts val="3919"/>
              </a:lnSpc>
              <a:buFont typeface="Arial"/>
              <a:buChar char="•"/>
            </a:pPr>
            <a:r>
              <a:rPr lang="en-US" sz="2799">
                <a:solidFill>
                  <a:srgbClr val="504C44"/>
                </a:solidFill>
                <a:latin typeface="Inter"/>
              </a:rPr>
              <a:t>The aim is to build a logistic regression model to predict whether a patient will be readmitted within 30 days based on their medical history, medications, and demographic information.</a:t>
            </a:r>
          </a:p>
          <a:p>
            <a:pPr marL="604519" lvl="1" indent="-302260">
              <a:lnSpc>
                <a:spcPts val="3919"/>
              </a:lnSpc>
              <a:buFont typeface="Arial"/>
              <a:buChar char="•"/>
            </a:pPr>
            <a:r>
              <a:rPr lang="en-US" sz="2799">
                <a:solidFill>
                  <a:srgbClr val="504C44"/>
                </a:solidFill>
                <a:latin typeface="Inter"/>
              </a:rPr>
              <a:t>The dataset includes 37 categorical and 13 numerical variables.</a:t>
            </a:r>
          </a:p>
          <a:p>
            <a:pPr marL="604519" lvl="1" indent="-302260">
              <a:lnSpc>
                <a:spcPts val="3919"/>
              </a:lnSpc>
              <a:buFont typeface="Arial"/>
              <a:buChar char="•"/>
            </a:pPr>
            <a:r>
              <a:rPr lang="en-US" sz="2799">
                <a:solidFill>
                  <a:srgbClr val="504C44"/>
                </a:solidFill>
                <a:latin typeface="Inter"/>
              </a:rPr>
              <a:t>The data was filtered to select inpatient encounters (hospital admissions) that were related to diabetes and had a length of stay between 1 and 14 days. The encounters also had to include laboratory tests and medication administration.</a:t>
            </a:r>
          </a:p>
          <a:p>
            <a:pPr>
              <a:lnSpc>
                <a:spcPts val="3919"/>
              </a:lnSpc>
            </a:pPr>
            <a:endParaRPr lang="en-US" sz="2799">
              <a:solidFill>
                <a:srgbClr val="504C44"/>
              </a:solidFill>
              <a:latin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2289861" y="1028700"/>
            <a:ext cx="11397298" cy="8229600"/>
            <a:chOff x="0" y="0"/>
            <a:chExt cx="3001758" cy="2167467"/>
          </a:xfrm>
        </p:grpSpPr>
        <p:sp>
          <p:nvSpPr>
            <p:cNvPr id="3" name="Freeform 3"/>
            <p:cNvSpPr/>
            <p:nvPr/>
          </p:nvSpPr>
          <p:spPr>
            <a:xfrm>
              <a:off x="0" y="0"/>
              <a:ext cx="3001757" cy="2167467"/>
            </a:xfrm>
            <a:custGeom>
              <a:avLst/>
              <a:gdLst/>
              <a:ahLst/>
              <a:cxnLst/>
              <a:rect l="l" t="t" r="r" b="b"/>
              <a:pathLst>
                <a:path w="3001757" h="2167467">
                  <a:moveTo>
                    <a:pt x="0" y="0"/>
                  </a:moveTo>
                  <a:lnTo>
                    <a:pt x="3001757" y="0"/>
                  </a:lnTo>
                  <a:lnTo>
                    <a:pt x="3001757" y="2167467"/>
                  </a:lnTo>
                  <a:lnTo>
                    <a:pt x="0" y="2167467"/>
                  </a:lnTo>
                  <a:close/>
                </a:path>
              </a:pathLst>
            </a:custGeom>
            <a:solidFill>
              <a:srgbClr val="F1EDE9"/>
            </a:solidFill>
          </p:spPr>
          <p:txBody>
            <a:bodyPr/>
            <a:lstStyle/>
            <a:p>
              <a:endParaRPr lang="en-US"/>
            </a:p>
          </p:txBody>
        </p:sp>
        <p:sp>
          <p:nvSpPr>
            <p:cNvPr id="4" name="TextBox 4"/>
            <p:cNvSpPr txBox="1"/>
            <p:nvPr/>
          </p:nvSpPr>
          <p:spPr>
            <a:xfrm>
              <a:off x="0" y="-47625"/>
              <a:ext cx="812800" cy="860425"/>
            </a:xfrm>
            <a:prstGeom prst="rect">
              <a:avLst/>
            </a:prstGeom>
          </p:spPr>
          <p:txBody>
            <a:bodyPr lIns="50800" tIns="50800" rIns="50800" bIns="50800" rtlCol="0" anchor="ctr"/>
            <a:lstStyle/>
            <a:p>
              <a:pPr algn="ctr">
                <a:lnSpc>
                  <a:spcPts val="2800"/>
                </a:lnSpc>
              </a:pPr>
              <a:endParaRPr/>
            </a:p>
          </p:txBody>
        </p:sp>
      </p:grpSp>
      <p:pic>
        <p:nvPicPr>
          <p:cNvPr id="5" name="Picture 5"/>
          <p:cNvPicPr>
            <a:picLocks noChangeAspect="1"/>
          </p:cNvPicPr>
          <p:nvPr/>
        </p:nvPicPr>
        <p:blipFill>
          <a:blip r:embed="rId2"/>
          <a:srcRect/>
          <a:stretch>
            <a:fillRect/>
          </a:stretch>
        </p:blipFill>
        <p:spPr>
          <a:xfrm>
            <a:off x="10574971" y="1273128"/>
            <a:ext cx="7507294" cy="7740745"/>
          </a:xfrm>
          <a:prstGeom prst="rect">
            <a:avLst/>
          </a:prstGeom>
        </p:spPr>
      </p:pic>
      <p:sp>
        <p:nvSpPr>
          <p:cNvPr id="6" name="TextBox 6"/>
          <p:cNvSpPr txBox="1"/>
          <p:nvPr/>
        </p:nvSpPr>
        <p:spPr>
          <a:xfrm>
            <a:off x="3251785" y="2494284"/>
            <a:ext cx="7871249" cy="909919"/>
          </a:xfrm>
          <a:prstGeom prst="rect">
            <a:avLst/>
          </a:prstGeom>
        </p:spPr>
        <p:txBody>
          <a:bodyPr lIns="0" tIns="0" rIns="0" bIns="0" rtlCol="0" anchor="t">
            <a:spAutoFit/>
          </a:bodyPr>
          <a:lstStyle/>
          <a:p>
            <a:pPr>
              <a:lnSpc>
                <a:spcPts val="7562"/>
              </a:lnSpc>
            </a:pPr>
            <a:r>
              <a:rPr lang="en-US" sz="5401" spc="1080">
                <a:solidFill>
                  <a:srgbClr val="504C44"/>
                </a:solidFill>
                <a:latin typeface="Baskerville Display PT"/>
              </a:rPr>
              <a:t>PAIRPLOT</a:t>
            </a:r>
          </a:p>
        </p:txBody>
      </p:sp>
      <p:sp>
        <p:nvSpPr>
          <p:cNvPr id="7" name="TextBox 7"/>
          <p:cNvSpPr txBox="1"/>
          <p:nvPr/>
        </p:nvSpPr>
        <p:spPr>
          <a:xfrm>
            <a:off x="3251785" y="3700963"/>
            <a:ext cx="7323186" cy="1819004"/>
          </a:xfrm>
          <a:prstGeom prst="rect">
            <a:avLst/>
          </a:prstGeom>
        </p:spPr>
        <p:txBody>
          <a:bodyPr lIns="0" tIns="0" rIns="0" bIns="0" rtlCol="0" anchor="t">
            <a:spAutoFit/>
          </a:bodyPr>
          <a:lstStyle/>
          <a:p>
            <a:pPr>
              <a:lnSpc>
                <a:spcPts val="3615"/>
              </a:lnSpc>
            </a:pPr>
            <a:r>
              <a:rPr lang="en-US" sz="2582">
                <a:solidFill>
                  <a:srgbClr val="504C44"/>
                </a:solidFill>
                <a:latin typeface="Inter"/>
              </a:rPr>
              <a:t>It plots scatterplots for each pair of variables, histograms for each individual variable and also includes the correlation coefficient between each pair of variables.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028700" y="2336800"/>
            <a:ext cx="7668808" cy="6921500"/>
          </a:xfrm>
          <a:prstGeom prst="rect">
            <a:avLst/>
          </a:prstGeom>
        </p:spPr>
      </p:pic>
      <p:pic>
        <p:nvPicPr>
          <p:cNvPr id="3" name="Picture 3"/>
          <p:cNvPicPr>
            <a:picLocks noChangeAspect="1"/>
          </p:cNvPicPr>
          <p:nvPr/>
        </p:nvPicPr>
        <p:blipFill>
          <a:blip r:embed="rId3"/>
          <a:srcRect/>
          <a:stretch>
            <a:fillRect/>
          </a:stretch>
        </p:blipFill>
        <p:spPr>
          <a:xfrm>
            <a:off x="10769677" y="2336800"/>
            <a:ext cx="5328061" cy="6921500"/>
          </a:xfrm>
          <a:prstGeom prst="rect">
            <a:avLst/>
          </a:prstGeom>
        </p:spPr>
      </p:pic>
      <p:sp>
        <p:nvSpPr>
          <p:cNvPr id="4" name="TextBox 4"/>
          <p:cNvSpPr txBox="1"/>
          <p:nvPr/>
        </p:nvSpPr>
        <p:spPr>
          <a:xfrm>
            <a:off x="1028700" y="962025"/>
            <a:ext cx="8438728" cy="137477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READMISSION STATISTICAL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492078" y="1880691"/>
            <a:ext cx="8337725" cy="66992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FEATURE ENGINEERING</a:t>
            </a:r>
          </a:p>
        </p:txBody>
      </p:sp>
      <p:sp>
        <p:nvSpPr>
          <p:cNvPr id="3" name="TextBox 3"/>
          <p:cNvSpPr txBox="1"/>
          <p:nvPr/>
        </p:nvSpPr>
        <p:spPr>
          <a:xfrm>
            <a:off x="1492078" y="3667125"/>
            <a:ext cx="15577357" cy="4453255"/>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504C44"/>
                </a:solidFill>
                <a:latin typeface="Inter"/>
              </a:rPr>
              <a:t>Column ‘medical_speciality’ has 73 unique categories of values. Using one-hot encoding would create columns equal to number of different categories. To avoid this top-10 categories of the ‘medical_speciality’ has been considered which have almost 93% of data.</a:t>
            </a:r>
          </a:p>
          <a:p>
            <a:pPr marL="604519" lvl="1" indent="-302260">
              <a:lnSpc>
                <a:spcPts val="3919"/>
              </a:lnSpc>
              <a:buFont typeface="Arial"/>
              <a:buChar char="•"/>
            </a:pPr>
            <a:r>
              <a:rPr lang="en-US" sz="2799">
                <a:solidFill>
                  <a:srgbClr val="504C44"/>
                </a:solidFill>
                <a:latin typeface="Inter"/>
              </a:rPr>
              <a:t>‘Age’ column in the dataset consists of bins. To make it easy for the model to train ‘Age’ values have been converted to numerical values. Example: [70-80) is converted to 75</a:t>
            </a:r>
          </a:p>
          <a:p>
            <a:pPr marL="604519" lvl="1" indent="-302260">
              <a:lnSpc>
                <a:spcPts val="3919"/>
              </a:lnSpc>
              <a:buFont typeface="Arial"/>
              <a:buChar char="•"/>
            </a:pPr>
            <a:r>
              <a:rPr lang="en-US" sz="2799">
                <a:solidFill>
                  <a:srgbClr val="504C44"/>
                </a:solidFill>
                <a:latin typeface="Inter"/>
              </a:rPr>
              <a:t>Label column ‘readmitted’ has ‘30’, ‘NO’ values initially. Since our class of interest is ‘30’.</a:t>
            </a:r>
          </a:p>
          <a:p>
            <a:pPr marL="604519" lvl="1" indent="-302260">
              <a:lnSpc>
                <a:spcPts val="3919"/>
              </a:lnSpc>
              <a:buFont typeface="Arial"/>
              <a:buChar char="•"/>
            </a:pPr>
            <a:r>
              <a:rPr lang="en-US" sz="2799">
                <a:solidFill>
                  <a:srgbClr val="504C44"/>
                </a:solidFill>
                <a:latin typeface="Inter"/>
              </a:rPr>
              <a:t>Features ‘ encounter_id’, ‘patient_nbr’ are removed as they represent unique row and do not contribute to model building.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492078" y="1880691"/>
            <a:ext cx="8337725" cy="66992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LOGISTIC REGRESSION</a:t>
            </a:r>
          </a:p>
        </p:txBody>
      </p:sp>
      <p:sp>
        <p:nvSpPr>
          <p:cNvPr id="3" name="TextBox 3"/>
          <p:cNvSpPr txBox="1"/>
          <p:nvPr/>
        </p:nvSpPr>
        <p:spPr>
          <a:xfrm>
            <a:off x="1492078" y="3667125"/>
            <a:ext cx="15577357" cy="2472055"/>
          </a:xfrm>
          <a:prstGeom prst="rect">
            <a:avLst/>
          </a:prstGeom>
        </p:spPr>
        <p:txBody>
          <a:bodyPr lIns="0" tIns="0" rIns="0" bIns="0" rtlCol="0" anchor="t">
            <a:spAutoFit/>
          </a:bodyPr>
          <a:lstStyle/>
          <a:p>
            <a:pPr marL="604519" lvl="1" indent="-302260">
              <a:lnSpc>
                <a:spcPts val="3919"/>
              </a:lnSpc>
              <a:buFont typeface="Arial"/>
              <a:buChar char="•"/>
            </a:pPr>
            <a:r>
              <a:rPr lang="en-US" sz="2799">
                <a:solidFill>
                  <a:srgbClr val="504C44"/>
                </a:solidFill>
                <a:latin typeface="Inter"/>
              </a:rPr>
              <a:t>The baseline model selected for this analysis is Logistic Regression, which is a type of algorithm used to predict the probability of a certain class.</a:t>
            </a:r>
          </a:p>
          <a:p>
            <a:pPr marL="604519" lvl="1" indent="-302260">
              <a:lnSpc>
                <a:spcPts val="3919"/>
              </a:lnSpc>
              <a:buFont typeface="Arial"/>
              <a:buChar char="•"/>
            </a:pPr>
            <a:r>
              <a:rPr lang="en-US" sz="2799">
                <a:solidFill>
                  <a:srgbClr val="504C44"/>
                </a:solidFill>
                <a:latin typeface="Inter"/>
              </a:rPr>
              <a:t>Logistic Regression was chosen for this analysis because it is suitable for binary outcomes, linearly separable data, and independent data with no outliers.</a:t>
            </a:r>
          </a:p>
          <a:p>
            <a:pPr marL="604519" lvl="1" indent="-302260">
              <a:lnSpc>
                <a:spcPts val="3919"/>
              </a:lnSpc>
              <a:buFont typeface="Arial"/>
              <a:buChar char="•"/>
            </a:pPr>
            <a:r>
              <a:rPr lang="en-US" sz="2799">
                <a:solidFill>
                  <a:srgbClr val="504C44"/>
                </a:solidFill>
                <a:latin typeface="Inter"/>
              </a:rPr>
              <a:t>The sigmoid function is used in Logistic Regression to provide binary output.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TextBox 2"/>
          <p:cNvSpPr txBox="1"/>
          <p:nvPr/>
        </p:nvSpPr>
        <p:spPr>
          <a:xfrm>
            <a:off x="1492078" y="1880691"/>
            <a:ext cx="8337725" cy="669925"/>
          </a:xfrm>
          <a:prstGeom prst="rect">
            <a:avLst/>
          </a:prstGeom>
        </p:spPr>
        <p:txBody>
          <a:bodyPr lIns="0" tIns="0" rIns="0" bIns="0" rtlCol="0" anchor="t">
            <a:spAutoFit/>
          </a:bodyPr>
          <a:lstStyle/>
          <a:p>
            <a:pPr>
              <a:lnSpc>
                <a:spcPts val="5599"/>
              </a:lnSpc>
            </a:pPr>
            <a:r>
              <a:rPr lang="en-US" sz="3999" spc="799">
                <a:solidFill>
                  <a:srgbClr val="504C44"/>
                </a:solidFill>
                <a:latin typeface="Baskerville Display PT"/>
              </a:rPr>
              <a:t>MODEL PERFORMANCE  </a:t>
            </a:r>
          </a:p>
        </p:txBody>
      </p:sp>
      <p:sp>
        <p:nvSpPr>
          <p:cNvPr id="3" name="TextBox 3"/>
          <p:cNvSpPr txBox="1"/>
          <p:nvPr/>
        </p:nvSpPr>
        <p:spPr>
          <a:xfrm>
            <a:off x="1492078" y="7281545"/>
            <a:ext cx="15577357" cy="1976755"/>
          </a:xfrm>
          <a:prstGeom prst="rect">
            <a:avLst/>
          </a:prstGeom>
        </p:spPr>
        <p:txBody>
          <a:bodyPr lIns="0" tIns="0" rIns="0" bIns="0" rtlCol="0" anchor="t">
            <a:spAutoFit/>
          </a:bodyPr>
          <a:lstStyle/>
          <a:p>
            <a:pPr>
              <a:lnSpc>
                <a:spcPts val="3919"/>
              </a:lnSpc>
            </a:pPr>
            <a:r>
              <a:rPr lang="en-US" sz="2799">
                <a:solidFill>
                  <a:srgbClr val="504C44"/>
                </a:solidFill>
                <a:latin typeface="Inter"/>
              </a:rPr>
              <a:t>Multiple combinations of hyperparameters were tried with the main focus on recall to reduce false negatives. Accuracy was also considered as a performance metric since the data was balanced. After trying different hyperparameters, a combination of learning rate and tolerance was selected which resulted in an accuracy of 62.2% and recall of 57.2%.</a:t>
            </a:r>
          </a:p>
        </p:txBody>
      </p:sp>
      <p:pic>
        <p:nvPicPr>
          <p:cNvPr id="4" name="Picture 4"/>
          <p:cNvPicPr>
            <a:picLocks noChangeAspect="1"/>
          </p:cNvPicPr>
          <p:nvPr/>
        </p:nvPicPr>
        <p:blipFill>
          <a:blip r:embed="rId2"/>
          <a:srcRect/>
          <a:stretch>
            <a:fillRect/>
          </a:stretch>
        </p:blipFill>
        <p:spPr>
          <a:xfrm>
            <a:off x="3941486" y="2742572"/>
            <a:ext cx="10102449" cy="441369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1117</Words>
  <Application>Microsoft Office PowerPoint</Application>
  <PresentationFormat>Custom</PresentationFormat>
  <Paragraphs>110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Baskerville Display PT</vt: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Beige Cream Brand Proposal Presentation</dc:title>
  <cp:lastModifiedBy>Tejashwini Vemavarapu</cp:lastModifiedBy>
  <cp:revision>2</cp:revision>
  <dcterms:created xsi:type="dcterms:W3CDTF">2006-08-16T00:00:00Z</dcterms:created>
  <dcterms:modified xsi:type="dcterms:W3CDTF">2024-04-10T03:04:06Z</dcterms:modified>
  <dc:identifier>DAFgYY7eKwk</dc:identifier>
</cp:coreProperties>
</file>