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17:34:27.5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2281 0,'-2262'0,"2244"0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17:35:16.4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2237 1,'-2213'0,"2190"0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17:37:09.013"/>
    </inkml:context>
    <inkml:brush xml:id="br0">
      <inkml:brushProperty name="width" value="0.3" units="cm"/>
      <inkml:brushProperty name="height" value="0.6" units="cm"/>
      <inkml:brushProperty name="color" value="#A50021"/>
      <inkml:brushProperty name="tip" value="rectangle"/>
      <inkml:brushProperty name="rasterOp" value="maskPen"/>
      <inkml:brushProperty name="ignorePressure" value="1"/>
    </inkml:brush>
  </inkml:definitions>
  <inkml:trace contextRef="#ctx0" brushRef="#br0">2154 0,'-1941'0,"1920"2,0 0,-35 8,33-5,1-1,-24 1,23-4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744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aset.com/fileserve.php?FID=2059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u="sng" dirty="0"/>
              <a:t>Predictive analysis on Medicines &amp; Doctors availability in Government hospitals</a:t>
            </a:r>
            <a:endParaRPr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20648" y="233494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02477" y="2539536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sng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of:</a:t>
            </a:r>
            <a:endParaRPr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University, Bengaluru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2477729" y="4636760"/>
            <a:ext cx="7649497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 R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E1E4D-56F2-66F2-B1AC-83D90756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92562"/>
              </p:ext>
            </p:extLst>
          </p:nvPr>
        </p:nvGraphicFramePr>
        <p:xfrm>
          <a:off x="320648" y="2882241"/>
          <a:ext cx="4494890" cy="13351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60436">
                  <a:extLst>
                    <a:ext uri="{9D8B030D-6E8A-4147-A177-3AD203B41FA5}">
                      <a16:colId xmlns:a16="http://schemas.microsoft.com/office/drawing/2014/main" val="507714064"/>
                    </a:ext>
                  </a:extLst>
                </a:gridCol>
                <a:gridCol w="2534454">
                  <a:extLst>
                    <a:ext uri="{9D8B030D-6E8A-4147-A177-3AD203B41FA5}">
                      <a16:colId xmlns:a16="http://schemas.microsoft.com/office/drawing/2014/main" val="3525855369"/>
                    </a:ext>
                  </a:extLst>
                </a:gridCol>
              </a:tblGrid>
              <a:tr h="373626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40051"/>
                  </a:ext>
                </a:extLst>
              </a:tr>
              <a:tr h="320508">
                <a:tc>
                  <a:txBody>
                    <a:bodyPr/>
                    <a:lstStyle/>
                    <a:p>
                      <a:r>
                        <a:rPr lang="en-US" dirty="0"/>
                        <a:t>20211IST0008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DARSHAN 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16641"/>
                  </a:ext>
                </a:extLst>
              </a:tr>
              <a:tr h="320508">
                <a:tc>
                  <a:txBody>
                    <a:bodyPr/>
                    <a:lstStyle/>
                    <a:p>
                      <a:r>
                        <a:rPr lang="en-US" dirty="0"/>
                        <a:t>20211IST0010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TEJASHWINI KT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749"/>
                  </a:ext>
                </a:extLst>
              </a:tr>
              <a:tr h="320508">
                <a:tc>
                  <a:txBody>
                    <a:bodyPr/>
                    <a:lstStyle/>
                    <a:p>
                      <a:r>
                        <a:rPr lang="en-US" dirty="0"/>
                        <a:t>20211IST0012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SATHYA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3897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78271" y="2744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</a:t>
            </a:r>
            <a:r>
              <a:rPr lang="en-IN" sz="2400" dirty="0"/>
              <a:t>PSCS151</a:t>
            </a:r>
            <a:r>
              <a:rPr lang="en-GB" sz="2400" b="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sz="24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DELL EMC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Development of a Healthcare Information system to provide predictive analysis on Medicines availability in Government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hospitals &amp; Predictive analysis on increasing the efficiency of the hospital by managing availability of doctors and specialists.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Description: Government hospitals provides medicines for the treatment to the patients based on the diagnosis.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During the peak time of a disease, some medicines are not available in the hospital. Based on patients historical and current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data, system can generate a report on what all medicines should be available in the hospital and in what quantity at particular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time and location of the hospital. Doctors and specialists availability needs to be managed as per the inflow of patients. Many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times patients do not find the required doctor during the peak of a disease or shortage of doctors in a hospital. Based on patient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inflow for a particular ailment or disease, historical data and current data, system could generate the requirement of number of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doctors required in a hospital on daily basis and also during a peak of a disease. Many times, doctors are not available when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patients needs them more, e.g. on weekends, holidays, evenings etc. • Target customer – Indian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Government healthcare department • Use Analytics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bring in efficiency in Operational functioning • Specific use cases under purview of this program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Simple/Medium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Frontend Technologies (User Interface)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 Technologies (Business Logic &amp; Data Processing)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Management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Predictive Analysis (Data Science/AI Stack)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Sources and Integration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Cloud Services and Deployment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DevOps &amp; Version Control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Management Tools</a:t>
            </a: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Development Environment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Languages &amp; Frameworks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Machine Learning &amp; Data Analysis Tools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Systems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Cloud Services, Security , APIs &amp; Data Integration. Version Control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Third-Party Tools &amp; APIs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Twilio or SendGrid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Hospital System Integration (via APIs)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Testing Tools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Selenium / Cypress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Postman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PyTest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/ Mocha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AA227-5095-6760-17E6-456902A236D0}"/>
              </a:ext>
            </a:extLst>
          </p:cNvPr>
          <p:cNvSpPr/>
          <p:nvPr/>
        </p:nvSpPr>
        <p:spPr>
          <a:xfrm>
            <a:off x="1516067" y="2378616"/>
            <a:ext cx="10441860" cy="548847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innerShdw blurRad="25400" dist="25400" dir="162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39BF2C-FED7-EDC7-3091-85536F2D91A3}"/>
              </a:ext>
            </a:extLst>
          </p:cNvPr>
          <p:cNvSpPr/>
          <p:nvPr/>
        </p:nvSpPr>
        <p:spPr>
          <a:xfrm>
            <a:off x="1484668" y="3188808"/>
            <a:ext cx="10441859" cy="548847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innerShdw blurRad="25400" dist="25400" dir="162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0E646B-F469-E620-EFBA-3D2D327C0168}"/>
              </a:ext>
            </a:extLst>
          </p:cNvPr>
          <p:cNvSpPr/>
          <p:nvPr/>
        </p:nvSpPr>
        <p:spPr>
          <a:xfrm>
            <a:off x="1484667" y="4005760"/>
            <a:ext cx="10441859" cy="548847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effectLst>
            <a:innerShdw blurRad="25400" dist="25400" dir="162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A3608-5D25-4621-6E29-FA9D1D09497E}"/>
              </a:ext>
            </a:extLst>
          </p:cNvPr>
          <p:cNvSpPr txBox="1"/>
          <p:nvPr/>
        </p:nvSpPr>
        <p:spPr>
          <a:xfrm>
            <a:off x="339213" y="2484054"/>
            <a:ext cx="993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60CB85-A4AA-D6B4-288C-06EBA7388DFE}"/>
              </a:ext>
            </a:extLst>
          </p:cNvPr>
          <p:cNvSpPr txBox="1"/>
          <p:nvPr/>
        </p:nvSpPr>
        <p:spPr>
          <a:xfrm>
            <a:off x="339213" y="3247626"/>
            <a:ext cx="993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06393-7044-737B-FDB2-593F7752E7EC}"/>
              </a:ext>
            </a:extLst>
          </p:cNvPr>
          <p:cNvSpPr txBox="1"/>
          <p:nvPr/>
        </p:nvSpPr>
        <p:spPr>
          <a:xfrm>
            <a:off x="339213" y="4103211"/>
            <a:ext cx="99305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D9094-BB52-2709-B239-3320899A21A7}"/>
              </a:ext>
            </a:extLst>
          </p:cNvPr>
          <p:cNvSpPr txBox="1"/>
          <p:nvPr/>
        </p:nvSpPr>
        <p:spPr>
          <a:xfrm>
            <a:off x="1516067" y="841176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Sep-2024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7DE7A-893E-5B81-29A0-4609203DEC83}"/>
              </a:ext>
            </a:extLst>
          </p:cNvPr>
          <p:cNvSpPr txBox="1"/>
          <p:nvPr/>
        </p:nvSpPr>
        <p:spPr>
          <a:xfrm>
            <a:off x="3513800" y="841176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Oct-2024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20EE44-1784-CF38-CBF2-5576D73A38DB}"/>
              </a:ext>
            </a:extLst>
          </p:cNvPr>
          <p:cNvSpPr txBox="1"/>
          <p:nvPr/>
        </p:nvSpPr>
        <p:spPr>
          <a:xfrm>
            <a:off x="5511534" y="841176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Nov-2024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C331C-21E7-5766-A075-1321A1D3A8AA}"/>
              </a:ext>
            </a:extLst>
          </p:cNvPr>
          <p:cNvSpPr txBox="1"/>
          <p:nvPr/>
        </p:nvSpPr>
        <p:spPr>
          <a:xfrm>
            <a:off x="7709322" y="841176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Dec-2024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65B97-A4DF-1AF9-8B45-2B8507058627}"/>
              </a:ext>
            </a:extLst>
          </p:cNvPr>
          <p:cNvSpPr txBox="1"/>
          <p:nvPr/>
        </p:nvSpPr>
        <p:spPr>
          <a:xfrm>
            <a:off x="9907110" y="859270"/>
            <a:ext cx="400110" cy="1359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Jan-2025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15EE96-9E09-5868-D9B6-70ED72B0D01F}"/>
              </a:ext>
            </a:extLst>
          </p:cNvPr>
          <p:cNvSpPr/>
          <p:nvPr/>
        </p:nvSpPr>
        <p:spPr>
          <a:xfrm>
            <a:off x="1516067" y="2386603"/>
            <a:ext cx="3124760" cy="548847"/>
          </a:xfrm>
          <a:prstGeom prst="roundRect">
            <a:avLst>
              <a:gd name="adj" fmla="val 24510"/>
            </a:avLst>
          </a:prstGeom>
          <a:solidFill>
            <a:schemeClr val="accent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12-Sep-2024 To 21-Oct-2024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FB1FB0-13A6-0B5B-3493-9402849A8F55}"/>
              </a:ext>
            </a:extLst>
          </p:cNvPr>
          <p:cNvSpPr txBox="1"/>
          <p:nvPr/>
        </p:nvSpPr>
        <p:spPr>
          <a:xfrm>
            <a:off x="11504733" y="1316293"/>
            <a:ext cx="400110" cy="9526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Feb-2025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09246E-F540-39E1-CA35-A60606AFEE2A}"/>
              </a:ext>
            </a:extLst>
          </p:cNvPr>
          <p:cNvSpPr/>
          <p:nvPr/>
        </p:nvSpPr>
        <p:spPr>
          <a:xfrm>
            <a:off x="1627631" y="2618025"/>
            <a:ext cx="176981" cy="117624"/>
          </a:xfrm>
          <a:prstGeom prst="ellipse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92F259-D053-26D6-058C-13EAFDAD30F9}"/>
              </a:ext>
            </a:extLst>
          </p:cNvPr>
          <p:cNvSpPr/>
          <p:nvPr/>
        </p:nvSpPr>
        <p:spPr>
          <a:xfrm>
            <a:off x="4675078" y="3180820"/>
            <a:ext cx="3834579" cy="548847"/>
          </a:xfrm>
          <a:prstGeom prst="roundRect">
            <a:avLst>
              <a:gd name="adj" fmla="val 24510"/>
            </a:avLst>
          </a:prstGeom>
          <a:solidFill>
            <a:schemeClr val="accent3"/>
          </a:solidFill>
          <a:effectLst>
            <a:innerShdw blurRad="25400" dist="25400" dir="162000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22-Oct-2024 To 20-Dec-2024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57F28B-687E-716C-63BC-9771DEB9CA2D}"/>
              </a:ext>
            </a:extLst>
          </p:cNvPr>
          <p:cNvSpPr/>
          <p:nvPr/>
        </p:nvSpPr>
        <p:spPr>
          <a:xfrm>
            <a:off x="8475406" y="3991012"/>
            <a:ext cx="2949678" cy="548847"/>
          </a:xfrm>
          <a:prstGeom prst="roundRect">
            <a:avLst>
              <a:gd name="adj" fmla="val 24510"/>
            </a:avLst>
          </a:prstGeom>
          <a:solidFill>
            <a:schemeClr val="accent6"/>
          </a:solidFill>
          <a:effectLst>
            <a:innerShdw blurRad="25400" dist="38100" dir="13800000">
              <a:prstClr val="black">
                <a:alpha val="30000"/>
              </a:prstClr>
            </a:innerShdw>
          </a:effectLst>
          <a:scene3d>
            <a:camera prst="orthographicFront"/>
            <a:lightRig rig="two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21-Dec-2024 To 17-Jan-2025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70EEB80-AB25-DB8C-9D1A-F6C2DFEC1503}"/>
              </a:ext>
            </a:extLst>
          </p:cNvPr>
          <p:cNvSpPr/>
          <p:nvPr/>
        </p:nvSpPr>
        <p:spPr>
          <a:xfrm>
            <a:off x="4886632" y="3390928"/>
            <a:ext cx="216309" cy="17697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D69AF0-9159-27C8-995D-49B330274C58}"/>
              </a:ext>
            </a:extLst>
          </p:cNvPr>
          <p:cNvSpPr/>
          <p:nvPr/>
        </p:nvSpPr>
        <p:spPr>
          <a:xfrm>
            <a:off x="8475406" y="4176949"/>
            <a:ext cx="216309" cy="17697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973F6-002D-5EBF-277C-55C6C2751098}"/>
              </a:ext>
            </a:extLst>
          </p:cNvPr>
          <p:cNvSpPr txBox="1"/>
          <p:nvPr/>
        </p:nvSpPr>
        <p:spPr>
          <a:xfrm>
            <a:off x="1143195" y="140026"/>
            <a:ext cx="770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Project (Gantt Chart)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D5829C-A31A-B565-5695-031EC6B72EED}"/>
              </a:ext>
            </a:extLst>
          </p:cNvPr>
          <p:cNvSpPr txBox="1"/>
          <p:nvPr/>
        </p:nvSpPr>
        <p:spPr>
          <a:xfrm>
            <a:off x="1627631" y="4650658"/>
            <a:ext cx="979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Planning and Initial Setup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1F8408-6C83-CAB3-8FF6-0B49E1CD057F}"/>
              </a:ext>
            </a:extLst>
          </p:cNvPr>
          <p:cNvSpPr txBox="1"/>
          <p:nvPr/>
        </p:nvSpPr>
        <p:spPr>
          <a:xfrm>
            <a:off x="1627631" y="4951580"/>
            <a:ext cx="745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Core Development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80A6CF-0791-A83E-A0AC-98CC1901E999}"/>
              </a:ext>
            </a:extLst>
          </p:cNvPr>
          <p:cNvSpPr txBox="1"/>
          <p:nvPr/>
        </p:nvSpPr>
        <p:spPr>
          <a:xfrm>
            <a:off x="1644480" y="5284102"/>
            <a:ext cx="989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Deployment and User Acceptance Testing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BDF027-0C98-DB0C-F2D7-35F5F8B1246C}"/>
              </a:ext>
            </a:extLst>
          </p:cNvPr>
          <p:cNvSpPr txBox="1"/>
          <p:nvPr/>
        </p:nvSpPr>
        <p:spPr>
          <a:xfrm>
            <a:off x="786581" y="4650658"/>
            <a:ext cx="857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5605672-F3E0-95D4-0B3A-A78C2712B7DA}"/>
                  </a:ext>
                </a:extLst>
              </p14:cNvPr>
              <p14:cNvContentPartPr/>
              <p14:nvPr/>
            </p14:nvContentPartPr>
            <p14:xfrm>
              <a:off x="761690" y="5152188"/>
              <a:ext cx="8211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5605672-F3E0-95D4-0B3A-A78C2712B7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050" y="5044188"/>
                <a:ext cx="928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DE69CEB-8D14-2617-4B78-17AA14037318}"/>
                  </a:ext>
                </a:extLst>
              </p14:cNvPr>
              <p14:cNvContentPartPr/>
              <p14:nvPr/>
            </p14:nvContentPartPr>
            <p14:xfrm>
              <a:off x="777530" y="5447028"/>
              <a:ext cx="8053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DE69CEB-8D14-2617-4B78-17AA140373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890" y="5339388"/>
                <a:ext cx="912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AB914B4-B8F6-B85B-E0E4-5931B3175FAF}"/>
                  </a:ext>
                </a:extLst>
              </p14:cNvPr>
              <p14:cNvContentPartPr/>
              <p14:nvPr/>
            </p14:nvContentPartPr>
            <p14:xfrm>
              <a:off x="797690" y="4827468"/>
              <a:ext cx="775440" cy="10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AB914B4-B8F6-B85B-E0E4-5931B3175F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050" y="4719468"/>
                <a:ext cx="88308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751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 0.00301 L 0.2427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28828 0.004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3307 0.0057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M.D. Boomija, M.I. Almas Banu, K. Anu Priya.(2019).</a:t>
            </a:r>
            <a:r>
              <a:rPr lang="en-US" sz="16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Medicine and Doctor Availability in Government Hospitals.(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Prathyusha Engineering College). Retrieved 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https://www.ijraset.com/fileserve.php?FID=20590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584</Words>
  <Application>Microsoft Office PowerPoint</Application>
  <PresentationFormat>Widescreen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Times New Roman</vt:lpstr>
      <vt:lpstr>Verdana</vt:lpstr>
      <vt:lpstr>Wingdings</vt:lpstr>
      <vt:lpstr>Bioinformatics</vt:lpstr>
      <vt:lpstr>Predictive analysis on Medicines &amp; Doctors availability in Government hospitals</vt:lpstr>
      <vt:lpstr>Content</vt:lpstr>
      <vt:lpstr>Problem Statement Number:PSCS151 </vt:lpstr>
      <vt:lpstr>Analysis of Problem Statement</vt:lpstr>
      <vt:lpstr>Analysis of Problem Statement (contd...)</vt:lpstr>
      <vt:lpstr>Analysis of Problem Statement (contd...)</vt:lpstr>
      <vt:lpstr>PowerPoint Presentation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TEJASHWINI K T</cp:lastModifiedBy>
  <cp:revision>42</cp:revision>
  <dcterms:modified xsi:type="dcterms:W3CDTF">2024-09-17T09:54:45Z</dcterms:modified>
</cp:coreProperties>
</file>