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shan R N" userId="9d17c0525103d781" providerId="LiveId" clId="{F451EFB2-55B8-4FAF-9218-37C65305CE5D}"/>
    <pc:docChg chg="modSld">
      <pc:chgData name="Darshan R N" userId="9d17c0525103d781" providerId="LiveId" clId="{F451EFB2-55B8-4FAF-9218-37C65305CE5D}" dt="2024-03-19T18:06:57.406" v="31" actId="1076"/>
      <pc:docMkLst>
        <pc:docMk/>
      </pc:docMkLst>
      <pc:sldChg chg="modSp mod">
        <pc:chgData name="Darshan R N" userId="9d17c0525103d781" providerId="LiveId" clId="{F451EFB2-55B8-4FAF-9218-37C65305CE5D}" dt="2024-03-19T17:56:26.609" v="29" actId="20577"/>
        <pc:sldMkLst>
          <pc:docMk/>
          <pc:sldMk cId="3856049623" sldId="257"/>
        </pc:sldMkLst>
        <pc:spChg chg="mod">
          <ac:chgData name="Darshan R N" userId="9d17c0525103d781" providerId="LiveId" clId="{F451EFB2-55B8-4FAF-9218-37C65305CE5D}" dt="2024-03-19T17:56:26.609" v="29" actId="20577"/>
          <ac:spMkLst>
            <pc:docMk/>
            <pc:sldMk cId="3856049623" sldId="257"/>
            <ac:spMk id="3" creationId="{F1873987-4E08-D594-38B4-6316A1199831}"/>
          </ac:spMkLst>
        </pc:spChg>
      </pc:sldChg>
      <pc:sldChg chg="modSp mod">
        <pc:chgData name="Darshan R N" userId="9d17c0525103d781" providerId="LiveId" clId="{F451EFB2-55B8-4FAF-9218-37C65305CE5D}" dt="2024-03-19T18:06:57.406" v="31" actId="1076"/>
        <pc:sldMkLst>
          <pc:docMk/>
          <pc:sldMk cId="1616068442" sldId="260"/>
        </pc:sldMkLst>
        <pc:graphicFrameChg chg="mod modGraphic">
          <ac:chgData name="Darshan R N" userId="9d17c0525103d781" providerId="LiveId" clId="{F451EFB2-55B8-4FAF-9218-37C65305CE5D}" dt="2024-03-19T18:06:57.406" v="31" actId="1076"/>
          <ac:graphicFrameMkLst>
            <pc:docMk/>
            <pc:sldMk cId="1616068442" sldId="260"/>
            <ac:graphicFrameMk id="5" creationId="{4C7ABE95-E4B8-BD90-5DF0-8CCD4504CD15}"/>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3/19/2024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3/19/2024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3/19/2024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F2936-349A-564D-105F-F23D705F1147}"/>
              </a:ext>
            </a:extLst>
          </p:cNvPr>
          <p:cNvSpPr>
            <a:spLocks noGrp="1"/>
          </p:cNvSpPr>
          <p:nvPr>
            <p:ph type="ctrTitle"/>
          </p:nvPr>
        </p:nvSpPr>
        <p:spPr>
          <a:xfrm>
            <a:off x="587828" y="1865857"/>
            <a:ext cx="11202156" cy="861420"/>
          </a:xfrm>
        </p:spPr>
        <p:txBody>
          <a:bodyPr/>
          <a:lstStyle/>
          <a:p>
            <a:pPr algn="ctr"/>
            <a:r>
              <a:rPr lang="en-IN" sz="4800" dirty="0">
                <a:latin typeface="Times New Roman" panose="02020603050405020304" pitchFamily="18" charset="0"/>
                <a:cs typeface="Times New Roman" panose="02020603050405020304" pitchFamily="18" charset="0"/>
              </a:rPr>
              <a:t>DATA  ANALYSIS AND VISUALIZATION</a:t>
            </a:r>
            <a:br>
              <a:rPr lang="en-IN" sz="4800" dirty="0">
                <a:latin typeface="Times New Roman" panose="02020603050405020304" pitchFamily="18" charset="0"/>
                <a:cs typeface="Times New Roman" panose="02020603050405020304" pitchFamily="18" charset="0"/>
              </a:rPr>
            </a:br>
            <a:r>
              <a:rPr lang="en-IN" sz="4800" dirty="0">
                <a:latin typeface="Times New Roman" panose="02020603050405020304" pitchFamily="18" charset="0"/>
                <a:cs typeface="Times New Roman" panose="02020603050405020304" pitchFamily="18" charset="0"/>
              </a:rPr>
              <a:t>CSE-2015</a:t>
            </a:r>
            <a:br>
              <a:rPr lang="en-IN" sz="48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Project Review-0</a:t>
            </a:r>
          </a:p>
        </p:txBody>
      </p:sp>
      <p:sp>
        <p:nvSpPr>
          <p:cNvPr id="3" name="Subtitle 2">
            <a:extLst>
              <a:ext uri="{FF2B5EF4-FFF2-40B4-BE49-F238E27FC236}">
                <a16:creationId xmlns:a16="http://schemas.microsoft.com/office/drawing/2014/main" id="{3F6D0798-0E8D-F13B-6620-6E82354CD939}"/>
              </a:ext>
            </a:extLst>
          </p:cNvPr>
          <p:cNvSpPr>
            <a:spLocks noGrp="1"/>
          </p:cNvSpPr>
          <p:nvPr>
            <p:ph type="subTitle" idx="1"/>
          </p:nvPr>
        </p:nvSpPr>
        <p:spPr>
          <a:xfrm>
            <a:off x="587828" y="2724539"/>
            <a:ext cx="10540616" cy="3455437"/>
          </a:xfrm>
        </p:spPr>
        <p:txBody>
          <a:bodyPr/>
          <a:lstStyle/>
          <a:p>
            <a:r>
              <a:rPr lang="en-IN" dirty="0"/>
              <a:t> </a:t>
            </a:r>
            <a:r>
              <a:rPr lang="en-IN" sz="3600" dirty="0">
                <a:latin typeface="Times New Roman" panose="02020603050405020304" pitchFamily="18" charset="0"/>
                <a:cs typeface="Times New Roman" panose="02020603050405020304" pitchFamily="18" charset="0"/>
              </a:rPr>
              <a:t>Team MEMBERS:</a:t>
            </a:r>
          </a:p>
        </p:txBody>
      </p:sp>
      <p:graphicFrame>
        <p:nvGraphicFramePr>
          <p:cNvPr id="4" name="Table 3">
            <a:extLst>
              <a:ext uri="{FF2B5EF4-FFF2-40B4-BE49-F238E27FC236}">
                <a16:creationId xmlns:a16="http://schemas.microsoft.com/office/drawing/2014/main" id="{0B881E04-8301-0C8E-A4CE-28D23EC04240}"/>
              </a:ext>
            </a:extLst>
          </p:cNvPr>
          <p:cNvGraphicFramePr>
            <a:graphicFrameLocks noGrp="1"/>
          </p:cNvGraphicFramePr>
          <p:nvPr>
            <p:extLst>
              <p:ext uri="{D42A27DB-BD31-4B8C-83A1-F6EECF244321}">
                <p14:modId xmlns:p14="http://schemas.microsoft.com/office/powerpoint/2010/main" val="2003046036"/>
              </p:ext>
            </p:extLst>
          </p:nvPr>
        </p:nvGraphicFramePr>
        <p:xfrm>
          <a:off x="1939471" y="3654118"/>
          <a:ext cx="8842276" cy="1587785"/>
        </p:xfrm>
        <a:graphic>
          <a:graphicData uri="http://schemas.openxmlformats.org/drawingml/2006/table">
            <a:tbl>
              <a:tblPr firstRow="1" bandRow="1">
                <a:tableStyleId>{5C22544A-7EE6-4342-B048-85BDC9FD1C3A}</a:tableStyleId>
              </a:tblPr>
              <a:tblGrid>
                <a:gridCol w="1679510">
                  <a:extLst>
                    <a:ext uri="{9D8B030D-6E8A-4147-A177-3AD203B41FA5}">
                      <a16:colId xmlns:a16="http://schemas.microsoft.com/office/drawing/2014/main" val="2357837503"/>
                    </a:ext>
                  </a:extLst>
                </a:gridCol>
                <a:gridCol w="4221129">
                  <a:extLst>
                    <a:ext uri="{9D8B030D-6E8A-4147-A177-3AD203B41FA5}">
                      <a16:colId xmlns:a16="http://schemas.microsoft.com/office/drawing/2014/main" val="3638010258"/>
                    </a:ext>
                  </a:extLst>
                </a:gridCol>
                <a:gridCol w="2941637">
                  <a:extLst>
                    <a:ext uri="{9D8B030D-6E8A-4147-A177-3AD203B41FA5}">
                      <a16:colId xmlns:a16="http://schemas.microsoft.com/office/drawing/2014/main" val="3738553992"/>
                    </a:ext>
                  </a:extLst>
                </a:gridCol>
              </a:tblGrid>
              <a:tr h="475265">
                <a:tc>
                  <a:txBody>
                    <a:bodyPr/>
                    <a:lstStyle/>
                    <a:p>
                      <a:r>
                        <a:rPr lang="en-IN" dirty="0">
                          <a:latin typeface="Times New Roman" panose="02020603050405020304" pitchFamily="18" charset="0"/>
                          <a:cs typeface="Times New Roman" panose="02020603050405020304" pitchFamily="18" charset="0"/>
                        </a:rPr>
                        <a:t>Sl.no</a:t>
                      </a:r>
                    </a:p>
                  </a:txBody>
                  <a:tcPr/>
                </a:tc>
                <a:tc>
                  <a:txBody>
                    <a:bodyPr/>
                    <a:lstStyle/>
                    <a:p>
                      <a:r>
                        <a:rPr lang="en-IN" dirty="0">
                          <a:latin typeface="Times New Roman" panose="02020603050405020304" pitchFamily="18" charset="0"/>
                          <a:cs typeface="Times New Roman" panose="02020603050405020304" pitchFamily="18" charset="0"/>
                        </a:rPr>
                        <a:t>Name</a:t>
                      </a:r>
                    </a:p>
                  </a:txBody>
                  <a:tcPr/>
                </a:tc>
                <a:tc>
                  <a:txBody>
                    <a:bodyPr/>
                    <a:lstStyle/>
                    <a:p>
                      <a:r>
                        <a:rPr lang="en-IN" dirty="0">
                          <a:latin typeface="Times New Roman" panose="02020603050405020304" pitchFamily="18" charset="0"/>
                          <a:cs typeface="Times New Roman" panose="02020603050405020304" pitchFamily="18" charset="0"/>
                        </a:rPr>
                        <a:t>Roll Number</a:t>
                      </a:r>
                    </a:p>
                  </a:txBody>
                  <a:tcPr/>
                </a:tc>
                <a:extLst>
                  <a:ext uri="{0D108BD9-81ED-4DB2-BD59-A6C34878D82A}">
                    <a16:rowId xmlns:a16="http://schemas.microsoft.com/office/drawing/2014/main" val="3063365660"/>
                  </a:ext>
                </a:extLst>
              </a:tr>
              <a:tr h="370840">
                <a:tc>
                  <a:txBody>
                    <a:bodyPr/>
                    <a:lstStyle/>
                    <a:p>
                      <a:r>
                        <a:rPr lang="en-IN" dirty="0">
                          <a:latin typeface="Times New Roman" panose="02020603050405020304" pitchFamily="18" charset="0"/>
                          <a:cs typeface="Times New Roman" panose="02020603050405020304" pitchFamily="18" charset="0"/>
                        </a:rPr>
                        <a:t>01</a:t>
                      </a:r>
                    </a:p>
                  </a:txBody>
                  <a:tcPr/>
                </a:tc>
                <a:tc>
                  <a:txBody>
                    <a:bodyPr/>
                    <a:lstStyle/>
                    <a:p>
                      <a:r>
                        <a:rPr lang="en-IN" dirty="0">
                          <a:latin typeface="Times New Roman" panose="02020603050405020304" pitchFamily="18" charset="0"/>
                          <a:cs typeface="Times New Roman" panose="02020603050405020304" pitchFamily="18" charset="0"/>
                        </a:rPr>
                        <a:t>DARSHAN.R.N</a:t>
                      </a:r>
                    </a:p>
                  </a:txBody>
                  <a:tcPr/>
                </a:tc>
                <a:tc>
                  <a:txBody>
                    <a:bodyPr/>
                    <a:lstStyle/>
                    <a:p>
                      <a:r>
                        <a:rPr lang="en-IN" dirty="0">
                          <a:latin typeface="Times New Roman" panose="02020603050405020304" pitchFamily="18" charset="0"/>
                          <a:cs typeface="Times New Roman" panose="02020603050405020304" pitchFamily="18" charset="0"/>
                        </a:rPr>
                        <a:t>20211IST0008</a:t>
                      </a:r>
                    </a:p>
                  </a:txBody>
                  <a:tcPr/>
                </a:tc>
                <a:extLst>
                  <a:ext uri="{0D108BD9-81ED-4DB2-BD59-A6C34878D82A}">
                    <a16:rowId xmlns:a16="http://schemas.microsoft.com/office/drawing/2014/main" val="2696749946"/>
                  </a:ext>
                </a:extLst>
              </a:tr>
              <a:tr h="370840">
                <a:tc>
                  <a:txBody>
                    <a:bodyPr/>
                    <a:lstStyle/>
                    <a:p>
                      <a:r>
                        <a:rPr lang="en-IN" dirty="0">
                          <a:latin typeface="Times New Roman" panose="02020603050405020304" pitchFamily="18" charset="0"/>
                          <a:cs typeface="Times New Roman" panose="02020603050405020304" pitchFamily="18" charset="0"/>
                        </a:rPr>
                        <a:t>02</a:t>
                      </a:r>
                    </a:p>
                  </a:txBody>
                  <a:tcPr/>
                </a:tc>
                <a:tc>
                  <a:txBody>
                    <a:bodyPr/>
                    <a:lstStyle/>
                    <a:p>
                      <a:r>
                        <a:rPr lang="en-IN" dirty="0">
                          <a:latin typeface="Times New Roman" panose="02020603050405020304" pitchFamily="18" charset="0"/>
                          <a:cs typeface="Times New Roman" panose="02020603050405020304" pitchFamily="18" charset="0"/>
                        </a:rPr>
                        <a:t>TEJASHWINI.K.T</a:t>
                      </a:r>
                    </a:p>
                  </a:txBody>
                  <a:tcPr/>
                </a:tc>
                <a:tc>
                  <a:txBody>
                    <a:bodyPr/>
                    <a:lstStyle/>
                    <a:p>
                      <a:r>
                        <a:rPr lang="en-IN" dirty="0">
                          <a:latin typeface="Times New Roman" panose="02020603050405020304" pitchFamily="18" charset="0"/>
                          <a:cs typeface="Times New Roman" panose="02020603050405020304" pitchFamily="18" charset="0"/>
                        </a:rPr>
                        <a:t>20211IST0010</a:t>
                      </a:r>
                    </a:p>
                  </a:txBody>
                  <a:tcPr/>
                </a:tc>
                <a:extLst>
                  <a:ext uri="{0D108BD9-81ED-4DB2-BD59-A6C34878D82A}">
                    <a16:rowId xmlns:a16="http://schemas.microsoft.com/office/drawing/2014/main" val="4231711070"/>
                  </a:ext>
                </a:extLst>
              </a:tr>
              <a:tr h="370840">
                <a:tc>
                  <a:txBody>
                    <a:bodyPr/>
                    <a:lstStyle/>
                    <a:p>
                      <a:r>
                        <a:rPr lang="en-IN" dirty="0">
                          <a:latin typeface="Times New Roman" panose="02020603050405020304" pitchFamily="18" charset="0"/>
                          <a:cs typeface="Times New Roman" panose="02020603050405020304" pitchFamily="18" charset="0"/>
                        </a:rPr>
                        <a:t>03</a:t>
                      </a:r>
                    </a:p>
                  </a:txBody>
                  <a:tcPr/>
                </a:tc>
                <a:tc>
                  <a:txBody>
                    <a:bodyPr/>
                    <a:lstStyle/>
                    <a:p>
                      <a:r>
                        <a:rPr lang="en-IN" dirty="0">
                          <a:latin typeface="Times New Roman" panose="02020603050405020304" pitchFamily="18" charset="0"/>
                          <a:cs typeface="Times New Roman" panose="02020603050405020304" pitchFamily="18" charset="0"/>
                        </a:rPr>
                        <a:t>SATHYA.R</a:t>
                      </a:r>
                    </a:p>
                  </a:txBody>
                  <a:tcPr/>
                </a:tc>
                <a:tc>
                  <a:txBody>
                    <a:bodyPr/>
                    <a:lstStyle/>
                    <a:p>
                      <a:r>
                        <a:rPr lang="en-IN" dirty="0">
                          <a:latin typeface="Times New Roman" panose="02020603050405020304" pitchFamily="18" charset="0"/>
                          <a:cs typeface="Times New Roman" panose="02020603050405020304" pitchFamily="18" charset="0"/>
                        </a:rPr>
                        <a:t>20211IST0012</a:t>
                      </a:r>
                    </a:p>
                  </a:txBody>
                  <a:tcPr/>
                </a:tc>
                <a:extLst>
                  <a:ext uri="{0D108BD9-81ED-4DB2-BD59-A6C34878D82A}">
                    <a16:rowId xmlns:a16="http://schemas.microsoft.com/office/drawing/2014/main" val="554953410"/>
                  </a:ext>
                </a:extLst>
              </a:tr>
            </a:tbl>
          </a:graphicData>
        </a:graphic>
      </p:graphicFrame>
    </p:spTree>
    <p:extLst>
      <p:ext uri="{BB962C8B-B14F-4D97-AF65-F5344CB8AC3E}">
        <p14:creationId xmlns:p14="http://schemas.microsoft.com/office/powerpoint/2010/main" val="3858181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E54CC-F375-C15E-9037-04947B268233}"/>
              </a:ext>
            </a:extLst>
          </p:cNvPr>
          <p:cNvSpPr>
            <a:spLocks noGrp="1"/>
          </p:cNvSpPr>
          <p:nvPr>
            <p:ph type="ctrTitle"/>
          </p:nvPr>
        </p:nvSpPr>
        <p:spPr>
          <a:xfrm>
            <a:off x="632441" y="616166"/>
            <a:ext cx="8825658" cy="861420"/>
          </a:xfrm>
        </p:spPr>
        <p:txBody>
          <a:bodyPr/>
          <a:lstStyle/>
          <a:p>
            <a:r>
              <a:rPr lang="en-IN" b="1" u="sng" dirty="0">
                <a:latin typeface="Times New Roman" panose="02020603050405020304" pitchFamily="18" charset="0"/>
                <a:cs typeface="Times New Roman" panose="02020603050405020304" pitchFamily="18" charset="0"/>
              </a:rPr>
              <a:t>Contents:</a:t>
            </a:r>
          </a:p>
        </p:txBody>
      </p:sp>
      <p:sp>
        <p:nvSpPr>
          <p:cNvPr id="3" name="Subtitle 2">
            <a:extLst>
              <a:ext uri="{FF2B5EF4-FFF2-40B4-BE49-F238E27FC236}">
                <a16:creationId xmlns:a16="http://schemas.microsoft.com/office/drawing/2014/main" id="{F1873987-4E08-D594-38B4-6316A1199831}"/>
              </a:ext>
            </a:extLst>
          </p:cNvPr>
          <p:cNvSpPr>
            <a:spLocks noGrp="1"/>
          </p:cNvSpPr>
          <p:nvPr>
            <p:ph type="subTitle" idx="1"/>
          </p:nvPr>
        </p:nvSpPr>
        <p:spPr>
          <a:xfrm>
            <a:off x="837714" y="1576980"/>
            <a:ext cx="8825658" cy="1987314"/>
          </a:xfrm>
        </p:spPr>
        <p:txBody>
          <a:bodyPr>
            <a:normAutofit fontScale="85000" lnSpcReduction="20000"/>
          </a:bodyPr>
          <a:lstStyle/>
          <a:p>
            <a:pPr marL="285750" indent="-285750">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Problem Statement</a:t>
            </a:r>
          </a:p>
          <a:p>
            <a:pPr marL="285750" indent="-285750">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OVERVIEW</a:t>
            </a:r>
          </a:p>
          <a:p>
            <a:pPr marL="285750" indent="-285750">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Motive AND OBJECTIVES</a:t>
            </a:r>
          </a:p>
          <a:p>
            <a:pPr marL="285750" indent="-285750">
              <a:buFont typeface="Arial" panose="020B0604020202020204" pitchFamily="34" charset="0"/>
              <a:buChar char="•"/>
            </a:pPr>
            <a:r>
              <a:rPr lang="en-IN" sz="3600">
                <a:latin typeface="Times New Roman" panose="02020603050405020304" pitchFamily="18" charset="0"/>
                <a:cs typeface="Times New Roman" panose="02020603050405020304" pitchFamily="18" charset="0"/>
              </a:rPr>
              <a:t>ARCHIETECTURE MODEL </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6049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C0EA3-CFAD-2989-34BD-DF7EB51A4C47}"/>
              </a:ext>
            </a:extLst>
          </p:cNvPr>
          <p:cNvSpPr>
            <a:spLocks noGrp="1"/>
          </p:cNvSpPr>
          <p:nvPr>
            <p:ph type="title"/>
          </p:nvPr>
        </p:nvSpPr>
        <p:spPr/>
        <p:txBody>
          <a:bodyPr/>
          <a:lstStyle/>
          <a:p>
            <a:r>
              <a:rPr lang="en-IN" sz="3600"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5D42BB-49F2-A735-F658-3354C436ADAF}"/>
              </a:ext>
            </a:extLst>
          </p:cNvPr>
          <p:cNvSpPr>
            <a:spLocks noGrp="1"/>
          </p:cNvSpPr>
          <p:nvPr>
            <p:ph idx="1"/>
          </p:nvPr>
        </p:nvSpPr>
        <p:spPr/>
        <p:txBody>
          <a:bodyPr/>
          <a:lstStyle/>
          <a:p>
            <a:pPr algn="just"/>
            <a:r>
              <a:rPr lang="en-US" b="1" dirty="0">
                <a:latin typeface="Times New Roman" panose="02020603050405020304" pitchFamily="18" charset="0"/>
                <a:cs typeface="Times New Roman" panose="02020603050405020304" pitchFamily="18" charset="0"/>
              </a:rPr>
              <a:t>Malnutrition is a common health problem and occurs when you are not eating enough of the right foods or have a problem absorbing nutrients from food.</a:t>
            </a:r>
          </a:p>
          <a:p>
            <a:pPr algn="just"/>
            <a:r>
              <a:rPr lang="en-US" b="1" dirty="0">
                <a:latin typeface="Times New Roman" panose="02020603050405020304" pitchFamily="18" charset="0"/>
                <a:cs typeface="Times New Roman" panose="02020603050405020304" pitchFamily="18" charset="0"/>
              </a:rPr>
              <a:t> This means you are not getting all the nutrients such as proteins, vitamins and minerals that you need.</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3379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A3D85-71A3-80B3-55F6-60038509674B}"/>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A97E1219-7D21-E45C-3522-6E015D6B7DD4}"/>
              </a:ext>
            </a:extLst>
          </p:cNvPr>
          <p:cNvSpPr>
            <a:spLocks noGrp="1"/>
          </p:cNvSpPr>
          <p:nvPr>
            <p:ph idx="1"/>
          </p:nvPr>
        </p:nvSpPr>
        <p:spPr>
          <a:xfrm>
            <a:off x="1154954" y="2603500"/>
            <a:ext cx="9892491" cy="3416300"/>
          </a:xfrm>
        </p:spPr>
        <p:txBody>
          <a:bodyPr>
            <a:normAutofit/>
          </a:bodyPr>
          <a:lstStyle/>
          <a:p>
            <a:pPr algn="just"/>
            <a:r>
              <a:rPr lang="en-US" b="1" dirty="0">
                <a:latin typeface="Times New Roman" panose="02020603050405020304" pitchFamily="18" charset="0"/>
                <a:cs typeface="Times New Roman" panose="02020603050405020304" pitchFamily="18" charset="0"/>
              </a:rPr>
              <a:t>Despite efforts to address malnutrition, it remains a pressing global health issue.</a:t>
            </a:r>
          </a:p>
          <a:p>
            <a:pPr algn="just"/>
            <a:r>
              <a:rPr lang="en-US" b="1" dirty="0">
                <a:latin typeface="Times New Roman" panose="02020603050405020304" pitchFamily="18" charset="0"/>
                <a:cs typeface="Times New Roman" panose="02020603050405020304" pitchFamily="18" charset="0"/>
              </a:rPr>
              <a:t> The aim of this project is to analyze a comprehensive dataset on malnutrition indicators across countries and regions, identify key trends and patterns, and visualize the data to provide insights for policymakers, researchers, and organizations working to combat malnutrition. </a:t>
            </a:r>
          </a:p>
          <a:p>
            <a:pPr algn="just"/>
            <a:r>
              <a:rPr lang="en-US" b="1" dirty="0">
                <a:latin typeface="Times New Roman" panose="02020603050405020304" pitchFamily="18" charset="0"/>
                <a:cs typeface="Times New Roman" panose="02020603050405020304" pitchFamily="18" charset="0"/>
              </a:rPr>
              <a:t>The analysis will focus on understanding the prevalence of malnutrition, its distribution, contributing factors, and the effectiveness of interventions, with the goal of informing targeted strategies to reduce malnutrition and improve nutrition outcomes worldwide.</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4707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131A4-3A3F-BD88-EEBB-F2D1EA8A432C}"/>
              </a:ext>
            </a:extLst>
          </p:cNvPr>
          <p:cNvSpPr>
            <a:spLocks noGrp="1"/>
          </p:cNvSpPr>
          <p:nvPr>
            <p:ph type="title"/>
          </p:nvPr>
        </p:nvSpPr>
        <p:spPr/>
        <p:txBody>
          <a:bodyPr/>
          <a:lstStyle/>
          <a:p>
            <a:r>
              <a:rPr lang="en-IN" dirty="0"/>
              <a:t>MOTIVE AND OBJECTIVES:</a:t>
            </a:r>
          </a:p>
        </p:txBody>
      </p:sp>
      <p:graphicFrame>
        <p:nvGraphicFramePr>
          <p:cNvPr id="5" name="Content Placeholder 4">
            <a:extLst>
              <a:ext uri="{FF2B5EF4-FFF2-40B4-BE49-F238E27FC236}">
                <a16:creationId xmlns:a16="http://schemas.microsoft.com/office/drawing/2014/main" id="{4C7ABE95-E4B8-BD90-5DF0-8CCD4504CD15}"/>
              </a:ext>
            </a:extLst>
          </p:cNvPr>
          <p:cNvGraphicFramePr>
            <a:graphicFrameLocks noGrp="1"/>
          </p:cNvGraphicFramePr>
          <p:nvPr>
            <p:ph idx="1"/>
            <p:extLst>
              <p:ext uri="{D42A27DB-BD31-4B8C-83A1-F6EECF244321}">
                <p14:modId xmlns:p14="http://schemas.microsoft.com/office/powerpoint/2010/main" val="582206362"/>
              </p:ext>
            </p:extLst>
          </p:nvPr>
        </p:nvGraphicFramePr>
        <p:xfrm>
          <a:off x="1123204" y="2706137"/>
          <a:ext cx="8824912" cy="2595880"/>
        </p:xfrm>
        <a:graphic>
          <a:graphicData uri="http://schemas.openxmlformats.org/drawingml/2006/table">
            <a:tbl>
              <a:tblPr firstRow="1" bandRow="1">
                <a:tableStyleId>{5C22544A-7EE6-4342-B048-85BDC9FD1C3A}</a:tableStyleId>
              </a:tblPr>
              <a:tblGrid>
                <a:gridCol w="4412456">
                  <a:extLst>
                    <a:ext uri="{9D8B030D-6E8A-4147-A177-3AD203B41FA5}">
                      <a16:colId xmlns:a16="http://schemas.microsoft.com/office/drawing/2014/main" val="1913768238"/>
                    </a:ext>
                  </a:extLst>
                </a:gridCol>
                <a:gridCol w="4412456">
                  <a:extLst>
                    <a:ext uri="{9D8B030D-6E8A-4147-A177-3AD203B41FA5}">
                      <a16:colId xmlns:a16="http://schemas.microsoft.com/office/drawing/2014/main" val="3940008782"/>
                    </a:ext>
                  </a:extLst>
                </a:gridCol>
              </a:tblGrid>
              <a:tr h="370840">
                <a:tc>
                  <a:txBody>
                    <a:bodyPr/>
                    <a:lstStyle/>
                    <a:p>
                      <a:pPr algn="ctr"/>
                      <a:r>
                        <a:rPr lang="en-IN" dirty="0">
                          <a:latin typeface="Times New Roman" panose="02020603050405020304" pitchFamily="18" charset="0"/>
                          <a:cs typeface="Times New Roman" panose="02020603050405020304" pitchFamily="18" charset="0"/>
                        </a:rPr>
                        <a:t>MOTIVE:</a:t>
                      </a:r>
                    </a:p>
                  </a:txBody>
                  <a:tcPr/>
                </a:tc>
                <a:tc>
                  <a:txBody>
                    <a:bodyPr/>
                    <a:lstStyle/>
                    <a:p>
                      <a:pPr algn="ctr"/>
                      <a:r>
                        <a:rPr lang="en-IN" dirty="0">
                          <a:latin typeface="Times New Roman" panose="02020603050405020304" pitchFamily="18" charset="0"/>
                          <a:cs typeface="Times New Roman" panose="02020603050405020304" pitchFamily="18" charset="0"/>
                        </a:rPr>
                        <a:t>OBJECTIVES:</a:t>
                      </a:r>
                    </a:p>
                  </a:txBody>
                  <a:tcPr/>
                </a:tc>
                <a:extLst>
                  <a:ext uri="{0D108BD9-81ED-4DB2-BD59-A6C34878D82A}">
                    <a16:rowId xmlns:a16="http://schemas.microsoft.com/office/drawing/2014/main" val="3443160025"/>
                  </a:ext>
                </a:extLst>
              </a:tr>
              <a:tr h="370840">
                <a:tc>
                  <a:txBody>
                    <a:bodyPr/>
                    <a:lstStyle/>
                    <a:p>
                      <a:r>
                        <a:rPr lang="en-IN" dirty="0">
                          <a:latin typeface="Times New Roman" panose="02020603050405020304" pitchFamily="18" charset="0"/>
                          <a:cs typeface="Times New Roman" panose="02020603050405020304" pitchFamily="18" charset="0"/>
                        </a:rPr>
                        <a:t>1. Food insecurity</a:t>
                      </a:r>
                    </a:p>
                  </a:txBody>
                  <a:tcPr/>
                </a:tc>
                <a:tc>
                  <a:txBody>
                    <a:bodyPr/>
                    <a:lstStyle/>
                    <a:p>
                      <a:r>
                        <a:rPr lang="en-IN" dirty="0">
                          <a:latin typeface="Times New Roman" panose="02020603050405020304" pitchFamily="18" charset="0"/>
                          <a:cs typeface="Times New Roman" panose="02020603050405020304" pitchFamily="18" charset="0"/>
                        </a:rPr>
                        <a:t>1. Identifying Trends</a:t>
                      </a:r>
                    </a:p>
                  </a:txBody>
                  <a:tcPr/>
                </a:tc>
                <a:extLst>
                  <a:ext uri="{0D108BD9-81ED-4DB2-BD59-A6C34878D82A}">
                    <a16:rowId xmlns:a16="http://schemas.microsoft.com/office/drawing/2014/main" val="577705641"/>
                  </a:ext>
                </a:extLst>
              </a:tr>
              <a:tr h="370840">
                <a:tc>
                  <a:txBody>
                    <a:bodyPr/>
                    <a:lstStyle/>
                    <a:p>
                      <a:r>
                        <a:rPr lang="en-IN" dirty="0">
                          <a:latin typeface="Times New Roman" panose="02020603050405020304" pitchFamily="18" charset="0"/>
                          <a:cs typeface="Times New Roman" panose="02020603050405020304" pitchFamily="18" charset="0"/>
                        </a:rPr>
                        <a:t>2. Poverty</a:t>
                      </a:r>
                    </a:p>
                  </a:txBody>
                  <a:tcPr/>
                </a:tc>
                <a:tc>
                  <a:txBody>
                    <a:bodyPr/>
                    <a:lstStyle/>
                    <a:p>
                      <a:r>
                        <a:rPr lang="en-IN" dirty="0">
                          <a:latin typeface="Times New Roman" panose="02020603050405020304" pitchFamily="18" charset="0"/>
                          <a:cs typeface="Times New Roman" panose="02020603050405020304" pitchFamily="18" charset="0"/>
                        </a:rPr>
                        <a:t>2. Assessing Impacts</a:t>
                      </a:r>
                    </a:p>
                  </a:txBody>
                  <a:tcPr/>
                </a:tc>
                <a:extLst>
                  <a:ext uri="{0D108BD9-81ED-4DB2-BD59-A6C34878D82A}">
                    <a16:rowId xmlns:a16="http://schemas.microsoft.com/office/drawing/2014/main" val="527726200"/>
                  </a:ext>
                </a:extLst>
              </a:tr>
              <a:tr h="370840">
                <a:tc>
                  <a:txBody>
                    <a:bodyPr/>
                    <a:lstStyle/>
                    <a:p>
                      <a:r>
                        <a:rPr lang="en-IN" dirty="0">
                          <a:latin typeface="Times New Roman" panose="02020603050405020304" pitchFamily="18" charset="0"/>
                          <a:cs typeface="Times New Roman" panose="02020603050405020304" pitchFamily="18" charset="0"/>
                        </a:rPr>
                        <a:t>3. Dietary patterns</a:t>
                      </a:r>
                    </a:p>
                  </a:txBody>
                  <a:tcPr/>
                </a:tc>
                <a:tc>
                  <a:txBody>
                    <a:bodyPr/>
                    <a:lstStyle/>
                    <a:p>
                      <a:r>
                        <a:rPr lang="en-IN" dirty="0">
                          <a:latin typeface="Times New Roman" panose="02020603050405020304" pitchFamily="18" charset="0"/>
                          <a:cs typeface="Times New Roman" panose="02020603050405020304" pitchFamily="18" charset="0"/>
                        </a:rPr>
                        <a:t>3. Comparing Interventions</a:t>
                      </a:r>
                    </a:p>
                  </a:txBody>
                  <a:tcPr/>
                </a:tc>
                <a:extLst>
                  <a:ext uri="{0D108BD9-81ED-4DB2-BD59-A6C34878D82A}">
                    <a16:rowId xmlns:a16="http://schemas.microsoft.com/office/drawing/2014/main" val="1474798003"/>
                  </a:ext>
                </a:extLst>
              </a:tr>
              <a:tr h="370840">
                <a:tc>
                  <a:txBody>
                    <a:bodyPr/>
                    <a:lstStyle/>
                    <a:p>
                      <a:r>
                        <a:rPr lang="en-IN" dirty="0">
                          <a:latin typeface="Times New Roman" panose="02020603050405020304" pitchFamily="18" charset="0"/>
                          <a:cs typeface="Times New Roman" panose="02020603050405020304" pitchFamily="18" charset="0"/>
                        </a:rPr>
                        <a:t>4. Healthcare access</a:t>
                      </a:r>
                    </a:p>
                  </a:txBody>
                  <a:tcPr/>
                </a:tc>
                <a:tc>
                  <a:txBody>
                    <a:bodyPr/>
                    <a:lstStyle/>
                    <a:p>
                      <a:r>
                        <a:rPr lang="en-IN" dirty="0">
                          <a:latin typeface="Times New Roman" panose="02020603050405020304" pitchFamily="18" charset="0"/>
                          <a:cs typeface="Times New Roman" panose="02020603050405020304" pitchFamily="18" charset="0"/>
                        </a:rPr>
                        <a:t>4. Predicting Future Trends</a:t>
                      </a:r>
                    </a:p>
                  </a:txBody>
                  <a:tcPr/>
                </a:tc>
                <a:extLst>
                  <a:ext uri="{0D108BD9-81ED-4DB2-BD59-A6C34878D82A}">
                    <a16:rowId xmlns:a16="http://schemas.microsoft.com/office/drawing/2014/main" val="3542558541"/>
                  </a:ext>
                </a:extLst>
              </a:tr>
              <a:tr h="370840">
                <a:tc>
                  <a:txBody>
                    <a:bodyPr/>
                    <a:lstStyle/>
                    <a:p>
                      <a:r>
                        <a:rPr lang="en-IN" dirty="0">
                          <a:latin typeface="Times New Roman" panose="02020603050405020304" pitchFamily="18" charset="0"/>
                          <a:cs typeface="Times New Roman" panose="02020603050405020304" pitchFamily="18" charset="0"/>
                        </a:rPr>
                        <a:t>5. Water and sanitation</a:t>
                      </a:r>
                    </a:p>
                  </a:txBody>
                  <a:tcPr/>
                </a:tc>
                <a:tc>
                  <a:txBody>
                    <a:bodyPr/>
                    <a:lstStyle/>
                    <a:p>
                      <a:r>
                        <a:rPr lang="en-IN" dirty="0">
                          <a:latin typeface="Times New Roman" panose="02020603050405020304" pitchFamily="18" charset="0"/>
                          <a:cs typeface="Times New Roman" panose="02020603050405020304" pitchFamily="18" charset="0"/>
                        </a:rPr>
                        <a:t>5. Raising Awareness</a:t>
                      </a:r>
                    </a:p>
                  </a:txBody>
                  <a:tcPr/>
                </a:tc>
                <a:extLst>
                  <a:ext uri="{0D108BD9-81ED-4DB2-BD59-A6C34878D82A}">
                    <a16:rowId xmlns:a16="http://schemas.microsoft.com/office/drawing/2014/main" val="2091954331"/>
                  </a:ext>
                </a:extLst>
              </a:tr>
              <a:tr h="370840">
                <a:tc>
                  <a:txBody>
                    <a:bodyPr/>
                    <a:lstStyle/>
                    <a:p>
                      <a:r>
                        <a:rPr lang="en-IN" dirty="0">
                          <a:latin typeface="Times New Roman" panose="02020603050405020304" pitchFamily="18" charset="0"/>
                          <a:cs typeface="Times New Roman" panose="02020603050405020304" pitchFamily="18" charset="0"/>
                        </a:rPr>
                        <a:t>6. Climate change</a:t>
                      </a:r>
                    </a:p>
                  </a:txBody>
                  <a:tcPr/>
                </a:tc>
                <a:tc>
                  <a:txBody>
                    <a:bodyPr/>
                    <a:lstStyle/>
                    <a:p>
                      <a:r>
                        <a:rPr lang="en-IN" dirty="0">
                          <a:latin typeface="Times New Roman" panose="02020603050405020304" pitchFamily="18" charset="0"/>
                          <a:cs typeface="Times New Roman" panose="02020603050405020304" pitchFamily="18" charset="0"/>
                        </a:rPr>
                        <a:t>6. Supporting Decision Making</a:t>
                      </a:r>
                    </a:p>
                  </a:txBody>
                  <a:tcPr/>
                </a:tc>
                <a:extLst>
                  <a:ext uri="{0D108BD9-81ED-4DB2-BD59-A6C34878D82A}">
                    <a16:rowId xmlns:a16="http://schemas.microsoft.com/office/drawing/2014/main" val="4161100830"/>
                  </a:ext>
                </a:extLst>
              </a:tr>
            </a:tbl>
          </a:graphicData>
        </a:graphic>
      </p:graphicFrame>
    </p:spTree>
    <p:extLst>
      <p:ext uri="{BB962C8B-B14F-4D97-AF65-F5344CB8AC3E}">
        <p14:creationId xmlns:p14="http://schemas.microsoft.com/office/powerpoint/2010/main" val="1616068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F1B57-2C55-9F96-7AB9-FDCBC0A16908}"/>
              </a:ext>
            </a:extLst>
          </p:cNvPr>
          <p:cNvSpPr>
            <a:spLocks noGrp="1"/>
          </p:cNvSpPr>
          <p:nvPr>
            <p:ph type="title"/>
          </p:nvPr>
        </p:nvSpPr>
        <p:spPr/>
        <p:txBody>
          <a:bodyPr/>
          <a:lstStyle/>
          <a:p>
            <a:r>
              <a:rPr lang="en-IN" dirty="0"/>
              <a:t>ARCHITECTURE MODEL</a:t>
            </a:r>
          </a:p>
        </p:txBody>
      </p:sp>
      <p:sp>
        <p:nvSpPr>
          <p:cNvPr id="3" name="Content Placeholder 2">
            <a:extLst>
              <a:ext uri="{FF2B5EF4-FFF2-40B4-BE49-F238E27FC236}">
                <a16:creationId xmlns:a16="http://schemas.microsoft.com/office/drawing/2014/main" id="{593E7530-41A3-8761-5DB9-D31C7008584C}"/>
              </a:ext>
            </a:extLst>
          </p:cNvPr>
          <p:cNvSpPr>
            <a:spLocks noGrp="1"/>
          </p:cNvSpPr>
          <p:nvPr>
            <p:ph idx="1"/>
          </p:nvPr>
        </p:nvSpPr>
        <p:spPr>
          <a:xfrm>
            <a:off x="1090708" y="2295589"/>
            <a:ext cx="10647202" cy="4422452"/>
          </a:xfrm>
        </p:spPr>
        <p:txBody>
          <a:bodyPr>
            <a:normAutofit fontScale="77500" lnSpcReduction="20000"/>
          </a:bodyPr>
          <a:lstStyle/>
          <a:p>
            <a:r>
              <a:rPr lang="en-US" sz="2100" b="1" dirty="0">
                <a:latin typeface="Times New Roman" panose="02020603050405020304" pitchFamily="18" charset="0"/>
                <a:cs typeface="Times New Roman" panose="02020603050405020304" pitchFamily="18" charset="0"/>
              </a:rPr>
              <a:t>For analyzing and visualizing malnutrition data across the globe, we consider the following model of architecture:</a:t>
            </a:r>
          </a:p>
          <a:p>
            <a:pPr>
              <a:buFont typeface="+mj-lt"/>
              <a:buAutoNum type="arabicParenR"/>
            </a:pPr>
            <a:r>
              <a:rPr lang="en-US" sz="2100" b="1" dirty="0">
                <a:latin typeface="Times New Roman" panose="02020603050405020304" pitchFamily="18" charset="0"/>
                <a:cs typeface="Times New Roman" panose="02020603050405020304" pitchFamily="18" charset="0"/>
              </a:rPr>
              <a:t>Data Collection</a:t>
            </a:r>
          </a:p>
          <a:p>
            <a:pPr>
              <a:buFont typeface="+mj-lt"/>
              <a:buAutoNum type="arabicParenR"/>
            </a:pPr>
            <a:r>
              <a:rPr lang="en-US" sz="2100" b="1" dirty="0">
                <a:latin typeface="Times New Roman" panose="02020603050405020304" pitchFamily="18" charset="0"/>
                <a:cs typeface="Times New Roman" panose="02020603050405020304" pitchFamily="18" charset="0"/>
              </a:rPr>
              <a:t>Data Preprocessing</a:t>
            </a:r>
          </a:p>
          <a:p>
            <a:pPr>
              <a:buFont typeface="+mj-lt"/>
              <a:buAutoNum type="arabicParenR"/>
            </a:pPr>
            <a:r>
              <a:rPr lang="en-US" sz="2100" b="1" dirty="0">
                <a:latin typeface="Times New Roman" panose="02020603050405020304" pitchFamily="18" charset="0"/>
                <a:cs typeface="Times New Roman" panose="02020603050405020304" pitchFamily="18" charset="0"/>
              </a:rPr>
              <a:t>Data Integration</a:t>
            </a:r>
          </a:p>
          <a:p>
            <a:pPr>
              <a:buFont typeface="+mj-lt"/>
              <a:buAutoNum type="arabicParenR"/>
            </a:pPr>
            <a:r>
              <a:rPr lang="en-US" sz="2100" b="1" dirty="0">
                <a:latin typeface="Times New Roman" panose="02020603050405020304" pitchFamily="18" charset="0"/>
                <a:cs typeface="Times New Roman" panose="02020603050405020304" pitchFamily="18" charset="0"/>
              </a:rPr>
              <a:t>Data Analysis</a:t>
            </a:r>
          </a:p>
          <a:p>
            <a:pPr>
              <a:buFont typeface="+mj-lt"/>
              <a:buAutoNum type="arabicParenR"/>
            </a:pPr>
            <a:r>
              <a:rPr lang="en-US" sz="2100" b="1" dirty="0">
                <a:latin typeface="Times New Roman" panose="02020603050405020304" pitchFamily="18" charset="0"/>
                <a:cs typeface="Times New Roman" panose="02020603050405020304" pitchFamily="18" charset="0"/>
              </a:rPr>
              <a:t>Data Visualization</a:t>
            </a:r>
          </a:p>
          <a:p>
            <a:pPr>
              <a:buFont typeface="+mj-lt"/>
              <a:buAutoNum type="arabicParenR"/>
            </a:pPr>
            <a:r>
              <a:rPr lang="en-US" sz="2100" b="1" dirty="0">
                <a:latin typeface="Times New Roman" panose="02020603050405020304" pitchFamily="18" charset="0"/>
                <a:cs typeface="Times New Roman" panose="02020603050405020304" pitchFamily="18" charset="0"/>
              </a:rPr>
              <a:t>Insights Generation</a:t>
            </a:r>
          </a:p>
          <a:p>
            <a:pPr>
              <a:buFont typeface="+mj-lt"/>
              <a:buAutoNum type="arabicParenR"/>
            </a:pPr>
            <a:r>
              <a:rPr lang="en-US" sz="2100" b="1" dirty="0">
                <a:latin typeface="Times New Roman" panose="02020603050405020304" pitchFamily="18" charset="0"/>
                <a:cs typeface="Times New Roman" panose="02020603050405020304" pitchFamily="18" charset="0"/>
              </a:rPr>
              <a:t>Model Deployment</a:t>
            </a:r>
          </a:p>
          <a:p>
            <a:pPr>
              <a:buFont typeface="+mj-lt"/>
              <a:buAutoNum type="arabicParenR"/>
            </a:pPr>
            <a:r>
              <a:rPr lang="en-US" sz="2100" b="1" dirty="0">
                <a:latin typeface="Times New Roman" panose="02020603050405020304" pitchFamily="18" charset="0"/>
                <a:cs typeface="Times New Roman" panose="02020603050405020304" pitchFamily="18" charset="0"/>
              </a:rPr>
              <a:t>Feedback Loop</a:t>
            </a:r>
          </a:p>
          <a:p>
            <a:pPr>
              <a:buFont typeface="+mj-lt"/>
              <a:buAutoNum type="arabicParenR"/>
            </a:pPr>
            <a:r>
              <a:rPr lang="en-US" sz="2100" b="1" dirty="0">
                <a:latin typeface="Times New Roman" panose="02020603050405020304" pitchFamily="18" charset="0"/>
                <a:cs typeface="Times New Roman" panose="02020603050405020304" pitchFamily="18" charset="0"/>
              </a:rPr>
              <a:t>Collaboration and Sharing</a:t>
            </a:r>
          </a:p>
          <a:p>
            <a:pPr>
              <a:buFont typeface="+mj-lt"/>
              <a:buAutoNum type="arabicParenR"/>
            </a:pPr>
            <a:r>
              <a:rPr lang="en-US" sz="2100" b="1" dirty="0">
                <a:latin typeface="Times New Roman" panose="02020603050405020304" pitchFamily="18" charset="0"/>
                <a:cs typeface="Times New Roman" panose="02020603050405020304" pitchFamily="18" charset="0"/>
              </a:rPr>
              <a:t>Ethical Considerations</a:t>
            </a:r>
          </a:p>
          <a:p>
            <a:pPr>
              <a:buFont typeface="Wingdings" panose="05000000000000000000" pitchFamily="2" charset="2"/>
              <a:buChar char="Ø"/>
            </a:pPr>
            <a:r>
              <a:rPr lang="en-US" sz="2100" b="1" dirty="0">
                <a:latin typeface="Times New Roman" panose="02020603050405020304" pitchFamily="18" charset="0"/>
                <a:cs typeface="Times New Roman" panose="02020603050405020304" pitchFamily="18" charset="0"/>
              </a:rPr>
              <a:t>By following this architecture, we can effectively analyze and visualize malnutrition data to gain insights and drive action towards addressing this global challenge.</a:t>
            </a:r>
          </a:p>
          <a:p>
            <a:pPr>
              <a:buFont typeface="+mj-lt"/>
              <a:buAutoNum type="arabicParen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4304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1C637-5026-B010-F235-08ACE3053AB3}"/>
              </a:ext>
            </a:extLst>
          </p:cNvPr>
          <p:cNvSpPr>
            <a:spLocks noGrp="1"/>
          </p:cNvSpPr>
          <p:nvPr>
            <p:ph type="ctrTitle"/>
          </p:nvPr>
        </p:nvSpPr>
        <p:spPr>
          <a:xfrm>
            <a:off x="2088017" y="1371945"/>
            <a:ext cx="8825658" cy="2677648"/>
          </a:xfrm>
        </p:spPr>
        <p:txBody>
          <a:bodyPr/>
          <a:lstStyle/>
          <a:p>
            <a:r>
              <a:rPr lang="en-IN" sz="9600" dirty="0">
                <a:latin typeface="Times New Roman" panose="02020603050405020304" pitchFamily="18" charset="0"/>
                <a:cs typeface="Times New Roman" panose="02020603050405020304" pitchFamily="18" charset="0"/>
              </a:rPr>
              <a:t>THANK YOU</a:t>
            </a:r>
          </a:p>
        </p:txBody>
      </p:sp>
      <p:sp>
        <p:nvSpPr>
          <p:cNvPr id="3" name="Subtitle 2">
            <a:extLst>
              <a:ext uri="{FF2B5EF4-FFF2-40B4-BE49-F238E27FC236}">
                <a16:creationId xmlns:a16="http://schemas.microsoft.com/office/drawing/2014/main" id="{22132E43-3C46-6FA3-78DA-DC0AE01A21D7}"/>
              </a:ext>
            </a:extLst>
          </p:cNvPr>
          <p:cNvSpPr>
            <a:spLocks noGrp="1"/>
          </p:cNvSpPr>
          <p:nvPr>
            <p:ph type="subTitle" idx="1"/>
          </p:nvPr>
        </p:nvSpPr>
        <p:spPr/>
        <p:txBody>
          <a:bodyPr/>
          <a:lstStyle/>
          <a:p>
            <a:r>
              <a:rPr lang="en-IN" dirty="0"/>
              <a:t> </a:t>
            </a:r>
          </a:p>
        </p:txBody>
      </p:sp>
    </p:spTree>
    <p:extLst>
      <p:ext uri="{BB962C8B-B14F-4D97-AF65-F5344CB8AC3E}">
        <p14:creationId xmlns:p14="http://schemas.microsoft.com/office/powerpoint/2010/main" val="29822373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58</TotalTime>
  <Words>326</Words>
  <Application>Microsoft Office PowerPoint</Application>
  <PresentationFormat>Widescreen</PresentationFormat>
  <Paragraphs>56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Century Gothic</vt:lpstr>
      <vt:lpstr>Times New Roman</vt:lpstr>
      <vt:lpstr>Wingdings</vt:lpstr>
      <vt:lpstr>Wingdings 3</vt:lpstr>
      <vt:lpstr>Ion Boardroom</vt:lpstr>
      <vt:lpstr>DATA  ANALYSIS AND VISUALIZATION CSE-2015 Project Review-0</vt:lpstr>
      <vt:lpstr>Contents:</vt:lpstr>
      <vt:lpstr>PROBLEM STATEMENT:</vt:lpstr>
      <vt:lpstr>OVERVIEW:</vt:lpstr>
      <vt:lpstr>MOTIVE AND OBJECTIVES:</vt:lpstr>
      <vt:lpstr>ARCHITECTURE MODEL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AND VISUALIZATION CSE-2015 Project Review-0</dc:title>
  <dc:creator>Darshan R N</dc:creator>
  <cp:lastModifiedBy>Darshan R N</cp:lastModifiedBy>
  <cp:revision>2</cp:revision>
  <dcterms:created xsi:type="dcterms:W3CDTF">2024-03-18T17:18:32Z</dcterms:created>
  <dcterms:modified xsi:type="dcterms:W3CDTF">2024-03-19T18:07:02Z</dcterms:modified>
</cp:coreProperties>
</file>