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88" r:id="rId6"/>
    <p:sldId id="285" r:id="rId7"/>
    <p:sldId id="278" r:id="rId8"/>
    <p:sldId id="261" r:id="rId9"/>
    <p:sldId id="260" r:id="rId10"/>
    <p:sldId id="293" r:id="rId11"/>
    <p:sldId id="284" r:id="rId12"/>
    <p:sldId id="290" r:id="rId13"/>
    <p:sldId id="291" r:id="rId14"/>
    <p:sldId id="292" r:id="rId15"/>
    <p:sldId id="281" r:id="rId16"/>
    <p:sldId id="283" r:id="rId17"/>
    <p:sldId id="267"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9C2"/>
    <a:srgbClr val="D8D2CD"/>
    <a:srgbClr val="A5A5A5"/>
    <a:srgbClr val="BEB9AA"/>
    <a:srgbClr val="AA9D92"/>
    <a:srgbClr val="F2F1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95" autoAdjust="0"/>
  </p:normalViewPr>
  <p:slideViewPr>
    <p:cSldViewPr snapToGrid="0">
      <p:cViewPr varScale="1">
        <p:scale>
          <a:sx n="77" d="100"/>
          <a:sy n="77" d="100"/>
        </p:scale>
        <p:origin x="912" y="6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5/18/2024</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5/18/2024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5/18/2024</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5/18/2024</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5/18/2024</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5/18/2024</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5/18/2024</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5/18/2024</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5/18/2024</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5/18/2024</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5/18/2024</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5/18/2024</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5/18/2024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279375" y="1514551"/>
            <a:ext cx="5816625" cy="2242441"/>
          </a:xfrm>
        </p:spPr>
        <p:txBody>
          <a:bodyPr>
            <a:noAutofit/>
          </a:bodyPr>
          <a:lstStyle/>
          <a:p>
            <a:r>
              <a:rPr lang="en-US" sz="5400" b="1" dirty="0">
                <a:latin typeface="Times New Roman" panose="02020603050405020304" pitchFamily="18" charset="0"/>
                <a:cs typeface="Times New Roman" panose="02020603050405020304" pitchFamily="18" charset="0"/>
              </a:rPr>
              <a:t>MALNUTRITION ACROSS THE GLOBE</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279375" y="4189986"/>
            <a:ext cx="3222058" cy="964620"/>
          </a:xfrm>
        </p:spPr>
        <p:txBody>
          <a:bodyPr/>
          <a:lstStyle/>
          <a:p>
            <a:r>
              <a:rPr lang="en-US" sz="3600" b="1" u="sng" dirty="0">
                <a:solidFill>
                  <a:schemeClr val="bg1">
                    <a:lumMod val="95000"/>
                    <a:lumOff val="5000"/>
                  </a:schemeClr>
                </a:solidFill>
                <a:highlight>
                  <a:srgbClr val="A5A5A5"/>
                </a:highlight>
              </a:rPr>
              <a:t>REVIEW - 1</a:t>
            </a:r>
          </a:p>
        </p:txBody>
      </p:sp>
      <p:pic>
        <p:nvPicPr>
          <p:cNvPr id="10" name="Picture Placeholder 9">
            <a:extLst>
              <a:ext uri="{FF2B5EF4-FFF2-40B4-BE49-F238E27FC236}">
                <a16:creationId xmlns:a16="http://schemas.microsoft.com/office/drawing/2014/main" id="{989DB536-6819-4D2C-B0DB-D6649F94F6C1}"/>
              </a:ext>
            </a:extLst>
          </p:cNvPr>
          <p:cNvPicPr>
            <a:picLocks noGrp="1" noChangeAspect="1"/>
          </p:cNvPicPr>
          <p:nvPr>
            <p:ph type="pic" sz="quarter" idx="11"/>
          </p:nvPr>
        </p:nvPicPr>
        <p:blipFill>
          <a:blip r:embed="rId3"/>
          <a:srcRect/>
          <a:stretch/>
        </p:blipFill>
        <p:spPr>
          <a:xfrm>
            <a:off x="6390379" y="565943"/>
            <a:ext cx="4941887" cy="57261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47AC0F-FC32-0B4B-41E1-8C416FCAD849}"/>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4" name="Picture 3">
            <a:extLst>
              <a:ext uri="{FF2B5EF4-FFF2-40B4-BE49-F238E27FC236}">
                <a16:creationId xmlns:a16="http://schemas.microsoft.com/office/drawing/2014/main" id="{B7A138D0-3181-C512-7666-1771F3F3637C}"/>
              </a:ext>
            </a:extLst>
          </p:cNvPr>
          <p:cNvPicPr>
            <a:picLocks noChangeAspect="1"/>
          </p:cNvPicPr>
          <p:nvPr/>
        </p:nvPicPr>
        <p:blipFill>
          <a:blip r:embed="rId2"/>
          <a:stretch>
            <a:fillRect/>
          </a:stretch>
        </p:blipFill>
        <p:spPr>
          <a:xfrm>
            <a:off x="409235" y="873307"/>
            <a:ext cx="5540152" cy="5111386"/>
          </a:xfrm>
          <a:prstGeom prst="rect">
            <a:avLst/>
          </a:prstGeom>
        </p:spPr>
      </p:pic>
      <p:pic>
        <p:nvPicPr>
          <p:cNvPr id="6" name="Picture 5">
            <a:extLst>
              <a:ext uri="{FF2B5EF4-FFF2-40B4-BE49-F238E27FC236}">
                <a16:creationId xmlns:a16="http://schemas.microsoft.com/office/drawing/2014/main" id="{B78B6F4B-FB37-1094-3391-E49184B892EF}"/>
              </a:ext>
            </a:extLst>
          </p:cNvPr>
          <p:cNvPicPr>
            <a:picLocks noChangeAspect="1"/>
          </p:cNvPicPr>
          <p:nvPr/>
        </p:nvPicPr>
        <p:blipFill>
          <a:blip r:embed="rId3"/>
          <a:stretch>
            <a:fillRect/>
          </a:stretch>
        </p:blipFill>
        <p:spPr>
          <a:xfrm>
            <a:off x="6672318" y="873308"/>
            <a:ext cx="5286264" cy="5111385"/>
          </a:xfrm>
          <a:prstGeom prst="rect">
            <a:avLst/>
          </a:prstGeom>
        </p:spPr>
      </p:pic>
    </p:spTree>
    <p:extLst>
      <p:ext uri="{BB962C8B-B14F-4D97-AF65-F5344CB8AC3E}">
        <p14:creationId xmlns:p14="http://schemas.microsoft.com/office/powerpoint/2010/main" val="303132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BB82CE-50D9-6421-60EB-88CB0AD3056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4" name="Picture 3">
            <a:extLst>
              <a:ext uri="{FF2B5EF4-FFF2-40B4-BE49-F238E27FC236}">
                <a16:creationId xmlns:a16="http://schemas.microsoft.com/office/drawing/2014/main" id="{89C9329A-0918-6AE4-074C-766AD752B677}"/>
              </a:ext>
            </a:extLst>
          </p:cNvPr>
          <p:cNvPicPr>
            <a:picLocks noChangeAspect="1"/>
          </p:cNvPicPr>
          <p:nvPr/>
        </p:nvPicPr>
        <p:blipFill>
          <a:blip r:embed="rId2"/>
          <a:stretch>
            <a:fillRect/>
          </a:stretch>
        </p:blipFill>
        <p:spPr>
          <a:xfrm>
            <a:off x="34724" y="1256637"/>
            <a:ext cx="6817490" cy="5021999"/>
          </a:xfrm>
          <a:prstGeom prst="rect">
            <a:avLst/>
          </a:prstGeom>
        </p:spPr>
      </p:pic>
      <p:pic>
        <p:nvPicPr>
          <p:cNvPr id="1026" name="Picture 2">
            <a:extLst>
              <a:ext uri="{FF2B5EF4-FFF2-40B4-BE49-F238E27FC236}">
                <a16:creationId xmlns:a16="http://schemas.microsoft.com/office/drawing/2014/main" id="{6AAEEB4B-ACDB-BE67-1DF4-27EE447D1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878" y="1256637"/>
            <a:ext cx="4610583" cy="5021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69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AD9C03-3E63-BF1B-844C-E72D2FCA643F}"/>
              </a:ext>
            </a:extLst>
          </p:cNvPr>
          <p:cNvPicPr>
            <a:picLocks noChangeAspect="1"/>
          </p:cNvPicPr>
          <p:nvPr/>
        </p:nvPicPr>
        <p:blipFill>
          <a:blip r:embed="rId2"/>
          <a:stretch>
            <a:fillRect/>
          </a:stretch>
        </p:blipFill>
        <p:spPr>
          <a:xfrm>
            <a:off x="736922" y="940443"/>
            <a:ext cx="5212465" cy="4977114"/>
          </a:xfrm>
          <a:prstGeom prst="rect">
            <a:avLst/>
          </a:prstGeom>
        </p:spPr>
      </p:pic>
      <p:pic>
        <p:nvPicPr>
          <p:cNvPr id="5" name="Picture 4">
            <a:extLst>
              <a:ext uri="{FF2B5EF4-FFF2-40B4-BE49-F238E27FC236}">
                <a16:creationId xmlns:a16="http://schemas.microsoft.com/office/drawing/2014/main" id="{CB782E44-6085-2DA3-EEE1-FA2F0A273AEB}"/>
              </a:ext>
            </a:extLst>
          </p:cNvPr>
          <p:cNvPicPr>
            <a:picLocks noChangeAspect="1"/>
          </p:cNvPicPr>
          <p:nvPr/>
        </p:nvPicPr>
        <p:blipFill>
          <a:blip r:embed="rId3"/>
          <a:stretch>
            <a:fillRect/>
          </a:stretch>
        </p:blipFill>
        <p:spPr>
          <a:xfrm>
            <a:off x="6512689" y="940443"/>
            <a:ext cx="5212465" cy="4977114"/>
          </a:xfrm>
          <a:prstGeom prst="rect">
            <a:avLst/>
          </a:prstGeom>
        </p:spPr>
      </p:pic>
    </p:spTree>
    <p:extLst>
      <p:ext uri="{BB962C8B-B14F-4D97-AF65-F5344CB8AC3E}">
        <p14:creationId xmlns:p14="http://schemas.microsoft.com/office/powerpoint/2010/main" val="67513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505743" y="668432"/>
            <a:ext cx="11180514" cy="1379027"/>
          </a:xfrm>
        </p:spPr>
        <p:txBody>
          <a:bodyPr>
            <a:normAutofit/>
          </a:bodyPr>
          <a:lstStyle/>
          <a:p>
            <a:r>
              <a:rPr lang="en-US" sz="4800" b="1" dirty="0"/>
              <a:t>LIMITATIONS AND FUTURE SCOPE</a:t>
            </a:r>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6" name="TextBox 5">
            <a:extLst>
              <a:ext uri="{FF2B5EF4-FFF2-40B4-BE49-F238E27FC236}">
                <a16:creationId xmlns:a16="http://schemas.microsoft.com/office/drawing/2014/main" id="{DFC6D0AE-1844-5B35-2EE2-4B49F0F60479}"/>
              </a:ext>
            </a:extLst>
          </p:cNvPr>
          <p:cNvSpPr txBox="1"/>
          <p:nvPr/>
        </p:nvSpPr>
        <p:spPr>
          <a:xfrm>
            <a:off x="719696" y="2695119"/>
            <a:ext cx="4387099" cy="3231654"/>
          </a:xfrm>
          <a:prstGeom prst="rect">
            <a:avLst/>
          </a:prstGeom>
          <a:noFill/>
        </p:spPr>
        <p:txBody>
          <a:bodyPr wrap="square" rtlCol="0" anchor="ctr">
            <a:spAutoFit/>
          </a:bodyPr>
          <a:lstStyle/>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Data Quality and Availability</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Granularity</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Complexity of Malnutrition</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Visualization Challenges</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Technical Constraints</a:t>
            </a:r>
          </a:p>
          <a:p>
            <a:pPr marL="285750" indent="-285750">
              <a:buFont typeface="Arial" panose="020B0604020202020204" pitchFamily="34" charset="0"/>
              <a:buChar char="•"/>
            </a:pPr>
            <a:endParaRPr lang="en-IN" sz="2400" dirty="0"/>
          </a:p>
        </p:txBody>
      </p:sp>
      <p:sp>
        <p:nvSpPr>
          <p:cNvPr id="9" name="TextBox 8">
            <a:extLst>
              <a:ext uri="{FF2B5EF4-FFF2-40B4-BE49-F238E27FC236}">
                <a16:creationId xmlns:a16="http://schemas.microsoft.com/office/drawing/2014/main" id="{FE6B695E-E370-4062-3F6C-1A2D9D0548FF}"/>
              </a:ext>
            </a:extLst>
          </p:cNvPr>
          <p:cNvSpPr txBox="1"/>
          <p:nvPr/>
        </p:nvSpPr>
        <p:spPr>
          <a:xfrm>
            <a:off x="6328194" y="2695119"/>
            <a:ext cx="5358063" cy="279595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Predictive Analytics and Forecasting</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Policy and Decision Making</a:t>
            </a:r>
          </a:p>
          <a:p>
            <a:pPr marL="285750" indent="-28575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Integration with Other Data Sources</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Technological Advancements</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Mobile and Remote Access</a:t>
            </a:r>
          </a:p>
        </p:txBody>
      </p:sp>
    </p:spTree>
    <p:extLst>
      <p:ext uri="{BB962C8B-B14F-4D97-AF65-F5344CB8AC3E}">
        <p14:creationId xmlns:p14="http://schemas.microsoft.com/office/powerpoint/2010/main" val="344939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2169037" y="1080399"/>
            <a:ext cx="10156826" cy="1369591"/>
          </a:xfrm>
        </p:spPr>
        <p:txBody>
          <a:bodyPr/>
          <a:lstStyle/>
          <a:p>
            <a:r>
              <a:rPr lang="en-US" dirty="0"/>
              <a:t>CONCLUSION</a:t>
            </a:r>
          </a:p>
        </p:txBody>
      </p:sp>
      <p:sp>
        <p:nvSpPr>
          <p:cNvPr id="3" name="TextBox 2">
            <a:extLst>
              <a:ext uri="{FF2B5EF4-FFF2-40B4-BE49-F238E27FC236}">
                <a16:creationId xmlns:a16="http://schemas.microsoft.com/office/drawing/2014/main" id="{BC14C013-1191-4884-FB72-036B65163118}"/>
              </a:ext>
            </a:extLst>
          </p:cNvPr>
          <p:cNvSpPr txBox="1"/>
          <p:nvPr/>
        </p:nvSpPr>
        <p:spPr>
          <a:xfrm>
            <a:off x="827255" y="2216426"/>
            <a:ext cx="9608832" cy="2812565"/>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solidFill>
                  <a:schemeClr val="bg1"/>
                </a:solidFill>
                <a:latin typeface="Times New Roman" panose="02020603050405020304" pitchFamily="18" charset="0"/>
                <a:cs typeface="Times New Roman" panose="02020603050405020304" pitchFamily="18" charset="0"/>
              </a:rPr>
              <a:t>Visualizing malnutrition data globally reveals critical insights into the disparities and trends affecting various regions. By employing data visualization techniques, we can identify patterns of malnutrition, highlighting areas with severe food insecurity and undernutrition. These visual tools aid policymakers, researchers, and humanitarian organizations in targeting interventions more effectively. Ultimately, these visualizations not only illuminate the scope of the problem but also drive informed decisions to combat malnutrition, promoting global health and well-being.</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614846-636B-AB57-EDA2-B3040369F450}"/>
              </a:ext>
            </a:extLst>
          </p:cNvPr>
          <p:cNvPicPr>
            <a:picLocks noChangeAspect="1"/>
          </p:cNvPicPr>
          <p:nvPr/>
        </p:nvPicPr>
        <p:blipFill>
          <a:blip r:embed="rId2"/>
          <a:stretch>
            <a:fillRect/>
          </a:stretch>
        </p:blipFill>
        <p:spPr>
          <a:xfrm>
            <a:off x="2060448" y="2514600"/>
            <a:ext cx="7838926" cy="3706434"/>
          </a:xfrm>
          <a:prstGeom prst="rect">
            <a:avLst/>
          </a:prstGeom>
          <a:effectLst>
            <a:softEdge rad="635000"/>
          </a:effectLst>
        </p:spPr>
      </p:pic>
      <p:sp>
        <p:nvSpPr>
          <p:cNvPr id="6" name="TextBox 5">
            <a:extLst>
              <a:ext uri="{FF2B5EF4-FFF2-40B4-BE49-F238E27FC236}">
                <a16:creationId xmlns:a16="http://schemas.microsoft.com/office/drawing/2014/main" id="{AB3DF634-E6B2-4090-C2B8-51CA8016CC4C}"/>
              </a:ext>
            </a:extLst>
          </p:cNvPr>
          <p:cNvSpPr txBox="1"/>
          <p:nvPr/>
        </p:nvSpPr>
        <p:spPr>
          <a:xfrm>
            <a:off x="3370193" y="1049729"/>
            <a:ext cx="6306378" cy="1200329"/>
          </a:xfrm>
          <a:prstGeom prst="rect">
            <a:avLst/>
          </a:prstGeom>
          <a:noFill/>
        </p:spPr>
        <p:txBody>
          <a:bodyPr wrap="square" rtlCol="0" anchor="ctr">
            <a:spAutoFit/>
          </a:bodyPr>
          <a:lstStyle/>
          <a:p>
            <a:r>
              <a:rPr lang="en-US" sz="7200" dirty="0">
                <a:solidFill>
                  <a:schemeClr val="tx1">
                    <a:lumMod val="95000"/>
                    <a:lumOff val="5000"/>
                  </a:schemeClr>
                </a:solidFill>
                <a:highlight>
                  <a:srgbClr val="C0C9C2"/>
                </a:highlight>
                <a:latin typeface="+mj-lt"/>
              </a:rPr>
              <a:t>THANK YOU</a:t>
            </a:r>
            <a:endParaRPr lang="en-IN" sz="7200" dirty="0">
              <a:solidFill>
                <a:schemeClr val="tx1">
                  <a:lumMod val="95000"/>
                  <a:lumOff val="5000"/>
                </a:schemeClr>
              </a:solidFill>
              <a:highlight>
                <a:srgbClr val="C0C9C2"/>
              </a:highlight>
              <a:latin typeface="+mj-lt"/>
            </a:endParaRPr>
          </a:p>
        </p:txBody>
      </p:sp>
    </p:spTree>
    <p:extLst>
      <p:ext uri="{BB962C8B-B14F-4D97-AF65-F5344CB8AC3E}">
        <p14:creationId xmlns:p14="http://schemas.microsoft.com/office/powerpoint/2010/main" val="232604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2902264" y="1711497"/>
            <a:ext cx="8991563" cy="1005839"/>
          </a:xfrm>
        </p:spPr>
        <p:txBody>
          <a:bodyPr/>
          <a:lstStyle/>
          <a:p>
            <a:r>
              <a:rPr lang="en-US" sz="6000" b="1" dirty="0">
                <a:latin typeface="Times New Roman" panose="02020603050405020304" pitchFamily="18" charset="0"/>
                <a:cs typeface="Times New Roman" panose="02020603050405020304" pitchFamily="18" charset="0"/>
              </a:rPr>
              <a:t>Team Members</a:t>
            </a: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a:t>
            </a:fld>
            <a:endParaRPr lang="en-US" dirty="0"/>
          </a:p>
        </p:txBody>
      </p:sp>
      <p:graphicFrame>
        <p:nvGraphicFramePr>
          <p:cNvPr id="2" name="Table 1">
            <a:extLst>
              <a:ext uri="{FF2B5EF4-FFF2-40B4-BE49-F238E27FC236}">
                <a16:creationId xmlns:a16="http://schemas.microsoft.com/office/drawing/2014/main" id="{A6C1690B-78F1-DB21-E52B-EEA897CFECCB}"/>
              </a:ext>
            </a:extLst>
          </p:cNvPr>
          <p:cNvGraphicFramePr>
            <a:graphicFrameLocks noGrp="1"/>
          </p:cNvGraphicFramePr>
          <p:nvPr>
            <p:extLst>
              <p:ext uri="{D42A27DB-BD31-4B8C-83A1-F6EECF244321}">
                <p14:modId xmlns:p14="http://schemas.microsoft.com/office/powerpoint/2010/main" val="222093712"/>
              </p:ext>
            </p:extLst>
          </p:nvPr>
        </p:nvGraphicFramePr>
        <p:xfrm>
          <a:off x="1753705" y="309462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90420236"/>
                    </a:ext>
                  </a:extLst>
                </a:gridCol>
                <a:gridCol w="4064000">
                  <a:extLst>
                    <a:ext uri="{9D8B030D-6E8A-4147-A177-3AD203B41FA5}">
                      <a16:colId xmlns:a16="http://schemas.microsoft.com/office/drawing/2014/main" val="399499127"/>
                    </a:ext>
                  </a:extLst>
                </a:gridCol>
              </a:tblGrid>
              <a:tr h="370840">
                <a:tc>
                  <a:txBody>
                    <a:bodyPr/>
                    <a:lstStyle/>
                    <a:p>
                      <a:r>
                        <a:rPr lang="en-US" dirty="0"/>
                        <a:t>Name</a:t>
                      </a:r>
                      <a:endParaRPr lang="en-IN" dirty="0"/>
                    </a:p>
                  </a:txBody>
                  <a:tcPr/>
                </a:tc>
                <a:tc>
                  <a:txBody>
                    <a:bodyPr/>
                    <a:lstStyle/>
                    <a:p>
                      <a:r>
                        <a:rPr lang="en-US" dirty="0"/>
                        <a:t>Roll No</a:t>
                      </a:r>
                      <a:endParaRPr lang="en-IN" dirty="0"/>
                    </a:p>
                  </a:txBody>
                  <a:tcPr/>
                </a:tc>
                <a:extLst>
                  <a:ext uri="{0D108BD9-81ED-4DB2-BD59-A6C34878D82A}">
                    <a16:rowId xmlns:a16="http://schemas.microsoft.com/office/drawing/2014/main" val="1852408148"/>
                  </a:ext>
                </a:extLst>
              </a:tr>
              <a:tr h="370840">
                <a:tc>
                  <a:txBody>
                    <a:bodyPr/>
                    <a:lstStyle/>
                    <a:p>
                      <a:r>
                        <a:rPr lang="en-US" b="1" dirty="0" err="1">
                          <a:latin typeface="Times New Roman" panose="02020603050405020304" pitchFamily="18" charset="0"/>
                          <a:cs typeface="Times New Roman" panose="02020603050405020304" pitchFamily="18" charset="0"/>
                        </a:rPr>
                        <a:t>Tejashwini</a:t>
                      </a:r>
                      <a:r>
                        <a:rPr lang="en-US" b="1" dirty="0">
                          <a:latin typeface="Times New Roman" panose="02020603050405020304" pitchFamily="18" charset="0"/>
                          <a:cs typeface="Times New Roman" panose="02020603050405020304" pitchFamily="18" charset="0"/>
                        </a:rPr>
                        <a:t> K T</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20211IST0010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4028804"/>
                  </a:ext>
                </a:extLst>
              </a:tr>
              <a:tr h="370840">
                <a:tc>
                  <a:txBody>
                    <a:bodyPr/>
                    <a:lstStyle/>
                    <a:p>
                      <a:r>
                        <a:rPr lang="en-US" b="1" dirty="0">
                          <a:latin typeface="Times New Roman" panose="02020603050405020304" pitchFamily="18" charset="0"/>
                          <a:cs typeface="Times New Roman" panose="02020603050405020304" pitchFamily="18" charset="0"/>
                        </a:rPr>
                        <a:t>Sathya R</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20211IST0012</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2995936"/>
                  </a:ext>
                </a:extLst>
              </a:tr>
              <a:tr h="370840">
                <a:tc>
                  <a:txBody>
                    <a:bodyPr/>
                    <a:lstStyle/>
                    <a:p>
                      <a:r>
                        <a:rPr lang="en-US" b="1" dirty="0">
                          <a:latin typeface="Times New Roman" panose="02020603050405020304" pitchFamily="18" charset="0"/>
                          <a:cs typeface="Times New Roman" panose="02020603050405020304" pitchFamily="18" charset="0"/>
                        </a:rPr>
                        <a:t>Darshan RN</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20211IST0008</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3313138"/>
                  </a:ext>
                </a:extLst>
              </a:tr>
            </a:tbl>
          </a:graphicData>
        </a:graphic>
      </p:graphicFrame>
    </p:spTree>
    <p:extLst>
      <p:ext uri="{BB962C8B-B14F-4D97-AF65-F5344CB8AC3E}">
        <p14:creationId xmlns:p14="http://schemas.microsoft.com/office/powerpoint/2010/main" val="408354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5409372" y="1997519"/>
            <a:ext cx="4667250" cy="4231585"/>
          </a:xfrm>
        </p:spPr>
        <p:txBody>
          <a:bodyPr>
            <a:normAutofit/>
          </a:bodyPr>
          <a:lstStyle/>
          <a:p>
            <a:r>
              <a:rPr lang="en-US" dirty="0"/>
              <a:t>01 Introduction</a:t>
            </a:r>
          </a:p>
          <a:p>
            <a:r>
              <a:rPr lang="en-US" dirty="0"/>
              <a:t>02 Results from last year</a:t>
            </a:r>
          </a:p>
          <a:p>
            <a:r>
              <a:rPr lang="en-US" dirty="0"/>
              <a:t>03 Tools Used</a:t>
            </a:r>
          </a:p>
          <a:p>
            <a:r>
              <a:rPr lang="en-US" dirty="0"/>
              <a:t>04 Implementation</a:t>
            </a:r>
          </a:p>
          <a:p>
            <a:r>
              <a:rPr lang="en-US" dirty="0"/>
              <a:t>05 Outcomes</a:t>
            </a:r>
          </a:p>
          <a:p>
            <a:r>
              <a:rPr lang="en-US" dirty="0"/>
              <a:t>06 Limitation and Scope</a:t>
            </a:r>
          </a:p>
          <a:p>
            <a:r>
              <a:rPr lang="en-US" dirty="0"/>
              <a:t>07 Conclusion</a:t>
            </a:r>
          </a:p>
          <a:p>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761917" y="2075881"/>
            <a:ext cx="4952999" cy="4391025"/>
          </a:xfrm>
        </p:spPr>
        <p:txBody>
          <a:bodyPr>
            <a:normAutofit/>
          </a:bodyPr>
          <a:lstStyle/>
          <a:p>
            <a:pPr marL="342900" marR="0" lvl="0" indent="-342900" algn="just"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The aim of this project is to analyze a comprehensive dataset on malnutrition indicators across countries and regions, identify key trends and patterns, and visualize the data to provide insights for policymakers, researchers, and organizations working to combat malnutrition. </a:t>
            </a:r>
          </a:p>
          <a:p>
            <a:pPr marL="342900" marR="0" lvl="0" indent="-342900" algn="just"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The analysis will focus on understanding the prevalence of malnutrition, its distribution, contributing factors, and the effectiveness of interventions, with the goal of informing targeted strategies to reduce malnutrition and improve nutrition outcomes worldwide.</a:t>
            </a:r>
            <a:endParaRPr kumimoji="0" lang="en-IN"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endParaRPr lang="en-US" dirty="0"/>
          </a:p>
        </p:txBody>
      </p:sp>
      <p:pic>
        <p:nvPicPr>
          <p:cNvPr id="27" name="Picture Placeholder 26">
            <a:extLst>
              <a:ext uri="{FF2B5EF4-FFF2-40B4-BE49-F238E27FC236}">
                <a16:creationId xmlns:a16="http://schemas.microsoft.com/office/drawing/2014/main" id="{FC80FA98-D238-41BC-848B-15F7D2C9D061}"/>
              </a:ext>
            </a:extLst>
          </p:cNvPr>
          <p:cNvPicPr>
            <a:picLocks noGrp="1" noChangeAspect="1"/>
          </p:cNvPicPr>
          <p:nvPr>
            <p:ph type="pic" sz="quarter" idx="10"/>
          </p:nvPr>
        </p:nvPicPr>
        <p:blipFill>
          <a:blip r:embed="rId2"/>
          <a:srcRect/>
          <a:stretch/>
        </p:blipFill>
        <p:spPr>
          <a:xfrm>
            <a:off x="6477083" y="1666418"/>
            <a:ext cx="4953000" cy="3090862"/>
          </a:xfrm>
          <a:prstGeom prst="rect">
            <a:avLst/>
          </a:prstGeom>
          <a:ln>
            <a:noFill/>
          </a:ln>
          <a:effectLst>
            <a:outerShdw blurRad="292100" dist="139700" dir="2700000" algn="tl" rotWithShape="0">
              <a:srgbClr val="333333">
                <a:alpha val="65000"/>
              </a:srgbClr>
            </a:outerShdw>
          </a:effectLst>
        </p:spPr>
      </p:pic>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37129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Growth by sector</a:t>
            </a:r>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6" name="Content Placeholder 5">
            <a:extLst>
              <a:ext uri="{FF2B5EF4-FFF2-40B4-BE49-F238E27FC236}">
                <a16:creationId xmlns:a16="http://schemas.microsoft.com/office/drawing/2014/main" id="{24A98FB4-F57F-650B-5182-90AF4BC2A20A}"/>
              </a:ext>
            </a:extLst>
          </p:cNvPr>
          <p:cNvPicPr>
            <a:picLocks noGrp="1" noChangeAspect="1"/>
          </p:cNvPicPr>
          <p:nvPr>
            <p:ph sz="quarter" idx="11"/>
          </p:nvPr>
        </p:nvPicPr>
        <p:blipFill>
          <a:blip r:embed="rId2"/>
          <a:stretch>
            <a:fillRect/>
          </a:stretch>
        </p:blipFill>
        <p:spPr>
          <a:xfrm>
            <a:off x="775252" y="1477964"/>
            <a:ext cx="10296939" cy="5008562"/>
          </a:xfr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Tools Used </a:t>
            </a:r>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5" name="Content Placeholder 4">
            <a:extLst>
              <a:ext uri="{FF2B5EF4-FFF2-40B4-BE49-F238E27FC236}">
                <a16:creationId xmlns:a16="http://schemas.microsoft.com/office/drawing/2014/main" id="{3364D13C-2EC4-CAC6-F406-E97054B8ED6C}"/>
              </a:ext>
            </a:extLst>
          </p:cNvPr>
          <p:cNvSpPr>
            <a:spLocks noGrp="1"/>
          </p:cNvSpPr>
          <p:nvPr>
            <p:ph sz="quarter" idx="11"/>
          </p:nvPr>
        </p:nvSpPr>
        <p:spPr>
          <a:xfrm>
            <a:off x="854074" y="1357244"/>
            <a:ext cx="10499725" cy="4860925"/>
          </a:xfrm>
        </p:spPr>
        <p:txBody>
          <a:bodyPr>
            <a:normAutofit fontScale="85000" lnSpcReduction="10000"/>
          </a:bodyPr>
          <a:lstStyle/>
          <a:p>
            <a:pPr algn="just">
              <a:lnSpc>
                <a:spcPct val="150000"/>
              </a:lnSpc>
              <a:buFont typeface="Wingdings" panose="05000000000000000000" pitchFamily="2" charset="2"/>
              <a:buChar char="q"/>
            </a:pPr>
            <a:r>
              <a:rPr lang="en-US" sz="2800" dirty="0">
                <a:solidFill>
                  <a:srgbClr val="000000"/>
                </a:solidFill>
                <a:latin typeface="Times New Roman" panose="02020603050405020304" pitchFamily="18" charset="0"/>
              </a:rPr>
              <a:t>Software: </a:t>
            </a:r>
          </a:p>
          <a:p>
            <a:pPr marL="457200" lvl="1" indent="0" algn="just">
              <a:buNone/>
            </a:pPr>
            <a:r>
              <a:rPr lang="en-US" b="0" i="0" u="none" strike="noStrike" baseline="0" dirty="0">
                <a:solidFill>
                  <a:srgbClr val="000000"/>
                </a:solidFill>
                <a:latin typeface="Times New Roman" panose="02020603050405020304" pitchFamily="18" charset="0"/>
              </a:rPr>
              <a:t>Google </a:t>
            </a:r>
            <a:r>
              <a:rPr lang="en-US" b="0" i="0" u="none" strike="noStrike" baseline="0" dirty="0" err="1">
                <a:solidFill>
                  <a:srgbClr val="000000"/>
                </a:solidFill>
                <a:latin typeface="Times New Roman" panose="02020603050405020304" pitchFamily="18" charset="0"/>
              </a:rPr>
              <a:t>Colab</a:t>
            </a:r>
            <a:r>
              <a:rPr lang="en-US" b="0" i="0" u="none" strike="noStrike" baseline="0" dirty="0">
                <a:solidFill>
                  <a:srgbClr val="000000"/>
                </a:solidFill>
                <a:latin typeface="Times New Roman" panose="02020603050405020304" pitchFamily="18" charset="0"/>
              </a:rPr>
              <a:t>: </a:t>
            </a:r>
            <a:r>
              <a:rPr lang="en-US" b="0" i="0" u="none" strike="noStrike" baseline="0" dirty="0" err="1">
                <a:solidFill>
                  <a:srgbClr val="000000"/>
                </a:solidFill>
                <a:latin typeface="Times New Roman" panose="02020603050405020304" pitchFamily="18" charset="0"/>
              </a:rPr>
              <a:t>Colaboratory</a:t>
            </a:r>
            <a:r>
              <a:rPr lang="en-US" b="0" i="0" u="none" strike="noStrike" baseline="0" dirty="0">
                <a:solidFill>
                  <a:srgbClr val="000000"/>
                </a:solidFill>
                <a:latin typeface="Times New Roman" panose="02020603050405020304" pitchFamily="18" charset="0"/>
              </a:rPr>
              <a:t> allows us to write and execute Python codes in our browser. </a:t>
            </a:r>
          </a:p>
          <a:p>
            <a:pPr algn="just">
              <a:lnSpc>
                <a:spcPct val="150000"/>
              </a:lnSpc>
              <a:buFont typeface="Wingdings" panose="05000000000000000000" pitchFamily="2" charset="2"/>
              <a:buChar char="q"/>
            </a:pPr>
            <a:r>
              <a:rPr lang="en-IN" sz="2800" b="0" i="0" u="none" strike="noStrike" baseline="0" dirty="0">
                <a:solidFill>
                  <a:srgbClr val="000000"/>
                </a:solidFill>
                <a:latin typeface="Times New Roman" panose="02020603050405020304" pitchFamily="18" charset="0"/>
              </a:rPr>
              <a:t>Libraries: </a:t>
            </a:r>
          </a:p>
          <a:p>
            <a:pPr marL="800100" lvl="1" indent="-342900" algn="just">
              <a:buFont typeface="+mj-lt"/>
              <a:buAutoNum type="arabicPeriod"/>
            </a:pPr>
            <a:r>
              <a:rPr lang="en-US" b="0" i="0" u="none" strike="noStrike" baseline="0" dirty="0">
                <a:solidFill>
                  <a:srgbClr val="000000"/>
                </a:solidFill>
                <a:latin typeface="Times New Roman" panose="02020603050405020304" pitchFamily="18" charset="0"/>
              </a:rPr>
              <a:t>NumPy</a:t>
            </a:r>
          </a:p>
          <a:p>
            <a:pPr marL="800100" lvl="1" indent="-342900" algn="just">
              <a:buFont typeface="+mj-lt"/>
              <a:buAutoNum type="arabicPeriod"/>
            </a:pPr>
            <a:r>
              <a:rPr lang="en-US" b="0" i="0" u="none" strike="noStrike" baseline="0" dirty="0">
                <a:solidFill>
                  <a:srgbClr val="000000"/>
                </a:solidFill>
                <a:latin typeface="Times New Roman" panose="02020603050405020304" pitchFamily="18" charset="0"/>
              </a:rPr>
              <a:t>Pandas</a:t>
            </a:r>
          </a:p>
          <a:p>
            <a:pPr marL="457200" lvl="1" indent="0" algn="just">
              <a:buNone/>
            </a:pPr>
            <a:r>
              <a:rPr lang="en-US" b="0" i="0" u="none" strike="noStrike" baseline="0" dirty="0">
                <a:solidFill>
                  <a:srgbClr val="000000"/>
                </a:solidFill>
                <a:latin typeface="Times New Roman" panose="02020603050405020304" pitchFamily="18" charset="0"/>
              </a:rPr>
              <a:t>3. Seaborn</a:t>
            </a:r>
          </a:p>
          <a:p>
            <a:pPr marL="457200" lvl="1" indent="0" algn="just">
              <a:buNone/>
            </a:pPr>
            <a:r>
              <a:rPr lang="en-US" b="0" i="0" u="none" strike="noStrike" baseline="0" dirty="0">
                <a:solidFill>
                  <a:srgbClr val="000000"/>
                </a:solidFill>
                <a:latin typeface="Times New Roman" panose="02020603050405020304" pitchFamily="18" charset="0"/>
              </a:rPr>
              <a:t>4. Matplotlib</a:t>
            </a:r>
          </a:p>
          <a:p>
            <a:pPr marL="457200" lvl="1" indent="0" algn="just">
              <a:buNone/>
            </a:pPr>
            <a:r>
              <a:rPr lang="en-US" b="0" i="0" u="none" strike="noStrike" baseline="0" dirty="0">
                <a:solidFill>
                  <a:srgbClr val="000000"/>
                </a:solidFill>
                <a:latin typeface="Times New Roman" panose="02020603050405020304" pitchFamily="18" charset="0"/>
              </a:rPr>
              <a:t>5. Suppress Warnings</a:t>
            </a:r>
          </a:p>
          <a:p>
            <a:pPr lvl="1" algn="just">
              <a:buFont typeface="Wingdings" panose="05000000000000000000" pitchFamily="2" charset="2"/>
              <a:buChar char="q"/>
            </a:pPr>
            <a:r>
              <a:rPr lang="en-IN" sz="2400" b="0" i="0" u="none" strike="noStrike" baseline="0" dirty="0">
                <a:solidFill>
                  <a:srgbClr val="000000"/>
                </a:solidFill>
                <a:latin typeface="Times New Roman" panose="02020603050405020304" pitchFamily="18" charset="0"/>
              </a:rPr>
              <a:t>Database: Malnutrition across the Globe</a:t>
            </a:r>
          </a:p>
          <a:p>
            <a:pPr marL="914400" lvl="1" indent="-457200" algn="just">
              <a:buFont typeface="+mj-lt"/>
              <a:buAutoNum type="arabicPeriod"/>
            </a:pPr>
            <a:endParaRPr lang="en-US"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BCEC8A-0AC6-73DE-7AFC-09DF444A6A31}"/>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4" name="Title 3">
            <a:extLst>
              <a:ext uri="{FF2B5EF4-FFF2-40B4-BE49-F238E27FC236}">
                <a16:creationId xmlns:a16="http://schemas.microsoft.com/office/drawing/2014/main" id="{8550089C-D215-4F32-1638-2A92F12A16DB}"/>
              </a:ext>
            </a:extLst>
          </p:cNvPr>
          <p:cNvSpPr>
            <a:spLocks noGrp="1"/>
          </p:cNvSpPr>
          <p:nvPr>
            <p:ph type="title"/>
          </p:nvPr>
        </p:nvSpPr>
        <p:spPr/>
        <p:txBody>
          <a:bodyPr/>
          <a:lstStyle/>
          <a:p>
            <a:r>
              <a:rPr lang="en-US" dirty="0"/>
              <a:t>METHODOLOGY</a:t>
            </a:r>
            <a:endParaRPr lang="en-IN" dirty="0"/>
          </a:p>
        </p:txBody>
      </p:sp>
      <p:pic>
        <p:nvPicPr>
          <p:cNvPr id="5" name="Picture 4">
            <a:extLst>
              <a:ext uri="{FF2B5EF4-FFF2-40B4-BE49-F238E27FC236}">
                <a16:creationId xmlns:a16="http://schemas.microsoft.com/office/drawing/2014/main" id="{0EE9F539-7ADB-89EE-CA94-5B89D9E72B46}"/>
              </a:ext>
            </a:extLst>
          </p:cNvPr>
          <p:cNvPicPr>
            <a:picLocks noChangeAspect="1"/>
          </p:cNvPicPr>
          <p:nvPr/>
        </p:nvPicPr>
        <p:blipFill>
          <a:blip r:embed="rId2"/>
          <a:stretch>
            <a:fillRect/>
          </a:stretch>
        </p:blipFill>
        <p:spPr>
          <a:xfrm>
            <a:off x="2236304" y="1943094"/>
            <a:ext cx="7633254" cy="4020384"/>
          </a:xfrm>
          <a:prstGeom prst="rect">
            <a:avLst/>
          </a:prstGeom>
        </p:spPr>
      </p:pic>
    </p:spTree>
    <p:extLst>
      <p:ext uri="{BB962C8B-B14F-4D97-AF65-F5344CB8AC3E}">
        <p14:creationId xmlns:p14="http://schemas.microsoft.com/office/powerpoint/2010/main" val="230427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BF59AC89-2307-4F1C-962F-D954A6C80A28}"/>
              </a:ext>
            </a:extLst>
          </p:cNvPr>
          <p:cNvSpPr>
            <a:spLocks noGrp="1"/>
          </p:cNvSpPr>
          <p:nvPr>
            <p:ph type="title"/>
          </p:nvPr>
        </p:nvSpPr>
        <p:spPr>
          <a:xfrm>
            <a:off x="2226365" y="3275525"/>
            <a:ext cx="8547652" cy="2237467"/>
          </a:xfrm>
        </p:spPr>
        <p:txBody>
          <a:bodyPr>
            <a:normAutofit/>
          </a:bodyPr>
          <a:lstStyle/>
          <a:p>
            <a:r>
              <a:rPr lang="en-US" sz="6000" b="1" dirty="0"/>
              <a:t>IMPLEMENTATION</a:t>
            </a:r>
            <a:endParaRPr lang="en-US" sz="6000" b="1" dirty="0">
              <a:solidFill>
                <a:schemeClr val="accent2">
                  <a:lumMod val="50000"/>
                </a:schemeClr>
              </a:solidFill>
            </a:endParaRPr>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028" name="Picture 4" descr="Kagera authorities moves to end malnutrition - Daily News">
            <a:extLst>
              <a:ext uri="{FF2B5EF4-FFF2-40B4-BE49-F238E27FC236}">
                <a16:creationId xmlns:a16="http://schemas.microsoft.com/office/drawing/2014/main" id="{B060A1D8-FF44-0A5A-13FF-4527AE44E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941" y="1345008"/>
            <a:ext cx="10222118"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99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FBDC16-0CC3-0BFD-864C-4BB691CC4702}"/>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6" name="Picture 5">
            <a:extLst>
              <a:ext uri="{FF2B5EF4-FFF2-40B4-BE49-F238E27FC236}">
                <a16:creationId xmlns:a16="http://schemas.microsoft.com/office/drawing/2014/main" id="{58169B40-C2C8-09FA-EC0C-C509F6324078}"/>
              </a:ext>
            </a:extLst>
          </p:cNvPr>
          <p:cNvPicPr>
            <a:picLocks noChangeAspect="1"/>
          </p:cNvPicPr>
          <p:nvPr/>
        </p:nvPicPr>
        <p:blipFill>
          <a:blip r:embed="rId2"/>
          <a:stretch>
            <a:fillRect/>
          </a:stretch>
        </p:blipFill>
        <p:spPr>
          <a:xfrm>
            <a:off x="559202" y="497711"/>
            <a:ext cx="10127848" cy="5671595"/>
          </a:xfrm>
          <a:prstGeom prst="rect">
            <a:avLst/>
          </a:prstGeom>
        </p:spPr>
      </p:pic>
    </p:spTree>
    <p:extLst>
      <p:ext uri="{BB962C8B-B14F-4D97-AF65-F5344CB8AC3E}">
        <p14:creationId xmlns:p14="http://schemas.microsoft.com/office/powerpoint/2010/main" val="2319445660"/>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253</TotalTime>
  <Words>310</Words>
  <Application>Microsoft Office PowerPoint</Application>
  <PresentationFormat>Widescreen</PresentationFormat>
  <Paragraphs>64</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Biome Light</vt:lpstr>
      <vt:lpstr>Calibri</vt:lpstr>
      <vt:lpstr>Times New Roman</vt:lpstr>
      <vt:lpstr>Wingdings</vt:lpstr>
      <vt:lpstr>Wingdings 3</vt:lpstr>
      <vt:lpstr>Office Theme</vt:lpstr>
      <vt:lpstr>MALNUTRITION ACROSS THE GLOBE</vt:lpstr>
      <vt:lpstr>Team Members</vt:lpstr>
      <vt:lpstr>Agenda</vt:lpstr>
      <vt:lpstr>Introduction</vt:lpstr>
      <vt:lpstr>Growth by sector</vt:lpstr>
      <vt:lpstr>Tools Used </vt:lpstr>
      <vt:lpstr>METHODOLOGY</vt:lpstr>
      <vt:lpstr>IMPLEMENTATION</vt:lpstr>
      <vt:lpstr>PowerPoint Presentation</vt:lpstr>
      <vt:lpstr>PowerPoint Presentation</vt:lpstr>
      <vt:lpstr>PowerPoint Presentation</vt:lpstr>
      <vt:lpstr>PowerPoint Presentation</vt:lpstr>
      <vt:lpstr>LIMITATIONS AND 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MALNUTRITION ACROSS THE GLOBE</dc:title>
  <dc:creator>Khushi Gowda</dc:creator>
  <cp:lastModifiedBy>Khushi Gowda</cp:lastModifiedBy>
  <cp:revision>5</cp:revision>
  <dcterms:created xsi:type="dcterms:W3CDTF">2024-05-14T14:15:43Z</dcterms:created>
  <dcterms:modified xsi:type="dcterms:W3CDTF">2024-05-18T03:27:37Z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