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68" r:id="rId2"/>
    <p:sldId id="257" r:id="rId3"/>
    <p:sldId id="259" r:id="rId4"/>
    <p:sldId id="260" r:id="rId5"/>
    <p:sldId id="261" r:id="rId6"/>
    <p:sldId id="262" r:id="rId7"/>
    <p:sldId id="270" r:id="rId8"/>
    <p:sldId id="271" r:id="rId9"/>
    <p:sldId id="272" r:id="rId10"/>
    <p:sldId id="273" r:id="rId11"/>
    <p:sldId id="264" r:id="rId12"/>
    <p:sldId id="267"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1433" y="2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2AB57C-8DC7-4266-BCEB-48FBDEE46450}"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AB57C-8DC7-4266-BCEB-48FBDEE46450}"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2AB57C-8DC7-4266-BCEB-48FBDEE46450}"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AB57C-8DC7-4266-BCEB-48FBDEE46450}"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2AB57C-8DC7-4266-BCEB-48FBDEE46450}"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2AB57C-8DC7-4266-BCEB-48FBDEE46450}" type="datetimeFigureOut">
              <a:rPr lang="en-IN" smtClean="0"/>
              <a:t>21-04-2021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2AB57C-8DC7-4266-BCEB-48FBDEE46450}" type="datetimeFigureOut">
              <a:rPr lang="en-IN" smtClean="0"/>
              <a:t>21-04-2021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E882D6-400D-45DB-B234-47864F132DF2}"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2AB57C-8DC7-4266-BCEB-48FBDEE46450}" type="datetimeFigureOut">
              <a:rPr lang="en-IN" smtClean="0"/>
              <a:t>21-04-2021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AB57C-8DC7-4266-BCEB-48FBDEE46450}" type="datetimeFigureOut">
              <a:rPr lang="en-IN" smtClean="0"/>
              <a:t>21-04-2021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AB57C-8DC7-4266-BCEB-48FBDEE46450}" type="datetimeFigureOut">
              <a:rPr lang="en-IN" smtClean="0"/>
              <a:t>21-04-2021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AB57C-8DC7-4266-BCEB-48FBDEE46450}" type="datetimeFigureOut">
              <a:rPr lang="en-IN" smtClean="0"/>
              <a:t>21-04-2021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B2AB57C-8DC7-4266-BCEB-48FBDEE46450}" type="datetimeFigureOut">
              <a:rPr lang="en-IN" smtClean="0"/>
              <a:t>21-04-2021</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6E882D6-400D-45DB-B234-47864F132DF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fwwI4R_97DI&amp;t=354s" TargetMode="External"/><Relationship Id="rId2" Type="http://schemas.openxmlformats.org/officeDocument/2006/relationships/hyperlink" Target="https://www.learnelectronicsindia.com/post/fire-alarm-system-project-by-interfacing-arduino-with-temperature-gas-sensor-using-tinkerca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5956-E3CC-4606-86BF-4DFD4AD542F7}"/>
              </a:ext>
            </a:extLst>
          </p:cNvPr>
          <p:cNvSpPr>
            <a:spLocks noGrp="1"/>
          </p:cNvSpPr>
          <p:nvPr>
            <p:ph type="title"/>
          </p:nvPr>
        </p:nvSpPr>
        <p:spPr/>
        <p:txBody>
          <a:bodyPr/>
          <a:lstStyle/>
          <a:p>
            <a:pPr algn="ctr"/>
            <a:r>
              <a:rPr kumimoji="0" lang="en-IN" sz="4400" b="1" i="0" u="none" strike="noStrike" kern="1200" cap="all" spc="-100" normalizeH="0" baseline="0" noProof="0" dirty="0">
                <a:ln>
                  <a:noFill/>
                </a:ln>
                <a:solidFill>
                  <a:srgbClr val="323232"/>
                </a:solidFill>
                <a:effectLst/>
                <a:uLnTx/>
                <a:uFillTx/>
                <a:latin typeface="Segoe UI Emoji" pitchFamily="34" charset="0"/>
                <a:ea typeface="Segoe UI Emoji" pitchFamily="34" charset="0"/>
                <a:cs typeface="+mj-cs"/>
              </a:rPr>
              <a:t>MPCA LAB MINI PROJECT</a:t>
            </a:r>
            <a:endParaRPr lang="en-IN" dirty="0"/>
          </a:p>
        </p:txBody>
      </p:sp>
      <p:sp>
        <p:nvSpPr>
          <p:cNvPr id="3" name="Content Placeholder 2">
            <a:extLst>
              <a:ext uri="{FF2B5EF4-FFF2-40B4-BE49-F238E27FC236}">
                <a16:creationId xmlns:a16="http://schemas.microsoft.com/office/drawing/2014/main" id="{A2B399CD-DF32-438A-B9A3-AC76F5F9F72D}"/>
              </a:ext>
            </a:extLst>
          </p:cNvPr>
          <p:cNvSpPr>
            <a:spLocks noGrp="1"/>
          </p:cNvSpPr>
          <p:nvPr>
            <p:ph idx="1"/>
          </p:nvPr>
        </p:nvSpPr>
        <p:spPr/>
        <p:txBody>
          <a:bodyPr/>
          <a:lstStyle/>
          <a:p>
            <a:pPr marL="0" indent="0">
              <a:buNone/>
            </a:pPr>
            <a:r>
              <a:rPr lang="en-IN" b="1" dirty="0">
                <a:solidFill>
                  <a:schemeClr val="tx2">
                    <a:lumMod val="75000"/>
                  </a:schemeClr>
                </a:solidFill>
              </a:rPr>
              <a:t>PROJECT TITLE    : FIRE ALARM SYSTEM USING 		            GAS AND TEMPERATURE SENSOR </a:t>
            </a:r>
          </a:p>
          <a:p>
            <a:pPr marL="0" indent="0">
              <a:buNone/>
            </a:pPr>
            <a:endParaRPr lang="en-IN" b="1" dirty="0">
              <a:solidFill>
                <a:schemeClr val="tx2">
                  <a:lumMod val="75000"/>
                </a:schemeClr>
              </a:solidFill>
            </a:endParaRPr>
          </a:p>
          <a:p>
            <a:pPr marL="0" indent="0">
              <a:buNone/>
            </a:pPr>
            <a:r>
              <a:rPr lang="en-IN" b="1" dirty="0">
                <a:solidFill>
                  <a:schemeClr val="tx2">
                    <a:lumMod val="75000"/>
                  </a:schemeClr>
                </a:solidFill>
              </a:rPr>
              <a:t>SECTION                : I1</a:t>
            </a:r>
            <a:r>
              <a:rPr lang="en-IN" b="1" dirty="0"/>
              <a:t> </a:t>
            </a:r>
          </a:p>
          <a:p>
            <a:pPr marL="0" indent="0">
              <a:buNone/>
            </a:pPr>
            <a:endParaRPr lang="en-IN" b="1" dirty="0"/>
          </a:p>
          <a:p>
            <a:pPr marL="0" indent="0">
              <a:buNone/>
            </a:pPr>
            <a:r>
              <a:rPr lang="en-IN" b="1" dirty="0">
                <a:solidFill>
                  <a:schemeClr val="tx2">
                    <a:lumMod val="75000"/>
                  </a:schemeClr>
                </a:solidFill>
              </a:rPr>
              <a:t>STUDENTS NAME </a:t>
            </a:r>
            <a:r>
              <a:rPr lang="en-IN" b="1" dirty="0"/>
              <a:t>: Vaibhav S</a:t>
            </a:r>
          </a:p>
          <a:p>
            <a:pPr marL="0" indent="0">
              <a:buNone/>
            </a:pPr>
            <a:r>
              <a:rPr lang="en-IN" b="1" dirty="0"/>
              <a:t>			  Tejashwini Hosamani</a:t>
            </a:r>
          </a:p>
          <a:p>
            <a:pPr marL="0" indent="0">
              <a:buNone/>
            </a:pPr>
            <a:r>
              <a:rPr lang="en-IN" b="1" dirty="0"/>
              <a:t> </a:t>
            </a:r>
          </a:p>
          <a:p>
            <a:pPr marL="0" indent="0">
              <a:buNone/>
            </a:pPr>
            <a:r>
              <a:rPr lang="en-IN" b="1" dirty="0">
                <a:solidFill>
                  <a:schemeClr val="tx2">
                    <a:lumMod val="75000"/>
                  </a:schemeClr>
                </a:solidFill>
              </a:rPr>
              <a:t>SRN’s                     : PES1UG19CS555</a:t>
            </a:r>
          </a:p>
          <a:p>
            <a:pPr marL="0" indent="0">
              <a:buNone/>
            </a:pPr>
            <a:r>
              <a:rPr lang="en-IN" b="1" dirty="0">
                <a:solidFill>
                  <a:schemeClr val="tx2">
                    <a:lumMod val="75000"/>
                  </a:schemeClr>
                </a:solidFill>
              </a:rPr>
              <a:t>			 PES1UG19CS539</a:t>
            </a:r>
          </a:p>
        </p:txBody>
      </p:sp>
    </p:spTree>
    <p:extLst>
      <p:ext uri="{BB962C8B-B14F-4D97-AF65-F5344CB8AC3E}">
        <p14:creationId xmlns:p14="http://schemas.microsoft.com/office/powerpoint/2010/main" val="2519662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B3C3-C318-4B20-B411-08F192B384C4}"/>
              </a:ext>
            </a:extLst>
          </p:cNvPr>
          <p:cNvSpPr>
            <a:spLocks noGrp="1"/>
          </p:cNvSpPr>
          <p:nvPr>
            <p:ph type="title"/>
          </p:nvPr>
        </p:nvSpPr>
        <p:spPr>
          <a:xfrm>
            <a:off x="457200" y="533400"/>
            <a:ext cx="8229600" cy="5919936"/>
          </a:xfrm>
        </p:spPr>
        <p:txBody>
          <a:bodyPr>
            <a:normAutofit/>
          </a:bodyPr>
          <a:lstStyle/>
          <a:p>
            <a:r>
              <a:rPr lang="en-US" sz="2400" dirty="0"/>
              <a:t>As temperature is decreased, LED stops glowing.</a:t>
            </a: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endParaRPr lang="en-IN" sz="2400" dirty="0"/>
          </a:p>
        </p:txBody>
      </p:sp>
      <p:pic>
        <p:nvPicPr>
          <p:cNvPr id="4" name="Picture 3">
            <a:extLst>
              <a:ext uri="{FF2B5EF4-FFF2-40B4-BE49-F238E27FC236}">
                <a16:creationId xmlns:a16="http://schemas.microsoft.com/office/drawing/2014/main" id="{C85C9676-7AC9-41C9-852F-134EF0861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768403"/>
            <a:ext cx="8496944" cy="4556197"/>
          </a:xfrm>
          <a:prstGeom prst="rect">
            <a:avLst/>
          </a:prstGeom>
        </p:spPr>
      </p:pic>
    </p:spTree>
    <p:extLst>
      <p:ext uri="{BB962C8B-B14F-4D97-AF65-F5344CB8AC3E}">
        <p14:creationId xmlns:p14="http://schemas.microsoft.com/office/powerpoint/2010/main" val="669186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p>
        </p:txBody>
      </p:sp>
      <p:sp>
        <p:nvSpPr>
          <p:cNvPr id="3" name="Content Placeholder 2"/>
          <p:cNvSpPr>
            <a:spLocks noGrp="1"/>
          </p:cNvSpPr>
          <p:nvPr>
            <p:ph idx="1"/>
          </p:nvPr>
        </p:nvSpPr>
        <p:spPr/>
        <p:txBody>
          <a:bodyPr>
            <a:normAutofit/>
          </a:bodyPr>
          <a:lstStyle/>
          <a:p>
            <a:r>
              <a:rPr lang="en-US" sz="3200" dirty="0"/>
              <a:t>A primary/secondary power supply, including batteries.</a:t>
            </a:r>
          </a:p>
          <a:p>
            <a:r>
              <a:rPr lang="en-US" sz="3200" dirty="0"/>
              <a:t>Smoke detector.</a:t>
            </a:r>
          </a:p>
          <a:p>
            <a:r>
              <a:rPr lang="en-US" sz="3200" dirty="0"/>
              <a:t>Audible alerts, flashing lights.</a:t>
            </a:r>
          </a:p>
          <a:p>
            <a:r>
              <a:rPr lang="en-US" sz="3200" dirty="0"/>
              <a:t>Pull stations, smoke alarms.</a:t>
            </a:r>
          </a:p>
          <a:p>
            <a:r>
              <a:rPr lang="en-US" sz="3200" dirty="0"/>
              <a:t>A control panel for constant monitoring and dispatch management.</a:t>
            </a:r>
            <a:endParaRPr lang="en-IN" sz="3200" dirty="0"/>
          </a:p>
        </p:txBody>
      </p:sp>
    </p:spTree>
    <p:extLst>
      <p:ext uri="{BB962C8B-B14F-4D97-AF65-F5344CB8AC3E}">
        <p14:creationId xmlns:p14="http://schemas.microsoft.com/office/powerpoint/2010/main" val="2246844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REFERENCES(Website links, Books etc.)</a:t>
            </a:r>
          </a:p>
        </p:txBody>
      </p:sp>
      <p:sp>
        <p:nvSpPr>
          <p:cNvPr id="3" name="Content Placeholder 2"/>
          <p:cNvSpPr>
            <a:spLocks noGrp="1"/>
          </p:cNvSpPr>
          <p:nvPr>
            <p:ph idx="1"/>
          </p:nvPr>
        </p:nvSpPr>
        <p:spPr/>
        <p:txBody>
          <a:bodyPr/>
          <a:lstStyle/>
          <a:p>
            <a:endParaRPr lang="en-IN" dirty="0">
              <a:hlinkClick r:id="rId2"/>
            </a:endParaRPr>
          </a:p>
          <a:p>
            <a:r>
              <a:rPr lang="en-IN" sz="2800" dirty="0">
                <a:hlinkClick r:id="rId2"/>
              </a:rPr>
              <a:t>https://www.learnelectronicsindia.com/post/fire-alarm-system-project-by-interfacing-arduino-with-temperature-gas-sensor-using-tinkercad</a:t>
            </a:r>
            <a:endParaRPr lang="en-IN" sz="2800" dirty="0"/>
          </a:p>
          <a:p>
            <a:r>
              <a:rPr lang="en-IN" sz="2800" dirty="0">
                <a:hlinkClick r:id="rId3"/>
              </a:rPr>
              <a:t>https://www.youtube.com/watch?v=fwwI4R_97DI&amp;t=354s</a:t>
            </a:r>
            <a:endParaRPr lang="en-IN" sz="2800" dirty="0"/>
          </a:p>
          <a:p>
            <a:pPr marL="0" indent="0">
              <a:buNone/>
            </a:pPr>
            <a:endParaRPr lang="en-IN" dirty="0"/>
          </a:p>
        </p:txBody>
      </p:sp>
    </p:spTree>
    <p:extLst>
      <p:ext uri="{BB962C8B-B14F-4D97-AF65-F5344CB8AC3E}">
        <p14:creationId xmlns:p14="http://schemas.microsoft.com/office/powerpoint/2010/main" val="838432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nodeType="clickEffect">
                                  <p:stCondLst>
                                    <p:cond delay="0"/>
                                  </p:stCondLst>
                                  <p:childTnLst>
                                    <p:animRot by="120000">
                                      <p:cBhvr>
                                        <p:cTn id="12" dur="100" fill="hold">
                                          <p:stCondLst>
                                            <p:cond delay="0"/>
                                          </p:stCondLst>
                                        </p:cTn>
                                        <p:tgtEl>
                                          <p:spTgt spid="3">
                                            <p:txEl>
                                              <p:pRg st="1" end="1"/>
                                            </p:txEl>
                                          </p:spTgt>
                                        </p:tgtEl>
                                        <p:attrNameLst>
                                          <p:attrName>r</p:attrName>
                                        </p:attrNameLst>
                                      </p:cBhvr>
                                    </p:animRot>
                                    <p:animRot by="-240000">
                                      <p:cBhvr>
                                        <p:cTn id="13" dur="200" fill="hold">
                                          <p:stCondLst>
                                            <p:cond delay="200"/>
                                          </p:stCondLst>
                                        </p:cTn>
                                        <p:tgtEl>
                                          <p:spTgt spid="3">
                                            <p:txEl>
                                              <p:pRg st="1" end="1"/>
                                            </p:txEl>
                                          </p:spTgt>
                                        </p:tgtEl>
                                        <p:attrNameLst>
                                          <p:attrName>r</p:attrName>
                                        </p:attrNameLst>
                                      </p:cBhvr>
                                    </p:animRot>
                                    <p:animRot by="240000">
                                      <p:cBhvr>
                                        <p:cTn id="14" dur="200" fill="hold">
                                          <p:stCondLst>
                                            <p:cond delay="400"/>
                                          </p:stCondLst>
                                        </p:cTn>
                                        <p:tgtEl>
                                          <p:spTgt spid="3">
                                            <p:txEl>
                                              <p:pRg st="1" end="1"/>
                                            </p:txEl>
                                          </p:spTgt>
                                        </p:tgtEl>
                                        <p:attrNameLst>
                                          <p:attrName>r</p:attrName>
                                        </p:attrNameLst>
                                      </p:cBhvr>
                                    </p:animRot>
                                    <p:animRot by="-240000">
                                      <p:cBhvr>
                                        <p:cTn id="15" dur="200" fill="hold">
                                          <p:stCondLst>
                                            <p:cond delay="600"/>
                                          </p:stCondLst>
                                        </p:cTn>
                                        <p:tgtEl>
                                          <p:spTgt spid="3">
                                            <p:txEl>
                                              <p:pRg st="1" end="1"/>
                                            </p:txEl>
                                          </p:spTgt>
                                        </p:tgtEl>
                                        <p:attrNameLst>
                                          <p:attrName>r</p:attrName>
                                        </p:attrNameLst>
                                      </p:cBhvr>
                                    </p:animRot>
                                    <p:animRot by="120000">
                                      <p:cBhvr>
                                        <p:cTn id="16" dur="200" fill="hold">
                                          <p:stCondLst>
                                            <p:cond delay="800"/>
                                          </p:stCondLst>
                                        </p:cTn>
                                        <p:tgtEl>
                                          <p:spTgt spid="3">
                                            <p:txEl>
                                              <p:pRg st="1" end="1"/>
                                            </p:txEl>
                                          </p:spTgt>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3">
                                            <p:txEl>
                                              <p:pRg st="2" end="2"/>
                                            </p:txEl>
                                          </p:spTgt>
                                        </p:tgtEl>
                                        <p:attrNameLst>
                                          <p:attrName>r</p:attrName>
                                        </p:attrNameLst>
                                      </p:cBhvr>
                                    </p:animRot>
                                    <p:animRot by="-240000">
                                      <p:cBhvr>
                                        <p:cTn id="19" dur="200" fill="hold">
                                          <p:stCondLst>
                                            <p:cond delay="200"/>
                                          </p:stCondLst>
                                        </p:cTn>
                                        <p:tgtEl>
                                          <p:spTgt spid="3">
                                            <p:txEl>
                                              <p:pRg st="2" end="2"/>
                                            </p:txEl>
                                          </p:spTgt>
                                        </p:tgtEl>
                                        <p:attrNameLst>
                                          <p:attrName>r</p:attrName>
                                        </p:attrNameLst>
                                      </p:cBhvr>
                                    </p:animRot>
                                    <p:animRot by="240000">
                                      <p:cBhvr>
                                        <p:cTn id="20" dur="200" fill="hold">
                                          <p:stCondLst>
                                            <p:cond delay="400"/>
                                          </p:stCondLst>
                                        </p:cTn>
                                        <p:tgtEl>
                                          <p:spTgt spid="3">
                                            <p:txEl>
                                              <p:pRg st="2" end="2"/>
                                            </p:txEl>
                                          </p:spTgt>
                                        </p:tgtEl>
                                        <p:attrNameLst>
                                          <p:attrName>r</p:attrName>
                                        </p:attrNameLst>
                                      </p:cBhvr>
                                    </p:animRot>
                                    <p:animRot by="-240000">
                                      <p:cBhvr>
                                        <p:cTn id="21" dur="200" fill="hold">
                                          <p:stCondLst>
                                            <p:cond delay="600"/>
                                          </p:stCondLst>
                                        </p:cTn>
                                        <p:tgtEl>
                                          <p:spTgt spid="3">
                                            <p:txEl>
                                              <p:pRg st="2" end="2"/>
                                            </p:txEl>
                                          </p:spTgt>
                                        </p:tgtEl>
                                        <p:attrNameLst>
                                          <p:attrName>r</p:attrName>
                                        </p:attrNameLst>
                                      </p:cBhvr>
                                    </p:animRot>
                                    <p:animRot by="120000">
                                      <p:cBhvr>
                                        <p:cTn id="22" dur="200" fill="hold">
                                          <p:stCondLst>
                                            <p:cond delay="80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656F-9E5B-4CA4-994E-815D2DFAA6C6}"/>
              </a:ext>
            </a:extLst>
          </p:cNvPr>
          <p:cNvSpPr>
            <a:spLocks noGrp="1"/>
          </p:cNvSpPr>
          <p:nvPr>
            <p:ph type="title"/>
          </p:nvPr>
        </p:nvSpPr>
        <p:spPr>
          <a:xfrm>
            <a:off x="457200" y="533400"/>
            <a:ext cx="8229600" cy="6063952"/>
          </a:xfrm>
        </p:spPr>
        <p:txBody>
          <a:bodyPr>
            <a:normAutofit/>
          </a:bodyPr>
          <a:lstStyle/>
          <a:p>
            <a:pPr algn="ctr"/>
            <a:r>
              <a:rPr lang="en-US" sz="8000" dirty="0"/>
              <a:t>Thank You </a:t>
            </a:r>
            <a:r>
              <a:rPr lang="en-US" sz="8000" dirty="0">
                <a:sym typeface="Wingdings" panose="05000000000000000000" pitchFamily="2" charset="2"/>
              </a:rPr>
              <a:t></a:t>
            </a:r>
            <a:endParaRPr lang="en-IN" sz="8000" dirty="0"/>
          </a:p>
        </p:txBody>
      </p:sp>
    </p:spTree>
    <p:extLst>
      <p:ext uri="{BB962C8B-B14F-4D97-AF65-F5344CB8AC3E}">
        <p14:creationId xmlns:p14="http://schemas.microsoft.com/office/powerpoint/2010/main" val="403397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599456"/>
          </a:xfrm>
        </p:spPr>
        <p:txBody>
          <a:bodyPr>
            <a:normAutofit/>
          </a:bodyPr>
          <a:lstStyle/>
          <a:p>
            <a:r>
              <a:rPr lang="en-IN" sz="3600" dirty="0"/>
              <a:t>PROBLEM STATEMENT</a:t>
            </a:r>
          </a:p>
        </p:txBody>
      </p:sp>
      <p:sp>
        <p:nvSpPr>
          <p:cNvPr id="3" name="Content Placeholder 2"/>
          <p:cNvSpPr>
            <a:spLocks noGrp="1"/>
          </p:cNvSpPr>
          <p:nvPr>
            <p:ph idx="1"/>
          </p:nvPr>
        </p:nvSpPr>
        <p:spPr>
          <a:xfrm>
            <a:off x="457200" y="2492896"/>
            <a:ext cx="8229600" cy="3984104"/>
          </a:xfrm>
        </p:spPr>
        <p:txBody>
          <a:bodyPr>
            <a:normAutofit/>
          </a:bodyPr>
          <a:lstStyle/>
          <a:p>
            <a:pPr marL="0" indent="0">
              <a:buNone/>
            </a:pPr>
            <a:endParaRPr lang="en-US" sz="3200" dirty="0"/>
          </a:p>
          <a:p>
            <a:pPr marL="0" indent="0" algn="ctr">
              <a:buNone/>
            </a:pPr>
            <a:endParaRPr lang="en-US" sz="3200" dirty="0"/>
          </a:p>
          <a:p>
            <a:pPr marL="0" indent="0" algn="ctr">
              <a:buNone/>
            </a:pPr>
            <a:r>
              <a:rPr lang="en-US" sz="3200" dirty="0"/>
              <a:t>FIRE ALARM SYSTEM USING GAS AND TEMPERATURE SENSOR </a:t>
            </a:r>
          </a:p>
          <a:p>
            <a:endParaRPr lang="en-IN" sz="3200" dirty="0"/>
          </a:p>
        </p:txBody>
      </p:sp>
    </p:spTree>
    <p:extLst>
      <p:ext uri="{BB962C8B-B14F-4D97-AF65-F5344CB8AC3E}">
        <p14:creationId xmlns:p14="http://schemas.microsoft.com/office/powerpoint/2010/main" val="3988738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heel(1)">
                                      <p:cBhvr>
                                        <p:cTn id="14"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a:bodyPr>
          <a:lstStyle/>
          <a:p>
            <a:pPr marL="0" indent="0">
              <a:buNone/>
            </a:pPr>
            <a:r>
              <a:rPr lang="en-US" dirty="0"/>
              <a:t>     </a:t>
            </a:r>
          </a:p>
          <a:p>
            <a:pPr marL="0" indent="0">
              <a:buNone/>
            </a:pPr>
            <a:r>
              <a:rPr lang="en-US" sz="3600" dirty="0"/>
              <a:t>       Here we are going to design a Fire Alarm Circuit using a few electrical components like Temperature and Gas sensor using </a:t>
            </a:r>
            <a:r>
              <a:rPr lang="en-US" sz="3600" dirty="0" err="1"/>
              <a:t>TinkerCad</a:t>
            </a:r>
            <a:r>
              <a:rPr lang="en-US" sz="3600" dirty="0"/>
              <a:t> and interface it with Arduino. </a:t>
            </a:r>
          </a:p>
        </p:txBody>
      </p:sp>
    </p:spTree>
    <p:extLst>
      <p:ext uri="{BB962C8B-B14F-4D97-AF65-F5344CB8AC3E}">
        <p14:creationId xmlns:p14="http://schemas.microsoft.com/office/powerpoint/2010/main" val="225623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2000"/>
                                        <p:tgtEl>
                                          <p:spTgt spid="3">
                                            <p:txEl>
                                              <p:pRg st="1" end="1"/>
                                            </p:txEl>
                                          </p:spTgt>
                                        </p:tgtEl>
                                      </p:cBhvr>
                                    </p:animEffect>
                                    <p:anim calcmode="lin" valueType="num">
                                      <p:cBhvr>
                                        <p:cTn id="26"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7"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DIAGRAM</a:t>
            </a:r>
          </a:p>
        </p:txBody>
      </p:sp>
      <p:pic>
        <p:nvPicPr>
          <p:cNvPr id="5" name="Content Placeholder 4">
            <a:extLst>
              <a:ext uri="{FF2B5EF4-FFF2-40B4-BE49-F238E27FC236}">
                <a16:creationId xmlns:a16="http://schemas.microsoft.com/office/drawing/2014/main" id="{710D84B0-B541-4768-8023-F80083677F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700808"/>
            <a:ext cx="7560840" cy="4680519"/>
          </a:xfrm>
        </p:spPr>
      </p:pic>
    </p:spTree>
    <p:extLst>
      <p:ext uri="{BB962C8B-B14F-4D97-AF65-F5344CB8AC3E}">
        <p14:creationId xmlns:p14="http://schemas.microsoft.com/office/powerpoint/2010/main" val="3840769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en-IN" dirty="0"/>
              <a:t>REQUIRED COMPONENTS</a:t>
            </a:r>
          </a:p>
        </p:txBody>
      </p:sp>
      <p:sp>
        <p:nvSpPr>
          <p:cNvPr id="3" name="Content Placeholder 2"/>
          <p:cNvSpPr>
            <a:spLocks noGrp="1"/>
          </p:cNvSpPr>
          <p:nvPr>
            <p:ph idx="1"/>
          </p:nvPr>
        </p:nvSpPr>
        <p:spPr/>
        <p:txBody>
          <a:bodyPr>
            <a:normAutofit/>
          </a:bodyPr>
          <a:lstStyle/>
          <a:p>
            <a:r>
              <a:rPr lang="en-US" dirty="0"/>
              <a:t>Arduino Uno Board</a:t>
            </a:r>
          </a:p>
          <a:p>
            <a:r>
              <a:rPr lang="en-US" dirty="0"/>
              <a:t>Temperature Sensor</a:t>
            </a:r>
          </a:p>
          <a:p>
            <a:r>
              <a:rPr lang="en-US" dirty="0"/>
              <a:t>Gas Sensor</a:t>
            </a:r>
          </a:p>
          <a:p>
            <a:r>
              <a:rPr lang="en-US" dirty="0"/>
              <a:t>Resistors</a:t>
            </a:r>
          </a:p>
          <a:p>
            <a:r>
              <a:rPr lang="en-US" dirty="0"/>
              <a:t>Breadboard</a:t>
            </a:r>
          </a:p>
          <a:p>
            <a:r>
              <a:rPr lang="en-US" dirty="0"/>
              <a:t>LED</a:t>
            </a:r>
          </a:p>
          <a:p>
            <a:r>
              <a:rPr lang="en-US" dirty="0"/>
              <a:t>Piezo Buzzer</a:t>
            </a:r>
          </a:p>
          <a:p>
            <a:r>
              <a:rPr lang="en-US" dirty="0"/>
              <a:t>Wires</a:t>
            </a:r>
            <a:endParaRPr lang="en-IN" dirty="0"/>
          </a:p>
        </p:txBody>
      </p:sp>
    </p:spTree>
    <p:extLst>
      <p:ext uri="{BB962C8B-B14F-4D97-AF65-F5344CB8AC3E}">
        <p14:creationId xmlns:p14="http://schemas.microsoft.com/office/powerpoint/2010/main" val="1274395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3">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3">
                                            <p:txEl>
                                              <p:pRg st="2" end="2"/>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3">
                                            <p:txEl>
                                              <p:pRg st="3" end="3"/>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4" dur="500"/>
                                        <p:tgtEl>
                                          <p:spTgt spid="3">
                                            <p:txEl>
                                              <p:pRg st="4" end="4"/>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3">
                                            <p:txEl>
                                              <p:pRg st="5" end="5"/>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3">
                                            <p:txEl>
                                              <p:pRg st="6" end="6"/>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p:cTn id="4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PROJECT DESCRIPTION/DEMONSTRATION</a:t>
            </a:r>
          </a:p>
        </p:txBody>
      </p:sp>
      <p:sp>
        <p:nvSpPr>
          <p:cNvPr id="3" name="Content Placeholder 2"/>
          <p:cNvSpPr>
            <a:spLocks noGrp="1"/>
          </p:cNvSpPr>
          <p:nvPr>
            <p:ph idx="1"/>
          </p:nvPr>
        </p:nvSpPr>
        <p:spPr>
          <a:xfrm>
            <a:off x="395536" y="1628800"/>
            <a:ext cx="8229600" cy="4876800"/>
          </a:xfrm>
        </p:spPr>
        <p:txBody>
          <a:bodyPr>
            <a:normAutofit/>
          </a:bodyPr>
          <a:lstStyle/>
          <a:p>
            <a:pPr marL="0" indent="0">
              <a:buNone/>
            </a:pPr>
            <a:r>
              <a:rPr lang="en-US" sz="2000" dirty="0"/>
              <a:t>	</a:t>
            </a:r>
          </a:p>
          <a:p>
            <a:pPr marL="0" indent="0">
              <a:buNone/>
            </a:pPr>
            <a:r>
              <a:rPr lang="en-US" sz="2000" dirty="0"/>
              <a:t>	</a:t>
            </a:r>
            <a:r>
              <a:rPr lang="en-US" sz="3200" dirty="0"/>
              <a:t>Here the blue wires indicates the input signal and orange wires indicates the output signal. The Gas Sensor is connected to A0 and Temperature Sensor is connected to A1. Similarly Piezo is connected to pin number 7 and LED is connected to pin number 13.</a:t>
            </a:r>
            <a:endParaRPr lang="en-IN" sz="3200" dirty="0"/>
          </a:p>
        </p:txBody>
      </p:sp>
    </p:spTree>
    <p:extLst>
      <p:ext uri="{BB962C8B-B14F-4D97-AF65-F5344CB8AC3E}">
        <p14:creationId xmlns:p14="http://schemas.microsoft.com/office/powerpoint/2010/main" val="649630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4E1F-04C0-4860-B8E4-60E443A308BA}"/>
              </a:ext>
            </a:extLst>
          </p:cNvPr>
          <p:cNvSpPr>
            <a:spLocks noGrp="1"/>
          </p:cNvSpPr>
          <p:nvPr>
            <p:ph type="title"/>
          </p:nvPr>
        </p:nvSpPr>
        <p:spPr>
          <a:xfrm>
            <a:off x="457200" y="533400"/>
            <a:ext cx="8229600" cy="879376"/>
          </a:xfrm>
        </p:spPr>
        <p:txBody>
          <a:bodyPr>
            <a:normAutofit/>
          </a:bodyPr>
          <a:lstStyle/>
          <a:p>
            <a:r>
              <a:rPr lang="en-US" dirty="0"/>
              <a:t>OUTPUT</a:t>
            </a:r>
            <a:endParaRPr lang="en-IN" dirty="0"/>
          </a:p>
        </p:txBody>
      </p:sp>
      <p:sp>
        <p:nvSpPr>
          <p:cNvPr id="7" name="Content Placeholder 6">
            <a:extLst>
              <a:ext uri="{FF2B5EF4-FFF2-40B4-BE49-F238E27FC236}">
                <a16:creationId xmlns:a16="http://schemas.microsoft.com/office/drawing/2014/main" id="{F86D8A05-F17E-4010-8010-998D0608DB06}"/>
              </a:ext>
            </a:extLst>
          </p:cNvPr>
          <p:cNvSpPr>
            <a:spLocks noGrp="1"/>
          </p:cNvSpPr>
          <p:nvPr>
            <p:ph idx="1"/>
          </p:nvPr>
        </p:nvSpPr>
        <p:spPr>
          <a:xfrm>
            <a:off x="457200" y="1412776"/>
            <a:ext cx="8229600" cy="5064224"/>
          </a:xfrm>
        </p:spPr>
        <p:txBody>
          <a:bodyPr/>
          <a:lstStyle/>
          <a:p>
            <a:pPr marL="0" indent="0">
              <a:buNone/>
            </a:pPr>
            <a:r>
              <a:rPr lang="en-US" b="1" i="1" dirty="0"/>
              <a:t>Gas Sensor</a:t>
            </a:r>
          </a:p>
          <a:p>
            <a:pPr marL="0" indent="0">
              <a:buNone/>
            </a:pPr>
            <a:r>
              <a:rPr lang="en-US" dirty="0"/>
              <a:t>When smoke is concentrated around the gas sensor, Piezo is set and it is buzzing.</a:t>
            </a:r>
          </a:p>
          <a:p>
            <a:pPr marL="0" indent="0">
              <a:buNone/>
            </a:pPr>
            <a:endParaRPr lang="en-IN" dirty="0"/>
          </a:p>
        </p:txBody>
      </p:sp>
      <p:pic>
        <p:nvPicPr>
          <p:cNvPr id="9" name="Picture 8">
            <a:extLst>
              <a:ext uri="{FF2B5EF4-FFF2-40B4-BE49-F238E27FC236}">
                <a16:creationId xmlns:a16="http://schemas.microsoft.com/office/drawing/2014/main" id="{0638C41E-DBB4-41D7-9755-DC3BB3E0E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54" y="2780928"/>
            <a:ext cx="8543292" cy="3831704"/>
          </a:xfrm>
          <a:prstGeom prst="rect">
            <a:avLst/>
          </a:prstGeom>
        </p:spPr>
      </p:pic>
    </p:spTree>
    <p:extLst>
      <p:ext uri="{BB962C8B-B14F-4D97-AF65-F5344CB8AC3E}">
        <p14:creationId xmlns:p14="http://schemas.microsoft.com/office/powerpoint/2010/main" val="3912466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2000"/>
                                        <p:tgtEl>
                                          <p:spTgt spid="7">
                                            <p:txEl>
                                              <p:pRg st="0" end="0"/>
                                            </p:txEl>
                                          </p:spTgt>
                                        </p:tgtEl>
                                      </p:cBhvr>
                                    </p:animEffect>
                                    <p:anim calcmode="lin" valueType="num">
                                      <p:cBhvr>
                                        <p:cTn id="20" dur="2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21" dur="200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43CF0-2D16-4996-9C24-6D2CB75858A0}"/>
              </a:ext>
            </a:extLst>
          </p:cNvPr>
          <p:cNvSpPr>
            <a:spLocks noGrp="1"/>
          </p:cNvSpPr>
          <p:nvPr>
            <p:ph type="title"/>
          </p:nvPr>
        </p:nvSpPr>
        <p:spPr>
          <a:xfrm>
            <a:off x="457200" y="533400"/>
            <a:ext cx="8229600" cy="6135960"/>
          </a:xfrm>
        </p:spPr>
        <p:txBody>
          <a:bodyPr>
            <a:normAutofit/>
          </a:bodyPr>
          <a:lstStyle/>
          <a:p>
            <a:r>
              <a:rPr lang="en-US" sz="2400" dirty="0"/>
              <a:t>When smoke is moved away from gas sensor, Piezo stops buzzing.</a:t>
            </a: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endParaRPr lang="en-IN" sz="2400" dirty="0"/>
          </a:p>
        </p:txBody>
      </p:sp>
      <p:pic>
        <p:nvPicPr>
          <p:cNvPr id="4" name="Picture 3">
            <a:extLst>
              <a:ext uri="{FF2B5EF4-FFF2-40B4-BE49-F238E27FC236}">
                <a16:creationId xmlns:a16="http://schemas.microsoft.com/office/drawing/2014/main" id="{71D47D82-E72F-4660-AF35-0B26B2056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28800"/>
            <a:ext cx="8363272" cy="4479540"/>
          </a:xfrm>
          <a:prstGeom prst="rect">
            <a:avLst/>
          </a:prstGeom>
        </p:spPr>
      </p:pic>
    </p:spTree>
    <p:extLst>
      <p:ext uri="{BB962C8B-B14F-4D97-AF65-F5344CB8AC3E}">
        <p14:creationId xmlns:p14="http://schemas.microsoft.com/office/powerpoint/2010/main" val="111158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1171-7585-41F4-848A-767FF226C5FF}"/>
              </a:ext>
            </a:extLst>
          </p:cNvPr>
          <p:cNvSpPr>
            <a:spLocks noGrp="1"/>
          </p:cNvSpPr>
          <p:nvPr>
            <p:ph type="title"/>
          </p:nvPr>
        </p:nvSpPr>
        <p:spPr>
          <a:xfrm>
            <a:off x="467544" y="533400"/>
            <a:ext cx="8219256" cy="6063952"/>
          </a:xfrm>
        </p:spPr>
        <p:txBody>
          <a:bodyPr>
            <a:normAutofit/>
          </a:bodyPr>
          <a:lstStyle/>
          <a:p>
            <a:r>
              <a:rPr lang="en-US" sz="2400" b="1" i="1" dirty="0"/>
              <a:t>Temperature Sensor</a:t>
            </a:r>
            <a:br>
              <a:rPr lang="en-US" sz="2400" b="1" i="1" dirty="0"/>
            </a:br>
            <a:r>
              <a:rPr lang="en-US" sz="2400" dirty="0"/>
              <a:t>As temperature is increased, LED starts glowing.</a:t>
            </a:r>
            <a:br>
              <a:rPr lang="en-US" sz="2400"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endParaRPr lang="en-IN" sz="2400" b="1" i="1" dirty="0"/>
          </a:p>
        </p:txBody>
      </p:sp>
      <p:pic>
        <p:nvPicPr>
          <p:cNvPr id="4" name="Picture 3">
            <a:extLst>
              <a:ext uri="{FF2B5EF4-FFF2-40B4-BE49-F238E27FC236}">
                <a16:creationId xmlns:a16="http://schemas.microsoft.com/office/drawing/2014/main" id="{A6B9C7FC-D805-4309-8D52-98B4917D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00808"/>
            <a:ext cx="8291264" cy="4623791"/>
          </a:xfrm>
          <a:prstGeom prst="rect">
            <a:avLst/>
          </a:prstGeom>
        </p:spPr>
      </p:pic>
    </p:spTree>
    <p:extLst>
      <p:ext uri="{BB962C8B-B14F-4D97-AF65-F5344CB8AC3E}">
        <p14:creationId xmlns:p14="http://schemas.microsoft.com/office/powerpoint/2010/main" val="1592350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554</TotalTime>
  <Words>326</Words>
  <Application>Microsoft Office PowerPoint</Application>
  <PresentationFormat>On-screen Show (4:3)</PresentationFormat>
  <Paragraphs>47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Segoe UI Emoji</vt:lpstr>
      <vt:lpstr>Clarity</vt:lpstr>
      <vt:lpstr>MPCA LAB MINI PROJECT</vt:lpstr>
      <vt:lpstr>PROBLEM STATEMENT</vt:lpstr>
      <vt:lpstr>INTRODUCTION</vt:lpstr>
      <vt:lpstr>BLOCK DIAGRAM</vt:lpstr>
      <vt:lpstr>REQUIRED COMPONENTS</vt:lpstr>
      <vt:lpstr>PROJECT DESCRIPTION/DEMONSTRATION</vt:lpstr>
      <vt:lpstr>OUTPUT</vt:lpstr>
      <vt:lpstr>When smoke is moved away from gas sensor, Piezo stops buzzing.              </vt:lpstr>
      <vt:lpstr>Temperature Sensor As temperature is increased, LED starts glowing.              </vt:lpstr>
      <vt:lpstr>As temperature is decreased, LED stops glowing.              </vt:lpstr>
      <vt:lpstr>APPLICATIONS</vt:lpstr>
      <vt:lpstr>REFERENCES(Website links, Books etc.)</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MPCA MINI PROJECT</dc:title>
  <dc:creator>user</dc:creator>
  <cp:lastModifiedBy>Tejashwini</cp:lastModifiedBy>
  <cp:revision>24</cp:revision>
  <dcterms:created xsi:type="dcterms:W3CDTF">2020-04-03T15:43:14Z</dcterms:created>
  <dcterms:modified xsi:type="dcterms:W3CDTF">2021-04-21T09:41:40Z</dcterms:modified>
</cp:coreProperties>
</file>