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72" r:id="rId3"/>
    <p:sldId id="273" r:id="rId4"/>
    <p:sldId id="275" r:id="rId5"/>
    <p:sldId id="276" r:id="rId6"/>
    <p:sldId id="277" r:id="rId7"/>
    <p:sldId id="279" r:id="rId8"/>
    <p:sldId id="281" r:id="rId9"/>
    <p:sldId id="282" r:id="rId10"/>
    <p:sldId id="283" r:id="rId11"/>
    <p:sldId id="280" r:id="rId12"/>
    <p:sldId id="296" r:id="rId13"/>
    <p:sldId id="297" r:id="rId14"/>
    <p:sldId id="289" r:id="rId15"/>
    <p:sldId id="291" r:id="rId16"/>
    <p:sldId id="290" r:id="rId17"/>
    <p:sldId id="292" r:id="rId18"/>
    <p:sldId id="288" r:id="rId19"/>
    <p:sldId id="285" r:id="rId20"/>
    <p:sldId id="286" r:id="rId21"/>
    <p:sldId id="294" r:id="rId22"/>
    <p:sldId id="295" r:id="rId23"/>
    <p:sldId id="284" r:id="rId24"/>
    <p:sldId id="270"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F58A7-2A72-493C-B6C4-8189F6BE2C7F}" type="datetimeFigureOut">
              <a:rPr lang="en-IN" smtClean="0"/>
              <a:pPr/>
              <a:t>10-01-2025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D6E61-A140-4849-A016-D9794D7AC2D8}" type="slidenum">
              <a:rPr lang="en-IN" smtClean="0"/>
              <a:pPr/>
              <a:t>‹#›</a:t>
            </a:fld>
            <a:endParaRPr lang="en-IN"/>
          </a:p>
        </p:txBody>
      </p:sp>
    </p:spTree>
    <p:extLst>
      <p:ext uri="{BB962C8B-B14F-4D97-AF65-F5344CB8AC3E}">
        <p14:creationId xmlns:p14="http://schemas.microsoft.com/office/powerpoint/2010/main" val="3369994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60788-3A5E-9622-7189-F1B2A8229E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A4A308-557D-95D6-0136-E1EC49A06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34DC0D-40CC-1962-2363-8D8481607A8C}"/>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5" name="Footer Placeholder 4">
            <a:extLst>
              <a:ext uri="{FF2B5EF4-FFF2-40B4-BE49-F238E27FC236}">
                <a16:creationId xmlns:a16="http://schemas.microsoft.com/office/drawing/2014/main" id="{A54C9B19-7BB2-DBF8-D2B3-E1EE390BB4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C2349-3862-01F6-B231-32F0F07293CA}"/>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319907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9C9F-1140-3A69-1257-70A4CA4C68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A6409E-2FE1-1814-65D3-80D08F022B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BCD0C8-3652-F061-65AF-AA3A087CA93A}"/>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5" name="Footer Placeholder 4">
            <a:extLst>
              <a:ext uri="{FF2B5EF4-FFF2-40B4-BE49-F238E27FC236}">
                <a16:creationId xmlns:a16="http://schemas.microsoft.com/office/drawing/2014/main" id="{6A87B59C-E066-1B01-3CEB-F2D03ECBB5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FF45AD-091F-54B1-969A-A4D251924DF4}"/>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372154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1B0A3-20D6-F5A9-45E5-43E41BE3CB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86E357-AF91-3B6B-2A68-6C3F8FFC01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C6B65F-DF97-85D0-224A-DCF349C2093D}"/>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5" name="Footer Placeholder 4">
            <a:extLst>
              <a:ext uri="{FF2B5EF4-FFF2-40B4-BE49-F238E27FC236}">
                <a16:creationId xmlns:a16="http://schemas.microsoft.com/office/drawing/2014/main" id="{61D0B1B1-AE48-7990-4A56-8785BC5D4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17E605-9A48-61C1-0D41-DD6C0DD927AA}"/>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326622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0373-44DD-B8CD-05B9-B6B501C621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153993-FBF5-14BB-7336-C4F49CF052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2C25E1-929A-DB54-6CC2-8AB840817EB0}"/>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5" name="Footer Placeholder 4">
            <a:extLst>
              <a:ext uri="{FF2B5EF4-FFF2-40B4-BE49-F238E27FC236}">
                <a16:creationId xmlns:a16="http://schemas.microsoft.com/office/drawing/2014/main" id="{7A40F2F4-AAE0-4FE2-61E4-0BF75A57A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CCD99D-949B-676F-AC02-EFFCCFBE711D}"/>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2677219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73EC-407D-CC28-2D2E-754E0EDA1E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79FE53-67A9-2F15-05C9-9AF06D0883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D6D29C-9B90-1CE9-4AC1-D19266647F36}"/>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5" name="Footer Placeholder 4">
            <a:extLst>
              <a:ext uri="{FF2B5EF4-FFF2-40B4-BE49-F238E27FC236}">
                <a16:creationId xmlns:a16="http://schemas.microsoft.com/office/drawing/2014/main" id="{E9725671-1405-5555-D39D-A88EF87A11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B450C1-D8D8-6C1D-AF29-C53ECE845969}"/>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1767679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A2ACA-C5D1-0F7D-311F-1754BFEB61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631E72-07BF-286D-80BE-CF73830B3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19825B4-A73B-BB9A-7430-3D0A70EB63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AFE31B-C578-24C9-1D75-41538B0C349B}"/>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6" name="Footer Placeholder 5">
            <a:extLst>
              <a:ext uri="{FF2B5EF4-FFF2-40B4-BE49-F238E27FC236}">
                <a16:creationId xmlns:a16="http://schemas.microsoft.com/office/drawing/2014/main" id="{765D4240-DE15-03F2-743D-5A6BCAF3F0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4DCE8A-11E0-422F-1C98-67D2DF7CF793}"/>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401597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252E-B442-A04F-56D8-8B3EA0D9CC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432144-6CE5-3336-B23D-70005DAC5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4D5F12-C881-A531-35B3-F06D5C8D77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BD92C1-D94F-C88C-940D-E84D018FFB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9468A9-1B36-E91D-5A41-EDAC1B560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97A4FA-F514-A155-6D1B-4163C99F2615}"/>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8" name="Footer Placeholder 7">
            <a:extLst>
              <a:ext uri="{FF2B5EF4-FFF2-40B4-BE49-F238E27FC236}">
                <a16:creationId xmlns:a16="http://schemas.microsoft.com/office/drawing/2014/main" id="{7CC7DE06-3D4F-25C5-F48A-553B4297F2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F39666-FBDF-B2AE-3364-BA98B61A5906}"/>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139696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3F5A8-C4F9-CA82-36FC-3A0B6D5552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740C66-F9B8-EA49-64EF-17E8771A7B23}"/>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4" name="Footer Placeholder 3">
            <a:extLst>
              <a:ext uri="{FF2B5EF4-FFF2-40B4-BE49-F238E27FC236}">
                <a16:creationId xmlns:a16="http://schemas.microsoft.com/office/drawing/2014/main" id="{D6F2A567-AF15-C289-3BA4-825C19B3DB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CBA28FA-3BF2-6656-2618-448693D341DF}"/>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424055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0A6FBB-7221-85D1-6B4B-5E7C2AACCD33}"/>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3" name="Footer Placeholder 2">
            <a:extLst>
              <a:ext uri="{FF2B5EF4-FFF2-40B4-BE49-F238E27FC236}">
                <a16:creationId xmlns:a16="http://schemas.microsoft.com/office/drawing/2014/main" id="{FECA02AC-38CA-1692-E830-DACE8FB3667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BB4124B-F631-A749-330E-855E0DA4533A}"/>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394342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BFFF5-A0C4-9158-851E-DEDA35C72B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502316-3C01-86B4-18E8-CF387F25DE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EA9373-5A8D-EBFB-971E-FEC9A6AB0B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96E509-D0F0-9D12-8F2F-C51804A4F0AA}"/>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6" name="Footer Placeholder 5">
            <a:extLst>
              <a:ext uri="{FF2B5EF4-FFF2-40B4-BE49-F238E27FC236}">
                <a16:creationId xmlns:a16="http://schemas.microsoft.com/office/drawing/2014/main" id="{F9741A99-867D-67BA-BF34-E109C81AC7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9A7244-F749-7B7B-A337-3F957003DABC}"/>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223625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BA4C-E434-2511-D5AF-25E0BE78CD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DE7C36-0CC4-8D28-5722-366C3BCECB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E966D2-58BC-D8E6-D03A-B1DF47EAA6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8EF85-0B10-104D-1BC2-316639E40653}"/>
              </a:ext>
            </a:extLst>
          </p:cNvPr>
          <p:cNvSpPr>
            <a:spLocks noGrp="1"/>
          </p:cNvSpPr>
          <p:nvPr>
            <p:ph type="dt" sz="half" idx="10"/>
          </p:nvPr>
        </p:nvSpPr>
        <p:spPr/>
        <p:txBody>
          <a:bodyPr/>
          <a:lstStyle/>
          <a:p>
            <a:fld id="{3B93B9D5-39D7-41CE-8F06-4EC48BEC8D9B}" type="datetimeFigureOut">
              <a:rPr lang="en-IN" smtClean="0"/>
              <a:pPr/>
              <a:t>10-01-2025</a:t>
            </a:fld>
            <a:endParaRPr lang="en-IN"/>
          </a:p>
        </p:txBody>
      </p:sp>
      <p:sp>
        <p:nvSpPr>
          <p:cNvPr id="6" name="Footer Placeholder 5">
            <a:extLst>
              <a:ext uri="{FF2B5EF4-FFF2-40B4-BE49-F238E27FC236}">
                <a16:creationId xmlns:a16="http://schemas.microsoft.com/office/drawing/2014/main" id="{55A4F6A2-BEC6-5760-B15A-0822BDA0D6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BEE5C6-3BEF-B0A3-A9F6-CCD115FD804C}"/>
              </a:ext>
            </a:extLst>
          </p:cNvPr>
          <p:cNvSpPr>
            <a:spLocks noGrp="1"/>
          </p:cNvSpPr>
          <p:nvPr>
            <p:ph type="sldNum" sz="quarter" idx="12"/>
          </p:nvPr>
        </p:nvSpPr>
        <p:spPr/>
        <p:txBody>
          <a:bodyPr/>
          <a:lstStyle/>
          <a:p>
            <a:fld id="{096101CA-3A11-433A-A9BA-5C802AD0B1B6}" type="slidenum">
              <a:rPr lang="en-IN" smtClean="0"/>
              <a:pPr/>
              <a:t>‹#›</a:t>
            </a:fld>
            <a:endParaRPr lang="en-IN"/>
          </a:p>
        </p:txBody>
      </p:sp>
    </p:spTree>
    <p:extLst>
      <p:ext uri="{BB962C8B-B14F-4D97-AF65-F5344CB8AC3E}">
        <p14:creationId xmlns:p14="http://schemas.microsoft.com/office/powerpoint/2010/main" val="196429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5A4433-FFA5-C11A-42B3-A46F8FD48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92E867-57E4-43A1-C72C-5F9636F3BD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04A2EF-8473-F95A-1DC6-8F87010F5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3B9D5-39D7-41CE-8F06-4EC48BEC8D9B}" type="datetimeFigureOut">
              <a:rPr lang="en-IN" smtClean="0"/>
              <a:pPr/>
              <a:t>10-01-2025</a:t>
            </a:fld>
            <a:endParaRPr lang="en-IN"/>
          </a:p>
        </p:txBody>
      </p:sp>
      <p:sp>
        <p:nvSpPr>
          <p:cNvPr id="5" name="Footer Placeholder 4">
            <a:extLst>
              <a:ext uri="{FF2B5EF4-FFF2-40B4-BE49-F238E27FC236}">
                <a16:creationId xmlns:a16="http://schemas.microsoft.com/office/drawing/2014/main" id="{67A8FD4E-DC41-358F-849D-157388153B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4690E1-C9B7-56DC-7000-C7591345F4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101CA-3A11-433A-A9BA-5C802AD0B1B6}" type="slidenum">
              <a:rPr lang="en-IN" smtClean="0"/>
              <a:pPr/>
              <a:t>‹#›</a:t>
            </a:fld>
            <a:endParaRPr lang="en-IN"/>
          </a:p>
        </p:txBody>
      </p:sp>
    </p:spTree>
    <p:extLst>
      <p:ext uri="{BB962C8B-B14F-4D97-AF65-F5344CB8AC3E}">
        <p14:creationId xmlns:p14="http://schemas.microsoft.com/office/powerpoint/2010/main" val="315823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thetimes.co.uk/" TargetMode="External"/><Relationship Id="rId2" Type="http://schemas.openxmlformats.org/officeDocument/2006/relationships/hyperlink" Target="https://www.bbc.com/news" TargetMode="External"/><Relationship Id="rId1" Type="http://schemas.openxmlformats.org/officeDocument/2006/relationships/slideLayout" Target="../slideLayouts/slideLayout2.xml"/><Relationship Id="rId5" Type="http://schemas.openxmlformats.org/officeDocument/2006/relationships/hyperlink" Target="https://www.theguardian.com/" TargetMode="External"/><Relationship Id="rId4" Type="http://schemas.openxmlformats.org/officeDocument/2006/relationships/hyperlink" Target="https://www.businessinsider.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D10C-9701-DEB1-BFA3-B30876A901AA}"/>
              </a:ext>
            </a:extLst>
          </p:cNvPr>
          <p:cNvSpPr>
            <a:spLocks noGrp="1"/>
          </p:cNvSpPr>
          <p:nvPr>
            <p:ph type="title"/>
          </p:nvPr>
        </p:nvSpPr>
        <p:spPr>
          <a:xfrm>
            <a:off x="838200" y="365124"/>
            <a:ext cx="10515600" cy="2210927"/>
          </a:xfrm>
        </p:spPr>
        <p:txBody>
          <a:bodyPr>
            <a:noAutofit/>
          </a:bodyPr>
          <a:lstStyle/>
          <a:p>
            <a:pPr algn="ctr"/>
            <a:r>
              <a:rPr lang="en-US" sz="4000" b="1" dirty="0">
                <a:latin typeface="Times New Roman" panose="02020603050405020304" pitchFamily="18" charset="0"/>
                <a:cs typeface="Times New Roman" panose="02020603050405020304" pitchFamily="18" charset="0"/>
              </a:rPr>
              <a:t>FACEFEEL-A SYSTEM FOR REAL-TIME               EMOTION RECOGNITION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3D3A58-9CDA-D228-DB1B-885E3D762371}"/>
              </a:ext>
            </a:extLst>
          </p:cNvPr>
          <p:cNvSpPr>
            <a:spLocks noGrp="1"/>
          </p:cNvSpPr>
          <p:nvPr>
            <p:ph idx="1"/>
          </p:nvPr>
        </p:nvSpPr>
        <p:spPr>
          <a:xfrm>
            <a:off x="838200" y="2094271"/>
            <a:ext cx="10515600" cy="4082692"/>
          </a:xfrm>
        </p:spPr>
        <p:txBody>
          <a:bodyPr>
            <a:normAutofit/>
          </a:bodyPr>
          <a:lstStyle/>
          <a:p>
            <a:pPr marL="0" indent="0">
              <a:buNone/>
            </a:pPr>
            <a:endParaRPr lang="en-US" sz="4800" dirty="0"/>
          </a:p>
          <a:p>
            <a:pPr marL="0" indent="0" algn="just">
              <a:buNone/>
            </a:pPr>
            <a:r>
              <a:rPr lang="en-US" sz="4800" dirty="0"/>
              <a:t>   </a:t>
            </a:r>
            <a:endParaRPr lang="en-US" sz="5400" b="1" dirty="0">
              <a:latin typeface="Times New Roman" panose="02020603050405020304" pitchFamily="18" charset="0"/>
              <a:cs typeface="Times New Roman" panose="02020603050405020304" pitchFamily="18" charset="0"/>
            </a:endParaRPr>
          </a:p>
          <a:p>
            <a:pPr marL="0" indent="0" algn="ctr">
              <a:buNone/>
            </a:pPr>
            <a:r>
              <a:rPr lang="en-IN"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SHREYA MODI</a:t>
            </a:r>
            <a:r>
              <a:rPr lang="en-IN" sz="2200" dirty="0">
                <a:latin typeface="Times New Roman" panose="02020603050405020304" pitchFamily="18" charset="0"/>
                <a:cs typeface="Times New Roman" panose="02020603050405020304" pitchFamily="18" charset="0"/>
              </a:rPr>
              <a:t>       3BR22CS156</a:t>
            </a:r>
          </a:p>
          <a:p>
            <a:pPr marL="0" indent="0" algn="ctr">
              <a:buNone/>
            </a:pPr>
            <a:r>
              <a:rPr lang="en-US" sz="2200" dirty="0">
                <a:latin typeface="Times New Roman" panose="02020603050405020304" pitchFamily="18" charset="0"/>
                <a:cs typeface="Times New Roman" panose="02020603050405020304" pitchFamily="18" charset="0"/>
              </a:rPr>
              <a:t>                                                                           SHRIDEVI               3BR22CS158</a:t>
            </a:r>
          </a:p>
          <a:p>
            <a:pPr marL="0" indent="0" algn="ctr">
              <a:buNone/>
            </a:pPr>
            <a:r>
              <a:rPr lang="en-US" sz="2200" dirty="0">
                <a:latin typeface="Times New Roman" panose="02020603050405020304" pitchFamily="18" charset="0"/>
                <a:cs typeface="Times New Roman" panose="02020603050405020304" pitchFamily="18" charset="0"/>
              </a:rPr>
              <a:t>                                                                           SNEHA DEVALE    3BR22CS164</a:t>
            </a:r>
          </a:p>
          <a:p>
            <a:pPr marL="0" indent="0" algn="ctr">
              <a:buNone/>
            </a:pPr>
            <a:r>
              <a:rPr lang="en-US" sz="2200" dirty="0">
                <a:latin typeface="Times New Roman" panose="02020603050405020304" pitchFamily="18" charset="0"/>
                <a:cs typeface="Times New Roman" panose="02020603050405020304" pitchFamily="18" charset="0"/>
              </a:rPr>
              <a:t>                                                                           TEJASHWINI VR   3BR22CS173</a:t>
            </a:r>
          </a:p>
        </p:txBody>
      </p:sp>
    </p:spTree>
    <p:extLst>
      <p:ext uri="{BB962C8B-B14F-4D97-AF65-F5344CB8AC3E}">
        <p14:creationId xmlns:p14="http://schemas.microsoft.com/office/powerpoint/2010/main" val="2707798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312E-6FEF-3170-ABE7-8E482FF47ED6}"/>
              </a:ext>
            </a:extLst>
          </p:cNvPr>
          <p:cNvSpPr>
            <a:spLocks noGrp="1"/>
          </p:cNvSpPr>
          <p:nvPr>
            <p:ph type="title"/>
          </p:nvPr>
        </p:nvSpPr>
        <p:spPr>
          <a:xfrm>
            <a:off x="838200" y="365125"/>
            <a:ext cx="10515600" cy="922901"/>
          </a:xfrm>
        </p:spPr>
        <p:txBody>
          <a:bodyPr>
            <a:normAutofit/>
          </a:bodyPr>
          <a:lstStyle/>
          <a:p>
            <a:r>
              <a:rPr lang="en-US" sz="4000" b="1" dirty="0">
                <a:latin typeface="Times New Roman" panose="02020603050405020304" pitchFamily="18" charset="0"/>
                <a:cs typeface="Times New Roman" panose="02020603050405020304" pitchFamily="18" charset="0"/>
              </a:rPr>
              <a:t>NON-FUNCTIONAL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38D9C2-476A-53DF-F0BA-9410D47F7DBA}"/>
              </a:ext>
            </a:extLst>
          </p:cNvPr>
          <p:cNvSpPr>
            <a:spLocks noGrp="1"/>
          </p:cNvSpPr>
          <p:nvPr>
            <p:ph idx="1"/>
          </p:nvPr>
        </p:nvSpPr>
        <p:spPr>
          <a:xfrm>
            <a:off x="838200" y="1592826"/>
            <a:ext cx="10515600" cy="4584137"/>
          </a:xfrm>
        </p:spPr>
        <p:txBody>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Scalability : The system should handle multiple faces in real-time without significant performance degradation.</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Usability : The interface must be user-friendly, allowing easy interaction and understanding of outputs.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Compatibility : It should run smoothly on different operating systems (Windows, </a:t>
            </a:r>
            <a:r>
              <a:rPr lang="en-US" sz="2200" dirty="0" err="1">
                <a:latin typeface="Times New Roman" panose="02020603050405020304" pitchFamily="18" charset="0"/>
                <a:cs typeface="Times New Roman" panose="02020603050405020304" pitchFamily="18" charset="0"/>
              </a:rPr>
              <a:t>macOS</a:t>
            </a:r>
            <a:r>
              <a:rPr lang="en-US" sz="2200" dirty="0">
                <a:latin typeface="Times New Roman" panose="02020603050405020304" pitchFamily="18" charset="0"/>
                <a:cs typeface="Times New Roman" panose="02020603050405020304" pitchFamily="18" charset="0"/>
              </a:rPr>
              <a:t>, Linux) and hardware setups.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Performance : The system must process and display video frames with minimal latency for a seamless experience.</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Error handling : It should detect and handle errors, such as camera disconnection or invalid inputs, gracefully without crashing.</a:t>
            </a:r>
          </a:p>
          <a:p>
            <a:endParaRPr lang="en-IN" dirty="0"/>
          </a:p>
        </p:txBody>
      </p:sp>
    </p:spTree>
    <p:extLst>
      <p:ext uri="{BB962C8B-B14F-4D97-AF65-F5344CB8AC3E}">
        <p14:creationId xmlns:p14="http://schemas.microsoft.com/office/powerpoint/2010/main" val="374411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3BE12-9AEA-EABF-329F-22E67B3E9F86}"/>
              </a:ext>
            </a:extLst>
          </p:cNvPr>
          <p:cNvSpPr>
            <a:spLocks noGrp="1"/>
          </p:cNvSpPr>
          <p:nvPr>
            <p:ph type="title"/>
          </p:nvPr>
        </p:nvSpPr>
        <p:spPr>
          <a:xfrm>
            <a:off x="838200" y="108155"/>
            <a:ext cx="10515600" cy="1307690"/>
          </a:xfrm>
        </p:spPr>
        <p:txBody>
          <a:bodyPr>
            <a:normAutofit/>
          </a:bodyPr>
          <a:lstStyle/>
          <a:p>
            <a:r>
              <a:rPr lang="en-US" sz="4000" b="1" dirty="0">
                <a:latin typeface="Times New Roman" panose="02020603050405020304" pitchFamily="18" charset="0"/>
                <a:cs typeface="Times New Roman" panose="02020603050405020304" pitchFamily="18" charset="0"/>
              </a:rPr>
              <a:t>DESCRIPTION OF MODULES</a:t>
            </a:r>
            <a:endParaRPr lang="en-IN" sz="4000"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70112CD-F1AE-043F-9A6B-40EA878E6B91}"/>
              </a:ext>
            </a:extLst>
          </p:cNvPr>
          <p:cNvSpPr>
            <a:spLocks noGrp="1"/>
          </p:cNvSpPr>
          <p:nvPr>
            <p:ph idx="1"/>
          </p:nvPr>
        </p:nvSpPr>
        <p:spPr>
          <a:xfrm>
            <a:off x="838200" y="1622323"/>
            <a:ext cx="10515600" cy="4554640"/>
          </a:xfrm>
        </p:spPr>
        <p:txBody>
          <a:bodyPr>
            <a:normAutofit/>
          </a:bodyPr>
          <a:lstStyle/>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Real-Time Video Capture</a:t>
            </a:r>
            <a:r>
              <a:rPr lang="en-US" sz="2200" dirty="0">
                <a:latin typeface="Times New Roman" panose="02020603050405020304" pitchFamily="18" charset="0"/>
                <a:cs typeface="Times New Roman" panose="02020603050405020304" pitchFamily="18" charset="0"/>
              </a:rPr>
              <a:t>: Captures live video feed from the camera. </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Emotion Detection</a:t>
            </a:r>
            <a:r>
              <a:rPr lang="en-US" sz="2200" dirty="0">
                <a:latin typeface="Times New Roman" panose="02020603050405020304" pitchFamily="18" charset="0"/>
                <a:cs typeface="Times New Roman" panose="02020603050405020304" pitchFamily="18" charset="0"/>
              </a:rPr>
              <a:t>: Analyzes facial expressions to detect emotions. </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Bounding Box Display</a:t>
            </a:r>
            <a:r>
              <a:rPr lang="en-US" sz="2200" dirty="0">
                <a:latin typeface="Times New Roman" panose="02020603050405020304" pitchFamily="18" charset="0"/>
                <a:cs typeface="Times New Roman" panose="02020603050405020304" pitchFamily="18" charset="0"/>
              </a:rPr>
              <a:t>: Highlights faces and displays detected emotions. </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Video Display</a:t>
            </a:r>
            <a:r>
              <a:rPr lang="en-US" sz="2200" dirty="0">
                <a:latin typeface="Times New Roman" panose="02020603050405020304" pitchFamily="18" charset="0"/>
                <a:cs typeface="Times New Roman" panose="02020603050405020304" pitchFamily="18" charset="0"/>
              </a:rPr>
              <a:t>: Shows the processed video with real-time updates.  </a:t>
            </a:r>
          </a:p>
          <a:p>
            <a:pPr algn="just">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Exit Mechanism</a:t>
            </a:r>
            <a:r>
              <a:rPr lang="en-US" sz="2200" dirty="0">
                <a:latin typeface="Times New Roman" panose="02020603050405020304" pitchFamily="18" charset="0"/>
                <a:cs typeface="Times New Roman" panose="02020603050405020304" pitchFamily="18" charset="0"/>
              </a:rPr>
              <a:t>: Enables the user to close the application using a specific command.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328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F67E-B811-840A-609E-7E72773E34C4}"/>
              </a:ext>
            </a:extLst>
          </p:cNvPr>
          <p:cNvSpPr>
            <a:spLocks noGrp="1"/>
          </p:cNvSpPr>
          <p:nvPr>
            <p:ph type="title"/>
          </p:nvPr>
        </p:nvSpPr>
        <p:spPr>
          <a:xfrm>
            <a:off x="838200" y="365126"/>
            <a:ext cx="10515600" cy="1060552"/>
          </a:xfrm>
        </p:spPr>
        <p:txBody>
          <a:bodyPr>
            <a:normAutofit/>
          </a:bodyPr>
          <a:lstStyle/>
          <a:p>
            <a:r>
              <a:rPr lang="en-US" sz="4000" b="1" dirty="0">
                <a:latin typeface="Times New Roman" panose="02020603050405020304" pitchFamily="18" charset="0"/>
                <a:cs typeface="Times New Roman" panose="02020603050405020304" pitchFamily="18" charset="0"/>
              </a:rPr>
              <a:t>CONTEXT DIAGRAM</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70ACE83-56F9-3713-5714-A18989F29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2697" y="1347019"/>
            <a:ext cx="5525674" cy="3982065"/>
          </a:xfrm>
        </p:spPr>
      </p:pic>
      <p:sp>
        <p:nvSpPr>
          <p:cNvPr id="6" name="TextBox 5">
            <a:extLst>
              <a:ext uri="{FF2B5EF4-FFF2-40B4-BE49-F238E27FC236}">
                <a16:creationId xmlns:a16="http://schemas.microsoft.com/office/drawing/2014/main" id="{B235368D-1803-98F9-23A8-CBF9B85E6F9E}"/>
              </a:ext>
            </a:extLst>
          </p:cNvPr>
          <p:cNvSpPr txBox="1"/>
          <p:nvPr/>
        </p:nvSpPr>
        <p:spPr>
          <a:xfrm>
            <a:off x="3116825" y="5110648"/>
            <a:ext cx="4994787"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Fig1:CONTEXT DIAGRAM</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1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6B1C-AD0D-7AA8-E44A-474C26E8745E}"/>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 FLOW(LEVEL 0)</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E696B968-2350-3CC1-74FB-091CE67C6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0885" y="1347019"/>
            <a:ext cx="3330229" cy="3588775"/>
          </a:xfrm>
        </p:spPr>
      </p:pic>
      <p:sp>
        <p:nvSpPr>
          <p:cNvPr id="7" name="TextBox 6">
            <a:extLst>
              <a:ext uri="{FF2B5EF4-FFF2-40B4-BE49-F238E27FC236}">
                <a16:creationId xmlns:a16="http://schemas.microsoft.com/office/drawing/2014/main" id="{1F5A102A-1BFC-2E49-D34C-91C4D4FE5475}"/>
              </a:ext>
            </a:extLst>
          </p:cNvPr>
          <p:cNvSpPr txBox="1"/>
          <p:nvPr/>
        </p:nvSpPr>
        <p:spPr>
          <a:xfrm>
            <a:off x="2802194" y="4935794"/>
            <a:ext cx="5968180"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Fig2: DATA FLOW(LEVEL 0)</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240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3F4-4DAF-5057-D5EB-2609FD013CF1}"/>
              </a:ext>
            </a:extLst>
          </p:cNvPr>
          <p:cNvSpPr>
            <a:spLocks noGrp="1"/>
          </p:cNvSpPr>
          <p:nvPr>
            <p:ph type="title"/>
          </p:nvPr>
        </p:nvSpPr>
        <p:spPr>
          <a:xfrm>
            <a:off x="838200" y="365125"/>
            <a:ext cx="10515600" cy="991727"/>
          </a:xfrm>
        </p:spPr>
        <p:txBody>
          <a:bodyPr>
            <a:normAutofit/>
          </a:bodyPr>
          <a:lstStyle/>
          <a:p>
            <a:r>
              <a:rPr lang="en-US" sz="4000" b="1" dirty="0">
                <a:latin typeface="Times New Roman" panose="02020603050405020304" pitchFamily="18" charset="0"/>
                <a:cs typeface="Times New Roman" panose="02020603050405020304" pitchFamily="18" charset="0"/>
              </a:rPr>
              <a:t>DATA FLOW(LEVEL 1)</a:t>
            </a:r>
            <a:endParaRPr lang="en-IN"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42159515-DA62-52AB-E30B-66C9781B59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6093" y="1858297"/>
            <a:ext cx="3619814" cy="3392129"/>
          </a:xfrm>
        </p:spPr>
      </p:pic>
      <p:sp>
        <p:nvSpPr>
          <p:cNvPr id="9" name="TextBox 8">
            <a:extLst>
              <a:ext uri="{FF2B5EF4-FFF2-40B4-BE49-F238E27FC236}">
                <a16:creationId xmlns:a16="http://schemas.microsoft.com/office/drawing/2014/main" id="{AFD99F64-9733-5B68-B062-CACD28C1135E}"/>
              </a:ext>
            </a:extLst>
          </p:cNvPr>
          <p:cNvSpPr txBox="1"/>
          <p:nvPr/>
        </p:nvSpPr>
        <p:spPr>
          <a:xfrm>
            <a:off x="3018503" y="5397910"/>
            <a:ext cx="5820698"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Fig3: DATA FLOW(LEVEL 1)</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533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ED65-BB59-F370-ED8E-6454F71811BF}"/>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USE CASE DIAGRAM</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A62AE73-2EC0-7A6F-3C86-7818B59EF7B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155421" y="1825625"/>
            <a:ext cx="7881157" cy="3916414"/>
          </a:xfrm>
        </p:spPr>
      </p:pic>
      <p:sp>
        <p:nvSpPr>
          <p:cNvPr id="4" name="TextBox 3">
            <a:extLst>
              <a:ext uri="{FF2B5EF4-FFF2-40B4-BE49-F238E27FC236}">
                <a16:creationId xmlns:a16="http://schemas.microsoft.com/office/drawing/2014/main" id="{D02F08F3-9FFE-CDCD-8B71-18E616C2F5E6}"/>
              </a:ext>
            </a:extLst>
          </p:cNvPr>
          <p:cNvSpPr txBox="1"/>
          <p:nvPr/>
        </p:nvSpPr>
        <p:spPr>
          <a:xfrm>
            <a:off x="2497393" y="5771536"/>
            <a:ext cx="7000568"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Fig4: USE CASE DIAGRAM</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8718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1DB4-4316-AEF5-32D3-83E840DE4867}"/>
              </a:ext>
            </a:extLst>
          </p:cNvPr>
          <p:cNvSpPr>
            <a:spLocks noGrp="1"/>
          </p:cNvSpPr>
          <p:nvPr>
            <p:ph type="title"/>
          </p:nvPr>
        </p:nvSpPr>
        <p:spPr>
          <a:xfrm>
            <a:off x="838200" y="108155"/>
            <a:ext cx="10515600" cy="993057"/>
          </a:xfrm>
        </p:spPr>
        <p:txBody>
          <a:bodyPr>
            <a:normAutofit/>
          </a:bodyPr>
          <a:lstStyle/>
          <a:p>
            <a:r>
              <a:rPr lang="en-US" sz="4000" b="1" dirty="0">
                <a:latin typeface="Times New Roman" panose="02020603050405020304" pitchFamily="18" charset="0"/>
                <a:cs typeface="Times New Roman" panose="02020603050405020304" pitchFamily="18" charset="0"/>
              </a:rPr>
              <a:t>SEQUENCE DIAGRAM</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01F682B-0804-49FA-30D1-83C3E690935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51819" y="1101213"/>
            <a:ext cx="8318091" cy="4689988"/>
          </a:xfrm>
        </p:spPr>
      </p:pic>
      <p:sp>
        <p:nvSpPr>
          <p:cNvPr id="3" name="TextBox 2">
            <a:extLst>
              <a:ext uri="{FF2B5EF4-FFF2-40B4-BE49-F238E27FC236}">
                <a16:creationId xmlns:a16="http://schemas.microsoft.com/office/drawing/2014/main" id="{C73F68E9-2ED4-B43D-BAA0-B5E75CB45EC8}"/>
              </a:ext>
            </a:extLst>
          </p:cNvPr>
          <p:cNvSpPr txBox="1"/>
          <p:nvPr/>
        </p:nvSpPr>
        <p:spPr>
          <a:xfrm>
            <a:off x="2684205" y="6027174"/>
            <a:ext cx="5958349"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Fig5: SEQUENCE DIAGRAM</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462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C906-E628-64DF-62EF-6DB264C2D704}"/>
              </a:ext>
            </a:extLst>
          </p:cNvPr>
          <p:cNvSpPr>
            <a:spLocks noGrp="1"/>
          </p:cNvSpPr>
          <p:nvPr>
            <p:ph type="title"/>
          </p:nvPr>
        </p:nvSpPr>
        <p:spPr>
          <a:xfrm>
            <a:off x="838200" y="117987"/>
            <a:ext cx="10515600" cy="481781"/>
          </a:xfrm>
        </p:spPr>
        <p:txBody>
          <a:bodyPr>
            <a:noAutofit/>
          </a:bodyPr>
          <a:lstStyle/>
          <a:p>
            <a:r>
              <a:rPr lang="en-US" sz="4000" b="1" dirty="0">
                <a:latin typeface="Times New Roman" panose="02020603050405020304" pitchFamily="18" charset="0"/>
                <a:cs typeface="Times New Roman" panose="02020603050405020304" pitchFamily="18" charset="0"/>
              </a:rPr>
              <a:t>ACTIVITY DIAGRAM</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35E095D-EAD6-5A3D-1EDA-13D7A8042B5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55691" y="668594"/>
            <a:ext cx="3470786" cy="5093109"/>
          </a:xfrm>
        </p:spPr>
      </p:pic>
      <p:sp>
        <p:nvSpPr>
          <p:cNvPr id="3" name="TextBox 2">
            <a:extLst>
              <a:ext uri="{FF2B5EF4-FFF2-40B4-BE49-F238E27FC236}">
                <a16:creationId xmlns:a16="http://schemas.microsoft.com/office/drawing/2014/main" id="{3A4B446E-6E6B-FAF6-989E-CD4B7DE723F0}"/>
              </a:ext>
            </a:extLst>
          </p:cNvPr>
          <p:cNvSpPr txBox="1"/>
          <p:nvPr/>
        </p:nvSpPr>
        <p:spPr>
          <a:xfrm>
            <a:off x="2743201" y="6189406"/>
            <a:ext cx="6587612" cy="430887"/>
          </a:xfrm>
          <a:prstGeom prst="rect">
            <a:avLst/>
          </a:prstGeom>
          <a:noFill/>
        </p:spPr>
        <p:txBody>
          <a:bodyPr wrap="square" rtlCol="0">
            <a:spAutoFit/>
          </a:bodyPr>
          <a:lstStyle/>
          <a:p>
            <a:pPr algn="ctr"/>
            <a:r>
              <a:rPr lang="en-US" sz="2200" b="1" dirty="0">
                <a:latin typeface="Times New Roman" panose="02020603050405020304" pitchFamily="18" charset="0"/>
                <a:cs typeface="Times New Roman" panose="02020603050405020304" pitchFamily="18" charset="0"/>
              </a:rPr>
              <a:t>Fig6: ACTIVITY DIAGRAM</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422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FF69-CAFC-B7E2-51E5-B2745B45A30A}"/>
              </a:ext>
            </a:extLst>
          </p:cNvPr>
          <p:cNvSpPr>
            <a:spLocks noGrp="1"/>
          </p:cNvSpPr>
          <p:nvPr>
            <p:ph type="title"/>
          </p:nvPr>
        </p:nvSpPr>
        <p:spPr>
          <a:xfrm>
            <a:off x="838200" y="157315"/>
            <a:ext cx="10515600" cy="1111046"/>
          </a:xfrm>
        </p:spPr>
        <p:txBody>
          <a:bodyPr>
            <a:normAutofit/>
          </a:bodyPr>
          <a:lstStyle/>
          <a:p>
            <a:r>
              <a:rPr lang="en-US" sz="4000" b="1" dirty="0">
                <a:latin typeface="Times New Roman" panose="02020603050405020304" pitchFamily="18" charset="0"/>
                <a:cs typeface="Times New Roman" panose="02020603050405020304" pitchFamily="18" charset="0"/>
              </a:rPr>
              <a:t>IMPLEMENTATION</a:t>
            </a:r>
            <a:endParaRPr lang="en-IN" sz="4000" b="1"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p:txBody>
          <a:bodyPr>
            <a:normAutofit/>
          </a:bodyPr>
          <a:lstStyle/>
          <a:p>
            <a:pPr algn="just">
              <a:buNone/>
            </a:pPr>
            <a:r>
              <a:rPr lang="en-US" sz="2200" dirty="0">
                <a:latin typeface="Times New Roman" pitchFamily="18" charset="0"/>
                <a:cs typeface="Times New Roman" pitchFamily="18" charset="0"/>
              </a:rPr>
              <a:t>   The implementation involves capturing real-time video using a camera, processing each frame with the FER library to detect emotions, drawing bounding boxes around faces, labeling them with the identified emotion, and displaying the processed video. The program runs in a loop until the user exits by pressing 'q'.</a:t>
            </a:r>
          </a:p>
        </p:txBody>
      </p:sp>
    </p:spTree>
    <p:extLst>
      <p:ext uri="{BB962C8B-B14F-4D97-AF65-F5344CB8AC3E}">
        <p14:creationId xmlns:p14="http://schemas.microsoft.com/office/powerpoint/2010/main" val="3677301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378E-A775-817F-DA35-05CC1120BBFF}"/>
              </a:ext>
            </a:extLst>
          </p:cNvPr>
          <p:cNvSpPr>
            <a:spLocks noGrp="1"/>
          </p:cNvSpPr>
          <p:nvPr>
            <p:ph type="title"/>
          </p:nvPr>
        </p:nvSpPr>
        <p:spPr>
          <a:xfrm>
            <a:off x="838200" y="365126"/>
            <a:ext cx="10515600" cy="893404"/>
          </a:xfrm>
        </p:spPr>
        <p:txBody>
          <a:bodyPr>
            <a:normAutofit/>
          </a:bodyPr>
          <a:lstStyle/>
          <a:p>
            <a:r>
              <a:rPr lang="en-US" sz="4000" b="1" dirty="0">
                <a:latin typeface="Times New Roman" panose="02020603050405020304" pitchFamily="18" charset="0"/>
                <a:cs typeface="Times New Roman" panose="02020603050405020304" pitchFamily="18" charset="0"/>
              </a:rPr>
              <a:t>TESTING</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528731-BCE1-85CE-B6C1-62A02630021A}"/>
              </a:ext>
            </a:extLst>
          </p:cNvPr>
          <p:cNvSpPr>
            <a:spLocks noGrp="1"/>
          </p:cNvSpPr>
          <p:nvPr>
            <p:ph idx="1"/>
          </p:nvPr>
        </p:nvSpPr>
        <p:spPr>
          <a:xfrm>
            <a:off x="838200" y="1111045"/>
            <a:ext cx="10515600" cy="5065918"/>
          </a:xfrm>
        </p:spPr>
        <p:txBody>
          <a:bodyPr/>
          <a:lstStyle/>
          <a:p>
            <a:pPr marL="0" indent="0" algn="just">
              <a:buNone/>
            </a:pPr>
            <a:r>
              <a:rPr lang="en-IN" sz="2200" dirty="0">
                <a:effectLst/>
                <a:latin typeface="Times New Roman" panose="02020603050405020304" pitchFamily="18" charset="0"/>
                <a:ea typeface="Times New Roman" panose="02020603050405020304" pitchFamily="18" charset="0"/>
              </a:rPr>
              <a:t>Testing is a crucial step to ensure the reliability, accuracy, and real-time performance of your emotion detection system.</a:t>
            </a:r>
          </a:p>
          <a:p>
            <a:pPr marL="0" indent="0" algn="just">
              <a:buNone/>
            </a:pPr>
            <a:r>
              <a:rPr lang="en-IN" sz="2200" dirty="0">
                <a:effectLst/>
                <a:latin typeface="Times New Roman" panose="02020603050405020304" pitchFamily="18" charset="0"/>
                <a:ea typeface="Times New Roman" panose="02020603050405020304" pitchFamily="18" charset="0"/>
              </a:rPr>
              <a:t> </a:t>
            </a:r>
            <a:r>
              <a:rPr lang="en-IN" sz="2200" b="1" dirty="0">
                <a:effectLst/>
                <a:latin typeface="Times New Roman" panose="02020603050405020304" pitchFamily="18" charset="0"/>
                <a:ea typeface="Times New Roman" panose="02020603050405020304" pitchFamily="18" charset="0"/>
              </a:rPr>
              <a:t>Types of testing:</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Functional testing</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Performance testing</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Usability testing</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Robustness testing</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Integration testing</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Edge case testing</a:t>
            </a:r>
          </a:p>
        </p:txBody>
      </p:sp>
    </p:spTree>
    <p:extLst>
      <p:ext uri="{BB962C8B-B14F-4D97-AF65-F5344CB8AC3E}">
        <p14:creationId xmlns:p14="http://schemas.microsoft.com/office/powerpoint/2010/main" val="309749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BEA7-7807-CC23-A3CC-41D9D9024A4A}"/>
              </a:ext>
            </a:extLst>
          </p:cNvPr>
          <p:cNvSpPr>
            <a:spLocks noGrp="1"/>
          </p:cNvSpPr>
          <p:nvPr>
            <p:ph type="title"/>
          </p:nvPr>
        </p:nvSpPr>
        <p:spPr>
          <a:xfrm>
            <a:off x="838200" y="275302"/>
            <a:ext cx="10515600" cy="875072"/>
          </a:xfrm>
        </p:spPr>
        <p:txBody>
          <a:bodyPr>
            <a:normAutofit/>
          </a:bodyPr>
          <a:lstStyle/>
          <a:p>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45DC1E-40FA-3F56-D44D-15B983694D45}"/>
              </a:ext>
            </a:extLst>
          </p:cNvPr>
          <p:cNvSpPr>
            <a:spLocks noGrp="1"/>
          </p:cNvSpPr>
          <p:nvPr>
            <p:ph idx="1"/>
          </p:nvPr>
        </p:nvSpPr>
        <p:spPr>
          <a:xfrm>
            <a:off x="838200" y="1288025"/>
            <a:ext cx="10515600" cy="5161935"/>
          </a:xfrm>
        </p:spPr>
        <p:txBody>
          <a:bodyPr>
            <a:normAutofit fontScale="70000" lnSpcReduction="20000"/>
          </a:bodyPr>
          <a:lstStyle/>
          <a:p>
            <a:pPr marL="0" indent="0" algn="just">
              <a:lnSpc>
                <a:spcPct val="150000"/>
              </a:lnSpc>
              <a:buNone/>
            </a:pPr>
            <a:r>
              <a:rPr lang="en-IN" sz="3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Emotion detection is pivotal in enhancing human-computer interaction by enabling systems to interpret human behaviour effectively. This mini-project aims to develop a system that identifies human emotions using computer vision and machine learning techniques. The system processes visual inputs to detect facial expressions translating them into corresponding emotions. Using tools like OpenCV, TensorFlow, and pre-trained deep learning models, the project combines feature extraction with real-time data processing. Applications of this work include areas such as interactive gaming, assistive technologies, and user experience enhancement. This project provides a foundation for integrating human-like perceptual capabilities into intelligent systems, bridging the gap between humans and machines.</a:t>
            </a:r>
          </a:p>
          <a:p>
            <a:pPr marL="0" indent="0" algn="just">
              <a:lnSpc>
                <a:spcPct val="150000"/>
              </a:lnSpc>
              <a:buNone/>
            </a:pPr>
            <a:r>
              <a:rPr lang="en-US" sz="3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3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2136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39BF-F3C2-E342-F60E-999D60FF6D62}"/>
              </a:ext>
            </a:extLst>
          </p:cNvPr>
          <p:cNvSpPr>
            <a:spLocks noGrp="1"/>
          </p:cNvSpPr>
          <p:nvPr>
            <p:ph type="title"/>
          </p:nvPr>
        </p:nvSpPr>
        <p:spPr>
          <a:xfrm>
            <a:off x="838200" y="117988"/>
            <a:ext cx="10515600" cy="904568"/>
          </a:xfrm>
        </p:spPr>
        <p:txBody>
          <a:bodyPr>
            <a:normAutofit/>
          </a:bodyPr>
          <a:lstStyle/>
          <a:p>
            <a:r>
              <a:rPr lang="en-US" sz="4000" b="1" dirty="0">
                <a:latin typeface="Times New Roman" panose="02020603050405020304" pitchFamily="18" charset="0"/>
                <a:cs typeface="Times New Roman" panose="02020603050405020304" pitchFamily="18" charset="0"/>
              </a:rPr>
              <a:t>RESULT 1</a:t>
            </a:r>
            <a:endParaRPr lang="en-IN" sz="40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E24DE7E5-402B-9404-0CA3-0A52FD1BF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825" y="1150374"/>
            <a:ext cx="9404350" cy="5026589"/>
          </a:xfrm>
        </p:spPr>
      </p:pic>
    </p:spTree>
    <p:extLst>
      <p:ext uri="{BB962C8B-B14F-4D97-AF65-F5344CB8AC3E}">
        <p14:creationId xmlns:p14="http://schemas.microsoft.com/office/powerpoint/2010/main" val="426894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D66B92-C735-85B7-7D65-F7858FA263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084" y="1258529"/>
            <a:ext cx="10697497" cy="5073445"/>
          </a:xfrm>
          <a:prstGeom prst="rect">
            <a:avLst/>
          </a:prstGeom>
        </p:spPr>
      </p:pic>
      <p:sp>
        <p:nvSpPr>
          <p:cNvPr id="5" name="TextBox 4">
            <a:extLst>
              <a:ext uri="{FF2B5EF4-FFF2-40B4-BE49-F238E27FC236}">
                <a16:creationId xmlns:a16="http://schemas.microsoft.com/office/drawing/2014/main" id="{0069BD3F-4917-265B-7B5D-63CB618D40F8}"/>
              </a:ext>
            </a:extLst>
          </p:cNvPr>
          <p:cNvSpPr txBox="1"/>
          <p:nvPr/>
        </p:nvSpPr>
        <p:spPr>
          <a:xfrm>
            <a:off x="870154" y="270405"/>
            <a:ext cx="6907161"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RESULT 2</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33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A22A99-978B-526B-32BD-437FC37B4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34" y="1022555"/>
            <a:ext cx="10550013" cy="5270090"/>
          </a:xfrm>
          <a:prstGeom prst="rect">
            <a:avLst/>
          </a:prstGeom>
        </p:spPr>
      </p:pic>
      <p:sp>
        <p:nvSpPr>
          <p:cNvPr id="6" name="TextBox 5">
            <a:extLst>
              <a:ext uri="{FF2B5EF4-FFF2-40B4-BE49-F238E27FC236}">
                <a16:creationId xmlns:a16="http://schemas.microsoft.com/office/drawing/2014/main" id="{D4B9BA0F-7CAF-4704-ACDC-D0143293950F}"/>
              </a:ext>
            </a:extLst>
          </p:cNvPr>
          <p:cNvSpPr txBox="1"/>
          <p:nvPr/>
        </p:nvSpPr>
        <p:spPr>
          <a:xfrm>
            <a:off x="894734" y="95553"/>
            <a:ext cx="281202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RESULT 3</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4155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413F-0AEB-C766-DD11-9B17BEBDE2C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55EA99-BB16-C712-D743-C08EDA60A6D0}"/>
              </a:ext>
            </a:extLst>
          </p:cNvPr>
          <p:cNvSpPr>
            <a:spLocks noGrp="1"/>
          </p:cNvSpPr>
          <p:nvPr>
            <p:ph idx="1"/>
          </p:nvPr>
        </p:nvSpPr>
        <p:spPr>
          <a:xfrm>
            <a:off x="838200" y="1690688"/>
            <a:ext cx="10515600" cy="4486275"/>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program demonstrates how to use facial expression recognition to identify and display emotions in real time. It leverages computer vision tools to interactively analyze facial expressions from video, making it suitable for applications requiring real-time feedback on emotional states.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With further optimizations and customization, this setup could be extended to more complex use cases like emotion-driven content adaptation, interactive AI systems, or as a component of an automated monitoring system.</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882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3323-AB5E-3A22-2329-9DE7C46768F8}"/>
              </a:ext>
            </a:extLst>
          </p:cNvPr>
          <p:cNvSpPr>
            <a:spLocks noGrp="1"/>
          </p:cNvSpPr>
          <p:nvPr>
            <p:ph type="title"/>
          </p:nvPr>
        </p:nvSpPr>
        <p:spPr>
          <a:xfrm>
            <a:off x="838200" y="365126"/>
            <a:ext cx="10515600" cy="903236"/>
          </a:xfrm>
        </p:spPr>
        <p:txBody>
          <a:bodyPr>
            <a:normAutofit/>
          </a:bodyPr>
          <a:lstStyle/>
          <a:p>
            <a:r>
              <a:rPr lang="en-US" sz="4000" b="1" dirty="0">
                <a:latin typeface="Times New Roman" panose="02020603050405020304" pitchFamily="18" charset="0"/>
                <a:cs typeface="Times New Roman" panose="02020603050405020304" pitchFamily="18" charset="0"/>
              </a:rPr>
              <a:t>REFERENCES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DF1789-B624-4B88-8369-FEC41686F515}"/>
              </a:ext>
            </a:extLst>
          </p:cNvPr>
          <p:cNvSpPr>
            <a:spLocks noGrp="1"/>
          </p:cNvSpPr>
          <p:nvPr>
            <p:ph idx="1"/>
          </p:nvPr>
        </p:nvSpPr>
        <p:spPr>
          <a:xfrm>
            <a:off x="838200" y="1268362"/>
            <a:ext cx="10515600" cy="4908601"/>
          </a:xfrm>
        </p:spPr>
        <p:txBody>
          <a:bodyPr>
            <a:normAutofit/>
          </a:bodyPr>
          <a:lstStyle/>
          <a:p>
            <a:pPr marL="457200" marR="160020" algn="just">
              <a:lnSpc>
                <a:spcPct val="150000"/>
              </a:lnSpc>
            </a:pPr>
            <a:r>
              <a:rPr lang="en-IN" sz="1800" b="1" dirty="0">
                <a:effectLst/>
                <a:latin typeface="Times New Roman" panose="02020603050405020304" pitchFamily="18" charset="0"/>
                <a:ea typeface="Times New Roman" panose="02020603050405020304" pitchFamily="18" charset="0"/>
              </a:rPr>
              <a:t>[</a:t>
            </a:r>
            <a:r>
              <a:rPr lang="en-IN" sz="2200" b="1" dirty="0">
                <a:effectLst/>
                <a:latin typeface="Times New Roman" panose="02020603050405020304" pitchFamily="18" charset="0"/>
                <a:ea typeface="Times New Roman" panose="02020603050405020304" pitchFamily="18" charset="0"/>
              </a:rPr>
              <a:t>1]</a:t>
            </a:r>
            <a:r>
              <a:rPr lang="en-IN" sz="2200" dirty="0">
                <a:effectLst/>
                <a:latin typeface="Times New Roman" panose="02020603050405020304" pitchFamily="18" charset="0"/>
                <a:ea typeface="Times New Roman" panose="02020603050405020304" pitchFamily="18" charset="0"/>
              </a:rPr>
              <a:t> J. Wakefield, "Facial recognition tech: AI to detect emotions during job interviews," </a:t>
            </a:r>
            <a:r>
              <a:rPr lang="en-IN" sz="2200" i="1" dirty="0">
                <a:effectLst/>
                <a:latin typeface="Times New Roman" panose="02020603050405020304" pitchFamily="18" charset="0"/>
                <a:ea typeface="Times New Roman" panose="02020603050405020304" pitchFamily="18" charset="0"/>
              </a:rPr>
              <a:t>BBC News</a:t>
            </a:r>
            <a:r>
              <a:rPr lang="en-IN" sz="2200" dirty="0">
                <a:effectLst/>
                <a:latin typeface="Times New Roman" panose="02020603050405020304" pitchFamily="18" charset="0"/>
                <a:ea typeface="Times New Roman" panose="02020603050405020304" pitchFamily="18" charset="0"/>
              </a:rPr>
              <a:t>, Jan. 15, 2024. [Online]. Available: </a:t>
            </a:r>
            <a:r>
              <a:rPr lang="en-IN" sz="2200" u="sng" dirty="0">
                <a:solidFill>
                  <a:srgbClr val="0000FF"/>
                </a:solidFill>
                <a:effectLst/>
                <a:latin typeface="Times New Roman" panose="02020603050405020304" pitchFamily="18" charset="0"/>
                <a:ea typeface="Times New Roman" panose="02020603050405020304" pitchFamily="18" charset="0"/>
                <a:hlinkClick r:id="rId2"/>
              </a:rPr>
              <a:t>https://www.bbc.com/news</a:t>
            </a:r>
            <a:endParaRPr lang="en-IN" sz="2200" dirty="0">
              <a:effectLst/>
              <a:latin typeface="Times New Roman" panose="02020603050405020304" pitchFamily="18" charset="0"/>
              <a:ea typeface="Times New Roman" panose="02020603050405020304" pitchFamily="18" charset="0"/>
            </a:endParaRPr>
          </a:p>
          <a:p>
            <a:pPr marL="457200" marR="160020" algn="just">
              <a:lnSpc>
                <a:spcPct val="150000"/>
              </a:lnSpc>
            </a:pPr>
            <a:r>
              <a:rPr lang="en-IN" sz="2200" b="1" dirty="0">
                <a:effectLst/>
                <a:latin typeface="Times New Roman" panose="02020603050405020304" pitchFamily="18" charset="0"/>
                <a:ea typeface="Times New Roman" panose="02020603050405020304" pitchFamily="18" charset="0"/>
              </a:rPr>
              <a:t>[2]</a:t>
            </a:r>
            <a:r>
              <a:rPr lang="en-IN" sz="2200" dirty="0">
                <a:effectLst/>
                <a:latin typeface="Times New Roman" panose="02020603050405020304" pitchFamily="18" charset="0"/>
                <a:ea typeface="Times New Roman" panose="02020603050405020304" pitchFamily="18" charset="0"/>
              </a:rPr>
              <a:t> R. Smith, "Network Rail 'secretly used AI to read passengers' emotions'," </a:t>
            </a:r>
            <a:r>
              <a:rPr lang="en-IN" sz="2200" i="1" dirty="0">
                <a:effectLst/>
                <a:latin typeface="Times New Roman" panose="02020603050405020304" pitchFamily="18" charset="0"/>
                <a:ea typeface="Times New Roman" panose="02020603050405020304" pitchFamily="18" charset="0"/>
              </a:rPr>
              <a:t>The Times</a:t>
            </a:r>
            <a:r>
              <a:rPr lang="en-IN" sz="2200" dirty="0">
                <a:effectLst/>
                <a:latin typeface="Times New Roman" panose="02020603050405020304" pitchFamily="18" charset="0"/>
                <a:ea typeface="Times New Roman" panose="02020603050405020304" pitchFamily="18" charset="0"/>
              </a:rPr>
              <a:t>, Jun. 2024. [Online]. Available: </a:t>
            </a:r>
            <a:r>
              <a:rPr lang="en-IN" sz="2200" u="sng" dirty="0">
                <a:solidFill>
                  <a:srgbClr val="0000FF"/>
                </a:solidFill>
                <a:effectLst/>
                <a:latin typeface="Times New Roman" panose="02020603050405020304" pitchFamily="18" charset="0"/>
                <a:ea typeface="Times New Roman" panose="02020603050405020304" pitchFamily="18" charset="0"/>
                <a:hlinkClick r:id="rId3"/>
              </a:rPr>
              <a:t>https://www.thetimes.co.uk</a:t>
            </a:r>
            <a:r>
              <a:rPr lang="en-IN" sz="2200" dirty="0">
                <a:effectLst/>
                <a:latin typeface="Times New Roman" panose="02020603050405020304" pitchFamily="18" charset="0"/>
                <a:ea typeface="Times New Roman" panose="02020603050405020304" pitchFamily="18" charset="0"/>
              </a:rPr>
              <a:t> </a:t>
            </a:r>
          </a:p>
          <a:p>
            <a:pPr marL="457200" marR="160020" algn="just">
              <a:lnSpc>
                <a:spcPct val="150000"/>
              </a:lnSpc>
            </a:pPr>
            <a:r>
              <a:rPr lang="en-IN" sz="2200" b="1" dirty="0">
                <a:effectLst/>
                <a:latin typeface="Times New Roman" panose="02020603050405020304" pitchFamily="18" charset="0"/>
                <a:ea typeface="Times New Roman" panose="02020603050405020304" pitchFamily="18" charset="0"/>
              </a:rPr>
              <a:t>[3]</a:t>
            </a:r>
            <a:r>
              <a:rPr lang="en-IN" sz="2200" dirty="0">
                <a:effectLst/>
                <a:latin typeface="Times New Roman" panose="02020603050405020304" pitchFamily="18" charset="0"/>
                <a:ea typeface="Times New Roman" panose="02020603050405020304" pitchFamily="18" charset="0"/>
              </a:rPr>
              <a:t> J. Halpern, "AI-powered smart glasses monitor your emotions and habits," </a:t>
            </a:r>
            <a:r>
              <a:rPr lang="en-IN" sz="2200" i="1" dirty="0">
                <a:effectLst/>
                <a:latin typeface="Times New Roman" panose="02020603050405020304" pitchFamily="18" charset="0"/>
                <a:ea typeface="Times New Roman" panose="02020603050405020304" pitchFamily="18" charset="0"/>
              </a:rPr>
              <a:t>Business Insider</a:t>
            </a:r>
            <a:r>
              <a:rPr lang="en-IN" sz="2200" dirty="0">
                <a:effectLst/>
                <a:latin typeface="Times New Roman" panose="02020603050405020304" pitchFamily="18" charset="0"/>
                <a:ea typeface="Times New Roman" panose="02020603050405020304" pitchFamily="18" charset="0"/>
              </a:rPr>
              <a:t>, Oct. 2024. [Online]. Available: </a:t>
            </a:r>
            <a:r>
              <a:rPr lang="en-IN" sz="2200" u="sng" dirty="0">
                <a:solidFill>
                  <a:srgbClr val="0000FF"/>
                </a:solidFill>
                <a:effectLst/>
                <a:latin typeface="Times New Roman" panose="02020603050405020304" pitchFamily="18" charset="0"/>
                <a:ea typeface="Times New Roman" panose="02020603050405020304" pitchFamily="18" charset="0"/>
                <a:hlinkClick r:id="rId4"/>
              </a:rPr>
              <a:t>https://www.businessinsider.com</a:t>
            </a:r>
            <a:endParaRPr lang="en-IN" sz="2200" dirty="0">
              <a:effectLst/>
              <a:latin typeface="Times New Roman" panose="02020603050405020304" pitchFamily="18" charset="0"/>
              <a:ea typeface="Times New Roman" panose="02020603050405020304" pitchFamily="18" charset="0"/>
            </a:endParaRPr>
          </a:p>
          <a:p>
            <a:pPr marL="457200" marR="160020" algn="just">
              <a:lnSpc>
                <a:spcPct val="150000"/>
              </a:lnSpc>
            </a:pPr>
            <a:r>
              <a:rPr lang="en-IN" sz="2200" b="1" dirty="0">
                <a:effectLst/>
                <a:latin typeface="Times New Roman" panose="02020603050405020304" pitchFamily="18" charset="0"/>
                <a:ea typeface="Times New Roman" panose="02020603050405020304" pitchFamily="18" charset="0"/>
              </a:rPr>
              <a:t>[4]</a:t>
            </a:r>
            <a:r>
              <a:rPr lang="en-IN" sz="2200" dirty="0">
                <a:effectLst/>
                <a:latin typeface="Times New Roman" panose="02020603050405020304" pitchFamily="18" charset="0"/>
                <a:ea typeface="Times New Roman" panose="02020603050405020304" pitchFamily="18" charset="0"/>
              </a:rPr>
              <a:t> S. Perez, "AI systems can now detect human emotions in real-time," </a:t>
            </a:r>
            <a:r>
              <a:rPr lang="en-IN" sz="2200" i="1" dirty="0">
                <a:effectLst/>
                <a:latin typeface="Times New Roman" panose="02020603050405020304" pitchFamily="18" charset="0"/>
                <a:ea typeface="Times New Roman" panose="02020603050405020304" pitchFamily="18" charset="0"/>
              </a:rPr>
              <a:t>The Guardian</a:t>
            </a:r>
            <a:r>
              <a:rPr lang="en-IN" sz="2200" dirty="0">
                <a:effectLst/>
                <a:latin typeface="Times New Roman" panose="02020603050405020304" pitchFamily="18" charset="0"/>
                <a:ea typeface="Times New Roman" panose="02020603050405020304" pitchFamily="18" charset="0"/>
              </a:rPr>
              <a:t>, Mar. 2024. [Online]. Available: </a:t>
            </a:r>
            <a:r>
              <a:rPr lang="en-IN" sz="2200" u="sng" dirty="0">
                <a:solidFill>
                  <a:srgbClr val="0000FF"/>
                </a:solidFill>
                <a:effectLst/>
                <a:latin typeface="Times New Roman" panose="02020603050405020304" pitchFamily="18" charset="0"/>
                <a:ea typeface="Times New Roman" panose="02020603050405020304" pitchFamily="18" charset="0"/>
                <a:hlinkClick r:id="rId5"/>
              </a:rPr>
              <a:t>https://www.theguardian.com</a:t>
            </a:r>
            <a:endParaRPr lang="en-IN" sz="220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US" sz="20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p>
        </p:txBody>
      </p:sp>
    </p:spTree>
    <p:extLst>
      <p:ext uri="{BB962C8B-B14F-4D97-AF65-F5344CB8AC3E}">
        <p14:creationId xmlns:p14="http://schemas.microsoft.com/office/powerpoint/2010/main" val="3528687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F3FC-DBF4-25CF-0E52-99C45E31F27B}"/>
              </a:ext>
            </a:extLst>
          </p:cNvPr>
          <p:cNvSpPr>
            <a:spLocks noGrp="1"/>
          </p:cNvSpPr>
          <p:nvPr>
            <p:ph type="title"/>
          </p:nvPr>
        </p:nvSpPr>
        <p:spPr>
          <a:xfrm>
            <a:off x="838200" y="365124"/>
            <a:ext cx="10515600" cy="5111443"/>
          </a:xfrm>
        </p:spPr>
        <p:txBody>
          <a:bodyPr>
            <a:normAutofit/>
          </a:bodyPr>
          <a:lstStyle/>
          <a:p>
            <a:pPr algn="ct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7145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CD377-7A5C-A244-8D68-4B1107EDC23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OBJECTIVES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79A50B-9C46-5582-50E7-92CC25C4828E}"/>
              </a:ext>
            </a:extLst>
          </p:cNvPr>
          <p:cNvSpPr>
            <a:spLocks noGrp="1"/>
          </p:cNvSpPr>
          <p:nvPr>
            <p:ph idx="1"/>
          </p:nvPr>
        </p:nvSpPr>
        <p:spPr/>
        <p:txBody>
          <a:bodyPr/>
          <a:lstStyle/>
          <a:p>
            <a:pPr algn="just">
              <a:lnSpc>
                <a:spcPct val="150000"/>
              </a:lnSpc>
              <a:buFont typeface="Wingdings" panose="05000000000000000000" pitchFamily="2" charset="2"/>
              <a:buChar char="Ø"/>
              <a:tabLst>
                <a:tab pos="763270" algn="l"/>
              </a:tabLst>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To enhance communication between humans and machines by understanding emotions.</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tabLst>
                <a:tab pos="763270" algn="l"/>
              </a:tabLst>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To personalize user experiences by tailoring responses based on emotional cues.</a:t>
            </a:r>
          </a:p>
          <a:p>
            <a:pPr algn="just">
              <a:lnSpc>
                <a:spcPct val="150000"/>
              </a:lnSpc>
              <a:buFont typeface="Wingdings" panose="05000000000000000000" pitchFamily="2" charset="2"/>
              <a:buChar char="Ø"/>
              <a:tabLst>
                <a:tab pos="763270" algn="l"/>
              </a:tabLst>
            </a:pPr>
            <a:r>
              <a:rPr lang="en-US" sz="2200" b="0" dirty="0">
                <a:effectLst/>
                <a:latin typeface="Times New Roman" panose="02020603050405020304" pitchFamily="18" charset="0"/>
                <a:ea typeface="Times New Roman" panose="02020603050405020304" pitchFamily="18" charset="0"/>
                <a:cs typeface="Times New Roman" panose="02020603050405020304" pitchFamily="18" charset="0"/>
              </a:rPr>
              <a:t>To improve the accuracy of detecting emotions in various environments.</a:t>
            </a: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Ø"/>
              <a:tabLst>
                <a:tab pos="763270" algn="l"/>
              </a:tabLst>
            </a:pPr>
            <a:endParaRPr lang="en-IN" sz="2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1743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13CE0-6665-9F22-6D72-DA2567F3B7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08041-10A5-62A0-7A8D-5E227091F620}"/>
              </a:ext>
            </a:extLst>
          </p:cNvPr>
          <p:cNvSpPr>
            <a:spLocks noGrp="1"/>
          </p:cNvSpPr>
          <p:nvPr>
            <p:ph type="title"/>
          </p:nvPr>
        </p:nvSpPr>
        <p:spPr>
          <a:xfrm>
            <a:off x="1064342" y="473281"/>
            <a:ext cx="10515600" cy="903236"/>
          </a:xfrm>
        </p:spPr>
        <p:txBody>
          <a:bodyPr>
            <a:normAutofit/>
          </a:bodyPr>
          <a:lstStyle/>
          <a:p>
            <a:r>
              <a:rPr lang="en-US" sz="4000" b="1" dirty="0">
                <a:latin typeface="Times New Roman" panose="02020603050405020304" pitchFamily="18" charset="0"/>
                <a:cs typeface="Times New Roman" panose="02020603050405020304" pitchFamily="18" charset="0"/>
              </a:rPr>
              <a:t>LITERATURE SURVEY:</a:t>
            </a:r>
            <a:endParaRPr lang="en-IN" sz="4000"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81FD8292-C008-1B62-CE29-55572F125998}"/>
              </a:ext>
            </a:extLst>
          </p:cNvPr>
          <p:cNvGraphicFramePr>
            <a:graphicFrameLocks noGrp="1"/>
          </p:cNvGraphicFramePr>
          <p:nvPr>
            <p:ph idx="1"/>
          </p:nvPr>
        </p:nvGraphicFramePr>
        <p:xfrm>
          <a:off x="838199" y="1406770"/>
          <a:ext cx="10753579" cy="4948026"/>
        </p:xfrm>
        <a:graphic>
          <a:graphicData uri="http://schemas.openxmlformats.org/drawingml/2006/table">
            <a:tbl>
              <a:tblPr firstRow="1" firstCol="1" bandRow="1">
                <a:tableStyleId>{5C22544A-7EE6-4342-B048-85BDC9FD1C3A}</a:tableStyleId>
              </a:tblPr>
              <a:tblGrid>
                <a:gridCol w="821789">
                  <a:extLst>
                    <a:ext uri="{9D8B030D-6E8A-4147-A177-3AD203B41FA5}">
                      <a16:colId xmlns:a16="http://schemas.microsoft.com/office/drawing/2014/main" val="3827934103"/>
                    </a:ext>
                  </a:extLst>
                </a:gridCol>
                <a:gridCol w="1519310">
                  <a:extLst>
                    <a:ext uri="{9D8B030D-6E8A-4147-A177-3AD203B41FA5}">
                      <a16:colId xmlns:a16="http://schemas.microsoft.com/office/drawing/2014/main" val="2394018909"/>
                    </a:ext>
                  </a:extLst>
                </a:gridCol>
                <a:gridCol w="2208628">
                  <a:extLst>
                    <a:ext uri="{9D8B030D-6E8A-4147-A177-3AD203B41FA5}">
                      <a16:colId xmlns:a16="http://schemas.microsoft.com/office/drawing/2014/main" val="626798915"/>
                    </a:ext>
                  </a:extLst>
                </a:gridCol>
                <a:gridCol w="3432517">
                  <a:extLst>
                    <a:ext uri="{9D8B030D-6E8A-4147-A177-3AD203B41FA5}">
                      <a16:colId xmlns:a16="http://schemas.microsoft.com/office/drawing/2014/main" val="2154812751"/>
                    </a:ext>
                  </a:extLst>
                </a:gridCol>
                <a:gridCol w="2771335">
                  <a:extLst>
                    <a:ext uri="{9D8B030D-6E8A-4147-A177-3AD203B41FA5}">
                      <a16:colId xmlns:a16="http://schemas.microsoft.com/office/drawing/2014/main" val="3124898230"/>
                    </a:ext>
                  </a:extLst>
                </a:gridCol>
              </a:tblGrid>
              <a:tr h="362806">
                <a:tc>
                  <a:txBody>
                    <a:bodyPr/>
                    <a:lstStyle/>
                    <a:p>
                      <a:pPr algn="just">
                        <a:lnSpc>
                          <a:spcPct val="115000"/>
                        </a:lnSpc>
                        <a:spcAft>
                          <a:spcPts val="1000"/>
                        </a:spcAft>
                      </a:pPr>
                      <a:r>
                        <a:rPr lang="en-IN" sz="1400" spc="-10" dirty="0">
                          <a:effectLst/>
                        </a:rPr>
                        <a:t>Ref. 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a:effectLst/>
                        </a:rPr>
                        <a:t>Author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a:effectLst/>
                        </a:rPr>
                        <a:t>Title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dirty="0">
                          <a:effectLst/>
                        </a:rPr>
                        <a:t>contribution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dirty="0">
                          <a:effectLst/>
                        </a:rPr>
                        <a:t>observation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87405258"/>
                  </a:ext>
                </a:extLst>
              </a:tr>
              <a:tr h="1086166">
                <a:tc>
                  <a:txBody>
                    <a:bodyPr/>
                    <a:lstStyle/>
                    <a:p>
                      <a:pPr algn="just">
                        <a:lnSpc>
                          <a:spcPct val="115000"/>
                        </a:lnSpc>
                        <a:spcAft>
                          <a:spcPts val="1000"/>
                        </a:spcAft>
                      </a:pPr>
                      <a:r>
                        <a:rPr lang="en-IN" sz="1400" spc="-1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dirty="0">
                          <a:effectLst/>
                        </a:rPr>
                        <a:t>J. Wakefield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a:effectLst/>
                        </a:rPr>
                        <a:t>Facial recognition tech: AI to detect emotions during job interviews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US" sz="1400" spc="-10" dirty="0">
                          <a:effectLst/>
                        </a:rPr>
                        <a:t>Jerome Wakefield critiques the medicalization of emotions, stressing that emotion detection systems should differentiate normal emotions from mental health issues.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Advanced sensors are essential for improving system accuracy and user engagement.</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5451999"/>
                  </a:ext>
                </a:extLst>
              </a:tr>
              <a:tr h="965711">
                <a:tc>
                  <a:txBody>
                    <a:bodyPr/>
                    <a:lstStyle/>
                    <a:p>
                      <a:pPr algn="just">
                        <a:lnSpc>
                          <a:spcPct val="115000"/>
                        </a:lnSpc>
                        <a:spcAft>
                          <a:spcPts val="1000"/>
                        </a:spcAft>
                      </a:pPr>
                      <a:r>
                        <a:rPr lang="en-IN" sz="1400" spc="-1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a:effectLst/>
                        </a:rPr>
                        <a:t>R. Smith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a:effectLst/>
                        </a:rPr>
                        <a:t>Network Rail 'secretly used AI to read passengers' emotions'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US" sz="1400" spc="-10" dirty="0">
                          <a:effectLst/>
                        </a:rPr>
                        <a:t>Ryan Smith's work on emotion detection includes models of emotional inference, training to enhance recognition skills, and studying sex differences.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Observations showing training improves awareness and recognition abilities.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64241446"/>
                  </a:ext>
                </a:extLst>
              </a:tr>
              <a:tr h="1036142">
                <a:tc>
                  <a:txBody>
                    <a:bodyPr/>
                    <a:lstStyle/>
                    <a:p>
                      <a:pPr algn="just">
                        <a:lnSpc>
                          <a:spcPct val="115000"/>
                        </a:lnSpc>
                        <a:spcAft>
                          <a:spcPts val="1000"/>
                        </a:spcAft>
                      </a:pPr>
                      <a:r>
                        <a:rPr lang="en-IN" sz="1400" spc="-1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a:effectLst/>
                        </a:rPr>
                        <a:t>J. Halpern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a:effectLst/>
                        </a:rPr>
                        <a:t>AI-powered smart glasses monitor your emotions and habits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US" sz="1400" spc="-10" dirty="0">
                          <a:effectLst/>
                        </a:rPr>
                        <a:t>J.Halpern's</a:t>
                      </a:r>
                      <a:r>
                        <a:rPr lang="en-US" sz="1400" spc="-10" baseline="0" dirty="0">
                          <a:effectLst/>
                        </a:rPr>
                        <a:t> </a:t>
                      </a:r>
                      <a:r>
                        <a:rPr lang="en-US" sz="1400" spc="-10" dirty="0">
                          <a:effectLst/>
                        </a:rPr>
                        <a:t>work contributes to understanding emotion detection in stress management, emphasizing emotional awareness and secure attachments,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US" sz="1400" spc="-10" dirty="0">
                          <a:effectLst/>
                        </a:rPr>
                        <a:t>Faces challenges like limited emotion recognition, reliance on self-reports, and context-specific findings.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78844637"/>
                  </a:ext>
                </a:extLst>
              </a:tr>
              <a:tr h="699475">
                <a:tc>
                  <a:txBody>
                    <a:bodyPr/>
                    <a:lstStyle/>
                    <a:p>
                      <a:pPr algn="just">
                        <a:lnSpc>
                          <a:spcPct val="115000"/>
                        </a:lnSpc>
                        <a:spcAft>
                          <a:spcPts val="1000"/>
                        </a:spcAft>
                      </a:pPr>
                      <a:r>
                        <a:rPr lang="en-IN" sz="1400" spc="-1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dirty="0">
                          <a:effectLst/>
                        </a:rPr>
                        <a:t>S. Perez</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IN" sz="1400" spc="-10">
                          <a:effectLst/>
                        </a:rPr>
                        <a:t>AI systems can now detect human emotions in real-time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US" sz="1400" spc="-10" dirty="0">
                          <a:effectLst/>
                        </a:rPr>
                        <a:t>S. Pérez's research contributes to emotion detection by developing physiological signal processing methods to decode emotional experiences, achieving high recognition accuracy through innovative classification approaches.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just">
                        <a:lnSpc>
                          <a:spcPct val="115000"/>
                        </a:lnSpc>
                        <a:spcAft>
                          <a:spcPts val="1000"/>
                        </a:spcAft>
                      </a:pPr>
                      <a:r>
                        <a:rPr lang="en-US" sz="1400" spc="-10" dirty="0">
                          <a:effectLst/>
                        </a:rPr>
                        <a:t>However, challenges include managing the complexity of multimodal data and ensuring the </a:t>
                      </a:r>
                      <a:r>
                        <a:rPr lang="en-US" sz="1400" spc="-10" dirty="0" err="1">
                          <a:effectLst/>
                        </a:rPr>
                        <a:t>generalizability</a:t>
                      </a:r>
                      <a:r>
                        <a:rPr lang="en-US" sz="1400" spc="-10" dirty="0">
                          <a:effectLst/>
                        </a:rPr>
                        <a:t> of models across diverse populations.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19328419"/>
                  </a:ext>
                </a:extLst>
              </a:tr>
            </a:tbl>
          </a:graphicData>
        </a:graphic>
      </p:graphicFrame>
      <p:sp>
        <p:nvSpPr>
          <p:cNvPr id="6" name="Rectangle 1">
            <a:extLst>
              <a:ext uri="{FF2B5EF4-FFF2-40B4-BE49-F238E27FC236}">
                <a16:creationId xmlns:a16="http://schemas.microsoft.com/office/drawing/2014/main" id="{7EC8C509-FE4B-B7A0-D019-2E3DD5E2E4A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rgbClr val="365F91"/>
              </a:solidFill>
              <a:effectLst/>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753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6F9C-EEB6-82DA-DDFA-DEE5A7FDA04C}"/>
              </a:ext>
            </a:extLst>
          </p:cNvPr>
          <p:cNvSpPr>
            <a:spLocks noGrp="1"/>
          </p:cNvSpPr>
          <p:nvPr>
            <p:ph type="title"/>
          </p:nvPr>
        </p:nvSpPr>
        <p:spPr>
          <a:xfrm>
            <a:off x="838200" y="365126"/>
            <a:ext cx="10515600" cy="824578"/>
          </a:xfrm>
        </p:spPr>
        <p:txBody>
          <a:bodyPr>
            <a:normAutofit/>
          </a:bodyPr>
          <a:lstStyle/>
          <a:p>
            <a:r>
              <a:rPr lang="en-US" sz="4000" b="1" dirty="0">
                <a:latin typeface="Times New Roman" panose="02020603050405020304" pitchFamily="18" charset="0"/>
                <a:cs typeface="Times New Roman" panose="02020603050405020304" pitchFamily="18" charset="0"/>
              </a:rPr>
              <a:t>PROBLEM STATEMENT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5562B3-1D6D-4FBC-983F-0EA4C39AE11F}"/>
              </a:ext>
            </a:extLst>
          </p:cNvPr>
          <p:cNvSpPr>
            <a:spLocks noGrp="1"/>
          </p:cNvSpPr>
          <p:nvPr>
            <p:ph idx="1"/>
          </p:nvPr>
        </p:nvSpPr>
        <p:spPr>
          <a:xfrm>
            <a:off x="838200" y="1632155"/>
            <a:ext cx="10515600" cy="4544807"/>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To develop and design a real-time system using machine learning that accurately recognizes and interprets human emotions from facial expressions for improved human-computer interaction.</a:t>
            </a:r>
            <a:endParaRPr lang="en-IN" sz="2200" dirty="0"/>
          </a:p>
        </p:txBody>
      </p:sp>
    </p:spTree>
    <p:extLst>
      <p:ext uri="{BB962C8B-B14F-4D97-AF65-F5344CB8AC3E}">
        <p14:creationId xmlns:p14="http://schemas.microsoft.com/office/powerpoint/2010/main" val="67603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888A-DDAB-A00F-5EC2-254AA92BA5A9}"/>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SCOPE OF THE PROJECT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9ECD3C-6202-1CC1-9AB4-B7E848B2C11F}"/>
              </a:ext>
            </a:extLst>
          </p:cNvPr>
          <p:cNvSpPr>
            <a:spLocks noGrp="1"/>
          </p:cNvSpPr>
          <p:nvPr>
            <p:ph idx="1"/>
          </p:nvPr>
        </p:nvSpPr>
        <p:spPr/>
        <p:txBody>
          <a:bodyPr/>
          <a:lstStyle/>
          <a:p>
            <a:pPr marL="0" indent="0" algn="just">
              <a:buNone/>
            </a:pPr>
            <a:r>
              <a:rPr lang="en-US" sz="2200" kern="100" dirty="0">
                <a:latin typeface="Times New Roman" panose="02020603050405020304" pitchFamily="18" charset="0"/>
                <a:ea typeface="Aptos" panose="020B0004020202020204" pitchFamily="34" charset="0"/>
                <a:cs typeface="Times New Roman" panose="02020603050405020304" pitchFamily="18" charset="0"/>
              </a:rPr>
              <a:t>To focus on real-time emotion detection from live facial expressions, the system is designed for applications like interactive systems and real-time analysis. However, it cannot process or recognize emotions from pre-recorded images or videos, limiting its use to live interactions only.</a:t>
            </a:r>
            <a:endParaRPr lang="en-IN" dirty="0"/>
          </a:p>
        </p:txBody>
      </p:sp>
    </p:spTree>
    <p:extLst>
      <p:ext uri="{BB962C8B-B14F-4D97-AF65-F5344CB8AC3E}">
        <p14:creationId xmlns:p14="http://schemas.microsoft.com/office/powerpoint/2010/main" val="3105646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3C69C-CDA1-B55D-69F6-C001ACD82E2A}"/>
              </a:ext>
            </a:extLst>
          </p:cNvPr>
          <p:cNvSpPr>
            <a:spLocks noGrp="1"/>
          </p:cNvSpPr>
          <p:nvPr>
            <p:ph type="title"/>
          </p:nvPr>
        </p:nvSpPr>
        <p:spPr>
          <a:xfrm>
            <a:off x="838200" y="365126"/>
            <a:ext cx="10515600" cy="814746"/>
          </a:xfrm>
        </p:spPr>
        <p:txBody>
          <a:bodyPr>
            <a:normAutofit/>
          </a:bodyPr>
          <a:lstStyle/>
          <a:p>
            <a:r>
              <a:rPr lang="en-US" sz="4000" b="1" dirty="0">
                <a:latin typeface="Times New Roman" panose="02020603050405020304" pitchFamily="18" charset="0"/>
                <a:cs typeface="Times New Roman" panose="02020603050405020304" pitchFamily="18" charset="0"/>
              </a:rPr>
              <a:t>SOFTWARE REQIREMENTS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C8127D-025D-A5AC-D29A-F221B595E5F6}"/>
              </a:ext>
            </a:extLst>
          </p:cNvPr>
          <p:cNvSpPr>
            <a:spLocks noGrp="1"/>
          </p:cNvSpPr>
          <p:nvPr>
            <p:ph idx="1"/>
          </p:nvPr>
        </p:nvSpPr>
        <p:spPr>
          <a:xfrm>
            <a:off x="838200" y="1179872"/>
            <a:ext cx="10515600" cy="4997091"/>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Python (3.6 or higher): Required for compatibility with modern libraries and functionality.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OpenCV (4.5.1 or higher): Needed for image and video processing, including frame capture and display.</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FER (1.0.0 or higher): Provides the emotion detection model for facial expression analysis.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NumPy (1.18.5 or higher): Handles array manipulation and mathematical operations efficiently for FER.</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57500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431E-9940-0812-67DD-0B4EDBD6E50B}"/>
              </a:ext>
            </a:extLst>
          </p:cNvPr>
          <p:cNvSpPr>
            <a:spLocks noGrp="1"/>
          </p:cNvSpPr>
          <p:nvPr>
            <p:ph type="title"/>
          </p:nvPr>
        </p:nvSpPr>
        <p:spPr>
          <a:xfrm>
            <a:off x="838200" y="365126"/>
            <a:ext cx="10515600" cy="893404"/>
          </a:xfrm>
        </p:spPr>
        <p:txBody>
          <a:bodyPr>
            <a:normAutofit/>
          </a:bodyPr>
          <a:lstStyle/>
          <a:p>
            <a:r>
              <a:rPr lang="en-US" sz="4000" b="1" dirty="0">
                <a:latin typeface="Times New Roman" panose="02020603050405020304" pitchFamily="18" charset="0"/>
                <a:cs typeface="Times New Roman" panose="02020603050405020304" pitchFamily="18" charset="0"/>
              </a:rPr>
              <a:t>HARDWARE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E8F8AA-A6B2-6CEA-D488-7F4AE74983BB}"/>
              </a:ext>
            </a:extLst>
          </p:cNvPr>
          <p:cNvSpPr>
            <a:spLocks noGrp="1"/>
          </p:cNvSpPr>
          <p:nvPr>
            <p:ph idx="1"/>
          </p:nvPr>
        </p:nvSpPr>
        <p:spPr>
          <a:xfrm>
            <a:off x="838200" y="1573161"/>
            <a:ext cx="10515600" cy="4603802"/>
          </a:xfrm>
        </p:spPr>
        <p:txBody>
          <a:bodyPr>
            <a:normAutofit/>
          </a:bodyPr>
          <a:lstStyle/>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Camera: A webcam or external camera is required to capture real-time facial expressions for emotion detection.</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CPU: A processor with at least 2 cores (Intel i3 or equivalent) is needed for smooth execution of the emotion detection algorithm.</a:t>
            </a:r>
            <a:endParaRPr lang="en-IN" sz="22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RAM: A minimum of 4 GB of RAM is recommended for handling video frame processing and emotion detection tasks.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Storage: At least 100 MB of available storage for the software and libraries.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Operating System: Windows, macOS, or Linux (Ubuntu recommended) that supports Python, OpenCV, and other required libraries for emotion detection.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197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60B2-08F0-CFC3-B007-DD77B18F951A}"/>
              </a:ext>
            </a:extLst>
          </p:cNvPr>
          <p:cNvSpPr>
            <a:spLocks noGrp="1"/>
          </p:cNvSpPr>
          <p:nvPr>
            <p:ph type="title"/>
          </p:nvPr>
        </p:nvSpPr>
        <p:spPr>
          <a:xfrm>
            <a:off x="838200" y="365126"/>
            <a:ext cx="10515600" cy="854074"/>
          </a:xfrm>
        </p:spPr>
        <p:txBody>
          <a:bodyPr>
            <a:normAutofit/>
          </a:bodyPr>
          <a:lstStyle/>
          <a:p>
            <a:r>
              <a:rPr lang="en-US" sz="4000" b="1" dirty="0">
                <a:latin typeface="Times New Roman" panose="02020603050405020304" pitchFamily="18" charset="0"/>
                <a:cs typeface="Times New Roman" panose="02020603050405020304" pitchFamily="18" charset="0"/>
              </a:rPr>
              <a:t>FUNCTIONAL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D6E354-9719-C9C0-8410-DCB8F71EE1C8}"/>
              </a:ext>
            </a:extLst>
          </p:cNvPr>
          <p:cNvSpPr>
            <a:spLocks noGrp="1"/>
          </p:cNvSpPr>
          <p:nvPr>
            <p:ph idx="1"/>
          </p:nvPr>
        </p:nvSpPr>
        <p:spPr>
          <a:xfrm>
            <a:off x="838200" y="1356852"/>
            <a:ext cx="10515600" cy="4820111"/>
          </a:xfrm>
        </p:spPr>
        <p:txBody>
          <a:bodyPr>
            <a:normAutofit/>
          </a:bodyPr>
          <a:lstStyle/>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Real-time Video Capture</a:t>
            </a:r>
            <a:r>
              <a:rPr lang="en-US" sz="2200" dirty="0">
                <a:latin typeface="Times New Roman" panose="02020603050405020304" pitchFamily="18" charset="0"/>
                <a:cs typeface="Times New Roman" panose="02020603050405020304" pitchFamily="18" charset="0"/>
              </a:rPr>
              <a:t>: The system must capture live video feed from the connected camera.</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Emotion Detection</a:t>
            </a:r>
            <a:r>
              <a:rPr lang="en-US" sz="2200" dirty="0">
                <a:latin typeface="Times New Roman" panose="02020603050405020304" pitchFamily="18" charset="0"/>
                <a:cs typeface="Times New Roman" panose="02020603050405020304" pitchFamily="18" charset="0"/>
              </a:rPr>
              <a:t>: It must detect and analyze emotions from the faces in the captured video frames.</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Display bounding box</a:t>
            </a:r>
            <a:r>
              <a:rPr lang="en-US" sz="2200" dirty="0">
                <a:latin typeface="Times New Roman" panose="02020603050405020304" pitchFamily="18" charset="0"/>
                <a:cs typeface="Times New Roman" panose="02020603050405020304" pitchFamily="18" charset="0"/>
              </a:rPr>
              <a:t>: A bounding box should be drawn around detected faces to highlight the area of interest.</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Display Video</a:t>
            </a:r>
            <a:r>
              <a:rPr lang="en-US" sz="2200" dirty="0">
                <a:latin typeface="Times New Roman" panose="02020603050405020304" pitchFamily="18" charset="0"/>
                <a:cs typeface="Times New Roman" panose="02020603050405020304" pitchFamily="18" charset="0"/>
              </a:rPr>
              <a:t>: The processed video with bounding boxes and detected emotions should be displayed in real-time.</a:t>
            </a:r>
            <a:endParaRPr lang="en-IN"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Exit mechanism</a:t>
            </a:r>
            <a:r>
              <a:rPr lang="en-US" sz="2200" dirty="0">
                <a:latin typeface="Times New Roman" panose="02020603050405020304" pitchFamily="18" charset="0"/>
                <a:cs typeface="Times New Roman" panose="02020603050405020304" pitchFamily="18" charset="0"/>
              </a:rPr>
              <a:t>: The system must allow the user to terminate the application gracefully using a defined key or command.</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429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1297</Words>
  <Application>Microsoft Office PowerPoint</Application>
  <PresentationFormat>Widescreen</PresentationFormat>
  <Paragraphs>111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vt:lpstr>
      <vt:lpstr>Times New Roman</vt:lpstr>
      <vt:lpstr>Wingdings</vt:lpstr>
      <vt:lpstr>Office Theme</vt:lpstr>
      <vt:lpstr>FACEFEEL-A SYSTEM FOR REAL-TIME               EMOTION RECOGNITION</vt:lpstr>
      <vt:lpstr>ABSTRACT</vt:lpstr>
      <vt:lpstr>OBJECTIVES</vt:lpstr>
      <vt:lpstr>LITERATURE SURVEY:</vt:lpstr>
      <vt:lpstr>PROBLEM STATEMENT</vt:lpstr>
      <vt:lpstr>SCOPE OF THE PROJECT</vt:lpstr>
      <vt:lpstr>SOFTWARE REQIREMENTS</vt:lpstr>
      <vt:lpstr>HARDWARE REQUIREMENTS</vt:lpstr>
      <vt:lpstr>FUNCTIONAL REQUIREMENTS</vt:lpstr>
      <vt:lpstr>NON-FUNCTIONAL REQUIREMENTS</vt:lpstr>
      <vt:lpstr>DESCRIPTION OF MODULES</vt:lpstr>
      <vt:lpstr>CONTEXT DIAGRAM</vt:lpstr>
      <vt:lpstr>DATA FLOW(LEVEL 0)</vt:lpstr>
      <vt:lpstr>DATA FLOW(LEVEL 1)</vt:lpstr>
      <vt:lpstr>USE CASE DIAGRAM</vt:lpstr>
      <vt:lpstr>SEQUENCE DIAGRAM</vt:lpstr>
      <vt:lpstr>ACTIVITY DIAGRAM</vt:lpstr>
      <vt:lpstr>IMPLEMENTATION</vt:lpstr>
      <vt:lpstr>TESTING</vt:lpstr>
      <vt:lpstr>RESULT 1</vt:lpstr>
      <vt:lpstr>PowerPoint Presentation</vt:lpstr>
      <vt:lpstr>PowerPoint Presentation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FACEFEEL-A SYSTEM FOR REAL-TIME               EMOTION RECOGNITION</dc:title>
  <dc:creator>sirikumbar1@outlook.com</dc:creator>
  <cp:lastModifiedBy>sirikumbar1@outlook.com</cp:lastModifiedBy>
  <cp:revision>18</cp:revision>
  <dcterms:created xsi:type="dcterms:W3CDTF">2024-12-09T17:05:21Z</dcterms:created>
  <dcterms:modified xsi:type="dcterms:W3CDTF">2025-01-10T13:43:05Z</dcterms:modified>
</cp:coreProperties>
</file>