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81" r:id="rId2"/>
    <p:sldId id="683" r:id="rId3"/>
    <p:sldId id="684" r:id="rId4"/>
    <p:sldId id="685" r:id="rId5"/>
    <p:sldId id="686" r:id="rId6"/>
    <p:sldId id="687" r:id="rId7"/>
    <p:sldId id="6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B207539-3ADB-44D1-9F61-D5AD4E1C8071}">
          <p14:sldIdLst>
            <p14:sldId id="681"/>
            <p14:sldId id="683"/>
            <p14:sldId id="684"/>
            <p14:sldId id="685"/>
            <p14:sldId id="686"/>
            <p14:sldId id="687"/>
            <p14:sldId id="6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Rohan\Excel%20work\supermarket_sales%20-%20Final%20this%20is%20the%20one%20for%20wro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Rohan\Excel%20work\supermarket_sales%20-%20Final%20this%20is%20the%20one%20for%20wrok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Rohan\Excel%20work\supermarket_sales%20-%20Final%20this%20is%20the%20one%20for%20wro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Rohan\Excel%20work\supermarket_sales%20-%20Final%20this%20is%20the%20one%20for%20wro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Final this is the one for wroking.xlsx]Total sales revenue !PivotTable1</c:name>
    <c:fmtId val="2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 revenue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sales revenue '!$A$4:$A$7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'Total sales revenue '!$B$4:$B$7</c:f>
              <c:numCache>
                <c:formatCode>General</c:formatCode>
                <c:ptCount val="3"/>
                <c:pt idx="0">
                  <c:v>5057.1605000000018</c:v>
                </c:pt>
                <c:pt idx="1">
                  <c:v>5057.0320000000029</c:v>
                </c:pt>
                <c:pt idx="2">
                  <c:v>5265.1765000000023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0-4290-839B-0B0ED7247C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574879"/>
        <c:axId val="117968639"/>
      </c:barChart>
      <c:catAx>
        <c:axId val="16574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Branch</a:t>
                </a:r>
                <a:endParaRPr lang="en-IN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68639"/>
        <c:crosses val="autoZero"/>
        <c:auto val="1"/>
        <c:lblAlgn val="ctr"/>
        <c:lblOffset val="100"/>
        <c:noMultiLvlLbl val="0"/>
      </c:catAx>
      <c:valAx>
        <c:axId val="1179686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Total</a:t>
                </a:r>
                <a:endParaRPr lang="en-IN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574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Final this is the one for wroking.xlsx]Products COGS !PivotTable2</c:name>
    <c:fmtId val="20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ACD4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AA93A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D35940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B258D3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63A0C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AC4A7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ACD4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AA93A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D35940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B258D3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63A0C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AC4A7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ACD4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FAA93A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D35940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B258D3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63A0CC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AC4A7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713254593175856E-2"/>
          <c:y val="1.2841357562302686E-2"/>
          <c:w val="0.84579062470224153"/>
          <c:h val="0.9632401421317532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'Products COGS '!$B$3:$B$4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3.224487826923711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'!$B$5</c:f>
              <c:numCache>
                <c:formatCode>General</c:formatCode>
                <c:ptCount val="1"/>
                <c:pt idx="0">
                  <c:v>51750.029999999984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7-4C68-805B-0125E34D09E5}"/>
            </c:ext>
          </c:extLst>
        </c:ser>
        <c:ser>
          <c:idx val="1"/>
          <c:order val="1"/>
          <c:tx>
            <c:strRef>
              <c:f>'Products COGS '!$C$3:$C$4</c:f>
              <c:strCache>
                <c:ptCount val="1"/>
                <c:pt idx="0">
                  <c:v>Fashion accessories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4.7127129778115784E-2"/>
                  <c:y val="-8.00877835265390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'!$C$5</c:f>
              <c:numCache>
                <c:formatCode>General</c:formatCode>
                <c:ptCount val="1"/>
                <c:pt idx="0">
                  <c:v>51719.899999999972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97-4C68-805B-0125E34D09E5}"/>
            </c:ext>
          </c:extLst>
        </c:ser>
        <c:ser>
          <c:idx val="2"/>
          <c:order val="2"/>
          <c:tx>
            <c:strRef>
              <c:f>'Products COGS '!$D$3:$D$4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976450301775733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'!$D$5</c:f>
              <c:numCache>
                <c:formatCode>General</c:formatCode>
                <c:ptCount val="1"/>
                <c:pt idx="0">
                  <c:v>53471.280000000057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97-4C68-805B-0125E34D09E5}"/>
            </c:ext>
          </c:extLst>
        </c:ser>
        <c:ser>
          <c:idx val="3"/>
          <c:order val="3"/>
          <c:tx>
            <c:strRef>
              <c:f>'Products COGS '!$E$3:$E$4</c:f>
              <c:strCache>
                <c:ptCount val="1"/>
                <c:pt idx="0">
                  <c:v>Health and beauty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3.9686004023676405E-2"/>
                  <c:y val="-8.73695004081264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'!$E$5</c:f>
              <c:numCache>
                <c:formatCode>General</c:formatCode>
                <c:ptCount val="1"/>
                <c:pt idx="0">
                  <c:v>46851.179999999978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97-4C68-805B-0125E34D09E5}"/>
            </c:ext>
          </c:extLst>
        </c:ser>
        <c:ser>
          <c:idx val="4"/>
          <c:order val="4"/>
          <c:tx>
            <c:strRef>
              <c:f>'Products COGS '!$F$3:$F$4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chemeClr val="accent5">
                <a:alpha val="88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9764503017757338E-2"/>
                  <c:y val="4.36847502040628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'!$F$5</c:f>
              <c:numCache>
                <c:formatCode>General</c:formatCode>
                <c:ptCount val="1"/>
                <c:pt idx="0">
                  <c:v>51297.059999999983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97-4C68-805B-0125E34D09E5}"/>
            </c:ext>
          </c:extLst>
        </c:ser>
        <c:ser>
          <c:idx val="5"/>
          <c:order val="5"/>
          <c:tx>
            <c:strRef>
              <c:f>'Products COGS '!$G$3:$G$4</c:f>
              <c:strCache>
                <c:ptCount val="1"/>
                <c:pt idx="0">
                  <c:v>Sports and travel</c:v>
                </c:pt>
              </c:strCache>
            </c:strRef>
          </c:tx>
          <c:spPr>
            <a:solidFill>
              <a:schemeClr val="accent6">
                <a:alpha val="88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6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2323377263317914E-2"/>
                  <c:y val="-4.004389176326952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97-4C68-805B-0125E34D09E5}"/>
                </c:ext>
              </c:extLst>
            </c:dLbl>
            <c:spPr>
              <a:noFill/>
              <a:ln>
                <a:noFill/>
                <a:round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'Products COGS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'Products COGS '!$G$5</c:f>
              <c:numCache>
                <c:formatCode>General</c:formatCode>
                <c:ptCount val="1"/>
                <c:pt idx="0">
                  <c:v>52497.930000000022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97-4C68-805B-0125E34D09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4685663"/>
        <c:axId val="104687103"/>
        <c:axId val="0"/>
      </c:bar3DChart>
      <c:catAx>
        <c:axId val="104685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87103"/>
        <c:crosses val="autoZero"/>
        <c:auto val="1"/>
        <c:lblAlgn val="ctr"/>
        <c:lblOffset val="100"/>
        <c:noMultiLvlLbl val="0"/>
      </c:catAx>
      <c:valAx>
        <c:axId val="1046871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8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Final this is the one for wroking.xlsx]Customer type!PivotTable2</c:name>
    <c:fmtId val="1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664996479358244E-2"/>
          <c:y val="5.6522765154781267E-2"/>
          <c:w val="0.82165715152919228"/>
          <c:h val="0.8500467108858731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'Customer type'!$B$3:$B$4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type'!$A$5:$A$7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 type'!$B$5:$B$7</c:f>
              <c:numCache>
                <c:formatCode>General</c:formatCode>
                <c:ptCount val="2"/>
                <c:pt idx="0">
                  <c:v>1811.5000000000002</c:v>
                </c:pt>
                <c:pt idx="1">
                  <c:v>1677.6999999999994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4-4946-82DA-0366D2B7F9E1}"/>
            </c:ext>
          </c:extLst>
        </c:ser>
        <c:ser>
          <c:idx val="1"/>
          <c:order val="1"/>
          <c:tx>
            <c:strRef>
              <c:f>'Customer type'!$C$3:$C$4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type'!$A$5:$A$7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 type'!$C$5:$C$7</c:f>
              <c:numCache>
                <c:formatCode>General</c:formatCode>
                <c:ptCount val="2"/>
                <c:pt idx="0">
                  <c:v>1665.5999999999995</c:v>
                </c:pt>
                <c:pt idx="1">
                  <c:v>1817.8999999999994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4-4946-82DA-0366D2B7F9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227806655"/>
        <c:axId val="227794655"/>
        <c:axId val="0"/>
      </c:bar3DChart>
      <c:catAx>
        <c:axId val="22780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794655"/>
        <c:crosses val="autoZero"/>
        <c:auto val="1"/>
        <c:lblAlgn val="ctr"/>
        <c:lblOffset val="100"/>
        <c:noMultiLvlLbl val="0"/>
      </c:catAx>
      <c:valAx>
        <c:axId val="2277946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780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057403809723426"/>
          <c:y val="0.61162475437075803"/>
          <c:w val="0.19431620971291294"/>
          <c:h val="0.17976531225415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Final this is the one for wroking.xlsx]Sales Trend Over Time!PivotTable1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777777777777776E-2"/>
          <c:y val="6.337954445309664E-2"/>
          <c:w val="0.93338033185134739"/>
          <c:h val="0.84898633601891027"/>
        </c:manualLayout>
      </c:layout>
      <c:lineChart>
        <c:grouping val="standard"/>
        <c:varyColors val="0"/>
        <c:ser>
          <c:idx val="0"/>
          <c:order val="0"/>
          <c:tx>
            <c:strRef>
              <c:f>'Sales Trend Over Time'!$B$5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28575" cap="rnd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'Sales Trend Over Time'!$A$6:$A$11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May</c:v>
                </c:pt>
                <c:pt idx="4">
                  <c:v>Aug</c:v>
                </c:pt>
              </c:strCache>
            </c:strRef>
          </c:cat>
          <c:val>
            <c:numRef>
              <c:f>'Sales Trend Over Time'!$B$6:$B$11</c:f>
              <c:numCache>
                <c:formatCode>0</c:formatCode>
                <c:ptCount val="5"/>
                <c:pt idx="0">
                  <c:v>115742.89650000003</c:v>
                </c:pt>
                <c:pt idx="1">
                  <c:v>97219.373999999967</c:v>
                </c:pt>
                <c:pt idx="2">
                  <c:v>109375.28700000004</c:v>
                </c:pt>
                <c:pt idx="3">
                  <c:v>548.97149999999999</c:v>
                </c:pt>
                <c:pt idx="4">
                  <c:v>80.22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77-4B13-B1C6-15F2888A0E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817611903"/>
        <c:axId val="817611423"/>
      </c:lineChart>
      <c:catAx>
        <c:axId val="81761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611423"/>
        <c:crosses val="autoZero"/>
        <c:auto val="1"/>
        <c:lblAlgn val="ctr"/>
        <c:lblOffset val="100"/>
        <c:noMultiLvlLbl val="0"/>
      </c:catAx>
      <c:valAx>
        <c:axId val="81761142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</a:t>
                </a:r>
                <a:r>
                  <a:rPr lang="en-US" sz="14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revenue</a:t>
                </a:r>
                <a:endParaRPr lang="en-IN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5.3649149509878785E-2"/>
              <c:y val="0.346203674721463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81761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0.33384</cdr:x>
      <cdr:y>0.14655</cdr:y>
    </cdr:from>
    <cdr:to>
      <cdr:x>0.55159</cdr:x>
      <cdr:y>0.21432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3922BD4-6FB5-8E22-781D-77FA8E8D1AA8}"/>
            </a:ext>
          </a:extLst>
        </cdr:cNvPr>
        <cdr:cNvSpPr txBox="1"/>
      </cdr:nvSpPr>
      <cdr:spPr>
        <a:xfrm xmlns:a="http://schemas.openxmlformats.org/drawingml/2006/main">
          <a:off x="1951614" y="485925"/>
          <a:ext cx="1272932" cy="2247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Sports and travel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  <cdr:relSizeAnchor xmlns:cdr="http://schemas.openxmlformats.org/drawingml/2006/chartDrawing">
    <cdr:from>
      <cdr:x>0.30302</cdr:x>
      <cdr:y>0.65638</cdr:y>
    </cdr:from>
    <cdr:to>
      <cdr:x>0.52076</cdr:x>
      <cdr:y>0.72415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F0D74BB-A4BD-14B4-E5B6-B0F115C4370C}"/>
            </a:ext>
          </a:extLst>
        </cdr:cNvPr>
        <cdr:cNvSpPr txBox="1"/>
      </cdr:nvSpPr>
      <cdr:spPr>
        <a:xfrm xmlns:a="http://schemas.openxmlformats.org/drawingml/2006/main">
          <a:off x="1771425" y="2176376"/>
          <a:ext cx="1272932" cy="2247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Fashion accessories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  <cdr:relSizeAnchor xmlns:cdr="http://schemas.openxmlformats.org/drawingml/2006/chartDrawing">
    <cdr:from>
      <cdr:x>0.39113</cdr:x>
      <cdr:y>0.53446</cdr:y>
    </cdr:from>
    <cdr:to>
      <cdr:x>0.60887</cdr:x>
      <cdr:y>0.60224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0D74BB-A4BD-14B4-E5B6-B0F115C4370C}"/>
            </a:ext>
          </a:extLst>
        </cdr:cNvPr>
        <cdr:cNvSpPr txBox="1"/>
      </cdr:nvSpPr>
      <cdr:spPr>
        <a:xfrm xmlns:a="http://schemas.openxmlformats.org/drawingml/2006/main">
          <a:off x="2286515" y="1772148"/>
          <a:ext cx="1272932" cy="2247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Food and beverages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  <cdr:relSizeAnchor xmlns:cdr="http://schemas.openxmlformats.org/drawingml/2006/chartDrawing">
    <cdr:from>
      <cdr:x>0.13932</cdr:x>
      <cdr:y>0.40289</cdr:y>
    </cdr:from>
    <cdr:to>
      <cdr:x>0.35707</cdr:x>
      <cdr:y>0.47067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BF0D74BB-A4BD-14B4-E5B6-B0F115C4370C}"/>
            </a:ext>
          </a:extLst>
        </cdr:cNvPr>
        <cdr:cNvSpPr txBox="1"/>
      </cdr:nvSpPr>
      <cdr:spPr>
        <a:xfrm xmlns:a="http://schemas.openxmlformats.org/drawingml/2006/main">
          <a:off x="814475" y="1335895"/>
          <a:ext cx="1272932" cy="2247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Health and beauty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  <cdr:relSizeAnchor xmlns:cdr="http://schemas.openxmlformats.org/drawingml/2006/chartDrawing">
    <cdr:from>
      <cdr:x>0.27108</cdr:x>
      <cdr:y>0.28068</cdr:y>
    </cdr:from>
    <cdr:to>
      <cdr:x>0.48882</cdr:x>
      <cdr:y>0.34845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F0D74BB-A4BD-14B4-E5B6-B0F115C4370C}"/>
            </a:ext>
          </a:extLst>
        </cdr:cNvPr>
        <cdr:cNvSpPr txBox="1"/>
      </cdr:nvSpPr>
      <cdr:spPr>
        <a:xfrm xmlns:a="http://schemas.openxmlformats.org/drawingml/2006/main">
          <a:off x="1584720" y="930649"/>
          <a:ext cx="1272932" cy="2247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Home and lifestyle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  <cdr:relSizeAnchor xmlns:cdr="http://schemas.openxmlformats.org/drawingml/2006/chartDrawing">
    <cdr:from>
      <cdr:x>0.30569</cdr:x>
      <cdr:y>0.78466</cdr:y>
    </cdr:from>
    <cdr:to>
      <cdr:x>0.52344</cdr:x>
      <cdr:y>0.85243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BF0D74BB-A4BD-14B4-E5B6-B0F115C4370C}"/>
            </a:ext>
          </a:extLst>
        </cdr:cNvPr>
        <cdr:cNvSpPr txBox="1"/>
      </cdr:nvSpPr>
      <cdr:spPr>
        <a:xfrm xmlns:a="http://schemas.openxmlformats.org/drawingml/2006/main">
          <a:off x="1787064" y="2601732"/>
          <a:ext cx="1272933" cy="2247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>
                  <a:lumMod val="75000"/>
                  <a:lumOff val="25000"/>
                </a:schemeClr>
              </a:solidFill>
              <a:latin typeface="Berlin Sans FB" panose="020E0602020502020306" pitchFamily="34" charset="0"/>
            </a:rPr>
            <a:t>Electronic accessories</a:t>
          </a:r>
          <a:endParaRPr lang="en-IN" sz="900" dirty="0">
            <a:solidFill>
              <a:schemeClr val="bg1">
                <a:lumMod val="75000"/>
                <a:lumOff val="25000"/>
              </a:schemeClr>
            </a:solidFill>
            <a:latin typeface="Berlin Sans FB" panose="020E0602020502020306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7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4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23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1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1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5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9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0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4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2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0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1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219D3E-9A5A-44A9-AED5-4BF0C7BA12B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90F550-6081-40C6-884E-E4F86D3B0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6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C6C1D-7EEF-8DAB-676B-D90F03576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Introduction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C5687-6029-C8FD-B083-97C48AEB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1574605"/>
            <a:ext cx="9374155" cy="5822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opperplate Gothic Bold" panose="020E0705020206020404" pitchFamily="34" charset="0"/>
              </a:rPr>
              <a:t>Title</a:t>
            </a:r>
            <a:r>
              <a:rPr lang="en-US" sz="2800" dirty="0">
                <a:latin typeface="Berlin Sans FB Demi" panose="020E0802020502020306" pitchFamily="34" charset="0"/>
              </a:rPr>
              <a:t>  :   </a:t>
            </a:r>
            <a:r>
              <a:rPr lang="en-US" sz="2800" dirty="0">
                <a:latin typeface="Copperplate Gothic Light" panose="020E0507020206020404" pitchFamily="34" charset="0"/>
              </a:rPr>
              <a:t>Sales Analysis and Customer Insights</a:t>
            </a:r>
            <a:endParaRPr lang="en-IN" sz="2800" dirty="0">
              <a:latin typeface="Copperplate Gothic Light" panose="020E05070202060204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48C8C-33E5-24D5-2784-10AB07D97E51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61EBBB-8786-670A-AF80-D7CB53B29A5C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0082F8-446C-4FC0-B3DF-5A99ED29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400D64-18DE-01A2-7A48-BE7F05F5BEAD}"/>
              </a:ext>
            </a:extLst>
          </p:cNvPr>
          <p:cNvSpPr txBox="1"/>
          <p:nvPr/>
        </p:nvSpPr>
        <p:spPr>
          <a:xfrm>
            <a:off x="848049" y="2682982"/>
            <a:ext cx="681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the topic of the case study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15643-E92B-0FDA-26EF-C5015D37C8F5}"/>
              </a:ext>
            </a:extLst>
          </p:cNvPr>
          <p:cNvSpPr txBox="1"/>
          <p:nvPr/>
        </p:nvSpPr>
        <p:spPr>
          <a:xfrm>
            <a:off x="852196" y="3847223"/>
            <a:ext cx="666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significance of sales analysis and customer insights</a:t>
            </a:r>
            <a:endParaRPr lang="en-IN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9502DB-B869-1836-D91A-D168B5FEDBE2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4B59221-F4CC-2A8E-4AFA-7382E37D4E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CF04-B89C-3734-9CC6-8B061DA5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Total Sales Revenue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45181-B16C-6D28-B489-F4897791CA8F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7BC3C5-54A4-40CD-2866-0F69D6BF203E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19031D-8645-9B62-7DFA-113FA5AF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E68A7E-D286-F33A-D814-B9F27E3089FD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89C06B-100E-D3BB-CE63-4575274B486D}"/>
              </a:ext>
            </a:extLst>
          </p:cNvPr>
          <p:cNvSpPr txBox="1"/>
          <p:nvPr/>
        </p:nvSpPr>
        <p:spPr>
          <a:xfrm>
            <a:off x="852196" y="1889160"/>
            <a:ext cx="486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across different Branch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E20A9-26CA-6523-8A27-C9DB86172C06}"/>
              </a:ext>
            </a:extLst>
          </p:cNvPr>
          <p:cNvSpPr txBox="1"/>
          <p:nvPr/>
        </p:nvSpPr>
        <p:spPr>
          <a:xfrm>
            <a:off x="852196" y="2739374"/>
            <a:ext cx="34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contribution</a:t>
            </a:r>
            <a:endParaRPr lang="en-IN" sz="2400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F720587-0EFA-482A-98A8-21B80546B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861890"/>
              </p:ext>
            </p:extLst>
          </p:nvPr>
        </p:nvGraphicFramePr>
        <p:xfrm>
          <a:off x="4299840" y="3073654"/>
          <a:ext cx="6237524" cy="365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9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D831E4-54B7-0849-3A71-6CF057F9668D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2B6768-4942-8759-5F52-B1243C12ADBE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1ED99A-B846-5AAD-5FE2-D02B64EE2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3B180-994C-AD1F-F74E-4E9E2379749B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016C0A-8012-4FB6-0521-6ADB6E4D2E30}"/>
              </a:ext>
            </a:extLst>
          </p:cNvPr>
          <p:cNvSpPr txBox="1"/>
          <p:nvPr/>
        </p:nvSpPr>
        <p:spPr>
          <a:xfrm>
            <a:off x="5668074" y="4340896"/>
            <a:ext cx="564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Cost of Goods Sold for each product categories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2552D-8D2C-CE64-EBF2-46874AC518C5}"/>
              </a:ext>
            </a:extLst>
          </p:cNvPr>
          <p:cNvSpPr txBox="1"/>
          <p:nvPr/>
        </p:nvSpPr>
        <p:spPr>
          <a:xfrm>
            <a:off x="4167453" y="5562855"/>
            <a:ext cx="8024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profitability and cost management of different product categories</a:t>
            </a: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5BE7D-8E69-9E19-0825-7E42A684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Product Cost Analysis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F895770-AA27-42F9-B298-E081D9456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8644"/>
              </p:ext>
            </p:extLst>
          </p:nvPr>
        </p:nvGraphicFramePr>
        <p:xfrm>
          <a:off x="124562" y="1888416"/>
          <a:ext cx="5845963" cy="3315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30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91AD-EFD0-7AB2-1CF5-5D111084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Customer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311A38-B5B2-6377-8887-32DB734A895E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BAA091-2C7C-0715-9188-4B482127B7F4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4EE59D-019E-B607-CE87-CFB301C1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E35D6-6523-5B93-3E07-800F1F6BE6D4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2526E6-29E9-DC8E-9348-81779CF73DB5}"/>
              </a:ext>
            </a:extLst>
          </p:cNvPr>
          <p:cNvSpPr txBox="1"/>
          <p:nvPr/>
        </p:nvSpPr>
        <p:spPr>
          <a:xfrm>
            <a:off x="5590043" y="2034774"/>
            <a:ext cx="570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Distribution of customer types and gender breakdown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3F462-29C7-567D-794B-17CA93DB457D}"/>
              </a:ext>
            </a:extLst>
          </p:cNvPr>
          <p:cNvSpPr txBox="1"/>
          <p:nvPr/>
        </p:nvSpPr>
        <p:spPr>
          <a:xfrm>
            <a:off x="5573949" y="3458837"/>
            <a:ext cx="598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composition of the customer base and identify gender-related trends or preferences</a:t>
            </a:r>
            <a:endParaRPr lang="en-IN" sz="24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475DB72-0AEB-4507-A829-55CDB8941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751271"/>
              </p:ext>
            </p:extLst>
          </p:nvPr>
        </p:nvGraphicFramePr>
        <p:xfrm>
          <a:off x="65314" y="2865771"/>
          <a:ext cx="6031466" cy="3314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09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8E621-4A01-9E2F-6079-EBF0596F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Sales Trend Over Time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72B31D-F327-F398-D8D1-A788BF6974A9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1CCD71-BFAF-0A24-F96E-B9F630F71E27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0049CD-3B25-31C2-E215-B9505D00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8A8A8D-B691-DC19-AF12-98C0F3247263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2F678-6E9A-2DE8-B98C-01D8AB9461AA}"/>
              </a:ext>
            </a:extLst>
          </p:cNvPr>
          <p:cNvSpPr txBox="1"/>
          <p:nvPr/>
        </p:nvSpPr>
        <p:spPr>
          <a:xfrm>
            <a:off x="474812" y="2164032"/>
            <a:ext cx="742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Seasonal patterns and changes in sales performance over different months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AE7F8-E8CC-A5EB-7E93-CB953B418B6F}"/>
              </a:ext>
            </a:extLst>
          </p:cNvPr>
          <p:cNvSpPr txBox="1"/>
          <p:nvPr/>
        </p:nvSpPr>
        <p:spPr>
          <a:xfrm>
            <a:off x="474812" y="3518438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Trends or fluctuations in sales over time</a:t>
            </a:r>
            <a:endParaRPr lang="en-IN" sz="24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F1DD45-968E-45E2-8278-A97EF6784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430915"/>
              </p:ext>
            </p:extLst>
          </p:nvPr>
        </p:nvGraphicFramePr>
        <p:xfrm>
          <a:off x="6292496" y="3075034"/>
          <a:ext cx="6154804" cy="379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73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55D12-B67F-CF9E-22E6-7E6038B4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960" y="272120"/>
            <a:ext cx="9144000" cy="7717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Insights and Recommendations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F9B565-2EAE-9E8A-A90B-1D949E8F8A09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C90235-0932-CD86-C450-73AE7AC5A070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3DFB79-D422-026B-DB3D-44990385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EDEE6-0AE8-A2C0-DD80-F8CD58014BBE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EA80BF0F-3EFD-CB30-EE09-EF335D190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36" y="1639715"/>
            <a:ext cx="1939109" cy="5822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opperplate Gothic Light" panose="020E0507020206020404" pitchFamily="34" charset="0"/>
              </a:rPr>
              <a:t>Insights</a:t>
            </a:r>
            <a:endParaRPr lang="en-IN" sz="2800" dirty="0">
              <a:latin typeface="Copperplate Gothic Light" panose="020E05070202060204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95913-AA4B-FB44-E29A-ADE9A806DA1F}"/>
              </a:ext>
            </a:extLst>
          </p:cNvPr>
          <p:cNvSpPr txBox="1"/>
          <p:nvPr/>
        </p:nvSpPr>
        <p:spPr>
          <a:xfrm>
            <a:off x="799100" y="2544252"/>
            <a:ext cx="486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Performance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86D9E-F2A8-374B-690B-F97B4800AD53}"/>
              </a:ext>
            </a:extLst>
          </p:cNvPr>
          <p:cNvSpPr txBox="1"/>
          <p:nvPr/>
        </p:nvSpPr>
        <p:spPr>
          <a:xfrm>
            <a:off x="799099" y="3178065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Categories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285C2-705A-8C5E-5314-31D6D4E1DD67}"/>
              </a:ext>
            </a:extLst>
          </p:cNvPr>
          <p:cNvSpPr txBox="1"/>
          <p:nvPr/>
        </p:nvSpPr>
        <p:spPr>
          <a:xfrm>
            <a:off x="799100" y="3807517"/>
            <a:ext cx="486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Insights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EA1D1-A140-A5D6-C90A-19492D4BD93E}"/>
              </a:ext>
            </a:extLst>
          </p:cNvPr>
          <p:cNvSpPr txBox="1"/>
          <p:nvPr/>
        </p:nvSpPr>
        <p:spPr>
          <a:xfrm>
            <a:off x="799099" y="4391410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Trends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558D5-7F39-AAC4-8B6B-F0DBA3D31DE1}"/>
              </a:ext>
            </a:extLst>
          </p:cNvPr>
          <p:cNvSpPr txBox="1"/>
          <p:nvPr/>
        </p:nvSpPr>
        <p:spPr>
          <a:xfrm>
            <a:off x="6664960" y="2544252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High-Value Customers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B4732-EE08-8B8E-D4CF-B0568A8A83E6}"/>
              </a:ext>
            </a:extLst>
          </p:cNvPr>
          <p:cNvSpPr txBox="1"/>
          <p:nvPr/>
        </p:nvSpPr>
        <p:spPr>
          <a:xfrm>
            <a:off x="6664960" y="3089604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Underperforming Categories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945C6-F0E1-E7FE-7FF5-5EE86B8C8CE6}"/>
              </a:ext>
            </a:extLst>
          </p:cNvPr>
          <p:cNvSpPr txBox="1"/>
          <p:nvPr/>
        </p:nvSpPr>
        <p:spPr>
          <a:xfrm>
            <a:off x="6664960" y="3738105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 Marketing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3FAF62-02F9-6604-6D88-0A7F7514A948}"/>
              </a:ext>
            </a:extLst>
          </p:cNvPr>
          <p:cNvSpPr txBox="1"/>
          <p:nvPr/>
        </p:nvSpPr>
        <p:spPr>
          <a:xfrm>
            <a:off x="6664960" y="4372596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Branch Performance</a:t>
            </a:r>
            <a:endParaRPr lang="en-IN" sz="24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F0CCB85-2063-9200-3DE3-A0566A9CBF52}"/>
              </a:ext>
            </a:extLst>
          </p:cNvPr>
          <p:cNvSpPr txBox="1">
            <a:spLocks/>
          </p:cNvSpPr>
          <p:nvPr/>
        </p:nvSpPr>
        <p:spPr>
          <a:xfrm>
            <a:off x="6096000" y="1643670"/>
            <a:ext cx="3841448" cy="5822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opperplate Gothic Light" panose="020E0507020206020404" pitchFamily="34" charset="0"/>
              </a:rPr>
              <a:t>Recommendations</a:t>
            </a:r>
            <a:endParaRPr lang="en-IN" sz="2800" dirty="0">
              <a:latin typeface="Copperplate Gothic Light" panose="020E05070202060204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AED7E-8776-AAA8-A3FF-D1E9D8142DD7}"/>
              </a:ext>
            </a:extLst>
          </p:cNvPr>
          <p:cNvSpPr txBox="1"/>
          <p:nvPr/>
        </p:nvSpPr>
        <p:spPr>
          <a:xfrm>
            <a:off x="6664960" y="5007087"/>
            <a:ext cx="598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Adapt to Market Dynamics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8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F9B565-2EAE-9E8A-A90B-1D949E8F8A09}"/>
              </a:ext>
            </a:extLst>
          </p:cNvPr>
          <p:cNvGrpSpPr/>
          <p:nvPr/>
        </p:nvGrpSpPr>
        <p:grpSpPr>
          <a:xfrm>
            <a:off x="150523" y="307139"/>
            <a:ext cx="2182130" cy="582273"/>
            <a:chOff x="150523" y="307139"/>
            <a:chExt cx="2210122" cy="582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C90235-0932-CD86-C450-73AE7AC5A070}"/>
                </a:ext>
              </a:extLst>
            </p:cNvPr>
            <p:cNvSpPr txBox="1"/>
            <p:nvPr/>
          </p:nvSpPr>
          <p:spPr>
            <a:xfrm>
              <a:off x="658102" y="442553"/>
              <a:ext cx="1702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rgbClr val="C00000"/>
                  </a:solidFill>
                  <a:latin typeface="Kristen ITC" panose="03050502040202030202" pitchFamily="66" charset="0"/>
                </a:rPr>
                <a:t>Supermart</a:t>
              </a:r>
              <a:endParaRPr lang="en-IN" sz="2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3DFB79-D422-026B-DB3D-44990385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23" y="307139"/>
              <a:ext cx="656898" cy="582273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EDEE6-0AE8-A2C0-DD80-F8CD58014BBE}"/>
              </a:ext>
            </a:extLst>
          </p:cNvPr>
          <p:cNvCxnSpPr/>
          <p:nvPr/>
        </p:nvCxnSpPr>
        <p:spPr>
          <a:xfrm>
            <a:off x="65314" y="1166330"/>
            <a:ext cx="1202715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6208B54-4F6C-BB64-910C-60A0A84B7EA5}"/>
              </a:ext>
            </a:extLst>
          </p:cNvPr>
          <p:cNvSpPr txBox="1">
            <a:spLocks/>
          </p:cNvSpPr>
          <p:nvPr/>
        </p:nvSpPr>
        <p:spPr>
          <a:xfrm>
            <a:off x="1524033" y="2536216"/>
            <a:ext cx="9144000" cy="18778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latin typeface="Berlin Sans FB Demi" panose="020E0802020502020306" pitchFamily="34" charset="0"/>
              </a:rPr>
              <a:t>Conclusion</a:t>
            </a:r>
            <a:endParaRPr lang="en-IN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210</TotalTime>
  <Words>170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Berlin Sans FB</vt:lpstr>
      <vt:lpstr>Berlin Sans FB Demi</vt:lpstr>
      <vt:lpstr>Calibri</vt:lpstr>
      <vt:lpstr>Calisto MT</vt:lpstr>
      <vt:lpstr>Copperplate Gothic Bold</vt:lpstr>
      <vt:lpstr>Copperplate Gothic Light</vt:lpstr>
      <vt:lpstr>Kristen ITC</vt:lpstr>
      <vt:lpstr>Noto Sans</vt:lpstr>
      <vt:lpstr>Wingdings 2</vt:lpstr>
      <vt:lpstr>Slate</vt:lpstr>
      <vt:lpstr>Introduction</vt:lpstr>
      <vt:lpstr>Total Sales Revenue</vt:lpstr>
      <vt:lpstr>Product Cost Analysis</vt:lpstr>
      <vt:lpstr>Customer Analysis</vt:lpstr>
      <vt:lpstr>Sales Trend Over Time</vt:lpstr>
      <vt:lpstr>Insights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Rohit Ranaware</dc:creator>
  <cp:lastModifiedBy>Rohit Ranaware</cp:lastModifiedBy>
  <cp:revision>10</cp:revision>
  <dcterms:created xsi:type="dcterms:W3CDTF">2023-07-09T13:07:18Z</dcterms:created>
  <dcterms:modified xsi:type="dcterms:W3CDTF">2023-07-09T16:37:56Z</dcterms:modified>
</cp:coreProperties>
</file>