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7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8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9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20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1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2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3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4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5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6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7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Downloads\ANALYSIS%20OF%20SR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Downloads\Analysis%20SRC_Rawdata_2016-17_Elementary_(1)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Downloads\Analysis%20SRC_Rawdata_2016-17_Elementary_(1)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Downloads\Analysis%20SRC_Rawdata_2016-17_Elementary_(1)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Downloads\Analysis%20SRC_Rawdata_2016-17_Elementary_(1)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kshi%20Sahare\Downloads\ANALYSIS%20OF%20SRC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%20DS\RJ%20Mam\SRC_Rawdata_2016-17_Elementary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OneDrive\Desktop\zappkode\Excel%20classes\school%20ki%20m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%20DS\RJ%20Mam\SRC_Rawdata_2016-17_Elementar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%20DS\RJ%20Mam\SRC_Rawdata_2016-17_Elementary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tejas%20jaiswal\Downloads\ANALYSIS%20OF%20SRC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Downloads\Analysis%20SRC_Rawdata_2016-17_Elementary_(1)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Downloads\Analysis%20SRC_Rawdata_2016-17_Elementary_(1)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Downloads\Analysis%20SRC_Rawdata_2016-17_Elementary_(1)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jas%20jaiswal\Downloads\Analysis%20SRC_Rawdata_2016-17_Elementary_(1)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900"/>
              <a:t>SCHOOL WITH TOILET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facilties!$B$78</c:f>
              <c:strCache>
                <c:ptCount val="1"/>
                <c:pt idx="0">
                  <c:v>GirlsToilet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facilties!$A$79:$A$89</c:f>
              <c:strCache>
                <c:ptCount val="11"/>
                <c:pt idx="0">
                  <c:v>UTTAR PRADESH</c:v>
                </c:pt>
                <c:pt idx="1">
                  <c:v>MADHYA PRADESH</c:v>
                </c:pt>
                <c:pt idx="2">
                  <c:v>RAJASTHAN</c:v>
                </c:pt>
                <c:pt idx="3">
                  <c:v>MAHARASHTRA</c:v>
                </c:pt>
                <c:pt idx="4">
                  <c:v>WEST BENGAL</c:v>
                </c:pt>
                <c:pt idx="5">
                  <c:v>BIHAR</c:v>
                </c:pt>
                <c:pt idx="6">
                  <c:v>ODISHA</c:v>
                </c:pt>
                <c:pt idx="7">
                  <c:v>ANDHRA PRADESH</c:v>
                </c:pt>
                <c:pt idx="8">
                  <c:v>KARNATAKA</c:v>
                </c:pt>
                <c:pt idx="9">
                  <c:v>TAMIL NADU</c:v>
                </c:pt>
                <c:pt idx="10">
                  <c:v>ASSAM</c:v>
                </c:pt>
              </c:strCache>
            </c:strRef>
          </c:cat>
          <c:val>
            <c:numRef>
              <c:f>facilties!$B$79:$B$89</c:f>
              <c:numCache>
                <c:formatCode>General</c:formatCode>
                <c:ptCount val="11"/>
                <c:pt idx="0">
                  <c:v>251765</c:v>
                </c:pt>
                <c:pt idx="1">
                  <c:v>132876</c:v>
                </c:pt>
                <c:pt idx="2">
                  <c:v>104322</c:v>
                </c:pt>
                <c:pt idx="3">
                  <c:v>101995</c:v>
                </c:pt>
                <c:pt idx="4">
                  <c:v>92970</c:v>
                </c:pt>
                <c:pt idx="5">
                  <c:v>70525</c:v>
                </c:pt>
                <c:pt idx="6">
                  <c:v>65836</c:v>
                </c:pt>
                <c:pt idx="7">
                  <c:v>60859</c:v>
                </c:pt>
                <c:pt idx="8">
                  <c:v>59113</c:v>
                </c:pt>
                <c:pt idx="9">
                  <c:v>57139</c:v>
                </c:pt>
                <c:pt idx="10">
                  <c:v>52700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F6-45C1-A0F6-CD606F8C650D}"/>
            </c:ext>
          </c:extLst>
        </c:ser>
        <c:ser>
          <c:idx val="1"/>
          <c:order val="1"/>
          <c:tx>
            <c:strRef>
              <c:f>facilties!$C$78</c:f>
              <c:strCache>
                <c:ptCount val="1"/>
                <c:pt idx="0">
                  <c:v>BoysToilet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facilties!$A$79:$A$89</c:f>
              <c:strCache>
                <c:ptCount val="11"/>
                <c:pt idx="0">
                  <c:v>UTTAR PRADESH</c:v>
                </c:pt>
                <c:pt idx="1">
                  <c:v>MADHYA PRADESH</c:v>
                </c:pt>
                <c:pt idx="2">
                  <c:v>RAJASTHAN</c:v>
                </c:pt>
                <c:pt idx="3">
                  <c:v>MAHARASHTRA</c:v>
                </c:pt>
                <c:pt idx="4">
                  <c:v>WEST BENGAL</c:v>
                </c:pt>
                <c:pt idx="5">
                  <c:v>BIHAR</c:v>
                </c:pt>
                <c:pt idx="6">
                  <c:v>ODISHA</c:v>
                </c:pt>
                <c:pt idx="7">
                  <c:v>ANDHRA PRADESH</c:v>
                </c:pt>
                <c:pt idx="8">
                  <c:v>KARNATAKA</c:v>
                </c:pt>
                <c:pt idx="9">
                  <c:v>TAMIL NADU</c:v>
                </c:pt>
                <c:pt idx="10">
                  <c:v>ASSAM</c:v>
                </c:pt>
              </c:strCache>
            </c:strRef>
          </c:cat>
          <c:val>
            <c:numRef>
              <c:f>facilties!$C$79:$C$89</c:f>
              <c:numCache>
                <c:formatCode>General</c:formatCode>
                <c:ptCount val="11"/>
                <c:pt idx="0">
                  <c:v>249322</c:v>
                </c:pt>
                <c:pt idx="1">
                  <c:v>136423</c:v>
                </c:pt>
                <c:pt idx="2">
                  <c:v>103385</c:v>
                </c:pt>
                <c:pt idx="3">
                  <c:v>102436</c:v>
                </c:pt>
                <c:pt idx="4">
                  <c:v>92599</c:v>
                </c:pt>
                <c:pt idx="5">
                  <c:v>73593</c:v>
                </c:pt>
                <c:pt idx="6">
                  <c:v>67345</c:v>
                </c:pt>
                <c:pt idx="7">
                  <c:v>60305</c:v>
                </c:pt>
                <c:pt idx="8">
                  <c:v>60007</c:v>
                </c:pt>
                <c:pt idx="9">
                  <c:v>56789</c:v>
                </c:pt>
                <c:pt idx="10">
                  <c:v>55903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F6-45C1-A0F6-CD606F8C6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99727"/>
        <c:axId val="1073957135"/>
      </c:barChart>
      <c:catAx>
        <c:axId val="16399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3957135"/>
        <c:crosses val="autoZero"/>
        <c:auto val="1"/>
        <c:lblAlgn val="ctr"/>
        <c:lblOffset val="100"/>
        <c:noMultiLvlLbl val="0"/>
      </c:catAx>
      <c:valAx>
        <c:axId val="107395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9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Sheet3!$Q$89</c:f>
              <c:strCache>
                <c:ptCount val="1"/>
                <c:pt idx="0">
                  <c:v>SC STUDENT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Sheet3!$P$90:$P$99</c:f>
              <c:strCache>
                <c:ptCount val="10"/>
                <c:pt idx="0">
                  <c:v>UTTAR PRADESH</c:v>
                </c:pt>
                <c:pt idx="1">
                  <c:v>BIHAR</c:v>
                </c:pt>
                <c:pt idx="2">
                  <c:v>WEST BENGAL</c:v>
                </c:pt>
                <c:pt idx="3">
                  <c:v>RAJASTHAN</c:v>
                </c:pt>
                <c:pt idx="4">
                  <c:v>TAMIL NADU</c:v>
                </c:pt>
                <c:pt idx="5">
                  <c:v>MADHYA PRADESH</c:v>
                </c:pt>
                <c:pt idx="6">
                  <c:v>MAHARASHTRA</c:v>
                </c:pt>
                <c:pt idx="7">
                  <c:v>KARNATAKA</c:v>
                </c:pt>
                <c:pt idx="8">
                  <c:v>PUNJAB</c:v>
                </c:pt>
                <c:pt idx="9">
                  <c:v>ODISHA</c:v>
                </c:pt>
              </c:strCache>
            </c:strRef>
          </c:cat>
          <c:val>
            <c:numRef>
              <c:f>Sheet3!$Q$90:$Q$99</c:f>
              <c:numCache>
                <c:formatCode>General</c:formatCode>
                <c:ptCount val="10"/>
                <c:pt idx="0">
                  <c:v>6476844</c:v>
                </c:pt>
                <c:pt idx="1">
                  <c:v>3121030</c:v>
                </c:pt>
                <c:pt idx="2">
                  <c:v>1964576</c:v>
                </c:pt>
                <c:pt idx="3">
                  <c:v>1651333</c:v>
                </c:pt>
                <c:pt idx="4">
                  <c:v>1369149</c:v>
                </c:pt>
                <c:pt idx="5">
                  <c:v>1334779</c:v>
                </c:pt>
                <c:pt idx="6">
                  <c:v>1284721</c:v>
                </c:pt>
                <c:pt idx="7">
                  <c:v>1046432</c:v>
                </c:pt>
                <c:pt idx="8">
                  <c:v>897839</c:v>
                </c:pt>
                <c:pt idx="9">
                  <c:v>736935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85-427D-AF84-3225C7BBD7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3550944"/>
        <c:axId val="97175824"/>
        <c:axId val="0"/>
      </c:bar3DChart>
      <c:catAx>
        <c:axId val="20355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75824"/>
        <c:crosses val="autoZero"/>
        <c:auto val="1"/>
        <c:lblAlgn val="ctr"/>
        <c:lblOffset val="100"/>
        <c:noMultiLvlLbl val="0"/>
      </c:catAx>
      <c:valAx>
        <c:axId val="9717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5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ST</a:t>
            </a:r>
            <a:r>
              <a:rPr lang="en-IN" baseline="0"/>
              <a:t> STUDENT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Sheet3!$Q$105</c:f>
              <c:strCache>
                <c:ptCount val="1"/>
                <c:pt idx="0">
                  <c:v>STPTOT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Sheet3!$P$106:$P$115</c:f>
              <c:strCache>
                <c:ptCount val="10"/>
                <c:pt idx="0">
                  <c:v>MADHYA PRADESH</c:v>
                </c:pt>
                <c:pt idx="1">
                  <c:v>RAJASTHAN</c:v>
                </c:pt>
                <c:pt idx="2">
                  <c:v>ODISHA</c:v>
                </c:pt>
                <c:pt idx="3">
                  <c:v>MAHARASHTRA</c:v>
                </c:pt>
                <c:pt idx="4">
                  <c:v>JHARKHAND</c:v>
                </c:pt>
                <c:pt idx="5">
                  <c:v>GUJARAT</c:v>
                </c:pt>
                <c:pt idx="6">
                  <c:v>CHHATTISGARH</c:v>
                </c:pt>
                <c:pt idx="7">
                  <c:v>WEST BENGAL</c:v>
                </c:pt>
                <c:pt idx="8">
                  <c:v>ASSAM</c:v>
                </c:pt>
                <c:pt idx="9">
                  <c:v>MEGHALAYA</c:v>
                </c:pt>
              </c:strCache>
            </c:strRef>
          </c:cat>
          <c:val>
            <c:numRef>
              <c:f>Sheet3!$Q$106:$Q$115</c:f>
              <c:numCache>
                <c:formatCode>General</c:formatCode>
                <c:ptCount val="10"/>
                <c:pt idx="0">
                  <c:v>1996770</c:v>
                </c:pt>
                <c:pt idx="1">
                  <c:v>1282667</c:v>
                </c:pt>
                <c:pt idx="2">
                  <c:v>1273007</c:v>
                </c:pt>
                <c:pt idx="3">
                  <c:v>1221984</c:v>
                </c:pt>
                <c:pt idx="4">
                  <c:v>1180926</c:v>
                </c:pt>
                <c:pt idx="5">
                  <c:v>1017113</c:v>
                </c:pt>
                <c:pt idx="6">
                  <c:v>884047</c:v>
                </c:pt>
                <c:pt idx="7">
                  <c:v>548292</c:v>
                </c:pt>
                <c:pt idx="8">
                  <c:v>507594</c:v>
                </c:pt>
                <c:pt idx="9">
                  <c:v>459608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EB-4038-A31D-AE48D25EF7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83059280"/>
        <c:axId val="271298944"/>
        <c:axId val="0"/>
      </c:bar3DChart>
      <c:catAx>
        <c:axId val="208305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298944"/>
        <c:crosses val="autoZero"/>
        <c:auto val="1"/>
        <c:lblAlgn val="ctr"/>
        <c:lblOffset val="100"/>
        <c:noMultiLvlLbl val="0"/>
      </c:catAx>
      <c:valAx>
        <c:axId val="27129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305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OBC</a:t>
            </a:r>
            <a:r>
              <a:rPr lang="en-IN" baseline="0"/>
              <a:t> STUDENT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Sheet3!$Q$121</c:f>
              <c:strCache>
                <c:ptCount val="1"/>
                <c:pt idx="0">
                  <c:v>OBPTOT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Sheet3!$P$122:$P$131</c:f>
              <c:strCache>
                <c:ptCount val="10"/>
                <c:pt idx="0">
                  <c:v>UTTAR PRADESH</c:v>
                </c:pt>
                <c:pt idx="1">
                  <c:v>BIHAR</c:v>
                </c:pt>
                <c:pt idx="2">
                  <c:v>TAMIL NADU</c:v>
                </c:pt>
                <c:pt idx="3">
                  <c:v>RAJASTHAN</c:v>
                </c:pt>
                <c:pt idx="4">
                  <c:v>MADHYA PRADESH</c:v>
                </c:pt>
                <c:pt idx="5">
                  <c:v>MAHARASHTRA</c:v>
                </c:pt>
                <c:pt idx="6">
                  <c:v>KARNATAKA</c:v>
                </c:pt>
                <c:pt idx="7">
                  <c:v>GUJARAT</c:v>
                </c:pt>
                <c:pt idx="8">
                  <c:v>JHARKHAND</c:v>
                </c:pt>
                <c:pt idx="9">
                  <c:v>ANDHRA PRADESH</c:v>
                </c:pt>
              </c:strCache>
            </c:strRef>
          </c:cat>
          <c:val>
            <c:numRef>
              <c:f>Sheet3!$Q$122:$Q$131</c:f>
              <c:numCache>
                <c:formatCode>General</c:formatCode>
                <c:ptCount val="10"/>
                <c:pt idx="0">
                  <c:v>12556986</c:v>
                </c:pt>
                <c:pt idx="1">
                  <c:v>9453121</c:v>
                </c:pt>
                <c:pt idx="2">
                  <c:v>3983423</c:v>
                </c:pt>
                <c:pt idx="3">
                  <c:v>3838219</c:v>
                </c:pt>
                <c:pt idx="4">
                  <c:v>3368705</c:v>
                </c:pt>
                <c:pt idx="5">
                  <c:v>3326896</c:v>
                </c:pt>
                <c:pt idx="6">
                  <c:v>3221301</c:v>
                </c:pt>
                <c:pt idx="7">
                  <c:v>2673309</c:v>
                </c:pt>
                <c:pt idx="8">
                  <c:v>1794726</c:v>
                </c:pt>
                <c:pt idx="9">
                  <c:v>1777676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7D-457A-A748-32463691B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83053040"/>
        <c:axId val="271272656"/>
        <c:axId val="0"/>
      </c:bar3DChart>
      <c:catAx>
        <c:axId val="208305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272656"/>
        <c:crosses val="autoZero"/>
        <c:auto val="1"/>
        <c:lblAlgn val="ctr"/>
        <c:lblOffset val="100"/>
        <c:noMultiLvlLbl val="0"/>
      </c:catAx>
      <c:valAx>
        <c:axId val="27127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305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MUSLIM</a:t>
            </a:r>
            <a:r>
              <a:rPr lang="en-IN" baseline="0"/>
              <a:t> STUDENT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Sheet3!$Q$138</c:f>
              <c:strCache>
                <c:ptCount val="1"/>
                <c:pt idx="0">
                  <c:v>MUPTOT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Sheet3!$P$139:$P$148</c:f>
              <c:strCache>
                <c:ptCount val="10"/>
                <c:pt idx="0">
                  <c:v>UTTAR PRADESH</c:v>
                </c:pt>
                <c:pt idx="1">
                  <c:v>WEST BENGAL</c:v>
                </c:pt>
                <c:pt idx="2">
                  <c:v>BIHAR</c:v>
                </c:pt>
                <c:pt idx="3">
                  <c:v>ASSAM</c:v>
                </c:pt>
                <c:pt idx="4">
                  <c:v>MAHARASHTRA</c:v>
                </c:pt>
                <c:pt idx="5">
                  <c:v>KERALA</c:v>
                </c:pt>
                <c:pt idx="6">
                  <c:v>KARNATAKA</c:v>
                </c:pt>
                <c:pt idx="7">
                  <c:v>JAMMU &amp; KASHMIR</c:v>
                </c:pt>
                <c:pt idx="8">
                  <c:v>RAJASTHAN</c:v>
                </c:pt>
                <c:pt idx="9">
                  <c:v>JHARKHAND</c:v>
                </c:pt>
              </c:strCache>
            </c:strRef>
          </c:cat>
          <c:val>
            <c:numRef>
              <c:f>Sheet3!$Q$139:$Q$148</c:f>
              <c:numCache>
                <c:formatCode>General</c:formatCode>
                <c:ptCount val="10"/>
                <c:pt idx="0">
                  <c:v>3582773</c:v>
                </c:pt>
                <c:pt idx="1">
                  <c:v>2769345</c:v>
                </c:pt>
                <c:pt idx="2">
                  <c:v>2588907</c:v>
                </c:pt>
                <c:pt idx="3">
                  <c:v>1424837</c:v>
                </c:pt>
                <c:pt idx="4">
                  <c:v>1350330</c:v>
                </c:pt>
                <c:pt idx="5">
                  <c:v>868860</c:v>
                </c:pt>
                <c:pt idx="6">
                  <c:v>856198</c:v>
                </c:pt>
                <c:pt idx="7">
                  <c:v>763711</c:v>
                </c:pt>
                <c:pt idx="8">
                  <c:v>715043</c:v>
                </c:pt>
                <c:pt idx="9">
                  <c:v>586821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12-41FF-AF4E-EEC8418DD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79088848"/>
        <c:axId val="211579216"/>
        <c:axId val="0"/>
      </c:bar3DChart>
      <c:catAx>
        <c:axId val="27908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79216"/>
        <c:crosses val="autoZero"/>
        <c:auto val="1"/>
        <c:lblAlgn val="ctr"/>
        <c:lblOffset val="100"/>
        <c:noMultiLvlLbl val="0"/>
      </c:catAx>
      <c:valAx>
        <c:axId val="21157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9088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TOTAL NO OFTEACHERS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teachers!$B$67</c:f>
              <c:strCache>
                <c:ptCount val="1"/>
                <c:pt idx="0">
                  <c:v>Gov teachers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teachers!$A$68:$A$77</c:f>
              <c:strCache>
                <c:ptCount val="10"/>
                <c:pt idx="0">
                  <c:v>UTTAR PRADESH</c:v>
                </c:pt>
                <c:pt idx="1">
                  <c:v>WEST BENGAL</c:v>
                </c:pt>
                <c:pt idx="2">
                  <c:v>BIHAR</c:v>
                </c:pt>
                <c:pt idx="3">
                  <c:v>RAJASTHAN</c:v>
                </c:pt>
                <c:pt idx="4">
                  <c:v>MADHYA PRADESH</c:v>
                </c:pt>
                <c:pt idx="5">
                  <c:v>TAMIL NADU</c:v>
                </c:pt>
                <c:pt idx="6">
                  <c:v>MAHARASHTRA</c:v>
                </c:pt>
                <c:pt idx="7">
                  <c:v>ODISHA</c:v>
                </c:pt>
                <c:pt idx="8">
                  <c:v>GUJARAT</c:v>
                </c:pt>
                <c:pt idx="9">
                  <c:v>ASSAM</c:v>
                </c:pt>
              </c:strCache>
            </c:strRef>
          </c:cat>
          <c:val>
            <c:numRef>
              <c:f>teachers!$B$68:$B$77</c:f>
              <c:numCache>
                <c:formatCode>General</c:formatCode>
                <c:ptCount val="10"/>
                <c:pt idx="0">
                  <c:v>584133</c:v>
                </c:pt>
                <c:pt idx="1">
                  <c:v>447814</c:v>
                </c:pt>
                <c:pt idx="2">
                  <c:v>389234</c:v>
                </c:pt>
                <c:pt idx="3">
                  <c:v>329102</c:v>
                </c:pt>
                <c:pt idx="4">
                  <c:v>287145</c:v>
                </c:pt>
                <c:pt idx="5">
                  <c:v>271455</c:v>
                </c:pt>
                <c:pt idx="6">
                  <c:v>264078</c:v>
                </c:pt>
                <c:pt idx="7">
                  <c:v>229106</c:v>
                </c:pt>
                <c:pt idx="8">
                  <c:v>205843</c:v>
                </c:pt>
                <c:pt idx="9">
                  <c:v>200632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A4-4E90-8A7C-2DD285B44D15}"/>
            </c:ext>
          </c:extLst>
        </c:ser>
        <c:ser>
          <c:idx val="1"/>
          <c:order val="1"/>
          <c:tx>
            <c:strRef>
              <c:f>teachers!$C$67</c:f>
              <c:strCache>
                <c:ptCount val="1"/>
                <c:pt idx="0">
                  <c:v>Private teachers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teachers!$A$68:$A$77</c:f>
              <c:strCache>
                <c:ptCount val="10"/>
                <c:pt idx="0">
                  <c:v>UTTAR PRADESH</c:v>
                </c:pt>
                <c:pt idx="1">
                  <c:v>WEST BENGAL</c:v>
                </c:pt>
                <c:pt idx="2">
                  <c:v>BIHAR</c:v>
                </c:pt>
                <c:pt idx="3">
                  <c:v>RAJASTHAN</c:v>
                </c:pt>
                <c:pt idx="4">
                  <c:v>MADHYA PRADESH</c:v>
                </c:pt>
                <c:pt idx="5">
                  <c:v>TAMIL NADU</c:v>
                </c:pt>
                <c:pt idx="6">
                  <c:v>MAHARASHTRA</c:v>
                </c:pt>
                <c:pt idx="7">
                  <c:v>ODISHA</c:v>
                </c:pt>
                <c:pt idx="8">
                  <c:v>GUJARAT</c:v>
                </c:pt>
                <c:pt idx="9">
                  <c:v>ASSAM</c:v>
                </c:pt>
              </c:strCache>
            </c:strRef>
          </c:cat>
          <c:val>
            <c:numRef>
              <c:f>teachers!$C$68:$C$77</c:f>
              <c:numCache>
                <c:formatCode>General</c:formatCode>
                <c:ptCount val="10"/>
                <c:pt idx="0">
                  <c:v>489110</c:v>
                </c:pt>
                <c:pt idx="1">
                  <c:v>91922</c:v>
                </c:pt>
                <c:pt idx="2">
                  <c:v>48110</c:v>
                </c:pt>
                <c:pt idx="3">
                  <c:v>325787</c:v>
                </c:pt>
                <c:pt idx="4">
                  <c:v>245689</c:v>
                </c:pt>
                <c:pt idx="5">
                  <c:v>290330</c:v>
                </c:pt>
                <c:pt idx="6">
                  <c:v>442621</c:v>
                </c:pt>
                <c:pt idx="7">
                  <c:v>74502</c:v>
                </c:pt>
                <c:pt idx="8">
                  <c:v>122022</c:v>
                </c:pt>
                <c:pt idx="9">
                  <c:v>79548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A4-4E90-8A7C-2DD285B44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7736271"/>
        <c:axId val="24217023"/>
      </c:barChart>
      <c:lineChart>
        <c:grouping val="standard"/>
        <c:varyColors val="0"/>
        <c:ser>
          <c:idx val="2"/>
          <c:order val="2"/>
          <c:tx>
            <c:strRef>
              <c:f>teachers!$D$67</c:f>
              <c:strCache>
                <c:ptCount val="1"/>
                <c:pt idx="0">
                  <c:v>Madarasateachers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teachers!$A$68:$A$77</c:f>
              <c:strCache>
                <c:ptCount val="10"/>
                <c:pt idx="0">
                  <c:v>UTTAR PRADESH</c:v>
                </c:pt>
                <c:pt idx="1">
                  <c:v>WEST BENGAL</c:v>
                </c:pt>
                <c:pt idx="2">
                  <c:v>BIHAR</c:v>
                </c:pt>
                <c:pt idx="3">
                  <c:v>RAJASTHAN</c:v>
                </c:pt>
                <c:pt idx="4">
                  <c:v>MADHYA PRADESH</c:v>
                </c:pt>
                <c:pt idx="5">
                  <c:v>TAMIL NADU</c:v>
                </c:pt>
                <c:pt idx="6">
                  <c:v>MAHARASHTRA</c:v>
                </c:pt>
                <c:pt idx="7">
                  <c:v>ODISHA</c:v>
                </c:pt>
                <c:pt idx="8">
                  <c:v>GUJARAT</c:v>
                </c:pt>
                <c:pt idx="9">
                  <c:v>ASSAM</c:v>
                </c:pt>
              </c:strCache>
            </c:strRef>
          </c:cat>
          <c:val>
            <c:numRef>
              <c:f>teachers!$D$68:$D$77</c:f>
              <c:numCache>
                <c:formatCode>General</c:formatCode>
                <c:ptCount val="10"/>
                <c:pt idx="0">
                  <c:v>41615</c:v>
                </c:pt>
                <c:pt idx="1">
                  <c:v>25217</c:v>
                </c:pt>
                <c:pt idx="2">
                  <c:v>44753</c:v>
                </c:pt>
                <c:pt idx="3">
                  <c:v>8002</c:v>
                </c:pt>
                <c:pt idx="4">
                  <c:v>6388</c:v>
                </c:pt>
                <c:pt idx="5">
                  <c:v>4822</c:v>
                </c:pt>
                <c:pt idx="6">
                  <c:v>3788</c:v>
                </c:pt>
                <c:pt idx="7">
                  <c:v>22685</c:v>
                </c:pt>
                <c:pt idx="8">
                  <c:v>62</c:v>
                </c:pt>
                <c:pt idx="9">
                  <c:v>23166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7A4-4E90-8A7C-2DD285B44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7736271"/>
        <c:axId val="24217023"/>
      </c:lineChart>
      <c:catAx>
        <c:axId val="1677736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17023"/>
        <c:crosses val="autoZero"/>
        <c:auto val="1"/>
        <c:lblAlgn val="ctr"/>
        <c:lblOffset val="100"/>
        <c:noMultiLvlLbl val="0"/>
      </c:catAx>
      <c:valAx>
        <c:axId val="2421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73627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TOTAL</a:t>
            </a:r>
            <a:r>
              <a:rPr lang="en-IN" baseline="0"/>
              <a:t> NO. SCHOOL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Sheet2!$C$15</c:f>
              <c:strCache>
                <c:ptCount val="1"/>
                <c:pt idx="0">
                  <c:v>2016-17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Sheet2!$B$16:$B$25</c:f>
              <c:strCache>
                <c:ptCount val="10"/>
                <c:pt idx="0">
                  <c:v>UTTAR PRADESH</c:v>
                </c:pt>
                <c:pt idx="1">
                  <c:v>MADHYA PRADESH</c:v>
                </c:pt>
                <c:pt idx="2">
                  <c:v>RAJASTHAN</c:v>
                </c:pt>
                <c:pt idx="3">
                  <c:v>MAHARASHTRA</c:v>
                </c:pt>
                <c:pt idx="4">
                  <c:v>WEST BENGAL</c:v>
                </c:pt>
                <c:pt idx="5">
                  <c:v>BIHAR</c:v>
                </c:pt>
                <c:pt idx="6">
                  <c:v>ODISHA</c:v>
                </c:pt>
                <c:pt idx="7">
                  <c:v>ASSAM</c:v>
                </c:pt>
                <c:pt idx="8">
                  <c:v>KARNATAKA</c:v>
                </c:pt>
                <c:pt idx="9">
                  <c:v>ANDHRA PRADESH</c:v>
                </c:pt>
              </c:strCache>
            </c:strRef>
          </c:cat>
          <c:val>
            <c:numRef>
              <c:f>Sheet2!$C$16:$C$25</c:f>
              <c:numCache>
                <c:formatCode>General</c:formatCode>
                <c:ptCount val="10"/>
                <c:pt idx="0">
                  <c:v>254204</c:v>
                </c:pt>
                <c:pt idx="1">
                  <c:v>143584</c:v>
                </c:pt>
                <c:pt idx="2">
                  <c:v>105436</c:v>
                </c:pt>
                <c:pt idx="3">
                  <c:v>104971</c:v>
                </c:pt>
                <c:pt idx="4">
                  <c:v>96418</c:v>
                </c:pt>
                <c:pt idx="5">
                  <c:v>80897</c:v>
                </c:pt>
                <c:pt idx="6">
                  <c:v>68977</c:v>
                </c:pt>
                <c:pt idx="7">
                  <c:v>66286</c:v>
                </c:pt>
                <c:pt idx="8">
                  <c:v>62002</c:v>
                </c:pt>
                <c:pt idx="9">
                  <c:v>61514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3-47E8-AC55-1312A074D921}"/>
            </c:ext>
          </c:extLst>
        </c:ser>
        <c:ser>
          <c:idx val="1"/>
          <c:order val="1"/>
          <c:tx>
            <c:strRef>
              <c:f>Sheet2!$D$15</c:f>
              <c:strCache>
                <c:ptCount val="1"/>
                <c:pt idx="0">
                  <c:v>2015-16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Sheet2!$B$16:$B$25</c:f>
              <c:strCache>
                <c:ptCount val="10"/>
                <c:pt idx="0">
                  <c:v>UTTAR PRADESH</c:v>
                </c:pt>
                <c:pt idx="1">
                  <c:v>MADHYA PRADESH</c:v>
                </c:pt>
                <c:pt idx="2">
                  <c:v>RAJASTHAN</c:v>
                </c:pt>
                <c:pt idx="3">
                  <c:v>MAHARASHTRA</c:v>
                </c:pt>
                <c:pt idx="4">
                  <c:v>WEST BENGAL</c:v>
                </c:pt>
                <c:pt idx="5">
                  <c:v>BIHAR</c:v>
                </c:pt>
                <c:pt idx="6">
                  <c:v>ODISHA</c:v>
                </c:pt>
                <c:pt idx="7">
                  <c:v>ASSAM</c:v>
                </c:pt>
                <c:pt idx="8">
                  <c:v>KARNATAKA</c:v>
                </c:pt>
                <c:pt idx="9">
                  <c:v>ANDHRA PRADESH</c:v>
                </c:pt>
              </c:strCache>
            </c:strRef>
          </c:cat>
          <c:val>
            <c:numRef>
              <c:f>Sheet2!$D$16:$D$25</c:f>
              <c:numCache>
                <c:formatCode>General</c:formatCode>
                <c:ptCount val="10"/>
                <c:pt idx="0">
                  <c:v>245919</c:v>
                </c:pt>
                <c:pt idx="1">
                  <c:v>142587</c:v>
                </c:pt>
                <c:pt idx="2">
                  <c:v>107931</c:v>
                </c:pt>
                <c:pt idx="3">
                  <c:v>98213</c:v>
                </c:pt>
                <c:pt idx="4">
                  <c:v>95723</c:v>
                </c:pt>
                <c:pt idx="5">
                  <c:v>80166</c:v>
                </c:pt>
                <c:pt idx="6">
                  <c:v>68978</c:v>
                </c:pt>
                <c:pt idx="7">
                  <c:v>65894</c:v>
                </c:pt>
                <c:pt idx="8">
                  <c:v>61739</c:v>
                </c:pt>
                <c:pt idx="9">
                  <c:v>60435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13-47E8-AC55-1312A074D9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08317663"/>
        <c:axId val="1787741711"/>
      </c:barChart>
      <c:catAx>
        <c:axId val="1708317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741711"/>
        <c:crosses val="autoZero"/>
        <c:auto val="1"/>
        <c:lblAlgn val="ctr"/>
        <c:lblOffset val="100"/>
        <c:noMultiLvlLbl val="0"/>
      </c:catAx>
      <c:valAx>
        <c:axId val="17877417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0831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No. of Private school</a:t>
            </a:r>
            <a:r>
              <a:rPr lang="en-US" baseline="0" dirty="0"/>
              <a:t> 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Sheet2!$M$4</c:f>
              <c:strCache>
                <c:ptCount val="1"/>
                <c:pt idx="0">
                  <c:v>2016-17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Sheet2!$L$5:$L$14</c:f>
              <c:strCache>
                <c:ptCount val="10"/>
                <c:pt idx="0">
                  <c:v>UTTAR PRADESH</c:v>
                </c:pt>
                <c:pt idx="1">
                  <c:v>MADHYA PRADESH</c:v>
                </c:pt>
                <c:pt idx="2">
                  <c:v>WEST BENGAL</c:v>
                </c:pt>
                <c:pt idx="3">
                  <c:v>MAHARASHTRA</c:v>
                </c:pt>
                <c:pt idx="4">
                  <c:v>ASSAM</c:v>
                </c:pt>
                <c:pt idx="5">
                  <c:v>BIHAR</c:v>
                </c:pt>
                <c:pt idx="6">
                  <c:v>RAJASTHAN</c:v>
                </c:pt>
                <c:pt idx="7">
                  <c:v>ANDHRA PRADESH</c:v>
                </c:pt>
                <c:pt idx="8">
                  <c:v>ODISHA</c:v>
                </c:pt>
                <c:pt idx="9">
                  <c:v>TAMIL NADU</c:v>
                </c:pt>
              </c:strCache>
            </c:strRef>
          </c:cat>
          <c:val>
            <c:numRef>
              <c:f>Sheet2!$M$5:$M$14</c:f>
              <c:numCache>
                <c:formatCode>General</c:formatCode>
                <c:ptCount val="10"/>
                <c:pt idx="0">
                  <c:v>159596</c:v>
                </c:pt>
                <c:pt idx="1">
                  <c:v>88301</c:v>
                </c:pt>
                <c:pt idx="2">
                  <c:v>76954</c:v>
                </c:pt>
                <c:pt idx="3">
                  <c:v>53215</c:v>
                </c:pt>
                <c:pt idx="4">
                  <c:v>48567</c:v>
                </c:pt>
                <c:pt idx="5">
                  <c:v>43578</c:v>
                </c:pt>
                <c:pt idx="6">
                  <c:v>40193</c:v>
                </c:pt>
                <c:pt idx="7">
                  <c:v>39193</c:v>
                </c:pt>
                <c:pt idx="8">
                  <c:v>36318</c:v>
                </c:pt>
                <c:pt idx="9">
                  <c:v>35414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6-47C0-B27B-2024CD6EEA8F}"/>
            </c:ext>
          </c:extLst>
        </c:ser>
        <c:ser>
          <c:idx val="1"/>
          <c:order val="1"/>
          <c:tx>
            <c:strRef>
              <c:f>Sheet2!$N$4</c:f>
              <c:strCache>
                <c:ptCount val="1"/>
                <c:pt idx="0">
                  <c:v>2015-16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Sheet2!$L$5:$L$14</c:f>
              <c:strCache>
                <c:ptCount val="10"/>
                <c:pt idx="0">
                  <c:v>UTTAR PRADESH</c:v>
                </c:pt>
                <c:pt idx="1">
                  <c:v>MADHYA PRADESH</c:v>
                </c:pt>
                <c:pt idx="2">
                  <c:v>WEST BENGAL</c:v>
                </c:pt>
                <c:pt idx="3">
                  <c:v>MAHARASHTRA</c:v>
                </c:pt>
                <c:pt idx="4">
                  <c:v>ASSAM</c:v>
                </c:pt>
                <c:pt idx="5">
                  <c:v>BIHAR</c:v>
                </c:pt>
                <c:pt idx="6">
                  <c:v>RAJASTHAN</c:v>
                </c:pt>
                <c:pt idx="7">
                  <c:v>ANDHRA PRADESH</c:v>
                </c:pt>
                <c:pt idx="8">
                  <c:v>ODISHA</c:v>
                </c:pt>
                <c:pt idx="9">
                  <c:v>TAMIL NADU</c:v>
                </c:pt>
              </c:strCache>
            </c:strRef>
          </c:cat>
          <c:val>
            <c:numRef>
              <c:f>Sheet2!$N$5:$N$14</c:f>
              <c:numCache>
                <c:formatCode>General</c:formatCode>
                <c:ptCount val="10"/>
                <c:pt idx="0">
                  <c:v>155756</c:v>
                </c:pt>
                <c:pt idx="1">
                  <c:v>88593</c:v>
                </c:pt>
                <c:pt idx="2">
                  <c:v>76703</c:v>
                </c:pt>
                <c:pt idx="3">
                  <c:v>53151</c:v>
                </c:pt>
                <c:pt idx="4">
                  <c:v>48529</c:v>
                </c:pt>
                <c:pt idx="5">
                  <c:v>43405</c:v>
                </c:pt>
                <c:pt idx="6">
                  <c:v>42577</c:v>
                </c:pt>
                <c:pt idx="7">
                  <c:v>38793</c:v>
                </c:pt>
                <c:pt idx="8">
                  <c:v>36760</c:v>
                </c:pt>
                <c:pt idx="9">
                  <c:v>35379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26-47C0-B27B-2024CD6EEA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32959792"/>
        <c:axId val="1219467936"/>
      </c:barChart>
      <c:catAx>
        <c:axId val="632959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467936"/>
        <c:crosses val="autoZero"/>
        <c:auto val="1"/>
        <c:lblAlgn val="ctr"/>
        <c:lblOffset val="100"/>
        <c:noMultiLvlLbl val="0"/>
      </c:catAx>
      <c:valAx>
        <c:axId val="12194679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295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NO. OF BOYS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Sheet2!$M$20</c:f>
              <c:strCache>
                <c:ptCount val="1"/>
                <c:pt idx="0">
                  <c:v>BOYS SCHOOL 16-17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Sheet2!$L$21:$L$30</c:f>
              <c:strCache>
                <c:ptCount val="10"/>
                <c:pt idx="0">
                  <c:v>ODISHA</c:v>
                </c:pt>
                <c:pt idx="1">
                  <c:v>MANIPUR</c:v>
                </c:pt>
                <c:pt idx="2">
                  <c:v>ANDHRA PRADESH</c:v>
                </c:pt>
                <c:pt idx="3">
                  <c:v>MIZORAM</c:v>
                </c:pt>
                <c:pt idx="4">
                  <c:v>HIMACHAL PRADESH</c:v>
                </c:pt>
                <c:pt idx="5">
                  <c:v>TAMIL NADU</c:v>
                </c:pt>
                <c:pt idx="6">
                  <c:v>MEGHALAYA</c:v>
                </c:pt>
                <c:pt idx="7">
                  <c:v>GUJARAT</c:v>
                </c:pt>
                <c:pt idx="8">
                  <c:v>GOA</c:v>
                </c:pt>
                <c:pt idx="9">
                  <c:v>NAGALAND</c:v>
                </c:pt>
              </c:strCache>
            </c:strRef>
          </c:cat>
          <c:val>
            <c:numRef>
              <c:f>Sheet2!$M$21:$M$30</c:f>
              <c:numCache>
                <c:formatCode>General</c:formatCode>
                <c:ptCount val="10"/>
                <c:pt idx="0">
                  <c:v>249879</c:v>
                </c:pt>
                <c:pt idx="1">
                  <c:v>138725</c:v>
                </c:pt>
                <c:pt idx="2">
                  <c:v>104105</c:v>
                </c:pt>
                <c:pt idx="3">
                  <c:v>103092</c:v>
                </c:pt>
                <c:pt idx="4">
                  <c:v>93612</c:v>
                </c:pt>
                <c:pt idx="5">
                  <c:v>80490</c:v>
                </c:pt>
                <c:pt idx="6">
                  <c:v>67868</c:v>
                </c:pt>
                <c:pt idx="7">
                  <c:v>65045</c:v>
                </c:pt>
                <c:pt idx="8">
                  <c:v>61164</c:v>
                </c:pt>
                <c:pt idx="9">
                  <c:v>60428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F8-4800-B185-7D407D9CC1B2}"/>
            </c:ext>
          </c:extLst>
        </c:ser>
        <c:ser>
          <c:idx val="1"/>
          <c:order val="1"/>
          <c:tx>
            <c:strRef>
              <c:f>Sheet2!$N$20</c:f>
              <c:strCache>
                <c:ptCount val="1"/>
                <c:pt idx="0">
                  <c:v>BOYS SCHOOL 15-16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Sheet2!$L$21:$L$30</c:f>
              <c:strCache>
                <c:ptCount val="10"/>
                <c:pt idx="0">
                  <c:v>ODISHA</c:v>
                </c:pt>
                <c:pt idx="1">
                  <c:v>MANIPUR</c:v>
                </c:pt>
                <c:pt idx="2">
                  <c:v>ANDHRA PRADESH</c:v>
                </c:pt>
                <c:pt idx="3">
                  <c:v>MIZORAM</c:v>
                </c:pt>
                <c:pt idx="4">
                  <c:v>HIMACHAL PRADESH</c:v>
                </c:pt>
                <c:pt idx="5">
                  <c:v>TAMIL NADU</c:v>
                </c:pt>
                <c:pt idx="6">
                  <c:v>MEGHALAYA</c:v>
                </c:pt>
                <c:pt idx="7">
                  <c:v>GUJARAT</c:v>
                </c:pt>
                <c:pt idx="8">
                  <c:v>GOA</c:v>
                </c:pt>
                <c:pt idx="9">
                  <c:v>NAGALAND</c:v>
                </c:pt>
              </c:strCache>
            </c:strRef>
          </c:cat>
          <c:val>
            <c:numRef>
              <c:f>Sheet2!$N$21:$N$30</c:f>
              <c:numCache>
                <c:formatCode>General</c:formatCode>
                <c:ptCount val="10"/>
                <c:pt idx="0">
                  <c:v>241982</c:v>
                </c:pt>
                <c:pt idx="1">
                  <c:v>137546</c:v>
                </c:pt>
                <c:pt idx="2">
                  <c:v>106362</c:v>
                </c:pt>
                <c:pt idx="3">
                  <c:v>96345</c:v>
                </c:pt>
                <c:pt idx="4">
                  <c:v>92932</c:v>
                </c:pt>
                <c:pt idx="5">
                  <c:v>79771</c:v>
                </c:pt>
                <c:pt idx="6">
                  <c:v>67863</c:v>
                </c:pt>
                <c:pt idx="7">
                  <c:v>64642</c:v>
                </c:pt>
                <c:pt idx="8">
                  <c:v>60912</c:v>
                </c:pt>
                <c:pt idx="9">
                  <c:v>59411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F8-4800-B185-7D407D9CC1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63950544"/>
        <c:axId val="880504912"/>
      </c:barChart>
      <c:catAx>
        <c:axId val="1263950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504912"/>
        <c:crosses val="autoZero"/>
        <c:auto val="1"/>
        <c:lblAlgn val="ctr"/>
        <c:lblOffset val="100"/>
        <c:noMultiLvlLbl val="0"/>
      </c:catAx>
      <c:valAx>
        <c:axId val="8805049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6395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NO. OF GIRLS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Sheet2!$M$37</c:f>
              <c:strCache>
                <c:ptCount val="1"/>
                <c:pt idx="0">
                  <c:v>GIRLS SCHOOL  16-17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Sheet2!$L$38:$L$47</c:f>
              <c:strCache>
                <c:ptCount val="10"/>
                <c:pt idx="0">
                  <c:v>ODISHA</c:v>
                </c:pt>
                <c:pt idx="1">
                  <c:v>MANIPUR</c:v>
                </c:pt>
                <c:pt idx="2">
                  <c:v>ANDHRA PRADESH</c:v>
                </c:pt>
                <c:pt idx="3">
                  <c:v>MIZORAM</c:v>
                </c:pt>
                <c:pt idx="4">
                  <c:v>HIMACHAL PRADESH</c:v>
                </c:pt>
                <c:pt idx="5">
                  <c:v>TAMIL NADU</c:v>
                </c:pt>
                <c:pt idx="6">
                  <c:v>MEGHALAYA</c:v>
                </c:pt>
                <c:pt idx="7">
                  <c:v>GUJARAT</c:v>
                </c:pt>
                <c:pt idx="8">
                  <c:v>GOA</c:v>
                </c:pt>
                <c:pt idx="9">
                  <c:v>NAGALAND</c:v>
                </c:pt>
              </c:strCache>
            </c:strRef>
          </c:cat>
          <c:val>
            <c:numRef>
              <c:f>Sheet2!$M$38:$M$47</c:f>
              <c:numCache>
                <c:formatCode>General</c:formatCode>
                <c:ptCount val="10"/>
                <c:pt idx="0">
                  <c:v>252659</c:v>
                </c:pt>
                <c:pt idx="1">
                  <c:v>139886</c:v>
                </c:pt>
                <c:pt idx="2">
                  <c:v>105422</c:v>
                </c:pt>
                <c:pt idx="3">
                  <c:v>103865</c:v>
                </c:pt>
                <c:pt idx="4">
                  <c:v>95291</c:v>
                </c:pt>
                <c:pt idx="5">
                  <c:v>80775</c:v>
                </c:pt>
                <c:pt idx="6">
                  <c:v>68758</c:v>
                </c:pt>
                <c:pt idx="7">
                  <c:v>66080</c:v>
                </c:pt>
                <c:pt idx="8">
                  <c:v>61491</c:v>
                </c:pt>
                <c:pt idx="9">
                  <c:v>61027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E8-487E-94CD-8E9A84D4D6F3}"/>
            </c:ext>
          </c:extLst>
        </c:ser>
        <c:ser>
          <c:idx val="1"/>
          <c:order val="1"/>
          <c:tx>
            <c:strRef>
              <c:f>Sheet2!$N$37</c:f>
              <c:strCache>
                <c:ptCount val="1"/>
                <c:pt idx="0">
                  <c:v>GIRLS SCHOOL 15-16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Sheet2!$L$38:$L$47</c:f>
              <c:strCache>
                <c:ptCount val="10"/>
                <c:pt idx="0">
                  <c:v>ODISHA</c:v>
                </c:pt>
                <c:pt idx="1">
                  <c:v>MANIPUR</c:v>
                </c:pt>
                <c:pt idx="2">
                  <c:v>ANDHRA PRADESH</c:v>
                </c:pt>
                <c:pt idx="3">
                  <c:v>MIZORAM</c:v>
                </c:pt>
                <c:pt idx="4">
                  <c:v>HIMACHAL PRADESH</c:v>
                </c:pt>
                <c:pt idx="5">
                  <c:v>TAMIL NADU</c:v>
                </c:pt>
                <c:pt idx="6">
                  <c:v>MEGHALAYA</c:v>
                </c:pt>
                <c:pt idx="7">
                  <c:v>GUJARAT</c:v>
                </c:pt>
                <c:pt idx="8">
                  <c:v>GOA</c:v>
                </c:pt>
                <c:pt idx="9">
                  <c:v>NAGALAND</c:v>
                </c:pt>
              </c:strCache>
            </c:strRef>
          </c:cat>
          <c:val>
            <c:numRef>
              <c:f>Sheet2!$N$38:$N$47</c:f>
              <c:numCache>
                <c:formatCode>General</c:formatCode>
                <c:ptCount val="10"/>
                <c:pt idx="0">
                  <c:v>244632</c:v>
                </c:pt>
                <c:pt idx="1">
                  <c:v>138679</c:v>
                </c:pt>
                <c:pt idx="2">
                  <c:v>107902</c:v>
                </c:pt>
                <c:pt idx="3">
                  <c:v>97093</c:v>
                </c:pt>
                <c:pt idx="4">
                  <c:v>94555</c:v>
                </c:pt>
                <c:pt idx="5">
                  <c:v>80052</c:v>
                </c:pt>
                <c:pt idx="6">
                  <c:v>68749</c:v>
                </c:pt>
                <c:pt idx="7">
                  <c:v>65674</c:v>
                </c:pt>
                <c:pt idx="8">
                  <c:v>61242</c:v>
                </c:pt>
                <c:pt idx="9">
                  <c:v>60047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E8-487E-94CD-8E9A84D4D6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63950064"/>
        <c:axId val="880489040"/>
      </c:barChart>
      <c:catAx>
        <c:axId val="1263950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0489040"/>
        <c:crosses val="autoZero"/>
        <c:auto val="1"/>
        <c:lblAlgn val="ctr"/>
        <c:lblOffset val="100"/>
        <c:noMultiLvlLbl val="0"/>
      </c:catAx>
      <c:valAx>
        <c:axId val="880489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6395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NO. OF GOVT.</a:t>
            </a:r>
            <a:r>
              <a:rPr lang="en-IN" baseline="0"/>
              <a:t> SCHOOL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Sheet2!$C$33</c:f>
              <c:strCache>
                <c:ptCount val="1"/>
                <c:pt idx="0">
                  <c:v> 2015-16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Sheet2!$B$34:$B$42</c:f>
              <c:strCache>
                <c:ptCount val="9"/>
                <c:pt idx="0">
                  <c:v>UTTAR PRADESH</c:v>
                </c:pt>
                <c:pt idx="1">
                  <c:v>MADHYA PRADESH</c:v>
                </c:pt>
                <c:pt idx="2">
                  <c:v>MAHARASHTRA</c:v>
                </c:pt>
                <c:pt idx="3">
                  <c:v>WEST BENGAL</c:v>
                </c:pt>
                <c:pt idx="4">
                  <c:v>BIHAR</c:v>
                </c:pt>
                <c:pt idx="5">
                  <c:v>RAJASTHAN</c:v>
                </c:pt>
                <c:pt idx="6">
                  <c:v>ODISHA</c:v>
                </c:pt>
                <c:pt idx="7">
                  <c:v>ASSAM</c:v>
                </c:pt>
                <c:pt idx="8">
                  <c:v>KARNATAKA</c:v>
                </c:pt>
              </c:strCache>
            </c:strRef>
          </c:cat>
          <c:val>
            <c:numRef>
              <c:f>Sheet2!$C$34:$C$42</c:f>
              <c:numCache>
                <c:formatCode>General</c:formatCode>
                <c:ptCount val="9"/>
                <c:pt idx="0">
                  <c:v>169373</c:v>
                </c:pt>
                <c:pt idx="1">
                  <c:v>115393</c:v>
                </c:pt>
                <c:pt idx="2">
                  <c:v>85476</c:v>
                </c:pt>
                <c:pt idx="3">
                  <c:v>82990</c:v>
                </c:pt>
                <c:pt idx="4">
                  <c:v>71632</c:v>
                </c:pt>
                <c:pt idx="5">
                  <c:v>70664</c:v>
                </c:pt>
                <c:pt idx="6">
                  <c:v>63336</c:v>
                </c:pt>
                <c:pt idx="7">
                  <c:v>54073</c:v>
                </c:pt>
                <c:pt idx="8">
                  <c:v>48676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4F-42D6-B92F-D587472459F1}"/>
            </c:ext>
          </c:extLst>
        </c:ser>
        <c:ser>
          <c:idx val="1"/>
          <c:order val="1"/>
          <c:tx>
            <c:strRef>
              <c:f>Sheet2!$D$33</c:f>
              <c:strCache>
                <c:ptCount val="1"/>
                <c:pt idx="0">
                  <c:v>2016-17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Sheet2!$B$34:$B$42</c:f>
              <c:strCache>
                <c:ptCount val="9"/>
                <c:pt idx="0">
                  <c:v>UTTAR PRADESH</c:v>
                </c:pt>
                <c:pt idx="1">
                  <c:v>MADHYA PRADESH</c:v>
                </c:pt>
                <c:pt idx="2">
                  <c:v>MAHARASHTRA</c:v>
                </c:pt>
                <c:pt idx="3">
                  <c:v>WEST BENGAL</c:v>
                </c:pt>
                <c:pt idx="4">
                  <c:v>BIHAR</c:v>
                </c:pt>
                <c:pt idx="5">
                  <c:v>RAJASTHAN</c:v>
                </c:pt>
                <c:pt idx="6">
                  <c:v>ODISHA</c:v>
                </c:pt>
                <c:pt idx="7">
                  <c:v>ASSAM</c:v>
                </c:pt>
                <c:pt idx="8">
                  <c:v>KARNATAKA</c:v>
                </c:pt>
              </c:strCache>
            </c:strRef>
          </c:cat>
          <c:val>
            <c:numRef>
              <c:f>Sheet2!$D$34:$D$42</c:f>
              <c:numCache>
                <c:formatCode>General</c:formatCode>
                <c:ptCount val="9"/>
                <c:pt idx="0">
                  <c:v>169369</c:v>
                </c:pt>
                <c:pt idx="1">
                  <c:v>115211</c:v>
                </c:pt>
                <c:pt idx="2">
                  <c:v>88588</c:v>
                </c:pt>
                <c:pt idx="3">
                  <c:v>83207</c:v>
                </c:pt>
                <c:pt idx="4">
                  <c:v>71754</c:v>
                </c:pt>
                <c:pt idx="5">
                  <c:v>67930</c:v>
                </c:pt>
                <c:pt idx="6">
                  <c:v>62823</c:v>
                </c:pt>
                <c:pt idx="7">
                  <c:v>54220</c:v>
                </c:pt>
                <c:pt idx="8">
                  <c:v>48117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4F-42D6-B92F-D587472459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84152143"/>
        <c:axId val="1553829855"/>
      </c:barChart>
      <c:catAx>
        <c:axId val="188415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829855"/>
        <c:crosses val="autoZero"/>
        <c:auto val="1"/>
        <c:lblAlgn val="ctr"/>
        <c:lblOffset val="100"/>
        <c:noMultiLvlLbl val="0"/>
      </c:catAx>
      <c:valAx>
        <c:axId val="1553829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84152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[SRC_Rawdata_2016-17_Elementary.xlsx]Sheet5!PivotTable3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State</a:t>
            </a:r>
            <a:r>
              <a:rPr lang="en-US" baseline="0"/>
              <a:t> Wise </a:t>
            </a:r>
            <a:r>
              <a:rPr lang="en-US"/>
              <a:t>Computer</a:t>
            </a:r>
          </a:p>
        </c:rich>
      </c:tx>
      <c:layout>
        <c:manualLayout>
          <c:xMode val="edge"/>
          <c:yMode val="edge"/>
          <c:x val="0.75804301950682096"/>
          <c:y val="4.4134316578604893E-2"/>
        </c:manualLayout>
      </c:layout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Sheet5!$N$6</c:f>
              <c:strCache>
                <c:ptCount val="1"/>
                <c:pt idx="0">
                  <c:v>Total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Sheet5!$M$7:$M$43</c:f>
              <c:strCache>
                <c:ptCount val="36"/>
                <c:pt idx="0">
                  <c:v>MAHARASHTRA</c:v>
                </c:pt>
                <c:pt idx="1">
                  <c:v>UTTAR PRADESH</c:v>
                </c:pt>
                <c:pt idx="2">
                  <c:v>RAJASTHAN</c:v>
                </c:pt>
                <c:pt idx="3">
                  <c:v>TAMIL NADU</c:v>
                </c:pt>
                <c:pt idx="4">
                  <c:v>GUJARAT</c:v>
                </c:pt>
                <c:pt idx="5">
                  <c:v>KARNATAKA</c:v>
                </c:pt>
                <c:pt idx="6">
                  <c:v>MADHYA PRADESH</c:v>
                </c:pt>
                <c:pt idx="7">
                  <c:v>ANDHRA PRADESH</c:v>
                </c:pt>
                <c:pt idx="8">
                  <c:v>KERALA</c:v>
                </c:pt>
                <c:pt idx="9">
                  <c:v>PUNJAB</c:v>
                </c:pt>
                <c:pt idx="10">
                  <c:v>TELANGANA</c:v>
                </c:pt>
                <c:pt idx="11">
                  <c:v>WEST BENGAL</c:v>
                </c:pt>
                <c:pt idx="12">
                  <c:v>HARYANA</c:v>
                </c:pt>
                <c:pt idx="13">
                  <c:v>ODISHA</c:v>
                </c:pt>
                <c:pt idx="14">
                  <c:v>UTTARAKHAND</c:v>
                </c:pt>
                <c:pt idx="15">
                  <c:v>BIHAR</c:v>
                </c:pt>
                <c:pt idx="16">
                  <c:v>ASSAM</c:v>
                </c:pt>
                <c:pt idx="17">
                  <c:v>CHHATTISGARH</c:v>
                </c:pt>
                <c:pt idx="18">
                  <c:v>JAMMU &amp; KASHMIR</c:v>
                </c:pt>
                <c:pt idx="19">
                  <c:v>DELHI</c:v>
                </c:pt>
                <c:pt idx="20">
                  <c:v>JHARKHAND</c:v>
                </c:pt>
                <c:pt idx="21">
                  <c:v>HIMACHAL PRADESH</c:v>
                </c:pt>
                <c:pt idx="22">
                  <c:v>MEGHALAYA</c:v>
                </c:pt>
                <c:pt idx="23">
                  <c:v>MANIPUR</c:v>
                </c:pt>
                <c:pt idx="24">
                  <c:v>NAGALAND</c:v>
                </c:pt>
                <c:pt idx="25">
                  <c:v>ARUNACHAL PRADESH</c:v>
                </c:pt>
                <c:pt idx="26">
                  <c:v>MIZORAM</c:v>
                </c:pt>
                <c:pt idx="27">
                  <c:v>SIKKIM</c:v>
                </c:pt>
                <c:pt idx="28">
                  <c:v>TRIPURA</c:v>
                </c:pt>
                <c:pt idx="29">
                  <c:v>PUDUCHERRY</c:v>
                </c:pt>
                <c:pt idx="30">
                  <c:v>GOA</c:v>
                </c:pt>
                <c:pt idx="31">
                  <c:v>A &amp; N ISLANDS</c:v>
                </c:pt>
                <c:pt idx="32">
                  <c:v>CHANDIGARH</c:v>
                </c:pt>
                <c:pt idx="33">
                  <c:v>DADRA &amp; NAGAR HAVELI</c:v>
                </c:pt>
                <c:pt idx="34">
                  <c:v>DAMAN &amp; DIU</c:v>
                </c:pt>
                <c:pt idx="35">
                  <c:v>LAKSHADWEEP</c:v>
                </c:pt>
              </c:strCache>
            </c:strRef>
          </c:cat>
          <c:val>
            <c:numRef>
              <c:f>Sheet5!$N$7:$N$43</c:f>
              <c:numCache>
                <c:formatCode>General</c:formatCode>
                <c:ptCount val="36"/>
                <c:pt idx="0">
                  <c:v>65152</c:v>
                </c:pt>
                <c:pt idx="1">
                  <c:v>34559</c:v>
                </c:pt>
                <c:pt idx="2">
                  <c:v>33787</c:v>
                </c:pt>
                <c:pt idx="3">
                  <c:v>33646</c:v>
                </c:pt>
                <c:pt idx="4">
                  <c:v>32972</c:v>
                </c:pt>
                <c:pt idx="5">
                  <c:v>21868</c:v>
                </c:pt>
                <c:pt idx="6">
                  <c:v>21714</c:v>
                </c:pt>
                <c:pt idx="7">
                  <c:v>18860</c:v>
                </c:pt>
                <c:pt idx="8">
                  <c:v>15598</c:v>
                </c:pt>
                <c:pt idx="9">
                  <c:v>15201</c:v>
                </c:pt>
                <c:pt idx="10">
                  <c:v>14895</c:v>
                </c:pt>
                <c:pt idx="11">
                  <c:v>12612</c:v>
                </c:pt>
                <c:pt idx="12">
                  <c:v>11092</c:v>
                </c:pt>
                <c:pt idx="13">
                  <c:v>10730</c:v>
                </c:pt>
                <c:pt idx="14">
                  <c:v>8144</c:v>
                </c:pt>
                <c:pt idx="15">
                  <c:v>6496</c:v>
                </c:pt>
                <c:pt idx="16">
                  <c:v>5997</c:v>
                </c:pt>
                <c:pt idx="17">
                  <c:v>5965</c:v>
                </c:pt>
                <c:pt idx="18">
                  <c:v>5146</c:v>
                </c:pt>
                <c:pt idx="19">
                  <c:v>5023</c:v>
                </c:pt>
                <c:pt idx="20">
                  <c:v>4999</c:v>
                </c:pt>
                <c:pt idx="21">
                  <c:v>4848</c:v>
                </c:pt>
                <c:pt idx="22">
                  <c:v>1364</c:v>
                </c:pt>
                <c:pt idx="23">
                  <c:v>1286</c:v>
                </c:pt>
                <c:pt idx="24">
                  <c:v>1121</c:v>
                </c:pt>
                <c:pt idx="25">
                  <c:v>980</c:v>
                </c:pt>
                <c:pt idx="26">
                  <c:v>928</c:v>
                </c:pt>
                <c:pt idx="27">
                  <c:v>777</c:v>
                </c:pt>
                <c:pt idx="28">
                  <c:v>772</c:v>
                </c:pt>
                <c:pt idx="29">
                  <c:v>724</c:v>
                </c:pt>
                <c:pt idx="30">
                  <c:v>621</c:v>
                </c:pt>
                <c:pt idx="31">
                  <c:v>231</c:v>
                </c:pt>
                <c:pt idx="32">
                  <c:v>194</c:v>
                </c:pt>
                <c:pt idx="33">
                  <c:v>192</c:v>
                </c:pt>
                <c:pt idx="34">
                  <c:v>99</c:v>
                </c:pt>
                <c:pt idx="3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94-43D8-9BD7-998F1E45CC8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Primary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10'!$C$42</c:f>
              <c:strCache>
                <c:ptCount val="1"/>
                <c:pt idx="0">
                  <c:v>PRIMARY SCHOOL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'TOP 10'!$B$43:$B$52</c:f>
              <c:strCache>
                <c:ptCount val="10"/>
                <c:pt idx="0">
                  <c:v>UTTAR PRADESH</c:v>
                </c:pt>
                <c:pt idx="1">
                  <c:v>MADHYA PRADESH</c:v>
                </c:pt>
                <c:pt idx="2">
                  <c:v>WEST BENGAL</c:v>
                </c:pt>
                <c:pt idx="3">
                  <c:v>MAHARASHTRA</c:v>
                </c:pt>
                <c:pt idx="4">
                  <c:v>ASSAM</c:v>
                </c:pt>
                <c:pt idx="5">
                  <c:v>BIHAR</c:v>
                </c:pt>
                <c:pt idx="6">
                  <c:v>RAJASTHAN</c:v>
                </c:pt>
                <c:pt idx="7">
                  <c:v>ANDHRA PRADESH</c:v>
                </c:pt>
                <c:pt idx="8">
                  <c:v>ODISHA</c:v>
                </c:pt>
                <c:pt idx="9">
                  <c:v>TAMIL NADU</c:v>
                </c:pt>
              </c:strCache>
            </c:strRef>
          </c:cat>
          <c:val>
            <c:numRef>
              <c:f>'TOP 10'!$C$43:$C$52</c:f>
              <c:numCache>
                <c:formatCode>General</c:formatCode>
                <c:ptCount val="10"/>
                <c:pt idx="0">
                  <c:v>159596</c:v>
                </c:pt>
                <c:pt idx="1">
                  <c:v>88301</c:v>
                </c:pt>
                <c:pt idx="2">
                  <c:v>76954</c:v>
                </c:pt>
                <c:pt idx="3">
                  <c:v>53215</c:v>
                </c:pt>
                <c:pt idx="4">
                  <c:v>48567</c:v>
                </c:pt>
                <c:pt idx="5">
                  <c:v>43578</c:v>
                </c:pt>
                <c:pt idx="6">
                  <c:v>40193</c:v>
                </c:pt>
                <c:pt idx="7">
                  <c:v>39193</c:v>
                </c:pt>
                <c:pt idx="8">
                  <c:v>36318</c:v>
                </c:pt>
                <c:pt idx="9">
                  <c:v>35414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0C-405A-ADBA-9A3D45DD96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01668976"/>
        <c:axId val="187338896"/>
        <c:axId val="0"/>
      </c:bar3DChart>
      <c:catAx>
        <c:axId val="210166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38896"/>
        <c:crosses val="autoZero"/>
        <c:auto val="1"/>
        <c:lblAlgn val="ctr"/>
        <c:lblOffset val="100"/>
        <c:noMultiLvlLbl val="0"/>
      </c:catAx>
      <c:valAx>
        <c:axId val="18733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668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Primary with upper Primary Sec/H.Sec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10'!$C$70</c:f>
              <c:strCache>
                <c:ptCount val="1"/>
                <c:pt idx="0">
                  <c:v>SCH3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 10'!$B$71:$B$80</c:f>
              <c:strCache>
                <c:ptCount val="10"/>
                <c:pt idx="0">
                  <c:v>RAJASTHAN</c:v>
                </c:pt>
                <c:pt idx="1">
                  <c:v>MAHARASHTRA</c:v>
                </c:pt>
                <c:pt idx="2">
                  <c:v>MADHYA PRADESH</c:v>
                </c:pt>
                <c:pt idx="3">
                  <c:v>UTTAR PRADESH</c:v>
                </c:pt>
                <c:pt idx="4">
                  <c:v>TAMIL NADU</c:v>
                </c:pt>
                <c:pt idx="5">
                  <c:v>PUNJAB</c:v>
                </c:pt>
                <c:pt idx="6">
                  <c:v>HARYANA</c:v>
                </c:pt>
                <c:pt idx="7">
                  <c:v>GUJARAT</c:v>
                </c:pt>
                <c:pt idx="8">
                  <c:v>KERALA</c:v>
                </c:pt>
                <c:pt idx="9">
                  <c:v>CHHATTISGARH</c:v>
                </c:pt>
              </c:strCache>
            </c:strRef>
          </c:cat>
          <c:val>
            <c:numRef>
              <c:f>'TOP 10'!$C$71:$C$80</c:f>
              <c:numCache>
                <c:formatCode>General</c:formatCode>
                <c:ptCount val="10"/>
                <c:pt idx="0">
                  <c:v>16185</c:v>
                </c:pt>
                <c:pt idx="1">
                  <c:v>5234</c:v>
                </c:pt>
                <c:pt idx="2">
                  <c:v>4020</c:v>
                </c:pt>
                <c:pt idx="3">
                  <c:v>3090</c:v>
                </c:pt>
                <c:pt idx="4">
                  <c:v>2952</c:v>
                </c:pt>
                <c:pt idx="5">
                  <c:v>2677</c:v>
                </c:pt>
                <c:pt idx="6">
                  <c:v>2498</c:v>
                </c:pt>
                <c:pt idx="7">
                  <c:v>1591</c:v>
                </c:pt>
                <c:pt idx="8">
                  <c:v>1442</c:v>
                </c:pt>
                <c:pt idx="9">
                  <c:v>1225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35-4132-BB9A-ED076F231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01668016"/>
        <c:axId val="1871697088"/>
        <c:axId val="0"/>
      </c:bar3DChart>
      <c:catAx>
        <c:axId val="210166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697088"/>
        <c:crosses val="autoZero"/>
        <c:auto val="1"/>
        <c:lblAlgn val="ctr"/>
        <c:lblOffset val="100"/>
        <c:noMultiLvlLbl val="0"/>
      </c:catAx>
      <c:valAx>
        <c:axId val="1871697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66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Primary with Upper Primary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10'!$C$56</c:f>
              <c:strCache>
                <c:ptCount val="1"/>
                <c:pt idx="0">
                  <c:v>SCH2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 10'!$B$57:$B$66</c:f>
              <c:strCache>
                <c:ptCount val="10"/>
                <c:pt idx="0">
                  <c:v>RAJASTHAN</c:v>
                </c:pt>
                <c:pt idx="1">
                  <c:v>BIHAR</c:v>
                </c:pt>
                <c:pt idx="2">
                  <c:v>KARNATAKA</c:v>
                </c:pt>
                <c:pt idx="3">
                  <c:v>MAHARASHTRA</c:v>
                </c:pt>
                <c:pt idx="4">
                  <c:v>GUJARAT</c:v>
                </c:pt>
                <c:pt idx="5">
                  <c:v>ODISHA</c:v>
                </c:pt>
                <c:pt idx="6">
                  <c:v>MADHYA PRADESH</c:v>
                </c:pt>
                <c:pt idx="7">
                  <c:v>JHARKHAND</c:v>
                </c:pt>
                <c:pt idx="8">
                  <c:v>UTTAR PRADESH</c:v>
                </c:pt>
                <c:pt idx="9">
                  <c:v>ANDHRA PRADESH</c:v>
                </c:pt>
              </c:strCache>
            </c:strRef>
          </c:cat>
          <c:val>
            <c:numRef>
              <c:f>'TOP 10'!$C$57:$C$66</c:f>
              <c:numCache>
                <c:formatCode>General</c:formatCode>
                <c:ptCount val="10"/>
                <c:pt idx="0">
                  <c:v>36807</c:v>
                </c:pt>
                <c:pt idx="1">
                  <c:v>32989</c:v>
                </c:pt>
                <c:pt idx="2">
                  <c:v>30255</c:v>
                </c:pt>
                <c:pt idx="3">
                  <c:v>29645</c:v>
                </c:pt>
                <c:pt idx="4">
                  <c:v>29123</c:v>
                </c:pt>
                <c:pt idx="5">
                  <c:v>19113</c:v>
                </c:pt>
                <c:pt idx="6">
                  <c:v>17620</c:v>
                </c:pt>
                <c:pt idx="7">
                  <c:v>15827</c:v>
                </c:pt>
                <c:pt idx="8">
                  <c:v>14352</c:v>
                </c:pt>
                <c:pt idx="9">
                  <c:v>10271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82-4C4F-B2F2-E3B982C4E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15030880"/>
        <c:axId val="1975972080"/>
        <c:axId val="0"/>
      </c:bar3DChart>
      <c:catAx>
        <c:axId val="211503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972080"/>
        <c:crosses val="autoZero"/>
        <c:auto val="1"/>
        <c:lblAlgn val="ctr"/>
        <c:lblOffset val="100"/>
        <c:noMultiLvlLbl val="0"/>
      </c:catAx>
      <c:valAx>
        <c:axId val="197597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03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Upper Primary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10'!$M$42</c:f>
              <c:strCache>
                <c:ptCount val="1"/>
                <c:pt idx="0">
                  <c:v>SCH4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 10'!$L$43:$L$52</c:f>
              <c:strCache>
                <c:ptCount val="10"/>
                <c:pt idx="0">
                  <c:v>UTTAR PRADESH</c:v>
                </c:pt>
                <c:pt idx="1">
                  <c:v>MADHYA PRADESH</c:v>
                </c:pt>
                <c:pt idx="2">
                  <c:v>CHHATTISGARH</c:v>
                </c:pt>
                <c:pt idx="3">
                  <c:v>ASSAM</c:v>
                </c:pt>
                <c:pt idx="4">
                  <c:v>WEST BENGAL</c:v>
                </c:pt>
                <c:pt idx="5">
                  <c:v>ODISHA</c:v>
                </c:pt>
                <c:pt idx="6">
                  <c:v>UTTARAKHAND</c:v>
                </c:pt>
                <c:pt idx="7">
                  <c:v>MEGHALAYA</c:v>
                </c:pt>
                <c:pt idx="8">
                  <c:v>PUNJAB</c:v>
                </c:pt>
                <c:pt idx="9">
                  <c:v>HARYANA</c:v>
                </c:pt>
              </c:strCache>
            </c:strRef>
          </c:cat>
          <c:val>
            <c:numRef>
              <c:f>'TOP 10'!$M$43:$M$52</c:f>
              <c:numCache>
                <c:formatCode>General</c:formatCode>
                <c:ptCount val="10"/>
                <c:pt idx="0">
                  <c:v>63817</c:v>
                </c:pt>
                <c:pt idx="1">
                  <c:v>30576</c:v>
                </c:pt>
                <c:pt idx="2">
                  <c:v>11884</c:v>
                </c:pt>
                <c:pt idx="3">
                  <c:v>11494</c:v>
                </c:pt>
                <c:pt idx="4">
                  <c:v>7577</c:v>
                </c:pt>
                <c:pt idx="5">
                  <c:v>3983</c:v>
                </c:pt>
                <c:pt idx="6">
                  <c:v>3417</c:v>
                </c:pt>
                <c:pt idx="7">
                  <c:v>3408</c:v>
                </c:pt>
                <c:pt idx="8">
                  <c:v>2685</c:v>
                </c:pt>
                <c:pt idx="9">
                  <c:v>2426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17-48AF-A90E-DAA996811C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79677744"/>
        <c:axId val="188736208"/>
        <c:axId val="0"/>
      </c:bar3DChart>
      <c:catAx>
        <c:axId val="197967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36208"/>
        <c:crosses val="autoZero"/>
        <c:auto val="1"/>
        <c:lblAlgn val="ctr"/>
        <c:lblOffset val="100"/>
        <c:noMultiLvlLbl val="0"/>
      </c:catAx>
      <c:valAx>
        <c:axId val="188736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67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Upper Primary with Sec./H.Sec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10'!$M$56</c:f>
              <c:strCache>
                <c:ptCount val="1"/>
                <c:pt idx="0">
                  <c:v>SCH5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 10'!$L$57:$L$66</c:f>
              <c:strCache>
                <c:ptCount val="10"/>
                <c:pt idx="0">
                  <c:v>UTTAR PRADESH</c:v>
                </c:pt>
                <c:pt idx="1">
                  <c:v>WEST BENGAL</c:v>
                </c:pt>
                <c:pt idx="2">
                  <c:v>TAMIL NADU</c:v>
                </c:pt>
                <c:pt idx="3">
                  <c:v>PUNJAB</c:v>
                </c:pt>
                <c:pt idx="4">
                  <c:v>HARYANA</c:v>
                </c:pt>
                <c:pt idx="5">
                  <c:v>HIMACHAL PRADESH</c:v>
                </c:pt>
                <c:pt idx="6">
                  <c:v>UTTARAKHAND</c:v>
                </c:pt>
                <c:pt idx="7">
                  <c:v>MAHARASHTRA</c:v>
                </c:pt>
                <c:pt idx="8">
                  <c:v>KERALA</c:v>
                </c:pt>
                <c:pt idx="9">
                  <c:v>RAJASTHAN</c:v>
                </c:pt>
              </c:strCache>
            </c:strRef>
          </c:cat>
          <c:val>
            <c:numRef>
              <c:f>'TOP 10'!$M$57:$M$66</c:f>
              <c:numCache>
                <c:formatCode>General</c:formatCode>
                <c:ptCount val="10"/>
                <c:pt idx="0">
                  <c:v>8682</c:v>
                </c:pt>
                <c:pt idx="1">
                  <c:v>6394</c:v>
                </c:pt>
                <c:pt idx="2">
                  <c:v>4221</c:v>
                </c:pt>
                <c:pt idx="3">
                  <c:v>2078</c:v>
                </c:pt>
                <c:pt idx="4">
                  <c:v>1937</c:v>
                </c:pt>
                <c:pt idx="5">
                  <c:v>1743</c:v>
                </c:pt>
                <c:pt idx="6">
                  <c:v>1608</c:v>
                </c:pt>
                <c:pt idx="7">
                  <c:v>1409</c:v>
                </c:pt>
                <c:pt idx="8">
                  <c:v>1026</c:v>
                </c:pt>
                <c:pt idx="9">
                  <c:v>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8-4D46-A77F-C9A89CCF7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79668624"/>
        <c:axId val="1503281744"/>
        <c:axId val="0"/>
      </c:bar3DChart>
      <c:catAx>
        <c:axId val="197966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281744"/>
        <c:crosses val="autoZero"/>
        <c:auto val="1"/>
        <c:lblAlgn val="ctr"/>
        <c:lblOffset val="100"/>
        <c:noMultiLvlLbl val="0"/>
      </c:catAx>
      <c:valAx>
        <c:axId val="150328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66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Upper Primary with  Sec.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10'!$C$84</c:f>
              <c:strCache>
                <c:ptCount val="1"/>
                <c:pt idx="0">
                  <c:v>SCH7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 10'!$B$85:$B$94</c:f>
              <c:strCache>
                <c:ptCount val="10"/>
                <c:pt idx="0">
                  <c:v>ANDHRA PRADESH</c:v>
                </c:pt>
                <c:pt idx="1">
                  <c:v>ODISHA</c:v>
                </c:pt>
                <c:pt idx="2">
                  <c:v>TELANGANA</c:v>
                </c:pt>
                <c:pt idx="3">
                  <c:v>MAHARASHTRA</c:v>
                </c:pt>
                <c:pt idx="4">
                  <c:v>TAMIL NADU</c:v>
                </c:pt>
                <c:pt idx="5">
                  <c:v>UTTAR PRADESH</c:v>
                </c:pt>
                <c:pt idx="6">
                  <c:v>WEST BENGAL</c:v>
                </c:pt>
                <c:pt idx="7">
                  <c:v>PUNJAB</c:v>
                </c:pt>
                <c:pt idx="8">
                  <c:v>HARYANA</c:v>
                </c:pt>
                <c:pt idx="9">
                  <c:v>CHHATTISGARH</c:v>
                </c:pt>
              </c:strCache>
            </c:strRef>
          </c:cat>
          <c:val>
            <c:numRef>
              <c:f>'TOP 10'!$C$85:$C$94</c:f>
              <c:numCache>
                <c:formatCode>General</c:formatCode>
                <c:ptCount val="10"/>
                <c:pt idx="0">
                  <c:v>9947</c:v>
                </c:pt>
                <c:pt idx="1">
                  <c:v>7229</c:v>
                </c:pt>
                <c:pt idx="2">
                  <c:v>6353</c:v>
                </c:pt>
                <c:pt idx="3">
                  <c:v>6209</c:v>
                </c:pt>
                <c:pt idx="4">
                  <c:v>3816</c:v>
                </c:pt>
                <c:pt idx="5">
                  <c:v>3160</c:v>
                </c:pt>
                <c:pt idx="6">
                  <c:v>2873</c:v>
                </c:pt>
                <c:pt idx="7">
                  <c:v>1726</c:v>
                </c:pt>
                <c:pt idx="8">
                  <c:v>1424</c:v>
                </c:pt>
                <c:pt idx="9">
                  <c:v>1350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7-41D4-ACFE-7FE34F8CE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01654096"/>
        <c:axId val="80753504"/>
        <c:axId val="0"/>
      </c:bar3DChart>
      <c:catAx>
        <c:axId val="210165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53504"/>
        <c:crosses val="autoZero"/>
        <c:auto val="1"/>
        <c:lblAlgn val="ctr"/>
        <c:lblOffset val="100"/>
        <c:noMultiLvlLbl val="0"/>
      </c:catAx>
      <c:valAx>
        <c:axId val="8075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65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Primary with upper Primary Sec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10'!$M$70</c:f>
              <c:strCache>
                <c:ptCount val="1"/>
                <c:pt idx="0">
                  <c:v>SCH6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 10'!$L$71:$L$80</c:f>
              <c:strCache>
                <c:ptCount val="10"/>
                <c:pt idx="0">
                  <c:v>RAJASTHAN</c:v>
                </c:pt>
                <c:pt idx="1">
                  <c:v>MAHARASHTRA</c:v>
                </c:pt>
                <c:pt idx="2">
                  <c:v>TELANGANA</c:v>
                </c:pt>
                <c:pt idx="3">
                  <c:v>KARNATAKA</c:v>
                </c:pt>
                <c:pt idx="4">
                  <c:v>MADHYA PRADESH</c:v>
                </c:pt>
                <c:pt idx="5">
                  <c:v>PUNJAB</c:v>
                </c:pt>
                <c:pt idx="6">
                  <c:v>JAMMU &amp; KASHMIR</c:v>
                </c:pt>
                <c:pt idx="7">
                  <c:v>BIHAR</c:v>
                </c:pt>
                <c:pt idx="8">
                  <c:v>JHARKHAND</c:v>
                </c:pt>
                <c:pt idx="9">
                  <c:v>ODISHA</c:v>
                </c:pt>
              </c:strCache>
            </c:strRef>
          </c:cat>
          <c:val>
            <c:numRef>
              <c:f>'TOP 10'!$M$71:$M$80</c:f>
              <c:numCache>
                <c:formatCode>General</c:formatCode>
                <c:ptCount val="10"/>
                <c:pt idx="0">
                  <c:v>10988</c:v>
                </c:pt>
                <c:pt idx="1">
                  <c:v>9143</c:v>
                </c:pt>
                <c:pt idx="2">
                  <c:v>5475</c:v>
                </c:pt>
                <c:pt idx="3">
                  <c:v>3156</c:v>
                </c:pt>
                <c:pt idx="4">
                  <c:v>2782</c:v>
                </c:pt>
                <c:pt idx="5">
                  <c:v>2748</c:v>
                </c:pt>
                <c:pt idx="6">
                  <c:v>2732</c:v>
                </c:pt>
                <c:pt idx="7">
                  <c:v>2611</c:v>
                </c:pt>
                <c:pt idx="8">
                  <c:v>2261</c:v>
                </c:pt>
                <c:pt idx="9">
                  <c:v>1998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C5-4E9F-A4F3-FE5CCD091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01662736"/>
        <c:axId val="2101440928"/>
        <c:axId val="0"/>
      </c:bar3DChart>
      <c:catAx>
        <c:axId val="210166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440928"/>
        <c:crosses val="autoZero"/>
        <c:auto val="1"/>
        <c:lblAlgn val="ctr"/>
        <c:lblOffset val="100"/>
        <c:noMultiLvlLbl val="0"/>
      </c:catAx>
      <c:valAx>
        <c:axId val="210144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66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NO. OF SCHOOL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'TOP 10'!$M$84</c:f>
              <c:strCache>
                <c:ptCount val="1"/>
                <c:pt idx="0">
                  <c:v>SCHTOT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'TOP 10'!$L$85:$L$94</c:f>
              <c:strCache>
                <c:ptCount val="10"/>
                <c:pt idx="0">
                  <c:v>UTTAR PRADESH</c:v>
                </c:pt>
                <c:pt idx="1">
                  <c:v>MADHYA PRADESH</c:v>
                </c:pt>
                <c:pt idx="2">
                  <c:v>RAJASTHAN</c:v>
                </c:pt>
                <c:pt idx="3">
                  <c:v>MAHARASHTRA</c:v>
                </c:pt>
                <c:pt idx="4">
                  <c:v>WEST BENGAL</c:v>
                </c:pt>
                <c:pt idx="5">
                  <c:v>BIHAR</c:v>
                </c:pt>
                <c:pt idx="6">
                  <c:v>ODISHA</c:v>
                </c:pt>
                <c:pt idx="7">
                  <c:v>ASSAM</c:v>
                </c:pt>
                <c:pt idx="8">
                  <c:v>KARNATAKA</c:v>
                </c:pt>
                <c:pt idx="9">
                  <c:v>ANDHRA PRADESH</c:v>
                </c:pt>
              </c:strCache>
            </c:strRef>
          </c:cat>
          <c:val>
            <c:numRef>
              <c:f>'TOP 10'!$M$85:$M$94</c:f>
              <c:numCache>
                <c:formatCode>General</c:formatCode>
                <c:ptCount val="10"/>
                <c:pt idx="0">
                  <c:v>254204</c:v>
                </c:pt>
                <c:pt idx="1">
                  <c:v>143584</c:v>
                </c:pt>
                <c:pt idx="2">
                  <c:v>105436</c:v>
                </c:pt>
                <c:pt idx="3">
                  <c:v>104971</c:v>
                </c:pt>
                <c:pt idx="4">
                  <c:v>96418</c:v>
                </c:pt>
                <c:pt idx="5">
                  <c:v>80897</c:v>
                </c:pt>
                <c:pt idx="6">
                  <c:v>68977</c:v>
                </c:pt>
                <c:pt idx="7">
                  <c:v>66286</c:v>
                </c:pt>
                <c:pt idx="8">
                  <c:v>62002</c:v>
                </c:pt>
                <c:pt idx="9">
                  <c:v>61514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D-450D-881A-97A8E936F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32606816"/>
        <c:axId val="1529249632"/>
        <c:axId val="0"/>
      </c:bar3DChart>
      <c:catAx>
        <c:axId val="153260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9249632"/>
        <c:crosses val="autoZero"/>
        <c:auto val="1"/>
        <c:lblAlgn val="ctr"/>
        <c:lblOffset val="100"/>
        <c:noMultiLvlLbl val="0"/>
      </c:catAx>
      <c:valAx>
        <c:axId val="152924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2606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[SRC_Rawdata_2016-17_Elementary.xlsx]Electricty 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Electricty</a:t>
            </a:r>
            <a:r>
              <a:rPr lang="en-US" baseline="0"/>
              <a:t> State %</a:t>
            </a:r>
            <a:endParaRPr lang="en-US"/>
          </a:p>
        </c:rich>
      </c:tx>
      <c:layout>
        <c:manualLayout>
          <c:xMode val="edge"/>
          <c:yMode val="edge"/>
          <c:x val="0.71108308215224247"/>
          <c:y val="3.0440246145452082E-2"/>
        </c:manualLayout>
      </c:layout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75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"/>
          <c:y val="0.13263250146093652"/>
          <c:w val="0.85601472261490186"/>
          <c:h val="0.86583886644551622"/>
        </c:manualLayout>
      </c:layout>
      <c:pie3DChart>
        <c:varyColors val="1"/>
        <c:ser>
          <c:idx val="0"/>
          <c:order val="0"/>
          <c:tx>
            <c:strRef>
              <c:f>'Electricty '!$N$6</c:f>
              <c:strCache>
                <c:ptCount val="1"/>
                <c:pt idx="0">
                  <c:v>Total</c:v>
                </c:pt>
              </c:strCache>
            </c:strRef>
          </c:tx>
          <c:explosion val="41"/>
          <c:dPt>
            <c:idx val="20"/>
            <c:bubble3D val="0"/>
            <c:explosion val="71"/>
            <c:extLst>
              <c:ext xmlns:c16="http://schemas.microsoft.com/office/drawing/2014/chart" uri="{C3380CC4-5D6E-409C-BE32-E72D297353CC}">
                <c16:uniqueId val="{00000001-FD4F-42AE-B3D2-A63D66B9E311}"/>
              </c:ext>
            </c:extLst>
          </c:dPt>
          <c:dPt>
            <c:idx val="33"/>
            <c:bubble3D val="0"/>
            <c:explosion val="59"/>
            <c:extLst>
              <c:ext xmlns:c16="http://schemas.microsoft.com/office/drawing/2014/chart" uri="{C3380CC4-5D6E-409C-BE32-E72D297353CC}">
                <c16:uniqueId val="{00000003-FD4F-42AE-B3D2-A63D66B9E3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'Electricty '!$M$7:$M$43</c:f>
              <c:strCache>
                <c:ptCount val="36"/>
                <c:pt idx="0">
                  <c:v>UTTAR PRADESH</c:v>
                </c:pt>
                <c:pt idx="1">
                  <c:v>MAHARASHTRA</c:v>
                </c:pt>
                <c:pt idx="2">
                  <c:v>WEST BENGAL</c:v>
                </c:pt>
                <c:pt idx="3">
                  <c:v>RAJASTHAN</c:v>
                </c:pt>
                <c:pt idx="4">
                  <c:v>KARNATAKA</c:v>
                </c:pt>
                <c:pt idx="5">
                  <c:v>TAMIL NADU</c:v>
                </c:pt>
                <c:pt idx="6">
                  <c:v>ANDHRA PRADESH</c:v>
                </c:pt>
                <c:pt idx="7">
                  <c:v>GUJARAT</c:v>
                </c:pt>
                <c:pt idx="8">
                  <c:v>MADHYA PRADESH</c:v>
                </c:pt>
                <c:pt idx="9">
                  <c:v>TELANGANA</c:v>
                </c:pt>
                <c:pt idx="10">
                  <c:v>CHHATTISGARH</c:v>
                </c:pt>
                <c:pt idx="11">
                  <c:v>BIHAR</c:v>
                </c:pt>
                <c:pt idx="12">
                  <c:v>PUNJAB</c:v>
                </c:pt>
                <c:pt idx="13">
                  <c:v>ODISHA</c:v>
                </c:pt>
                <c:pt idx="14">
                  <c:v>HARYANA</c:v>
                </c:pt>
                <c:pt idx="15">
                  <c:v>UTTARAKHAND</c:v>
                </c:pt>
                <c:pt idx="16">
                  <c:v>HIMACHAL PRADESH</c:v>
                </c:pt>
                <c:pt idx="17">
                  <c:v>KERALA</c:v>
                </c:pt>
                <c:pt idx="18">
                  <c:v>JHARKHAND</c:v>
                </c:pt>
                <c:pt idx="19">
                  <c:v>ASSAM</c:v>
                </c:pt>
                <c:pt idx="20">
                  <c:v>JAMMU &amp; KASHMIR</c:v>
                </c:pt>
                <c:pt idx="21">
                  <c:v>DELHI</c:v>
                </c:pt>
                <c:pt idx="22">
                  <c:v>MEGHALAYA</c:v>
                </c:pt>
                <c:pt idx="23">
                  <c:v>MIZORAM</c:v>
                </c:pt>
                <c:pt idx="24">
                  <c:v>MANIPUR</c:v>
                </c:pt>
                <c:pt idx="25">
                  <c:v>GOA</c:v>
                </c:pt>
                <c:pt idx="26">
                  <c:v>ARUNACHAL PRADESH</c:v>
                </c:pt>
                <c:pt idx="27">
                  <c:v>TRIPURA</c:v>
                </c:pt>
                <c:pt idx="28">
                  <c:v>NAGALAND</c:v>
                </c:pt>
                <c:pt idx="29">
                  <c:v>SIKKIM</c:v>
                </c:pt>
                <c:pt idx="30">
                  <c:v>PUDUCHERRY</c:v>
                </c:pt>
                <c:pt idx="31">
                  <c:v>A &amp; N ISLANDS</c:v>
                </c:pt>
                <c:pt idx="32">
                  <c:v>DADRA &amp; NAGAR HAVELI</c:v>
                </c:pt>
                <c:pt idx="33">
                  <c:v>CHANDIGARH</c:v>
                </c:pt>
                <c:pt idx="34">
                  <c:v>DAMAN &amp; DIU</c:v>
                </c:pt>
                <c:pt idx="35">
                  <c:v>LAKSHADWEEP</c:v>
                </c:pt>
              </c:strCache>
            </c:strRef>
          </c:cat>
          <c:val>
            <c:numRef>
              <c:f>'Electricty '!$N$7:$N$43</c:f>
              <c:numCache>
                <c:formatCode>General</c:formatCode>
                <c:ptCount val="36"/>
                <c:pt idx="0">
                  <c:v>105619</c:v>
                </c:pt>
                <c:pt idx="1">
                  <c:v>89626</c:v>
                </c:pt>
                <c:pt idx="2">
                  <c:v>76291</c:v>
                </c:pt>
                <c:pt idx="3">
                  <c:v>61470</c:v>
                </c:pt>
                <c:pt idx="4">
                  <c:v>59263</c:v>
                </c:pt>
                <c:pt idx="5">
                  <c:v>57585</c:v>
                </c:pt>
                <c:pt idx="6">
                  <c:v>57330</c:v>
                </c:pt>
                <c:pt idx="7">
                  <c:v>44498</c:v>
                </c:pt>
                <c:pt idx="8">
                  <c:v>39116</c:v>
                </c:pt>
                <c:pt idx="9">
                  <c:v>36337</c:v>
                </c:pt>
                <c:pt idx="10">
                  <c:v>35555</c:v>
                </c:pt>
                <c:pt idx="11">
                  <c:v>33513</c:v>
                </c:pt>
                <c:pt idx="12">
                  <c:v>28700</c:v>
                </c:pt>
                <c:pt idx="13">
                  <c:v>22817</c:v>
                </c:pt>
                <c:pt idx="14">
                  <c:v>22127</c:v>
                </c:pt>
                <c:pt idx="15">
                  <c:v>17161</c:v>
                </c:pt>
                <c:pt idx="16">
                  <c:v>16676</c:v>
                </c:pt>
                <c:pt idx="17">
                  <c:v>15873</c:v>
                </c:pt>
                <c:pt idx="18">
                  <c:v>14578</c:v>
                </c:pt>
                <c:pt idx="19">
                  <c:v>13381</c:v>
                </c:pt>
                <c:pt idx="20">
                  <c:v>8923</c:v>
                </c:pt>
                <c:pt idx="21">
                  <c:v>5722</c:v>
                </c:pt>
                <c:pt idx="22">
                  <c:v>2835</c:v>
                </c:pt>
                <c:pt idx="23">
                  <c:v>1901</c:v>
                </c:pt>
                <c:pt idx="24">
                  <c:v>1595</c:v>
                </c:pt>
                <c:pt idx="25">
                  <c:v>1450</c:v>
                </c:pt>
                <c:pt idx="26">
                  <c:v>1425</c:v>
                </c:pt>
                <c:pt idx="27">
                  <c:v>1424</c:v>
                </c:pt>
                <c:pt idx="28">
                  <c:v>1356</c:v>
                </c:pt>
                <c:pt idx="29">
                  <c:v>1032</c:v>
                </c:pt>
                <c:pt idx="30">
                  <c:v>725</c:v>
                </c:pt>
                <c:pt idx="31">
                  <c:v>361</c:v>
                </c:pt>
                <c:pt idx="32">
                  <c:v>320</c:v>
                </c:pt>
                <c:pt idx="33">
                  <c:v>201</c:v>
                </c:pt>
                <c:pt idx="34">
                  <c:v>120</c:v>
                </c:pt>
                <c:pt idx="3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4F-42AE-B3D2-A63D66B9E31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58874931315382228"/>
          <c:y val="0.14253247595122506"/>
          <c:w val="0.40487387554305432"/>
          <c:h val="0.80065212289666488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[SRC_Rawdata_2016-17_Elementary.xlsx]Playground!PivotTable2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State Wise Playground</a:t>
            </a:r>
            <a:r>
              <a:rPr lang="en-US" baseline="0"/>
              <a:t>  % </a:t>
            </a:r>
            <a:endParaRPr lang="en-US"/>
          </a:p>
        </c:rich>
      </c:tx>
      <c:layout>
        <c:manualLayout>
          <c:xMode val="edge"/>
          <c:yMode val="edge"/>
          <c:x val="0.65627219983100371"/>
          <c:y val="3.8771941607718151E-2"/>
        </c:manualLayout>
      </c:layout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Playground!$M$6</c:f>
              <c:strCache>
                <c:ptCount val="1"/>
                <c:pt idx="0">
                  <c:v>Total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Playground!$L$7:$L$43</c:f>
              <c:strCache>
                <c:ptCount val="36"/>
                <c:pt idx="0">
                  <c:v>UTTAR PRADESH</c:v>
                </c:pt>
                <c:pt idx="1">
                  <c:v>MADHYA PRADESH</c:v>
                </c:pt>
                <c:pt idx="2">
                  <c:v>MAHARASHTRA</c:v>
                </c:pt>
                <c:pt idx="3">
                  <c:v>RAJASTHAN</c:v>
                </c:pt>
                <c:pt idx="4">
                  <c:v>TAMIL NADU</c:v>
                </c:pt>
                <c:pt idx="5">
                  <c:v>KARNATAKA</c:v>
                </c:pt>
                <c:pt idx="6">
                  <c:v>WEST BENGAL</c:v>
                </c:pt>
                <c:pt idx="7">
                  <c:v>ASSAM</c:v>
                </c:pt>
                <c:pt idx="8">
                  <c:v>GUJARAT</c:v>
                </c:pt>
                <c:pt idx="9">
                  <c:v>ANDHRA PRADESH</c:v>
                </c:pt>
                <c:pt idx="10">
                  <c:v>BIHAR</c:v>
                </c:pt>
                <c:pt idx="11">
                  <c:v>PUNJAB</c:v>
                </c:pt>
                <c:pt idx="12">
                  <c:v>CHHATTISGARH</c:v>
                </c:pt>
                <c:pt idx="13">
                  <c:v>TELANGANA</c:v>
                </c:pt>
                <c:pt idx="14">
                  <c:v>JHARKHAND</c:v>
                </c:pt>
                <c:pt idx="15">
                  <c:v>ODISHA</c:v>
                </c:pt>
                <c:pt idx="16">
                  <c:v>HARYANA</c:v>
                </c:pt>
                <c:pt idx="17">
                  <c:v>HIMACHAL PRADESH</c:v>
                </c:pt>
                <c:pt idx="18">
                  <c:v>UTTARAKHAND</c:v>
                </c:pt>
                <c:pt idx="19">
                  <c:v>KERALA</c:v>
                </c:pt>
                <c:pt idx="20">
                  <c:v>JAMMU &amp; KASHMIR</c:v>
                </c:pt>
                <c:pt idx="21">
                  <c:v>DELHI</c:v>
                </c:pt>
                <c:pt idx="22">
                  <c:v>MEGHALAYA</c:v>
                </c:pt>
                <c:pt idx="23">
                  <c:v>TRIPURA</c:v>
                </c:pt>
                <c:pt idx="24">
                  <c:v>MANIPUR</c:v>
                </c:pt>
                <c:pt idx="25">
                  <c:v>MIZORAM</c:v>
                </c:pt>
                <c:pt idx="26">
                  <c:v>ARUNACHAL PRADESH</c:v>
                </c:pt>
                <c:pt idx="27">
                  <c:v>NAGALAND</c:v>
                </c:pt>
                <c:pt idx="28">
                  <c:v>SIKKIM</c:v>
                </c:pt>
                <c:pt idx="29">
                  <c:v>GOA</c:v>
                </c:pt>
                <c:pt idx="30">
                  <c:v>PUDUCHERRY</c:v>
                </c:pt>
                <c:pt idx="31">
                  <c:v>A &amp; N ISLANDS</c:v>
                </c:pt>
                <c:pt idx="32">
                  <c:v>CHANDIGARH</c:v>
                </c:pt>
                <c:pt idx="33">
                  <c:v>DADRA &amp; NAGAR HAVELI</c:v>
                </c:pt>
                <c:pt idx="34">
                  <c:v>DAMAN &amp; DIU</c:v>
                </c:pt>
                <c:pt idx="35">
                  <c:v>LAKSHADWEEP</c:v>
                </c:pt>
              </c:strCache>
            </c:strRef>
          </c:cat>
          <c:val>
            <c:numRef>
              <c:f>Playground!$M$7:$M$43</c:f>
              <c:numCache>
                <c:formatCode>General</c:formatCode>
                <c:ptCount val="36"/>
                <c:pt idx="0">
                  <c:v>174175</c:v>
                </c:pt>
                <c:pt idx="1">
                  <c:v>96931</c:v>
                </c:pt>
                <c:pt idx="2">
                  <c:v>91499</c:v>
                </c:pt>
                <c:pt idx="3">
                  <c:v>56476</c:v>
                </c:pt>
                <c:pt idx="4">
                  <c:v>44957</c:v>
                </c:pt>
                <c:pt idx="5">
                  <c:v>39496</c:v>
                </c:pt>
                <c:pt idx="6">
                  <c:v>39410</c:v>
                </c:pt>
                <c:pt idx="7">
                  <c:v>37729</c:v>
                </c:pt>
                <c:pt idx="8">
                  <c:v>35264</c:v>
                </c:pt>
                <c:pt idx="9">
                  <c:v>34159</c:v>
                </c:pt>
                <c:pt idx="10">
                  <c:v>28811</c:v>
                </c:pt>
                <c:pt idx="11">
                  <c:v>28309</c:v>
                </c:pt>
                <c:pt idx="12">
                  <c:v>28259</c:v>
                </c:pt>
                <c:pt idx="13">
                  <c:v>25228</c:v>
                </c:pt>
                <c:pt idx="14">
                  <c:v>25216</c:v>
                </c:pt>
                <c:pt idx="15">
                  <c:v>22580</c:v>
                </c:pt>
                <c:pt idx="16">
                  <c:v>19236</c:v>
                </c:pt>
                <c:pt idx="17">
                  <c:v>15597</c:v>
                </c:pt>
                <c:pt idx="18">
                  <c:v>13962</c:v>
                </c:pt>
                <c:pt idx="19">
                  <c:v>12111</c:v>
                </c:pt>
                <c:pt idx="20">
                  <c:v>10733</c:v>
                </c:pt>
                <c:pt idx="21">
                  <c:v>5007</c:v>
                </c:pt>
                <c:pt idx="22">
                  <c:v>4459</c:v>
                </c:pt>
                <c:pt idx="23">
                  <c:v>3037</c:v>
                </c:pt>
                <c:pt idx="24">
                  <c:v>2608</c:v>
                </c:pt>
                <c:pt idx="25">
                  <c:v>1977</c:v>
                </c:pt>
                <c:pt idx="26">
                  <c:v>1575</c:v>
                </c:pt>
                <c:pt idx="27">
                  <c:v>1257</c:v>
                </c:pt>
                <c:pt idx="28">
                  <c:v>876</c:v>
                </c:pt>
                <c:pt idx="29">
                  <c:v>709</c:v>
                </c:pt>
                <c:pt idx="30">
                  <c:v>539</c:v>
                </c:pt>
                <c:pt idx="31">
                  <c:v>239</c:v>
                </c:pt>
                <c:pt idx="32">
                  <c:v>186</c:v>
                </c:pt>
                <c:pt idx="33">
                  <c:v>135</c:v>
                </c:pt>
                <c:pt idx="34">
                  <c:v>61</c:v>
                </c:pt>
                <c:pt idx="3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79-4C4E-82AA-FD639DD3D05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4437116155590413"/>
          <c:y val="0.12977459253265519"/>
          <c:w val="0.34638968835393025"/>
          <c:h val="0.82090251498625932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mid meal and mid meal preapred in school premises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facilties!$B$217</c:f>
              <c:strCache>
                <c:ptCount val="1"/>
                <c:pt idx="0">
                  <c:v>mid meal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1">
                    <a:shade val="74000"/>
                    <a:satMod val="130000"/>
                    <a:lumMod val="90000"/>
                  </a:schemeClr>
                  <a:schemeClr val="accent1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  <c:invertIfNegative val="0"/>
          <c:cat>
            <c:strRef>
              <c:f>facilties!$A$218:$A$227</c:f>
              <c:strCache>
                <c:ptCount val="10"/>
                <c:pt idx="0">
                  <c:v>UTTAR PRADESH</c:v>
                </c:pt>
                <c:pt idx="1">
                  <c:v>MADHYA PRADESH</c:v>
                </c:pt>
                <c:pt idx="2">
                  <c:v>MAHARASHTRA</c:v>
                </c:pt>
                <c:pt idx="3">
                  <c:v>WEST BENGAL</c:v>
                </c:pt>
                <c:pt idx="4">
                  <c:v>BIHAR</c:v>
                </c:pt>
                <c:pt idx="5">
                  <c:v>RAJASTHAN</c:v>
                </c:pt>
                <c:pt idx="6">
                  <c:v>ODISHA</c:v>
                </c:pt>
                <c:pt idx="7">
                  <c:v>ASSAM</c:v>
                </c:pt>
                <c:pt idx="8">
                  <c:v>KARNATAKA</c:v>
                </c:pt>
                <c:pt idx="9">
                  <c:v>TAMIL NADU</c:v>
                </c:pt>
              </c:strCache>
            </c:strRef>
          </c:cat>
          <c:val>
            <c:numRef>
              <c:f>facilties!$B$218:$B$227</c:f>
              <c:numCache>
                <c:formatCode>General</c:formatCode>
                <c:ptCount val="10"/>
                <c:pt idx="0">
                  <c:v>149921</c:v>
                </c:pt>
                <c:pt idx="1">
                  <c:v>112759</c:v>
                </c:pt>
                <c:pt idx="2">
                  <c:v>85767</c:v>
                </c:pt>
                <c:pt idx="3">
                  <c:v>81910</c:v>
                </c:pt>
                <c:pt idx="4">
                  <c:v>69521</c:v>
                </c:pt>
                <c:pt idx="5">
                  <c:v>66407</c:v>
                </c:pt>
                <c:pt idx="6">
                  <c:v>62011</c:v>
                </c:pt>
                <c:pt idx="7">
                  <c:v>53421</c:v>
                </c:pt>
                <c:pt idx="8">
                  <c:v>47507</c:v>
                </c:pt>
                <c:pt idx="9">
                  <c:v>45295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55-4C72-A7C6-88333B9B7840}"/>
            </c:ext>
          </c:extLst>
        </c:ser>
        <c:ser>
          <c:idx val="1"/>
          <c:order val="1"/>
          <c:tx>
            <c:strRef>
              <c:f>facilties!$C$217</c:f>
              <c:strCache>
                <c:ptCount val="1"/>
                <c:pt idx="0">
                  <c:v>mid prepared in premises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2">
                    <a:shade val="74000"/>
                    <a:satMod val="130000"/>
                    <a:lumMod val="90000"/>
                  </a:schemeClr>
                  <a:schemeClr val="accent2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  <c:invertIfNegative val="0"/>
          <c:cat>
            <c:strRef>
              <c:f>facilties!$A$218:$A$227</c:f>
              <c:strCache>
                <c:ptCount val="10"/>
                <c:pt idx="0">
                  <c:v>UTTAR PRADESH</c:v>
                </c:pt>
                <c:pt idx="1">
                  <c:v>MADHYA PRADESH</c:v>
                </c:pt>
                <c:pt idx="2">
                  <c:v>MAHARASHTRA</c:v>
                </c:pt>
                <c:pt idx="3">
                  <c:v>WEST BENGAL</c:v>
                </c:pt>
                <c:pt idx="4">
                  <c:v>BIHAR</c:v>
                </c:pt>
                <c:pt idx="5">
                  <c:v>RAJASTHAN</c:v>
                </c:pt>
                <c:pt idx="6">
                  <c:v>ODISHA</c:v>
                </c:pt>
                <c:pt idx="7">
                  <c:v>ASSAM</c:v>
                </c:pt>
                <c:pt idx="8">
                  <c:v>KARNATAKA</c:v>
                </c:pt>
                <c:pt idx="9">
                  <c:v>TAMIL NADU</c:v>
                </c:pt>
              </c:strCache>
            </c:strRef>
          </c:cat>
          <c:val>
            <c:numRef>
              <c:f>facilties!$C$218:$C$227</c:f>
              <c:numCache>
                <c:formatCode>General</c:formatCode>
                <c:ptCount val="10"/>
                <c:pt idx="0">
                  <c:v>142423</c:v>
                </c:pt>
                <c:pt idx="1">
                  <c:v>86254</c:v>
                </c:pt>
                <c:pt idx="2">
                  <c:v>76948</c:v>
                </c:pt>
                <c:pt idx="3">
                  <c:v>78392</c:v>
                </c:pt>
                <c:pt idx="4">
                  <c:v>66497</c:v>
                </c:pt>
                <c:pt idx="5">
                  <c:v>61892</c:v>
                </c:pt>
                <c:pt idx="6">
                  <c:v>59395</c:v>
                </c:pt>
                <c:pt idx="7">
                  <c:v>52063</c:v>
                </c:pt>
                <c:pt idx="8">
                  <c:v>39408</c:v>
                </c:pt>
                <c:pt idx="9">
                  <c:v>43970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55-4C72-A7C6-88333B9B7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836479"/>
        <c:axId val="73127327"/>
      </c:barChart>
      <c:catAx>
        <c:axId val="17883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27327"/>
        <c:crosses val="autoZero"/>
        <c:auto val="1"/>
        <c:lblAlgn val="ctr"/>
        <c:lblOffset val="100"/>
        <c:noMultiLvlLbl val="0"/>
      </c:catAx>
      <c:valAx>
        <c:axId val="73127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836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GRADE</a:t>
            </a:r>
            <a:r>
              <a:rPr lang="en-IN" baseline="0"/>
              <a:t>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Sheet3!$C$3</c:f>
              <c:strCache>
                <c:ptCount val="1"/>
                <c:pt idx="0">
                  <c:v>BOYS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Sheet3!$B$4:$B$13</c:f>
              <c:strCache>
                <c:ptCount val="10"/>
                <c:pt idx="0">
                  <c:v>UTTAR PRADESH</c:v>
                </c:pt>
                <c:pt idx="1">
                  <c:v>BIHAR</c:v>
                </c:pt>
                <c:pt idx="2">
                  <c:v>MAHARASHTRA</c:v>
                </c:pt>
                <c:pt idx="3">
                  <c:v>RAJASTHAN</c:v>
                </c:pt>
                <c:pt idx="4">
                  <c:v>MADHYA PRADESH</c:v>
                </c:pt>
                <c:pt idx="5">
                  <c:v>WEST BENGAL</c:v>
                </c:pt>
                <c:pt idx="6">
                  <c:v>GUJARAT</c:v>
                </c:pt>
                <c:pt idx="7">
                  <c:v>KARNATAKA</c:v>
                </c:pt>
                <c:pt idx="8">
                  <c:v>TAMIL NADU</c:v>
                </c:pt>
                <c:pt idx="9">
                  <c:v>JHARKHAND</c:v>
                </c:pt>
              </c:strCache>
            </c:strRef>
          </c:cat>
          <c:val>
            <c:numRef>
              <c:f>Sheet3!$C$4:$C$13</c:f>
              <c:numCache>
                <c:formatCode>General</c:formatCode>
                <c:ptCount val="10"/>
                <c:pt idx="0">
                  <c:v>2620749</c:v>
                </c:pt>
                <c:pt idx="1">
                  <c:v>1295098</c:v>
                </c:pt>
                <c:pt idx="2">
                  <c:v>1078414</c:v>
                </c:pt>
                <c:pt idx="3">
                  <c:v>945376</c:v>
                </c:pt>
                <c:pt idx="4">
                  <c:v>842812</c:v>
                </c:pt>
                <c:pt idx="5">
                  <c:v>825881</c:v>
                </c:pt>
                <c:pt idx="6">
                  <c:v>596947</c:v>
                </c:pt>
                <c:pt idx="7">
                  <c:v>581333</c:v>
                </c:pt>
                <c:pt idx="8">
                  <c:v>558334</c:v>
                </c:pt>
                <c:pt idx="9">
                  <c:v>449462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1-4862-A107-EF08E001BE15}"/>
            </c:ext>
          </c:extLst>
        </c:ser>
        <c:ser>
          <c:idx val="1"/>
          <c:order val="1"/>
          <c:tx>
            <c:strRef>
              <c:f>Sheet3!$D$3</c:f>
              <c:strCache>
                <c:ptCount val="1"/>
                <c:pt idx="0">
                  <c:v>GIRLS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Sheet3!$B$4:$B$13</c:f>
              <c:strCache>
                <c:ptCount val="10"/>
                <c:pt idx="0">
                  <c:v>UTTAR PRADESH</c:v>
                </c:pt>
                <c:pt idx="1">
                  <c:v>BIHAR</c:v>
                </c:pt>
                <c:pt idx="2">
                  <c:v>MAHARASHTRA</c:v>
                </c:pt>
                <c:pt idx="3">
                  <c:v>RAJASTHAN</c:v>
                </c:pt>
                <c:pt idx="4">
                  <c:v>MADHYA PRADESH</c:v>
                </c:pt>
                <c:pt idx="5">
                  <c:v>WEST BENGAL</c:v>
                </c:pt>
                <c:pt idx="6">
                  <c:v>GUJARAT</c:v>
                </c:pt>
                <c:pt idx="7">
                  <c:v>KARNATAKA</c:v>
                </c:pt>
                <c:pt idx="8">
                  <c:v>TAMIL NADU</c:v>
                </c:pt>
                <c:pt idx="9">
                  <c:v>JHARKHAND</c:v>
                </c:pt>
              </c:strCache>
            </c:strRef>
          </c:cat>
          <c:val>
            <c:numRef>
              <c:f>Sheet3!$D$4:$D$13</c:f>
              <c:numCache>
                <c:formatCode>General</c:formatCode>
                <c:ptCount val="10"/>
                <c:pt idx="0">
                  <c:v>2453762</c:v>
                </c:pt>
                <c:pt idx="1">
                  <c:v>1244743</c:v>
                </c:pt>
                <c:pt idx="2">
                  <c:v>940902</c:v>
                </c:pt>
                <c:pt idx="3">
                  <c:v>821479</c:v>
                </c:pt>
                <c:pt idx="4">
                  <c:v>763653</c:v>
                </c:pt>
                <c:pt idx="5">
                  <c:v>776625</c:v>
                </c:pt>
                <c:pt idx="6">
                  <c:v>529918</c:v>
                </c:pt>
                <c:pt idx="7">
                  <c:v>529655</c:v>
                </c:pt>
                <c:pt idx="8">
                  <c:v>526455</c:v>
                </c:pt>
                <c:pt idx="9">
                  <c:v>404799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1-4862-A107-EF08E001BE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25722015"/>
        <c:axId val="1884008415"/>
      </c:barChart>
      <c:catAx>
        <c:axId val="1725722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4008415"/>
        <c:crosses val="autoZero"/>
        <c:auto val="1"/>
        <c:lblAlgn val="ctr"/>
        <c:lblOffset val="100"/>
        <c:noMultiLvlLbl val="0"/>
      </c:catAx>
      <c:valAx>
        <c:axId val="188400841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25722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GRADE 2</a:t>
            </a:r>
          </a:p>
        </c:rich>
      </c:tx>
      <c:layout>
        <c:manualLayout>
          <c:xMode val="edge"/>
          <c:yMode val="edge"/>
          <c:x val="0.3476041119860017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Sheet3!$C$21</c:f>
              <c:strCache>
                <c:ptCount val="1"/>
                <c:pt idx="0">
                  <c:v>BOYS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Sheet3!$B$22:$B$31</c:f>
              <c:strCache>
                <c:ptCount val="10"/>
                <c:pt idx="0">
                  <c:v>UTTAR PRADESH</c:v>
                </c:pt>
                <c:pt idx="1">
                  <c:v>BIHAR</c:v>
                </c:pt>
                <c:pt idx="2">
                  <c:v>MAHARASHTRA</c:v>
                </c:pt>
                <c:pt idx="3">
                  <c:v>RAJASTHAN</c:v>
                </c:pt>
                <c:pt idx="4">
                  <c:v>WEST BENGAL</c:v>
                </c:pt>
                <c:pt idx="5">
                  <c:v>MADHYA PRADESH</c:v>
                </c:pt>
                <c:pt idx="6">
                  <c:v>GUJARAT</c:v>
                </c:pt>
                <c:pt idx="7">
                  <c:v>KARNATAKA</c:v>
                </c:pt>
                <c:pt idx="8">
                  <c:v>TAMIL NADU</c:v>
                </c:pt>
                <c:pt idx="9">
                  <c:v>JHARKHAND</c:v>
                </c:pt>
              </c:strCache>
            </c:strRef>
          </c:cat>
          <c:val>
            <c:numRef>
              <c:f>Sheet3!$C$22:$C$31</c:f>
              <c:numCache>
                <c:formatCode>General</c:formatCode>
                <c:ptCount val="10"/>
                <c:pt idx="0">
                  <c:v>2476933</c:v>
                </c:pt>
                <c:pt idx="1">
                  <c:v>1580778</c:v>
                </c:pt>
                <c:pt idx="2">
                  <c:v>1079375</c:v>
                </c:pt>
                <c:pt idx="3">
                  <c:v>942409</c:v>
                </c:pt>
                <c:pt idx="4">
                  <c:v>825489</c:v>
                </c:pt>
                <c:pt idx="5">
                  <c:v>808469</c:v>
                </c:pt>
                <c:pt idx="6">
                  <c:v>584093</c:v>
                </c:pt>
                <c:pt idx="7">
                  <c:v>572496</c:v>
                </c:pt>
                <c:pt idx="8">
                  <c:v>566902</c:v>
                </c:pt>
                <c:pt idx="9">
                  <c:v>421098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AF-4E04-AD7F-A28C3DC757CE}"/>
            </c:ext>
          </c:extLst>
        </c:ser>
        <c:ser>
          <c:idx val="1"/>
          <c:order val="1"/>
          <c:tx>
            <c:strRef>
              <c:f>Sheet3!$D$21</c:f>
              <c:strCache>
                <c:ptCount val="1"/>
                <c:pt idx="0">
                  <c:v>GIRLS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Sheet3!$B$22:$B$31</c:f>
              <c:strCache>
                <c:ptCount val="10"/>
                <c:pt idx="0">
                  <c:v>UTTAR PRADESH</c:v>
                </c:pt>
                <c:pt idx="1">
                  <c:v>BIHAR</c:v>
                </c:pt>
                <c:pt idx="2">
                  <c:v>MAHARASHTRA</c:v>
                </c:pt>
                <c:pt idx="3">
                  <c:v>RAJASTHAN</c:v>
                </c:pt>
                <c:pt idx="4">
                  <c:v>WEST BENGAL</c:v>
                </c:pt>
                <c:pt idx="5">
                  <c:v>MADHYA PRADESH</c:v>
                </c:pt>
                <c:pt idx="6">
                  <c:v>GUJARAT</c:v>
                </c:pt>
                <c:pt idx="7">
                  <c:v>KARNATAKA</c:v>
                </c:pt>
                <c:pt idx="8">
                  <c:v>TAMIL NADU</c:v>
                </c:pt>
                <c:pt idx="9">
                  <c:v>JHARKHAND</c:v>
                </c:pt>
              </c:strCache>
            </c:strRef>
          </c:cat>
          <c:val>
            <c:numRef>
              <c:f>Sheet3!$D$22:$D$31</c:f>
              <c:numCache>
                <c:formatCode>General</c:formatCode>
                <c:ptCount val="10"/>
                <c:pt idx="0">
                  <c:v>2353167</c:v>
                </c:pt>
                <c:pt idx="1">
                  <c:v>1559440</c:v>
                </c:pt>
                <c:pt idx="2">
                  <c:v>944348</c:v>
                </c:pt>
                <c:pt idx="3">
                  <c:v>839572</c:v>
                </c:pt>
                <c:pt idx="4">
                  <c:v>779085</c:v>
                </c:pt>
                <c:pt idx="5">
                  <c:v>730464</c:v>
                </c:pt>
                <c:pt idx="6">
                  <c:v>520978</c:v>
                </c:pt>
                <c:pt idx="7">
                  <c:v>528841</c:v>
                </c:pt>
                <c:pt idx="8">
                  <c:v>530301</c:v>
                </c:pt>
                <c:pt idx="9">
                  <c:v>395964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AF-4E04-AD7F-A28C3DC757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9818479"/>
        <c:axId val="33017967"/>
      </c:barChart>
      <c:catAx>
        <c:axId val="98184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17967"/>
        <c:crosses val="autoZero"/>
        <c:auto val="1"/>
        <c:lblAlgn val="ctr"/>
        <c:lblOffset val="100"/>
        <c:noMultiLvlLbl val="0"/>
      </c:catAx>
      <c:valAx>
        <c:axId val="330179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818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GRADE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Sheet3!$C$39</c:f>
              <c:strCache>
                <c:ptCount val="1"/>
                <c:pt idx="0">
                  <c:v>BOYS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Sheet3!$B$40:$B$49</c:f>
              <c:strCache>
                <c:ptCount val="10"/>
                <c:pt idx="0">
                  <c:v>UTTAR PRADESH</c:v>
                </c:pt>
                <c:pt idx="1">
                  <c:v>BIHAR</c:v>
                </c:pt>
                <c:pt idx="2">
                  <c:v>MAHARASHTRA</c:v>
                </c:pt>
                <c:pt idx="3">
                  <c:v>RAJASTHAN</c:v>
                </c:pt>
                <c:pt idx="4">
                  <c:v>MADHYA PRADESH</c:v>
                </c:pt>
                <c:pt idx="5">
                  <c:v>WEST BENGAL</c:v>
                </c:pt>
                <c:pt idx="6">
                  <c:v>TAMIL NADU</c:v>
                </c:pt>
                <c:pt idx="7">
                  <c:v>KARNATAKA</c:v>
                </c:pt>
                <c:pt idx="8">
                  <c:v>GUJARAT</c:v>
                </c:pt>
                <c:pt idx="9">
                  <c:v>ODISHA</c:v>
                </c:pt>
              </c:strCache>
            </c:strRef>
          </c:cat>
          <c:val>
            <c:numRef>
              <c:f>Sheet3!$C$40:$C$49</c:f>
              <c:numCache>
                <c:formatCode>General</c:formatCode>
                <c:ptCount val="10"/>
                <c:pt idx="0">
                  <c:v>2446430</c:v>
                </c:pt>
                <c:pt idx="1">
                  <c:v>1526412</c:v>
                </c:pt>
                <c:pt idx="2">
                  <c:v>1063284</c:v>
                </c:pt>
                <c:pt idx="3">
                  <c:v>844750</c:v>
                </c:pt>
                <c:pt idx="4">
                  <c:v>830283</c:v>
                </c:pt>
                <c:pt idx="5">
                  <c:v>808110</c:v>
                </c:pt>
                <c:pt idx="6">
                  <c:v>594734</c:v>
                </c:pt>
                <c:pt idx="7">
                  <c:v>568007</c:v>
                </c:pt>
                <c:pt idx="8">
                  <c:v>544194</c:v>
                </c:pt>
                <c:pt idx="9">
                  <c:v>410519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4-4FD6-9E92-926977DFB8C9}"/>
            </c:ext>
          </c:extLst>
        </c:ser>
        <c:ser>
          <c:idx val="1"/>
          <c:order val="1"/>
          <c:tx>
            <c:strRef>
              <c:f>Sheet3!$D$39</c:f>
              <c:strCache>
                <c:ptCount val="1"/>
                <c:pt idx="0">
                  <c:v>GIRLS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Sheet3!$B$40:$B$49</c:f>
              <c:strCache>
                <c:ptCount val="10"/>
                <c:pt idx="0">
                  <c:v>UTTAR PRADESH</c:v>
                </c:pt>
                <c:pt idx="1">
                  <c:v>BIHAR</c:v>
                </c:pt>
                <c:pt idx="2">
                  <c:v>MAHARASHTRA</c:v>
                </c:pt>
                <c:pt idx="3">
                  <c:v>RAJASTHAN</c:v>
                </c:pt>
                <c:pt idx="4">
                  <c:v>MADHYA PRADESH</c:v>
                </c:pt>
                <c:pt idx="5">
                  <c:v>WEST BENGAL</c:v>
                </c:pt>
                <c:pt idx="6">
                  <c:v>TAMIL NADU</c:v>
                </c:pt>
                <c:pt idx="7">
                  <c:v>KARNATAKA</c:v>
                </c:pt>
                <c:pt idx="8">
                  <c:v>GUJARAT</c:v>
                </c:pt>
                <c:pt idx="9">
                  <c:v>ODISHA</c:v>
                </c:pt>
              </c:strCache>
            </c:strRef>
          </c:cat>
          <c:val>
            <c:numRef>
              <c:f>Sheet3!$D$40:$D$49</c:f>
              <c:numCache>
                <c:formatCode>General</c:formatCode>
                <c:ptCount val="10"/>
                <c:pt idx="0">
                  <c:v>2333921</c:v>
                </c:pt>
                <c:pt idx="1">
                  <c:v>1525686</c:v>
                </c:pt>
                <c:pt idx="2">
                  <c:v>943235</c:v>
                </c:pt>
                <c:pt idx="3">
                  <c:v>739534</c:v>
                </c:pt>
                <c:pt idx="4">
                  <c:v>753638</c:v>
                </c:pt>
                <c:pt idx="5">
                  <c:v>760972</c:v>
                </c:pt>
                <c:pt idx="6">
                  <c:v>563004</c:v>
                </c:pt>
                <c:pt idx="7">
                  <c:v>531535</c:v>
                </c:pt>
                <c:pt idx="8">
                  <c:v>484873</c:v>
                </c:pt>
                <c:pt idx="9">
                  <c:v>384994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94-4FD6-9E92-926977DFB8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1013103"/>
        <c:axId val="33003087"/>
      </c:barChart>
      <c:catAx>
        <c:axId val="71013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3087"/>
        <c:crosses val="autoZero"/>
        <c:auto val="1"/>
        <c:lblAlgn val="ctr"/>
        <c:lblOffset val="100"/>
        <c:noMultiLvlLbl val="0"/>
      </c:catAx>
      <c:valAx>
        <c:axId val="33003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101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GRADE</a:t>
            </a:r>
            <a:r>
              <a:rPr lang="en-IN" baseline="0"/>
              <a:t> 4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Sheet3!$C$56</c:f>
              <c:strCache>
                <c:ptCount val="1"/>
                <c:pt idx="0">
                  <c:v>BOYS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Sheet3!$B$57:$B$66</c:f>
              <c:strCache>
                <c:ptCount val="10"/>
                <c:pt idx="0">
                  <c:v>UTTAR PRADESH</c:v>
                </c:pt>
                <c:pt idx="1">
                  <c:v>BIHAR</c:v>
                </c:pt>
                <c:pt idx="2">
                  <c:v>MAHARASHTRA</c:v>
                </c:pt>
                <c:pt idx="3">
                  <c:v>MADHYA PRADESH</c:v>
                </c:pt>
                <c:pt idx="4">
                  <c:v>RAJASTHAN</c:v>
                </c:pt>
                <c:pt idx="5">
                  <c:v>WEST BENGAL</c:v>
                </c:pt>
                <c:pt idx="6">
                  <c:v>TAMIL NADU</c:v>
                </c:pt>
                <c:pt idx="7">
                  <c:v>GUJARAT</c:v>
                </c:pt>
                <c:pt idx="8">
                  <c:v>KARNATAKA</c:v>
                </c:pt>
                <c:pt idx="9">
                  <c:v>ODISHA</c:v>
                </c:pt>
              </c:strCache>
            </c:strRef>
          </c:cat>
          <c:val>
            <c:numRef>
              <c:f>Sheet3!$C$57:$C$66</c:f>
              <c:numCache>
                <c:formatCode>General</c:formatCode>
                <c:ptCount val="10"/>
                <c:pt idx="0">
                  <c:v>2402678</c:v>
                </c:pt>
                <c:pt idx="1">
                  <c:v>1544715</c:v>
                </c:pt>
                <c:pt idx="2">
                  <c:v>1049484</c:v>
                </c:pt>
                <c:pt idx="3">
                  <c:v>827135</c:v>
                </c:pt>
                <c:pt idx="4">
                  <c:v>791034</c:v>
                </c:pt>
                <c:pt idx="5">
                  <c:v>640524</c:v>
                </c:pt>
                <c:pt idx="6">
                  <c:v>591491</c:v>
                </c:pt>
                <c:pt idx="7">
                  <c:v>588273</c:v>
                </c:pt>
                <c:pt idx="8">
                  <c:v>554850</c:v>
                </c:pt>
                <c:pt idx="9">
                  <c:v>410371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F9-450B-BC81-CC514E5F594E}"/>
            </c:ext>
          </c:extLst>
        </c:ser>
        <c:ser>
          <c:idx val="1"/>
          <c:order val="1"/>
          <c:tx>
            <c:strRef>
              <c:f>Sheet3!$D$56</c:f>
              <c:strCache>
                <c:ptCount val="1"/>
                <c:pt idx="0">
                  <c:v>GIRLS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Sheet3!$B$57:$B$66</c:f>
              <c:strCache>
                <c:ptCount val="10"/>
                <c:pt idx="0">
                  <c:v>UTTAR PRADESH</c:v>
                </c:pt>
                <c:pt idx="1">
                  <c:v>BIHAR</c:v>
                </c:pt>
                <c:pt idx="2">
                  <c:v>MAHARASHTRA</c:v>
                </c:pt>
                <c:pt idx="3">
                  <c:v>MADHYA PRADESH</c:v>
                </c:pt>
                <c:pt idx="4">
                  <c:v>RAJASTHAN</c:v>
                </c:pt>
                <c:pt idx="5">
                  <c:v>WEST BENGAL</c:v>
                </c:pt>
                <c:pt idx="6">
                  <c:v>TAMIL NADU</c:v>
                </c:pt>
                <c:pt idx="7">
                  <c:v>GUJARAT</c:v>
                </c:pt>
                <c:pt idx="8">
                  <c:v>KARNATAKA</c:v>
                </c:pt>
                <c:pt idx="9">
                  <c:v>ODISHA</c:v>
                </c:pt>
              </c:strCache>
            </c:strRef>
          </c:cat>
          <c:val>
            <c:numRef>
              <c:f>Sheet3!$D$57:$D$66</c:f>
              <c:numCache>
                <c:formatCode>General</c:formatCode>
                <c:ptCount val="10"/>
                <c:pt idx="0">
                  <c:v>2299987</c:v>
                </c:pt>
                <c:pt idx="1">
                  <c:v>1528854</c:v>
                </c:pt>
                <c:pt idx="2">
                  <c:v>931910</c:v>
                </c:pt>
                <c:pt idx="3">
                  <c:v>751419</c:v>
                </c:pt>
                <c:pt idx="4">
                  <c:v>685087</c:v>
                </c:pt>
                <c:pt idx="5">
                  <c:v>570181</c:v>
                </c:pt>
                <c:pt idx="6">
                  <c:v>561604</c:v>
                </c:pt>
                <c:pt idx="7">
                  <c:v>529153</c:v>
                </c:pt>
                <c:pt idx="8">
                  <c:v>518901</c:v>
                </c:pt>
                <c:pt idx="9">
                  <c:v>382059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F9-450B-BC81-CC514E5F59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70994863"/>
        <c:axId val="33006559"/>
      </c:barChart>
      <c:catAx>
        <c:axId val="70994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6559"/>
        <c:crosses val="autoZero"/>
        <c:auto val="1"/>
        <c:lblAlgn val="ctr"/>
        <c:lblOffset val="100"/>
        <c:noMultiLvlLbl val="0"/>
      </c:catAx>
      <c:valAx>
        <c:axId val="330065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0994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81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9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91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34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666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58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35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38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59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8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3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4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2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9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4FE59C-AE40-4876-8DBB-9272EBD4D124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EFC604-0AE7-492A-8239-77E0F7F10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44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EDD1-6BA3-70AE-0349-7309403CF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Elementary Education </a:t>
            </a:r>
            <a:br>
              <a:rPr lang="en-US" sz="3600" dirty="0"/>
            </a:br>
            <a:r>
              <a:rPr lang="en-US" sz="3600" dirty="0"/>
              <a:t>By State Report  </a:t>
            </a:r>
            <a:br>
              <a:rPr lang="en-US" sz="3600" dirty="0"/>
            </a:br>
            <a:r>
              <a:rPr lang="en-US" sz="3600" dirty="0"/>
              <a:t>2016-17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A3D83-262A-A4E4-91CD-68FECAAE9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CB67E-82AE-52DA-1810-C8B256C39F58}"/>
              </a:ext>
            </a:extLst>
          </p:cNvPr>
          <p:cNvSpPr txBox="1"/>
          <p:nvPr/>
        </p:nvSpPr>
        <p:spPr>
          <a:xfrm>
            <a:off x="2855339" y="3657597"/>
            <a:ext cx="6652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Contributor: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Tejas Jaiswal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Milind Raut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Sakshi Sahara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Piyush </a:t>
            </a:r>
            <a:r>
              <a:rPr lang="en-US" sz="1600" dirty="0" err="1"/>
              <a:t>shelode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6C42E-58A2-1993-842F-1552A20C001D}"/>
              </a:ext>
            </a:extLst>
          </p:cNvPr>
          <p:cNvSpPr txBox="1"/>
          <p:nvPr/>
        </p:nvSpPr>
        <p:spPr>
          <a:xfrm>
            <a:off x="5150498" y="3937518"/>
            <a:ext cx="2556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Vrushabh</a:t>
            </a:r>
            <a:r>
              <a:rPr lang="en-US" sz="1600" dirty="0"/>
              <a:t> </a:t>
            </a:r>
            <a:r>
              <a:rPr lang="en-US" sz="1600" dirty="0" err="1"/>
              <a:t>gavande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Shubham </a:t>
            </a:r>
            <a:r>
              <a:rPr lang="en-US" sz="1600" dirty="0" err="1"/>
              <a:t>dubey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Mukul Sheware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CD468-11BB-544F-3AD7-7C7AAD46D6E3}"/>
              </a:ext>
            </a:extLst>
          </p:cNvPr>
          <p:cNvSpPr txBox="1"/>
          <p:nvPr/>
        </p:nvSpPr>
        <p:spPr>
          <a:xfrm>
            <a:off x="6400800" y="4978399"/>
            <a:ext cx="348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guide</a:t>
            </a:r>
            <a:r>
              <a:rPr lang="en-US" dirty="0"/>
              <a:t>: Rashmi Joshi mam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59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7F19-F1CD-D445-FA44-083F26F3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School Facility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EA4DA56-BDD1-4462-4A2F-CFB72856E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667328"/>
              </p:ext>
            </p:extLst>
          </p:nvPr>
        </p:nvGraphicFramePr>
        <p:xfrm>
          <a:off x="861527" y="2768680"/>
          <a:ext cx="3729135" cy="2883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5440AE2-B04B-4CDF-4BD2-D7E5B9CC93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563707"/>
              </p:ext>
            </p:extLst>
          </p:nvPr>
        </p:nvGraphicFramePr>
        <p:xfrm>
          <a:off x="3921967" y="2586445"/>
          <a:ext cx="7576458" cy="2954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620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BF12753-D7EC-8C1D-F427-B2D4F2FC8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1021408"/>
              </p:ext>
            </p:extLst>
          </p:nvPr>
        </p:nvGraphicFramePr>
        <p:xfrm>
          <a:off x="5645020" y="555843"/>
          <a:ext cx="5800600" cy="324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3D2DB5-603B-8024-C92C-179BA3C23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641991"/>
              </p:ext>
            </p:extLst>
          </p:nvPr>
        </p:nvGraphicFramePr>
        <p:xfrm>
          <a:off x="0" y="555843"/>
          <a:ext cx="6328899" cy="3244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29F8C29-98D7-E164-1307-6311A985C9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394795"/>
              </p:ext>
            </p:extLst>
          </p:nvPr>
        </p:nvGraphicFramePr>
        <p:xfrm>
          <a:off x="3989890" y="3823148"/>
          <a:ext cx="4212219" cy="2479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6396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A0B5-2631-DC86-C0A6-D972FA3D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Student Grades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9CCAF78-CE43-DEE3-BD81-137294C21A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623299"/>
              </p:ext>
            </p:extLst>
          </p:nvPr>
        </p:nvGraphicFramePr>
        <p:xfrm>
          <a:off x="1024813" y="2719872"/>
          <a:ext cx="4572000" cy="1852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47F9055-DAA9-58C6-AD19-C9C860B17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352145"/>
              </p:ext>
            </p:extLst>
          </p:nvPr>
        </p:nvGraphicFramePr>
        <p:xfrm>
          <a:off x="6660502" y="2533258"/>
          <a:ext cx="4572000" cy="1852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1E7F32-8BEE-CF6D-F413-54FEC2B450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197906"/>
              </p:ext>
            </p:extLst>
          </p:nvPr>
        </p:nvGraphicFramePr>
        <p:xfrm>
          <a:off x="838204" y="4385388"/>
          <a:ext cx="4572000" cy="202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1F523E-FE40-B395-7431-2414AEB576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975353"/>
              </p:ext>
            </p:extLst>
          </p:nvPr>
        </p:nvGraphicFramePr>
        <p:xfrm>
          <a:off x="6660502" y="4385388"/>
          <a:ext cx="4693294" cy="202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3188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52157B6-50F9-5FCE-120B-76190B8A66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7988017"/>
              </p:ext>
            </p:extLst>
          </p:nvPr>
        </p:nvGraphicFramePr>
        <p:xfrm>
          <a:off x="646922" y="685800"/>
          <a:ext cx="468085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97E2984-E208-04A0-F9DC-D92F2D43E7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812984"/>
              </p:ext>
            </p:extLst>
          </p:nvPr>
        </p:nvGraphicFramePr>
        <p:xfrm>
          <a:off x="701351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8762C5-730A-AEF5-43BD-92C72B95C2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841153"/>
              </p:ext>
            </p:extLst>
          </p:nvPr>
        </p:nvGraphicFramePr>
        <p:xfrm>
          <a:off x="7047723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F1B023-435E-74A9-65EF-77339069E3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824316"/>
              </p:ext>
            </p:extLst>
          </p:nvPr>
        </p:nvGraphicFramePr>
        <p:xfrm>
          <a:off x="6918649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469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4EC4-7F35-83F4-A7B8-3C3C7E6F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category of Teachers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D1D98-E366-561D-7D89-549AC8566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8" y="2528596"/>
            <a:ext cx="3657600" cy="186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D154DFC-77E0-E7FD-2B81-DB4065B2C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528596"/>
            <a:ext cx="4218990" cy="186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06EBBA-5F6C-0FAE-1AF4-C4FFE928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4394719"/>
            <a:ext cx="4218990" cy="179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A26E8B37-16B3-EAD2-8745-1213E83BD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8" y="4394718"/>
            <a:ext cx="3657600" cy="179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87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0A6AD57-5993-149D-6392-2E01E5E528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342782"/>
              </p:ext>
            </p:extLst>
          </p:nvPr>
        </p:nvGraphicFramePr>
        <p:xfrm>
          <a:off x="877078" y="606490"/>
          <a:ext cx="10338318" cy="564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0833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72FB-589B-58F7-388D-A92819CD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Analysis of 2 year data (2015-16 to 2016-17)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F54727C-F601-E140-FC03-AA4DD63EB2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85192"/>
              </p:ext>
            </p:extLst>
          </p:nvPr>
        </p:nvGraphicFramePr>
        <p:xfrm>
          <a:off x="2752724" y="2507250"/>
          <a:ext cx="6619875" cy="365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2836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559033-4D0D-49BC-8340-EA4718F82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472064"/>
              </p:ext>
            </p:extLst>
          </p:nvPr>
        </p:nvGraphicFramePr>
        <p:xfrm>
          <a:off x="910156" y="7302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0945084-AB1E-000A-2579-D58C49C7B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581578"/>
              </p:ext>
            </p:extLst>
          </p:nvPr>
        </p:nvGraphicFramePr>
        <p:xfrm>
          <a:off x="6401734" y="3429000"/>
          <a:ext cx="4551082" cy="2775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305A94-9290-FBB8-BEAF-D5AC24F5FA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089519"/>
              </p:ext>
            </p:extLst>
          </p:nvPr>
        </p:nvGraphicFramePr>
        <p:xfrm>
          <a:off x="910156" y="3690257"/>
          <a:ext cx="4579354" cy="2724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746DCFF-224A-6D67-402B-AC67DE65E1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019143"/>
              </p:ext>
            </p:extLst>
          </p:nvPr>
        </p:nvGraphicFramePr>
        <p:xfrm>
          <a:off x="6832865" y="730287"/>
          <a:ext cx="4584500" cy="269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35925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07B8-B68A-4EF1-C837-5DF955F1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STATES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E48D19-2315-E4D3-144A-40BDA502D3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752901"/>
              </p:ext>
            </p:extLst>
          </p:nvPr>
        </p:nvGraphicFramePr>
        <p:xfrm>
          <a:off x="626055" y="2532668"/>
          <a:ext cx="4277831" cy="1750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B2CBF5-D6AF-3168-38D8-AF6C66AE9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418892"/>
              </p:ext>
            </p:extLst>
          </p:nvPr>
        </p:nvGraphicFramePr>
        <p:xfrm>
          <a:off x="7153673" y="2531194"/>
          <a:ext cx="4350979" cy="1750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AD0CF99-3D38-37F3-7BA6-4BC57136B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165562"/>
              </p:ext>
            </p:extLst>
          </p:nvPr>
        </p:nvGraphicFramePr>
        <p:xfrm>
          <a:off x="570072" y="4445119"/>
          <a:ext cx="4350978" cy="1750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FAA235F-BA18-447E-3139-53A9E664C7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375626"/>
              </p:ext>
            </p:extLst>
          </p:nvPr>
        </p:nvGraphicFramePr>
        <p:xfrm>
          <a:off x="7088147" y="4445119"/>
          <a:ext cx="4350978" cy="1765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6044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8C85F8-F42A-86BB-BC4C-3D651D9037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887916"/>
              </p:ext>
            </p:extLst>
          </p:nvPr>
        </p:nvGraphicFramePr>
        <p:xfrm>
          <a:off x="705371" y="676676"/>
          <a:ext cx="4324473" cy="201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CDBDFD6-C893-D8E3-7D8E-4594749DA0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945752"/>
              </p:ext>
            </p:extLst>
          </p:nvPr>
        </p:nvGraphicFramePr>
        <p:xfrm>
          <a:off x="7168055" y="676676"/>
          <a:ext cx="4318574" cy="203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35E32D-7904-6308-9328-38DC7B95D8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70960"/>
              </p:ext>
            </p:extLst>
          </p:nvPr>
        </p:nvGraphicFramePr>
        <p:xfrm>
          <a:off x="3941383" y="4166326"/>
          <a:ext cx="4309233" cy="2024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96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FDFE-D82B-1E23-C1F3-B7CEBB56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A0BB-BB97-96DE-E0FA-2EA3A64E6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have used the data set of Indian education ministry. </a:t>
            </a:r>
          </a:p>
          <a:p>
            <a:r>
              <a:rPr lang="en-US" dirty="0"/>
              <a:t>The dataset details of Indian state in education sector.</a:t>
            </a:r>
          </a:p>
          <a:p>
            <a:r>
              <a:rPr lang="en-US" dirty="0"/>
              <a:t>Every year education ministry share this dataset and We have dataset of 2016-17.</a:t>
            </a:r>
          </a:p>
          <a:p>
            <a:r>
              <a:rPr lang="en-US" dirty="0"/>
              <a:t>We divided our analysis in various category.</a:t>
            </a:r>
          </a:p>
          <a:p>
            <a:r>
              <a:rPr lang="en-US" dirty="0"/>
              <a:t>Brief overview of the purpose and significance of the elementary state report card raw data for the 2016-17 academic year.</a:t>
            </a:r>
          </a:p>
          <a:p>
            <a:r>
              <a:rPr lang="en-US" dirty="0"/>
              <a:t>Importance of analyzing and understanding the data for educational policy-making, school improvement, and academic research.</a:t>
            </a:r>
          </a:p>
          <a:p>
            <a:r>
              <a:rPr lang="en-US" dirty="0"/>
              <a:t>This dataset contain 37 rows and 436 columns.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77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B3A4A18-548E-5B02-414C-64CF6771B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119363"/>
              </p:ext>
            </p:extLst>
          </p:nvPr>
        </p:nvGraphicFramePr>
        <p:xfrm>
          <a:off x="1380931" y="1005477"/>
          <a:ext cx="9116653" cy="4847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8703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4912-A5CA-C9BC-ECA9-23F5BF7D5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2BC34-B2F9-677A-5A83-9B0D778E1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reviewing the elementary state report card data for 2016-17, it's clear that while there are notable successes, there are also areas needing attention. By using this data to inform targeted interventions and policies, we can work towards a more equitable and effective education system. Let's commit to leveraging data-driven decision-making to ensure every child has the opportunity to succeed."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43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7F6A-942F-A29D-12CE-9221EA1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sources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1D4C-85E8-E272-4E12-6B251F9E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Reported from: state name, no. districts, villages and cluster.</a:t>
            </a:r>
          </a:p>
          <a:p>
            <a:r>
              <a:rPr lang="en-US" dirty="0"/>
              <a:t>Basic data of state census from 2011: It Contains Total population state-wise, caste-wise, growth rate, sex ratio, literacy rate.</a:t>
            </a:r>
          </a:p>
          <a:p>
            <a:r>
              <a:rPr lang="en-US" dirty="0"/>
              <a:t>School by Category: Also Government and private school data differently </a:t>
            </a:r>
          </a:p>
          <a:p>
            <a:r>
              <a:rPr lang="en-US" dirty="0"/>
              <a:t>School with different types of facility like playground, boundary wall, girl’s-Boys toilet, drinking water, electricity, computer, ramp and mid-day meal.</a:t>
            </a:r>
          </a:p>
          <a:p>
            <a:r>
              <a:rPr lang="en-US" dirty="0"/>
              <a:t>Data of teacher’s in various category’s.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7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8D542-BAEA-A4C2-F18D-3B18FF47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Elementary-2 sheet contains data of student and teachers enrolment in school by category</a:t>
            </a:r>
          </a:p>
          <a:p>
            <a:r>
              <a:rPr lang="en-US" dirty="0"/>
              <a:t>Category are – grade-wise, state-wise, cast-wise </a:t>
            </a:r>
          </a:p>
          <a:p>
            <a:r>
              <a:rPr lang="en-US" dirty="0"/>
              <a:t>Total Classrooms, other rooms.</a:t>
            </a:r>
          </a:p>
          <a:p>
            <a:r>
              <a:rPr lang="en-US" dirty="0"/>
              <a:t>Incentives primary and Incentives upper primary</a:t>
            </a:r>
          </a:p>
          <a:p>
            <a:r>
              <a:rPr lang="en-US" dirty="0"/>
              <a:t>We also have dataset of year 2015-16</a:t>
            </a:r>
          </a:p>
          <a:p>
            <a:r>
              <a:rPr lang="en-US" dirty="0"/>
              <a:t>Which includes total school by category, category of school by facility and teachers by school category.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49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FF8E-001B-EF8E-9C93-51C0C1C9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38553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INDEX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DB3B-B53D-C5C5-51CD-D404D662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Insights														-by Milind</a:t>
            </a:r>
          </a:p>
          <a:p>
            <a:r>
              <a:rPr lang="en-US" dirty="0"/>
              <a:t>Data Cleaning														-by Milind</a:t>
            </a:r>
          </a:p>
          <a:p>
            <a:r>
              <a:rPr lang="en-US" dirty="0"/>
              <a:t>Statistic															-by Milind</a:t>
            </a:r>
          </a:p>
          <a:p>
            <a:r>
              <a:rPr lang="en-US" dirty="0"/>
              <a:t>Analysis of School Facility 										-by Sakshi</a:t>
            </a:r>
          </a:p>
          <a:p>
            <a:r>
              <a:rPr lang="en-US" dirty="0"/>
              <a:t>Analysis of Student Grades  										-by Shubham</a:t>
            </a:r>
          </a:p>
          <a:p>
            <a:r>
              <a:rPr lang="en-IN" dirty="0"/>
              <a:t>Analysis of category of Teachers									-by Piyush</a:t>
            </a:r>
          </a:p>
          <a:p>
            <a:r>
              <a:rPr lang="en-IN" dirty="0"/>
              <a:t>Analysis of 2 year data (2015-16 to 2016-17)						-by Tejas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03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9817-4FF6-EBC5-157C-3E377E74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Insights-Obtained-Education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D494-93B2-C658-B556-D3711D66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Understand enrollment growth trends and demographic shifts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Identify infrastructure gaps across states - electricity, playgrounds, computers etc.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Analyze differences in literacy rate by gender, social status and school types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Evaluate student-teacher ratios and training needs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Compare quality of education indicators across rural and urban schools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Correlate school facilities with educational outcomes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Project future enrollment and infrastructure needs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Inform policy decisions on teacher hiring and training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Guide resource allocation to improve literacy rates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Develop plans to improve access and quality of education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91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4AE49-3467-D67F-2394-34929F283902}"/>
              </a:ext>
            </a:extLst>
          </p:cNvPr>
          <p:cNvSpPr txBox="1"/>
          <p:nvPr/>
        </p:nvSpPr>
        <p:spPr>
          <a:xfrm>
            <a:off x="1476103" y="705395"/>
            <a:ext cx="8856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DATA</a:t>
            </a:r>
            <a:r>
              <a:rPr lang="en-US" dirty="0"/>
              <a:t> </a:t>
            </a:r>
            <a:r>
              <a:rPr lang="en-US" sz="4000" dirty="0">
                <a:latin typeface="+mj-lt"/>
              </a:rPr>
              <a:t>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D0FA9-8005-2740-DA4E-141FF9361831}"/>
              </a:ext>
            </a:extLst>
          </p:cNvPr>
          <p:cNvSpPr txBox="1"/>
          <p:nvPr/>
        </p:nvSpPr>
        <p:spPr>
          <a:xfrm>
            <a:off x="888274" y="1449977"/>
            <a:ext cx="1046334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Data cleaning is - the process of detecting and correcting corrupt or inaccurate records from a data set.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Importance of data cleaning - improves data quality, provides accurate insights, avoids errors in analysis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Some of the steps I took are 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Tools for data cleaning- Excel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Get a sense of the data contents, structure, formats etc.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Identify fields, data types, any headers, footers etc.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Identify missing values-(Not Found), duplicates(Not Found), formatting problems-(Resolve)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Check : “</a:t>
            </a:r>
            <a:r>
              <a:rPr lang="en-US" sz="2000" b="1" dirty="0"/>
              <a:t>Elementary_1</a:t>
            </a:r>
            <a:r>
              <a:rPr lang="en-US" sz="2000" dirty="0"/>
              <a:t>” Null values in all Columns and found None,</a:t>
            </a:r>
          </a:p>
          <a:p>
            <a:r>
              <a:rPr lang="en-US" sz="2000" dirty="0"/>
              <a:t>            56 Main Column Found, 429 Branch Of main column found, 435 Overall column (NA year).</a:t>
            </a:r>
          </a:p>
          <a:p>
            <a:endParaRPr lang="en-US" sz="2000" dirty="0"/>
          </a:p>
          <a:p>
            <a:r>
              <a:rPr lang="en-US" sz="2000" dirty="0"/>
              <a:t>            “</a:t>
            </a:r>
            <a:r>
              <a:rPr lang="en-US" sz="2000" b="1" dirty="0"/>
              <a:t>Elementary_2</a:t>
            </a:r>
            <a:r>
              <a:rPr lang="en-US" sz="2000" dirty="0"/>
              <a:t>” Null values in all Columns and found None,</a:t>
            </a:r>
          </a:p>
          <a:p>
            <a:r>
              <a:rPr lang="en-US" sz="2000" dirty="0"/>
              <a:t>            29 Main Column Found, 348 Branch Of main column found, 384 Overall column (NA year).</a:t>
            </a:r>
          </a:p>
          <a:p>
            <a:endParaRPr lang="en-US" sz="2000" dirty="0"/>
          </a:p>
          <a:p>
            <a:r>
              <a:rPr lang="en-US" sz="2000" dirty="0"/>
              <a:t>           “</a:t>
            </a:r>
            <a:r>
              <a:rPr lang="en-US" sz="2000" b="1" dirty="0"/>
              <a:t>Elementary_Previous_Yea</a:t>
            </a:r>
            <a:r>
              <a:rPr lang="en-US" sz="2000" dirty="0"/>
              <a:t>r” Null values in all Columns and found None,</a:t>
            </a:r>
          </a:p>
          <a:p>
            <a:r>
              <a:rPr lang="en-US" sz="2000" dirty="0"/>
              <a:t>            31 Main Column Found, 236 Branch Of main column found, 254Overall column (NA year).</a:t>
            </a:r>
          </a:p>
          <a:p>
            <a:endParaRPr lang="en-US" sz="2000" dirty="0"/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905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4664-BA24-F48F-8DDB-A6D88EEC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DESCRIPTIVE STATISTICS OF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EDB5-813C-70AF-8D0C-47301AEC6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Mean: Average value of the data points. </a:t>
            </a:r>
          </a:p>
          <a:p>
            <a:r>
              <a:rPr lang="en-US" dirty="0"/>
              <a:t>Median: Middle value of the dataset when it's sorted. </a:t>
            </a:r>
          </a:p>
          <a:p>
            <a:r>
              <a:rPr lang="en-US" dirty="0"/>
              <a:t>Mode: Most frequently occurring value. </a:t>
            </a:r>
          </a:p>
          <a:p>
            <a:r>
              <a:rPr lang="en-US" dirty="0"/>
              <a:t>Max: Maximum Value. </a:t>
            </a:r>
          </a:p>
          <a:p>
            <a:r>
              <a:rPr lang="en-US" dirty="0"/>
              <a:t>Min: Minimum Value. </a:t>
            </a:r>
          </a:p>
          <a:p>
            <a:r>
              <a:rPr lang="en-US" dirty="0"/>
              <a:t>Range: Difference between the maximum and minimum values. </a:t>
            </a:r>
          </a:p>
          <a:p>
            <a:r>
              <a:rPr lang="en-US" dirty="0"/>
              <a:t>Variance: Measure of how spread out the values are. </a:t>
            </a:r>
          </a:p>
          <a:p>
            <a:r>
              <a:rPr lang="en-US" dirty="0"/>
              <a:t>Standard Deviation: Measure of the amount of variation or dispersion in a set of values.</a:t>
            </a:r>
          </a:p>
          <a:p>
            <a:r>
              <a:rPr lang="en-US" dirty="0"/>
              <a:t>Count: Total number of data points.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00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353E-85AB-EE48-0A4D-3F1B1A40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C09B2F-385F-C00F-0192-DF585EE72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2536"/>
              </p:ext>
            </p:extLst>
          </p:nvPr>
        </p:nvGraphicFramePr>
        <p:xfrm>
          <a:off x="886409" y="2463283"/>
          <a:ext cx="10524931" cy="37415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3426">
                  <a:extLst>
                    <a:ext uri="{9D8B030D-6E8A-4147-A177-3AD203B41FA5}">
                      <a16:colId xmlns:a16="http://schemas.microsoft.com/office/drawing/2014/main" val="2497058514"/>
                    </a:ext>
                  </a:extLst>
                </a:gridCol>
                <a:gridCol w="1740301">
                  <a:extLst>
                    <a:ext uri="{9D8B030D-6E8A-4147-A177-3AD203B41FA5}">
                      <a16:colId xmlns:a16="http://schemas.microsoft.com/office/drawing/2014/main" val="1103922529"/>
                    </a:ext>
                  </a:extLst>
                </a:gridCol>
                <a:gridCol w="1740301">
                  <a:extLst>
                    <a:ext uri="{9D8B030D-6E8A-4147-A177-3AD203B41FA5}">
                      <a16:colId xmlns:a16="http://schemas.microsoft.com/office/drawing/2014/main" val="2973443646"/>
                    </a:ext>
                  </a:extLst>
                </a:gridCol>
                <a:gridCol w="1740301">
                  <a:extLst>
                    <a:ext uri="{9D8B030D-6E8A-4147-A177-3AD203B41FA5}">
                      <a16:colId xmlns:a16="http://schemas.microsoft.com/office/drawing/2014/main" val="491516248"/>
                    </a:ext>
                  </a:extLst>
                </a:gridCol>
                <a:gridCol w="1740301">
                  <a:extLst>
                    <a:ext uri="{9D8B030D-6E8A-4147-A177-3AD203B41FA5}">
                      <a16:colId xmlns:a16="http://schemas.microsoft.com/office/drawing/2014/main" val="3027976893"/>
                    </a:ext>
                  </a:extLst>
                </a:gridCol>
                <a:gridCol w="1740301">
                  <a:extLst>
                    <a:ext uri="{9D8B030D-6E8A-4147-A177-3AD203B41FA5}">
                      <a16:colId xmlns:a16="http://schemas.microsoft.com/office/drawing/2014/main" val="48558906"/>
                    </a:ext>
                  </a:extLst>
                </a:gridCol>
              </a:tblGrid>
              <a:tr h="4528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/>
                        <a:t>Particulars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/>
                        <a:t>Projected Population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/>
                        <a:t>Total Schools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/>
                        <a:t>Total Enrolment by School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/>
                        <a:t>Schools Established Since 2001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/>
                        <a:t>Total Teachers by School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6097872"/>
                  </a:ext>
                </a:extLst>
              </a:tr>
              <a:tr h="36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Average / 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2819189.847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40768.88889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5274639.306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12475.77778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77065.03704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9963393"/>
                  </a:ext>
                </a:extLst>
              </a:tr>
              <a:tr h="36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Median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1503639.5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23209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3406701.5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19568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4642024"/>
                  </a:ext>
                </a:extLst>
              </a:tr>
              <a:tr h="36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Mode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#N/A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/>
                        <a:t>#N/A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#N/A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/>
                        <a:t>#N/A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801717"/>
                  </a:ext>
                </a:extLst>
              </a:tr>
              <a:tr h="36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27421871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254204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34707745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116473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584133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2703358"/>
                  </a:ext>
                </a:extLst>
              </a:tr>
              <a:tr h="36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3805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7278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8853368"/>
                  </a:ext>
                </a:extLst>
              </a:tr>
              <a:tr h="36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Range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27418066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254163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34700467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116463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584133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744716"/>
                  </a:ext>
                </a:extLst>
              </a:tr>
              <a:tr h="36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variance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19040850128161.90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2732285739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52747401883375.30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441822735.3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16680189788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4027215"/>
                  </a:ext>
                </a:extLst>
              </a:tr>
              <a:tr h="36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/>
                        <a:t>Standard Deviation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4363582.259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52271.27069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7262740.659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21019.57981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/>
                        <a:t>131056.5867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8973883"/>
                  </a:ext>
                </a:extLst>
              </a:tr>
              <a:tr h="365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/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72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/>
                        <a:t>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5650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639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420</TotalTime>
  <Words>1067</Words>
  <Application>Microsoft Office PowerPoint</Application>
  <PresentationFormat>Widescreen</PresentationFormat>
  <Paragraphs>182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Garamond</vt:lpstr>
      <vt:lpstr>Organic</vt:lpstr>
      <vt:lpstr>Elementary Education  By State Report   2016-17</vt:lpstr>
      <vt:lpstr>Introduction</vt:lpstr>
      <vt:lpstr>Data sources overview</vt:lpstr>
      <vt:lpstr>PowerPoint Presentation</vt:lpstr>
      <vt:lpstr>INDEX</vt:lpstr>
      <vt:lpstr>Key Insights-Obtained-Education data analysis</vt:lpstr>
      <vt:lpstr>PowerPoint Presentation</vt:lpstr>
      <vt:lpstr>DESCRIPTIVE STATISTICS OF DATASET</vt:lpstr>
      <vt:lpstr>DESCRIPTIVE STATISTICS</vt:lpstr>
      <vt:lpstr>Analysis of School Facility</vt:lpstr>
      <vt:lpstr>PowerPoint Presentation</vt:lpstr>
      <vt:lpstr>Analysis of Student Grades</vt:lpstr>
      <vt:lpstr>PowerPoint Presentation</vt:lpstr>
      <vt:lpstr>Analysis of category of Teachers</vt:lpstr>
      <vt:lpstr>PowerPoint Presentation</vt:lpstr>
      <vt:lpstr>Analysis of 2 year data (2015-16 to 2016-17)</vt:lpstr>
      <vt:lpstr>PowerPoint Presentation</vt:lpstr>
      <vt:lpstr>TOP 10 STATES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State Of Education Sector</dc:title>
  <dc:creator>Shilpa UMREDKAR</dc:creator>
  <cp:lastModifiedBy>Tejas Jaiswal</cp:lastModifiedBy>
  <cp:revision>20</cp:revision>
  <dcterms:created xsi:type="dcterms:W3CDTF">2024-02-29T05:59:49Z</dcterms:created>
  <dcterms:modified xsi:type="dcterms:W3CDTF">2024-03-01T04:51:43Z</dcterms:modified>
</cp:coreProperties>
</file>