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tejas%20jaiswal\OneDrive\Desktop\zappkode\Excel%20classes\school%20ki%20m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[school ki m.xlsx]GOVT VS PVT!PivotTable3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DATA OF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'GOVT VS PVT'!$B$3</c:f>
              <c:strCache>
                <c:ptCount val="1"/>
                <c:pt idx="0">
                  <c:v>NO. OF SCHOOL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'GOVT VS PVT'!$A$4:$A$40</c:f>
              <c:strCache>
                <c:ptCount val="36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  <c:pt idx="10">
                  <c:v>TAMIL NADU</c:v>
                </c:pt>
                <c:pt idx="11">
                  <c:v>CHHATTISGARH</c:v>
                </c:pt>
                <c:pt idx="12">
                  <c:v>JHARKHAND</c:v>
                </c:pt>
                <c:pt idx="13">
                  <c:v>GUJARAT</c:v>
                </c:pt>
                <c:pt idx="14">
                  <c:v>TELANGANA</c:v>
                </c:pt>
                <c:pt idx="15">
                  <c:v>PUNJAB</c:v>
                </c:pt>
                <c:pt idx="16">
                  <c:v>JAMMU &amp; KASHMIR</c:v>
                </c:pt>
                <c:pt idx="17">
                  <c:v>UTTARAKHAND</c:v>
                </c:pt>
                <c:pt idx="18">
                  <c:v>HARYANA</c:v>
                </c:pt>
                <c:pt idx="19">
                  <c:v>HIMACHAL PRADESH</c:v>
                </c:pt>
                <c:pt idx="20">
                  <c:v>KERALA</c:v>
                </c:pt>
                <c:pt idx="21">
                  <c:v>MEGHALAYA</c:v>
                </c:pt>
                <c:pt idx="22">
                  <c:v>DELHI</c:v>
                </c:pt>
                <c:pt idx="23">
                  <c:v>TRIPURA</c:v>
                </c:pt>
                <c:pt idx="24">
                  <c:v>MANIPUR</c:v>
                </c:pt>
                <c:pt idx="25">
                  <c:v>ARUNACHAL PRADESH</c:v>
                </c:pt>
                <c:pt idx="26">
                  <c:v>MIZORAM</c:v>
                </c:pt>
                <c:pt idx="27">
                  <c:v>NAGALAND</c:v>
                </c:pt>
                <c:pt idx="28">
                  <c:v>GOA</c:v>
                </c:pt>
                <c:pt idx="29">
                  <c:v>SIKKIM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DADRA &amp; NAGAR HAVELI</c:v>
                </c:pt>
                <c:pt idx="33">
                  <c:v>CHANDIGARH</c:v>
                </c:pt>
                <c:pt idx="34">
                  <c:v>DAMAN &amp; DIU</c:v>
                </c:pt>
                <c:pt idx="35">
                  <c:v>LAKSHADWEEP</c:v>
                </c:pt>
              </c:strCache>
            </c:strRef>
          </c:cat>
          <c:val>
            <c:numRef>
              <c:f>'GOVT VS PVT'!$B$4:$B$40</c:f>
              <c:numCache>
                <c:formatCode>General</c:formatCode>
                <c:ptCount val="36"/>
                <c:pt idx="0">
                  <c:v>254204</c:v>
                </c:pt>
                <c:pt idx="1">
                  <c:v>143584</c:v>
                </c:pt>
                <c:pt idx="2">
                  <c:v>105436</c:v>
                </c:pt>
                <c:pt idx="3">
                  <c:v>104971</c:v>
                </c:pt>
                <c:pt idx="4">
                  <c:v>96418</c:v>
                </c:pt>
                <c:pt idx="5">
                  <c:v>80897</c:v>
                </c:pt>
                <c:pt idx="6">
                  <c:v>68977</c:v>
                </c:pt>
                <c:pt idx="7">
                  <c:v>66286</c:v>
                </c:pt>
                <c:pt idx="8">
                  <c:v>62002</c:v>
                </c:pt>
                <c:pt idx="9">
                  <c:v>61514</c:v>
                </c:pt>
                <c:pt idx="10">
                  <c:v>57992</c:v>
                </c:pt>
                <c:pt idx="11">
                  <c:v>51185</c:v>
                </c:pt>
                <c:pt idx="12">
                  <c:v>46629</c:v>
                </c:pt>
                <c:pt idx="13">
                  <c:v>44545</c:v>
                </c:pt>
                <c:pt idx="14">
                  <c:v>41337</c:v>
                </c:pt>
                <c:pt idx="15">
                  <c:v>28717</c:v>
                </c:pt>
                <c:pt idx="16">
                  <c:v>28714</c:v>
                </c:pt>
                <c:pt idx="17">
                  <c:v>23675</c:v>
                </c:pt>
                <c:pt idx="18">
                  <c:v>22743</c:v>
                </c:pt>
                <c:pt idx="19">
                  <c:v>18196</c:v>
                </c:pt>
                <c:pt idx="20">
                  <c:v>16466</c:v>
                </c:pt>
                <c:pt idx="21">
                  <c:v>13258</c:v>
                </c:pt>
                <c:pt idx="22">
                  <c:v>5727</c:v>
                </c:pt>
                <c:pt idx="23">
                  <c:v>4861</c:v>
                </c:pt>
                <c:pt idx="24">
                  <c:v>4854</c:v>
                </c:pt>
                <c:pt idx="25">
                  <c:v>4021</c:v>
                </c:pt>
                <c:pt idx="26">
                  <c:v>3077</c:v>
                </c:pt>
                <c:pt idx="27">
                  <c:v>2806</c:v>
                </c:pt>
                <c:pt idx="28">
                  <c:v>1452</c:v>
                </c:pt>
                <c:pt idx="29">
                  <c:v>1317</c:v>
                </c:pt>
                <c:pt idx="30">
                  <c:v>725</c:v>
                </c:pt>
                <c:pt idx="31">
                  <c:v>411</c:v>
                </c:pt>
                <c:pt idx="32">
                  <c:v>321</c:v>
                </c:pt>
                <c:pt idx="33">
                  <c:v>201</c:v>
                </c:pt>
                <c:pt idx="34">
                  <c:v>120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7C-4BC2-99DD-C8F9479E0DF0}"/>
            </c:ext>
          </c:extLst>
        </c:ser>
        <c:ser>
          <c:idx val="1"/>
          <c:order val="1"/>
          <c:tx>
            <c:strRef>
              <c:f>'GOVT VS PVT'!$C$3</c:f>
              <c:strCache>
                <c:ptCount val="1"/>
                <c:pt idx="0">
                  <c:v>NO. OF GOVT. SCHOOL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4">
                    <a:shade val="74000"/>
                    <a:satMod val="130000"/>
                    <a:lumMod val="90000"/>
                  </a:schemeClr>
                  <a:schemeClr val="accent4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'GOVT VS PVT'!$A$4:$A$40</c:f>
              <c:strCache>
                <c:ptCount val="36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  <c:pt idx="10">
                  <c:v>TAMIL NADU</c:v>
                </c:pt>
                <c:pt idx="11">
                  <c:v>CHHATTISGARH</c:v>
                </c:pt>
                <c:pt idx="12">
                  <c:v>JHARKHAND</c:v>
                </c:pt>
                <c:pt idx="13">
                  <c:v>GUJARAT</c:v>
                </c:pt>
                <c:pt idx="14">
                  <c:v>TELANGANA</c:v>
                </c:pt>
                <c:pt idx="15">
                  <c:v>PUNJAB</c:v>
                </c:pt>
                <c:pt idx="16">
                  <c:v>JAMMU &amp; KASHMIR</c:v>
                </c:pt>
                <c:pt idx="17">
                  <c:v>UTTARAKHAND</c:v>
                </c:pt>
                <c:pt idx="18">
                  <c:v>HARYANA</c:v>
                </c:pt>
                <c:pt idx="19">
                  <c:v>HIMACHAL PRADESH</c:v>
                </c:pt>
                <c:pt idx="20">
                  <c:v>KERALA</c:v>
                </c:pt>
                <c:pt idx="21">
                  <c:v>MEGHALAYA</c:v>
                </c:pt>
                <c:pt idx="22">
                  <c:v>DELHI</c:v>
                </c:pt>
                <c:pt idx="23">
                  <c:v>TRIPURA</c:v>
                </c:pt>
                <c:pt idx="24">
                  <c:v>MANIPUR</c:v>
                </c:pt>
                <c:pt idx="25">
                  <c:v>ARUNACHAL PRADESH</c:v>
                </c:pt>
                <c:pt idx="26">
                  <c:v>MIZORAM</c:v>
                </c:pt>
                <c:pt idx="27">
                  <c:v>NAGALAND</c:v>
                </c:pt>
                <c:pt idx="28">
                  <c:v>GOA</c:v>
                </c:pt>
                <c:pt idx="29">
                  <c:v>SIKKIM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DADRA &amp; NAGAR HAVELI</c:v>
                </c:pt>
                <c:pt idx="33">
                  <c:v>CHANDIGARH</c:v>
                </c:pt>
                <c:pt idx="34">
                  <c:v>DAMAN &amp; DIU</c:v>
                </c:pt>
                <c:pt idx="35">
                  <c:v>LAKSHADWEEP</c:v>
                </c:pt>
              </c:strCache>
            </c:strRef>
          </c:cat>
          <c:val>
            <c:numRef>
              <c:f>'GOVT VS PVT'!$C$4:$C$40</c:f>
              <c:numCache>
                <c:formatCode>General</c:formatCode>
                <c:ptCount val="36"/>
                <c:pt idx="0">
                  <c:v>161414</c:v>
                </c:pt>
                <c:pt idx="1">
                  <c:v>114326</c:v>
                </c:pt>
                <c:pt idx="2">
                  <c:v>67930</c:v>
                </c:pt>
                <c:pt idx="3">
                  <c:v>66946</c:v>
                </c:pt>
                <c:pt idx="4">
                  <c:v>82993</c:v>
                </c:pt>
                <c:pt idx="5">
                  <c:v>71615</c:v>
                </c:pt>
                <c:pt idx="6">
                  <c:v>57760</c:v>
                </c:pt>
                <c:pt idx="7">
                  <c:v>50165</c:v>
                </c:pt>
                <c:pt idx="8">
                  <c:v>45003</c:v>
                </c:pt>
                <c:pt idx="9">
                  <c:v>44697</c:v>
                </c:pt>
                <c:pt idx="10">
                  <c:v>38299</c:v>
                </c:pt>
                <c:pt idx="11">
                  <c:v>44421</c:v>
                </c:pt>
                <c:pt idx="12">
                  <c:v>39275</c:v>
                </c:pt>
                <c:pt idx="13">
                  <c:v>33834</c:v>
                </c:pt>
                <c:pt idx="14">
                  <c:v>28977</c:v>
                </c:pt>
                <c:pt idx="15">
                  <c:v>20524</c:v>
                </c:pt>
                <c:pt idx="16">
                  <c:v>23348</c:v>
                </c:pt>
                <c:pt idx="17">
                  <c:v>17514</c:v>
                </c:pt>
                <c:pt idx="18">
                  <c:v>14446</c:v>
                </c:pt>
                <c:pt idx="19">
                  <c:v>15489</c:v>
                </c:pt>
                <c:pt idx="20">
                  <c:v>4851</c:v>
                </c:pt>
                <c:pt idx="21">
                  <c:v>7785</c:v>
                </c:pt>
                <c:pt idx="22">
                  <c:v>2789</c:v>
                </c:pt>
                <c:pt idx="23">
                  <c:v>4320</c:v>
                </c:pt>
                <c:pt idx="24">
                  <c:v>3305</c:v>
                </c:pt>
                <c:pt idx="25">
                  <c:v>3428</c:v>
                </c:pt>
                <c:pt idx="26">
                  <c:v>2274</c:v>
                </c:pt>
                <c:pt idx="27">
                  <c:v>2089</c:v>
                </c:pt>
                <c:pt idx="28">
                  <c:v>865</c:v>
                </c:pt>
                <c:pt idx="29">
                  <c:v>874</c:v>
                </c:pt>
                <c:pt idx="30">
                  <c:v>414</c:v>
                </c:pt>
                <c:pt idx="31">
                  <c:v>340</c:v>
                </c:pt>
                <c:pt idx="32">
                  <c:v>275</c:v>
                </c:pt>
                <c:pt idx="33">
                  <c:v>116</c:v>
                </c:pt>
                <c:pt idx="34">
                  <c:v>94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7C-4BC2-99DD-C8F9479E0DF0}"/>
            </c:ext>
          </c:extLst>
        </c:ser>
        <c:ser>
          <c:idx val="2"/>
          <c:order val="2"/>
          <c:tx>
            <c:strRef>
              <c:f>'GOVT VS PVT'!$D$3</c:f>
              <c:strCache>
                <c:ptCount val="1"/>
                <c:pt idx="0">
                  <c:v>NO. OF PVT. SCHOOL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6">
                    <a:shade val="74000"/>
                    <a:satMod val="130000"/>
                    <a:lumMod val="90000"/>
                  </a:schemeClr>
                  <a:schemeClr val="accent6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'GOVT VS PVT'!$A$4:$A$40</c:f>
              <c:strCache>
                <c:ptCount val="36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  <c:pt idx="10">
                  <c:v>TAMIL NADU</c:v>
                </c:pt>
                <c:pt idx="11">
                  <c:v>CHHATTISGARH</c:v>
                </c:pt>
                <c:pt idx="12">
                  <c:v>JHARKHAND</c:v>
                </c:pt>
                <c:pt idx="13">
                  <c:v>GUJARAT</c:v>
                </c:pt>
                <c:pt idx="14">
                  <c:v>TELANGANA</c:v>
                </c:pt>
                <c:pt idx="15">
                  <c:v>PUNJAB</c:v>
                </c:pt>
                <c:pt idx="16">
                  <c:v>JAMMU &amp; KASHMIR</c:v>
                </c:pt>
                <c:pt idx="17">
                  <c:v>UTTARAKHAND</c:v>
                </c:pt>
                <c:pt idx="18">
                  <c:v>HARYANA</c:v>
                </c:pt>
                <c:pt idx="19">
                  <c:v>HIMACHAL PRADESH</c:v>
                </c:pt>
                <c:pt idx="20">
                  <c:v>KERALA</c:v>
                </c:pt>
                <c:pt idx="21">
                  <c:v>MEGHALAYA</c:v>
                </c:pt>
                <c:pt idx="22">
                  <c:v>DELHI</c:v>
                </c:pt>
                <c:pt idx="23">
                  <c:v>TRIPURA</c:v>
                </c:pt>
                <c:pt idx="24">
                  <c:v>MANIPUR</c:v>
                </c:pt>
                <c:pt idx="25">
                  <c:v>ARUNACHAL PRADESH</c:v>
                </c:pt>
                <c:pt idx="26">
                  <c:v>MIZORAM</c:v>
                </c:pt>
                <c:pt idx="27">
                  <c:v>NAGALAND</c:v>
                </c:pt>
                <c:pt idx="28">
                  <c:v>GOA</c:v>
                </c:pt>
                <c:pt idx="29">
                  <c:v>SIKKIM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DADRA &amp; NAGAR HAVELI</c:v>
                </c:pt>
                <c:pt idx="33">
                  <c:v>CHANDIGARH</c:v>
                </c:pt>
                <c:pt idx="34">
                  <c:v>DAMAN &amp; DIU</c:v>
                </c:pt>
                <c:pt idx="35">
                  <c:v>LAKSHADWEEP</c:v>
                </c:pt>
              </c:strCache>
            </c:strRef>
          </c:cat>
          <c:val>
            <c:numRef>
              <c:f>'GOVT VS PVT'!$D$4:$D$40</c:f>
              <c:numCache>
                <c:formatCode>General</c:formatCode>
                <c:ptCount val="36"/>
                <c:pt idx="0">
                  <c:v>82199</c:v>
                </c:pt>
                <c:pt idx="1">
                  <c:v>27562</c:v>
                </c:pt>
                <c:pt idx="2">
                  <c:v>34846</c:v>
                </c:pt>
                <c:pt idx="3">
                  <c:v>37360</c:v>
                </c:pt>
                <c:pt idx="4">
                  <c:v>10404</c:v>
                </c:pt>
                <c:pt idx="5">
                  <c:v>3874</c:v>
                </c:pt>
                <c:pt idx="6">
                  <c:v>8778</c:v>
                </c:pt>
                <c:pt idx="7">
                  <c:v>8228</c:v>
                </c:pt>
                <c:pt idx="8">
                  <c:v>16948</c:v>
                </c:pt>
                <c:pt idx="9">
                  <c:v>16266</c:v>
                </c:pt>
                <c:pt idx="10">
                  <c:v>19232</c:v>
                </c:pt>
                <c:pt idx="11">
                  <c:v>6531</c:v>
                </c:pt>
                <c:pt idx="12">
                  <c:v>2269</c:v>
                </c:pt>
                <c:pt idx="13">
                  <c:v>10708</c:v>
                </c:pt>
                <c:pt idx="14">
                  <c:v>11982</c:v>
                </c:pt>
                <c:pt idx="15">
                  <c:v>7339</c:v>
                </c:pt>
                <c:pt idx="16">
                  <c:v>5363</c:v>
                </c:pt>
                <c:pt idx="17">
                  <c:v>5767</c:v>
                </c:pt>
                <c:pt idx="18">
                  <c:v>7359</c:v>
                </c:pt>
                <c:pt idx="19">
                  <c:v>2706</c:v>
                </c:pt>
                <c:pt idx="20">
                  <c:v>10033</c:v>
                </c:pt>
                <c:pt idx="21">
                  <c:v>5344</c:v>
                </c:pt>
                <c:pt idx="22">
                  <c:v>2938</c:v>
                </c:pt>
                <c:pt idx="23">
                  <c:v>343</c:v>
                </c:pt>
                <c:pt idx="24">
                  <c:v>1428</c:v>
                </c:pt>
                <c:pt idx="25">
                  <c:v>550</c:v>
                </c:pt>
                <c:pt idx="26">
                  <c:v>777</c:v>
                </c:pt>
                <c:pt idx="27">
                  <c:v>717</c:v>
                </c:pt>
                <c:pt idx="28">
                  <c:v>587</c:v>
                </c:pt>
                <c:pt idx="29">
                  <c:v>443</c:v>
                </c:pt>
                <c:pt idx="30">
                  <c:v>311</c:v>
                </c:pt>
                <c:pt idx="31">
                  <c:v>71</c:v>
                </c:pt>
                <c:pt idx="32">
                  <c:v>43</c:v>
                </c:pt>
                <c:pt idx="33">
                  <c:v>80</c:v>
                </c:pt>
                <c:pt idx="34">
                  <c:v>26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7C-4BC2-99DD-C8F9479E0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04829840"/>
        <c:axId val="707240704"/>
      </c:barChart>
      <c:catAx>
        <c:axId val="80482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240704"/>
        <c:crosses val="autoZero"/>
        <c:auto val="1"/>
        <c:lblAlgn val="ctr"/>
        <c:lblOffset val="100"/>
        <c:noMultiLvlLbl val="0"/>
      </c:catAx>
      <c:valAx>
        <c:axId val="70724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82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Primary with upper Primary Sec/H.Sec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10'!$C$70</c:f>
              <c:strCache>
                <c:ptCount val="1"/>
                <c:pt idx="0">
                  <c:v>SCH3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10'!$B$71:$B$80</c:f>
              <c:strCache>
                <c:ptCount val="10"/>
                <c:pt idx="0">
                  <c:v>RAJASTHAN</c:v>
                </c:pt>
                <c:pt idx="1">
                  <c:v>MAHARASHTRA</c:v>
                </c:pt>
                <c:pt idx="2">
                  <c:v>MADHYA PRADESH</c:v>
                </c:pt>
                <c:pt idx="3">
                  <c:v>UTTAR PRADESH</c:v>
                </c:pt>
                <c:pt idx="4">
                  <c:v>TAMIL NADU</c:v>
                </c:pt>
                <c:pt idx="5">
                  <c:v>PUNJAB</c:v>
                </c:pt>
                <c:pt idx="6">
                  <c:v>HARYANA</c:v>
                </c:pt>
                <c:pt idx="7">
                  <c:v>GUJARAT</c:v>
                </c:pt>
                <c:pt idx="8">
                  <c:v>KERALA</c:v>
                </c:pt>
                <c:pt idx="9">
                  <c:v>CHHATTISGARH</c:v>
                </c:pt>
              </c:strCache>
            </c:strRef>
          </c:cat>
          <c:val>
            <c:numRef>
              <c:f>'TOP 10'!$C$71:$C$80</c:f>
              <c:numCache>
                <c:formatCode>General</c:formatCode>
                <c:ptCount val="10"/>
                <c:pt idx="0">
                  <c:v>16185</c:v>
                </c:pt>
                <c:pt idx="1">
                  <c:v>5234</c:v>
                </c:pt>
                <c:pt idx="2">
                  <c:v>4020</c:v>
                </c:pt>
                <c:pt idx="3">
                  <c:v>3090</c:v>
                </c:pt>
                <c:pt idx="4">
                  <c:v>2952</c:v>
                </c:pt>
                <c:pt idx="5">
                  <c:v>2677</c:v>
                </c:pt>
                <c:pt idx="6">
                  <c:v>2498</c:v>
                </c:pt>
                <c:pt idx="7">
                  <c:v>1591</c:v>
                </c:pt>
                <c:pt idx="8">
                  <c:v>1442</c:v>
                </c:pt>
                <c:pt idx="9">
                  <c:v>1225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3-43B0-B33D-1958C6782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1668016"/>
        <c:axId val="1871697088"/>
        <c:axId val="0"/>
      </c:bar3DChart>
      <c:catAx>
        <c:axId val="21016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697088"/>
        <c:crosses val="autoZero"/>
        <c:auto val="1"/>
        <c:lblAlgn val="ctr"/>
        <c:lblOffset val="100"/>
        <c:noMultiLvlLbl val="0"/>
      </c:catAx>
      <c:valAx>
        <c:axId val="187169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Upper Primary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10'!$M$42</c:f>
              <c:strCache>
                <c:ptCount val="1"/>
                <c:pt idx="0">
                  <c:v>SCH4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10'!$L$43:$L$52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CHHATTISGARH</c:v>
                </c:pt>
                <c:pt idx="3">
                  <c:v>ASSAM</c:v>
                </c:pt>
                <c:pt idx="4">
                  <c:v>WEST BENGAL</c:v>
                </c:pt>
                <c:pt idx="5">
                  <c:v>ODISHA</c:v>
                </c:pt>
                <c:pt idx="6">
                  <c:v>UTTARAKHAND</c:v>
                </c:pt>
                <c:pt idx="7">
                  <c:v>MEGHALAYA</c:v>
                </c:pt>
                <c:pt idx="8">
                  <c:v>PUNJAB</c:v>
                </c:pt>
                <c:pt idx="9">
                  <c:v>HARYANA</c:v>
                </c:pt>
              </c:strCache>
            </c:strRef>
          </c:cat>
          <c:val>
            <c:numRef>
              <c:f>'TOP 10'!$M$43:$M$52</c:f>
              <c:numCache>
                <c:formatCode>General</c:formatCode>
                <c:ptCount val="10"/>
                <c:pt idx="0">
                  <c:v>63817</c:v>
                </c:pt>
                <c:pt idx="1">
                  <c:v>30576</c:v>
                </c:pt>
                <c:pt idx="2">
                  <c:v>11884</c:v>
                </c:pt>
                <c:pt idx="3">
                  <c:v>11494</c:v>
                </c:pt>
                <c:pt idx="4">
                  <c:v>7577</c:v>
                </c:pt>
                <c:pt idx="5">
                  <c:v>3983</c:v>
                </c:pt>
                <c:pt idx="6">
                  <c:v>3417</c:v>
                </c:pt>
                <c:pt idx="7">
                  <c:v>3408</c:v>
                </c:pt>
                <c:pt idx="8">
                  <c:v>2685</c:v>
                </c:pt>
                <c:pt idx="9">
                  <c:v>2426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2-49F7-B85B-F79D7916B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9677744"/>
        <c:axId val="188736208"/>
        <c:axId val="0"/>
      </c:bar3DChart>
      <c:catAx>
        <c:axId val="197967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36208"/>
        <c:crosses val="autoZero"/>
        <c:auto val="1"/>
        <c:lblAlgn val="ctr"/>
        <c:lblOffset val="100"/>
        <c:noMultiLvlLbl val="0"/>
      </c:catAx>
      <c:valAx>
        <c:axId val="18873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67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Upper Primary with Sec./H.Sec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10'!$M$56</c:f>
              <c:strCache>
                <c:ptCount val="1"/>
                <c:pt idx="0">
                  <c:v>SCH5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10'!$L$57:$L$66</c:f>
              <c:strCache>
                <c:ptCount val="10"/>
                <c:pt idx="0">
                  <c:v>UTTAR PRADESH</c:v>
                </c:pt>
                <c:pt idx="1">
                  <c:v>WEST BENGAL</c:v>
                </c:pt>
                <c:pt idx="2">
                  <c:v>TAMIL NADU</c:v>
                </c:pt>
                <c:pt idx="3">
                  <c:v>PUNJAB</c:v>
                </c:pt>
                <c:pt idx="4">
                  <c:v>HARYANA</c:v>
                </c:pt>
                <c:pt idx="5">
                  <c:v>HIMACHAL PRADESH</c:v>
                </c:pt>
                <c:pt idx="6">
                  <c:v>UTTARAKHAND</c:v>
                </c:pt>
                <c:pt idx="7">
                  <c:v>MAHARASHTRA</c:v>
                </c:pt>
                <c:pt idx="8">
                  <c:v>KERALA</c:v>
                </c:pt>
                <c:pt idx="9">
                  <c:v>RAJASTHAN</c:v>
                </c:pt>
              </c:strCache>
            </c:strRef>
          </c:cat>
          <c:val>
            <c:numRef>
              <c:f>'TOP 10'!$M$57:$M$66</c:f>
              <c:numCache>
                <c:formatCode>General</c:formatCode>
                <c:ptCount val="10"/>
                <c:pt idx="0">
                  <c:v>8682</c:v>
                </c:pt>
                <c:pt idx="1">
                  <c:v>6394</c:v>
                </c:pt>
                <c:pt idx="2">
                  <c:v>4221</c:v>
                </c:pt>
                <c:pt idx="3">
                  <c:v>2078</c:v>
                </c:pt>
                <c:pt idx="4">
                  <c:v>1937</c:v>
                </c:pt>
                <c:pt idx="5">
                  <c:v>1743</c:v>
                </c:pt>
                <c:pt idx="6">
                  <c:v>1608</c:v>
                </c:pt>
                <c:pt idx="7">
                  <c:v>1409</c:v>
                </c:pt>
                <c:pt idx="8">
                  <c:v>1026</c:v>
                </c:pt>
                <c:pt idx="9">
                  <c:v>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2-4494-912E-A297AE639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9668624"/>
        <c:axId val="1503281744"/>
        <c:axId val="0"/>
      </c:bar3DChart>
      <c:catAx>
        <c:axId val="19796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281744"/>
        <c:crosses val="autoZero"/>
        <c:auto val="1"/>
        <c:lblAlgn val="ctr"/>
        <c:lblOffset val="100"/>
        <c:noMultiLvlLbl val="0"/>
      </c:catAx>
      <c:valAx>
        <c:axId val="150328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66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Primary with upper Primary 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10'!$M$70</c:f>
              <c:strCache>
                <c:ptCount val="1"/>
                <c:pt idx="0">
                  <c:v>SCH6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10'!$L$71:$L$80</c:f>
              <c:strCache>
                <c:ptCount val="10"/>
                <c:pt idx="0">
                  <c:v>RAJASTHAN</c:v>
                </c:pt>
                <c:pt idx="1">
                  <c:v>MAHARASHTRA</c:v>
                </c:pt>
                <c:pt idx="2">
                  <c:v>TELANGANA</c:v>
                </c:pt>
                <c:pt idx="3">
                  <c:v>KARNATAKA</c:v>
                </c:pt>
                <c:pt idx="4">
                  <c:v>MADHYA PRADESH</c:v>
                </c:pt>
                <c:pt idx="5">
                  <c:v>PUNJAB</c:v>
                </c:pt>
                <c:pt idx="6">
                  <c:v>JAMMU &amp; KASHMIR</c:v>
                </c:pt>
                <c:pt idx="7">
                  <c:v>BIHAR</c:v>
                </c:pt>
                <c:pt idx="8">
                  <c:v>JHARKHAND</c:v>
                </c:pt>
                <c:pt idx="9">
                  <c:v>ODISHA</c:v>
                </c:pt>
              </c:strCache>
            </c:strRef>
          </c:cat>
          <c:val>
            <c:numRef>
              <c:f>'TOP 10'!$M$71:$M$80</c:f>
              <c:numCache>
                <c:formatCode>General</c:formatCode>
                <c:ptCount val="10"/>
                <c:pt idx="0">
                  <c:v>10988</c:v>
                </c:pt>
                <c:pt idx="1">
                  <c:v>9143</c:v>
                </c:pt>
                <c:pt idx="2">
                  <c:v>5475</c:v>
                </c:pt>
                <c:pt idx="3">
                  <c:v>3156</c:v>
                </c:pt>
                <c:pt idx="4">
                  <c:v>2782</c:v>
                </c:pt>
                <c:pt idx="5">
                  <c:v>2748</c:v>
                </c:pt>
                <c:pt idx="6">
                  <c:v>2732</c:v>
                </c:pt>
                <c:pt idx="7">
                  <c:v>2611</c:v>
                </c:pt>
                <c:pt idx="8">
                  <c:v>2261</c:v>
                </c:pt>
                <c:pt idx="9">
                  <c:v>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F9-4625-8468-8CDE995B7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1662736"/>
        <c:axId val="2101440928"/>
        <c:axId val="0"/>
      </c:bar3DChart>
      <c:catAx>
        <c:axId val="210166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440928"/>
        <c:crosses val="autoZero"/>
        <c:auto val="1"/>
        <c:lblAlgn val="ctr"/>
        <c:lblOffset val="100"/>
        <c:noMultiLvlLbl val="0"/>
      </c:catAx>
      <c:valAx>
        <c:axId val="210144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6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Upper Primary with  Sec.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10'!$C$84</c:f>
              <c:strCache>
                <c:ptCount val="1"/>
                <c:pt idx="0">
                  <c:v>SCH7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10'!$B$85:$B$94</c:f>
              <c:strCache>
                <c:ptCount val="10"/>
                <c:pt idx="0">
                  <c:v>ANDHRA PRADESH</c:v>
                </c:pt>
                <c:pt idx="1">
                  <c:v>ODISHA</c:v>
                </c:pt>
                <c:pt idx="2">
                  <c:v>TELANGANA</c:v>
                </c:pt>
                <c:pt idx="3">
                  <c:v>MAHARASHTRA</c:v>
                </c:pt>
                <c:pt idx="4">
                  <c:v>TAMIL NADU</c:v>
                </c:pt>
                <c:pt idx="5">
                  <c:v>UTTAR PRADESH</c:v>
                </c:pt>
                <c:pt idx="6">
                  <c:v>WEST BENGAL</c:v>
                </c:pt>
                <c:pt idx="7">
                  <c:v>PUNJAB</c:v>
                </c:pt>
                <c:pt idx="8">
                  <c:v>HARYANA</c:v>
                </c:pt>
                <c:pt idx="9">
                  <c:v>CHHATTISGARH</c:v>
                </c:pt>
              </c:strCache>
            </c:strRef>
          </c:cat>
          <c:val>
            <c:numRef>
              <c:f>'TOP 10'!$C$85:$C$94</c:f>
              <c:numCache>
                <c:formatCode>General</c:formatCode>
                <c:ptCount val="10"/>
                <c:pt idx="0">
                  <c:v>9947</c:v>
                </c:pt>
                <c:pt idx="1">
                  <c:v>7229</c:v>
                </c:pt>
                <c:pt idx="2">
                  <c:v>6353</c:v>
                </c:pt>
                <c:pt idx="3">
                  <c:v>6209</c:v>
                </c:pt>
                <c:pt idx="4">
                  <c:v>3816</c:v>
                </c:pt>
                <c:pt idx="5">
                  <c:v>3160</c:v>
                </c:pt>
                <c:pt idx="6">
                  <c:v>2873</c:v>
                </c:pt>
                <c:pt idx="7">
                  <c:v>1726</c:v>
                </c:pt>
                <c:pt idx="8">
                  <c:v>1424</c:v>
                </c:pt>
                <c:pt idx="9">
                  <c:v>1350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E-4FA8-B180-D7AE69A85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1654096"/>
        <c:axId val="80753504"/>
        <c:axId val="0"/>
      </c:bar3DChart>
      <c:catAx>
        <c:axId val="210165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3504"/>
        <c:crosses val="autoZero"/>
        <c:auto val="1"/>
        <c:lblAlgn val="ctr"/>
        <c:lblOffset val="100"/>
        <c:noMultiLvlLbl val="0"/>
      </c:catAx>
      <c:valAx>
        <c:axId val="8075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5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NO. OF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10'!$M$84</c:f>
              <c:strCache>
                <c:ptCount val="1"/>
                <c:pt idx="0">
                  <c:v>SCHTOT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10'!$L$85:$L$94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'TOP 10'!$M$85:$M$94</c:f>
              <c:numCache>
                <c:formatCode>General</c:formatCode>
                <c:ptCount val="10"/>
                <c:pt idx="0">
                  <c:v>254204</c:v>
                </c:pt>
                <c:pt idx="1">
                  <c:v>143584</c:v>
                </c:pt>
                <c:pt idx="2">
                  <c:v>105436</c:v>
                </c:pt>
                <c:pt idx="3">
                  <c:v>104971</c:v>
                </c:pt>
                <c:pt idx="4">
                  <c:v>96418</c:v>
                </c:pt>
                <c:pt idx="5">
                  <c:v>80897</c:v>
                </c:pt>
                <c:pt idx="6">
                  <c:v>68977</c:v>
                </c:pt>
                <c:pt idx="7">
                  <c:v>66286</c:v>
                </c:pt>
                <c:pt idx="8">
                  <c:v>62002</c:v>
                </c:pt>
                <c:pt idx="9">
                  <c:v>61514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F-43F3-8E60-E97E064FD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2606816"/>
        <c:axId val="1529249632"/>
        <c:axId val="0"/>
      </c:bar3DChart>
      <c:catAx>
        <c:axId val="15326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249632"/>
        <c:crosses val="autoZero"/>
        <c:auto val="1"/>
        <c:lblAlgn val="ctr"/>
        <c:lblOffset val="100"/>
        <c:noMultiLvlLbl val="0"/>
      </c:catAx>
      <c:valAx>
        <c:axId val="152924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60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[school ki m.xlsx]LITRACY RATE!PivotTable2</c:name>
    <c:fmtId val="4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LITRACY</a:t>
            </a:r>
            <a:r>
              <a:rPr lang="en-IN" baseline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'LITRACY RATE'!$B$3</c:f>
              <c:strCache>
                <c:ptCount val="1"/>
                <c:pt idx="0">
                  <c:v>Average of OVERALL_LI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'LITRACY RATE'!$A$4:$A$39</c:f>
              <c:strCache>
                <c:ptCount val="35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KERALA</c:v>
                </c:pt>
                <c:pt idx="19">
                  <c:v>KARNATAKA</c:v>
                </c:pt>
                <c:pt idx="20">
                  <c:v>JHARKHAND</c:v>
                </c:pt>
                <c:pt idx="21">
                  <c:v>JAMMU &amp; KASHMIR</c:v>
                </c:pt>
                <c:pt idx="22">
                  <c:v>HIMACHAL PRADESH</c:v>
                </c:pt>
                <c:pt idx="23">
                  <c:v>HARYANA</c:v>
                </c:pt>
                <c:pt idx="24">
                  <c:v>GUJARAT</c:v>
                </c:pt>
                <c:pt idx="25">
                  <c:v>GOA</c:v>
                </c:pt>
                <c:pt idx="26">
                  <c:v>DELHI</c:v>
                </c:pt>
                <c:pt idx="27">
                  <c:v>DAMAN &amp; DIU</c:v>
                </c:pt>
                <c:pt idx="28">
                  <c:v>DADRA &amp; NAGAR HAVELI</c:v>
                </c:pt>
                <c:pt idx="29">
                  <c:v>CHHATTISGARH</c:v>
                </c:pt>
                <c:pt idx="30">
                  <c:v>CHANDIGARH</c:v>
                </c:pt>
                <c:pt idx="31">
                  <c:v>BIHAR</c:v>
                </c:pt>
                <c:pt idx="32">
                  <c:v>ASSAM</c:v>
                </c:pt>
                <c:pt idx="33">
                  <c:v>ARUNACHAL PRADESH</c:v>
                </c:pt>
                <c:pt idx="34">
                  <c:v>ANDHRA PRADESH</c:v>
                </c:pt>
              </c:strCache>
            </c:strRef>
          </c:cat>
          <c:val>
            <c:numRef>
              <c:f>'LITRACY RATE'!$B$4:$B$39</c:f>
              <c:numCache>
                <c:formatCode>General</c:formatCode>
                <c:ptCount val="35"/>
                <c:pt idx="0">
                  <c:v>77.08</c:v>
                </c:pt>
                <c:pt idx="1">
                  <c:v>79.63</c:v>
                </c:pt>
                <c:pt idx="2">
                  <c:v>69.72</c:v>
                </c:pt>
                <c:pt idx="3">
                  <c:v>87.75</c:v>
                </c:pt>
                <c:pt idx="4">
                  <c:v>66.459999999999994</c:v>
                </c:pt>
                <c:pt idx="5">
                  <c:v>80.3</c:v>
                </c:pt>
                <c:pt idx="6">
                  <c:v>82.2</c:v>
                </c:pt>
                <c:pt idx="7">
                  <c:v>67.06</c:v>
                </c:pt>
                <c:pt idx="8">
                  <c:v>76.680000000000007</c:v>
                </c:pt>
                <c:pt idx="9">
                  <c:v>86.55</c:v>
                </c:pt>
                <c:pt idx="10">
                  <c:v>73.45</c:v>
                </c:pt>
                <c:pt idx="11">
                  <c:v>80.11</c:v>
                </c:pt>
                <c:pt idx="12">
                  <c:v>91.58</c:v>
                </c:pt>
                <c:pt idx="13">
                  <c:v>75.48</c:v>
                </c:pt>
                <c:pt idx="14">
                  <c:v>79.849999999999994</c:v>
                </c:pt>
                <c:pt idx="15">
                  <c:v>82.91</c:v>
                </c:pt>
                <c:pt idx="16">
                  <c:v>70.63</c:v>
                </c:pt>
                <c:pt idx="17">
                  <c:v>92.28</c:v>
                </c:pt>
                <c:pt idx="18">
                  <c:v>93.91</c:v>
                </c:pt>
                <c:pt idx="19">
                  <c:v>75.599999999999994</c:v>
                </c:pt>
                <c:pt idx="20">
                  <c:v>67.63</c:v>
                </c:pt>
                <c:pt idx="21">
                  <c:v>68.739999999999995</c:v>
                </c:pt>
                <c:pt idx="22">
                  <c:v>83.78</c:v>
                </c:pt>
                <c:pt idx="23">
                  <c:v>76.64</c:v>
                </c:pt>
                <c:pt idx="24">
                  <c:v>79.31</c:v>
                </c:pt>
                <c:pt idx="25">
                  <c:v>87.4</c:v>
                </c:pt>
                <c:pt idx="26">
                  <c:v>86.34</c:v>
                </c:pt>
                <c:pt idx="27">
                  <c:v>87.07</c:v>
                </c:pt>
                <c:pt idx="28">
                  <c:v>77.650000000000006</c:v>
                </c:pt>
                <c:pt idx="29">
                  <c:v>71.040000000000006</c:v>
                </c:pt>
                <c:pt idx="30">
                  <c:v>86.43</c:v>
                </c:pt>
                <c:pt idx="31">
                  <c:v>63.82</c:v>
                </c:pt>
                <c:pt idx="32">
                  <c:v>73.180000000000007</c:v>
                </c:pt>
                <c:pt idx="33">
                  <c:v>66.95</c:v>
                </c:pt>
                <c:pt idx="34">
                  <c:v>67.66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9F-419B-871B-C0B9E7B1E0D9}"/>
            </c:ext>
          </c:extLst>
        </c:ser>
        <c:ser>
          <c:idx val="1"/>
          <c:order val="1"/>
          <c:tx>
            <c:strRef>
              <c:f>'LITRACY RATE'!$C$3</c:f>
              <c:strCache>
                <c:ptCount val="1"/>
                <c:pt idx="0">
                  <c:v>Average of FEMALE_LIT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'LITRACY RATE'!$A$4:$A$39</c:f>
              <c:strCache>
                <c:ptCount val="35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KERALA</c:v>
                </c:pt>
                <c:pt idx="19">
                  <c:v>KARNATAKA</c:v>
                </c:pt>
                <c:pt idx="20">
                  <c:v>JHARKHAND</c:v>
                </c:pt>
                <c:pt idx="21">
                  <c:v>JAMMU &amp; KASHMIR</c:v>
                </c:pt>
                <c:pt idx="22">
                  <c:v>HIMACHAL PRADESH</c:v>
                </c:pt>
                <c:pt idx="23">
                  <c:v>HARYANA</c:v>
                </c:pt>
                <c:pt idx="24">
                  <c:v>GUJARAT</c:v>
                </c:pt>
                <c:pt idx="25">
                  <c:v>GOA</c:v>
                </c:pt>
                <c:pt idx="26">
                  <c:v>DELHI</c:v>
                </c:pt>
                <c:pt idx="27">
                  <c:v>DAMAN &amp; DIU</c:v>
                </c:pt>
                <c:pt idx="28">
                  <c:v>DADRA &amp; NAGAR HAVELI</c:v>
                </c:pt>
                <c:pt idx="29">
                  <c:v>CHHATTISGARH</c:v>
                </c:pt>
                <c:pt idx="30">
                  <c:v>CHANDIGARH</c:v>
                </c:pt>
                <c:pt idx="31">
                  <c:v>BIHAR</c:v>
                </c:pt>
                <c:pt idx="32">
                  <c:v>ASSAM</c:v>
                </c:pt>
                <c:pt idx="33">
                  <c:v>ARUNACHAL PRADESH</c:v>
                </c:pt>
                <c:pt idx="34">
                  <c:v>ANDHRA PRADESH</c:v>
                </c:pt>
              </c:strCache>
            </c:strRef>
          </c:cat>
          <c:val>
            <c:numRef>
              <c:f>'LITRACY RATE'!$C$4:$C$39</c:f>
              <c:numCache>
                <c:formatCode>General</c:formatCode>
                <c:ptCount val="35"/>
                <c:pt idx="0">
                  <c:v>71.16</c:v>
                </c:pt>
                <c:pt idx="1">
                  <c:v>70.7</c:v>
                </c:pt>
                <c:pt idx="2">
                  <c:v>59.26</c:v>
                </c:pt>
                <c:pt idx="3">
                  <c:v>83.15</c:v>
                </c:pt>
                <c:pt idx="4">
                  <c:v>57.92</c:v>
                </c:pt>
                <c:pt idx="5">
                  <c:v>73.86</c:v>
                </c:pt>
                <c:pt idx="6">
                  <c:v>76.430000000000007</c:v>
                </c:pt>
                <c:pt idx="7">
                  <c:v>52.66</c:v>
                </c:pt>
                <c:pt idx="8">
                  <c:v>71.34</c:v>
                </c:pt>
                <c:pt idx="9">
                  <c:v>81.22</c:v>
                </c:pt>
                <c:pt idx="10">
                  <c:v>64.36</c:v>
                </c:pt>
                <c:pt idx="11">
                  <c:v>76.69</c:v>
                </c:pt>
                <c:pt idx="12">
                  <c:v>89.4</c:v>
                </c:pt>
                <c:pt idx="13">
                  <c:v>73.78</c:v>
                </c:pt>
                <c:pt idx="14">
                  <c:v>73.17</c:v>
                </c:pt>
                <c:pt idx="15">
                  <c:v>75.48</c:v>
                </c:pt>
                <c:pt idx="16">
                  <c:v>60.02</c:v>
                </c:pt>
                <c:pt idx="17">
                  <c:v>88.25</c:v>
                </c:pt>
                <c:pt idx="18">
                  <c:v>91.98</c:v>
                </c:pt>
                <c:pt idx="19">
                  <c:v>68.13</c:v>
                </c:pt>
                <c:pt idx="20">
                  <c:v>56.21</c:v>
                </c:pt>
                <c:pt idx="21">
                  <c:v>58.01</c:v>
                </c:pt>
                <c:pt idx="22">
                  <c:v>76.599999999999994</c:v>
                </c:pt>
                <c:pt idx="23">
                  <c:v>66.77</c:v>
                </c:pt>
                <c:pt idx="24">
                  <c:v>70.73</c:v>
                </c:pt>
                <c:pt idx="25">
                  <c:v>81.84</c:v>
                </c:pt>
                <c:pt idx="26">
                  <c:v>80.930000000000007</c:v>
                </c:pt>
                <c:pt idx="27">
                  <c:v>79.59</c:v>
                </c:pt>
                <c:pt idx="28">
                  <c:v>65.930000000000007</c:v>
                </c:pt>
                <c:pt idx="29">
                  <c:v>60.59</c:v>
                </c:pt>
                <c:pt idx="30">
                  <c:v>81.38</c:v>
                </c:pt>
                <c:pt idx="31">
                  <c:v>53.33</c:v>
                </c:pt>
                <c:pt idx="32">
                  <c:v>67.27</c:v>
                </c:pt>
                <c:pt idx="33">
                  <c:v>59.57</c:v>
                </c:pt>
                <c:pt idx="34">
                  <c:v>59.74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9F-419B-871B-C0B9E7B1E0D9}"/>
            </c:ext>
          </c:extLst>
        </c:ser>
        <c:ser>
          <c:idx val="2"/>
          <c:order val="2"/>
          <c:tx>
            <c:strRef>
              <c:f>'LITRACY RATE'!$D$3</c:f>
              <c:strCache>
                <c:ptCount val="1"/>
                <c:pt idx="0">
                  <c:v>Average of MALE_LIT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'LITRACY RATE'!$A$4:$A$39</c:f>
              <c:strCache>
                <c:ptCount val="35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KERALA</c:v>
                </c:pt>
                <c:pt idx="19">
                  <c:v>KARNATAKA</c:v>
                </c:pt>
                <c:pt idx="20">
                  <c:v>JHARKHAND</c:v>
                </c:pt>
                <c:pt idx="21">
                  <c:v>JAMMU &amp; KASHMIR</c:v>
                </c:pt>
                <c:pt idx="22">
                  <c:v>HIMACHAL PRADESH</c:v>
                </c:pt>
                <c:pt idx="23">
                  <c:v>HARYANA</c:v>
                </c:pt>
                <c:pt idx="24">
                  <c:v>GUJARAT</c:v>
                </c:pt>
                <c:pt idx="25">
                  <c:v>GOA</c:v>
                </c:pt>
                <c:pt idx="26">
                  <c:v>DELHI</c:v>
                </c:pt>
                <c:pt idx="27">
                  <c:v>DAMAN &amp; DIU</c:v>
                </c:pt>
                <c:pt idx="28">
                  <c:v>DADRA &amp; NAGAR HAVELI</c:v>
                </c:pt>
                <c:pt idx="29">
                  <c:v>CHHATTISGARH</c:v>
                </c:pt>
                <c:pt idx="30">
                  <c:v>CHANDIGARH</c:v>
                </c:pt>
                <c:pt idx="31">
                  <c:v>BIHAR</c:v>
                </c:pt>
                <c:pt idx="32">
                  <c:v>ASSAM</c:v>
                </c:pt>
                <c:pt idx="33">
                  <c:v>ARUNACHAL PRADESH</c:v>
                </c:pt>
                <c:pt idx="34">
                  <c:v>ANDHRA PRADESH</c:v>
                </c:pt>
              </c:strCache>
            </c:strRef>
          </c:cat>
          <c:val>
            <c:numRef>
              <c:f>'LITRACY RATE'!$D$4:$D$39</c:f>
              <c:numCache>
                <c:formatCode>General</c:formatCode>
                <c:ptCount val="35"/>
                <c:pt idx="0">
                  <c:v>82.67</c:v>
                </c:pt>
                <c:pt idx="1">
                  <c:v>88.33</c:v>
                </c:pt>
                <c:pt idx="2">
                  <c:v>79.239999999999995</c:v>
                </c:pt>
                <c:pt idx="3">
                  <c:v>92.18</c:v>
                </c:pt>
                <c:pt idx="4">
                  <c:v>74.95</c:v>
                </c:pt>
                <c:pt idx="5">
                  <c:v>86.81</c:v>
                </c:pt>
                <c:pt idx="6">
                  <c:v>87.29</c:v>
                </c:pt>
                <c:pt idx="7">
                  <c:v>80.510000000000005</c:v>
                </c:pt>
                <c:pt idx="8">
                  <c:v>81.48</c:v>
                </c:pt>
                <c:pt idx="9">
                  <c:v>92.12</c:v>
                </c:pt>
                <c:pt idx="10">
                  <c:v>82.4</c:v>
                </c:pt>
                <c:pt idx="11">
                  <c:v>83.29</c:v>
                </c:pt>
                <c:pt idx="12">
                  <c:v>93.72</c:v>
                </c:pt>
                <c:pt idx="13">
                  <c:v>77.17</c:v>
                </c:pt>
                <c:pt idx="14">
                  <c:v>86.49</c:v>
                </c:pt>
                <c:pt idx="15">
                  <c:v>89.82</c:v>
                </c:pt>
                <c:pt idx="16">
                  <c:v>80.53</c:v>
                </c:pt>
                <c:pt idx="17">
                  <c:v>96.11</c:v>
                </c:pt>
                <c:pt idx="18">
                  <c:v>96.02</c:v>
                </c:pt>
                <c:pt idx="19">
                  <c:v>82.85</c:v>
                </c:pt>
                <c:pt idx="20">
                  <c:v>78.45</c:v>
                </c:pt>
                <c:pt idx="21">
                  <c:v>78.260000000000005</c:v>
                </c:pt>
                <c:pt idx="22">
                  <c:v>90.83</c:v>
                </c:pt>
                <c:pt idx="23">
                  <c:v>85.38</c:v>
                </c:pt>
                <c:pt idx="24">
                  <c:v>87.23</c:v>
                </c:pt>
                <c:pt idx="25">
                  <c:v>92.81</c:v>
                </c:pt>
                <c:pt idx="26">
                  <c:v>91.03</c:v>
                </c:pt>
                <c:pt idx="27">
                  <c:v>91.48</c:v>
                </c:pt>
                <c:pt idx="28">
                  <c:v>86.46</c:v>
                </c:pt>
                <c:pt idx="29">
                  <c:v>81.45</c:v>
                </c:pt>
                <c:pt idx="30">
                  <c:v>90.54</c:v>
                </c:pt>
                <c:pt idx="31">
                  <c:v>73.39</c:v>
                </c:pt>
                <c:pt idx="32">
                  <c:v>78.81</c:v>
                </c:pt>
                <c:pt idx="33">
                  <c:v>73.69</c:v>
                </c:pt>
                <c:pt idx="34">
                  <c:v>75.56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9F-419B-871B-C0B9E7B1E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6502719"/>
        <c:axId val="1838410367"/>
      </c:barChart>
      <c:catAx>
        <c:axId val="183650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410367"/>
        <c:crosses val="autoZero"/>
        <c:auto val="1"/>
        <c:lblAlgn val="ctr"/>
        <c:lblOffset val="100"/>
        <c:noMultiLvlLbl val="0"/>
      </c:catAx>
      <c:valAx>
        <c:axId val="183841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02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STATE</a:t>
            </a:r>
            <a:r>
              <a:rPr lang="en-IN" baseline="0"/>
              <a:t> DEVELOPMENT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'15-16 VS 16-17'!$C$3</c:f>
              <c:strCache>
                <c:ptCount val="1"/>
                <c:pt idx="0">
                  <c:v>No.  OF SCHOOL IN 2016-17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'15-16 VS 16-17'!$B$4:$B$39</c:f>
              <c:strCache>
                <c:ptCount val="36"/>
                <c:pt idx="0">
                  <c:v>JAMMU &amp; KASHMIR</c:v>
                </c:pt>
                <c:pt idx="1">
                  <c:v>HIMACHAL PRADESH</c:v>
                </c:pt>
                <c:pt idx="2">
                  <c:v>PUNJAB</c:v>
                </c:pt>
                <c:pt idx="3">
                  <c:v>CHANDIGARH</c:v>
                </c:pt>
                <c:pt idx="4">
                  <c:v>UTTARAKHAND</c:v>
                </c:pt>
                <c:pt idx="5">
                  <c:v>HARYANA</c:v>
                </c:pt>
                <c:pt idx="6">
                  <c:v>DELHI</c:v>
                </c:pt>
                <c:pt idx="7">
                  <c:v>RAJASTHAN</c:v>
                </c:pt>
                <c:pt idx="8">
                  <c:v>UTTAR PRADESH</c:v>
                </c:pt>
                <c:pt idx="9">
                  <c:v>BIHAR</c:v>
                </c:pt>
                <c:pt idx="10">
                  <c:v>SIKKIM</c:v>
                </c:pt>
                <c:pt idx="11">
                  <c:v>ARUNACHAL PRADESH</c:v>
                </c:pt>
                <c:pt idx="12">
                  <c:v>NAGALAND</c:v>
                </c:pt>
                <c:pt idx="13">
                  <c:v>MANIPUR</c:v>
                </c:pt>
                <c:pt idx="14">
                  <c:v>MIZORAM</c:v>
                </c:pt>
                <c:pt idx="15">
                  <c:v>TRIPURA</c:v>
                </c:pt>
                <c:pt idx="16">
                  <c:v>MEGHALAYA</c:v>
                </c:pt>
                <c:pt idx="17">
                  <c:v>ASSAM</c:v>
                </c:pt>
                <c:pt idx="18">
                  <c:v>WEST BENGAL</c:v>
                </c:pt>
                <c:pt idx="19">
                  <c:v>JHARKHAND</c:v>
                </c:pt>
                <c:pt idx="20">
                  <c:v>ODISHA</c:v>
                </c:pt>
                <c:pt idx="21">
                  <c:v>CHHATTISGARH</c:v>
                </c:pt>
                <c:pt idx="22">
                  <c:v>MADHYA PRADESH</c:v>
                </c:pt>
                <c:pt idx="23">
                  <c:v>GUJARAT</c:v>
                </c:pt>
                <c:pt idx="24">
                  <c:v>DAMAN &amp; DIU</c:v>
                </c:pt>
                <c:pt idx="25">
                  <c:v>DADRA &amp; NAGAR HAVELI</c:v>
                </c:pt>
                <c:pt idx="26">
                  <c:v>MAHARASHTRA</c:v>
                </c:pt>
                <c:pt idx="27">
                  <c:v>ANDHRA PRADESH</c:v>
                </c:pt>
                <c:pt idx="28">
                  <c:v>KARNATAKA</c:v>
                </c:pt>
                <c:pt idx="29">
                  <c:v>GOA</c:v>
                </c:pt>
                <c:pt idx="30">
                  <c:v>LAKSHADWEEP</c:v>
                </c:pt>
                <c:pt idx="31">
                  <c:v>KERALA</c:v>
                </c:pt>
                <c:pt idx="32">
                  <c:v>TAMIL NADU</c:v>
                </c:pt>
                <c:pt idx="33">
                  <c:v>PUDUCHERRY</c:v>
                </c:pt>
                <c:pt idx="34">
                  <c:v>A &amp; N ISLANDS</c:v>
                </c:pt>
                <c:pt idx="35">
                  <c:v>TELANGANA</c:v>
                </c:pt>
              </c:strCache>
            </c:strRef>
          </c:cat>
          <c:val>
            <c:numRef>
              <c:f>'15-16 VS 16-17'!$C$4:$C$39</c:f>
              <c:numCache>
                <c:formatCode>General</c:formatCode>
                <c:ptCount val="36"/>
                <c:pt idx="0">
                  <c:v>28714</c:v>
                </c:pt>
                <c:pt idx="1">
                  <c:v>18196</c:v>
                </c:pt>
                <c:pt idx="2">
                  <c:v>28717</c:v>
                </c:pt>
                <c:pt idx="3">
                  <c:v>201</c:v>
                </c:pt>
                <c:pt idx="4">
                  <c:v>23675</c:v>
                </c:pt>
                <c:pt idx="5">
                  <c:v>22743</c:v>
                </c:pt>
                <c:pt idx="6">
                  <c:v>5727</c:v>
                </c:pt>
                <c:pt idx="7">
                  <c:v>105436</c:v>
                </c:pt>
                <c:pt idx="8">
                  <c:v>254204</c:v>
                </c:pt>
                <c:pt idx="9">
                  <c:v>80897</c:v>
                </c:pt>
                <c:pt idx="10">
                  <c:v>1317</c:v>
                </c:pt>
                <c:pt idx="11">
                  <c:v>4021</c:v>
                </c:pt>
                <c:pt idx="12">
                  <c:v>2806</c:v>
                </c:pt>
                <c:pt idx="13">
                  <c:v>4854</c:v>
                </c:pt>
                <c:pt idx="14">
                  <c:v>3077</c:v>
                </c:pt>
                <c:pt idx="15">
                  <c:v>4861</c:v>
                </c:pt>
                <c:pt idx="16">
                  <c:v>13258</c:v>
                </c:pt>
                <c:pt idx="17">
                  <c:v>66286</c:v>
                </c:pt>
                <c:pt idx="18">
                  <c:v>96418</c:v>
                </c:pt>
                <c:pt idx="19">
                  <c:v>46629</c:v>
                </c:pt>
                <c:pt idx="20">
                  <c:v>68977</c:v>
                </c:pt>
                <c:pt idx="21">
                  <c:v>51185</c:v>
                </c:pt>
                <c:pt idx="22">
                  <c:v>143584</c:v>
                </c:pt>
                <c:pt idx="23">
                  <c:v>44545</c:v>
                </c:pt>
                <c:pt idx="24">
                  <c:v>120</c:v>
                </c:pt>
                <c:pt idx="25">
                  <c:v>321</c:v>
                </c:pt>
                <c:pt idx="26">
                  <c:v>104971</c:v>
                </c:pt>
                <c:pt idx="27">
                  <c:v>61514</c:v>
                </c:pt>
                <c:pt idx="28">
                  <c:v>62002</c:v>
                </c:pt>
                <c:pt idx="29">
                  <c:v>1452</c:v>
                </c:pt>
                <c:pt idx="30">
                  <c:v>41</c:v>
                </c:pt>
                <c:pt idx="31">
                  <c:v>16466</c:v>
                </c:pt>
                <c:pt idx="32">
                  <c:v>57992</c:v>
                </c:pt>
                <c:pt idx="33">
                  <c:v>725</c:v>
                </c:pt>
                <c:pt idx="34">
                  <c:v>411</c:v>
                </c:pt>
                <c:pt idx="35">
                  <c:v>41337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64-4B0E-8A04-5AF4BC769F71}"/>
            </c:ext>
          </c:extLst>
        </c:ser>
        <c:ser>
          <c:idx val="1"/>
          <c:order val="1"/>
          <c:tx>
            <c:strRef>
              <c:f>'15-16 VS 16-17'!$D$3</c:f>
              <c:strCache>
                <c:ptCount val="1"/>
                <c:pt idx="0">
                  <c:v>NO. OF SCCHOOL IN 2015-16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'15-16 VS 16-17'!$B$4:$B$39</c:f>
              <c:strCache>
                <c:ptCount val="36"/>
                <c:pt idx="0">
                  <c:v>JAMMU &amp; KASHMIR</c:v>
                </c:pt>
                <c:pt idx="1">
                  <c:v>HIMACHAL PRADESH</c:v>
                </c:pt>
                <c:pt idx="2">
                  <c:v>PUNJAB</c:v>
                </c:pt>
                <c:pt idx="3">
                  <c:v>CHANDIGARH</c:v>
                </c:pt>
                <c:pt idx="4">
                  <c:v>UTTARAKHAND</c:v>
                </c:pt>
                <c:pt idx="5">
                  <c:v>HARYANA</c:v>
                </c:pt>
                <c:pt idx="6">
                  <c:v>DELHI</c:v>
                </c:pt>
                <c:pt idx="7">
                  <c:v>RAJASTHAN</c:v>
                </c:pt>
                <c:pt idx="8">
                  <c:v>UTTAR PRADESH</c:v>
                </c:pt>
                <c:pt idx="9">
                  <c:v>BIHAR</c:v>
                </c:pt>
                <c:pt idx="10">
                  <c:v>SIKKIM</c:v>
                </c:pt>
                <c:pt idx="11">
                  <c:v>ARUNACHAL PRADESH</c:v>
                </c:pt>
                <c:pt idx="12">
                  <c:v>NAGALAND</c:v>
                </c:pt>
                <c:pt idx="13">
                  <c:v>MANIPUR</c:v>
                </c:pt>
                <c:pt idx="14">
                  <c:v>MIZORAM</c:v>
                </c:pt>
                <c:pt idx="15">
                  <c:v>TRIPURA</c:v>
                </c:pt>
                <c:pt idx="16">
                  <c:v>MEGHALAYA</c:v>
                </c:pt>
                <c:pt idx="17">
                  <c:v>ASSAM</c:v>
                </c:pt>
                <c:pt idx="18">
                  <c:v>WEST BENGAL</c:v>
                </c:pt>
                <c:pt idx="19">
                  <c:v>JHARKHAND</c:v>
                </c:pt>
                <c:pt idx="20">
                  <c:v>ODISHA</c:v>
                </c:pt>
                <c:pt idx="21">
                  <c:v>CHHATTISGARH</c:v>
                </c:pt>
                <c:pt idx="22">
                  <c:v>MADHYA PRADESH</c:v>
                </c:pt>
                <c:pt idx="23">
                  <c:v>GUJARAT</c:v>
                </c:pt>
                <c:pt idx="24">
                  <c:v>DAMAN &amp; DIU</c:v>
                </c:pt>
                <c:pt idx="25">
                  <c:v>DADRA &amp; NAGAR HAVELI</c:v>
                </c:pt>
                <c:pt idx="26">
                  <c:v>MAHARASHTRA</c:v>
                </c:pt>
                <c:pt idx="27">
                  <c:v>ANDHRA PRADESH</c:v>
                </c:pt>
                <c:pt idx="28">
                  <c:v>KARNATAKA</c:v>
                </c:pt>
                <c:pt idx="29">
                  <c:v>GOA</c:v>
                </c:pt>
                <c:pt idx="30">
                  <c:v>LAKSHADWEEP</c:v>
                </c:pt>
                <c:pt idx="31">
                  <c:v>KERALA</c:v>
                </c:pt>
                <c:pt idx="32">
                  <c:v>TAMIL NADU</c:v>
                </c:pt>
                <c:pt idx="33">
                  <c:v>PUDUCHERRY</c:v>
                </c:pt>
                <c:pt idx="34">
                  <c:v>A &amp; N ISLANDS</c:v>
                </c:pt>
                <c:pt idx="35">
                  <c:v>TELANGANA</c:v>
                </c:pt>
              </c:strCache>
            </c:strRef>
          </c:cat>
          <c:val>
            <c:numRef>
              <c:f>'15-16 VS 16-17'!$D$4:$D$39</c:f>
              <c:numCache>
                <c:formatCode>General</c:formatCode>
                <c:ptCount val="36"/>
                <c:pt idx="0">
                  <c:v>28578</c:v>
                </c:pt>
                <c:pt idx="1">
                  <c:v>18024</c:v>
                </c:pt>
                <c:pt idx="2">
                  <c:v>28776</c:v>
                </c:pt>
                <c:pt idx="3">
                  <c:v>201</c:v>
                </c:pt>
                <c:pt idx="4">
                  <c:v>23660</c:v>
                </c:pt>
                <c:pt idx="5">
                  <c:v>22268</c:v>
                </c:pt>
                <c:pt idx="6">
                  <c:v>5751</c:v>
                </c:pt>
                <c:pt idx="7">
                  <c:v>107931</c:v>
                </c:pt>
                <c:pt idx="8">
                  <c:v>245919</c:v>
                </c:pt>
                <c:pt idx="9">
                  <c:v>80166</c:v>
                </c:pt>
                <c:pt idx="10">
                  <c:v>1279</c:v>
                </c:pt>
                <c:pt idx="11">
                  <c:v>4012</c:v>
                </c:pt>
                <c:pt idx="12">
                  <c:v>2799</c:v>
                </c:pt>
                <c:pt idx="13">
                  <c:v>4865</c:v>
                </c:pt>
                <c:pt idx="14">
                  <c:v>3072</c:v>
                </c:pt>
                <c:pt idx="15">
                  <c:v>4844</c:v>
                </c:pt>
                <c:pt idx="16">
                  <c:v>13277</c:v>
                </c:pt>
                <c:pt idx="17">
                  <c:v>65894</c:v>
                </c:pt>
                <c:pt idx="18">
                  <c:v>95723</c:v>
                </c:pt>
                <c:pt idx="19">
                  <c:v>47441</c:v>
                </c:pt>
                <c:pt idx="20">
                  <c:v>68978</c:v>
                </c:pt>
                <c:pt idx="21">
                  <c:v>50705</c:v>
                </c:pt>
                <c:pt idx="22">
                  <c:v>142587</c:v>
                </c:pt>
                <c:pt idx="23">
                  <c:v>44051</c:v>
                </c:pt>
                <c:pt idx="24">
                  <c:v>120</c:v>
                </c:pt>
                <c:pt idx="25">
                  <c:v>323</c:v>
                </c:pt>
                <c:pt idx="26">
                  <c:v>98213</c:v>
                </c:pt>
                <c:pt idx="27">
                  <c:v>60435</c:v>
                </c:pt>
                <c:pt idx="28">
                  <c:v>61739</c:v>
                </c:pt>
                <c:pt idx="29">
                  <c:v>1462</c:v>
                </c:pt>
                <c:pt idx="30">
                  <c:v>41</c:v>
                </c:pt>
                <c:pt idx="31">
                  <c:v>16458</c:v>
                </c:pt>
                <c:pt idx="32">
                  <c:v>57539</c:v>
                </c:pt>
                <c:pt idx="33">
                  <c:v>719</c:v>
                </c:pt>
                <c:pt idx="34">
                  <c:v>410</c:v>
                </c:pt>
                <c:pt idx="35">
                  <c:v>40818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64-4B0E-8A04-5AF4BC769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2463743"/>
        <c:axId val="1603283615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'15-16 VS 16-17'!$E$3</c15:sqref>
                        </c15:formulaRef>
                      </c:ext>
                    </c:extLst>
                    <c:strCache>
                      <c:ptCount val="1"/>
                      <c:pt idx="0">
                        <c:v>NO. OF SCCHOOL IN 2015-17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'15-16 VS 16-17'!$B$4:$B$39</c15:sqref>
                        </c15:formulaRef>
                      </c:ext>
                    </c:extLst>
                    <c:strCache>
                      <c:ptCount val="36"/>
                      <c:pt idx="0">
                        <c:v>JAMMU &amp; KASHMIR</c:v>
                      </c:pt>
                      <c:pt idx="1">
                        <c:v>HIMACHAL PRADESH</c:v>
                      </c:pt>
                      <c:pt idx="2">
                        <c:v>PUNJAB</c:v>
                      </c:pt>
                      <c:pt idx="3">
                        <c:v>CHANDIGARH</c:v>
                      </c:pt>
                      <c:pt idx="4">
                        <c:v>UTTARAKHAND</c:v>
                      </c:pt>
                      <c:pt idx="5">
                        <c:v>HARYANA</c:v>
                      </c:pt>
                      <c:pt idx="6">
                        <c:v>DELHI</c:v>
                      </c:pt>
                      <c:pt idx="7">
                        <c:v>RAJASTHAN</c:v>
                      </c:pt>
                      <c:pt idx="8">
                        <c:v>UTTAR PRADESH</c:v>
                      </c:pt>
                      <c:pt idx="9">
                        <c:v>BIHAR</c:v>
                      </c:pt>
                      <c:pt idx="10">
                        <c:v>SIKKIM</c:v>
                      </c:pt>
                      <c:pt idx="11">
                        <c:v>ARUNACHAL PRADESH</c:v>
                      </c:pt>
                      <c:pt idx="12">
                        <c:v>NAGALAND</c:v>
                      </c:pt>
                      <c:pt idx="13">
                        <c:v>MANIPUR</c:v>
                      </c:pt>
                      <c:pt idx="14">
                        <c:v>MIZORAM</c:v>
                      </c:pt>
                      <c:pt idx="15">
                        <c:v>TRIPURA</c:v>
                      </c:pt>
                      <c:pt idx="16">
                        <c:v>MEGHALAYA</c:v>
                      </c:pt>
                      <c:pt idx="17">
                        <c:v>ASSAM</c:v>
                      </c:pt>
                      <c:pt idx="18">
                        <c:v>WEST BENGAL</c:v>
                      </c:pt>
                      <c:pt idx="19">
                        <c:v>JHARKHAND</c:v>
                      </c:pt>
                      <c:pt idx="20">
                        <c:v>ODISHA</c:v>
                      </c:pt>
                      <c:pt idx="21">
                        <c:v>CHHATTISGARH</c:v>
                      </c:pt>
                      <c:pt idx="22">
                        <c:v>MADHYA PRADESH</c:v>
                      </c:pt>
                      <c:pt idx="23">
                        <c:v>GUJARAT</c:v>
                      </c:pt>
                      <c:pt idx="24">
                        <c:v>DAMAN &amp; DIU</c:v>
                      </c:pt>
                      <c:pt idx="25">
                        <c:v>DADRA &amp; NAGAR HAVELI</c:v>
                      </c:pt>
                      <c:pt idx="26">
                        <c:v>MAHARASHTRA</c:v>
                      </c:pt>
                      <c:pt idx="27">
                        <c:v>ANDHRA PRADESH</c:v>
                      </c:pt>
                      <c:pt idx="28">
                        <c:v>KARNATAKA</c:v>
                      </c:pt>
                      <c:pt idx="29">
                        <c:v>GOA</c:v>
                      </c:pt>
                      <c:pt idx="30">
                        <c:v>LAKSHADWEEP</c:v>
                      </c:pt>
                      <c:pt idx="31">
                        <c:v>KERALA</c:v>
                      </c:pt>
                      <c:pt idx="32">
                        <c:v>TAMIL NADU</c:v>
                      </c:pt>
                      <c:pt idx="33">
                        <c:v>PUDUCHERRY</c:v>
                      </c:pt>
                      <c:pt idx="34">
                        <c:v>A &amp; N ISLANDS</c:v>
                      </c:pt>
                      <c:pt idx="35">
                        <c:v>TELANGANA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'15-16 VS 16-17'!$E$4:$E$39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136</c:v>
                      </c:pt>
                      <c:pt idx="1">
                        <c:v>172</c:v>
                      </c:pt>
                      <c:pt idx="2">
                        <c:v>-59</c:v>
                      </c:pt>
                      <c:pt idx="3">
                        <c:v>0</c:v>
                      </c:pt>
                      <c:pt idx="4">
                        <c:v>15</c:v>
                      </c:pt>
                      <c:pt idx="5">
                        <c:v>475</c:v>
                      </c:pt>
                      <c:pt idx="6">
                        <c:v>-24</c:v>
                      </c:pt>
                      <c:pt idx="7">
                        <c:v>-2495</c:v>
                      </c:pt>
                      <c:pt idx="8">
                        <c:v>8285</c:v>
                      </c:pt>
                      <c:pt idx="9">
                        <c:v>731</c:v>
                      </c:pt>
                      <c:pt idx="10">
                        <c:v>38</c:v>
                      </c:pt>
                      <c:pt idx="11">
                        <c:v>9</c:v>
                      </c:pt>
                      <c:pt idx="12">
                        <c:v>7</c:v>
                      </c:pt>
                      <c:pt idx="13">
                        <c:v>-11</c:v>
                      </c:pt>
                      <c:pt idx="14">
                        <c:v>5</c:v>
                      </c:pt>
                      <c:pt idx="15">
                        <c:v>17</c:v>
                      </c:pt>
                      <c:pt idx="16">
                        <c:v>-19</c:v>
                      </c:pt>
                      <c:pt idx="17">
                        <c:v>392</c:v>
                      </c:pt>
                      <c:pt idx="18">
                        <c:v>695</c:v>
                      </c:pt>
                      <c:pt idx="19">
                        <c:v>-812</c:v>
                      </c:pt>
                      <c:pt idx="20">
                        <c:v>-1</c:v>
                      </c:pt>
                      <c:pt idx="21">
                        <c:v>480</c:v>
                      </c:pt>
                      <c:pt idx="22">
                        <c:v>997</c:v>
                      </c:pt>
                      <c:pt idx="23">
                        <c:v>494</c:v>
                      </c:pt>
                      <c:pt idx="24">
                        <c:v>0</c:v>
                      </c:pt>
                      <c:pt idx="25">
                        <c:v>-2</c:v>
                      </c:pt>
                      <c:pt idx="26">
                        <c:v>6758</c:v>
                      </c:pt>
                      <c:pt idx="27">
                        <c:v>1079</c:v>
                      </c:pt>
                      <c:pt idx="28">
                        <c:v>263</c:v>
                      </c:pt>
                      <c:pt idx="29">
                        <c:v>-10</c:v>
                      </c:pt>
                      <c:pt idx="30">
                        <c:v>0</c:v>
                      </c:pt>
                      <c:pt idx="31">
                        <c:v>8</c:v>
                      </c:pt>
                      <c:pt idx="32">
                        <c:v>453</c:v>
                      </c:pt>
                      <c:pt idx="33">
                        <c:v>6</c:v>
                      </c:pt>
                      <c:pt idx="34">
                        <c:v>1</c:v>
                      </c:pt>
                      <c:pt idx="35">
                        <c:v>519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B64-4B0E-8A04-5AF4BC769F71}"/>
                  </c:ext>
                </c:extLst>
              </c15:ser>
            </c15:filteredLineSeries>
          </c:ext>
        </c:extLst>
      </c:lineChart>
      <c:catAx>
        <c:axId val="170246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283615"/>
        <c:crosses val="autoZero"/>
        <c:auto val="1"/>
        <c:lblAlgn val="ctr"/>
        <c:lblOffset val="100"/>
        <c:noMultiLvlLbl val="0"/>
      </c:catAx>
      <c:valAx>
        <c:axId val="160328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46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BOYS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'15-16 VS 16-17'!$C$83</c:f>
              <c:strCache>
                <c:ptCount val="1"/>
                <c:pt idx="0">
                  <c:v>BOYS SCHOOL 16-17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'15-16 VS 16-17'!$B$84:$B$119</c:f>
              <c:strCache>
                <c:ptCount val="36"/>
                <c:pt idx="0">
                  <c:v>ODISHA</c:v>
                </c:pt>
                <c:pt idx="1">
                  <c:v>MANIPUR</c:v>
                </c:pt>
                <c:pt idx="2">
                  <c:v>ANDHRA PRADESH</c:v>
                </c:pt>
                <c:pt idx="3">
                  <c:v>MIZORAM</c:v>
                </c:pt>
                <c:pt idx="4">
                  <c:v>HIMACHAL PRADESH</c:v>
                </c:pt>
                <c:pt idx="5">
                  <c:v>TAMIL NADU</c:v>
                </c:pt>
                <c:pt idx="6">
                  <c:v>MEGHALAYA</c:v>
                </c:pt>
                <c:pt idx="7">
                  <c:v>GUJARAT</c:v>
                </c:pt>
                <c:pt idx="8">
                  <c:v>GOA</c:v>
                </c:pt>
                <c:pt idx="9">
                  <c:v>NAGALAND</c:v>
                </c:pt>
                <c:pt idx="10">
                  <c:v>DADRA &amp; NAGAR HAVELI</c:v>
                </c:pt>
                <c:pt idx="11">
                  <c:v>KERALA</c:v>
                </c:pt>
                <c:pt idx="12">
                  <c:v>HARYANA</c:v>
                </c:pt>
                <c:pt idx="13">
                  <c:v>DELHI</c:v>
                </c:pt>
                <c:pt idx="14">
                  <c:v>CHANDIGARH</c:v>
                </c:pt>
                <c:pt idx="15">
                  <c:v>UTTAR PRADESH</c:v>
                </c:pt>
                <c:pt idx="16">
                  <c:v>WEST BENGAL</c:v>
                </c:pt>
                <c:pt idx="17">
                  <c:v>ASSAM</c:v>
                </c:pt>
                <c:pt idx="18">
                  <c:v>BIHAR</c:v>
                </c:pt>
                <c:pt idx="19">
                  <c:v>MADHYA PRADESH</c:v>
                </c:pt>
                <c:pt idx="20">
                  <c:v>A &amp; N ISLANDS</c:v>
                </c:pt>
                <c:pt idx="21">
                  <c:v>PUNJAB</c:v>
                </c:pt>
                <c:pt idx="22">
                  <c:v>RAJASTHAN</c:v>
                </c:pt>
                <c:pt idx="23">
                  <c:v>JAMMU &amp; KASHMIR</c:v>
                </c:pt>
                <c:pt idx="24">
                  <c:v>TELANGANA</c:v>
                </c:pt>
                <c:pt idx="25">
                  <c:v>JHARKHAND</c:v>
                </c:pt>
                <c:pt idx="26">
                  <c:v>UTTARAKHAND</c:v>
                </c:pt>
                <c:pt idx="27">
                  <c:v>KARNATAKA</c:v>
                </c:pt>
                <c:pt idx="28">
                  <c:v>SIKKIM</c:v>
                </c:pt>
                <c:pt idx="29">
                  <c:v>CHHATTISGARH</c:v>
                </c:pt>
                <c:pt idx="30">
                  <c:v>DAMAN &amp; DIU</c:v>
                </c:pt>
                <c:pt idx="31">
                  <c:v>LAKSHADWEEP</c:v>
                </c:pt>
                <c:pt idx="32">
                  <c:v>ARUNACHAL PRADESH</c:v>
                </c:pt>
                <c:pt idx="33">
                  <c:v>MAHARASHTRA</c:v>
                </c:pt>
                <c:pt idx="34">
                  <c:v>TRIPURA</c:v>
                </c:pt>
                <c:pt idx="35">
                  <c:v>PUDUCHERRY</c:v>
                </c:pt>
              </c:strCache>
            </c:strRef>
          </c:cat>
          <c:val>
            <c:numRef>
              <c:f>'15-16 VS 16-17'!$C$84:$C$119</c:f>
              <c:numCache>
                <c:formatCode>General</c:formatCode>
                <c:ptCount val="36"/>
                <c:pt idx="0">
                  <c:v>249879</c:v>
                </c:pt>
                <c:pt idx="1">
                  <c:v>138725</c:v>
                </c:pt>
                <c:pt idx="2">
                  <c:v>104105</c:v>
                </c:pt>
                <c:pt idx="3">
                  <c:v>103092</c:v>
                </c:pt>
                <c:pt idx="4">
                  <c:v>93612</c:v>
                </c:pt>
                <c:pt idx="5">
                  <c:v>80490</c:v>
                </c:pt>
                <c:pt idx="6">
                  <c:v>67868</c:v>
                </c:pt>
                <c:pt idx="7">
                  <c:v>65045</c:v>
                </c:pt>
                <c:pt idx="8">
                  <c:v>61164</c:v>
                </c:pt>
                <c:pt idx="9">
                  <c:v>60428</c:v>
                </c:pt>
                <c:pt idx="10">
                  <c:v>56797</c:v>
                </c:pt>
                <c:pt idx="11">
                  <c:v>50026</c:v>
                </c:pt>
                <c:pt idx="12">
                  <c:v>45985</c:v>
                </c:pt>
                <c:pt idx="13">
                  <c:v>43116</c:v>
                </c:pt>
                <c:pt idx="14">
                  <c:v>40175</c:v>
                </c:pt>
                <c:pt idx="15">
                  <c:v>28317</c:v>
                </c:pt>
                <c:pt idx="16">
                  <c:v>28269</c:v>
                </c:pt>
                <c:pt idx="17">
                  <c:v>23333</c:v>
                </c:pt>
                <c:pt idx="18">
                  <c:v>21475</c:v>
                </c:pt>
                <c:pt idx="19">
                  <c:v>18121</c:v>
                </c:pt>
                <c:pt idx="20">
                  <c:v>16258</c:v>
                </c:pt>
                <c:pt idx="21">
                  <c:v>13188</c:v>
                </c:pt>
                <c:pt idx="22">
                  <c:v>4834</c:v>
                </c:pt>
                <c:pt idx="23">
                  <c:v>4834</c:v>
                </c:pt>
                <c:pt idx="24">
                  <c:v>4818</c:v>
                </c:pt>
                <c:pt idx="25">
                  <c:v>3931</c:v>
                </c:pt>
                <c:pt idx="26">
                  <c:v>3073</c:v>
                </c:pt>
                <c:pt idx="27">
                  <c:v>2804</c:v>
                </c:pt>
                <c:pt idx="28">
                  <c:v>1445</c:v>
                </c:pt>
                <c:pt idx="29">
                  <c:v>1312</c:v>
                </c:pt>
                <c:pt idx="30">
                  <c:v>694</c:v>
                </c:pt>
                <c:pt idx="31">
                  <c:v>410</c:v>
                </c:pt>
                <c:pt idx="32">
                  <c:v>320</c:v>
                </c:pt>
                <c:pt idx="33">
                  <c:v>198</c:v>
                </c:pt>
                <c:pt idx="34">
                  <c:v>117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5-44A1-93DA-0372CC6E0E3C}"/>
            </c:ext>
          </c:extLst>
        </c:ser>
        <c:ser>
          <c:idx val="1"/>
          <c:order val="1"/>
          <c:tx>
            <c:strRef>
              <c:f>'15-16 VS 16-17'!$D$83</c:f>
              <c:strCache>
                <c:ptCount val="1"/>
                <c:pt idx="0">
                  <c:v>BOYS SCHOOL 15-16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'15-16 VS 16-17'!$B$84:$B$119</c:f>
              <c:strCache>
                <c:ptCount val="36"/>
                <c:pt idx="0">
                  <c:v>ODISHA</c:v>
                </c:pt>
                <c:pt idx="1">
                  <c:v>MANIPUR</c:v>
                </c:pt>
                <c:pt idx="2">
                  <c:v>ANDHRA PRADESH</c:v>
                </c:pt>
                <c:pt idx="3">
                  <c:v>MIZORAM</c:v>
                </c:pt>
                <c:pt idx="4">
                  <c:v>HIMACHAL PRADESH</c:v>
                </c:pt>
                <c:pt idx="5">
                  <c:v>TAMIL NADU</c:v>
                </c:pt>
                <c:pt idx="6">
                  <c:v>MEGHALAYA</c:v>
                </c:pt>
                <c:pt idx="7">
                  <c:v>GUJARAT</c:v>
                </c:pt>
                <c:pt idx="8">
                  <c:v>GOA</c:v>
                </c:pt>
                <c:pt idx="9">
                  <c:v>NAGALAND</c:v>
                </c:pt>
                <c:pt idx="10">
                  <c:v>DADRA &amp; NAGAR HAVELI</c:v>
                </c:pt>
                <c:pt idx="11">
                  <c:v>KERALA</c:v>
                </c:pt>
                <c:pt idx="12">
                  <c:v>HARYANA</c:v>
                </c:pt>
                <c:pt idx="13">
                  <c:v>DELHI</c:v>
                </c:pt>
                <c:pt idx="14">
                  <c:v>CHANDIGARH</c:v>
                </c:pt>
                <c:pt idx="15">
                  <c:v>UTTAR PRADESH</c:v>
                </c:pt>
                <c:pt idx="16">
                  <c:v>WEST BENGAL</c:v>
                </c:pt>
                <c:pt idx="17">
                  <c:v>ASSAM</c:v>
                </c:pt>
                <c:pt idx="18">
                  <c:v>BIHAR</c:v>
                </c:pt>
                <c:pt idx="19">
                  <c:v>MADHYA PRADESH</c:v>
                </c:pt>
                <c:pt idx="20">
                  <c:v>A &amp; N ISLANDS</c:v>
                </c:pt>
                <c:pt idx="21">
                  <c:v>PUNJAB</c:v>
                </c:pt>
                <c:pt idx="22">
                  <c:v>RAJASTHAN</c:v>
                </c:pt>
                <c:pt idx="23">
                  <c:v>JAMMU &amp; KASHMIR</c:v>
                </c:pt>
                <c:pt idx="24">
                  <c:v>TELANGANA</c:v>
                </c:pt>
                <c:pt idx="25">
                  <c:v>JHARKHAND</c:v>
                </c:pt>
                <c:pt idx="26">
                  <c:v>UTTARAKHAND</c:v>
                </c:pt>
                <c:pt idx="27">
                  <c:v>KARNATAKA</c:v>
                </c:pt>
                <c:pt idx="28">
                  <c:v>SIKKIM</c:v>
                </c:pt>
                <c:pt idx="29">
                  <c:v>CHHATTISGARH</c:v>
                </c:pt>
                <c:pt idx="30">
                  <c:v>DAMAN &amp; DIU</c:v>
                </c:pt>
                <c:pt idx="31">
                  <c:v>LAKSHADWEEP</c:v>
                </c:pt>
                <c:pt idx="32">
                  <c:v>ARUNACHAL PRADESH</c:v>
                </c:pt>
                <c:pt idx="33">
                  <c:v>MAHARASHTRA</c:v>
                </c:pt>
                <c:pt idx="34">
                  <c:v>TRIPURA</c:v>
                </c:pt>
                <c:pt idx="35">
                  <c:v>PUDUCHERRY</c:v>
                </c:pt>
              </c:strCache>
            </c:strRef>
          </c:cat>
          <c:val>
            <c:numRef>
              <c:f>'15-16 VS 16-17'!$D$84:$D$119</c:f>
              <c:numCache>
                <c:formatCode>General</c:formatCode>
                <c:ptCount val="36"/>
                <c:pt idx="0">
                  <c:v>241982</c:v>
                </c:pt>
                <c:pt idx="1">
                  <c:v>137546</c:v>
                </c:pt>
                <c:pt idx="2">
                  <c:v>106362</c:v>
                </c:pt>
                <c:pt idx="3">
                  <c:v>96345</c:v>
                </c:pt>
                <c:pt idx="4">
                  <c:v>92932</c:v>
                </c:pt>
                <c:pt idx="5">
                  <c:v>79771</c:v>
                </c:pt>
                <c:pt idx="6">
                  <c:v>67863</c:v>
                </c:pt>
                <c:pt idx="7">
                  <c:v>64642</c:v>
                </c:pt>
                <c:pt idx="8">
                  <c:v>60912</c:v>
                </c:pt>
                <c:pt idx="9">
                  <c:v>59411</c:v>
                </c:pt>
                <c:pt idx="10">
                  <c:v>56356</c:v>
                </c:pt>
                <c:pt idx="11">
                  <c:v>49534</c:v>
                </c:pt>
                <c:pt idx="12">
                  <c:v>46793</c:v>
                </c:pt>
                <c:pt idx="13">
                  <c:v>42653</c:v>
                </c:pt>
                <c:pt idx="14">
                  <c:v>39736</c:v>
                </c:pt>
                <c:pt idx="15">
                  <c:v>28128</c:v>
                </c:pt>
                <c:pt idx="16">
                  <c:v>28327</c:v>
                </c:pt>
                <c:pt idx="17">
                  <c:v>23317</c:v>
                </c:pt>
                <c:pt idx="18">
                  <c:v>20888</c:v>
                </c:pt>
                <c:pt idx="19">
                  <c:v>17952</c:v>
                </c:pt>
                <c:pt idx="20">
                  <c:v>16246</c:v>
                </c:pt>
                <c:pt idx="21">
                  <c:v>13208</c:v>
                </c:pt>
                <c:pt idx="22">
                  <c:v>4821</c:v>
                </c:pt>
                <c:pt idx="23">
                  <c:v>4821</c:v>
                </c:pt>
                <c:pt idx="24">
                  <c:v>4829</c:v>
                </c:pt>
                <c:pt idx="25">
                  <c:v>3922</c:v>
                </c:pt>
                <c:pt idx="26">
                  <c:v>3067</c:v>
                </c:pt>
                <c:pt idx="27">
                  <c:v>2797</c:v>
                </c:pt>
                <c:pt idx="28">
                  <c:v>1455</c:v>
                </c:pt>
                <c:pt idx="29">
                  <c:v>1274</c:v>
                </c:pt>
                <c:pt idx="30">
                  <c:v>686</c:v>
                </c:pt>
                <c:pt idx="31">
                  <c:v>409</c:v>
                </c:pt>
                <c:pt idx="32">
                  <c:v>322</c:v>
                </c:pt>
                <c:pt idx="33">
                  <c:v>198</c:v>
                </c:pt>
                <c:pt idx="34">
                  <c:v>117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15-44A1-93DA-0372CC6E0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938047391"/>
        <c:axId val="1838393999"/>
      </c:barChart>
      <c:catAx>
        <c:axId val="193804739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393999"/>
        <c:crosses val="autoZero"/>
        <c:auto val="1"/>
        <c:lblAlgn val="ctr"/>
        <c:lblOffset val="100"/>
        <c:noMultiLvlLbl val="0"/>
      </c:catAx>
      <c:valAx>
        <c:axId val="183839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04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GIRLS SCHOOL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'15-16 VS 16-17'!$U$83</c:f>
              <c:strCache>
                <c:ptCount val="1"/>
                <c:pt idx="0">
                  <c:v>GIRLS SCHOOL  16-17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'15-16 VS 16-17'!$T$84:$T$119</c:f>
              <c:strCache>
                <c:ptCount val="36"/>
                <c:pt idx="0">
                  <c:v>ODISHA</c:v>
                </c:pt>
                <c:pt idx="1">
                  <c:v>MANIPUR</c:v>
                </c:pt>
                <c:pt idx="2">
                  <c:v>ANDHRA PRADESH</c:v>
                </c:pt>
                <c:pt idx="3">
                  <c:v>MIZORAM</c:v>
                </c:pt>
                <c:pt idx="4">
                  <c:v>HIMACHAL PRADESH</c:v>
                </c:pt>
                <c:pt idx="5">
                  <c:v>TAMIL NADU</c:v>
                </c:pt>
                <c:pt idx="6">
                  <c:v>MEGHALAYA</c:v>
                </c:pt>
                <c:pt idx="7">
                  <c:v>GUJARAT</c:v>
                </c:pt>
                <c:pt idx="8">
                  <c:v>GOA</c:v>
                </c:pt>
                <c:pt idx="9">
                  <c:v>NAGALAND</c:v>
                </c:pt>
                <c:pt idx="10">
                  <c:v>DADRA &amp; NAGAR HAVELI</c:v>
                </c:pt>
                <c:pt idx="11">
                  <c:v>KERALA</c:v>
                </c:pt>
                <c:pt idx="12">
                  <c:v>HARYANA</c:v>
                </c:pt>
                <c:pt idx="13">
                  <c:v>DELHI</c:v>
                </c:pt>
                <c:pt idx="14">
                  <c:v>CHANDIGARH</c:v>
                </c:pt>
                <c:pt idx="15">
                  <c:v>UTTAR PRADESH</c:v>
                </c:pt>
                <c:pt idx="16">
                  <c:v>WEST BENGAL</c:v>
                </c:pt>
                <c:pt idx="17">
                  <c:v>ASSAM</c:v>
                </c:pt>
                <c:pt idx="18">
                  <c:v>BIHAR</c:v>
                </c:pt>
                <c:pt idx="19">
                  <c:v>MADHYA PRADESH</c:v>
                </c:pt>
                <c:pt idx="20">
                  <c:v>A &amp; N ISLANDS</c:v>
                </c:pt>
                <c:pt idx="21">
                  <c:v>PUNJAB</c:v>
                </c:pt>
                <c:pt idx="22">
                  <c:v>JAMMU &amp; KASHMIR</c:v>
                </c:pt>
                <c:pt idx="23">
                  <c:v>TELANGANA</c:v>
                </c:pt>
                <c:pt idx="24">
                  <c:v>RAJASTHAN</c:v>
                </c:pt>
                <c:pt idx="25">
                  <c:v>JHARKHAND</c:v>
                </c:pt>
                <c:pt idx="26">
                  <c:v>UTTARAKHAND</c:v>
                </c:pt>
                <c:pt idx="27">
                  <c:v>KARNATAKA</c:v>
                </c:pt>
                <c:pt idx="28">
                  <c:v>SIKKIM</c:v>
                </c:pt>
                <c:pt idx="29">
                  <c:v>CHHATTISGARH</c:v>
                </c:pt>
                <c:pt idx="30">
                  <c:v>DAMAN &amp; DIU</c:v>
                </c:pt>
                <c:pt idx="31">
                  <c:v>LAKSHADWEEP</c:v>
                </c:pt>
                <c:pt idx="32">
                  <c:v>ARUNACHAL PRADESH</c:v>
                </c:pt>
                <c:pt idx="33">
                  <c:v>MAHARASHTRA</c:v>
                </c:pt>
                <c:pt idx="34">
                  <c:v>TRIPURA</c:v>
                </c:pt>
                <c:pt idx="35">
                  <c:v>PUDUCHERRY</c:v>
                </c:pt>
              </c:strCache>
            </c:strRef>
          </c:cat>
          <c:val>
            <c:numRef>
              <c:f>'15-16 VS 16-17'!$U$84:$U$119</c:f>
              <c:numCache>
                <c:formatCode>General</c:formatCode>
                <c:ptCount val="36"/>
                <c:pt idx="0">
                  <c:v>252659</c:v>
                </c:pt>
                <c:pt idx="1">
                  <c:v>139886</c:v>
                </c:pt>
                <c:pt idx="2">
                  <c:v>105422</c:v>
                </c:pt>
                <c:pt idx="3">
                  <c:v>103865</c:v>
                </c:pt>
                <c:pt idx="4">
                  <c:v>95291</c:v>
                </c:pt>
                <c:pt idx="5">
                  <c:v>80775</c:v>
                </c:pt>
                <c:pt idx="6">
                  <c:v>68758</c:v>
                </c:pt>
                <c:pt idx="7">
                  <c:v>66080</c:v>
                </c:pt>
                <c:pt idx="8">
                  <c:v>61491</c:v>
                </c:pt>
                <c:pt idx="9">
                  <c:v>61027</c:v>
                </c:pt>
                <c:pt idx="10">
                  <c:v>57294</c:v>
                </c:pt>
                <c:pt idx="11">
                  <c:v>50157</c:v>
                </c:pt>
                <c:pt idx="12">
                  <c:v>46363</c:v>
                </c:pt>
                <c:pt idx="13">
                  <c:v>43398</c:v>
                </c:pt>
                <c:pt idx="14">
                  <c:v>40813</c:v>
                </c:pt>
                <c:pt idx="15">
                  <c:v>28527</c:v>
                </c:pt>
                <c:pt idx="16">
                  <c:v>28468</c:v>
                </c:pt>
                <c:pt idx="17">
                  <c:v>23535</c:v>
                </c:pt>
                <c:pt idx="18">
                  <c:v>22013</c:v>
                </c:pt>
                <c:pt idx="19">
                  <c:v>18156</c:v>
                </c:pt>
                <c:pt idx="20">
                  <c:v>16371</c:v>
                </c:pt>
                <c:pt idx="21">
                  <c:v>13240</c:v>
                </c:pt>
                <c:pt idx="22">
                  <c:v>4851</c:v>
                </c:pt>
                <c:pt idx="23">
                  <c:v>4848</c:v>
                </c:pt>
                <c:pt idx="24">
                  <c:v>4748</c:v>
                </c:pt>
                <c:pt idx="25">
                  <c:v>4014</c:v>
                </c:pt>
                <c:pt idx="26">
                  <c:v>3077</c:v>
                </c:pt>
                <c:pt idx="27">
                  <c:v>2805</c:v>
                </c:pt>
                <c:pt idx="28">
                  <c:v>1441</c:v>
                </c:pt>
                <c:pt idx="29">
                  <c:v>1232</c:v>
                </c:pt>
                <c:pt idx="30">
                  <c:v>702</c:v>
                </c:pt>
                <c:pt idx="31">
                  <c:v>411</c:v>
                </c:pt>
                <c:pt idx="32">
                  <c:v>321</c:v>
                </c:pt>
                <c:pt idx="33">
                  <c:v>200</c:v>
                </c:pt>
                <c:pt idx="34">
                  <c:v>117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E-4FAF-9FA9-517E993E7845}"/>
            </c:ext>
          </c:extLst>
        </c:ser>
        <c:ser>
          <c:idx val="1"/>
          <c:order val="1"/>
          <c:tx>
            <c:strRef>
              <c:f>'15-16 VS 16-17'!$V$83</c:f>
              <c:strCache>
                <c:ptCount val="1"/>
                <c:pt idx="0">
                  <c:v>GIRLS SCHOOL 15-16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'15-16 VS 16-17'!$T$84:$T$119</c:f>
              <c:strCache>
                <c:ptCount val="36"/>
                <c:pt idx="0">
                  <c:v>ODISHA</c:v>
                </c:pt>
                <c:pt idx="1">
                  <c:v>MANIPUR</c:v>
                </c:pt>
                <c:pt idx="2">
                  <c:v>ANDHRA PRADESH</c:v>
                </c:pt>
                <c:pt idx="3">
                  <c:v>MIZORAM</c:v>
                </c:pt>
                <c:pt idx="4">
                  <c:v>HIMACHAL PRADESH</c:v>
                </c:pt>
                <c:pt idx="5">
                  <c:v>TAMIL NADU</c:v>
                </c:pt>
                <c:pt idx="6">
                  <c:v>MEGHALAYA</c:v>
                </c:pt>
                <c:pt idx="7">
                  <c:v>GUJARAT</c:v>
                </c:pt>
                <c:pt idx="8">
                  <c:v>GOA</c:v>
                </c:pt>
                <c:pt idx="9">
                  <c:v>NAGALAND</c:v>
                </c:pt>
                <c:pt idx="10">
                  <c:v>DADRA &amp; NAGAR HAVELI</c:v>
                </c:pt>
                <c:pt idx="11">
                  <c:v>KERALA</c:v>
                </c:pt>
                <c:pt idx="12">
                  <c:v>HARYANA</c:v>
                </c:pt>
                <c:pt idx="13">
                  <c:v>DELHI</c:v>
                </c:pt>
                <c:pt idx="14">
                  <c:v>CHANDIGARH</c:v>
                </c:pt>
                <c:pt idx="15">
                  <c:v>UTTAR PRADESH</c:v>
                </c:pt>
                <c:pt idx="16">
                  <c:v>WEST BENGAL</c:v>
                </c:pt>
                <c:pt idx="17">
                  <c:v>ASSAM</c:v>
                </c:pt>
                <c:pt idx="18">
                  <c:v>BIHAR</c:v>
                </c:pt>
                <c:pt idx="19">
                  <c:v>MADHYA PRADESH</c:v>
                </c:pt>
                <c:pt idx="20">
                  <c:v>A &amp; N ISLANDS</c:v>
                </c:pt>
                <c:pt idx="21">
                  <c:v>PUNJAB</c:v>
                </c:pt>
                <c:pt idx="22">
                  <c:v>JAMMU &amp; KASHMIR</c:v>
                </c:pt>
                <c:pt idx="23">
                  <c:v>TELANGANA</c:v>
                </c:pt>
                <c:pt idx="24">
                  <c:v>RAJASTHAN</c:v>
                </c:pt>
                <c:pt idx="25">
                  <c:v>JHARKHAND</c:v>
                </c:pt>
                <c:pt idx="26">
                  <c:v>UTTARAKHAND</c:v>
                </c:pt>
                <c:pt idx="27">
                  <c:v>KARNATAKA</c:v>
                </c:pt>
                <c:pt idx="28">
                  <c:v>SIKKIM</c:v>
                </c:pt>
                <c:pt idx="29">
                  <c:v>CHHATTISGARH</c:v>
                </c:pt>
                <c:pt idx="30">
                  <c:v>DAMAN &amp; DIU</c:v>
                </c:pt>
                <c:pt idx="31">
                  <c:v>LAKSHADWEEP</c:v>
                </c:pt>
                <c:pt idx="32">
                  <c:v>ARUNACHAL PRADESH</c:v>
                </c:pt>
                <c:pt idx="33">
                  <c:v>MAHARASHTRA</c:v>
                </c:pt>
                <c:pt idx="34">
                  <c:v>TRIPURA</c:v>
                </c:pt>
                <c:pt idx="35">
                  <c:v>PUDUCHERRY</c:v>
                </c:pt>
              </c:strCache>
            </c:strRef>
          </c:cat>
          <c:val>
            <c:numRef>
              <c:f>'15-16 VS 16-17'!$V$84:$V$119</c:f>
              <c:numCache>
                <c:formatCode>General</c:formatCode>
                <c:ptCount val="36"/>
                <c:pt idx="0">
                  <c:v>244632</c:v>
                </c:pt>
                <c:pt idx="1">
                  <c:v>138679</c:v>
                </c:pt>
                <c:pt idx="2">
                  <c:v>107902</c:v>
                </c:pt>
                <c:pt idx="3">
                  <c:v>97093</c:v>
                </c:pt>
                <c:pt idx="4">
                  <c:v>94555</c:v>
                </c:pt>
                <c:pt idx="5">
                  <c:v>80052</c:v>
                </c:pt>
                <c:pt idx="6">
                  <c:v>68749</c:v>
                </c:pt>
                <c:pt idx="7">
                  <c:v>65674</c:v>
                </c:pt>
                <c:pt idx="8">
                  <c:v>61242</c:v>
                </c:pt>
                <c:pt idx="9">
                  <c:v>60047</c:v>
                </c:pt>
                <c:pt idx="10">
                  <c:v>56844</c:v>
                </c:pt>
                <c:pt idx="11">
                  <c:v>49651</c:v>
                </c:pt>
                <c:pt idx="12">
                  <c:v>47184</c:v>
                </c:pt>
                <c:pt idx="13">
                  <c:v>42921</c:v>
                </c:pt>
                <c:pt idx="14">
                  <c:v>40382</c:v>
                </c:pt>
                <c:pt idx="15">
                  <c:v>28373</c:v>
                </c:pt>
                <c:pt idx="16">
                  <c:v>28531</c:v>
                </c:pt>
                <c:pt idx="17">
                  <c:v>23514</c:v>
                </c:pt>
                <c:pt idx="18">
                  <c:v>21468</c:v>
                </c:pt>
                <c:pt idx="19">
                  <c:v>17981</c:v>
                </c:pt>
                <c:pt idx="20">
                  <c:v>16358</c:v>
                </c:pt>
                <c:pt idx="21">
                  <c:v>13259</c:v>
                </c:pt>
                <c:pt idx="22">
                  <c:v>4833</c:v>
                </c:pt>
                <c:pt idx="23">
                  <c:v>4859</c:v>
                </c:pt>
                <c:pt idx="24">
                  <c:v>4735</c:v>
                </c:pt>
                <c:pt idx="25">
                  <c:v>4006</c:v>
                </c:pt>
                <c:pt idx="26">
                  <c:v>3072</c:v>
                </c:pt>
                <c:pt idx="27">
                  <c:v>2798</c:v>
                </c:pt>
                <c:pt idx="28">
                  <c:v>1451</c:v>
                </c:pt>
                <c:pt idx="29">
                  <c:v>1195</c:v>
                </c:pt>
                <c:pt idx="30">
                  <c:v>693</c:v>
                </c:pt>
                <c:pt idx="31">
                  <c:v>410</c:v>
                </c:pt>
                <c:pt idx="32">
                  <c:v>323</c:v>
                </c:pt>
                <c:pt idx="33">
                  <c:v>200</c:v>
                </c:pt>
                <c:pt idx="34">
                  <c:v>117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AE-4FAF-9FA9-517E993E7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451472959"/>
        <c:axId val="34208655"/>
      </c:barChart>
      <c:catAx>
        <c:axId val="14514729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08655"/>
        <c:crosses val="autoZero"/>
        <c:auto val="1"/>
        <c:lblAlgn val="ctr"/>
        <c:lblOffset val="100"/>
        <c:noMultiLvlLbl val="0"/>
      </c:catAx>
      <c:valAx>
        <c:axId val="3420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47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GOVT. SCHOOL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'15-16 VS 16-17'!$C$43</c:f>
              <c:strCache>
                <c:ptCount val="1"/>
                <c:pt idx="0">
                  <c:v>SCHTOTGA 15-16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'15-16 VS 16-17'!$B$44:$B$79</c:f>
              <c:strCache>
                <c:ptCount val="36"/>
                <c:pt idx="0">
                  <c:v>UTTAR PRADESH</c:v>
                </c:pt>
                <c:pt idx="1">
                  <c:v>MADHYA PRADESH</c:v>
                </c:pt>
                <c:pt idx="2">
                  <c:v>MAHARASHTRA</c:v>
                </c:pt>
                <c:pt idx="3">
                  <c:v>WEST BENGAL</c:v>
                </c:pt>
                <c:pt idx="4">
                  <c:v>BIHAR</c:v>
                </c:pt>
                <c:pt idx="5">
                  <c:v>RAJASTHAN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  <c:pt idx="10">
                  <c:v>TAMIL NADU</c:v>
                </c:pt>
                <c:pt idx="11">
                  <c:v>CHHATTISGARH</c:v>
                </c:pt>
                <c:pt idx="12">
                  <c:v>JHARKHAND</c:v>
                </c:pt>
                <c:pt idx="13">
                  <c:v>GUJARAT</c:v>
                </c:pt>
                <c:pt idx="14">
                  <c:v>TELANGANA</c:v>
                </c:pt>
                <c:pt idx="15">
                  <c:v>JAMMU &amp; KASHMIR</c:v>
                </c:pt>
                <c:pt idx="16">
                  <c:v>PUNJAB</c:v>
                </c:pt>
                <c:pt idx="17">
                  <c:v>UTTARAKHAND</c:v>
                </c:pt>
                <c:pt idx="18">
                  <c:v>HIMACHAL PRADESH</c:v>
                </c:pt>
                <c:pt idx="19">
                  <c:v>HARYANA</c:v>
                </c:pt>
                <c:pt idx="20">
                  <c:v>KERALA</c:v>
                </c:pt>
                <c:pt idx="21">
                  <c:v>MEGHALAYA</c:v>
                </c:pt>
                <c:pt idx="22">
                  <c:v>TRIPURA</c:v>
                </c:pt>
                <c:pt idx="23">
                  <c:v>MANIPUR</c:v>
                </c:pt>
                <c:pt idx="24">
                  <c:v>ARUNACHAL PRADESH</c:v>
                </c:pt>
                <c:pt idx="25">
                  <c:v>DELHI</c:v>
                </c:pt>
                <c:pt idx="26">
                  <c:v>MIZORAM</c:v>
                </c:pt>
                <c:pt idx="27">
                  <c:v>NAGALAND</c:v>
                </c:pt>
                <c:pt idx="28">
                  <c:v>GOA</c:v>
                </c:pt>
                <c:pt idx="29">
                  <c:v>SIKKIM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DADRA &amp; NAGAR HAVELI</c:v>
                </c:pt>
                <c:pt idx="33">
                  <c:v>CHANDIGARH</c:v>
                </c:pt>
                <c:pt idx="34">
                  <c:v>DAMAN &amp; DIU</c:v>
                </c:pt>
                <c:pt idx="35">
                  <c:v>LAKSHADWEEP</c:v>
                </c:pt>
              </c:strCache>
            </c:strRef>
          </c:cat>
          <c:val>
            <c:numRef>
              <c:f>'15-16 VS 16-17'!$C$44:$C$79</c:f>
              <c:numCache>
                <c:formatCode>General</c:formatCode>
                <c:ptCount val="36"/>
                <c:pt idx="0">
                  <c:v>169373</c:v>
                </c:pt>
                <c:pt idx="1">
                  <c:v>115393</c:v>
                </c:pt>
                <c:pt idx="2">
                  <c:v>85476</c:v>
                </c:pt>
                <c:pt idx="3">
                  <c:v>82990</c:v>
                </c:pt>
                <c:pt idx="4">
                  <c:v>71632</c:v>
                </c:pt>
                <c:pt idx="5">
                  <c:v>70664</c:v>
                </c:pt>
                <c:pt idx="6">
                  <c:v>63336</c:v>
                </c:pt>
                <c:pt idx="7">
                  <c:v>54073</c:v>
                </c:pt>
                <c:pt idx="8">
                  <c:v>48676</c:v>
                </c:pt>
                <c:pt idx="9">
                  <c:v>46673</c:v>
                </c:pt>
                <c:pt idx="10">
                  <c:v>46593</c:v>
                </c:pt>
                <c:pt idx="11">
                  <c:v>44787</c:v>
                </c:pt>
                <c:pt idx="12">
                  <c:v>41571</c:v>
                </c:pt>
                <c:pt idx="13">
                  <c:v>34633</c:v>
                </c:pt>
                <c:pt idx="14">
                  <c:v>29421</c:v>
                </c:pt>
                <c:pt idx="15">
                  <c:v>23329</c:v>
                </c:pt>
                <c:pt idx="16">
                  <c:v>20956</c:v>
                </c:pt>
                <c:pt idx="17">
                  <c:v>18044</c:v>
                </c:pt>
                <c:pt idx="18">
                  <c:v>15386</c:v>
                </c:pt>
                <c:pt idx="19">
                  <c:v>14825</c:v>
                </c:pt>
                <c:pt idx="20">
                  <c:v>11435</c:v>
                </c:pt>
                <c:pt idx="21">
                  <c:v>11345</c:v>
                </c:pt>
                <c:pt idx="22">
                  <c:v>4370</c:v>
                </c:pt>
                <c:pt idx="23">
                  <c:v>3881</c:v>
                </c:pt>
                <c:pt idx="24">
                  <c:v>3524</c:v>
                </c:pt>
                <c:pt idx="25">
                  <c:v>3082</c:v>
                </c:pt>
                <c:pt idx="26">
                  <c:v>2355</c:v>
                </c:pt>
                <c:pt idx="27">
                  <c:v>2092</c:v>
                </c:pt>
                <c:pt idx="28">
                  <c:v>1316</c:v>
                </c:pt>
                <c:pt idx="29">
                  <c:v>873</c:v>
                </c:pt>
                <c:pt idx="30">
                  <c:v>454</c:v>
                </c:pt>
                <c:pt idx="31">
                  <c:v>342</c:v>
                </c:pt>
                <c:pt idx="32">
                  <c:v>287</c:v>
                </c:pt>
                <c:pt idx="33">
                  <c:v>122</c:v>
                </c:pt>
                <c:pt idx="34">
                  <c:v>98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A-4D3D-AC13-13800991BF12}"/>
            </c:ext>
          </c:extLst>
        </c:ser>
        <c:ser>
          <c:idx val="1"/>
          <c:order val="1"/>
          <c:tx>
            <c:strRef>
              <c:f>'15-16 VS 16-17'!$D$43</c:f>
              <c:strCache>
                <c:ptCount val="1"/>
                <c:pt idx="0">
                  <c:v>SCHTOTGA 16-17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'15-16 VS 16-17'!$B$44:$B$79</c:f>
              <c:strCache>
                <c:ptCount val="36"/>
                <c:pt idx="0">
                  <c:v>UTTAR PRADESH</c:v>
                </c:pt>
                <c:pt idx="1">
                  <c:v>MADHYA PRADESH</c:v>
                </c:pt>
                <c:pt idx="2">
                  <c:v>MAHARASHTRA</c:v>
                </c:pt>
                <c:pt idx="3">
                  <c:v>WEST BENGAL</c:v>
                </c:pt>
                <c:pt idx="4">
                  <c:v>BIHAR</c:v>
                </c:pt>
                <c:pt idx="5">
                  <c:v>RAJASTHAN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  <c:pt idx="10">
                  <c:v>TAMIL NADU</c:v>
                </c:pt>
                <c:pt idx="11">
                  <c:v>CHHATTISGARH</c:v>
                </c:pt>
                <c:pt idx="12">
                  <c:v>JHARKHAND</c:v>
                </c:pt>
                <c:pt idx="13">
                  <c:v>GUJARAT</c:v>
                </c:pt>
                <c:pt idx="14">
                  <c:v>TELANGANA</c:v>
                </c:pt>
                <c:pt idx="15">
                  <c:v>JAMMU &amp; KASHMIR</c:v>
                </c:pt>
                <c:pt idx="16">
                  <c:v>PUNJAB</c:v>
                </c:pt>
                <c:pt idx="17">
                  <c:v>UTTARAKHAND</c:v>
                </c:pt>
                <c:pt idx="18">
                  <c:v>HIMACHAL PRADESH</c:v>
                </c:pt>
                <c:pt idx="19">
                  <c:v>HARYANA</c:v>
                </c:pt>
                <c:pt idx="20">
                  <c:v>KERALA</c:v>
                </c:pt>
                <c:pt idx="21">
                  <c:v>MEGHALAYA</c:v>
                </c:pt>
                <c:pt idx="22">
                  <c:v>TRIPURA</c:v>
                </c:pt>
                <c:pt idx="23">
                  <c:v>MANIPUR</c:v>
                </c:pt>
                <c:pt idx="24">
                  <c:v>ARUNACHAL PRADESH</c:v>
                </c:pt>
                <c:pt idx="25">
                  <c:v>DELHI</c:v>
                </c:pt>
                <c:pt idx="26">
                  <c:v>MIZORAM</c:v>
                </c:pt>
                <c:pt idx="27">
                  <c:v>NAGALAND</c:v>
                </c:pt>
                <c:pt idx="28">
                  <c:v>GOA</c:v>
                </c:pt>
                <c:pt idx="29">
                  <c:v>SIKKIM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DADRA &amp; NAGAR HAVELI</c:v>
                </c:pt>
                <c:pt idx="33">
                  <c:v>CHANDIGARH</c:v>
                </c:pt>
                <c:pt idx="34">
                  <c:v>DAMAN &amp; DIU</c:v>
                </c:pt>
                <c:pt idx="35">
                  <c:v>LAKSHADWEEP</c:v>
                </c:pt>
              </c:strCache>
            </c:strRef>
          </c:cat>
          <c:val>
            <c:numRef>
              <c:f>'15-16 VS 16-17'!$D$44:$D$79</c:f>
              <c:numCache>
                <c:formatCode>General</c:formatCode>
                <c:ptCount val="36"/>
                <c:pt idx="0">
                  <c:v>169369</c:v>
                </c:pt>
                <c:pt idx="1">
                  <c:v>115211</c:v>
                </c:pt>
                <c:pt idx="2">
                  <c:v>88588</c:v>
                </c:pt>
                <c:pt idx="3">
                  <c:v>83207</c:v>
                </c:pt>
                <c:pt idx="4">
                  <c:v>71754</c:v>
                </c:pt>
                <c:pt idx="5">
                  <c:v>67930</c:v>
                </c:pt>
                <c:pt idx="6">
                  <c:v>62823</c:v>
                </c:pt>
                <c:pt idx="7">
                  <c:v>54220</c:v>
                </c:pt>
                <c:pt idx="8">
                  <c:v>48117</c:v>
                </c:pt>
                <c:pt idx="9">
                  <c:v>46969</c:v>
                </c:pt>
                <c:pt idx="10">
                  <c:v>46691</c:v>
                </c:pt>
                <c:pt idx="11">
                  <c:v>44805</c:v>
                </c:pt>
                <c:pt idx="12">
                  <c:v>40398</c:v>
                </c:pt>
                <c:pt idx="13">
                  <c:v>34558</c:v>
                </c:pt>
                <c:pt idx="14">
                  <c:v>29697</c:v>
                </c:pt>
                <c:pt idx="15">
                  <c:v>23348</c:v>
                </c:pt>
                <c:pt idx="16">
                  <c:v>20989</c:v>
                </c:pt>
                <c:pt idx="17">
                  <c:v>18077</c:v>
                </c:pt>
                <c:pt idx="18">
                  <c:v>15489</c:v>
                </c:pt>
                <c:pt idx="19">
                  <c:v>14673</c:v>
                </c:pt>
                <c:pt idx="20">
                  <c:v>11714</c:v>
                </c:pt>
                <c:pt idx="21">
                  <c:v>11370</c:v>
                </c:pt>
                <c:pt idx="22">
                  <c:v>4365</c:v>
                </c:pt>
                <c:pt idx="23">
                  <c:v>3878</c:v>
                </c:pt>
                <c:pt idx="24">
                  <c:v>3488</c:v>
                </c:pt>
                <c:pt idx="25">
                  <c:v>3045</c:v>
                </c:pt>
                <c:pt idx="26">
                  <c:v>2351</c:v>
                </c:pt>
                <c:pt idx="27">
                  <c:v>2089</c:v>
                </c:pt>
                <c:pt idx="28">
                  <c:v>1307</c:v>
                </c:pt>
                <c:pt idx="29">
                  <c:v>878</c:v>
                </c:pt>
                <c:pt idx="30">
                  <c:v>447</c:v>
                </c:pt>
                <c:pt idx="31">
                  <c:v>342</c:v>
                </c:pt>
                <c:pt idx="32">
                  <c:v>285</c:v>
                </c:pt>
                <c:pt idx="33">
                  <c:v>123</c:v>
                </c:pt>
                <c:pt idx="34">
                  <c:v>98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5A-4D3D-AC13-13800991B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702456543"/>
        <c:axId val="1780086079"/>
      </c:barChart>
      <c:catAx>
        <c:axId val="170245654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086079"/>
        <c:crosses val="autoZero"/>
        <c:auto val="1"/>
        <c:lblAlgn val="ctr"/>
        <c:lblOffset val="100"/>
        <c:noMultiLvlLbl val="0"/>
      </c:catAx>
      <c:valAx>
        <c:axId val="178008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456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PRIMARY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'15-16 VS 16-17'!$U$3</c:f>
              <c:strCache>
                <c:ptCount val="1"/>
                <c:pt idx="0">
                  <c:v>2016-17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'15-16 VS 16-17'!$T$4:$T$39</c:f>
              <c:strCache>
                <c:ptCount val="36"/>
                <c:pt idx="0">
                  <c:v>UTTAR PRADESH</c:v>
                </c:pt>
                <c:pt idx="1">
                  <c:v>MADHYA PRADESH</c:v>
                </c:pt>
                <c:pt idx="2">
                  <c:v>WEST BENGAL</c:v>
                </c:pt>
                <c:pt idx="3">
                  <c:v>MAHARASHTRA</c:v>
                </c:pt>
                <c:pt idx="4">
                  <c:v>ASSAM</c:v>
                </c:pt>
                <c:pt idx="5">
                  <c:v>BIHAR</c:v>
                </c:pt>
                <c:pt idx="6">
                  <c:v>RAJASTHAN</c:v>
                </c:pt>
                <c:pt idx="7">
                  <c:v>ANDHRA PRADESH</c:v>
                </c:pt>
                <c:pt idx="8">
                  <c:v>ODISHA</c:v>
                </c:pt>
                <c:pt idx="9">
                  <c:v>TAMIL NADU</c:v>
                </c:pt>
                <c:pt idx="10">
                  <c:v>CHHATTISGARH</c:v>
                </c:pt>
                <c:pt idx="11">
                  <c:v>JHARKHAND</c:v>
                </c:pt>
                <c:pt idx="12">
                  <c:v>KARNATAKA</c:v>
                </c:pt>
                <c:pt idx="13">
                  <c:v>TELANGANA</c:v>
                </c:pt>
                <c:pt idx="14">
                  <c:v>UTTARAKHAND</c:v>
                </c:pt>
                <c:pt idx="15">
                  <c:v>JAMMU &amp; KASHMIR</c:v>
                </c:pt>
                <c:pt idx="16">
                  <c:v>PUNJAB</c:v>
                </c:pt>
                <c:pt idx="17">
                  <c:v>GUJARAT</c:v>
                </c:pt>
                <c:pt idx="18">
                  <c:v>HIMACHAL PRADESH</c:v>
                </c:pt>
                <c:pt idx="19">
                  <c:v>HARYANA</c:v>
                </c:pt>
                <c:pt idx="20">
                  <c:v>MEGHALAYA</c:v>
                </c:pt>
                <c:pt idx="21">
                  <c:v>KERALA</c:v>
                </c:pt>
                <c:pt idx="22">
                  <c:v>MANIPUR</c:v>
                </c:pt>
                <c:pt idx="23">
                  <c:v>DELHI</c:v>
                </c:pt>
                <c:pt idx="24">
                  <c:v>TRIPURA</c:v>
                </c:pt>
                <c:pt idx="25">
                  <c:v>ARUNACHAL PRADESH</c:v>
                </c:pt>
                <c:pt idx="26">
                  <c:v>MIZORAM</c:v>
                </c:pt>
                <c:pt idx="27">
                  <c:v>NAGALAND</c:v>
                </c:pt>
                <c:pt idx="28">
                  <c:v>GOA</c:v>
                </c:pt>
                <c:pt idx="29">
                  <c:v>SIKKIM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DADRA &amp; NAGAR HAVELI</c:v>
                </c:pt>
                <c:pt idx="33">
                  <c:v>DAMAN &amp; DIU</c:v>
                </c:pt>
                <c:pt idx="34">
                  <c:v>LAKSHADWEEP</c:v>
                </c:pt>
                <c:pt idx="35">
                  <c:v>CHANDIGARH</c:v>
                </c:pt>
              </c:strCache>
            </c:strRef>
          </c:cat>
          <c:val>
            <c:numRef>
              <c:f>'15-16 VS 16-17'!$U$4:$U$39</c:f>
              <c:numCache>
                <c:formatCode>General</c:formatCode>
                <c:ptCount val="36"/>
                <c:pt idx="0">
                  <c:v>159596</c:v>
                </c:pt>
                <c:pt idx="1">
                  <c:v>88301</c:v>
                </c:pt>
                <c:pt idx="2">
                  <c:v>76954</c:v>
                </c:pt>
                <c:pt idx="3">
                  <c:v>53215</c:v>
                </c:pt>
                <c:pt idx="4">
                  <c:v>48567</c:v>
                </c:pt>
                <c:pt idx="5">
                  <c:v>43578</c:v>
                </c:pt>
                <c:pt idx="6">
                  <c:v>40193</c:v>
                </c:pt>
                <c:pt idx="7">
                  <c:v>39193</c:v>
                </c:pt>
                <c:pt idx="8">
                  <c:v>36318</c:v>
                </c:pt>
                <c:pt idx="9">
                  <c:v>35414</c:v>
                </c:pt>
                <c:pt idx="10">
                  <c:v>32969</c:v>
                </c:pt>
                <c:pt idx="11">
                  <c:v>26930</c:v>
                </c:pt>
                <c:pt idx="12">
                  <c:v>26583</c:v>
                </c:pt>
                <c:pt idx="13">
                  <c:v>21614</c:v>
                </c:pt>
                <c:pt idx="14">
                  <c:v>15297</c:v>
                </c:pt>
                <c:pt idx="15">
                  <c:v>14716</c:v>
                </c:pt>
                <c:pt idx="16">
                  <c:v>14242</c:v>
                </c:pt>
                <c:pt idx="17">
                  <c:v>11865</c:v>
                </c:pt>
                <c:pt idx="18">
                  <c:v>11329</c:v>
                </c:pt>
                <c:pt idx="19">
                  <c:v>9968</c:v>
                </c:pt>
                <c:pt idx="20">
                  <c:v>9304</c:v>
                </c:pt>
                <c:pt idx="21">
                  <c:v>8347</c:v>
                </c:pt>
                <c:pt idx="22">
                  <c:v>2909</c:v>
                </c:pt>
                <c:pt idx="23">
                  <c:v>2724</c:v>
                </c:pt>
                <c:pt idx="24">
                  <c:v>2547</c:v>
                </c:pt>
                <c:pt idx="25">
                  <c:v>2304</c:v>
                </c:pt>
                <c:pt idx="26">
                  <c:v>1536</c:v>
                </c:pt>
                <c:pt idx="27">
                  <c:v>1274</c:v>
                </c:pt>
                <c:pt idx="28">
                  <c:v>958</c:v>
                </c:pt>
                <c:pt idx="29">
                  <c:v>737</c:v>
                </c:pt>
                <c:pt idx="30">
                  <c:v>281</c:v>
                </c:pt>
                <c:pt idx="31">
                  <c:v>218</c:v>
                </c:pt>
                <c:pt idx="32">
                  <c:v>173</c:v>
                </c:pt>
                <c:pt idx="33">
                  <c:v>58</c:v>
                </c:pt>
                <c:pt idx="34">
                  <c:v>17</c:v>
                </c:pt>
                <c:pt idx="3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BA-4936-BC93-7E71E18C7CFA}"/>
            </c:ext>
          </c:extLst>
        </c:ser>
        <c:ser>
          <c:idx val="1"/>
          <c:order val="1"/>
          <c:tx>
            <c:strRef>
              <c:f>'15-16 VS 16-17'!$V$3</c:f>
              <c:strCache>
                <c:ptCount val="1"/>
                <c:pt idx="0">
                  <c:v>2015-16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'15-16 VS 16-17'!$T$4:$T$39</c:f>
              <c:strCache>
                <c:ptCount val="36"/>
                <c:pt idx="0">
                  <c:v>UTTAR PRADESH</c:v>
                </c:pt>
                <c:pt idx="1">
                  <c:v>MADHYA PRADESH</c:v>
                </c:pt>
                <c:pt idx="2">
                  <c:v>WEST BENGAL</c:v>
                </c:pt>
                <c:pt idx="3">
                  <c:v>MAHARASHTRA</c:v>
                </c:pt>
                <c:pt idx="4">
                  <c:v>ASSAM</c:v>
                </c:pt>
                <c:pt idx="5">
                  <c:v>BIHAR</c:v>
                </c:pt>
                <c:pt idx="6">
                  <c:v>RAJASTHAN</c:v>
                </c:pt>
                <c:pt idx="7">
                  <c:v>ANDHRA PRADESH</c:v>
                </c:pt>
                <c:pt idx="8">
                  <c:v>ODISHA</c:v>
                </c:pt>
                <c:pt idx="9">
                  <c:v>TAMIL NADU</c:v>
                </c:pt>
                <c:pt idx="10">
                  <c:v>CHHATTISGARH</c:v>
                </c:pt>
                <c:pt idx="11">
                  <c:v>JHARKHAND</c:v>
                </c:pt>
                <c:pt idx="12">
                  <c:v>KARNATAKA</c:v>
                </c:pt>
                <c:pt idx="13">
                  <c:v>TELANGANA</c:v>
                </c:pt>
                <c:pt idx="14">
                  <c:v>UTTARAKHAND</c:v>
                </c:pt>
                <c:pt idx="15">
                  <c:v>JAMMU &amp; KASHMIR</c:v>
                </c:pt>
                <c:pt idx="16">
                  <c:v>PUNJAB</c:v>
                </c:pt>
                <c:pt idx="17">
                  <c:v>GUJARAT</c:v>
                </c:pt>
                <c:pt idx="18">
                  <c:v>HIMACHAL PRADESH</c:v>
                </c:pt>
                <c:pt idx="19">
                  <c:v>HARYANA</c:v>
                </c:pt>
                <c:pt idx="20">
                  <c:v>MEGHALAYA</c:v>
                </c:pt>
                <c:pt idx="21">
                  <c:v>KERALA</c:v>
                </c:pt>
                <c:pt idx="22">
                  <c:v>MANIPUR</c:v>
                </c:pt>
                <c:pt idx="23">
                  <c:v>DELHI</c:v>
                </c:pt>
                <c:pt idx="24">
                  <c:v>TRIPURA</c:v>
                </c:pt>
                <c:pt idx="25">
                  <c:v>ARUNACHAL PRADESH</c:v>
                </c:pt>
                <c:pt idx="26">
                  <c:v>MIZORAM</c:v>
                </c:pt>
                <c:pt idx="27">
                  <c:v>NAGALAND</c:v>
                </c:pt>
                <c:pt idx="28">
                  <c:v>GOA</c:v>
                </c:pt>
                <c:pt idx="29">
                  <c:v>SIKKIM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DADRA &amp; NAGAR HAVELI</c:v>
                </c:pt>
                <c:pt idx="33">
                  <c:v>DAMAN &amp; DIU</c:v>
                </c:pt>
                <c:pt idx="34">
                  <c:v>LAKSHADWEEP</c:v>
                </c:pt>
                <c:pt idx="35">
                  <c:v>CHANDIGARH</c:v>
                </c:pt>
              </c:strCache>
            </c:strRef>
          </c:cat>
          <c:val>
            <c:numRef>
              <c:f>'15-16 VS 16-17'!$V$4:$V$39</c:f>
              <c:numCache>
                <c:formatCode>General</c:formatCode>
                <c:ptCount val="36"/>
                <c:pt idx="0">
                  <c:v>155756</c:v>
                </c:pt>
                <c:pt idx="1">
                  <c:v>88593</c:v>
                </c:pt>
                <c:pt idx="2">
                  <c:v>76703</c:v>
                </c:pt>
                <c:pt idx="3">
                  <c:v>53151</c:v>
                </c:pt>
                <c:pt idx="4">
                  <c:v>48529</c:v>
                </c:pt>
                <c:pt idx="5">
                  <c:v>43405</c:v>
                </c:pt>
                <c:pt idx="6">
                  <c:v>42577</c:v>
                </c:pt>
                <c:pt idx="7">
                  <c:v>38793</c:v>
                </c:pt>
                <c:pt idx="8">
                  <c:v>36760</c:v>
                </c:pt>
                <c:pt idx="9">
                  <c:v>35379</c:v>
                </c:pt>
                <c:pt idx="10">
                  <c:v>32826</c:v>
                </c:pt>
                <c:pt idx="11">
                  <c:v>28010</c:v>
                </c:pt>
                <c:pt idx="12">
                  <c:v>26790</c:v>
                </c:pt>
                <c:pt idx="13">
                  <c:v>21948</c:v>
                </c:pt>
                <c:pt idx="14">
                  <c:v>15497</c:v>
                </c:pt>
                <c:pt idx="15">
                  <c:v>14604</c:v>
                </c:pt>
                <c:pt idx="16">
                  <c:v>14371</c:v>
                </c:pt>
                <c:pt idx="17">
                  <c:v>11840</c:v>
                </c:pt>
                <c:pt idx="18">
                  <c:v>11327</c:v>
                </c:pt>
                <c:pt idx="19">
                  <c:v>9994</c:v>
                </c:pt>
                <c:pt idx="20">
                  <c:v>9362</c:v>
                </c:pt>
                <c:pt idx="21">
                  <c:v>8428</c:v>
                </c:pt>
                <c:pt idx="22">
                  <c:v>2951</c:v>
                </c:pt>
                <c:pt idx="23">
                  <c:v>2755</c:v>
                </c:pt>
                <c:pt idx="24">
                  <c:v>2568</c:v>
                </c:pt>
                <c:pt idx="25">
                  <c:v>2363</c:v>
                </c:pt>
                <c:pt idx="26">
                  <c:v>1561</c:v>
                </c:pt>
                <c:pt idx="27">
                  <c:v>1265</c:v>
                </c:pt>
                <c:pt idx="28">
                  <c:v>973</c:v>
                </c:pt>
                <c:pt idx="29">
                  <c:v>706</c:v>
                </c:pt>
                <c:pt idx="30">
                  <c:v>278</c:v>
                </c:pt>
                <c:pt idx="31">
                  <c:v>218</c:v>
                </c:pt>
                <c:pt idx="32">
                  <c:v>177</c:v>
                </c:pt>
                <c:pt idx="33">
                  <c:v>59</c:v>
                </c:pt>
                <c:pt idx="34">
                  <c:v>17</c:v>
                </c:pt>
                <c:pt idx="3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BA-4936-BC93-7E71E18C7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056563727"/>
        <c:axId val="1780106415"/>
      </c:barChart>
      <c:catAx>
        <c:axId val="10565637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106415"/>
        <c:crosses val="autoZero"/>
        <c:auto val="1"/>
        <c:lblAlgn val="ctr"/>
        <c:lblOffset val="100"/>
        <c:noMultiLvlLbl val="0"/>
      </c:catAx>
      <c:valAx>
        <c:axId val="1780106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6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Primary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10'!$C$42</c:f>
              <c:strCache>
                <c:ptCount val="1"/>
                <c:pt idx="0">
                  <c:v>PRIMARY SCHOOL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'TOP 10'!$B$43:$B$52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WEST BENGAL</c:v>
                </c:pt>
                <c:pt idx="3">
                  <c:v>MAHARASHTRA</c:v>
                </c:pt>
                <c:pt idx="4">
                  <c:v>ASSAM</c:v>
                </c:pt>
                <c:pt idx="5">
                  <c:v>BIHAR</c:v>
                </c:pt>
                <c:pt idx="6">
                  <c:v>RAJASTHAN</c:v>
                </c:pt>
                <c:pt idx="7">
                  <c:v>ANDHRA PRADESH</c:v>
                </c:pt>
                <c:pt idx="8">
                  <c:v>ODISHA</c:v>
                </c:pt>
                <c:pt idx="9">
                  <c:v>TAMIL NADU</c:v>
                </c:pt>
              </c:strCache>
            </c:strRef>
          </c:cat>
          <c:val>
            <c:numRef>
              <c:f>'TOP 10'!$C$43:$C$52</c:f>
              <c:numCache>
                <c:formatCode>General</c:formatCode>
                <c:ptCount val="10"/>
                <c:pt idx="0">
                  <c:v>159596</c:v>
                </c:pt>
                <c:pt idx="1">
                  <c:v>88301</c:v>
                </c:pt>
                <c:pt idx="2">
                  <c:v>76954</c:v>
                </c:pt>
                <c:pt idx="3">
                  <c:v>53215</c:v>
                </c:pt>
                <c:pt idx="4">
                  <c:v>48567</c:v>
                </c:pt>
                <c:pt idx="5">
                  <c:v>43578</c:v>
                </c:pt>
                <c:pt idx="6">
                  <c:v>40193</c:v>
                </c:pt>
                <c:pt idx="7">
                  <c:v>39193</c:v>
                </c:pt>
                <c:pt idx="8">
                  <c:v>36318</c:v>
                </c:pt>
                <c:pt idx="9">
                  <c:v>35414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7-481C-9F49-196F4DEC4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1668976"/>
        <c:axId val="187338896"/>
        <c:axId val="0"/>
      </c:bar3DChart>
      <c:catAx>
        <c:axId val="210166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38896"/>
        <c:crosses val="autoZero"/>
        <c:auto val="1"/>
        <c:lblAlgn val="ctr"/>
        <c:lblOffset val="100"/>
        <c:noMultiLvlLbl val="0"/>
      </c:catAx>
      <c:valAx>
        <c:axId val="18733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6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Primary with Upper Primary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10'!$C$56</c:f>
              <c:strCache>
                <c:ptCount val="1"/>
                <c:pt idx="0">
                  <c:v>SCH2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10'!$B$57:$B$66</c:f>
              <c:strCache>
                <c:ptCount val="10"/>
                <c:pt idx="0">
                  <c:v>RAJASTHAN</c:v>
                </c:pt>
                <c:pt idx="1">
                  <c:v>BIHAR</c:v>
                </c:pt>
                <c:pt idx="2">
                  <c:v>KARNATAKA</c:v>
                </c:pt>
                <c:pt idx="3">
                  <c:v>MAHARASHTRA</c:v>
                </c:pt>
                <c:pt idx="4">
                  <c:v>GUJARAT</c:v>
                </c:pt>
                <c:pt idx="5">
                  <c:v>ODISHA</c:v>
                </c:pt>
                <c:pt idx="6">
                  <c:v>MADHYA PRADESH</c:v>
                </c:pt>
                <c:pt idx="7">
                  <c:v>JHARKHAND</c:v>
                </c:pt>
                <c:pt idx="8">
                  <c:v>UTTAR PRADESH</c:v>
                </c:pt>
                <c:pt idx="9">
                  <c:v>ANDHRA PRADESH</c:v>
                </c:pt>
              </c:strCache>
            </c:strRef>
          </c:cat>
          <c:val>
            <c:numRef>
              <c:f>'TOP 10'!$C$57:$C$66</c:f>
              <c:numCache>
                <c:formatCode>General</c:formatCode>
                <c:ptCount val="10"/>
                <c:pt idx="0">
                  <c:v>36807</c:v>
                </c:pt>
                <c:pt idx="1">
                  <c:v>32989</c:v>
                </c:pt>
                <c:pt idx="2">
                  <c:v>30255</c:v>
                </c:pt>
                <c:pt idx="3">
                  <c:v>29645</c:v>
                </c:pt>
                <c:pt idx="4">
                  <c:v>29123</c:v>
                </c:pt>
                <c:pt idx="5">
                  <c:v>19113</c:v>
                </c:pt>
                <c:pt idx="6">
                  <c:v>17620</c:v>
                </c:pt>
                <c:pt idx="7">
                  <c:v>15827</c:v>
                </c:pt>
                <c:pt idx="8">
                  <c:v>14352</c:v>
                </c:pt>
                <c:pt idx="9">
                  <c:v>10271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E-4452-8892-5145DE173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5030880"/>
        <c:axId val="1975972080"/>
        <c:axId val="0"/>
      </c:bar3DChart>
      <c:catAx>
        <c:axId val="211503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972080"/>
        <c:crosses val="autoZero"/>
        <c:auto val="1"/>
        <c:lblAlgn val="ctr"/>
        <c:lblOffset val="100"/>
        <c:noMultiLvlLbl val="0"/>
      </c:catAx>
      <c:valAx>
        <c:axId val="197597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03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4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7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2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5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8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8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5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4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4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E751B-9F9B-46FD-95E5-C70E2F73C29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A858D9-F087-4D5A-B5AC-369C908BF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7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E7AB-81B3-8409-2C7C-8379B57A8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REPORT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FE005-8DA1-296A-F550-AB43CA107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this presentation, We presented data of Indian education ministry.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9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FA1F6F-43C1-69B9-2920-B8225B621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860112"/>
              </p:ext>
            </p:extLst>
          </p:nvPr>
        </p:nvGraphicFramePr>
        <p:xfrm>
          <a:off x="595604" y="606491"/>
          <a:ext cx="11000791" cy="566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528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B92C35A-407E-3232-7501-FC66E14ABE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41070"/>
              </p:ext>
            </p:extLst>
          </p:nvPr>
        </p:nvGraphicFramePr>
        <p:xfrm>
          <a:off x="597159" y="625153"/>
          <a:ext cx="10972800" cy="564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13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2E4A387-9BAA-590D-757A-4E99AE618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252712"/>
              </p:ext>
            </p:extLst>
          </p:nvPr>
        </p:nvGraphicFramePr>
        <p:xfrm>
          <a:off x="606489" y="625151"/>
          <a:ext cx="10954139" cy="563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9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788C85-4929-F929-AC80-022711825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940809"/>
              </p:ext>
            </p:extLst>
          </p:nvPr>
        </p:nvGraphicFramePr>
        <p:xfrm>
          <a:off x="466531" y="477441"/>
          <a:ext cx="5061160" cy="590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C3E691-79A0-11D5-8038-B4370568F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577113"/>
              </p:ext>
            </p:extLst>
          </p:nvPr>
        </p:nvGraphicFramePr>
        <p:xfrm>
          <a:off x="7016620" y="477441"/>
          <a:ext cx="4708849" cy="590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507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31A8B3-854C-C74E-670C-4B6FDF977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842823"/>
              </p:ext>
            </p:extLst>
          </p:nvPr>
        </p:nvGraphicFramePr>
        <p:xfrm>
          <a:off x="579685" y="488531"/>
          <a:ext cx="5373245" cy="588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61F804-769A-4058-852F-E74060574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19342"/>
              </p:ext>
            </p:extLst>
          </p:nvPr>
        </p:nvGraphicFramePr>
        <p:xfrm>
          <a:off x="6540760" y="488531"/>
          <a:ext cx="4987580" cy="588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09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3E7FAC-362F-409D-4863-1B9586C0B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665600"/>
              </p:ext>
            </p:extLst>
          </p:nvPr>
        </p:nvGraphicFramePr>
        <p:xfrm>
          <a:off x="570072" y="655178"/>
          <a:ext cx="4333814" cy="203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F5C8C59-1FCE-C9F2-521C-DE65AF8D5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592003"/>
              </p:ext>
            </p:extLst>
          </p:nvPr>
        </p:nvGraphicFramePr>
        <p:xfrm>
          <a:off x="570072" y="4163489"/>
          <a:ext cx="4333814" cy="203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A0B09E-AEC6-D14D-FA61-D5E024DD1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896400"/>
              </p:ext>
            </p:extLst>
          </p:nvPr>
        </p:nvGraphicFramePr>
        <p:xfrm>
          <a:off x="7097691" y="653704"/>
          <a:ext cx="4341434" cy="204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3A34AB-43A7-D07B-7C62-CBBAE6782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026297"/>
              </p:ext>
            </p:extLst>
          </p:nvPr>
        </p:nvGraphicFramePr>
        <p:xfrm>
          <a:off x="7088146" y="4163489"/>
          <a:ext cx="4350979" cy="2046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145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E0C2E4D-B98C-F70D-900E-E91023237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337050"/>
              </p:ext>
            </p:extLst>
          </p:nvPr>
        </p:nvGraphicFramePr>
        <p:xfrm>
          <a:off x="705371" y="676676"/>
          <a:ext cx="4324473" cy="201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CF0ADD4-07FD-B086-5EAE-3026F51707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717302"/>
              </p:ext>
            </p:extLst>
          </p:nvPr>
        </p:nvGraphicFramePr>
        <p:xfrm>
          <a:off x="705371" y="4157231"/>
          <a:ext cx="4309233" cy="202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B0950F-BCAA-2A0D-BB9B-FFF78B41E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551021"/>
              </p:ext>
            </p:extLst>
          </p:nvPr>
        </p:nvGraphicFramePr>
        <p:xfrm>
          <a:off x="7168055" y="676676"/>
          <a:ext cx="4318574" cy="203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7F253C-57D5-8976-D467-FBF9897CA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623935"/>
              </p:ext>
            </p:extLst>
          </p:nvPr>
        </p:nvGraphicFramePr>
        <p:xfrm>
          <a:off x="7220412" y="4166326"/>
          <a:ext cx="4266217" cy="201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4716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510</TotalTime>
  <Words>72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STATE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REPORT </dc:title>
  <dc:creator>Tejas Jaiswal</dc:creator>
  <cp:lastModifiedBy>Tejas Jaiswal</cp:lastModifiedBy>
  <cp:revision>6</cp:revision>
  <dcterms:created xsi:type="dcterms:W3CDTF">2024-02-27T09:05:35Z</dcterms:created>
  <dcterms:modified xsi:type="dcterms:W3CDTF">2024-02-29T14:20:46Z</dcterms:modified>
</cp:coreProperties>
</file>