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work%20life%20bal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work%20life%20bal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work%20life%20balan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work%20life%20balanc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work%20life%20balanc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work%20life%20balanc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work%20life%20balanc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work%20life%20balanc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work%20life%20balanc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 life balance.xlsx]BMI!PivotTable4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Over-weight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BMI!$B$3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0000"/>
                    <a:lumMod val="100000"/>
                  </a:schemeClr>
                </a:gs>
                <a:gs pos="50000">
                  <a:schemeClr val="accent1">
                    <a:shade val="99000"/>
                    <a:satMod val="105000"/>
                    <a:lumMod val="100000"/>
                  </a:schemeClr>
                </a:gs>
                <a:gs pos="100000">
                  <a:schemeClr val="accent1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multiLvlStrRef>
              <c:f>BMI!$A$4:$A$14</c:f>
              <c:multiLvlStrCache>
                <c:ptCount val="9"/>
                <c:lvl>
                  <c:pt idx="0">
                    <c:v>Nurse</c:v>
                  </c:pt>
                  <c:pt idx="1">
                    <c:v>Teacher</c:v>
                  </c:pt>
                  <c:pt idx="2">
                    <c:v>Salesperson</c:v>
                  </c:pt>
                  <c:pt idx="3">
                    <c:v>Accountant</c:v>
                  </c:pt>
                  <c:pt idx="4">
                    <c:v>Scientist</c:v>
                  </c:pt>
                  <c:pt idx="5">
                    <c:v>Engineer</c:v>
                  </c:pt>
                  <c:pt idx="6">
                    <c:v>Lawyer</c:v>
                  </c:pt>
                  <c:pt idx="7">
                    <c:v>Manager</c:v>
                  </c:pt>
                  <c:pt idx="8">
                    <c:v>Software Engineer</c:v>
                  </c:pt>
                </c:lvl>
                <c:lvl>
                  <c:pt idx="0">
                    <c:v>Overweight</c:v>
                  </c:pt>
                </c:lvl>
              </c:multiLvlStrCache>
            </c:multiLvlStrRef>
          </c:cat>
          <c:val>
            <c:numRef>
              <c:f>BMI!$B$4:$B$14</c:f>
              <c:numCache>
                <c:formatCode>General</c:formatCode>
                <c:ptCount val="9"/>
                <c:pt idx="0">
                  <c:v>66</c:v>
                </c:pt>
                <c:pt idx="1">
                  <c:v>33</c:v>
                </c:pt>
                <c:pt idx="2">
                  <c:v>32</c:v>
                </c:pt>
                <c:pt idx="3">
                  <c:v>6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C-431D-AE6D-BC48D6743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26156640"/>
        <c:axId val="435408736"/>
        <c:axId val="0"/>
      </c:bar3DChart>
      <c:catAx>
        <c:axId val="326156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408736"/>
        <c:crosses val="autoZero"/>
        <c:auto val="1"/>
        <c:lblAlgn val="ctr"/>
        <c:lblOffset val="100"/>
        <c:noMultiLvlLbl val="0"/>
      </c:catAx>
      <c:valAx>
        <c:axId val="435408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15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 life balance.xlsx]Sheet6!PivotTable6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Sleep Apnea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34100481189851267"/>
          <c:y val="8.7817745803357314E-2"/>
          <c:w val="0.49409798775153108"/>
          <c:h val="0.8497203497044884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/>
          </c:spPr>
          <c:invertIfNegative val="0"/>
          <c:cat>
            <c:multiLvlStrRef>
              <c:f>Sheet6!$A$4:$A$13</c:f>
              <c:multiLvlStrCache>
                <c:ptCount val="8"/>
                <c:lvl>
                  <c:pt idx="0">
                    <c:v>Nurse</c:v>
                  </c:pt>
                  <c:pt idx="1">
                    <c:v>Teacher</c:v>
                  </c:pt>
                  <c:pt idx="2">
                    <c:v>Doctor</c:v>
                  </c:pt>
                  <c:pt idx="3">
                    <c:v>Lawyer</c:v>
                  </c:pt>
                  <c:pt idx="4">
                    <c:v>Scientist</c:v>
                  </c:pt>
                  <c:pt idx="5">
                    <c:v>Sales Representative</c:v>
                  </c:pt>
                  <c:pt idx="6">
                    <c:v>Salesperson</c:v>
                  </c:pt>
                  <c:pt idx="7">
                    <c:v>Engineer</c:v>
                  </c:pt>
                </c:lvl>
                <c:lvl>
                  <c:pt idx="0">
                    <c:v>Sleep Apnea</c:v>
                  </c:pt>
                </c:lvl>
              </c:multiLvlStrCache>
            </c:multiLvlStrRef>
          </c:cat>
          <c:val>
            <c:numRef>
              <c:f>Sheet6!$B$4:$B$13</c:f>
              <c:numCache>
                <c:formatCode>General</c:formatCode>
                <c:ptCount val="8"/>
                <c:pt idx="0">
                  <c:v>61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86-459E-A4BA-710712C47E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37076848"/>
        <c:axId val="435412704"/>
        <c:axId val="0"/>
      </c:bar3DChart>
      <c:catAx>
        <c:axId val="337076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412704"/>
        <c:crosses val="autoZero"/>
        <c:auto val="1"/>
        <c:lblAlgn val="ctr"/>
        <c:lblOffset val="100"/>
        <c:noMultiLvlLbl val="0"/>
      </c:catAx>
      <c:valAx>
        <c:axId val="43541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07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 life balance.xlsx]Sheet7!PivotTable7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Insomnia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/>
          </c:spPr>
          <c:invertIfNegative val="0"/>
          <c:cat>
            <c:multiLvlStrRef>
              <c:f>Sheet7!$A$4:$A$13</c:f>
              <c:multiLvlStrCache>
                <c:ptCount val="8"/>
                <c:lvl>
                  <c:pt idx="0">
                    <c:v>Salesperson</c:v>
                  </c:pt>
                  <c:pt idx="1">
                    <c:v>Teacher</c:v>
                  </c:pt>
                  <c:pt idx="2">
                    <c:v>Accountant</c:v>
                  </c:pt>
                  <c:pt idx="3">
                    <c:v>Engineer</c:v>
                  </c:pt>
                  <c:pt idx="4">
                    <c:v>Doctor</c:v>
                  </c:pt>
                  <c:pt idx="5">
                    <c:v>Nurse</c:v>
                  </c:pt>
                  <c:pt idx="6">
                    <c:v>Lawyer</c:v>
                  </c:pt>
                  <c:pt idx="7">
                    <c:v>Software Engineer</c:v>
                  </c:pt>
                </c:lvl>
                <c:lvl>
                  <c:pt idx="0">
                    <c:v>Insomnia</c:v>
                  </c:pt>
                </c:lvl>
              </c:multiLvlStrCache>
            </c:multiLvlStrRef>
          </c:cat>
          <c:val>
            <c:numRef>
              <c:f>Sheet7!$B$4:$B$13</c:f>
              <c:numCache>
                <c:formatCode>General</c:formatCode>
                <c:ptCount val="8"/>
                <c:pt idx="0">
                  <c:v>29</c:v>
                </c:pt>
                <c:pt idx="1">
                  <c:v>27</c:v>
                </c:pt>
                <c:pt idx="2">
                  <c:v>7</c:v>
                </c:pt>
                <c:pt idx="3">
                  <c:v>5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F9-4564-A386-6321B8256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37084048"/>
        <c:axId val="379139312"/>
        <c:axId val="0"/>
      </c:bar3DChart>
      <c:catAx>
        <c:axId val="337084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139312"/>
        <c:crosses val="autoZero"/>
        <c:auto val="1"/>
        <c:lblAlgn val="ctr"/>
        <c:lblOffset val="100"/>
        <c:noMultiLvlLbl val="0"/>
      </c:catAx>
      <c:valAx>
        <c:axId val="379139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08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 life balance.xlsx]sleep duration!PivotTable3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Sleep</a:t>
            </a:r>
            <a:r>
              <a:rPr lang="en-US" baseline="0"/>
              <a:t> Duration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'sleep duration'!$B$3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/>
          </c:spPr>
          <c:invertIfNegative val="0"/>
          <c:cat>
            <c:strRef>
              <c:f>'sleep duration'!$A$4:$A$15</c:f>
              <c:strCache>
                <c:ptCount val="11"/>
                <c:pt idx="0">
                  <c:v>Sales Representative</c:v>
                </c:pt>
                <c:pt idx="1">
                  <c:v>Scientist</c:v>
                </c:pt>
                <c:pt idx="2">
                  <c:v>Salesperson</c:v>
                </c:pt>
                <c:pt idx="3">
                  <c:v>Teacher</c:v>
                </c:pt>
                <c:pt idx="4">
                  <c:v>Software Engineer</c:v>
                </c:pt>
                <c:pt idx="5">
                  <c:v>Manager</c:v>
                </c:pt>
                <c:pt idx="6">
                  <c:v>Doctor</c:v>
                </c:pt>
                <c:pt idx="7">
                  <c:v>Nurse</c:v>
                </c:pt>
                <c:pt idx="8">
                  <c:v>Accountant</c:v>
                </c:pt>
                <c:pt idx="9">
                  <c:v>Lawyer</c:v>
                </c:pt>
                <c:pt idx="10">
                  <c:v>Engineer</c:v>
                </c:pt>
              </c:strCache>
            </c:strRef>
          </c:cat>
          <c:val>
            <c:numRef>
              <c:f>'sleep duration'!$B$4:$B$15</c:f>
              <c:numCache>
                <c:formatCode>0.00</c:formatCode>
                <c:ptCount val="11"/>
                <c:pt idx="0">
                  <c:v>5.9</c:v>
                </c:pt>
                <c:pt idx="1">
                  <c:v>6</c:v>
                </c:pt>
                <c:pt idx="2">
                  <c:v>6.4031250000000037</c:v>
                </c:pt>
                <c:pt idx="3">
                  <c:v>6.69</c:v>
                </c:pt>
                <c:pt idx="4">
                  <c:v>6.75</c:v>
                </c:pt>
                <c:pt idx="5">
                  <c:v>6.9</c:v>
                </c:pt>
                <c:pt idx="6">
                  <c:v>6.9704225352112683</c:v>
                </c:pt>
                <c:pt idx="7">
                  <c:v>7.0630136986301375</c:v>
                </c:pt>
                <c:pt idx="8">
                  <c:v>7.1135135135135128</c:v>
                </c:pt>
                <c:pt idx="9">
                  <c:v>7.4106382978723397</c:v>
                </c:pt>
                <c:pt idx="10">
                  <c:v>7.9873015873015847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14-4F27-90B1-9E46DC36C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26171040"/>
        <c:axId val="435398320"/>
        <c:axId val="0"/>
      </c:bar3DChart>
      <c:catAx>
        <c:axId val="326171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398320"/>
        <c:crosses val="autoZero"/>
        <c:auto val="1"/>
        <c:lblAlgn val="ctr"/>
        <c:lblOffset val="100"/>
        <c:noMultiLvlLbl val="0"/>
      </c:catAx>
      <c:valAx>
        <c:axId val="435398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171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 life balance.xlsx]stress level!PivotTable1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Stress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'stress level'!$B$3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/>
          </c:spPr>
          <c:invertIfNegative val="0"/>
          <c:cat>
            <c:strRef>
              <c:f>'stress level'!$A$4:$A$15</c:f>
              <c:strCache>
                <c:ptCount val="11"/>
                <c:pt idx="0">
                  <c:v>Sales Representative</c:v>
                </c:pt>
                <c:pt idx="1">
                  <c:v>Scientist</c:v>
                </c:pt>
                <c:pt idx="2">
                  <c:v>Salesperson</c:v>
                </c:pt>
                <c:pt idx="3">
                  <c:v>Doctor</c:v>
                </c:pt>
                <c:pt idx="4">
                  <c:v>Software Engineer</c:v>
                </c:pt>
                <c:pt idx="5">
                  <c:v>Nurse</c:v>
                </c:pt>
                <c:pt idx="6">
                  <c:v>Lawyer</c:v>
                </c:pt>
                <c:pt idx="7">
                  <c:v>Manager</c:v>
                </c:pt>
                <c:pt idx="8">
                  <c:v>Accountant</c:v>
                </c:pt>
                <c:pt idx="9">
                  <c:v>Teacher</c:v>
                </c:pt>
                <c:pt idx="10">
                  <c:v>Engineer</c:v>
                </c:pt>
              </c:strCache>
            </c:strRef>
          </c:cat>
          <c:val>
            <c:numRef>
              <c:f>'stress level'!$B$4:$B$15</c:f>
              <c:numCache>
                <c:formatCode>0.00</c:formatCode>
                <c:ptCount val="11"/>
                <c:pt idx="0">
                  <c:v>8</c:v>
                </c:pt>
                <c:pt idx="1">
                  <c:v>7</c:v>
                </c:pt>
                <c:pt idx="2">
                  <c:v>7</c:v>
                </c:pt>
                <c:pt idx="3">
                  <c:v>6.732394366197183</c:v>
                </c:pt>
                <c:pt idx="4">
                  <c:v>6</c:v>
                </c:pt>
                <c:pt idx="5">
                  <c:v>5.5479452054794525</c:v>
                </c:pt>
                <c:pt idx="6">
                  <c:v>5.0638297872340425</c:v>
                </c:pt>
                <c:pt idx="7">
                  <c:v>5</c:v>
                </c:pt>
                <c:pt idx="8">
                  <c:v>4.5945945945945947</c:v>
                </c:pt>
                <c:pt idx="9">
                  <c:v>4.5250000000000004</c:v>
                </c:pt>
                <c:pt idx="10">
                  <c:v>3.8888888888888888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79-4C0D-990B-95741E5C8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37810400"/>
        <c:axId val="379149728"/>
        <c:axId val="0"/>
      </c:bar3DChart>
      <c:catAx>
        <c:axId val="1837810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149728"/>
        <c:crosses val="autoZero"/>
        <c:auto val="1"/>
        <c:lblAlgn val="ctr"/>
        <c:lblOffset val="100"/>
        <c:noMultiLvlLbl val="0"/>
      </c:catAx>
      <c:valAx>
        <c:axId val="379149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81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 life balance.xlsx]sleep duration!PivotTable3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Sleep</a:t>
            </a:r>
            <a:r>
              <a:rPr lang="en-US" baseline="0"/>
              <a:t> Duration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'sleep duration'!$B$3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/>
          </c:spPr>
          <c:invertIfNegative val="0"/>
          <c:cat>
            <c:strRef>
              <c:f>'sleep duration'!$A$4:$A$15</c:f>
              <c:strCache>
                <c:ptCount val="11"/>
                <c:pt idx="0">
                  <c:v>Sales Representative</c:v>
                </c:pt>
                <c:pt idx="1">
                  <c:v>Scientist</c:v>
                </c:pt>
                <c:pt idx="2">
                  <c:v>Salesperson</c:v>
                </c:pt>
                <c:pt idx="3">
                  <c:v>Teacher</c:v>
                </c:pt>
                <c:pt idx="4">
                  <c:v>Software Engineer</c:v>
                </c:pt>
                <c:pt idx="5">
                  <c:v>Manager</c:v>
                </c:pt>
                <c:pt idx="6">
                  <c:v>Doctor</c:v>
                </c:pt>
                <c:pt idx="7">
                  <c:v>Nurse</c:v>
                </c:pt>
                <c:pt idx="8">
                  <c:v>Accountant</c:v>
                </c:pt>
                <c:pt idx="9">
                  <c:v>Lawyer</c:v>
                </c:pt>
                <c:pt idx="10">
                  <c:v>Engineer</c:v>
                </c:pt>
              </c:strCache>
            </c:strRef>
          </c:cat>
          <c:val>
            <c:numRef>
              <c:f>'sleep duration'!$B$4:$B$15</c:f>
              <c:numCache>
                <c:formatCode>0.00</c:formatCode>
                <c:ptCount val="11"/>
                <c:pt idx="0">
                  <c:v>5.9</c:v>
                </c:pt>
                <c:pt idx="1">
                  <c:v>6</c:v>
                </c:pt>
                <c:pt idx="2">
                  <c:v>6.4031250000000037</c:v>
                </c:pt>
                <c:pt idx="3">
                  <c:v>6.69</c:v>
                </c:pt>
                <c:pt idx="4">
                  <c:v>6.75</c:v>
                </c:pt>
                <c:pt idx="5">
                  <c:v>6.9</c:v>
                </c:pt>
                <c:pt idx="6">
                  <c:v>6.9704225352112683</c:v>
                </c:pt>
                <c:pt idx="7">
                  <c:v>7.0630136986301375</c:v>
                </c:pt>
                <c:pt idx="8">
                  <c:v>7.1135135135135128</c:v>
                </c:pt>
                <c:pt idx="9">
                  <c:v>7.4106382978723397</c:v>
                </c:pt>
                <c:pt idx="10">
                  <c:v>7.9873015873015847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D8-4090-8CB1-9AD7F541D7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26171040"/>
        <c:axId val="435398320"/>
        <c:axId val="0"/>
      </c:bar3DChart>
      <c:catAx>
        <c:axId val="326171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398320"/>
        <c:crosses val="autoZero"/>
        <c:auto val="1"/>
        <c:lblAlgn val="ctr"/>
        <c:lblOffset val="100"/>
        <c:noMultiLvlLbl val="0"/>
      </c:catAx>
      <c:valAx>
        <c:axId val="435398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171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 life balance.xlsx]stress level!PivotTable1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Stress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'stress level'!$B$3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/>
          </c:spPr>
          <c:invertIfNegative val="0"/>
          <c:cat>
            <c:strRef>
              <c:f>'stress level'!$A$4:$A$15</c:f>
              <c:strCache>
                <c:ptCount val="11"/>
                <c:pt idx="0">
                  <c:v>Sales Representative</c:v>
                </c:pt>
                <c:pt idx="1">
                  <c:v>Scientist</c:v>
                </c:pt>
                <c:pt idx="2">
                  <c:v>Salesperson</c:v>
                </c:pt>
                <c:pt idx="3">
                  <c:v>Doctor</c:v>
                </c:pt>
                <c:pt idx="4">
                  <c:v>Software Engineer</c:v>
                </c:pt>
                <c:pt idx="5">
                  <c:v>Nurse</c:v>
                </c:pt>
                <c:pt idx="6">
                  <c:v>Lawyer</c:v>
                </c:pt>
                <c:pt idx="7">
                  <c:v>Manager</c:v>
                </c:pt>
                <c:pt idx="8">
                  <c:v>Accountant</c:v>
                </c:pt>
                <c:pt idx="9">
                  <c:v>Teacher</c:v>
                </c:pt>
                <c:pt idx="10">
                  <c:v>Engineer</c:v>
                </c:pt>
              </c:strCache>
            </c:strRef>
          </c:cat>
          <c:val>
            <c:numRef>
              <c:f>'stress level'!$B$4:$B$15</c:f>
              <c:numCache>
                <c:formatCode>0.00</c:formatCode>
                <c:ptCount val="11"/>
                <c:pt idx="0">
                  <c:v>8</c:v>
                </c:pt>
                <c:pt idx="1">
                  <c:v>7</c:v>
                </c:pt>
                <c:pt idx="2">
                  <c:v>7</c:v>
                </c:pt>
                <c:pt idx="3">
                  <c:v>6.732394366197183</c:v>
                </c:pt>
                <c:pt idx="4">
                  <c:v>6</c:v>
                </c:pt>
                <c:pt idx="5">
                  <c:v>5.5479452054794525</c:v>
                </c:pt>
                <c:pt idx="6">
                  <c:v>5.0638297872340425</c:v>
                </c:pt>
                <c:pt idx="7">
                  <c:v>5</c:v>
                </c:pt>
                <c:pt idx="8">
                  <c:v>4.5945945945945947</c:v>
                </c:pt>
                <c:pt idx="9">
                  <c:v>4.5250000000000004</c:v>
                </c:pt>
                <c:pt idx="10">
                  <c:v>3.8888888888888888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D1-4884-8C67-2F82F15576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37810400"/>
        <c:axId val="379149728"/>
        <c:axId val="0"/>
      </c:bar3DChart>
      <c:catAx>
        <c:axId val="1837810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149728"/>
        <c:crosses val="autoZero"/>
        <c:auto val="1"/>
        <c:lblAlgn val="ctr"/>
        <c:lblOffset val="100"/>
        <c:noMultiLvlLbl val="0"/>
      </c:catAx>
      <c:valAx>
        <c:axId val="379149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81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 life balance.xlsx]stress level!PivotTable1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Stress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'stress level'!$B$3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/>
          </c:spPr>
          <c:invertIfNegative val="0"/>
          <c:cat>
            <c:strRef>
              <c:f>'stress level'!$A$4:$A$15</c:f>
              <c:strCache>
                <c:ptCount val="11"/>
                <c:pt idx="0">
                  <c:v>Sales Representative</c:v>
                </c:pt>
                <c:pt idx="1">
                  <c:v>Scientist</c:v>
                </c:pt>
                <c:pt idx="2">
                  <c:v>Salesperson</c:v>
                </c:pt>
                <c:pt idx="3">
                  <c:v>Doctor</c:v>
                </c:pt>
                <c:pt idx="4">
                  <c:v>Software Engineer</c:v>
                </c:pt>
                <c:pt idx="5">
                  <c:v>Nurse</c:v>
                </c:pt>
                <c:pt idx="6">
                  <c:v>Lawyer</c:v>
                </c:pt>
                <c:pt idx="7">
                  <c:v>Manager</c:v>
                </c:pt>
                <c:pt idx="8">
                  <c:v>Accountant</c:v>
                </c:pt>
                <c:pt idx="9">
                  <c:v>Teacher</c:v>
                </c:pt>
                <c:pt idx="10">
                  <c:v>Engineer</c:v>
                </c:pt>
              </c:strCache>
            </c:strRef>
          </c:cat>
          <c:val>
            <c:numRef>
              <c:f>'stress level'!$B$4:$B$15</c:f>
              <c:numCache>
                <c:formatCode>0.00</c:formatCode>
                <c:ptCount val="11"/>
                <c:pt idx="0">
                  <c:v>8</c:v>
                </c:pt>
                <c:pt idx="1">
                  <c:v>7</c:v>
                </c:pt>
                <c:pt idx="2">
                  <c:v>7</c:v>
                </c:pt>
                <c:pt idx="3">
                  <c:v>6.732394366197183</c:v>
                </c:pt>
                <c:pt idx="4">
                  <c:v>6</c:v>
                </c:pt>
                <c:pt idx="5">
                  <c:v>5.5479452054794525</c:v>
                </c:pt>
                <c:pt idx="6">
                  <c:v>5.0638297872340425</c:v>
                </c:pt>
                <c:pt idx="7">
                  <c:v>5</c:v>
                </c:pt>
                <c:pt idx="8">
                  <c:v>4.5945945945945947</c:v>
                </c:pt>
                <c:pt idx="9">
                  <c:v>4.5250000000000004</c:v>
                </c:pt>
                <c:pt idx="10">
                  <c:v>3.8888888888888888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F5-4517-9BC9-E46C36F3B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37810400"/>
        <c:axId val="379149728"/>
        <c:axId val="0"/>
      </c:bar3DChart>
      <c:catAx>
        <c:axId val="1837810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149728"/>
        <c:crosses val="autoZero"/>
        <c:auto val="1"/>
        <c:lblAlgn val="ctr"/>
        <c:lblOffset val="100"/>
        <c:noMultiLvlLbl val="0"/>
      </c:catAx>
      <c:valAx>
        <c:axId val="379149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81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 life balance.xlsx]PHY!PivotTable5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Physical</a:t>
            </a:r>
            <a:r>
              <a:rPr lang="en-US" baseline="0"/>
              <a:t> Activity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PHY!$B$3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/>
          </c:spPr>
          <c:invertIfNegative val="0"/>
          <c:cat>
            <c:strRef>
              <c:f>PHY!$A$4:$A$15</c:f>
              <c:strCache>
                <c:ptCount val="11"/>
                <c:pt idx="0">
                  <c:v>Sales Representative</c:v>
                </c:pt>
                <c:pt idx="1">
                  <c:v>Scientist</c:v>
                </c:pt>
                <c:pt idx="2">
                  <c:v>Salesperson</c:v>
                </c:pt>
                <c:pt idx="3">
                  <c:v>Teacher</c:v>
                </c:pt>
                <c:pt idx="4">
                  <c:v>Software Engineer</c:v>
                </c:pt>
                <c:pt idx="5">
                  <c:v>Engineer</c:v>
                </c:pt>
                <c:pt idx="6">
                  <c:v>Manager</c:v>
                </c:pt>
                <c:pt idx="7">
                  <c:v>Doctor</c:v>
                </c:pt>
                <c:pt idx="8">
                  <c:v>Accountant</c:v>
                </c:pt>
                <c:pt idx="9">
                  <c:v>Lawyer</c:v>
                </c:pt>
                <c:pt idx="10">
                  <c:v>Nurse</c:v>
                </c:pt>
              </c:strCache>
            </c:strRef>
          </c:cat>
          <c:val>
            <c:numRef>
              <c:f>PHY!$B$4:$B$15</c:f>
              <c:numCache>
                <c:formatCode>0.00</c:formatCode>
                <c:ptCount val="11"/>
                <c:pt idx="0">
                  <c:v>30</c:v>
                </c:pt>
                <c:pt idx="1">
                  <c:v>41</c:v>
                </c:pt>
                <c:pt idx="2">
                  <c:v>45</c:v>
                </c:pt>
                <c:pt idx="3">
                  <c:v>45.625</c:v>
                </c:pt>
                <c:pt idx="4">
                  <c:v>48</c:v>
                </c:pt>
                <c:pt idx="5">
                  <c:v>51.857142857142854</c:v>
                </c:pt>
                <c:pt idx="6">
                  <c:v>55</c:v>
                </c:pt>
                <c:pt idx="7">
                  <c:v>55.352112676056336</c:v>
                </c:pt>
                <c:pt idx="8">
                  <c:v>58.108108108108105</c:v>
                </c:pt>
                <c:pt idx="9">
                  <c:v>70.425531914893611</c:v>
                </c:pt>
                <c:pt idx="10">
                  <c:v>78.589041095890408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3B-4D6B-A758-CE02E31AA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1810128"/>
        <c:axId val="435420640"/>
        <c:axId val="0"/>
      </c:bar3DChart>
      <c:catAx>
        <c:axId val="491810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420640"/>
        <c:crosses val="autoZero"/>
        <c:auto val="1"/>
        <c:lblAlgn val="ctr"/>
        <c:lblOffset val="100"/>
        <c:noMultiLvlLbl val="0"/>
      </c:catAx>
      <c:valAx>
        <c:axId val="435420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810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5706EDF-9DB8-41F6-9C17-9846082D9C4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F5E0C2-ED08-4F1D-9A5F-E8AA9FBE5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288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6EDF-9DB8-41F6-9C17-9846082D9C4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E0C2-ED08-4F1D-9A5F-E8AA9FBE5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66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6EDF-9DB8-41F6-9C17-9846082D9C4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E0C2-ED08-4F1D-9A5F-E8AA9FBE5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36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6EDF-9DB8-41F6-9C17-9846082D9C4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E0C2-ED08-4F1D-9A5F-E8AA9FBE5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7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5706EDF-9DB8-41F6-9C17-9846082D9C4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6F5E0C2-ED08-4F1D-9A5F-E8AA9FBE5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00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6EDF-9DB8-41F6-9C17-9846082D9C4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E0C2-ED08-4F1D-9A5F-E8AA9FBE5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89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6EDF-9DB8-41F6-9C17-9846082D9C4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E0C2-ED08-4F1D-9A5F-E8AA9FBE5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96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6EDF-9DB8-41F6-9C17-9846082D9C4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E0C2-ED08-4F1D-9A5F-E8AA9FBE5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18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6EDF-9DB8-41F6-9C17-9846082D9C4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5E0C2-ED08-4F1D-9A5F-E8AA9FBE5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16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6EDF-9DB8-41F6-9C17-9846082D9C4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F5E0C2-ED08-4F1D-9A5F-E8AA9FBE558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774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5706EDF-9DB8-41F6-9C17-9846082D9C4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F5E0C2-ED08-4F1D-9A5F-E8AA9FBE558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136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5706EDF-9DB8-41F6-9C17-9846082D9C4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F5E0C2-ED08-4F1D-9A5F-E8AA9FBE5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86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0738-09AB-6AB5-ABFA-45096A812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WORK- LIFE BALANCE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5A262-1A49-ACD6-49F3-E774D17DD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Maintaining a relation between Professional and Personal life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54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68E4-2702-3718-9879-AE950B06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D3C8-362E-3BE4-00BB-1C7D81EF8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todays world, due to work load many employee having unhealthy life-style.</a:t>
            </a:r>
          </a:p>
          <a:p>
            <a:r>
              <a:rPr lang="en-US" dirty="0"/>
              <a:t>As we all know. Unhealthy life-style leads to many health issues. </a:t>
            </a:r>
          </a:p>
          <a:p>
            <a:r>
              <a:rPr lang="en-US" dirty="0"/>
              <a:t>Like sleeping disorders, obesity, hair fall, loose eye side and many more.</a:t>
            </a:r>
          </a:p>
          <a:p>
            <a:r>
              <a:rPr lang="en-US" dirty="0"/>
              <a:t>That’s why we need to consider this topic.</a:t>
            </a:r>
          </a:p>
          <a:p>
            <a:r>
              <a:rPr lang="en-US" dirty="0"/>
              <a:t>So we can maintain the relation between personal and professional life of an employee.</a:t>
            </a:r>
          </a:p>
          <a:p>
            <a:r>
              <a:rPr lang="en-US" dirty="0"/>
              <a:t>This topic helps company to increase productivity of an employee.</a:t>
            </a:r>
          </a:p>
        </p:txBody>
      </p:sp>
    </p:spTree>
    <p:extLst>
      <p:ext uri="{BB962C8B-B14F-4D97-AF65-F5344CB8AC3E}">
        <p14:creationId xmlns:p14="http://schemas.microsoft.com/office/powerpoint/2010/main" val="170382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E06-DAEF-B5EB-37C2-153894C4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1F54-65C2-AD8C-EE2D-B1E268C9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70" y="1888516"/>
            <a:ext cx="10058400" cy="39319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dataset consist of 13 rows and 375 columns.</a:t>
            </a:r>
          </a:p>
          <a:p>
            <a:r>
              <a:rPr lang="en-US" dirty="0"/>
              <a:t> Column in dataset content different data type  here explained.</a:t>
            </a:r>
          </a:p>
          <a:p>
            <a:r>
              <a:rPr lang="en-US" dirty="0"/>
              <a:t> Personal id(int), Gender(varchar(10)), Age(int),</a:t>
            </a:r>
          </a:p>
          <a:p>
            <a:r>
              <a:rPr lang="en-US" dirty="0"/>
              <a:t>Occupation (varchar(50)) : content occupation of employee.</a:t>
            </a:r>
          </a:p>
          <a:p>
            <a:r>
              <a:rPr lang="en-US" dirty="0"/>
              <a:t>Sleep Duration(int): sleep duration of employee in hrs. (average- 7 to 9 hrs.)</a:t>
            </a:r>
          </a:p>
          <a:p>
            <a:r>
              <a:rPr lang="en-US" dirty="0"/>
              <a:t>Quality of sleep(int): Quality of sleep taken by employee .(good- 7 to 9)</a:t>
            </a:r>
          </a:p>
          <a:p>
            <a:r>
              <a:rPr lang="en-US" dirty="0"/>
              <a:t> Physical activity level(int): it should be as high as possible. </a:t>
            </a:r>
          </a:p>
          <a:p>
            <a:r>
              <a:rPr lang="en-US" dirty="0"/>
              <a:t>Stress level (int): low- 0 to 3, moderate- 3 to 7 and high- 7 to 10</a:t>
            </a:r>
          </a:p>
          <a:p>
            <a:r>
              <a:rPr lang="en-US" dirty="0"/>
              <a:t>BMI Category (varchar(50)): it show the body mass index of employee.</a:t>
            </a:r>
          </a:p>
          <a:p>
            <a:r>
              <a:rPr lang="en-US" dirty="0"/>
              <a:t>Blood pressure (int/int): less then 120 – normal, 120 to 129 – elevated, greater then 130 – high. </a:t>
            </a:r>
          </a:p>
          <a:p>
            <a:r>
              <a:rPr lang="en-US" dirty="0"/>
              <a:t>Sleep disorder (varchar(50)): it show which employee has sleep disorder.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79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B6A4F55-F02C-5D0C-F620-1B1B3931D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023567"/>
              </p:ext>
            </p:extLst>
          </p:nvPr>
        </p:nvGraphicFramePr>
        <p:xfrm>
          <a:off x="447672" y="457201"/>
          <a:ext cx="4676775" cy="529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8EC83E2-BB74-DA8A-56BA-3F667A95CF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243832"/>
              </p:ext>
            </p:extLst>
          </p:nvPr>
        </p:nvGraphicFramePr>
        <p:xfrm>
          <a:off x="7172328" y="457201"/>
          <a:ext cx="4572000" cy="529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D2ADD3-4DFC-8E10-D70A-AA8D15C93DC2}"/>
              </a:ext>
            </a:extLst>
          </p:cNvPr>
          <p:cNvSpPr txBox="1"/>
          <p:nvPr/>
        </p:nvSpPr>
        <p:spPr>
          <a:xfrm>
            <a:off x="1676400" y="5934075"/>
            <a:ext cx="920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Sleep Apnea: is a sleep disorder – Causes(Over-weight) and Symptom(Snoring)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580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1FEC247-C27B-4303-05CE-C2936E50C5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480927"/>
              </p:ext>
            </p:extLst>
          </p:nvPr>
        </p:nvGraphicFramePr>
        <p:xfrm>
          <a:off x="8258175" y="361950"/>
          <a:ext cx="3571874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2F7EADF-4D6C-FFEA-95E9-0D064618B3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457226"/>
              </p:ext>
            </p:extLst>
          </p:nvPr>
        </p:nvGraphicFramePr>
        <p:xfrm>
          <a:off x="361951" y="361950"/>
          <a:ext cx="3867149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ED3E0B3-762A-0F09-5B9D-171173EBD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793971"/>
              </p:ext>
            </p:extLst>
          </p:nvPr>
        </p:nvGraphicFramePr>
        <p:xfrm>
          <a:off x="4324350" y="361951"/>
          <a:ext cx="3838575" cy="5486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E54F6B-7D8D-7791-0215-5C78407ACFE6}"/>
              </a:ext>
            </a:extLst>
          </p:cNvPr>
          <p:cNvSpPr txBox="1"/>
          <p:nvPr/>
        </p:nvSpPr>
        <p:spPr>
          <a:xfrm>
            <a:off x="361951" y="6126717"/>
            <a:ext cx="1132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Insomnia : is a Sleep disorder – Causes(stress and anxiety) and Symptom(hard time to fall asleep)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3060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B3215A8-4F90-3F64-CF73-2630F09A5C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966702"/>
              </p:ext>
            </p:extLst>
          </p:nvPr>
        </p:nvGraphicFramePr>
        <p:xfrm>
          <a:off x="390526" y="438150"/>
          <a:ext cx="3838575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FF4D1DE-8E13-AAE9-0701-C7DB9D3F5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705814"/>
              </p:ext>
            </p:extLst>
          </p:nvPr>
        </p:nvGraphicFramePr>
        <p:xfrm>
          <a:off x="7853363" y="438150"/>
          <a:ext cx="3838575" cy="5486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A4D088-681B-6153-816E-4CF5C9A10C05}"/>
              </a:ext>
            </a:extLst>
          </p:cNvPr>
          <p:cNvSpPr txBox="1"/>
          <p:nvPr/>
        </p:nvSpPr>
        <p:spPr>
          <a:xfrm>
            <a:off x="1219200" y="6067425"/>
            <a:ext cx="957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Increase is Stress level leads Decrease in Sleep duration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6099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0FDDFCA-5AAD-9D2F-D14F-8C3217D3C8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731751"/>
              </p:ext>
            </p:extLst>
          </p:nvPr>
        </p:nvGraphicFramePr>
        <p:xfrm>
          <a:off x="7610475" y="438150"/>
          <a:ext cx="4081463" cy="5486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62D7E72-2D1E-41ED-2061-F8376EB73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595586"/>
              </p:ext>
            </p:extLst>
          </p:nvPr>
        </p:nvGraphicFramePr>
        <p:xfrm>
          <a:off x="500062" y="438150"/>
          <a:ext cx="4310063" cy="5486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B47B512-7B97-0EE3-BEB2-880C167FA5FB}"/>
              </a:ext>
            </a:extLst>
          </p:cNvPr>
          <p:cNvSpPr txBox="1"/>
          <p:nvPr/>
        </p:nvSpPr>
        <p:spPr>
          <a:xfrm>
            <a:off x="1676399" y="6086475"/>
            <a:ext cx="896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Greater the Physical Activity, Lesser the Stress level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704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F8A7-F1CF-0A8D-47DE-EB56B4808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1547287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D322A-FFCB-9714-31FE-DA0B0A012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638550"/>
            <a:ext cx="9070848" cy="1500713"/>
          </a:xfrm>
        </p:spPr>
        <p:txBody>
          <a:bodyPr/>
          <a:lstStyle/>
          <a:p>
            <a:r>
              <a:rPr lang="en-US" dirty="0"/>
              <a:t>Here we conclude that,</a:t>
            </a:r>
          </a:p>
          <a:p>
            <a:r>
              <a:rPr lang="en-US" dirty="0"/>
              <a:t>An employee health is totally depends upon </a:t>
            </a:r>
          </a:p>
          <a:p>
            <a:r>
              <a:rPr lang="en-US" dirty="0"/>
              <a:t>His physical activity and duration of sleep.</a:t>
            </a:r>
          </a:p>
          <a:p>
            <a:r>
              <a:rPr lang="en-US" dirty="0"/>
              <a:t>To Maintain Professional and Personal life </a:t>
            </a:r>
          </a:p>
          <a:p>
            <a:r>
              <a:rPr lang="en-US" dirty="0"/>
              <a:t>One should take good care of his health.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146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187</TotalTime>
  <Words>378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</vt:lpstr>
      <vt:lpstr>WORK- LIFE BALANCE</vt:lpstr>
      <vt:lpstr>Problem Statement</vt:lpstr>
      <vt:lpstr>Dataset Details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WORK- LIFE BALANCE</dc:title>
  <dc:creator>Tejas Jaiswal</dc:creator>
  <cp:lastModifiedBy>Tejas Jaiswal</cp:lastModifiedBy>
  <cp:revision>2</cp:revision>
  <dcterms:created xsi:type="dcterms:W3CDTF">2024-03-08T15:52:50Z</dcterms:created>
  <dcterms:modified xsi:type="dcterms:W3CDTF">2024-03-09T04:05:24Z</dcterms:modified>
</cp:coreProperties>
</file>