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  <p:sldId id="274" r:id="rId11"/>
    <p:sldId id="278" r:id="rId12"/>
    <p:sldId id="279" r:id="rId13"/>
    <p:sldId id="280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3D7-8A50-45B2-BAE8-A84AFA3D5E9B}" type="datetimeFigureOut">
              <a:rPr lang="en-US" smtClean="0"/>
              <a:pPr/>
              <a:t>20-Aug-16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444C-22B5-4C36-8993-CDCB2A3F9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3D7-8A50-45B2-BAE8-A84AFA3D5E9B}" type="datetimeFigureOut">
              <a:rPr lang="en-US" smtClean="0"/>
              <a:pPr/>
              <a:t>20-Aug-16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444C-22B5-4C36-8993-CDCB2A3F9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3D7-8A50-45B2-BAE8-A84AFA3D5E9B}" type="datetimeFigureOut">
              <a:rPr lang="en-US" smtClean="0"/>
              <a:pPr/>
              <a:t>20-Aug-16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444C-22B5-4C36-8993-CDCB2A3F9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3D7-8A50-45B2-BAE8-A84AFA3D5E9B}" type="datetimeFigureOut">
              <a:rPr lang="en-US" smtClean="0"/>
              <a:pPr/>
              <a:t>20-Aug-16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444C-22B5-4C36-8993-CDCB2A3F9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3D7-8A50-45B2-BAE8-A84AFA3D5E9B}" type="datetimeFigureOut">
              <a:rPr lang="en-US" smtClean="0"/>
              <a:pPr/>
              <a:t>20-Aug-16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914444C-22B5-4C36-8993-CDCB2A3F9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3D7-8A50-45B2-BAE8-A84AFA3D5E9B}" type="datetimeFigureOut">
              <a:rPr lang="en-US" smtClean="0"/>
              <a:pPr/>
              <a:t>20-Aug-16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444C-22B5-4C36-8993-CDCB2A3F9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3D7-8A50-45B2-BAE8-A84AFA3D5E9B}" type="datetimeFigureOut">
              <a:rPr lang="en-US" smtClean="0"/>
              <a:pPr/>
              <a:t>20-Aug-16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444C-22B5-4C36-8993-CDCB2A3F9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3D7-8A50-45B2-BAE8-A84AFA3D5E9B}" type="datetimeFigureOut">
              <a:rPr lang="en-US" smtClean="0"/>
              <a:pPr/>
              <a:t>20-Aug-16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444C-22B5-4C36-8993-CDCB2A3F9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3D7-8A50-45B2-BAE8-A84AFA3D5E9B}" type="datetimeFigureOut">
              <a:rPr lang="en-US" smtClean="0"/>
              <a:pPr/>
              <a:t>20-Aug-16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444C-22B5-4C36-8993-CDCB2A3F9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3D7-8A50-45B2-BAE8-A84AFA3D5E9B}" type="datetimeFigureOut">
              <a:rPr lang="en-US" smtClean="0"/>
              <a:pPr/>
              <a:t>20-Aug-16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444C-22B5-4C36-8993-CDCB2A3F9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3D7-8A50-45B2-BAE8-A84AFA3D5E9B}" type="datetimeFigureOut">
              <a:rPr lang="en-US" smtClean="0"/>
              <a:pPr/>
              <a:t>20-Aug-16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444C-22B5-4C36-8993-CDCB2A3F9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ABAF3D7-8A50-45B2-BAE8-A84AFA3D5E9B}" type="datetimeFigureOut">
              <a:rPr lang="en-US" smtClean="0"/>
              <a:pPr/>
              <a:t>20-Aug-16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914444C-22B5-4C36-8993-CDCB2A3F9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ew_Delhi" TargetMode="External"/><Relationship Id="rId2" Type="http://schemas.openxmlformats.org/officeDocument/2006/relationships/hyperlink" Target="http://en.wikipedia.org/wiki/Information_Technolog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TATA_Group" TargetMode="External"/><Relationship Id="rId4" Type="http://schemas.openxmlformats.org/officeDocument/2006/relationships/hyperlink" Target="http://en.wikipedia.org/wiki/Indi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COMPUTERIZATION OF </a:t>
            </a: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BILLING SYSTEM</a:t>
            </a:r>
            <a:endParaRPr 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Developed in JAVA with </a:t>
            </a:r>
            <a:r>
              <a:rPr lang="en-US" sz="2000" b="1" dirty="0" smtClean="0"/>
              <a:t>MS-Access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601980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SUBMITTED BY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Layout Design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60388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339261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352800"/>
            <a:ext cx="37997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3733800" cy="209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581400"/>
            <a:ext cx="4191000" cy="2353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434254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657600"/>
            <a:ext cx="4343400" cy="243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/>
              <a:t>	The </a:t>
            </a:r>
            <a:r>
              <a:rPr lang="en-US" dirty="0"/>
              <a:t>following books are being used to fulfill the requirements of the proposed project and are helpful </a:t>
            </a:r>
            <a:r>
              <a:rPr lang="en-US" dirty="0" smtClean="0"/>
              <a:t>in the </a:t>
            </a:r>
            <a:r>
              <a:rPr lang="en-US" dirty="0"/>
              <a:t>understanding, development and the maintenance of the project:</a:t>
            </a:r>
          </a:p>
          <a:p>
            <a:pPr>
              <a:lnSpc>
                <a:spcPct val="170000"/>
              </a:lnSpc>
              <a:buNone/>
            </a:pPr>
            <a:r>
              <a:rPr lang="en-US" dirty="0"/>
              <a:t> 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Software Engineering                          Roger S. Pressman 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java                                	</a:t>
            </a: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	</a:t>
            </a:r>
            <a:r>
              <a:rPr lang="en-US" dirty="0" err="1" smtClean="0"/>
              <a:t>K.A.Mugal</a:t>
            </a:r>
            <a:r>
              <a:rPr lang="en-US" dirty="0" smtClean="0"/>
              <a:t>                          </a:t>
            </a:r>
            <a:endParaRPr lang="en-US" dirty="0"/>
          </a:p>
          <a:p>
            <a:pPr lvl="0">
              <a:lnSpc>
                <a:spcPct val="170000"/>
              </a:lnSpc>
            </a:pPr>
            <a:r>
              <a:rPr lang="en-US" dirty="0"/>
              <a:t>Database System Concepts                </a:t>
            </a:r>
            <a:r>
              <a:rPr lang="en-US" dirty="0" smtClean="0"/>
              <a:t> Henry </a:t>
            </a:r>
            <a:r>
              <a:rPr lang="en-US" dirty="0"/>
              <a:t>F. </a:t>
            </a:r>
            <a:r>
              <a:rPr lang="en-US" dirty="0" err="1"/>
              <a:t>Korth</a:t>
            </a:r>
            <a:r>
              <a:rPr lang="en-US" dirty="0"/>
              <a:t>                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Structured </a:t>
            </a:r>
            <a:r>
              <a:rPr lang="en-US" dirty="0"/>
              <a:t>Query Language              </a:t>
            </a:r>
            <a:r>
              <a:rPr lang="en-US" dirty="0" smtClean="0"/>
              <a:t>  Ivan </a:t>
            </a:r>
            <a:r>
              <a:rPr lang="en-US" dirty="0" err="1"/>
              <a:t>Bayros</a:t>
            </a:r>
            <a:r>
              <a:rPr lang="en-US" dirty="0"/>
              <a:t>                    </a:t>
            </a:r>
          </a:p>
          <a:p>
            <a:pPr>
              <a:lnSpc>
                <a:spcPct val="170000"/>
              </a:lnSpc>
              <a:buNone/>
            </a:pPr>
            <a:r>
              <a:rPr lang="en-US" dirty="0"/>
              <a:t>    </a:t>
            </a:r>
          </a:p>
          <a:p>
            <a:pPr>
              <a:lnSpc>
                <a:spcPct val="170000"/>
              </a:lnSpc>
              <a:buNone/>
            </a:pPr>
            <a:r>
              <a:rPr lang="en-US" dirty="0"/>
              <a:t> </a:t>
            </a:r>
            <a:r>
              <a:rPr lang="en-US" b="1" dirty="0" smtClean="0"/>
              <a:t>Websites </a:t>
            </a:r>
            <a:r>
              <a:rPr lang="en-US" b="1" dirty="0"/>
              <a:t>Visited: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www.java.sun.com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www.google.com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ABOUT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/>
              <a:t>OOPS Info. solutions Pvt. Ltd.</a:t>
            </a:r>
            <a:r>
              <a:rPr lang="en-US" dirty="0" smtClean="0"/>
              <a:t> is an </a:t>
            </a:r>
            <a:r>
              <a:rPr lang="en-US" b="1" dirty="0" smtClean="0">
                <a:hlinkClick r:id="rId2" tooltip="Information Technology"/>
              </a:rPr>
              <a:t>Information Technology</a:t>
            </a:r>
            <a:r>
              <a:rPr lang="en-US" dirty="0" smtClean="0"/>
              <a:t> services, consulting and software company having its Headquarters in </a:t>
            </a:r>
            <a:r>
              <a:rPr lang="en-US" dirty="0" smtClean="0">
                <a:hlinkClick r:id="rId3" tooltip="New Delhi"/>
              </a:rPr>
              <a:t>Chandigarh</a:t>
            </a:r>
            <a:r>
              <a:rPr lang="en-US" dirty="0" smtClean="0"/>
              <a:t>, </a:t>
            </a:r>
            <a:r>
              <a:rPr lang="en-US" dirty="0" smtClean="0">
                <a:hlinkClick r:id="rId4" tooltip="India"/>
              </a:rPr>
              <a:t>India</a:t>
            </a:r>
            <a:r>
              <a:rPr lang="en-US" dirty="0" smtClean="0"/>
              <a:t>. OOPS Info. solutions is part of the </a:t>
            </a:r>
            <a:r>
              <a:rPr lang="en-US" b="1" dirty="0" smtClean="0">
                <a:hlinkClick r:id="rId5" tooltip="TATA Group"/>
              </a:rPr>
              <a:t>OOPS</a:t>
            </a:r>
            <a:r>
              <a:rPr lang="en-US" dirty="0" smtClean="0">
                <a:hlinkClick r:id="rId5" tooltip="TATA Group"/>
              </a:rPr>
              <a:t> Group</a:t>
            </a:r>
            <a:r>
              <a:rPr lang="en-US" dirty="0" smtClean="0"/>
              <a:t> . OOPS Info. Solutions were incorporated on December 26, 2002, as the 'Computer Maintenance Corporation Private Limited'. On August 19, 2005, it was converted into a public limited company. </a:t>
            </a:r>
          </a:p>
          <a:p>
            <a:pPr algn="just">
              <a:lnSpc>
                <a:spcPct val="170000"/>
              </a:lnSpc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About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project is Computerization of </a:t>
            </a:r>
            <a:r>
              <a:rPr lang="en-US" dirty="0" smtClean="0"/>
              <a:t>Billing System. </a:t>
            </a:r>
            <a:r>
              <a:rPr lang="en-US" dirty="0"/>
              <a:t>This project is made for any organization to manage </a:t>
            </a:r>
            <a:r>
              <a:rPr lang="en-US" dirty="0" smtClean="0"/>
              <a:t>Billing of a society. 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u="sng" dirty="0"/>
              <a:t>Knowledge domain used to develop the system</a:t>
            </a:r>
            <a:r>
              <a:rPr lang="en-US" b="1" dirty="0"/>
              <a:t>:</a:t>
            </a:r>
            <a:endParaRPr lang="en-US" dirty="0"/>
          </a:p>
          <a:p>
            <a:pPr algn="just">
              <a:lnSpc>
                <a:spcPct val="170000"/>
              </a:lnSpc>
              <a:buNone/>
            </a:pPr>
            <a:r>
              <a:rPr lang="en-US" dirty="0" smtClean="0"/>
              <a:t>	The </a:t>
            </a:r>
            <a:r>
              <a:rPr lang="en-US" dirty="0"/>
              <a:t>operating system used is Windows XP. The software tools required by this project are JAVA, </a:t>
            </a:r>
            <a:r>
              <a:rPr lang="en-US" dirty="0" smtClean="0"/>
              <a:t>Ms-Access.</a:t>
            </a:r>
            <a:endParaRPr lang="en-US" dirty="0"/>
          </a:p>
          <a:p>
            <a:pPr algn="just">
              <a:lnSpc>
                <a:spcPct val="170000"/>
              </a:lnSpc>
              <a:buNone/>
            </a:pPr>
            <a:r>
              <a:rPr lang="en-US" dirty="0" smtClean="0"/>
              <a:t>	The </a:t>
            </a:r>
            <a:r>
              <a:rPr lang="en-US" dirty="0"/>
              <a:t>project requires the knowledge of the following subjects: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/>
              <a:t>Software </a:t>
            </a:r>
            <a:r>
              <a:rPr lang="en-US" b="1" dirty="0"/>
              <a:t>Language</a:t>
            </a:r>
            <a:r>
              <a:rPr lang="en-US" dirty="0"/>
              <a:t>: JAVA (Swings, JDBC, Threads and object serialization)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/>
              <a:t>Database</a:t>
            </a:r>
            <a:r>
              <a:rPr lang="en-US" dirty="0"/>
              <a:t>: </a:t>
            </a:r>
            <a:r>
              <a:rPr lang="en-US" dirty="0" smtClean="0"/>
              <a:t>Ms-Access</a:t>
            </a:r>
            <a:endParaRPr lang="en-US" dirty="0"/>
          </a:p>
          <a:p>
            <a:pPr>
              <a:lnSpc>
                <a:spcPct val="17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b="1" dirty="0" smtClean="0"/>
              <a:t>Reduction </a:t>
            </a:r>
            <a:r>
              <a:rPr lang="en-US" b="1" dirty="0"/>
              <a:t>of paper work</a:t>
            </a:r>
          </a:p>
          <a:p>
            <a:pPr lvl="0">
              <a:lnSpc>
                <a:spcPct val="170000"/>
              </a:lnSpc>
            </a:pPr>
            <a:r>
              <a:rPr lang="en-US" b="1" dirty="0"/>
              <a:t>Automation of existing manual information systems. </a:t>
            </a:r>
          </a:p>
          <a:p>
            <a:pPr lvl="0">
              <a:lnSpc>
                <a:spcPct val="170000"/>
              </a:lnSpc>
            </a:pPr>
            <a:r>
              <a:rPr lang="en-US" b="1" dirty="0"/>
              <a:t>Reduction of manual processing</a:t>
            </a:r>
          </a:p>
          <a:p>
            <a:pPr lvl="0">
              <a:lnSpc>
                <a:spcPct val="170000"/>
              </a:lnSpc>
            </a:pPr>
            <a:r>
              <a:rPr lang="en-US" b="1" dirty="0"/>
              <a:t>Keep track of daily information exchange at the server by the administrator.</a:t>
            </a:r>
          </a:p>
          <a:p>
            <a:pPr lvl="0">
              <a:lnSpc>
                <a:spcPct val="170000"/>
              </a:lnSpc>
            </a:pPr>
            <a:r>
              <a:rPr lang="en-US" b="1" dirty="0"/>
              <a:t>Increase in processing and transfer speeds of information over the network.</a:t>
            </a:r>
          </a:p>
          <a:p>
            <a:pPr lvl="0">
              <a:lnSpc>
                <a:spcPct val="170000"/>
              </a:lnSpc>
            </a:pPr>
            <a:r>
              <a:rPr lang="en-US" b="1" dirty="0"/>
              <a:t>Decrease in processing time  </a:t>
            </a:r>
          </a:p>
          <a:p>
            <a:pPr lvl="0">
              <a:lnSpc>
                <a:spcPct val="170000"/>
              </a:lnSpc>
            </a:pPr>
            <a:r>
              <a:rPr lang="en-US" b="1" dirty="0"/>
              <a:t>Reduction of errors and viruses due to absence of internet</a:t>
            </a:r>
          </a:p>
          <a:p>
            <a:pPr lvl="0">
              <a:lnSpc>
                <a:spcPct val="170000"/>
              </a:lnSpc>
            </a:pPr>
            <a:r>
              <a:rPr lang="en-US" b="1" dirty="0"/>
              <a:t>Keeping track that message should be delivered at the correct destination.</a:t>
            </a:r>
          </a:p>
          <a:p>
            <a:pPr lvl="0">
              <a:lnSpc>
                <a:spcPct val="170000"/>
              </a:lnSpc>
            </a:pPr>
            <a:r>
              <a:rPr lang="en-US" b="1" dirty="0"/>
              <a:t>Fast retrieval of all type of information</a:t>
            </a:r>
          </a:p>
          <a:p>
            <a:pPr lvl="0">
              <a:lnSpc>
                <a:spcPct val="170000"/>
              </a:lnSpc>
            </a:pPr>
            <a:r>
              <a:rPr lang="en-US" b="1" dirty="0"/>
              <a:t>Good efficiency and response time</a:t>
            </a:r>
          </a:p>
          <a:p>
            <a:pPr lvl="0">
              <a:lnSpc>
                <a:spcPct val="170000"/>
              </a:lnSpc>
            </a:pPr>
            <a:r>
              <a:rPr lang="en-US" b="1" dirty="0"/>
              <a:t>More consistent data handling</a:t>
            </a:r>
          </a:p>
          <a:p>
            <a:pPr>
              <a:lnSpc>
                <a:spcPct val="170000"/>
              </a:lnSpc>
            </a:pPr>
            <a:r>
              <a:rPr lang="en-US" b="1" dirty="0"/>
              <a:t>A user-friendly system which do not require any special training or expertise of computer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&amp; SOFTWARE REQUIRMENTS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b="1" dirty="0" smtClean="0"/>
              <a:t>Hardware </a:t>
            </a:r>
            <a:r>
              <a:rPr lang="en-US" b="1" dirty="0"/>
              <a:t>requirements: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Processor:   Pentium</a:t>
            </a:r>
          </a:p>
          <a:p>
            <a:pPr>
              <a:lnSpc>
                <a:spcPct val="170000"/>
              </a:lnSpc>
            </a:pPr>
            <a:r>
              <a:rPr lang="en-US" dirty="0"/>
              <a:t>RAM:              128MB </a:t>
            </a:r>
          </a:p>
          <a:p>
            <a:pPr>
              <a:lnSpc>
                <a:spcPct val="170000"/>
              </a:lnSpc>
            </a:pPr>
            <a:r>
              <a:rPr lang="en-US" dirty="0"/>
              <a:t>HARD DISK:  40GB</a:t>
            </a:r>
          </a:p>
          <a:p>
            <a:pPr>
              <a:lnSpc>
                <a:spcPct val="170000"/>
              </a:lnSpc>
            </a:pPr>
            <a:r>
              <a:rPr lang="en-US" dirty="0"/>
              <a:t>Printer:        Any compatible printer   </a:t>
            </a:r>
          </a:p>
          <a:p>
            <a:pPr>
              <a:lnSpc>
                <a:spcPct val="170000"/>
              </a:lnSpc>
              <a:buNone/>
            </a:pPr>
            <a:r>
              <a:rPr lang="en-US" b="1" dirty="0"/>
              <a:t> </a:t>
            </a:r>
            <a:endParaRPr lang="en-US" dirty="0"/>
          </a:p>
          <a:p>
            <a:pPr>
              <a:lnSpc>
                <a:spcPct val="170000"/>
              </a:lnSpc>
              <a:buNone/>
            </a:pPr>
            <a:r>
              <a:rPr lang="en-US" b="1" dirty="0" smtClean="0"/>
              <a:t>Software </a:t>
            </a:r>
            <a:r>
              <a:rPr lang="en-US" b="1" dirty="0"/>
              <a:t>requirements: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JDK 1.7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Ms-Access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the Java Technology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Java technology is both a programming language and a platform.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The </a:t>
            </a:r>
            <a:r>
              <a:rPr lang="en-US" b="1" dirty="0"/>
              <a:t>Java Programming </a:t>
            </a:r>
            <a:r>
              <a:rPr lang="en-US" b="1" dirty="0" smtClean="0"/>
              <a:t>Language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 smtClean="0"/>
              <a:t>    </a:t>
            </a:r>
            <a:r>
              <a:rPr lang="en-US" sz="2800" dirty="0" smtClean="0"/>
              <a:t>The </a:t>
            </a:r>
            <a:r>
              <a:rPr lang="en-US" sz="2800" dirty="0"/>
              <a:t>Java programming language is a high-level language that can be characterized by all of the following buzzwords: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JAVA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676400"/>
          <a:ext cx="7924800" cy="4648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2400"/>
                <a:gridCol w="3962400"/>
              </a:tblGrid>
              <a:tr h="1026284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   Simple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 Portable</a:t>
                      </a:r>
                      <a:endParaRPr lang="en-US" dirty="0"/>
                    </a:p>
                  </a:txBody>
                  <a:tcPr/>
                </a:tc>
              </a:tr>
              <a:tr h="905479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  Object oriented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 Multithreaded</a:t>
                      </a:r>
                      <a:endParaRPr lang="en-US" dirty="0"/>
                    </a:p>
                  </a:txBody>
                  <a:tcPr/>
                </a:tc>
              </a:tr>
              <a:tr h="905479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 Distributed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 High Performance</a:t>
                      </a:r>
                      <a:endParaRPr lang="en-US" dirty="0"/>
                    </a:p>
                  </a:txBody>
                  <a:tcPr/>
                </a:tc>
              </a:tr>
              <a:tr h="905479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 Interpreted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dirty="0" smtClean="0"/>
                        <a:t> Robust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05479">
                <a:tc gridSpan="2"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 Secure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Design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930" t="19943" r="65457" b="55618"/>
          <a:stretch>
            <a:fillRect/>
          </a:stretch>
        </p:blipFill>
        <p:spPr bwMode="auto">
          <a:xfrm>
            <a:off x="457200" y="1295400"/>
            <a:ext cx="40957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5457" t="20787" r="65930" b="41853"/>
          <a:stretch>
            <a:fillRect/>
          </a:stretch>
        </p:blipFill>
        <p:spPr bwMode="auto">
          <a:xfrm>
            <a:off x="4800600" y="1981200"/>
            <a:ext cx="40576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6246" t="23315" r="63092" b="48314"/>
          <a:stretch>
            <a:fillRect/>
          </a:stretch>
        </p:blipFill>
        <p:spPr bwMode="auto">
          <a:xfrm>
            <a:off x="304800" y="304800"/>
            <a:ext cx="41338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5707" t="21068" r="61987" b="43259"/>
          <a:stretch>
            <a:fillRect/>
          </a:stretch>
        </p:blipFill>
        <p:spPr bwMode="auto">
          <a:xfrm>
            <a:off x="4724400" y="2971800"/>
            <a:ext cx="39814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</TotalTime>
  <Words>201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COMPUTERIZATION OF BILLING SYSTEM</vt:lpstr>
      <vt:lpstr>ABOUT COMPANY</vt:lpstr>
      <vt:lpstr>About Project</vt:lpstr>
      <vt:lpstr>OBJECTIVES</vt:lpstr>
      <vt:lpstr>HARDWARE &amp; SOFTWARE REQUIRMENTS</vt:lpstr>
      <vt:lpstr>About the Java Technology</vt:lpstr>
      <vt:lpstr>FEATURES OF JAVA</vt:lpstr>
      <vt:lpstr>Database Design</vt:lpstr>
      <vt:lpstr>Slide 9</vt:lpstr>
      <vt:lpstr>Layout Design</vt:lpstr>
      <vt:lpstr>Slide 11</vt:lpstr>
      <vt:lpstr>Slide 12</vt:lpstr>
      <vt:lpstr>Slide 13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COMPUTERIZATION OF BOOK STORE</dc:title>
  <dc:creator>USER</dc:creator>
  <cp:lastModifiedBy>atulagg</cp:lastModifiedBy>
  <cp:revision>17</cp:revision>
  <dcterms:created xsi:type="dcterms:W3CDTF">2013-05-13T06:05:16Z</dcterms:created>
  <dcterms:modified xsi:type="dcterms:W3CDTF">2016-08-20T06:15:50Z</dcterms:modified>
</cp:coreProperties>
</file>