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62" r:id="rId4"/>
    <p:sldId id="256" r:id="rId5"/>
    <p:sldId id="263" r:id="rId6"/>
    <p:sldId id="261" r:id="rId7"/>
    <p:sldId id="264" r:id="rId8"/>
    <p:sldId id="270" r:id="rId9"/>
    <p:sldId id="265" r:id="rId10"/>
    <p:sldId id="266" r:id="rId11"/>
    <p:sldId id="267" r:id="rId12"/>
    <p:sldId id="268" r:id="rId13"/>
    <p:sldId id="269" r:id="rId14"/>
    <p:sldId id="271" r:id="rId15"/>
    <p:sldId id="272" r:id="rId16"/>
    <p:sldId id="276" r:id="rId17"/>
    <p:sldId id="273" r:id="rId18"/>
    <p:sldId id="279" r:id="rId19"/>
    <p:sldId id="277" r:id="rId20"/>
    <p:sldId id="278"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88" d="100"/>
          <a:sy n="88" d="100"/>
        </p:scale>
        <p:origin x="36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C48BA1-BC25-48C7-A98D-39E431D4240F}"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D73B2-2FFD-4722-B0A4-219A8176FAEF}" type="slidenum">
              <a:rPr lang="en-US" smtClean="0"/>
              <a:t>‹#›</a:t>
            </a:fld>
            <a:endParaRPr lang="en-US"/>
          </a:p>
        </p:txBody>
      </p:sp>
    </p:spTree>
    <p:extLst>
      <p:ext uri="{BB962C8B-B14F-4D97-AF65-F5344CB8AC3E}">
        <p14:creationId xmlns:p14="http://schemas.microsoft.com/office/powerpoint/2010/main" val="293486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C48BA1-BC25-48C7-A98D-39E431D4240F}"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D73B2-2FFD-4722-B0A4-219A8176FAEF}" type="slidenum">
              <a:rPr lang="en-US" smtClean="0"/>
              <a:t>‹#›</a:t>
            </a:fld>
            <a:endParaRPr lang="en-US"/>
          </a:p>
        </p:txBody>
      </p:sp>
    </p:spTree>
    <p:extLst>
      <p:ext uri="{BB962C8B-B14F-4D97-AF65-F5344CB8AC3E}">
        <p14:creationId xmlns:p14="http://schemas.microsoft.com/office/powerpoint/2010/main" val="920272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C48BA1-BC25-48C7-A98D-39E431D4240F}"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D73B2-2FFD-4722-B0A4-219A8176FAEF}" type="slidenum">
              <a:rPr lang="en-US" smtClean="0"/>
              <a:t>‹#›</a:t>
            </a:fld>
            <a:endParaRPr lang="en-US"/>
          </a:p>
        </p:txBody>
      </p:sp>
    </p:spTree>
    <p:extLst>
      <p:ext uri="{BB962C8B-B14F-4D97-AF65-F5344CB8AC3E}">
        <p14:creationId xmlns:p14="http://schemas.microsoft.com/office/powerpoint/2010/main" val="3284877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13" name="Picture 12"/>
          <p:cNvPicPr preferRelativeResize="0">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91133" y="947485"/>
            <a:ext cx="2314410" cy="159342"/>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9854" t="25599" r="9369" b="25265"/>
          <a:stretch/>
        </p:blipFill>
        <p:spPr>
          <a:xfrm>
            <a:off x="720215" y="674178"/>
            <a:ext cx="2934117" cy="520138"/>
          </a:xfrm>
          <a:prstGeom prst="rect">
            <a:avLst/>
          </a:prstGeom>
        </p:spPr>
      </p:pic>
      <p:sp>
        <p:nvSpPr>
          <p:cNvPr id="16" name="Rectangle 15"/>
          <p:cNvSpPr/>
          <p:nvPr userDrawn="1"/>
        </p:nvSpPr>
        <p:spPr>
          <a:xfrm>
            <a:off x="0" y="6444024"/>
            <a:ext cx="7927258" cy="4203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3599" tIns="36800" rIns="73599" bIns="36800" rtlCol="0" anchor="ctr"/>
          <a:lstStyle/>
          <a:p>
            <a:pPr algn="ctr"/>
            <a:endParaRPr lang="en-US" sz="1800"/>
          </a:p>
        </p:txBody>
      </p:sp>
      <p:sp>
        <p:nvSpPr>
          <p:cNvPr id="18" name="Rectangle 17"/>
          <p:cNvSpPr/>
          <p:nvPr userDrawn="1"/>
        </p:nvSpPr>
        <p:spPr>
          <a:xfrm>
            <a:off x="7927260" y="6444024"/>
            <a:ext cx="1224118" cy="4203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3599" tIns="36800" rIns="73599" bIns="36800" rtlCol="0" anchor="ctr"/>
          <a:lstStyle/>
          <a:p>
            <a:pPr algn="ctr"/>
            <a:endParaRPr lang="en-US" sz="1800"/>
          </a:p>
        </p:txBody>
      </p:sp>
      <p:sp>
        <p:nvSpPr>
          <p:cNvPr id="19" name="Rectangle 18"/>
          <p:cNvSpPr/>
          <p:nvPr userDrawn="1"/>
        </p:nvSpPr>
        <p:spPr>
          <a:xfrm>
            <a:off x="9151375" y="6444024"/>
            <a:ext cx="2470544" cy="4203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3599" tIns="36800" rIns="73599" bIns="36800" rtlCol="0" anchor="ctr"/>
          <a:lstStyle/>
          <a:p>
            <a:pPr algn="ctr"/>
            <a:endParaRPr lang="en-US" sz="1800"/>
          </a:p>
        </p:txBody>
      </p:sp>
      <p:sp>
        <p:nvSpPr>
          <p:cNvPr id="20" name="Rectangle 19"/>
          <p:cNvSpPr/>
          <p:nvPr userDrawn="1"/>
        </p:nvSpPr>
        <p:spPr>
          <a:xfrm>
            <a:off x="11621916" y="6444024"/>
            <a:ext cx="570085" cy="4203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3599" tIns="36800" rIns="73599" bIns="36800" rtlCol="0" anchor="ctr"/>
          <a:lstStyle/>
          <a:p>
            <a:pPr algn="ctr"/>
            <a:endParaRPr lang="en-US" sz="1800"/>
          </a:p>
        </p:txBody>
      </p:sp>
      <p:sp>
        <p:nvSpPr>
          <p:cNvPr id="21" name="Title 1"/>
          <p:cNvSpPr>
            <a:spLocks noGrp="1"/>
          </p:cNvSpPr>
          <p:nvPr>
            <p:ph type="ctrTitle"/>
          </p:nvPr>
        </p:nvSpPr>
        <p:spPr>
          <a:xfrm>
            <a:off x="644022" y="3704884"/>
            <a:ext cx="10861522" cy="774216"/>
          </a:xfrm>
        </p:spPr>
        <p:txBody>
          <a:bodyPr anchor="t">
            <a:noAutofit/>
          </a:bodyPr>
          <a:lstStyle>
            <a:lvl1pPr algn="l">
              <a:lnSpc>
                <a:spcPct val="100000"/>
              </a:lnSpc>
              <a:defRPr sz="3200"/>
            </a:lvl1pPr>
          </a:lstStyle>
          <a:p>
            <a:r>
              <a:rPr lang="en-US" dirty="0" smtClean="0"/>
              <a:t>Click to edit Master title style</a:t>
            </a:r>
            <a:endParaRPr lang="en-US" dirty="0"/>
          </a:p>
        </p:txBody>
      </p:sp>
      <p:sp>
        <p:nvSpPr>
          <p:cNvPr id="22" name="Subtitle 2"/>
          <p:cNvSpPr>
            <a:spLocks noGrp="1"/>
          </p:cNvSpPr>
          <p:nvPr>
            <p:ph type="subTitle" idx="1" hasCustomPrompt="1"/>
          </p:nvPr>
        </p:nvSpPr>
        <p:spPr>
          <a:xfrm>
            <a:off x="644019" y="4577048"/>
            <a:ext cx="6315584" cy="325152"/>
          </a:xfrm>
        </p:spPr>
        <p:txBody>
          <a:bodyPr tIns="0" bIns="0" anchor="ctr" anchorCtr="0">
            <a:noAutofit/>
          </a:bodyPr>
          <a:lstStyle>
            <a:lvl1pPr marL="0" indent="0" algn="l">
              <a:lnSpc>
                <a:spcPct val="100000"/>
              </a:lnSpc>
              <a:buNone/>
              <a:defRPr sz="1900" b="1" i="0">
                <a:solidFill>
                  <a:schemeClr val="tx1"/>
                </a:solidFill>
              </a:defRPr>
            </a:lvl1pPr>
            <a:lvl2pPr marL="367994" indent="0" algn="ctr">
              <a:buNone/>
              <a:defRPr sz="1700"/>
            </a:lvl2pPr>
            <a:lvl3pPr marL="735990" indent="0" algn="ctr">
              <a:buNone/>
              <a:defRPr sz="1500"/>
            </a:lvl3pPr>
            <a:lvl4pPr marL="1103984" indent="0" algn="ctr">
              <a:buNone/>
              <a:defRPr sz="1200"/>
            </a:lvl4pPr>
            <a:lvl5pPr marL="1471978" indent="0" algn="ctr">
              <a:buNone/>
              <a:defRPr sz="1200"/>
            </a:lvl5pPr>
            <a:lvl6pPr marL="1839973" indent="0" algn="ctr">
              <a:buNone/>
              <a:defRPr sz="1200"/>
            </a:lvl6pPr>
            <a:lvl7pPr marL="2207968" indent="0" algn="ctr">
              <a:buNone/>
              <a:defRPr sz="1200"/>
            </a:lvl7pPr>
            <a:lvl8pPr marL="2575962" indent="0" algn="ctr">
              <a:buNone/>
              <a:defRPr sz="1200"/>
            </a:lvl8pPr>
            <a:lvl9pPr marL="2943957" indent="0" algn="ctr">
              <a:buNone/>
              <a:defRPr sz="1200"/>
            </a:lvl9pPr>
          </a:lstStyle>
          <a:p>
            <a:r>
              <a:rPr lang="en-US" dirty="0" smtClean="0"/>
              <a:t>Presenter’s Name</a:t>
            </a:r>
            <a:endParaRPr lang="en-US" dirty="0"/>
          </a:p>
        </p:txBody>
      </p:sp>
      <p:sp>
        <p:nvSpPr>
          <p:cNvPr id="24" name="Content Placeholder 16"/>
          <p:cNvSpPr>
            <a:spLocks noGrp="1"/>
          </p:cNvSpPr>
          <p:nvPr>
            <p:ph sz="quarter" idx="10" hasCustomPrompt="1"/>
          </p:nvPr>
        </p:nvSpPr>
        <p:spPr>
          <a:xfrm>
            <a:off x="644019" y="4953003"/>
            <a:ext cx="6315584" cy="298449"/>
          </a:xfrm>
        </p:spPr>
        <p:txBody>
          <a:bodyPr tIns="0" bIns="0" anchor="ctr" anchorCtr="0">
            <a:noAutofit/>
          </a:bodyPr>
          <a:lstStyle>
            <a:lvl1pPr>
              <a:lnSpc>
                <a:spcPct val="100000"/>
              </a:lnSpc>
              <a:defRPr sz="1900"/>
            </a:lvl1pPr>
          </a:lstStyle>
          <a:p>
            <a:pPr lvl="0"/>
            <a:r>
              <a:rPr lang="en-US" dirty="0" smtClean="0"/>
              <a:t>Department</a:t>
            </a:r>
            <a:endParaRPr lang="en-US" dirty="0"/>
          </a:p>
        </p:txBody>
      </p:sp>
      <p:sp>
        <p:nvSpPr>
          <p:cNvPr id="12" name="Content Placeholder 16"/>
          <p:cNvSpPr>
            <a:spLocks noGrp="1"/>
          </p:cNvSpPr>
          <p:nvPr>
            <p:ph sz="quarter" idx="11" hasCustomPrompt="1"/>
          </p:nvPr>
        </p:nvSpPr>
        <p:spPr>
          <a:xfrm>
            <a:off x="644016" y="5314945"/>
            <a:ext cx="6315584" cy="292107"/>
          </a:xfrm>
        </p:spPr>
        <p:txBody>
          <a:bodyPr tIns="0" bIns="0" anchor="ctr" anchorCtr="0">
            <a:noAutofit/>
          </a:bodyPr>
          <a:lstStyle>
            <a:lvl1pPr>
              <a:lnSpc>
                <a:spcPct val="100000"/>
              </a:lnSpc>
              <a:defRPr sz="1900"/>
            </a:lvl1pPr>
          </a:lstStyle>
          <a:p>
            <a:pPr lvl="0"/>
            <a:r>
              <a:rPr lang="en-US" dirty="0" smtClean="0"/>
              <a:t>Date</a:t>
            </a:r>
            <a:endParaRPr lang="en-US" dirty="0"/>
          </a:p>
        </p:txBody>
      </p:sp>
    </p:spTree>
    <p:extLst>
      <p:ext uri="{BB962C8B-B14F-4D97-AF65-F5344CB8AC3E}">
        <p14:creationId xmlns:p14="http://schemas.microsoft.com/office/powerpoint/2010/main" val="33045180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C48BA1-BC25-48C7-A98D-39E431D4240F}"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D73B2-2FFD-4722-B0A4-219A8176FAEF}" type="slidenum">
              <a:rPr lang="en-US" smtClean="0"/>
              <a:t>‹#›</a:t>
            </a:fld>
            <a:endParaRPr lang="en-US"/>
          </a:p>
        </p:txBody>
      </p:sp>
    </p:spTree>
    <p:extLst>
      <p:ext uri="{BB962C8B-B14F-4D97-AF65-F5344CB8AC3E}">
        <p14:creationId xmlns:p14="http://schemas.microsoft.com/office/powerpoint/2010/main" val="3555970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C48BA1-BC25-48C7-A98D-39E431D4240F}"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D73B2-2FFD-4722-B0A4-219A8176FAEF}" type="slidenum">
              <a:rPr lang="en-US" smtClean="0"/>
              <a:t>‹#›</a:t>
            </a:fld>
            <a:endParaRPr lang="en-US"/>
          </a:p>
        </p:txBody>
      </p:sp>
    </p:spTree>
    <p:extLst>
      <p:ext uri="{BB962C8B-B14F-4D97-AF65-F5344CB8AC3E}">
        <p14:creationId xmlns:p14="http://schemas.microsoft.com/office/powerpoint/2010/main" val="994188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C48BA1-BC25-48C7-A98D-39E431D4240F}" type="datetimeFigureOut">
              <a:rPr lang="en-US" smtClean="0"/>
              <a:t>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9D73B2-2FFD-4722-B0A4-219A8176FAEF}" type="slidenum">
              <a:rPr lang="en-US" smtClean="0"/>
              <a:t>‹#›</a:t>
            </a:fld>
            <a:endParaRPr lang="en-US"/>
          </a:p>
        </p:txBody>
      </p:sp>
    </p:spTree>
    <p:extLst>
      <p:ext uri="{BB962C8B-B14F-4D97-AF65-F5344CB8AC3E}">
        <p14:creationId xmlns:p14="http://schemas.microsoft.com/office/powerpoint/2010/main" val="20713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C48BA1-BC25-48C7-A98D-39E431D4240F}" type="datetimeFigureOut">
              <a:rPr lang="en-US" smtClean="0"/>
              <a:t>4/29/2019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9D73B2-2FFD-4722-B0A4-219A8176FAEF}" type="slidenum">
              <a:rPr lang="en-US" smtClean="0"/>
              <a:t>‹#›</a:t>
            </a:fld>
            <a:endParaRPr lang="en-US"/>
          </a:p>
        </p:txBody>
      </p:sp>
    </p:spTree>
    <p:extLst>
      <p:ext uri="{BB962C8B-B14F-4D97-AF65-F5344CB8AC3E}">
        <p14:creationId xmlns:p14="http://schemas.microsoft.com/office/powerpoint/2010/main" val="2861370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C48BA1-BC25-48C7-A98D-39E431D4240F}" type="datetimeFigureOut">
              <a:rPr lang="en-US" smtClean="0"/>
              <a:t>4/29/2019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9D73B2-2FFD-4722-B0A4-219A8176FAEF}" type="slidenum">
              <a:rPr lang="en-US" smtClean="0"/>
              <a:t>‹#›</a:t>
            </a:fld>
            <a:endParaRPr lang="en-US"/>
          </a:p>
        </p:txBody>
      </p:sp>
    </p:spTree>
    <p:extLst>
      <p:ext uri="{BB962C8B-B14F-4D97-AF65-F5344CB8AC3E}">
        <p14:creationId xmlns:p14="http://schemas.microsoft.com/office/powerpoint/2010/main" val="2031893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C48BA1-BC25-48C7-A98D-39E431D4240F}" type="datetimeFigureOut">
              <a:rPr lang="en-US" smtClean="0"/>
              <a:t>4/29/2019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9D73B2-2FFD-4722-B0A4-219A8176FAEF}" type="slidenum">
              <a:rPr lang="en-US" smtClean="0"/>
              <a:t>‹#›</a:t>
            </a:fld>
            <a:endParaRPr lang="en-US"/>
          </a:p>
        </p:txBody>
      </p:sp>
    </p:spTree>
    <p:extLst>
      <p:ext uri="{BB962C8B-B14F-4D97-AF65-F5344CB8AC3E}">
        <p14:creationId xmlns:p14="http://schemas.microsoft.com/office/powerpoint/2010/main" val="964023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C48BA1-BC25-48C7-A98D-39E431D4240F}" type="datetimeFigureOut">
              <a:rPr lang="en-US" smtClean="0"/>
              <a:t>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9D73B2-2FFD-4722-B0A4-219A8176FAEF}" type="slidenum">
              <a:rPr lang="en-US" smtClean="0"/>
              <a:t>‹#›</a:t>
            </a:fld>
            <a:endParaRPr lang="en-US"/>
          </a:p>
        </p:txBody>
      </p:sp>
    </p:spTree>
    <p:extLst>
      <p:ext uri="{BB962C8B-B14F-4D97-AF65-F5344CB8AC3E}">
        <p14:creationId xmlns:p14="http://schemas.microsoft.com/office/powerpoint/2010/main" val="2916253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C48BA1-BC25-48C7-A98D-39E431D4240F}" type="datetimeFigureOut">
              <a:rPr lang="en-US" smtClean="0"/>
              <a:t>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9D73B2-2FFD-4722-B0A4-219A8176FAEF}" type="slidenum">
              <a:rPr lang="en-US" smtClean="0"/>
              <a:t>‹#›</a:t>
            </a:fld>
            <a:endParaRPr lang="en-US"/>
          </a:p>
        </p:txBody>
      </p:sp>
    </p:spTree>
    <p:extLst>
      <p:ext uri="{BB962C8B-B14F-4D97-AF65-F5344CB8AC3E}">
        <p14:creationId xmlns:p14="http://schemas.microsoft.com/office/powerpoint/2010/main" val="2066585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C48BA1-BC25-48C7-A98D-39E431D4240F}" type="datetimeFigureOut">
              <a:rPr lang="en-US" smtClean="0"/>
              <a:t>4/29/2019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9D73B2-2FFD-4722-B0A4-219A8176FAEF}" type="slidenum">
              <a:rPr lang="en-US" smtClean="0"/>
              <a:t>‹#›</a:t>
            </a:fld>
            <a:endParaRPr lang="en-US"/>
          </a:p>
        </p:txBody>
      </p:sp>
    </p:spTree>
    <p:extLst>
      <p:ext uri="{BB962C8B-B14F-4D97-AF65-F5344CB8AC3E}">
        <p14:creationId xmlns:p14="http://schemas.microsoft.com/office/powerpoint/2010/main" val="2797251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solidFill>
                  <a:schemeClr val="accent1">
                    <a:lumMod val="75000"/>
                  </a:schemeClr>
                </a:solidFill>
              </a:rPr>
              <a:t>GPM EDM Program – High Level overview </a:t>
            </a:r>
            <a:endParaRPr lang="en-US" dirty="0">
              <a:solidFill>
                <a:schemeClr val="accent1">
                  <a:lumMod val="75000"/>
                </a:schemeClr>
              </a:solidFill>
            </a:endParaRPr>
          </a:p>
        </p:txBody>
      </p:sp>
      <p:sp>
        <p:nvSpPr>
          <p:cNvPr id="15" name="Subtitle 14"/>
          <p:cNvSpPr>
            <a:spLocks noGrp="1"/>
          </p:cNvSpPr>
          <p:nvPr>
            <p:ph type="subTitle" idx="1"/>
          </p:nvPr>
        </p:nvSpPr>
        <p:spPr/>
        <p:txBody>
          <a:bodyPr/>
          <a:lstStyle/>
          <a:p>
            <a:endParaRPr lang="en-US" dirty="0"/>
          </a:p>
        </p:txBody>
      </p:sp>
      <p:sp>
        <p:nvSpPr>
          <p:cNvPr id="17" name="Content Placeholder 16"/>
          <p:cNvSpPr>
            <a:spLocks noGrp="1"/>
          </p:cNvSpPr>
          <p:nvPr>
            <p:ph sz="quarter" idx="11"/>
          </p:nvPr>
        </p:nvSpPr>
        <p:spPr/>
        <p:txBody>
          <a:bodyPr/>
          <a:lstStyle/>
          <a:p>
            <a:pPr marL="0" indent="0">
              <a:buNone/>
            </a:pPr>
            <a:endParaRPr lang="en-US" dirty="0" smtClean="0"/>
          </a:p>
        </p:txBody>
      </p:sp>
    </p:spTree>
    <p:extLst>
      <p:ext uri="{BB962C8B-B14F-4D97-AF65-F5344CB8AC3E}">
        <p14:creationId xmlns:p14="http://schemas.microsoft.com/office/powerpoint/2010/main" val="1301889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90357" y="307572"/>
            <a:ext cx="3898669" cy="369332"/>
          </a:xfrm>
          <a:prstGeom prst="rect">
            <a:avLst/>
          </a:prstGeom>
          <a:noFill/>
        </p:spPr>
        <p:txBody>
          <a:bodyPr wrap="square" rtlCol="0">
            <a:spAutoFit/>
          </a:bodyPr>
          <a:lstStyle/>
          <a:p>
            <a:pPr algn="ctr"/>
            <a:r>
              <a:rPr lang="en-US" dirty="0" smtClean="0">
                <a:solidFill>
                  <a:schemeClr val="accent1">
                    <a:lumMod val="75000"/>
                  </a:schemeClr>
                </a:solidFill>
                <a:latin typeface="Georgia" panose="02040502050405020303" pitchFamily="18" charset="0"/>
              </a:rPr>
              <a:t>Point In Time Load</a:t>
            </a:r>
            <a:endParaRPr lang="en-US" dirty="0">
              <a:solidFill>
                <a:schemeClr val="accent1">
                  <a:lumMod val="75000"/>
                </a:schemeClr>
              </a:solidFill>
              <a:latin typeface="Georgia" panose="02040502050405020303" pitchFamily="18" charset="0"/>
            </a:endParaRPr>
          </a:p>
        </p:txBody>
      </p:sp>
      <p:sp>
        <p:nvSpPr>
          <p:cNvPr id="5" name="Can 4"/>
          <p:cNvSpPr/>
          <p:nvPr/>
        </p:nvSpPr>
        <p:spPr>
          <a:xfrm>
            <a:off x="622069" y="2643446"/>
            <a:ext cx="1147157" cy="598515"/>
          </a:xfrm>
          <a:prstGeom prst="ca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Document 5"/>
          <p:cNvSpPr/>
          <p:nvPr/>
        </p:nvSpPr>
        <p:spPr>
          <a:xfrm>
            <a:off x="2478579" y="2643445"/>
            <a:ext cx="1238596" cy="598516"/>
          </a:xfrm>
          <a:prstGeom prst="flowChartDocumen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rPr>
              <a:t>Extract In scope Admin System</a:t>
            </a:r>
            <a:endParaRPr lang="en-US" sz="1100" dirty="0">
              <a:solidFill>
                <a:schemeClr val="tx1"/>
              </a:solidFill>
            </a:endParaRPr>
          </a:p>
        </p:txBody>
      </p:sp>
      <p:sp>
        <p:nvSpPr>
          <p:cNvPr id="7" name="Rectangle 6"/>
          <p:cNvSpPr/>
          <p:nvPr/>
        </p:nvSpPr>
        <p:spPr>
          <a:xfrm>
            <a:off x="4048296" y="1558636"/>
            <a:ext cx="1130531" cy="4738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MLDMF Extract</a:t>
            </a:r>
            <a:endParaRPr lang="en-US" sz="1050" dirty="0">
              <a:solidFill>
                <a:schemeClr val="tx1"/>
              </a:solidFill>
            </a:endParaRPr>
          </a:p>
        </p:txBody>
      </p:sp>
      <p:sp>
        <p:nvSpPr>
          <p:cNvPr id="8" name="Rectangle 7"/>
          <p:cNvSpPr/>
          <p:nvPr/>
        </p:nvSpPr>
        <p:spPr>
          <a:xfrm>
            <a:off x="4048296" y="3552307"/>
            <a:ext cx="1130531" cy="4738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LN Extract</a:t>
            </a:r>
            <a:endParaRPr lang="en-US" sz="1100" dirty="0">
              <a:solidFill>
                <a:schemeClr val="tx1"/>
              </a:solidFill>
            </a:endParaRPr>
          </a:p>
        </p:txBody>
      </p:sp>
      <p:sp>
        <p:nvSpPr>
          <p:cNvPr id="9" name="Rectangle 8"/>
          <p:cNvSpPr/>
          <p:nvPr/>
        </p:nvSpPr>
        <p:spPr>
          <a:xfrm>
            <a:off x="5525192" y="1558636"/>
            <a:ext cx="1130531" cy="47382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800"/>
              </a:lnSpc>
            </a:pPr>
            <a:r>
              <a:rPr lang="en-US" sz="1100" dirty="0">
                <a:solidFill>
                  <a:srgbClr val="000000"/>
                </a:solidFill>
                <a:ea typeface="Times New Roman" panose="02020603050405020304" pitchFamily="18" charset="0"/>
              </a:rPr>
              <a:t>MLDMF Response File</a:t>
            </a:r>
            <a:endParaRPr lang="en-US" sz="1100" dirty="0">
              <a:effectLst/>
              <a:latin typeface="Times New Roman" panose="02020603050405020304" pitchFamily="18" charset="0"/>
              <a:ea typeface="Times New Roman" panose="02020603050405020304" pitchFamily="18" charset="0"/>
            </a:endParaRPr>
          </a:p>
        </p:txBody>
      </p:sp>
      <p:sp>
        <p:nvSpPr>
          <p:cNvPr id="10" name="Rectangle 9"/>
          <p:cNvSpPr/>
          <p:nvPr/>
        </p:nvSpPr>
        <p:spPr>
          <a:xfrm>
            <a:off x="5525192" y="3552307"/>
            <a:ext cx="1130531" cy="47382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800"/>
              </a:lnSpc>
            </a:pPr>
            <a:r>
              <a:rPr lang="en-US" sz="1100" dirty="0" smtClean="0">
                <a:solidFill>
                  <a:srgbClr val="000000"/>
                </a:solidFill>
                <a:ea typeface="Times New Roman" panose="02020603050405020304" pitchFamily="18" charset="0"/>
              </a:rPr>
              <a:t>LN </a:t>
            </a:r>
            <a:r>
              <a:rPr lang="en-US" sz="1100" dirty="0">
                <a:solidFill>
                  <a:srgbClr val="000000"/>
                </a:solidFill>
                <a:ea typeface="Times New Roman" panose="02020603050405020304" pitchFamily="18" charset="0"/>
              </a:rPr>
              <a:t>Response File</a:t>
            </a:r>
            <a:endParaRPr lang="en-US" sz="1100" dirty="0">
              <a:effectLst/>
              <a:latin typeface="Times New Roman" panose="02020603050405020304" pitchFamily="18" charset="0"/>
              <a:ea typeface="Times New Roman" panose="02020603050405020304" pitchFamily="18" charset="0"/>
            </a:endParaRPr>
          </a:p>
        </p:txBody>
      </p:sp>
      <p:sp>
        <p:nvSpPr>
          <p:cNvPr id="11" name="Can 10"/>
          <p:cNvSpPr/>
          <p:nvPr/>
        </p:nvSpPr>
        <p:spPr>
          <a:xfrm>
            <a:off x="6997583" y="2345889"/>
            <a:ext cx="1582886" cy="76061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54825" y="2827287"/>
            <a:ext cx="681644" cy="230832"/>
          </a:xfrm>
          <a:prstGeom prst="rect">
            <a:avLst/>
          </a:prstGeom>
          <a:noFill/>
        </p:spPr>
        <p:txBody>
          <a:bodyPr wrap="square" rtlCol="0">
            <a:spAutoFit/>
          </a:bodyPr>
          <a:lstStyle/>
          <a:p>
            <a:pPr algn="ctr"/>
            <a:r>
              <a:rPr lang="en-US" sz="900" dirty="0" smtClean="0"/>
              <a:t>GPM HUB</a:t>
            </a:r>
            <a:endParaRPr lang="en-US" sz="900" dirty="0"/>
          </a:p>
        </p:txBody>
      </p:sp>
      <p:cxnSp>
        <p:nvCxnSpPr>
          <p:cNvPr id="13" name="Straight Arrow Connector 12"/>
          <p:cNvCxnSpPr>
            <a:stCxn id="5" idx="4"/>
            <a:endCxn id="6" idx="1"/>
          </p:cNvCxnSpPr>
          <p:nvPr/>
        </p:nvCxnSpPr>
        <p:spPr>
          <a:xfrm flipV="1">
            <a:off x="1769226" y="2942703"/>
            <a:ext cx="70935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p:cNvCxnSpPr>
          <p:nvPr/>
        </p:nvCxnSpPr>
        <p:spPr>
          <a:xfrm>
            <a:off x="5178827" y="1795549"/>
            <a:ext cx="3463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8" idx="3"/>
            <a:endCxn id="10" idx="1"/>
          </p:cNvCxnSpPr>
          <p:nvPr/>
        </p:nvCxnSpPr>
        <p:spPr>
          <a:xfrm>
            <a:off x="5178827" y="3789220"/>
            <a:ext cx="3463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Elbow Connector 17"/>
          <p:cNvCxnSpPr>
            <a:stCxn id="9" idx="3"/>
          </p:cNvCxnSpPr>
          <p:nvPr/>
        </p:nvCxnSpPr>
        <p:spPr>
          <a:xfrm>
            <a:off x="6655723" y="1795549"/>
            <a:ext cx="459972" cy="573577"/>
          </a:xfrm>
          <a:prstGeom prst="bentConnector2">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19" name="Elbow Connector 18"/>
          <p:cNvCxnSpPr/>
          <p:nvPr/>
        </p:nvCxnSpPr>
        <p:spPr>
          <a:xfrm rot="5400000" flipH="1" flipV="1">
            <a:off x="6558778" y="3165803"/>
            <a:ext cx="731102" cy="515734"/>
          </a:xfrm>
          <a:prstGeom prst="bentConnector3">
            <a:avLst>
              <a:gd name="adj1" fmla="val 1108"/>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7251469" y="2420793"/>
            <a:ext cx="1192189" cy="707886"/>
          </a:xfrm>
          <a:prstGeom prst="rect">
            <a:avLst/>
          </a:prstGeom>
          <a:noFill/>
        </p:spPr>
        <p:txBody>
          <a:bodyPr wrap="square" rtlCol="0">
            <a:spAutoFit/>
          </a:bodyPr>
          <a:lstStyle/>
          <a:p>
            <a:r>
              <a:rPr lang="en-US" sz="1000" dirty="0" smtClean="0"/>
              <a:t>Loading Death match in GPM_ORS.C_B_EDM_RESULT Table</a:t>
            </a:r>
            <a:endParaRPr lang="en-US" sz="1000" dirty="0"/>
          </a:p>
        </p:txBody>
      </p:sp>
      <p:sp>
        <p:nvSpPr>
          <p:cNvPr id="37" name="Can 36"/>
          <p:cNvSpPr/>
          <p:nvPr/>
        </p:nvSpPr>
        <p:spPr>
          <a:xfrm>
            <a:off x="9352854" y="2002990"/>
            <a:ext cx="2219499" cy="1446412"/>
          </a:xfrm>
          <a:prstGeom prst="can">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solidFill>
                <a:schemeClr val="tx1"/>
              </a:solidFill>
            </a:endParaRPr>
          </a:p>
          <a:p>
            <a:pPr algn="ctr"/>
            <a:endParaRPr lang="en-US" sz="1000" dirty="0">
              <a:solidFill>
                <a:schemeClr val="tx1"/>
              </a:solidFill>
            </a:endParaRPr>
          </a:p>
          <a:p>
            <a:pPr algn="ctr"/>
            <a:r>
              <a:rPr lang="en-US" sz="1000" dirty="0" smtClean="0">
                <a:solidFill>
                  <a:schemeClr val="tx1"/>
                </a:solidFill>
              </a:rPr>
              <a:t>Load Point in Time data in </a:t>
            </a:r>
            <a:r>
              <a:rPr lang="en-US" sz="1000" dirty="0" smtClean="0">
                <a:solidFill>
                  <a:schemeClr val="tx1"/>
                </a:solidFill>
                <a:effectLst/>
                <a:ea typeface="Times New Roman" panose="02020603050405020304" pitchFamily="18" charset="0"/>
                <a:cs typeface="Times New Roman" panose="02020603050405020304" pitchFamily="18" charset="0"/>
              </a:rPr>
              <a:t>T_PARTY_AGMT_STG table &amp; Global in T_GLB_PARTY_STG table for the Global. It stores contextual level data related to Global Party.</a:t>
            </a:r>
            <a:endParaRPr lang="en-US" sz="1000" dirty="0" smtClean="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p>
            <a:pPr algn="ctr"/>
            <a:r>
              <a:rPr lang="en-US" dirty="0" smtClean="0"/>
              <a:t>  </a:t>
            </a:r>
            <a:endParaRPr lang="en-US" dirty="0"/>
          </a:p>
        </p:txBody>
      </p:sp>
      <p:cxnSp>
        <p:nvCxnSpPr>
          <p:cNvPr id="45" name="Straight Connector 44"/>
          <p:cNvCxnSpPr>
            <a:stCxn id="6" idx="0"/>
          </p:cNvCxnSpPr>
          <p:nvPr/>
        </p:nvCxnSpPr>
        <p:spPr>
          <a:xfrm flipV="1">
            <a:off x="3097877" y="1795549"/>
            <a:ext cx="0" cy="847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7" idx="1"/>
          </p:cNvCxnSpPr>
          <p:nvPr/>
        </p:nvCxnSpPr>
        <p:spPr>
          <a:xfrm>
            <a:off x="3097877" y="1795549"/>
            <a:ext cx="9504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2"/>
          </p:cNvCxnSpPr>
          <p:nvPr/>
        </p:nvCxnSpPr>
        <p:spPr>
          <a:xfrm>
            <a:off x="3097877" y="3202392"/>
            <a:ext cx="0" cy="586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8" idx="1"/>
          </p:cNvCxnSpPr>
          <p:nvPr/>
        </p:nvCxnSpPr>
        <p:spPr>
          <a:xfrm>
            <a:off x="3097877" y="3789220"/>
            <a:ext cx="9504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1" idx="4"/>
            <a:endCxn id="37" idx="2"/>
          </p:cNvCxnSpPr>
          <p:nvPr/>
        </p:nvCxnSpPr>
        <p:spPr>
          <a:xfrm>
            <a:off x="8580469" y="2726196"/>
            <a:ext cx="77238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232756" y="1172095"/>
            <a:ext cx="11654444" cy="34580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6860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055717"/>
            <a:ext cx="10392296" cy="315883"/>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838200" y="1028992"/>
            <a:ext cx="2653145" cy="369332"/>
          </a:xfrm>
          <a:prstGeom prst="rect">
            <a:avLst/>
          </a:prstGeom>
          <a:noFill/>
        </p:spPr>
        <p:txBody>
          <a:bodyPr wrap="square" rtlCol="0">
            <a:spAutoFit/>
          </a:bodyPr>
          <a:lstStyle/>
          <a:p>
            <a:r>
              <a:rPr lang="en-US" dirty="0" smtClean="0">
                <a:solidFill>
                  <a:schemeClr val="bg1"/>
                </a:solidFill>
              </a:rPr>
              <a:t>Point In Time Load</a:t>
            </a:r>
            <a:endParaRPr lang="en-US" dirty="0">
              <a:solidFill>
                <a:schemeClr val="bg1"/>
              </a:solidFill>
            </a:endParaRPr>
          </a:p>
        </p:txBody>
      </p:sp>
      <p:sp>
        <p:nvSpPr>
          <p:cNvPr id="6" name="TextBox 5"/>
          <p:cNvSpPr txBox="1"/>
          <p:nvPr/>
        </p:nvSpPr>
        <p:spPr>
          <a:xfrm>
            <a:off x="922713" y="1521229"/>
            <a:ext cx="10091651" cy="1354217"/>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Distinct global </a:t>
            </a:r>
            <a:r>
              <a:rPr lang="en-US" sz="1600" dirty="0"/>
              <a:t>information from GPM_ORS.C_B_EDM_RESULT are loaded into the PIT table GPM_ODS.T_GLB_PARTY_STG</a:t>
            </a:r>
            <a:r>
              <a:rPr lang="en-US" sz="1600" dirty="0" smtClean="0"/>
              <a:t>.</a:t>
            </a:r>
          </a:p>
          <a:p>
            <a:pPr marL="285750" indent="-285750">
              <a:buFont typeface="Arial" panose="020B0604020202020204" pitchFamily="34" charset="0"/>
              <a:buChar char="•"/>
            </a:pPr>
            <a:r>
              <a:rPr lang="en-US" sz="1600" dirty="0"/>
              <a:t>Contextual information along with their policies details are stored in GPM_ODS.T_PARTY_AGMT_STG.</a:t>
            </a:r>
          </a:p>
          <a:p>
            <a:pPr marL="285750" indent="-285750">
              <a:buFont typeface="Arial" panose="020B0604020202020204" pitchFamily="34" charset="0"/>
              <a:buChar char="•"/>
            </a:pPr>
            <a:r>
              <a:rPr lang="en-US" sz="1600" dirty="0"/>
              <a:t>Agreement key information for the associated agreements are stored in the GPM_ODS.T_AGMT_KEY_STG</a:t>
            </a:r>
            <a:r>
              <a:rPr lang="en-US" sz="1600" dirty="0" smtClean="0"/>
              <a:t>.</a:t>
            </a:r>
            <a:endParaRPr lang="en-US" sz="1600" dirty="0"/>
          </a:p>
          <a:p>
            <a:pPr marL="285750" indent="-285750">
              <a:buFont typeface="Arial" panose="020B0604020202020204" pitchFamily="34" charset="0"/>
              <a:buChar char="•"/>
            </a:pPr>
            <a:endParaRPr lang="en-US" dirty="0"/>
          </a:p>
        </p:txBody>
      </p:sp>
      <p:sp>
        <p:nvSpPr>
          <p:cNvPr id="8" name="Rectangle 7"/>
          <p:cNvSpPr/>
          <p:nvPr/>
        </p:nvSpPr>
        <p:spPr>
          <a:xfrm>
            <a:off x="838200" y="1371601"/>
            <a:ext cx="10392296" cy="150384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38200" y="3437069"/>
            <a:ext cx="10392296" cy="31588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Job Details and File Layout</a:t>
            </a:r>
            <a:endParaRPr lang="en-US" dirty="0"/>
          </a:p>
        </p:txBody>
      </p:sp>
      <p:sp>
        <p:nvSpPr>
          <p:cNvPr id="10" name="Rectangle 9"/>
          <p:cNvSpPr/>
          <p:nvPr/>
        </p:nvSpPr>
        <p:spPr>
          <a:xfrm>
            <a:off x="838200" y="3752952"/>
            <a:ext cx="10392296" cy="1999455"/>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22713" y="3815542"/>
            <a:ext cx="10199716" cy="1661993"/>
          </a:xfrm>
          <a:prstGeom prst="rect">
            <a:avLst/>
          </a:prstGeom>
          <a:noFill/>
        </p:spPr>
        <p:txBody>
          <a:bodyPr wrap="square" rtlCol="0">
            <a:spAutoFit/>
          </a:bodyPr>
          <a:lstStyle/>
          <a:p>
            <a:pPr marL="285750" indent="-285750">
              <a:buFont typeface="Arial" panose="020B0604020202020204" pitchFamily="34" charset="0"/>
              <a:buChar char="•"/>
            </a:pPr>
            <a:r>
              <a:rPr lang="en-US" sz="1600" b="1" dirty="0"/>
              <a:t>EDM ETL </a:t>
            </a:r>
            <a:r>
              <a:rPr lang="en-US" sz="1600" b="1" dirty="0" smtClean="0"/>
              <a:t>PIT</a:t>
            </a:r>
          </a:p>
          <a:p>
            <a:r>
              <a:rPr lang="en-US" sz="1600" dirty="0"/>
              <a:t>Maestro </a:t>
            </a:r>
            <a:r>
              <a:rPr lang="en-US" sz="1600" dirty="0" err="1"/>
              <a:t>StreamName.JobName</a:t>
            </a:r>
            <a:r>
              <a:rPr lang="en-US" sz="1600" dirty="0" smtClean="0"/>
              <a:t>: </a:t>
            </a:r>
            <a:r>
              <a:rPr lang="en-US" sz="1600" dirty="0"/>
              <a:t>BEMD_EDM_ETL_PIT.BEMD_EDM_ETL_PIT_LOAD</a:t>
            </a:r>
            <a:endParaRPr lang="en-US" sz="1600" dirty="0" smtClean="0"/>
          </a:p>
          <a:p>
            <a:r>
              <a:rPr lang="en-US" sz="1600" dirty="0"/>
              <a:t>Script invoked</a:t>
            </a:r>
            <a:r>
              <a:rPr lang="en-US" sz="1600" dirty="0" smtClean="0"/>
              <a:t>: </a:t>
            </a:r>
            <a:r>
              <a:rPr lang="en-US" sz="1600" dirty="0"/>
              <a:t>/</a:t>
            </a:r>
            <a:r>
              <a:rPr lang="en-US" sz="1600" dirty="0" smtClean="0"/>
              <a:t>work/infshared/GPM/Strategic/scripts/EDM/Phase2/EDM_PH_II_PIT_LOAD.sh</a:t>
            </a:r>
          </a:p>
          <a:p>
            <a:endParaRPr lang="en-US" b="1" dirty="0"/>
          </a:p>
          <a:p>
            <a:endParaRPr lang="en-US" b="1" dirty="0" smtClean="0"/>
          </a:p>
          <a:p>
            <a:endParaRPr lang="en-US" b="1" dirty="0"/>
          </a:p>
        </p:txBody>
      </p:sp>
    </p:spTree>
    <p:extLst>
      <p:ext uri="{BB962C8B-B14F-4D97-AF65-F5344CB8AC3E}">
        <p14:creationId xmlns:p14="http://schemas.microsoft.com/office/powerpoint/2010/main" val="578941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15047" y="290945"/>
            <a:ext cx="3524597" cy="369332"/>
          </a:xfrm>
          <a:prstGeom prst="rect">
            <a:avLst/>
          </a:prstGeom>
          <a:noFill/>
        </p:spPr>
        <p:txBody>
          <a:bodyPr wrap="square" rtlCol="0">
            <a:spAutoFit/>
          </a:bodyPr>
          <a:lstStyle/>
          <a:p>
            <a:pPr algn="ctr"/>
            <a:r>
              <a:rPr lang="en-US" dirty="0" smtClean="0">
                <a:solidFill>
                  <a:schemeClr val="accent1">
                    <a:lumMod val="75000"/>
                  </a:schemeClr>
                </a:solidFill>
                <a:latin typeface="Georgia" panose="02040502050405020303" pitchFamily="18" charset="0"/>
              </a:rPr>
              <a:t>Pre Monthly Process</a:t>
            </a:r>
            <a:endParaRPr lang="en-US" dirty="0">
              <a:solidFill>
                <a:schemeClr val="accent1">
                  <a:lumMod val="75000"/>
                </a:schemeClr>
              </a:solidFill>
              <a:latin typeface="Georgia" panose="02040502050405020303" pitchFamily="18" charset="0"/>
            </a:endParaRPr>
          </a:p>
        </p:txBody>
      </p:sp>
      <p:sp>
        <p:nvSpPr>
          <p:cNvPr id="5" name="Can 4"/>
          <p:cNvSpPr/>
          <p:nvPr/>
        </p:nvSpPr>
        <p:spPr>
          <a:xfrm>
            <a:off x="2524298" y="2666222"/>
            <a:ext cx="1147157" cy="598515"/>
          </a:xfrm>
          <a:prstGeom prst="ca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GPM HUB</a:t>
            </a:r>
            <a:endParaRPr lang="en-US" dirty="0"/>
          </a:p>
        </p:txBody>
      </p:sp>
      <p:sp>
        <p:nvSpPr>
          <p:cNvPr id="8" name="Rectangle 7"/>
          <p:cNvSpPr/>
          <p:nvPr/>
        </p:nvSpPr>
        <p:spPr>
          <a:xfrm>
            <a:off x="4048296" y="3552307"/>
            <a:ext cx="1130531" cy="4738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Existing Globals</a:t>
            </a:r>
            <a:endParaRPr lang="en-US" sz="1100" dirty="0">
              <a:solidFill>
                <a:schemeClr val="tx1"/>
              </a:solidFill>
            </a:endParaRPr>
          </a:p>
        </p:txBody>
      </p:sp>
      <p:sp>
        <p:nvSpPr>
          <p:cNvPr id="9" name="Rectangle 8"/>
          <p:cNvSpPr/>
          <p:nvPr/>
        </p:nvSpPr>
        <p:spPr>
          <a:xfrm>
            <a:off x="5525192" y="1558636"/>
            <a:ext cx="1130531" cy="47382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800"/>
              </a:lnSpc>
            </a:pPr>
            <a:r>
              <a:rPr lang="en-US" sz="1100" dirty="0">
                <a:solidFill>
                  <a:srgbClr val="000000"/>
                </a:solidFill>
                <a:ea typeface="Times New Roman" panose="02020603050405020304" pitchFamily="18" charset="0"/>
              </a:rPr>
              <a:t>MLDMF Response File</a:t>
            </a:r>
            <a:endParaRPr lang="en-US" sz="1100" dirty="0">
              <a:effectLst/>
              <a:latin typeface="Times New Roman" panose="02020603050405020304" pitchFamily="18" charset="0"/>
              <a:ea typeface="Times New Roman" panose="02020603050405020304" pitchFamily="18" charset="0"/>
            </a:endParaRPr>
          </a:p>
        </p:txBody>
      </p:sp>
      <p:sp>
        <p:nvSpPr>
          <p:cNvPr id="10" name="Rectangle 9"/>
          <p:cNvSpPr/>
          <p:nvPr/>
        </p:nvSpPr>
        <p:spPr>
          <a:xfrm>
            <a:off x="5525192" y="3552307"/>
            <a:ext cx="1130531" cy="47382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800"/>
              </a:lnSpc>
            </a:pPr>
            <a:r>
              <a:rPr lang="en-US" sz="900" dirty="0" smtClean="0">
                <a:solidFill>
                  <a:srgbClr val="000000"/>
                </a:solidFill>
                <a:ea typeface="Times New Roman" panose="02020603050405020304" pitchFamily="18" charset="0"/>
              </a:rPr>
              <a:t>PIT information of Existing Globals</a:t>
            </a:r>
            <a:endParaRPr lang="en-US" sz="900" dirty="0">
              <a:effectLst/>
              <a:latin typeface="Times New Roman" panose="02020603050405020304" pitchFamily="18" charset="0"/>
              <a:ea typeface="Times New Roman" panose="02020603050405020304" pitchFamily="18" charset="0"/>
            </a:endParaRPr>
          </a:p>
        </p:txBody>
      </p:sp>
      <p:sp>
        <p:nvSpPr>
          <p:cNvPr id="11" name="Can 10"/>
          <p:cNvSpPr/>
          <p:nvPr/>
        </p:nvSpPr>
        <p:spPr>
          <a:xfrm>
            <a:off x="6491373" y="2393470"/>
            <a:ext cx="1248643" cy="59681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5178827" y="1795549"/>
            <a:ext cx="3463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8" idx="3"/>
            <a:endCxn id="10" idx="1"/>
          </p:cNvCxnSpPr>
          <p:nvPr/>
        </p:nvCxnSpPr>
        <p:spPr>
          <a:xfrm>
            <a:off x="5178827" y="3789220"/>
            <a:ext cx="3463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Elbow Connector 15"/>
          <p:cNvCxnSpPr>
            <a:stCxn id="9" idx="3"/>
          </p:cNvCxnSpPr>
          <p:nvPr/>
        </p:nvCxnSpPr>
        <p:spPr>
          <a:xfrm>
            <a:off x="6655723" y="1795549"/>
            <a:ext cx="459972" cy="573577"/>
          </a:xfrm>
          <a:prstGeom prst="bentConnector2">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17" name="Elbow Connector 16"/>
          <p:cNvCxnSpPr>
            <a:endCxn id="11" idx="3"/>
          </p:cNvCxnSpPr>
          <p:nvPr/>
        </p:nvCxnSpPr>
        <p:spPr>
          <a:xfrm rot="5400000" flipH="1" flipV="1">
            <a:off x="6491610" y="3165137"/>
            <a:ext cx="798937" cy="449233"/>
          </a:xfrm>
          <a:prstGeom prst="bentConnector3">
            <a:avLst>
              <a:gd name="adj1" fmla="val 1098"/>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6609094" y="2460630"/>
            <a:ext cx="1154000" cy="553998"/>
          </a:xfrm>
          <a:prstGeom prst="rect">
            <a:avLst/>
          </a:prstGeom>
          <a:noFill/>
        </p:spPr>
        <p:txBody>
          <a:bodyPr wrap="square" rtlCol="0">
            <a:spAutoFit/>
          </a:bodyPr>
          <a:lstStyle/>
          <a:p>
            <a:r>
              <a:rPr lang="en-US" sz="1000" dirty="0" smtClean="0"/>
              <a:t>Loading  in GPM_ORS.C_B_EDM_RESULT </a:t>
            </a:r>
            <a:endParaRPr lang="en-US" sz="1000" dirty="0"/>
          </a:p>
        </p:txBody>
      </p:sp>
      <p:sp>
        <p:nvSpPr>
          <p:cNvPr id="19" name="Can 18"/>
          <p:cNvSpPr/>
          <p:nvPr/>
        </p:nvSpPr>
        <p:spPr>
          <a:xfrm>
            <a:off x="8070967" y="2482975"/>
            <a:ext cx="840278" cy="417803"/>
          </a:xfrm>
          <a:prstGeom prst="can">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solidFill>
                <a:schemeClr val="tx1"/>
              </a:solidFill>
            </a:endParaRPr>
          </a:p>
          <a:p>
            <a:pPr algn="ctr"/>
            <a:r>
              <a:rPr lang="en-US" sz="1000" dirty="0" smtClean="0">
                <a:solidFill>
                  <a:schemeClr val="tx1"/>
                </a:solidFill>
              </a:rPr>
              <a:t>Load PIT data  </a:t>
            </a:r>
          </a:p>
          <a:p>
            <a:pPr algn="ctr"/>
            <a:endParaRPr lang="en-US" sz="1000" dirty="0">
              <a:solidFill>
                <a:schemeClr val="tx1"/>
              </a:solidFill>
            </a:endParaRPr>
          </a:p>
        </p:txBody>
      </p:sp>
      <p:cxnSp>
        <p:nvCxnSpPr>
          <p:cNvPr id="20" name="Straight Connector 19"/>
          <p:cNvCxnSpPr/>
          <p:nvPr/>
        </p:nvCxnSpPr>
        <p:spPr>
          <a:xfrm flipV="1">
            <a:off x="3097877" y="1795549"/>
            <a:ext cx="0" cy="847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097877" y="1795549"/>
            <a:ext cx="9504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097877" y="3202392"/>
            <a:ext cx="0" cy="586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8" idx="1"/>
          </p:cNvCxnSpPr>
          <p:nvPr/>
        </p:nvCxnSpPr>
        <p:spPr>
          <a:xfrm>
            <a:off x="3097877" y="3789220"/>
            <a:ext cx="9504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9" idx="2"/>
          </p:cNvCxnSpPr>
          <p:nvPr/>
        </p:nvCxnSpPr>
        <p:spPr>
          <a:xfrm flipV="1">
            <a:off x="7738418" y="2691877"/>
            <a:ext cx="332549" cy="6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3590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13262" y="1172096"/>
            <a:ext cx="10392296" cy="315883"/>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813262" y="1145371"/>
            <a:ext cx="2427316" cy="369332"/>
          </a:xfrm>
          <a:prstGeom prst="rect">
            <a:avLst/>
          </a:prstGeom>
          <a:noFill/>
        </p:spPr>
        <p:txBody>
          <a:bodyPr wrap="square" rtlCol="0">
            <a:spAutoFit/>
          </a:bodyPr>
          <a:lstStyle/>
          <a:p>
            <a:r>
              <a:rPr lang="en-US" dirty="0" smtClean="0">
                <a:solidFill>
                  <a:schemeClr val="bg1"/>
                </a:solidFill>
              </a:rPr>
              <a:t>Pre Monthly Process</a:t>
            </a:r>
            <a:endParaRPr lang="en-US" dirty="0">
              <a:solidFill>
                <a:schemeClr val="bg1"/>
              </a:solidFill>
            </a:endParaRPr>
          </a:p>
        </p:txBody>
      </p:sp>
      <p:sp>
        <p:nvSpPr>
          <p:cNvPr id="6" name="TextBox 5"/>
          <p:cNvSpPr txBox="1"/>
          <p:nvPr/>
        </p:nvSpPr>
        <p:spPr>
          <a:xfrm>
            <a:off x="813262" y="1606143"/>
            <a:ext cx="10124901" cy="1877437"/>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Pre </a:t>
            </a:r>
            <a:r>
              <a:rPr lang="en-US" sz="1600" dirty="0"/>
              <a:t>monthly </a:t>
            </a:r>
            <a:r>
              <a:rPr lang="en-US" sz="1600" dirty="0" smtClean="0"/>
              <a:t>process runs in parallel to PIT, </a:t>
            </a:r>
            <a:r>
              <a:rPr lang="en-US" sz="1600" dirty="0"/>
              <a:t>where </a:t>
            </a:r>
            <a:r>
              <a:rPr lang="en-US" sz="1600" dirty="0" smtClean="0"/>
              <a:t>contextual </a:t>
            </a:r>
            <a:r>
              <a:rPr lang="en-US" sz="1600" dirty="0"/>
              <a:t>information for previously sent globals </a:t>
            </a:r>
            <a:r>
              <a:rPr lang="en-US" sz="1600" dirty="0" smtClean="0"/>
              <a:t>is loaded to </a:t>
            </a:r>
            <a:r>
              <a:rPr lang="en-US" sz="1600" dirty="0"/>
              <a:t>find if any new agreement has been added for the particular </a:t>
            </a:r>
            <a:r>
              <a:rPr lang="en-US" sz="1600" dirty="0" smtClean="0"/>
              <a:t>globals.</a:t>
            </a:r>
          </a:p>
          <a:p>
            <a:pPr marL="285750" indent="-285750">
              <a:buFont typeface="Arial" panose="020B0604020202020204" pitchFamily="34" charset="0"/>
              <a:buChar char="•"/>
            </a:pPr>
            <a:r>
              <a:rPr lang="en-US" sz="1600" dirty="0" smtClean="0"/>
              <a:t>In </a:t>
            </a:r>
            <a:r>
              <a:rPr lang="en-US" sz="1600" dirty="0"/>
              <a:t>this process, two files are created for old(i.e. already sent globals) and new globals(new matches loaded</a:t>
            </a:r>
            <a:r>
              <a:rPr lang="en-US" sz="1600" dirty="0" smtClean="0"/>
              <a:t>).</a:t>
            </a:r>
          </a:p>
          <a:p>
            <a:pPr marL="285750" indent="-285750">
              <a:buFont typeface="Arial" panose="020B0604020202020204" pitchFamily="34" charset="0"/>
              <a:buChar char="•"/>
            </a:pPr>
            <a:endParaRPr lang="en-US" sz="1600" dirty="0"/>
          </a:p>
          <a:p>
            <a:r>
              <a:rPr lang="en-US" sz="1600"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7" name="Rectangle 6"/>
          <p:cNvSpPr/>
          <p:nvPr/>
        </p:nvSpPr>
        <p:spPr>
          <a:xfrm>
            <a:off x="813262" y="1487980"/>
            <a:ext cx="10392296" cy="1579416"/>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13262" y="3544930"/>
            <a:ext cx="10392296" cy="315883"/>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Job Details and File Layout</a:t>
            </a:r>
            <a:endParaRPr lang="en-US" dirty="0"/>
          </a:p>
        </p:txBody>
      </p:sp>
      <p:sp>
        <p:nvSpPr>
          <p:cNvPr id="9" name="Rectangle 8"/>
          <p:cNvSpPr/>
          <p:nvPr/>
        </p:nvSpPr>
        <p:spPr>
          <a:xfrm>
            <a:off x="813262" y="3860812"/>
            <a:ext cx="10392296" cy="1733653"/>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89462" y="3860813"/>
            <a:ext cx="10048701" cy="1815882"/>
          </a:xfrm>
          <a:prstGeom prst="rect">
            <a:avLst/>
          </a:prstGeom>
          <a:noFill/>
        </p:spPr>
        <p:txBody>
          <a:bodyPr wrap="square" rtlCol="0">
            <a:spAutoFit/>
          </a:bodyPr>
          <a:lstStyle/>
          <a:p>
            <a:pPr marL="285750" indent="-285750">
              <a:buFont typeface="Arial" panose="020B0604020202020204" pitchFamily="34" charset="0"/>
              <a:buChar char="•"/>
            </a:pPr>
            <a:r>
              <a:rPr lang="en-US" sz="1600" b="1" dirty="0"/>
              <a:t>EDM ETL PRE  MONTHLY XML </a:t>
            </a:r>
            <a:r>
              <a:rPr lang="en-US" sz="1600" b="1" dirty="0" smtClean="0"/>
              <a:t>Generation</a:t>
            </a:r>
          </a:p>
          <a:p>
            <a:r>
              <a:rPr lang="en-US" sz="1600" dirty="0"/>
              <a:t>Maestro </a:t>
            </a:r>
            <a:r>
              <a:rPr lang="en-US" sz="1600" dirty="0" err="1"/>
              <a:t>StreamName.JobName</a:t>
            </a:r>
            <a:r>
              <a:rPr lang="en-US" sz="1600" dirty="0" smtClean="0"/>
              <a:t>: </a:t>
            </a:r>
            <a:r>
              <a:rPr lang="en-US" sz="1600" dirty="0"/>
              <a:t>BEMD_EDM_ETL_PIT.BEMD_EDM_PRE_MNTHLY_XML_GNRT</a:t>
            </a:r>
            <a:endParaRPr lang="en-US" sz="1600" dirty="0" smtClean="0"/>
          </a:p>
          <a:p>
            <a:r>
              <a:rPr lang="en-US" sz="1600" dirty="0"/>
              <a:t>Script invoked</a:t>
            </a:r>
            <a:r>
              <a:rPr lang="en-US" sz="1600" dirty="0" smtClean="0"/>
              <a:t>: </a:t>
            </a:r>
            <a:r>
              <a:rPr lang="en-US" sz="1600" dirty="0"/>
              <a:t>/</a:t>
            </a:r>
            <a:r>
              <a:rPr lang="en-US" sz="1600" dirty="0" smtClean="0"/>
              <a:t>work/infshared/GPM/Strategic/scripts/EDM/Phase2/EDM_PHASE_II_PRE_MNTHLY_XML_GNRT.sh</a:t>
            </a:r>
          </a:p>
          <a:p>
            <a:endParaRPr lang="en-US" sz="1600" b="1" dirty="0"/>
          </a:p>
          <a:p>
            <a:endParaRPr lang="en-US" sz="1600" b="1" dirty="0" smtClean="0"/>
          </a:p>
          <a:p>
            <a:endParaRPr lang="en-US" sz="1600" b="1" dirty="0"/>
          </a:p>
          <a:p>
            <a:endParaRPr lang="en-US" sz="1600" b="1" dirty="0"/>
          </a:p>
        </p:txBody>
      </p:sp>
    </p:spTree>
    <p:extLst>
      <p:ext uri="{BB962C8B-B14F-4D97-AF65-F5344CB8AC3E}">
        <p14:creationId xmlns:p14="http://schemas.microsoft.com/office/powerpoint/2010/main" val="3696734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4949" y="1138845"/>
            <a:ext cx="10392296" cy="315883"/>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MDM XML Generation</a:t>
            </a:r>
            <a:endParaRPr lang="en-US" dirty="0"/>
          </a:p>
        </p:txBody>
      </p:sp>
      <p:sp>
        <p:nvSpPr>
          <p:cNvPr id="6" name="TextBox 5"/>
          <p:cNvSpPr txBox="1"/>
          <p:nvPr/>
        </p:nvSpPr>
        <p:spPr>
          <a:xfrm>
            <a:off x="804949" y="1454728"/>
            <a:ext cx="10209415"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Best match selection process is the main process in generation of  MDM XML </a:t>
            </a:r>
            <a:r>
              <a:rPr lang="en-US" sz="1600" dirty="0" smtClean="0"/>
              <a:t>file where for </a:t>
            </a:r>
            <a:r>
              <a:rPr lang="en-US" sz="1600" dirty="0"/>
              <a:t>a global having multiple matches, best match is selected against the globals</a:t>
            </a:r>
            <a:r>
              <a:rPr lang="en-US" sz="1600" dirty="0" smtClean="0"/>
              <a:t>.</a:t>
            </a:r>
          </a:p>
          <a:p>
            <a:pPr marL="285750" indent="-285750">
              <a:buFont typeface="Arial" panose="020B0604020202020204" pitchFamily="34" charset="0"/>
              <a:buChar char="•"/>
            </a:pPr>
            <a:r>
              <a:rPr lang="en-US" sz="1600" dirty="0"/>
              <a:t>For the match selected by this process for each global, we will fetch the respective contextual and beneficiary information from PIT tables and other information like phone, email, </a:t>
            </a:r>
            <a:r>
              <a:rPr lang="en-US" sz="1600" dirty="0" err="1"/>
              <a:t>etc</a:t>
            </a:r>
            <a:r>
              <a:rPr lang="en-US" sz="1600" dirty="0"/>
              <a:t> from MDM tables. We then populate them in single XML file.  </a:t>
            </a:r>
            <a:endParaRPr lang="en-US" sz="1600" dirty="0" smtClean="0"/>
          </a:p>
          <a:p>
            <a:pPr marL="285750" indent="-285750">
              <a:buFont typeface="Arial" panose="020B0604020202020204" pitchFamily="34" charset="0"/>
              <a:buChar char="•"/>
            </a:pPr>
            <a:r>
              <a:rPr lang="en-US" sz="1600" dirty="0"/>
              <a:t>GPM_ODS.T_EDM_AUDIT table contains all the PARTY_ID with their 9 point matches that </a:t>
            </a:r>
            <a:r>
              <a:rPr lang="en-US" sz="1600" dirty="0" smtClean="0"/>
              <a:t>are selected for downstream </a:t>
            </a:r>
            <a:r>
              <a:rPr lang="en-US" sz="1600" dirty="0"/>
              <a:t>after MDM XML file generation</a:t>
            </a:r>
            <a:r>
              <a:rPr lang="en-US" sz="1600" dirty="0" smtClean="0"/>
              <a:t>.</a:t>
            </a:r>
            <a:endParaRPr lang="en-US" sz="1600" dirty="0"/>
          </a:p>
        </p:txBody>
      </p:sp>
      <p:sp>
        <p:nvSpPr>
          <p:cNvPr id="7" name="Rectangle 6"/>
          <p:cNvSpPr/>
          <p:nvPr/>
        </p:nvSpPr>
        <p:spPr>
          <a:xfrm>
            <a:off x="804949" y="1454729"/>
            <a:ext cx="10392296" cy="195349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04949" y="3848792"/>
            <a:ext cx="10392296" cy="315883"/>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solidFill>
                  <a:schemeClr val="bg1"/>
                </a:solidFill>
              </a:rPr>
              <a:t>Job Details and File Layout</a:t>
            </a:r>
            <a:endParaRPr lang="en-US" dirty="0"/>
          </a:p>
        </p:txBody>
      </p:sp>
      <p:sp>
        <p:nvSpPr>
          <p:cNvPr id="9" name="Rectangle 8"/>
          <p:cNvSpPr/>
          <p:nvPr/>
        </p:nvSpPr>
        <p:spPr>
          <a:xfrm>
            <a:off x="804949" y="4164675"/>
            <a:ext cx="10392296" cy="1200427"/>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997729" y="426906"/>
            <a:ext cx="4006735" cy="369332"/>
          </a:xfrm>
          <a:prstGeom prst="rect">
            <a:avLst/>
          </a:prstGeom>
          <a:noFill/>
        </p:spPr>
        <p:txBody>
          <a:bodyPr wrap="square" rtlCol="0">
            <a:spAutoFit/>
          </a:bodyPr>
          <a:lstStyle/>
          <a:p>
            <a:pPr algn="ctr"/>
            <a:r>
              <a:rPr lang="en-US" dirty="0" smtClean="0">
                <a:solidFill>
                  <a:schemeClr val="accent1">
                    <a:lumMod val="75000"/>
                  </a:schemeClr>
                </a:solidFill>
                <a:latin typeface="Georgia" panose="02040502050405020303" pitchFamily="18" charset="0"/>
              </a:rPr>
              <a:t>MDM XML Generation</a:t>
            </a:r>
            <a:endParaRPr lang="en-US" dirty="0">
              <a:solidFill>
                <a:schemeClr val="accent1">
                  <a:lumMod val="75000"/>
                </a:schemeClr>
              </a:solidFill>
              <a:latin typeface="Georgia" panose="02040502050405020303" pitchFamily="18" charset="0"/>
            </a:endParaRPr>
          </a:p>
        </p:txBody>
      </p:sp>
      <p:sp>
        <p:nvSpPr>
          <p:cNvPr id="11" name="TextBox 10"/>
          <p:cNvSpPr txBox="1"/>
          <p:nvPr/>
        </p:nvSpPr>
        <p:spPr>
          <a:xfrm>
            <a:off x="813262" y="4164675"/>
            <a:ext cx="10309167" cy="1107996"/>
          </a:xfrm>
          <a:prstGeom prst="rect">
            <a:avLst/>
          </a:prstGeom>
          <a:noFill/>
        </p:spPr>
        <p:txBody>
          <a:bodyPr wrap="square" rtlCol="0">
            <a:spAutoFit/>
          </a:bodyPr>
          <a:lstStyle/>
          <a:p>
            <a:pPr marL="285750" indent="-285750">
              <a:buFont typeface="Arial" panose="020B0604020202020204" pitchFamily="34" charset="0"/>
              <a:buChar char="•"/>
            </a:pPr>
            <a:r>
              <a:rPr lang="en-US" sz="1600" b="1" dirty="0"/>
              <a:t>EDM ETL MDM XML </a:t>
            </a:r>
            <a:r>
              <a:rPr lang="en-US" sz="1600" b="1" dirty="0" smtClean="0"/>
              <a:t>Generation</a:t>
            </a:r>
          </a:p>
          <a:p>
            <a:r>
              <a:rPr lang="en-US" sz="1600" dirty="0"/>
              <a:t>Maestro </a:t>
            </a:r>
            <a:r>
              <a:rPr lang="en-US" sz="1600" dirty="0" err="1"/>
              <a:t>StreamName.JobName</a:t>
            </a:r>
            <a:r>
              <a:rPr lang="en-US" sz="1600" dirty="0" smtClean="0"/>
              <a:t>: </a:t>
            </a:r>
            <a:r>
              <a:rPr lang="en-US" sz="1600" dirty="0"/>
              <a:t>BEMD_EDM_MDM_XML.BEMD_EDM_MDM_XML_GNRT</a:t>
            </a:r>
            <a:endParaRPr lang="en-US" sz="1600" dirty="0" smtClean="0"/>
          </a:p>
          <a:p>
            <a:r>
              <a:rPr lang="en-US" sz="1600" dirty="0"/>
              <a:t>Script invoked</a:t>
            </a:r>
            <a:r>
              <a:rPr lang="en-US" sz="1600" dirty="0" smtClean="0"/>
              <a:t>: </a:t>
            </a:r>
            <a:r>
              <a:rPr lang="en-US" sz="1600" dirty="0"/>
              <a:t>/</a:t>
            </a:r>
            <a:r>
              <a:rPr lang="en-US" sz="1600" dirty="0" smtClean="0"/>
              <a:t>work/infshared/GPM/Strategic/scripts/EDM/Phase2/EDM_PHASE_II_MONTHLY_IO_EXTRACT.sh</a:t>
            </a:r>
            <a:endParaRPr lang="en-US" b="1" dirty="0" smtClean="0"/>
          </a:p>
          <a:p>
            <a:endParaRPr lang="en-US" b="1" dirty="0"/>
          </a:p>
        </p:txBody>
      </p:sp>
    </p:spTree>
    <p:extLst>
      <p:ext uri="{BB962C8B-B14F-4D97-AF65-F5344CB8AC3E}">
        <p14:creationId xmlns:p14="http://schemas.microsoft.com/office/powerpoint/2010/main" val="62244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7361" y="731520"/>
            <a:ext cx="8379228" cy="4729941"/>
          </a:xfrm>
          <a:prstGeom prst="rect">
            <a:avLst/>
          </a:prstGeom>
          <a:noFill/>
          <a:ln w="9525">
            <a:solidFill>
              <a:schemeClr val="tx1"/>
            </a:solidFill>
          </a:ln>
        </p:spPr>
      </p:pic>
      <p:sp>
        <p:nvSpPr>
          <p:cNvPr id="5" name="TextBox 4"/>
          <p:cNvSpPr txBox="1"/>
          <p:nvPr/>
        </p:nvSpPr>
        <p:spPr>
          <a:xfrm>
            <a:off x="3054927" y="191192"/>
            <a:ext cx="5744095" cy="369332"/>
          </a:xfrm>
          <a:prstGeom prst="rect">
            <a:avLst/>
          </a:prstGeom>
          <a:noFill/>
        </p:spPr>
        <p:txBody>
          <a:bodyPr wrap="square" rtlCol="0">
            <a:spAutoFit/>
          </a:bodyPr>
          <a:lstStyle/>
          <a:p>
            <a:pPr algn="ctr"/>
            <a:r>
              <a:rPr lang="en-US" dirty="0" smtClean="0">
                <a:solidFill>
                  <a:schemeClr val="accent1">
                    <a:lumMod val="75000"/>
                  </a:schemeClr>
                </a:solidFill>
                <a:latin typeface="Georgia" panose="02040502050405020303" pitchFamily="18" charset="0"/>
              </a:rPr>
              <a:t>Best Match Selection</a:t>
            </a:r>
            <a:endParaRPr lang="en-US" dirty="0">
              <a:solidFill>
                <a:schemeClr val="accent1">
                  <a:lumMod val="75000"/>
                </a:schemeClr>
              </a:solidFill>
              <a:latin typeface="Georgia" panose="02040502050405020303" pitchFamily="18" charset="0"/>
            </a:endParaRPr>
          </a:p>
        </p:txBody>
      </p:sp>
      <p:sp>
        <p:nvSpPr>
          <p:cNvPr id="6" name="TextBox 5"/>
          <p:cNvSpPr txBox="1"/>
          <p:nvPr/>
        </p:nvSpPr>
        <p:spPr>
          <a:xfrm>
            <a:off x="1737361" y="5702531"/>
            <a:ext cx="9052561" cy="369332"/>
          </a:xfrm>
          <a:prstGeom prst="rect">
            <a:avLst/>
          </a:prstGeom>
          <a:noFill/>
        </p:spPr>
        <p:txBody>
          <a:bodyPr wrap="square" rtlCol="0">
            <a:spAutoFit/>
          </a:bodyPr>
          <a:lstStyle/>
          <a:p>
            <a:r>
              <a:rPr lang="en-US" dirty="0" smtClean="0"/>
              <a:t>Note: In current run LexisNexis Match is prioritized over MLDMF. </a:t>
            </a:r>
            <a:endParaRPr lang="en-US" dirty="0"/>
          </a:p>
        </p:txBody>
      </p:sp>
    </p:spTree>
    <p:extLst>
      <p:ext uri="{BB962C8B-B14F-4D97-AF65-F5344CB8AC3E}">
        <p14:creationId xmlns:p14="http://schemas.microsoft.com/office/powerpoint/2010/main" val="3114657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008610" y="1404850"/>
            <a:ext cx="10174779" cy="4879571"/>
          </a:xfrm>
          <a:prstGeom prst="rect">
            <a:avLst/>
          </a:prstGeom>
          <a:ln w="12700">
            <a:solidFill>
              <a:schemeClr val="tx1"/>
            </a:solidFill>
          </a:ln>
        </p:spPr>
      </p:pic>
      <p:sp>
        <p:nvSpPr>
          <p:cNvPr id="5" name="Rectangle 4"/>
          <p:cNvSpPr/>
          <p:nvPr/>
        </p:nvSpPr>
        <p:spPr>
          <a:xfrm>
            <a:off x="5320787" y="384756"/>
            <a:ext cx="1550424" cy="369332"/>
          </a:xfrm>
          <a:prstGeom prst="rect">
            <a:avLst/>
          </a:prstGeom>
        </p:spPr>
        <p:txBody>
          <a:bodyPr wrap="none">
            <a:spAutoFit/>
          </a:bodyPr>
          <a:lstStyle/>
          <a:p>
            <a:pPr algn="ctr"/>
            <a:r>
              <a:rPr lang="en-US" dirty="0" smtClean="0">
                <a:solidFill>
                  <a:schemeClr val="accent1">
                    <a:lumMod val="75000"/>
                  </a:schemeClr>
                </a:solidFill>
                <a:latin typeface="Georgia" panose="02040502050405020303" pitchFamily="18" charset="0"/>
              </a:rPr>
              <a:t>INFA LAYER</a:t>
            </a:r>
            <a:endParaRPr lang="en-US" dirty="0">
              <a:solidFill>
                <a:schemeClr val="accent1">
                  <a:lumMod val="75000"/>
                </a:schemeClr>
              </a:solidFill>
              <a:latin typeface="Georgia" panose="02040502050405020303" pitchFamily="18" charset="0"/>
            </a:endParaRPr>
          </a:p>
        </p:txBody>
      </p:sp>
    </p:spTree>
    <p:extLst>
      <p:ext uri="{BB962C8B-B14F-4D97-AF65-F5344CB8AC3E}">
        <p14:creationId xmlns:p14="http://schemas.microsoft.com/office/powerpoint/2010/main" val="2194287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4949" y="1055718"/>
            <a:ext cx="10392296" cy="315883"/>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INFA LAYER</a:t>
            </a:r>
            <a:endParaRPr lang="en-US" dirty="0"/>
          </a:p>
        </p:txBody>
      </p:sp>
      <p:sp>
        <p:nvSpPr>
          <p:cNvPr id="6" name="TextBox 5"/>
          <p:cNvSpPr txBox="1"/>
          <p:nvPr/>
        </p:nvSpPr>
        <p:spPr>
          <a:xfrm>
            <a:off x="847897" y="1421476"/>
            <a:ext cx="10224655"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The Informatica Layer (part of Strategic EDM process) acts as a liaison between EIP and GPM. </a:t>
            </a:r>
          </a:p>
          <a:p>
            <a:pPr marL="285750" indent="-285750">
              <a:buFont typeface="Arial" panose="020B0604020202020204" pitchFamily="34" charset="0"/>
              <a:buChar char="•"/>
            </a:pPr>
            <a:r>
              <a:rPr lang="en-US" sz="1600" dirty="0" smtClean="0"/>
              <a:t>The Informatica layer takes XML as input from EDM Phase II and applies certain Suppression logics such as LOB suppression, Role Suppression, etc. according to the business requirements on the data provided by GPM.  </a:t>
            </a:r>
          </a:p>
          <a:p>
            <a:pPr marL="285750" indent="-285750">
              <a:buFont typeface="Arial" panose="020B0604020202020204" pitchFamily="34" charset="0"/>
              <a:buChar char="•"/>
            </a:pPr>
            <a:r>
              <a:rPr lang="en-US" sz="1600" dirty="0" smtClean="0"/>
              <a:t>The unsuppressed records will be fed as XML to EIP via Message Queue. One Unsuppressed XML per Global record will be created. </a:t>
            </a:r>
          </a:p>
          <a:p>
            <a:pPr marL="285750" indent="-285750">
              <a:buFont typeface="Arial" panose="020B0604020202020204" pitchFamily="34" charset="0"/>
              <a:buChar char="•"/>
            </a:pPr>
            <a:r>
              <a:rPr lang="en-US" sz="1600" dirty="0" smtClean="0"/>
              <a:t>The Suppressed records will be stored in GPM server as XML files for future processing.</a:t>
            </a:r>
          </a:p>
        </p:txBody>
      </p:sp>
      <p:sp>
        <p:nvSpPr>
          <p:cNvPr id="7" name="Rectangle 6"/>
          <p:cNvSpPr/>
          <p:nvPr/>
        </p:nvSpPr>
        <p:spPr>
          <a:xfrm>
            <a:off x="804949" y="1371602"/>
            <a:ext cx="10392296" cy="1903613"/>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04949" y="3848792"/>
            <a:ext cx="10392296" cy="315883"/>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Job Details and File Layout</a:t>
            </a:r>
            <a:endParaRPr lang="en-US" dirty="0"/>
          </a:p>
        </p:txBody>
      </p:sp>
      <p:sp>
        <p:nvSpPr>
          <p:cNvPr id="9" name="Rectangle 8"/>
          <p:cNvSpPr/>
          <p:nvPr/>
        </p:nvSpPr>
        <p:spPr>
          <a:xfrm>
            <a:off x="804949" y="4164675"/>
            <a:ext cx="10392296" cy="1795550"/>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47897" y="4164675"/>
            <a:ext cx="10224655" cy="1600438"/>
          </a:xfrm>
          <a:prstGeom prst="rect">
            <a:avLst/>
          </a:prstGeom>
          <a:noFill/>
        </p:spPr>
        <p:txBody>
          <a:bodyPr wrap="square" rtlCol="0">
            <a:spAutoFit/>
          </a:bodyPr>
          <a:lstStyle/>
          <a:p>
            <a:pPr marL="285750" indent="-285750">
              <a:buFont typeface="Arial" panose="020B0604020202020204" pitchFamily="34" charset="0"/>
              <a:buChar char="•"/>
            </a:pPr>
            <a:r>
              <a:rPr lang="en-US" sz="1600" b="1" dirty="0"/>
              <a:t>EDM ETL Informatica Layer Business suppression </a:t>
            </a:r>
            <a:r>
              <a:rPr lang="en-US" sz="1600" b="1" dirty="0" smtClean="0"/>
              <a:t>Rule</a:t>
            </a:r>
          </a:p>
          <a:p>
            <a:r>
              <a:rPr lang="en-US" sz="1600" dirty="0"/>
              <a:t>Maestro </a:t>
            </a:r>
            <a:r>
              <a:rPr lang="en-US" sz="1600" dirty="0" err="1"/>
              <a:t>StreamName.JobName</a:t>
            </a:r>
            <a:r>
              <a:rPr lang="en-US" sz="1600" dirty="0" smtClean="0"/>
              <a:t>: </a:t>
            </a:r>
            <a:r>
              <a:rPr lang="en-US" sz="1600" dirty="0"/>
              <a:t>BEMD_EDM_INFALYR.BEMD_EDM_INFA_LAYER_XML_GNRT</a:t>
            </a:r>
            <a:endParaRPr lang="en-US" sz="1600" dirty="0" smtClean="0"/>
          </a:p>
          <a:p>
            <a:r>
              <a:rPr lang="en-US" sz="1600" dirty="0"/>
              <a:t>Script invoked</a:t>
            </a:r>
            <a:r>
              <a:rPr lang="en-US" sz="1600" dirty="0" smtClean="0"/>
              <a:t>: </a:t>
            </a:r>
            <a:r>
              <a:rPr lang="en-US" sz="1600" dirty="0"/>
              <a:t>/</a:t>
            </a:r>
            <a:r>
              <a:rPr lang="en-US" sz="1600" dirty="0" smtClean="0"/>
              <a:t>work/infshared/GPM/Strategic/scripts/INFA_LAYER/INFA_LAYER_MAIN.sh</a:t>
            </a:r>
          </a:p>
          <a:p>
            <a:endParaRPr lang="en-US" sz="1600" dirty="0"/>
          </a:p>
          <a:p>
            <a:endParaRPr lang="en-US" sz="1600" dirty="0"/>
          </a:p>
          <a:p>
            <a:endParaRPr lang="en-US" dirty="0"/>
          </a:p>
        </p:txBody>
      </p:sp>
    </p:spTree>
    <p:extLst>
      <p:ext uri="{BB962C8B-B14F-4D97-AF65-F5344CB8AC3E}">
        <p14:creationId xmlns:p14="http://schemas.microsoft.com/office/powerpoint/2010/main" val="3466680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198" y="1051562"/>
            <a:ext cx="10392296" cy="315883"/>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Netview</a:t>
            </a:r>
            <a:endParaRPr lang="en-US" dirty="0"/>
          </a:p>
        </p:txBody>
      </p:sp>
      <p:sp>
        <p:nvSpPr>
          <p:cNvPr id="5" name="Rectangle 4"/>
          <p:cNvSpPr/>
          <p:nvPr/>
        </p:nvSpPr>
        <p:spPr>
          <a:xfrm>
            <a:off x="838198" y="3727122"/>
            <a:ext cx="10392296" cy="315883"/>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Job Details and File Layout</a:t>
            </a:r>
            <a:endParaRPr lang="en-US" dirty="0"/>
          </a:p>
        </p:txBody>
      </p:sp>
      <p:sp>
        <p:nvSpPr>
          <p:cNvPr id="6" name="TextBox 5"/>
          <p:cNvSpPr txBox="1"/>
          <p:nvPr/>
        </p:nvSpPr>
        <p:spPr>
          <a:xfrm>
            <a:off x="3993571" y="259449"/>
            <a:ext cx="4015047" cy="369332"/>
          </a:xfrm>
          <a:prstGeom prst="rect">
            <a:avLst/>
          </a:prstGeom>
          <a:noFill/>
        </p:spPr>
        <p:txBody>
          <a:bodyPr wrap="square" rtlCol="0">
            <a:spAutoFit/>
          </a:bodyPr>
          <a:lstStyle/>
          <a:p>
            <a:pPr algn="ctr"/>
            <a:r>
              <a:rPr lang="en-US" dirty="0" smtClean="0">
                <a:solidFill>
                  <a:schemeClr val="accent1">
                    <a:lumMod val="75000"/>
                  </a:schemeClr>
                </a:solidFill>
                <a:latin typeface="Georgia" panose="02040502050405020303" pitchFamily="18" charset="0"/>
              </a:rPr>
              <a:t>Netview</a:t>
            </a:r>
            <a:endParaRPr lang="en-US" dirty="0">
              <a:solidFill>
                <a:schemeClr val="accent1">
                  <a:lumMod val="75000"/>
                </a:schemeClr>
              </a:solidFill>
              <a:latin typeface="Georgia" panose="02040502050405020303" pitchFamily="18" charset="0"/>
            </a:endParaRPr>
          </a:p>
        </p:txBody>
      </p:sp>
      <p:sp>
        <p:nvSpPr>
          <p:cNvPr id="7" name="TextBox 6"/>
          <p:cNvSpPr txBox="1"/>
          <p:nvPr/>
        </p:nvSpPr>
        <p:spPr>
          <a:xfrm>
            <a:off x="838198" y="1367445"/>
            <a:ext cx="10325795" cy="2308324"/>
          </a:xfrm>
          <a:prstGeom prst="rect">
            <a:avLst/>
          </a:prstGeom>
          <a:noFill/>
          <a:ln>
            <a:noFill/>
          </a:ln>
        </p:spPr>
        <p:txBody>
          <a:bodyPr wrap="square" rtlCol="0">
            <a:spAutoFit/>
          </a:bodyPr>
          <a:lstStyle/>
          <a:p>
            <a:pPr marL="285750" indent="-285750">
              <a:buFont typeface="Arial" panose="020B0604020202020204" pitchFamily="34" charset="0"/>
              <a:buChar char="•"/>
            </a:pPr>
            <a:r>
              <a:rPr lang="en-US" sz="1600" dirty="0" smtClean="0"/>
              <a:t>All the Group life globals that have been reported to Case Manager for Group </a:t>
            </a:r>
            <a:r>
              <a:rPr lang="en-US" sz="1600" dirty="0"/>
              <a:t>Life Strategic &amp; Tactical process, </a:t>
            </a:r>
            <a:r>
              <a:rPr lang="en-US" sz="1600" dirty="0" smtClean="0"/>
              <a:t>have to be shared with Netview along with Case &amp; Task details.</a:t>
            </a:r>
          </a:p>
          <a:p>
            <a:pPr marL="285750" indent="-285750">
              <a:buFont typeface="Arial" panose="020B0604020202020204" pitchFamily="34" charset="0"/>
              <a:buChar char="•"/>
            </a:pPr>
            <a:r>
              <a:rPr lang="en-US" sz="1600" dirty="0" smtClean="0"/>
              <a:t>Group Life tactical file is used to generate Tactical XMLs which are later shared with Case Manager for Case and Task creation.</a:t>
            </a:r>
          </a:p>
          <a:p>
            <a:pPr marL="285750" indent="-285750">
              <a:buFont typeface="Arial" panose="020B0604020202020204" pitchFamily="34" charset="0"/>
              <a:buChar char="•"/>
            </a:pPr>
            <a:r>
              <a:rPr lang="en-US" sz="1600" dirty="0" smtClean="0"/>
              <a:t>This process waits for Case Manager to create cases &amp; tasks for each global that was shared with the Case Manager via EIP for both Strategic &amp; Tactical process.</a:t>
            </a:r>
          </a:p>
          <a:p>
            <a:pPr marL="285750" indent="-285750">
              <a:buFont typeface="Arial" panose="020B0604020202020204" pitchFamily="34" charset="0"/>
              <a:buChar char="•"/>
            </a:pPr>
            <a:r>
              <a:rPr lang="en-US" sz="1600" dirty="0" smtClean="0"/>
              <a:t>Once the Case &amp; task is created for each global at the Case manager end, Netview process will be executed to create enriched payload for Strategic process which will be merged with the Tactical Enriched file will be sent to </a:t>
            </a:r>
            <a:r>
              <a:rPr lang="en-US" sz="1600" dirty="0" err="1" smtClean="0"/>
              <a:t>Netview</a:t>
            </a:r>
            <a:r>
              <a:rPr lang="en-US" sz="1600" dirty="0" smtClean="0"/>
              <a:t>.</a:t>
            </a:r>
          </a:p>
          <a:p>
            <a:pPr marL="285750" indent="-285750">
              <a:buFont typeface="Arial" panose="020B0604020202020204" pitchFamily="34" charset="0"/>
              <a:buChar char="•"/>
            </a:pPr>
            <a:endParaRPr lang="en-US" sz="1600" dirty="0"/>
          </a:p>
        </p:txBody>
      </p:sp>
      <p:sp>
        <p:nvSpPr>
          <p:cNvPr id="8" name="Rectangle 7"/>
          <p:cNvSpPr/>
          <p:nvPr/>
        </p:nvSpPr>
        <p:spPr>
          <a:xfrm>
            <a:off x="838198" y="1367445"/>
            <a:ext cx="10392296" cy="2122203"/>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38198" y="4043005"/>
            <a:ext cx="10325795" cy="1107996"/>
          </a:xfrm>
          <a:prstGeom prst="rect">
            <a:avLst/>
          </a:prstGeom>
          <a:noFill/>
        </p:spPr>
        <p:txBody>
          <a:bodyPr wrap="square" rtlCol="0">
            <a:spAutoFit/>
          </a:bodyPr>
          <a:lstStyle/>
          <a:p>
            <a:pPr marL="285750" indent="-285750">
              <a:buFont typeface="Arial" panose="020B0604020202020204" pitchFamily="34" charset="0"/>
              <a:buChar char="•"/>
            </a:pPr>
            <a:r>
              <a:rPr lang="en-US" sz="1600" b="1" dirty="0"/>
              <a:t>Netview </a:t>
            </a:r>
            <a:r>
              <a:rPr lang="en-US" sz="1600" b="1" dirty="0" smtClean="0"/>
              <a:t>Strategic</a:t>
            </a:r>
          </a:p>
          <a:p>
            <a:r>
              <a:rPr lang="en-US" sz="1600" dirty="0"/>
              <a:t>Maestro </a:t>
            </a:r>
            <a:r>
              <a:rPr lang="en-US" sz="1600" dirty="0" err="1"/>
              <a:t>StreamName.JobName</a:t>
            </a:r>
            <a:r>
              <a:rPr lang="en-US" sz="1600" dirty="0" smtClean="0"/>
              <a:t>: </a:t>
            </a:r>
            <a:r>
              <a:rPr lang="en-US" sz="1600" dirty="0"/>
              <a:t>BEMD_EDM_NV_STGC.BEMD_EDM_NETVIEW_MERGE.</a:t>
            </a:r>
            <a:endParaRPr lang="en-US" sz="1600" dirty="0" smtClean="0"/>
          </a:p>
          <a:p>
            <a:r>
              <a:rPr lang="en-US" sz="1600" dirty="0"/>
              <a:t>Script invoked</a:t>
            </a:r>
            <a:r>
              <a:rPr lang="en-US" sz="1600" dirty="0" smtClean="0"/>
              <a:t>: </a:t>
            </a:r>
            <a:r>
              <a:rPr lang="en-US" sz="1600" dirty="0"/>
              <a:t>/work/infshared/GPM/Strategic/scripts/EDM/GROUP_LIFE/EDM_NETVIEW_MERGE_MAIN.sh</a:t>
            </a:r>
          </a:p>
          <a:p>
            <a:endParaRPr lang="en-US" b="1" dirty="0"/>
          </a:p>
        </p:txBody>
      </p:sp>
      <p:sp>
        <p:nvSpPr>
          <p:cNvPr id="10" name="Rectangle 9"/>
          <p:cNvSpPr/>
          <p:nvPr/>
        </p:nvSpPr>
        <p:spPr>
          <a:xfrm>
            <a:off x="838198" y="4043005"/>
            <a:ext cx="10392296" cy="220816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7614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4948" y="1221973"/>
            <a:ext cx="10392296" cy="315883"/>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GL Adhoc Process</a:t>
            </a:r>
            <a:endParaRPr lang="en-US" dirty="0"/>
          </a:p>
        </p:txBody>
      </p:sp>
      <p:sp>
        <p:nvSpPr>
          <p:cNvPr id="7" name="TextBox 6"/>
          <p:cNvSpPr txBox="1"/>
          <p:nvPr/>
        </p:nvSpPr>
        <p:spPr>
          <a:xfrm>
            <a:off x="804948" y="1629296"/>
            <a:ext cx="10292541" cy="1107996"/>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Business provides a GL Adhoc Excel file which contains manual Group life death matches.</a:t>
            </a:r>
          </a:p>
          <a:p>
            <a:pPr marL="285750" indent="-285750">
              <a:buFont typeface="Arial" panose="020B0604020202020204" pitchFamily="34" charset="0"/>
              <a:buChar char="•"/>
            </a:pPr>
            <a:r>
              <a:rPr lang="en-US" sz="1600" dirty="0" smtClean="0"/>
              <a:t>The GL </a:t>
            </a:r>
            <a:r>
              <a:rPr lang="en-US" sz="1600" dirty="0" err="1" smtClean="0"/>
              <a:t>adhoc</a:t>
            </a:r>
            <a:r>
              <a:rPr lang="en-US" sz="1600" dirty="0" smtClean="0"/>
              <a:t> file has to be processed to report the Death matches to the Case Manager &amp; EDMA.</a:t>
            </a:r>
          </a:p>
          <a:p>
            <a:pPr marL="285750" indent="-285750">
              <a:buFont typeface="Arial" panose="020B0604020202020204" pitchFamily="34" charset="0"/>
              <a:buChar char="•"/>
            </a:pPr>
            <a:r>
              <a:rPr lang="en-US" sz="1600" dirty="0" smtClean="0"/>
              <a:t>Using Excel file as input, XMLs are generated which are shared with the Case Manager for Case &amp; Task creation.</a:t>
            </a:r>
          </a:p>
          <a:p>
            <a:pPr marL="285750" indent="-285750">
              <a:buFont typeface="Arial" panose="020B0604020202020204" pitchFamily="34" charset="0"/>
              <a:buChar char="•"/>
            </a:pPr>
            <a:r>
              <a:rPr lang="en-US" sz="1600" dirty="0" smtClean="0"/>
              <a:t>After the successful creation of Case &amp; Task, the final Netview Sweep file is generated &amp; shared with the EDMA.</a:t>
            </a:r>
            <a:endParaRPr lang="en-US" sz="1600" dirty="0"/>
          </a:p>
        </p:txBody>
      </p:sp>
      <p:sp>
        <p:nvSpPr>
          <p:cNvPr id="10" name="Rectangle 9"/>
          <p:cNvSpPr/>
          <p:nvPr/>
        </p:nvSpPr>
        <p:spPr>
          <a:xfrm>
            <a:off x="804948" y="1537855"/>
            <a:ext cx="10392296" cy="1263533"/>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04948" y="3441469"/>
            <a:ext cx="10392296" cy="315883"/>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Job Details and File Layout</a:t>
            </a:r>
            <a:endParaRPr lang="en-US" dirty="0"/>
          </a:p>
        </p:txBody>
      </p:sp>
      <p:sp>
        <p:nvSpPr>
          <p:cNvPr id="13" name="Rectangle 12"/>
          <p:cNvSpPr/>
          <p:nvPr/>
        </p:nvSpPr>
        <p:spPr>
          <a:xfrm>
            <a:off x="804948" y="3757352"/>
            <a:ext cx="10392296" cy="2028306"/>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105792" y="347935"/>
            <a:ext cx="3690851" cy="369332"/>
          </a:xfrm>
          <a:prstGeom prst="rect">
            <a:avLst/>
          </a:prstGeom>
          <a:noFill/>
        </p:spPr>
        <p:txBody>
          <a:bodyPr wrap="square" rtlCol="0">
            <a:spAutoFit/>
          </a:bodyPr>
          <a:lstStyle/>
          <a:p>
            <a:pPr algn="ctr"/>
            <a:r>
              <a:rPr lang="en-US" dirty="0" smtClean="0">
                <a:solidFill>
                  <a:schemeClr val="accent1">
                    <a:lumMod val="75000"/>
                  </a:schemeClr>
                </a:solidFill>
                <a:latin typeface="Georgia" panose="02040502050405020303" pitchFamily="18" charset="0"/>
              </a:rPr>
              <a:t>GL Adhoc Process</a:t>
            </a:r>
            <a:endParaRPr lang="en-US" dirty="0">
              <a:solidFill>
                <a:schemeClr val="accent1">
                  <a:lumMod val="75000"/>
                </a:schemeClr>
              </a:solidFill>
              <a:latin typeface="Georgia" panose="02040502050405020303" pitchFamily="18" charset="0"/>
            </a:endParaRPr>
          </a:p>
        </p:txBody>
      </p:sp>
      <p:sp>
        <p:nvSpPr>
          <p:cNvPr id="2" name="TextBox 1"/>
          <p:cNvSpPr txBox="1"/>
          <p:nvPr/>
        </p:nvSpPr>
        <p:spPr>
          <a:xfrm>
            <a:off x="804948" y="3757352"/>
            <a:ext cx="10130530" cy="584775"/>
          </a:xfrm>
          <a:prstGeom prst="rect">
            <a:avLst/>
          </a:prstGeom>
          <a:noFill/>
        </p:spPr>
        <p:txBody>
          <a:bodyPr wrap="square" rtlCol="0">
            <a:spAutoFit/>
          </a:bodyPr>
          <a:lstStyle/>
          <a:p>
            <a:pPr marL="285750" indent="-285750">
              <a:buFont typeface="Arial" panose="020B0604020202020204" pitchFamily="34" charset="0"/>
              <a:buChar char="•"/>
            </a:pPr>
            <a:r>
              <a:rPr lang="en-US" sz="1600" b="1" dirty="0"/>
              <a:t>GL Adhoc Process</a:t>
            </a:r>
          </a:p>
          <a:p>
            <a:r>
              <a:rPr lang="en-US" sz="1600" dirty="0" smtClean="0"/>
              <a:t>Script </a:t>
            </a:r>
            <a:r>
              <a:rPr lang="en-US" sz="1600" dirty="0"/>
              <a:t>invoked: /work/infshared/GPM/Strategic/scripts/EDM/GROUP_LIFE/EDM_ADHOC_DM.sh</a:t>
            </a:r>
          </a:p>
        </p:txBody>
      </p:sp>
    </p:spTree>
    <p:extLst>
      <p:ext uri="{BB962C8B-B14F-4D97-AF65-F5344CB8AC3E}">
        <p14:creationId xmlns:p14="http://schemas.microsoft.com/office/powerpoint/2010/main" val="3793956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8145" y="1255222"/>
            <a:ext cx="10605655" cy="4921741"/>
          </a:xfrm>
        </p:spPr>
        <p:txBody>
          <a:bodyPr>
            <a:normAutofit/>
          </a:bodyPr>
          <a:lstStyle/>
          <a:p>
            <a:pPr>
              <a:buFont typeface="Wingdings" panose="05000000000000000000" pitchFamily="2" charset="2"/>
              <a:buChar char="q"/>
            </a:pPr>
            <a:r>
              <a:rPr lang="en-US" sz="1600" dirty="0" smtClean="0">
                <a:solidFill>
                  <a:schemeClr val="accent1">
                    <a:lumMod val="75000"/>
                  </a:schemeClr>
                </a:solidFill>
                <a:latin typeface="Georgia" panose="02040502050405020303" pitchFamily="18" charset="0"/>
              </a:rPr>
              <a:t>EDM Overview &amp; Business Significance</a:t>
            </a:r>
          </a:p>
          <a:p>
            <a:pPr>
              <a:buFont typeface="Wingdings" panose="05000000000000000000" pitchFamily="2" charset="2"/>
              <a:buChar char="q"/>
            </a:pPr>
            <a:r>
              <a:rPr lang="en-US" sz="1600" dirty="0" smtClean="0">
                <a:solidFill>
                  <a:schemeClr val="accent1">
                    <a:lumMod val="75000"/>
                  </a:schemeClr>
                </a:solidFill>
                <a:latin typeface="Georgia" panose="02040502050405020303" pitchFamily="18" charset="0"/>
              </a:rPr>
              <a:t>High Level Architecture</a:t>
            </a:r>
          </a:p>
          <a:p>
            <a:pPr>
              <a:buFont typeface="Wingdings" panose="05000000000000000000" pitchFamily="2" charset="2"/>
              <a:buChar char="q"/>
            </a:pPr>
            <a:r>
              <a:rPr lang="en-US" sz="1600" dirty="0" smtClean="0">
                <a:solidFill>
                  <a:schemeClr val="accent1">
                    <a:lumMod val="75000"/>
                  </a:schemeClr>
                </a:solidFill>
                <a:latin typeface="Georgia" panose="02040502050405020303" pitchFamily="18" charset="0"/>
              </a:rPr>
              <a:t>EDM Process</a:t>
            </a:r>
          </a:p>
          <a:p>
            <a:pPr lvl="1">
              <a:buFont typeface="Wingdings" panose="05000000000000000000" pitchFamily="2" charset="2"/>
              <a:buChar char="q"/>
            </a:pPr>
            <a:r>
              <a:rPr lang="en-US" sz="1200" dirty="0" smtClean="0">
                <a:solidFill>
                  <a:schemeClr val="accent1">
                    <a:lumMod val="75000"/>
                  </a:schemeClr>
                </a:solidFill>
                <a:latin typeface="Georgia" panose="02040502050405020303" pitchFamily="18" charset="0"/>
              </a:rPr>
              <a:t>Extract Process</a:t>
            </a:r>
          </a:p>
          <a:p>
            <a:pPr lvl="1">
              <a:buFont typeface="Wingdings" panose="05000000000000000000" pitchFamily="2" charset="2"/>
              <a:buChar char="q"/>
            </a:pPr>
            <a:r>
              <a:rPr lang="en-US" sz="1200" dirty="0" smtClean="0">
                <a:solidFill>
                  <a:schemeClr val="accent1">
                    <a:lumMod val="75000"/>
                  </a:schemeClr>
                </a:solidFill>
                <a:latin typeface="Georgia" panose="02040502050405020303" pitchFamily="18" charset="0"/>
              </a:rPr>
              <a:t>Response Load</a:t>
            </a:r>
          </a:p>
          <a:p>
            <a:pPr lvl="2">
              <a:buFont typeface="Wingdings" panose="05000000000000000000" pitchFamily="2" charset="2"/>
              <a:buChar char="q"/>
            </a:pPr>
            <a:r>
              <a:rPr lang="en-US" sz="800" dirty="0" smtClean="0">
                <a:solidFill>
                  <a:schemeClr val="accent1">
                    <a:lumMod val="75000"/>
                  </a:schemeClr>
                </a:solidFill>
                <a:latin typeface="Georgia" panose="02040502050405020303" pitchFamily="18" charset="0"/>
              </a:rPr>
              <a:t>Response Load Data Flow</a:t>
            </a:r>
            <a:endParaRPr lang="en-US" sz="1200" dirty="0" smtClean="0">
              <a:solidFill>
                <a:schemeClr val="accent1">
                  <a:lumMod val="75000"/>
                </a:schemeClr>
              </a:solidFill>
              <a:latin typeface="Georgia" panose="02040502050405020303" pitchFamily="18" charset="0"/>
            </a:endParaRPr>
          </a:p>
          <a:p>
            <a:pPr lvl="1">
              <a:buFont typeface="Wingdings" panose="05000000000000000000" pitchFamily="2" charset="2"/>
              <a:buChar char="q"/>
            </a:pPr>
            <a:r>
              <a:rPr lang="en-US" sz="1200" dirty="0" smtClean="0">
                <a:solidFill>
                  <a:schemeClr val="accent1">
                    <a:lumMod val="75000"/>
                  </a:schemeClr>
                </a:solidFill>
                <a:latin typeface="Georgia" panose="02040502050405020303" pitchFamily="18" charset="0"/>
              </a:rPr>
              <a:t>Point In Time </a:t>
            </a:r>
          </a:p>
          <a:p>
            <a:pPr lvl="1">
              <a:buFont typeface="Wingdings" panose="05000000000000000000" pitchFamily="2" charset="2"/>
              <a:buChar char="q"/>
            </a:pPr>
            <a:r>
              <a:rPr lang="en-US" sz="1200" dirty="0" smtClean="0">
                <a:solidFill>
                  <a:schemeClr val="accent1">
                    <a:lumMod val="75000"/>
                  </a:schemeClr>
                </a:solidFill>
                <a:latin typeface="Georgia" panose="02040502050405020303" pitchFamily="18" charset="0"/>
              </a:rPr>
              <a:t>Pre Monthly </a:t>
            </a:r>
          </a:p>
          <a:p>
            <a:pPr lvl="1">
              <a:buFont typeface="Wingdings" panose="05000000000000000000" pitchFamily="2" charset="2"/>
              <a:buChar char="q"/>
            </a:pPr>
            <a:r>
              <a:rPr lang="en-US" sz="1200" dirty="0" smtClean="0">
                <a:solidFill>
                  <a:schemeClr val="accent1">
                    <a:lumMod val="75000"/>
                  </a:schemeClr>
                </a:solidFill>
                <a:latin typeface="Georgia" panose="02040502050405020303" pitchFamily="18" charset="0"/>
              </a:rPr>
              <a:t>MDM XML Generation</a:t>
            </a:r>
          </a:p>
          <a:p>
            <a:pPr lvl="2">
              <a:buFont typeface="Wingdings" panose="05000000000000000000" pitchFamily="2" charset="2"/>
              <a:buChar char="q"/>
            </a:pPr>
            <a:r>
              <a:rPr lang="en-US" sz="800" dirty="0" smtClean="0">
                <a:solidFill>
                  <a:schemeClr val="accent1">
                    <a:lumMod val="75000"/>
                  </a:schemeClr>
                </a:solidFill>
                <a:latin typeface="Georgia" panose="02040502050405020303" pitchFamily="18" charset="0"/>
              </a:rPr>
              <a:t>Best Match Selection</a:t>
            </a:r>
          </a:p>
          <a:p>
            <a:pPr lvl="1">
              <a:buFont typeface="Wingdings" panose="05000000000000000000" pitchFamily="2" charset="2"/>
              <a:buChar char="q"/>
            </a:pPr>
            <a:r>
              <a:rPr lang="en-US" sz="1200" dirty="0" smtClean="0">
                <a:solidFill>
                  <a:schemeClr val="accent1">
                    <a:lumMod val="75000"/>
                  </a:schemeClr>
                </a:solidFill>
                <a:latin typeface="Georgia" panose="02040502050405020303" pitchFamily="18" charset="0"/>
              </a:rPr>
              <a:t>INFA Layer </a:t>
            </a:r>
          </a:p>
          <a:p>
            <a:pPr>
              <a:buFont typeface="Wingdings" panose="05000000000000000000" pitchFamily="2" charset="2"/>
              <a:buChar char="q"/>
            </a:pPr>
            <a:r>
              <a:rPr lang="en-US" sz="1600" dirty="0" smtClean="0">
                <a:solidFill>
                  <a:schemeClr val="accent1">
                    <a:lumMod val="75000"/>
                  </a:schemeClr>
                </a:solidFill>
                <a:latin typeface="Georgia" panose="02040502050405020303" pitchFamily="18" charset="0"/>
              </a:rPr>
              <a:t>Netview</a:t>
            </a:r>
          </a:p>
          <a:p>
            <a:pPr>
              <a:buFont typeface="Wingdings" panose="05000000000000000000" pitchFamily="2" charset="2"/>
              <a:buChar char="q"/>
            </a:pPr>
            <a:r>
              <a:rPr lang="en-US" sz="1600" dirty="0" smtClean="0">
                <a:solidFill>
                  <a:schemeClr val="accent1">
                    <a:lumMod val="75000"/>
                  </a:schemeClr>
                </a:solidFill>
                <a:latin typeface="Georgia" panose="02040502050405020303" pitchFamily="18" charset="0"/>
              </a:rPr>
              <a:t>Standalone Process</a:t>
            </a:r>
          </a:p>
          <a:p>
            <a:pPr lvl="1">
              <a:buFont typeface="Wingdings" panose="05000000000000000000" pitchFamily="2" charset="2"/>
              <a:buChar char="q"/>
            </a:pPr>
            <a:r>
              <a:rPr lang="en-US" sz="1200" dirty="0" smtClean="0">
                <a:solidFill>
                  <a:schemeClr val="accent1">
                    <a:lumMod val="75000"/>
                  </a:schemeClr>
                </a:solidFill>
                <a:latin typeface="Georgia" panose="02040502050405020303" pitchFamily="18" charset="0"/>
              </a:rPr>
              <a:t>GL Adhoc Process</a:t>
            </a:r>
          </a:p>
          <a:p>
            <a:pPr lvl="1">
              <a:buFont typeface="Wingdings" panose="05000000000000000000" pitchFamily="2" charset="2"/>
              <a:buChar char="q"/>
            </a:pPr>
            <a:r>
              <a:rPr lang="en-US" sz="1200" dirty="0" smtClean="0">
                <a:solidFill>
                  <a:schemeClr val="accent1">
                    <a:lumMod val="75000"/>
                  </a:schemeClr>
                </a:solidFill>
                <a:latin typeface="Georgia" panose="02040502050405020303" pitchFamily="18" charset="0"/>
              </a:rPr>
              <a:t>LN Unexpected Address Match</a:t>
            </a:r>
          </a:p>
          <a:p>
            <a:pPr lvl="1">
              <a:buFont typeface="Wingdings" panose="05000000000000000000" pitchFamily="2" charset="2"/>
              <a:buChar char="q"/>
            </a:pPr>
            <a:r>
              <a:rPr lang="en-US" sz="1200" dirty="0" smtClean="0">
                <a:solidFill>
                  <a:schemeClr val="accent1">
                    <a:lumMod val="75000"/>
                  </a:schemeClr>
                </a:solidFill>
                <a:latin typeface="Georgia" panose="02040502050405020303" pitchFamily="18" charset="0"/>
              </a:rPr>
              <a:t>TPA/UDA</a:t>
            </a:r>
          </a:p>
          <a:p>
            <a:pPr lvl="1">
              <a:buFont typeface="Wingdings" panose="05000000000000000000" pitchFamily="2" charset="2"/>
              <a:buChar char="q"/>
            </a:pPr>
            <a:endParaRPr lang="en-US" sz="1200" dirty="0" smtClean="0">
              <a:solidFill>
                <a:schemeClr val="accent1">
                  <a:lumMod val="75000"/>
                </a:schemeClr>
              </a:solidFill>
              <a:latin typeface="Georgia" panose="02040502050405020303" pitchFamily="18" charset="0"/>
            </a:endParaRPr>
          </a:p>
          <a:p>
            <a:pPr lvl="1">
              <a:buFont typeface="Wingdings" panose="05000000000000000000" pitchFamily="2" charset="2"/>
              <a:buChar char="q"/>
            </a:pPr>
            <a:endParaRPr lang="en-US" sz="1200" dirty="0" smtClean="0">
              <a:solidFill>
                <a:schemeClr val="accent1">
                  <a:lumMod val="75000"/>
                </a:schemeClr>
              </a:solidFill>
              <a:latin typeface="Georgia" panose="02040502050405020303" pitchFamily="18" charset="0"/>
            </a:endParaRPr>
          </a:p>
          <a:p>
            <a:pPr lvl="1">
              <a:buFont typeface="Wingdings" panose="05000000000000000000" pitchFamily="2" charset="2"/>
              <a:buChar char="q"/>
            </a:pPr>
            <a:endParaRPr lang="en-US" sz="1200" dirty="0" smtClean="0">
              <a:solidFill>
                <a:schemeClr val="accent1">
                  <a:lumMod val="75000"/>
                </a:schemeClr>
              </a:solidFill>
              <a:latin typeface="Georgia" panose="02040502050405020303" pitchFamily="18" charset="0"/>
            </a:endParaRPr>
          </a:p>
          <a:p>
            <a:pPr lvl="1">
              <a:buFont typeface="Wingdings" panose="05000000000000000000" pitchFamily="2" charset="2"/>
              <a:buChar char="q"/>
            </a:pPr>
            <a:endParaRPr lang="en-US" sz="1200" dirty="0" smtClean="0">
              <a:solidFill>
                <a:schemeClr val="accent1">
                  <a:lumMod val="75000"/>
                </a:schemeClr>
              </a:solidFill>
              <a:latin typeface="Georgia" panose="02040502050405020303" pitchFamily="18" charset="0"/>
            </a:endParaRPr>
          </a:p>
          <a:p>
            <a:pPr lvl="1">
              <a:buFont typeface="Wingdings" panose="05000000000000000000" pitchFamily="2" charset="2"/>
              <a:buChar char="q"/>
            </a:pPr>
            <a:endParaRPr lang="en-US" sz="1200" dirty="0" smtClean="0">
              <a:solidFill>
                <a:schemeClr val="accent1">
                  <a:lumMod val="75000"/>
                </a:schemeClr>
              </a:solidFill>
              <a:latin typeface="Georgia" panose="02040502050405020303" pitchFamily="18" charset="0"/>
            </a:endParaRPr>
          </a:p>
        </p:txBody>
      </p:sp>
      <p:sp>
        <p:nvSpPr>
          <p:cNvPr id="4" name="Rectangle 3"/>
          <p:cNvSpPr/>
          <p:nvPr/>
        </p:nvSpPr>
        <p:spPr>
          <a:xfrm>
            <a:off x="748145" y="415636"/>
            <a:ext cx="10605655" cy="646331"/>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TextBox 4"/>
          <p:cNvSpPr txBox="1"/>
          <p:nvPr/>
        </p:nvSpPr>
        <p:spPr>
          <a:xfrm>
            <a:off x="748145" y="415636"/>
            <a:ext cx="4048298" cy="646331"/>
          </a:xfrm>
          <a:prstGeom prst="rect">
            <a:avLst/>
          </a:prstGeom>
          <a:noFill/>
        </p:spPr>
        <p:txBody>
          <a:bodyPr wrap="square" rtlCol="0">
            <a:spAutoFit/>
          </a:bodyPr>
          <a:lstStyle/>
          <a:p>
            <a:r>
              <a:rPr lang="en-US" sz="3600" dirty="0">
                <a:solidFill>
                  <a:schemeClr val="accent1">
                    <a:lumMod val="75000"/>
                  </a:schemeClr>
                </a:solidFill>
              </a:rPr>
              <a:t>Agenda</a:t>
            </a:r>
            <a:endParaRPr lang="en-US" sz="3600" dirty="0"/>
          </a:p>
        </p:txBody>
      </p:sp>
    </p:spTree>
    <p:extLst>
      <p:ext uri="{BB962C8B-B14F-4D97-AF65-F5344CB8AC3E}">
        <p14:creationId xmlns:p14="http://schemas.microsoft.com/office/powerpoint/2010/main" val="960462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4948" y="3948546"/>
            <a:ext cx="10392296" cy="315883"/>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Job Details and File Layout</a:t>
            </a:r>
            <a:endParaRPr lang="en-US" dirty="0"/>
          </a:p>
        </p:txBody>
      </p:sp>
      <p:sp>
        <p:nvSpPr>
          <p:cNvPr id="5" name="Rectangle 4"/>
          <p:cNvSpPr/>
          <p:nvPr/>
        </p:nvSpPr>
        <p:spPr>
          <a:xfrm>
            <a:off x="804948" y="1014155"/>
            <a:ext cx="10392296" cy="315883"/>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LN Unexpected Address Match</a:t>
            </a:r>
            <a:endParaRPr lang="en-US" dirty="0"/>
          </a:p>
        </p:txBody>
      </p:sp>
      <p:sp>
        <p:nvSpPr>
          <p:cNvPr id="6" name="Rectangle 5"/>
          <p:cNvSpPr/>
          <p:nvPr/>
        </p:nvSpPr>
        <p:spPr>
          <a:xfrm>
            <a:off x="804948" y="1330039"/>
            <a:ext cx="10392296" cy="2236122"/>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04948" y="4264429"/>
            <a:ext cx="10392296" cy="2144684"/>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04948" y="1371328"/>
            <a:ext cx="10075025"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Business provides a LN Address match Excel file which contains manual LN Unexpected address matches.</a:t>
            </a:r>
          </a:p>
          <a:p>
            <a:pPr marL="285750" indent="-285750">
              <a:buFont typeface="Arial" panose="020B0604020202020204" pitchFamily="34" charset="0"/>
              <a:buChar char="•"/>
            </a:pPr>
            <a:r>
              <a:rPr lang="en-US" sz="1600" dirty="0" smtClean="0"/>
              <a:t>The Excel file is converted to BIOS input format &amp; then shared with BIOS to fetch BIOS Indicators.</a:t>
            </a:r>
          </a:p>
          <a:p>
            <a:pPr marL="285750" indent="-285750">
              <a:buFont typeface="Arial" panose="020B0604020202020204" pitchFamily="34" charset="0"/>
              <a:buChar char="•"/>
            </a:pPr>
            <a:r>
              <a:rPr lang="en-US" sz="1600" dirty="0" smtClean="0"/>
              <a:t>The output file provided by BIOS (containing BIOS Indicators) is again shared with the Business to perform suppression on the LN address Match records.</a:t>
            </a:r>
          </a:p>
          <a:p>
            <a:pPr marL="285750" indent="-285750">
              <a:buFont typeface="Arial" panose="020B0604020202020204" pitchFamily="34" charset="0"/>
              <a:buChar char="•"/>
            </a:pPr>
            <a:r>
              <a:rPr lang="en-US" sz="1600" dirty="0" smtClean="0"/>
              <a:t>After applying the suppression on LN Address Match records, Business provides the Unsuppressed LN address match records in Excel file having same format as GL Adhoc Excel file.</a:t>
            </a:r>
          </a:p>
          <a:p>
            <a:pPr marL="285750" indent="-285750">
              <a:buFont typeface="Arial" panose="020B0604020202020204" pitchFamily="34" charset="0"/>
              <a:buChar char="•"/>
            </a:pPr>
            <a:r>
              <a:rPr lang="en-US" sz="1600" dirty="0" smtClean="0"/>
              <a:t>Using Excel file as input, XMLs are generated which are shared with the Case Manager for Case &amp; Task creation.</a:t>
            </a:r>
          </a:p>
          <a:p>
            <a:pPr marL="285750" indent="-285750">
              <a:buFont typeface="Arial" panose="020B0604020202020204" pitchFamily="34" charset="0"/>
              <a:buChar char="•"/>
            </a:pPr>
            <a:r>
              <a:rPr lang="en-US" sz="1600" dirty="0" smtClean="0"/>
              <a:t>After the successful creation of Case &amp; Task, the final Netview Sweep file is generated &amp; shared with the EDMA.</a:t>
            </a:r>
          </a:p>
        </p:txBody>
      </p:sp>
      <p:sp>
        <p:nvSpPr>
          <p:cNvPr id="2" name="TextBox 1"/>
          <p:cNvSpPr txBox="1"/>
          <p:nvPr/>
        </p:nvSpPr>
        <p:spPr>
          <a:xfrm>
            <a:off x="804948" y="4264429"/>
            <a:ext cx="10317142"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t>LN Unexpected Address Match</a:t>
            </a:r>
          </a:p>
          <a:p>
            <a:r>
              <a:rPr lang="en-US" sz="1600" dirty="0" smtClean="0"/>
              <a:t>Script </a:t>
            </a:r>
            <a:r>
              <a:rPr lang="en-US" sz="1600" dirty="0"/>
              <a:t>invoked: /</a:t>
            </a:r>
            <a:r>
              <a:rPr lang="en-US" sz="1600" dirty="0" smtClean="0"/>
              <a:t>work/infshared/GPM/Strategic/scripts/EDM/GROUP_LIFE/EDM_ADHOC_DM_LN.sh</a:t>
            </a:r>
            <a:endParaRPr lang="en-US" sz="1600" dirty="0"/>
          </a:p>
        </p:txBody>
      </p:sp>
    </p:spTree>
    <p:extLst>
      <p:ext uri="{BB962C8B-B14F-4D97-AF65-F5344CB8AC3E}">
        <p14:creationId xmlns:p14="http://schemas.microsoft.com/office/powerpoint/2010/main" val="2767764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28"/>
          <p:cNvPicPr>
            <a:picLocks noGrp="1" noChangeAspect="1"/>
          </p:cNvPicPr>
          <p:nvPr>
            <p:ph idx="1"/>
          </p:nvPr>
        </p:nvPicPr>
        <p:blipFill>
          <a:blip r:embed="rId2"/>
          <a:stretch>
            <a:fillRect/>
          </a:stretch>
        </p:blipFill>
        <p:spPr>
          <a:xfrm>
            <a:off x="1463040" y="1163782"/>
            <a:ext cx="9152313" cy="4580920"/>
          </a:xfrm>
          <a:prstGeom prst="rect">
            <a:avLst/>
          </a:prstGeom>
          <a:ln w="19050">
            <a:solidFill>
              <a:schemeClr val="tx1"/>
            </a:solidFill>
          </a:ln>
        </p:spPr>
      </p:pic>
      <p:sp>
        <p:nvSpPr>
          <p:cNvPr id="5" name="TextBox 4"/>
          <p:cNvSpPr txBox="1"/>
          <p:nvPr/>
        </p:nvSpPr>
        <p:spPr>
          <a:xfrm>
            <a:off x="3092335" y="390698"/>
            <a:ext cx="5827221" cy="369332"/>
          </a:xfrm>
          <a:prstGeom prst="rect">
            <a:avLst/>
          </a:prstGeom>
          <a:noFill/>
        </p:spPr>
        <p:txBody>
          <a:bodyPr wrap="square" rtlCol="0">
            <a:spAutoFit/>
          </a:bodyPr>
          <a:lstStyle/>
          <a:p>
            <a:pPr algn="ctr"/>
            <a:r>
              <a:rPr lang="en-US" dirty="0" smtClean="0">
                <a:solidFill>
                  <a:schemeClr val="accent1">
                    <a:lumMod val="75000"/>
                  </a:schemeClr>
                </a:solidFill>
                <a:latin typeface="Georgia" panose="02040502050405020303" pitchFamily="18" charset="0"/>
              </a:rPr>
              <a:t>TPA/UDA </a:t>
            </a:r>
            <a:endParaRPr lang="en-US" dirty="0">
              <a:solidFill>
                <a:schemeClr val="accent1">
                  <a:lumMod val="75000"/>
                </a:schemeClr>
              </a:solidFill>
              <a:latin typeface="Georgia" panose="02040502050405020303" pitchFamily="18" charset="0"/>
            </a:endParaRPr>
          </a:p>
        </p:txBody>
      </p:sp>
    </p:spTree>
    <p:extLst>
      <p:ext uri="{BB962C8B-B14F-4D97-AF65-F5344CB8AC3E}">
        <p14:creationId xmlns:p14="http://schemas.microsoft.com/office/powerpoint/2010/main" val="1244123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4949" y="1055718"/>
            <a:ext cx="10392296" cy="315883"/>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TPA/UDA</a:t>
            </a:r>
            <a:endParaRPr lang="en-US" dirty="0"/>
          </a:p>
        </p:txBody>
      </p:sp>
      <p:sp>
        <p:nvSpPr>
          <p:cNvPr id="5" name="TextBox 4"/>
          <p:cNvSpPr txBox="1"/>
          <p:nvPr/>
        </p:nvSpPr>
        <p:spPr>
          <a:xfrm>
            <a:off x="804949" y="1438102"/>
            <a:ext cx="10284229"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Independent of the monthly strategic death match, we also perform death matching for User-developed and Third-party applications.  </a:t>
            </a:r>
          </a:p>
          <a:p>
            <a:pPr marL="285750" indent="-285750">
              <a:buFont typeface="Arial" panose="020B0604020202020204" pitchFamily="34" charset="0"/>
              <a:buChar char="•"/>
            </a:pPr>
            <a:r>
              <a:rPr lang="en-US" sz="1600" dirty="0" smtClean="0"/>
              <a:t>GPM receives a consolidated file with the death matches for these applications from the mainframe</a:t>
            </a:r>
          </a:p>
          <a:p>
            <a:pPr marL="285750" indent="-285750">
              <a:buFont typeface="Arial" panose="020B0604020202020204" pitchFamily="34" charset="0"/>
              <a:buChar char="•"/>
            </a:pPr>
            <a:r>
              <a:rPr lang="en-US" sz="1600" dirty="0" smtClean="0"/>
              <a:t>Results files received from Death Match process is sent to Case manager for Case Creation by creating Unsuppressed XMLs. XML schema same as core EDM process</a:t>
            </a:r>
          </a:p>
          <a:p>
            <a:pPr marL="285750" indent="-285750">
              <a:buFont typeface="Arial" panose="020B0604020202020204" pitchFamily="34" charset="0"/>
              <a:buChar char="•"/>
            </a:pPr>
            <a:r>
              <a:rPr lang="en-US" sz="1600" dirty="0" smtClean="0"/>
              <a:t>The consolidated results are also split based on file names present in the record and sent to FileNet for archival</a:t>
            </a:r>
            <a:endParaRPr lang="en-US" sz="1600" dirty="0"/>
          </a:p>
        </p:txBody>
      </p:sp>
      <p:sp>
        <p:nvSpPr>
          <p:cNvPr id="6" name="Rectangle 5"/>
          <p:cNvSpPr/>
          <p:nvPr/>
        </p:nvSpPr>
        <p:spPr>
          <a:xfrm>
            <a:off x="804949" y="1371601"/>
            <a:ext cx="10392296" cy="181217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04949" y="3724103"/>
            <a:ext cx="10392296" cy="315883"/>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Job Details and File Layout</a:t>
            </a:r>
            <a:endParaRPr lang="en-US" dirty="0"/>
          </a:p>
        </p:txBody>
      </p:sp>
      <p:sp>
        <p:nvSpPr>
          <p:cNvPr id="9" name="Rectangle 8"/>
          <p:cNvSpPr/>
          <p:nvPr/>
        </p:nvSpPr>
        <p:spPr>
          <a:xfrm>
            <a:off x="804949" y="4039986"/>
            <a:ext cx="10392296" cy="219456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21574" y="4039986"/>
            <a:ext cx="10267604" cy="2123658"/>
          </a:xfrm>
          <a:prstGeom prst="rect">
            <a:avLst/>
          </a:prstGeom>
          <a:noFill/>
        </p:spPr>
        <p:txBody>
          <a:bodyPr wrap="square" rtlCol="0">
            <a:spAutoFit/>
          </a:bodyPr>
          <a:lstStyle/>
          <a:p>
            <a:pPr marL="285750" indent="-285750">
              <a:buFont typeface="Arial" panose="020B0604020202020204" pitchFamily="34" charset="0"/>
              <a:buChar char="•"/>
            </a:pPr>
            <a:r>
              <a:rPr lang="en-US" sz="1600" b="1" dirty="0"/>
              <a:t>TPA </a:t>
            </a:r>
            <a:r>
              <a:rPr lang="en-US" sz="1600" b="1" dirty="0" smtClean="0"/>
              <a:t>Process</a:t>
            </a:r>
          </a:p>
          <a:p>
            <a:r>
              <a:rPr lang="en-US" sz="1600" dirty="0"/>
              <a:t>Maestro </a:t>
            </a:r>
            <a:r>
              <a:rPr lang="en-US" sz="1600" dirty="0" err="1"/>
              <a:t>StreamName.JobName</a:t>
            </a:r>
            <a:r>
              <a:rPr lang="en-US" sz="1600" dirty="0" smtClean="0"/>
              <a:t>: </a:t>
            </a:r>
            <a:r>
              <a:rPr lang="en-US" sz="1600" dirty="0"/>
              <a:t>BEMD_EDM_TPA.BEMD_EDM_TPA_XML_GNRT_MQ</a:t>
            </a:r>
          </a:p>
          <a:p>
            <a:r>
              <a:rPr lang="en-US" sz="1600" dirty="0"/>
              <a:t>Script invoked</a:t>
            </a:r>
            <a:r>
              <a:rPr lang="en-US" sz="1600" dirty="0" smtClean="0"/>
              <a:t>: </a:t>
            </a:r>
            <a:r>
              <a:rPr lang="en-US" sz="1600" dirty="0"/>
              <a:t>/</a:t>
            </a:r>
            <a:r>
              <a:rPr lang="en-US" sz="1600" dirty="0" smtClean="0"/>
              <a:t>work/infshared/GPM/Strategic/scripts/EDM/TPA/EDM_TPA_XML_GNRTN.sh</a:t>
            </a:r>
          </a:p>
          <a:p>
            <a:pPr marL="285750" indent="-285750">
              <a:buFont typeface="Arial" panose="020B0604020202020204" pitchFamily="34" charset="0"/>
              <a:buChar char="•"/>
            </a:pPr>
            <a:r>
              <a:rPr lang="en-US" sz="1600" b="1" dirty="0"/>
              <a:t>UDA Process</a:t>
            </a:r>
          </a:p>
          <a:p>
            <a:r>
              <a:rPr lang="en-US" sz="1600" dirty="0" smtClean="0"/>
              <a:t>Maestro </a:t>
            </a:r>
            <a:r>
              <a:rPr lang="en-US" sz="1600" dirty="0" err="1" smtClean="0"/>
              <a:t>StreamName.JobName</a:t>
            </a:r>
            <a:r>
              <a:rPr lang="en-US" sz="1600" dirty="0" smtClean="0"/>
              <a:t>: BEMD_EDM_UDA.BEMD_EDM_UDA_XML_GNRT_MQ</a:t>
            </a:r>
            <a:endParaRPr lang="en-US" sz="1600" dirty="0"/>
          </a:p>
          <a:p>
            <a:r>
              <a:rPr lang="en-US" sz="1600" dirty="0" smtClean="0"/>
              <a:t>Script invoked: </a:t>
            </a:r>
            <a:r>
              <a:rPr lang="en-US" sz="1600" dirty="0"/>
              <a:t>/work/infshared/GPM/Strategic/scripts/EDM/Phase2/EDM_UDA_XML_GNRTN.sh</a:t>
            </a:r>
          </a:p>
          <a:p>
            <a:endParaRPr lang="en-US" b="1"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51918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3959" y="1026393"/>
            <a:ext cx="11427023" cy="320648"/>
          </a:xfrm>
          <a:prstGeom prst="rect">
            <a:avLst/>
          </a:prstGeom>
          <a:solidFill>
            <a:srgbClr val="92D050"/>
          </a:solidFill>
          <a:ln w="19050" cap="flat" cmpd="sng" algn="ctr">
            <a:solidFill>
              <a:srgbClr val="92D050"/>
            </a:solidFill>
            <a:miter lim="800000"/>
          </a:ln>
          <a:effectLst/>
        </p:spPr>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a:lnSpc>
                <a:spcPct val="90000"/>
              </a:lnSpc>
              <a:defRPr/>
            </a:pPr>
            <a:r>
              <a:rPr lang="en-US" b="1" kern="0" dirty="0">
                <a:solidFill>
                  <a:prstClr val="white"/>
                </a:solidFill>
              </a:rPr>
              <a:t>Overview</a:t>
            </a:r>
          </a:p>
        </p:txBody>
      </p:sp>
      <p:sp>
        <p:nvSpPr>
          <p:cNvPr id="7" name="Rectangle 6"/>
          <p:cNvSpPr/>
          <p:nvPr/>
        </p:nvSpPr>
        <p:spPr>
          <a:xfrm>
            <a:off x="4016574" y="434633"/>
            <a:ext cx="4201791" cy="369332"/>
          </a:xfrm>
          <a:prstGeom prst="rect">
            <a:avLst/>
          </a:prstGeom>
        </p:spPr>
        <p:txBody>
          <a:bodyPr wrap="none">
            <a:spAutoFit/>
          </a:bodyPr>
          <a:lstStyle/>
          <a:p>
            <a:r>
              <a:rPr lang="en-US" dirty="0">
                <a:solidFill>
                  <a:schemeClr val="accent1">
                    <a:lumMod val="75000"/>
                  </a:schemeClr>
                </a:solidFill>
                <a:latin typeface="Georgia" panose="02040502050405020303" pitchFamily="18" charset="0"/>
              </a:rPr>
              <a:t>EDM Overview &amp; Business Significance</a:t>
            </a:r>
            <a:endParaRPr lang="en-US" dirty="0"/>
          </a:p>
        </p:txBody>
      </p:sp>
      <p:sp>
        <p:nvSpPr>
          <p:cNvPr id="9" name="Rectangle 8"/>
          <p:cNvSpPr/>
          <p:nvPr/>
        </p:nvSpPr>
        <p:spPr>
          <a:xfrm>
            <a:off x="403949" y="1517148"/>
            <a:ext cx="11427023" cy="1538883"/>
          </a:xfrm>
          <a:prstGeom prst="rect">
            <a:avLst/>
          </a:prstGeom>
        </p:spPr>
        <p:txBody>
          <a:bodyPr wrap="square">
            <a:spAutoFit/>
          </a:bodyPr>
          <a:lstStyle/>
          <a:p>
            <a:pPr marL="285750" indent="-285750">
              <a:buFont typeface="Arial" panose="020B0604020202020204" pitchFamily="34" charset="0"/>
              <a:buChar char="•"/>
            </a:pPr>
            <a:r>
              <a:rPr lang="en-US" sz="1600" dirty="0"/>
              <a:t>Model Unclaimed Life Insurance Benefits Act </a:t>
            </a:r>
            <a:r>
              <a:rPr lang="en-US" sz="1600" kern="0" dirty="0">
                <a:cs typeface="Calibri" pitchFamily="34" charset="0"/>
              </a:rPr>
              <a:t>Regulation requires Insurers to proactively determine whether an insured had died in order to make sure insurance benefits are </a:t>
            </a:r>
            <a:r>
              <a:rPr lang="en-US" sz="1600" kern="0" dirty="0" smtClean="0">
                <a:cs typeface="Calibri" pitchFamily="34" charset="0"/>
              </a:rPr>
              <a:t>paid</a:t>
            </a:r>
            <a:endParaRPr lang="en-US" sz="1600" kern="0" dirty="0">
              <a:cs typeface="Calibri" pitchFamily="34" charset="0"/>
            </a:endParaRPr>
          </a:p>
          <a:p>
            <a:pPr marL="285750" indent="-285750">
              <a:buFont typeface="Arial" panose="020B0604020202020204" pitchFamily="34" charset="0"/>
              <a:buChar char="•"/>
            </a:pPr>
            <a:r>
              <a:rPr lang="en-US" sz="1600" kern="0" dirty="0">
                <a:cs typeface="Calibri" pitchFamily="34" charset="0"/>
              </a:rPr>
              <a:t>EDM strategic  program provides MetLife a consistent and sustainable process for identifying deceased customers by matching against MLDMF and then proactively </a:t>
            </a:r>
            <a:r>
              <a:rPr lang="en-US" sz="1600" dirty="0"/>
              <a:t>engage in outreach efforts to beneficiaries and report to state regulators at the completion of these efforts.</a:t>
            </a:r>
            <a:endParaRPr lang="en-US" sz="1600" kern="0" dirty="0">
              <a:cs typeface="Calibri" pitchFamily="34" charset="0"/>
            </a:endParaRPr>
          </a:p>
          <a:p>
            <a:pPr marL="171450" indent="-171450">
              <a:buFont typeface="Arial" panose="020B0604020202020204" pitchFamily="34" charset="0"/>
              <a:buChar char="•"/>
            </a:pPr>
            <a:endParaRPr lang="en-US" sz="1400" kern="0" dirty="0">
              <a:cs typeface="Calibri" pitchFamily="34" charset="0"/>
            </a:endParaRPr>
          </a:p>
        </p:txBody>
      </p:sp>
      <p:sp>
        <p:nvSpPr>
          <p:cNvPr id="11" name="Rectangle 10"/>
          <p:cNvSpPr/>
          <p:nvPr/>
        </p:nvSpPr>
        <p:spPr>
          <a:xfrm>
            <a:off x="403951" y="3246322"/>
            <a:ext cx="11427029" cy="332201"/>
          </a:xfrm>
          <a:prstGeom prst="rect">
            <a:avLst/>
          </a:prstGeom>
          <a:solidFill>
            <a:srgbClr val="6BABE5"/>
          </a:solidFill>
          <a:ln w="19050" cap="flat" cmpd="sng" algn="ctr">
            <a:solidFill>
              <a:srgbClr val="6BABE5"/>
            </a:solidFill>
            <a:miter lim="800000"/>
          </a:ln>
          <a:effectLst/>
        </p:spPr>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a:lnSpc>
                <a:spcPct val="90000"/>
              </a:lnSpc>
              <a:defRPr/>
            </a:pPr>
            <a:r>
              <a:rPr lang="en-US" b="1" kern="0" dirty="0">
                <a:solidFill>
                  <a:prstClr val="white"/>
                </a:solidFill>
              </a:rPr>
              <a:t>Business Driver and Benefits</a:t>
            </a:r>
          </a:p>
        </p:txBody>
      </p:sp>
      <p:sp>
        <p:nvSpPr>
          <p:cNvPr id="12" name="Rectangle 11"/>
          <p:cNvSpPr/>
          <p:nvPr/>
        </p:nvSpPr>
        <p:spPr>
          <a:xfrm>
            <a:off x="403957" y="3834996"/>
            <a:ext cx="11427023" cy="1569660"/>
          </a:xfrm>
          <a:prstGeom prst="rect">
            <a:avLst/>
          </a:prstGeom>
        </p:spPr>
        <p:txBody>
          <a:bodyPr wrap="square">
            <a:spAutoFit/>
          </a:bodyPr>
          <a:lstStyle/>
          <a:p>
            <a:pPr marL="171450" indent="-171450">
              <a:buFont typeface="Arial" panose="020B0604020202020204" pitchFamily="34" charset="0"/>
              <a:buChar char="•"/>
            </a:pPr>
            <a:r>
              <a:rPr lang="en-US" sz="1600" dirty="0">
                <a:cs typeface="Arial" panose="020B0604020202020204" pitchFamily="34" charset="0"/>
              </a:rPr>
              <a:t>Compliance with regulation and reduced exposure to regulatory risk and potential fines. EDM is rated as top 3 risk within MetLife</a:t>
            </a:r>
            <a:r>
              <a:rPr lang="en-US" sz="1600" dirty="0" smtClean="0">
                <a:cs typeface="Arial" panose="020B0604020202020204" pitchFamily="34" charset="0"/>
              </a:rPr>
              <a:t>.</a:t>
            </a:r>
            <a:endParaRPr lang="en-US" sz="1600" dirty="0">
              <a:cs typeface="Arial" panose="020B0604020202020204" pitchFamily="34" charset="0"/>
            </a:endParaRPr>
          </a:p>
          <a:p>
            <a:pPr marL="171450" indent="-171450">
              <a:buFont typeface="Arial" panose="020B0604020202020204" pitchFamily="34" charset="0"/>
              <a:buChar char="•"/>
            </a:pPr>
            <a:r>
              <a:rPr lang="en-US" sz="1600" dirty="0">
                <a:cs typeface="Arial" panose="020B0604020202020204" pitchFamily="34" charset="0"/>
              </a:rPr>
              <a:t>Business efficiencies:  EDM Strategic provides a  standard enterprise-wide platform  for working on death match cases thereby reducing  resources and redundant efforts from different LOB’s </a:t>
            </a:r>
          </a:p>
          <a:p>
            <a:pPr marL="171450" indent="-171450">
              <a:buFont typeface="Arial" panose="020B0604020202020204" pitchFamily="34" charset="0"/>
              <a:buChar char="•"/>
            </a:pPr>
            <a:r>
              <a:rPr lang="en-US" sz="1600" dirty="0">
                <a:cs typeface="Arial" panose="020B0604020202020204" pitchFamily="34" charset="0"/>
              </a:rPr>
              <a:t>Cross-LOB Transparency on cases being </a:t>
            </a:r>
            <a:r>
              <a:rPr lang="en-US" sz="1600" dirty="0" smtClean="0">
                <a:cs typeface="Arial" panose="020B0604020202020204" pitchFamily="34" charset="0"/>
              </a:rPr>
              <a:t>worked</a:t>
            </a:r>
            <a:endParaRPr lang="en-US" sz="1600" dirty="0">
              <a:cs typeface="Arial" panose="020B0604020202020204" pitchFamily="34" charset="0"/>
            </a:endParaRPr>
          </a:p>
          <a:p>
            <a:pPr marL="171450" indent="-171450">
              <a:buFont typeface="Arial" panose="020B0604020202020204" pitchFamily="34" charset="0"/>
              <a:buChar char="•"/>
            </a:pPr>
            <a:r>
              <a:rPr lang="en-US" sz="1600" dirty="0">
                <a:cs typeface="Arial" panose="020B0604020202020204" pitchFamily="34" charset="0"/>
              </a:rPr>
              <a:t>Automation rules  saves cost by stopping an annuity payout stream immediately rather than waiting for the case to be </a:t>
            </a:r>
            <a:r>
              <a:rPr lang="en-US" sz="1600" dirty="0" smtClean="0">
                <a:cs typeface="Arial" panose="020B0604020202020204" pitchFamily="34" charset="0"/>
              </a:rPr>
              <a:t>worked</a:t>
            </a:r>
            <a:endParaRPr lang="en-US" sz="1600" dirty="0">
              <a:cs typeface="Arial" panose="020B0604020202020204" pitchFamily="34" charset="0"/>
            </a:endParaRPr>
          </a:p>
          <a:p>
            <a:pPr marL="171450" indent="-171450">
              <a:buFont typeface="Arial" panose="020B0604020202020204" pitchFamily="34" charset="0"/>
              <a:buChar char="•"/>
            </a:pPr>
            <a:r>
              <a:rPr lang="en-US" sz="1600" dirty="0">
                <a:cs typeface="Arial" panose="020B0604020202020204" pitchFamily="34" charset="0"/>
              </a:rPr>
              <a:t>IT cost savings by retiring the siloed monthly scheduled contingency mainframe death match process</a:t>
            </a:r>
          </a:p>
        </p:txBody>
      </p:sp>
      <p:sp>
        <p:nvSpPr>
          <p:cNvPr id="13" name="Rectangle 12"/>
          <p:cNvSpPr/>
          <p:nvPr/>
        </p:nvSpPr>
        <p:spPr>
          <a:xfrm>
            <a:off x="403951" y="1347041"/>
            <a:ext cx="11427029" cy="1603977"/>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03951" y="3578523"/>
            <a:ext cx="11427029" cy="1991004"/>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2804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Canvas 295"/>
          <p:cNvGrpSpPr/>
          <p:nvPr/>
        </p:nvGrpSpPr>
        <p:grpSpPr>
          <a:xfrm>
            <a:off x="99753" y="162450"/>
            <a:ext cx="11862261" cy="5478087"/>
            <a:chOff x="45821" y="-74493"/>
            <a:chExt cx="7214135" cy="8429033"/>
          </a:xfrm>
        </p:grpSpPr>
        <p:sp>
          <p:nvSpPr>
            <p:cNvPr id="5" name="Rectangle 4"/>
            <p:cNvSpPr/>
            <p:nvPr/>
          </p:nvSpPr>
          <p:spPr>
            <a:xfrm>
              <a:off x="45821" y="-74493"/>
              <a:ext cx="7214135" cy="8429033"/>
            </a:xfrm>
            <a:prstGeom prst="rect">
              <a:avLst/>
            </a:prstGeom>
            <a:ln w="12700">
              <a:solidFill>
                <a:srgbClr val="002060"/>
              </a:solidFill>
            </a:ln>
          </p:spPr>
        </p:sp>
        <p:sp>
          <p:nvSpPr>
            <p:cNvPr id="6" name="Flowchart: Magnetic Disk 5"/>
            <p:cNvSpPr/>
            <p:nvPr/>
          </p:nvSpPr>
          <p:spPr>
            <a:xfrm>
              <a:off x="303939" y="166334"/>
              <a:ext cx="698739" cy="81088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ts val="1800"/>
                </a:lnSpc>
                <a:spcBef>
                  <a:spcPts val="0"/>
                </a:spcBef>
                <a:spcAft>
                  <a:spcPts val="0"/>
                </a:spcAft>
              </a:pPr>
              <a:r>
                <a:rPr lang="en-US" sz="900" dirty="0">
                  <a:solidFill>
                    <a:srgbClr val="000000"/>
                  </a:solidFill>
                  <a:effectLst/>
                  <a:ea typeface="Times New Roman" panose="02020603050405020304" pitchFamily="18" charset="0"/>
                  <a:cs typeface="Times New Roman" panose="02020603050405020304" pitchFamily="18" charset="0"/>
                </a:rPr>
                <a:t>GPM HUB</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gn="ctr">
                <a:lnSpc>
                  <a:spcPts val="1800"/>
                </a:lnSpc>
                <a:spcBef>
                  <a:spcPts val="0"/>
                </a:spcBef>
                <a:spcAft>
                  <a:spcPts val="0"/>
                </a:spcAft>
              </a:pPr>
              <a:r>
                <a:rPr lang="en-US" sz="900" dirty="0">
                  <a:solidFill>
                    <a:srgbClr val="000000"/>
                  </a:solidFill>
                  <a:effectLst/>
                  <a:ea typeface="Times New Roman" panose="02020603050405020304" pitchFamily="18" charset="0"/>
                  <a:cs typeface="Times New Roman" panose="02020603050405020304" pitchFamily="18" charset="0"/>
                </a:rPr>
                <a:t> </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7" name="Flowchart: Document 6"/>
            <p:cNvSpPr/>
            <p:nvPr/>
          </p:nvSpPr>
          <p:spPr>
            <a:xfrm>
              <a:off x="1242361" y="98721"/>
              <a:ext cx="896835" cy="890820"/>
            </a:xfrm>
            <a:prstGeom prst="flowChartDocumen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ts val="1800"/>
                </a:lnSpc>
                <a:spcBef>
                  <a:spcPts val="0"/>
                </a:spcBef>
                <a:spcAft>
                  <a:spcPts val="0"/>
                </a:spcAft>
              </a:pPr>
              <a:r>
                <a:rPr lang="en-US" sz="900" dirty="0">
                  <a:effectLst/>
                  <a:ea typeface="Times New Roman" panose="02020603050405020304" pitchFamily="18" charset="0"/>
                  <a:cs typeface="Times New Roman" panose="02020603050405020304" pitchFamily="18" charset="0"/>
                </a:rPr>
                <a:t> </a:t>
              </a:r>
              <a:r>
                <a:rPr lang="en-US" sz="900" dirty="0" smtClean="0">
                  <a:solidFill>
                    <a:schemeClr val="tx1"/>
                  </a:solidFill>
                  <a:ea typeface="Times New Roman" panose="02020603050405020304" pitchFamily="18" charset="0"/>
                  <a:cs typeface="Times New Roman" panose="02020603050405020304" pitchFamily="18" charset="0"/>
                </a:rPr>
                <a:t>EDM Extract In scope Admin System</a:t>
              </a:r>
              <a:endParaRPr lang="en-US" sz="900" dirty="0">
                <a:effectLst/>
                <a:ea typeface="Times New Roman" panose="02020603050405020304" pitchFamily="18" charset="0"/>
                <a:cs typeface="Times New Roman" panose="02020603050405020304" pitchFamily="18" charset="0"/>
              </a:endParaRPr>
            </a:p>
          </p:txBody>
        </p:sp>
        <p:sp>
          <p:nvSpPr>
            <p:cNvPr id="8" name="Rectangle 7"/>
            <p:cNvSpPr/>
            <p:nvPr/>
          </p:nvSpPr>
          <p:spPr>
            <a:xfrm>
              <a:off x="2389516" y="182880"/>
              <a:ext cx="862641" cy="500330"/>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ts val="1800"/>
                </a:lnSpc>
                <a:spcBef>
                  <a:spcPts val="0"/>
                </a:spcBef>
                <a:spcAft>
                  <a:spcPts val="0"/>
                </a:spcAft>
              </a:pPr>
              <a:r>
                <a:rPr lang="en-US" sz="900" dirty="0">
                  <a:solidFill>
                    <a:srgbClr val="000000"/>
                  </a:solidFill>
                  <a:effectLst/>
                  <a:ea typeface="Times New Roman" panose="02020603050405020304" pitchFamily="18" charset="0"/>
                  <a:cs typeface="Times New Roman" panose="02020603050405020304" pitchFamily="18" charset="0"/>
                </a:rPr>
                <a:t>MLDMF</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9" name="Rectangle 8"/>
            <p:cNvSpPr/>
            <p:nvPr/>
          </p:nvSpPr>
          <p:spPr>
            <a:xfrm>
              <a:off x="2389516" y="1035739"/>
              <a:ext cx="862330" cy="499745"/>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ts val="1800"/>
                </a:lnSpc>
                <a:spcBef>
                  <a:spcPts val="0"/>
                </a:spcBef>
                <a:spcAft>
                  <a:spcPts val="0"/>
                </a:spcAft>
              </a:pPr>
              <a:r>
                <a:rPr lang="en-US" sz="900" dirty="0">
                  <a:solidFill>
                    <a:srgbClr val="000000"/>
                  </a:solidFill>
                  <a:effectLst/>
                  <a:ea typeface="Times New Roman" panose="02020603050405020304" pitchFamily="18" charset="0"/>
                  <a:cs typeface="Times New Roman" panose="02020603050405020304" pitchFamily="18" charset="0"/>
                </a:rPr>
                <a:t>   </a:t>
              </a:r>
              <a:r>
                <a:rPr lang="en-US" sz="900" dirty="0" smtClean="0">
                  <a:solidFill>
                    <a:srgbClr val="000000"/>
                  </a:solidFill>
                  <a:effectLst/>
                  <a:ea typeface="Times New Roman" panose="02020603050405020304" pitchFamily="18" charset="0"/>
                  <a:cs typeface="Times New Roman" panose="02020603050405020304" pitchFamily="18" charset="0"/>
                </a:rPr>
                <a:t>LexisNexis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0" name="Rectangle 9"/>
            <p:cNvSpPr/>
            <p:nvPr/>
          </p:nvSpPr>
          <p:spPr>
            <a:xfrm>
              <a:off x="1396323" y="2484977"/>
              <a:ext cx="862330" cy="499745"/>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ts val="1800"/>
                </a:lnSpc>
                <a:spcBef>
                  <a:spcPts val="0"/>
                </a:spcBef>
                <a:spcAft>
                  <a:spcPts val="0"/>
                </a:spcAft>
              </a:pPr>
              <a:r>
                <a:rPr lang="en-US" sz="900">
                  <a:solidFill>
                    <a:srgbClr val="000000"/>
                  </a:solidFill>
                  <a:effectLst/>
                  <a:ea typeface="Times New Roman" panose="02020603050405020304" pitchFamily="18" charset="0"/>
                  <a:cs typeface="Times New Roman" panose="02020603050405020304" pitchFamily="18" charset="0"/>
                </a:rPr>
                <a:t>BIOS</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1" name="Rectangle 10"/>
            <p:cNvSpPr/>
            <p:nvPr/>
          </p:nvSpPr>
          <p:spPr>
            <a:xfrm>
              <a:off x="5911510" y="4821831"/>
              <a:ext cx="862330" cy="499745"/>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ts val="1800"/>
                </a:lnSpc>
                <a:spcBef>
                  <a:spcPts val="0"/>
                </a:spcBef>
                <a:spcAft>
                  <a:spcPts val="0"/>
                </a:spcAft>
              </a:pPr>
              <a:r>
                <a:rPr lang="en-US" sz="900" dirty="0">
                  <a:solidFill>
                    <a:srgbClr val="000000"/>
                  </a:solidFill>
                  <a:effectLst/>
                  <a:ea typeface="Times New Roman" panose="02020603050405020304" pitchFamily="18" charset="0"/>
                  <a:cs typeface="Times New Roman" panose="02020603050405020304" pitchFamily="18" charset="0"/>
                </a:rPr>
                <a:t>EIP</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2" name="Rectangle 11"/>
            <p:cNvSpPr/>
            <p:nvPr/>
          </p:nvSpPr>
          <p:spPr>
            <a:xfrm>
              <a:off x="6068862" y="5889399"/>
              <a:ext cx="491707" cy="483129"/>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just">
                <a:lnSpc>
                  <a:spcPts val="1800"/>
                </a:lnSpc>
                <a:spcBef>
                  <a:spcPts val="0"/>
                </a:spcBef>
                <a:spcAft>
                  <a:spcPts val="0"/>
                </a:spcAft>
              </a:pPr>
              <a:r>
                <a:rPr lang="en-US" sz="900">
                  <a:solidFill>
                    <a:srgbClr val="000000"/>
                  </a:solidFill>
                  <a:effectLst/>
                  <a:ea typeface="Times New Roman" panose="02020603050405020304" pitchFamily="18" charset="0"/>
                  <a:cs typeface="Times New Roman" panose="02020603050405020304" pitchFamily="18" charset="0"/>
                </a:rPr>
                <a:t>RMT</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3" name="Rectangle 12"/>
            <p:cNvSpPr/>
            <p:nvPr/>
          </p:nvSpPr>
          <p:spPr>
            <a:xfrm>
              <a:off x="5885113" y="2801765"/>
              <a:ext cx="862330" cy="499745"/>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ts val="1800"/>
                </a:lnSpc>
                <a:spcBef>
                  <a:spcPts val="0"/>
                </a:spcBef>
                <a:spcAft>
                  <a:spcPts val="0"/>
                </a:spcAft>
              </a:pPr>
              <a:r>
                <a:rPr lang="en-US" sz="900">
                  <a:solidFill>
                    <a:srgbClr val="000000"/>
                  </a:solidFill>
                  <a:effectLst/>
                  <a:ea typeface="Times New Roman" panose="02020603050405020304" pitchFamily="18" charset="0"/>
                  <a:cs typeface="Times New Roman" panose="02020603050405020304" pitchFamily="18" charset="0"/>
                </a:rPr>
                <a:t>Infa Layer</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4" name="Rectangle 13"/>
            <p:cNvSpPr/>
            <p:nvPr/>
          </p:nvSpPr>
          <p:spPr>
            <a:xfrm>
              <a:off x="5865960" y="1926689"/>
              <a:ext cx="871268" cy="352406"/>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ts val="1800"/>
                </a:lnSpc>
                <a:spcBef>
                  <a:spcPts val="0"/>
                </a:spcBef>
                <a:spcAft>
                  <a:spcPts val="0"/>
                </a:spcAft>
              </a:pPr>
              <a:r>
                <a:rPr lang="en-US" sz="900" dirty="0">
                  <a:solidFill>
                    <a:srgbClr val="000000"/>
                  </a:solidFill>
                  <a:effectLst/>
                  <a:ea typeface="Times New Roman" panose="02020603050405020304" pitchFamily="18" charset="0"/>
                  <a:cs typeface="Times New Roman" panose="02020603050405020304" pitchFamily="18" charset="0"/>
                </a:rPr>
                <a:t>MDM XML</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5" name="Flowchart: Document 14"/>
            <p:cNvSpPr/>
            <p:nvPr/>
          </p:nvSpPr>
          <p:spPr>
            <a:xfrm>
              <a:off x="3639190" y="182881"/>
              <a:ext cx="862330" cy="759124"/>
            </a:xfrm>
            <a:prstGeom prst="flowChartDocumen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ts val="1800"/>
                </a:lnSpc>
                <a:spcBef>
                  <a:spcPts val="0"/>
                </a:spcBef>
                <a:spcAft>
                  <a:spcPts val="0"/>
                </a:spcAft>
              </a:pPr>
              <a:r>
                <a:rPr lang="en-US" sz="900" dirty="0">
                  <a:solidFill>
                    <a:srgbClr val="000000"/>
                  </a:solidFill>
                  <a:effectLst/>
                  <a:ea typeface="Times New Roman" panose="02020603050405020304" pitchFamily="18" charset="0"/>
                </a:rPr>
                <a:t>MLDMF Response File</a:t>
              </a:r>
              <a:endParaRPr lang="en-US" sz="1200" dirty="0">
                <a:effectLst/>
                <a:latin typeface="Times New Roman" panose="02020603050405020304" pitchFamily="18" charset="0"/>
                <a:ea typeface="Times New Roman" panose="02020603050405020304" pitchFamily="18" charset="0"/>
              </a:endParaRPr>
            </a:p>
          </p:txBody>
        </p:sp>
        <p:sp>
          <p:nvSpPr>
            <p:cNvPr id="16" name="Flowchart: Document 15"/>
            <p:cNvSpPr/>
            <p:nvPr/>
          </p:nvSpPr>
          <p:spPr>
            <a:xfrm>
              <a:off x="3639190" y="1087993"/>
              <a:ext cx="862330" cy="802916"/>
            </a:xfrm>
            <a:prstGeom prst="flowChartDocumen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ts val="1800"/>
                </a:lnSpc>
                <a:spcBef>
                  <a:spcPts val="0"/>
                </a:spcBef>
                <a:spcAft>
                  <a:spcPts val="0"/>
                </a:spcAft>
              </a:pPr>
              <a:r>
                <a:rPr lang="en-US" sz="900">
                  <a:solidFill>
                    <a:srgbClr val="000000"/>
                  </a:solidFill>
                  <a:effectLst/>
                  <a:ea typeface="Times New Roman" panose="02020603050405020304" pitchFamily="18" charset="0"/>
                </a:rPr>
                <a:t>Lexis Nexis Response File</a:t>
              </a:r>
              <a:endParaRPr lang="en-US" sz="1200">
                <a:effectLst/>
                <a:latin typeface="Times New Roman" panose="02020603050405020304" pitchFamily="18" charset="0"/>
                <a:ea typeface="Times New Roman" panose="02020603050405020304" pitchFamily="18" charset="0"/>
              </a:endParaRPr>
            </a:p>
          </p:txBody>
        </p:sp>
        <p:sp>
          <p:nvSpPr>
            <p:cNvPr id="17" name="Flowchart: Document 16"/>
            <p:cNvSpPr/>
            <p:nvPr/>
          </p:nvSpPr>
          <p:spPr>
            <a:xfrm>
              <a:off x="2931446" y="2037499"/>
              <a:ext cx="862330" cy="898927"/>
            </a:xfrm>
            <a:prstGeom prst="flowChartDocumen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900" dirty="0">
                  <a:solidFill>
                    <a:srgbClr val="000000"/>
                  </a:solidFill>
                  <a:effectLst/>
                  <a:ea typeface="Times New Roman" panose="02020603050405020304" pitchFamily="18" charset="0"/>
                </a:rPr>
                <a:t>Extract to be sent to BIOS to fetch suppression</a:t>
              </a:r>
              <a:endParaRPr lang="en-US" sz="1200" dirty="0">
                <a:effectLst/>
                <a:latin typeface="Times New Roman" panose="02020603050405020304" pitchFamily="18" charset="0"/>
                <a:ea typeface="Times New Roman" panose="02020603050405020304" pitchFamily="18" charset="0"/>
              </a:endParaRPr>
            </a:p>
          </p:txBody>
        </p:sp>
        <p:sp>
          <p:nvSpPr>
            <p:cNvPr id="18" name="Flowchart: Document 17"/>
            <p:cNvSpPr/>
            <p:nvPr/>
          </p:nvSpPr>
          <p:spPr>
            <a:xfrm>
              <a:off x="2958859" y="2968056"/>
              <a:ext cx="1415964" cy="708523"/>
            </a:xfrm>
            <a:prstGeom prst="flowChartDocumen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ts val="1800"/>
                </a:lnSpc>
                <a:spcBef>
                  <a:spcPts val="0"/>
                </a:spcBef>
                <a:spcAft>
                  <a:spcPts val="0"/>
                </a:spcAft>
              </a:pPr>
              <a:r>
                <a:rPr lang="en-US" sz="900">
                  <a:solidFill>
                    <a:srgbClr val="000000"/>
                  </a:solidFill>
                  <a:effectLst/>
                  <a:ea typeface="Times New Roman" panose="02020603050405020304" pitchFamily="18" charset="0"/>
                </a:rPr>
                <a:t>Receive Suppression indicators from BIOS</a:t>
              </a:r>
              <a:endParaRPr lang="en-US" sz="1200">
                <a:effectLst/>
                <a:latin typeface="Times New Roman" panose="02020603050405020304" pitchFamily="18" charset="0"/>
                <a:ea typeface="Times New Roman" panose="02020603050405020304" pitchFamily="18" charset="0"/>
              </a:endParaRPr>
            </a:p>
          </p:txBody>
        </p:sp>
        <p:sp>
          <p:nvSpPr>
            <p:cNvPr id="19" name="Rectangle 18"/>
            <p:cNvSpPr/>
            <p:nvPr/>
          </p:nvSpPr>
          <p:spPr>
            <a:xfrm>
              <a:off x="4769258" y="5876313"/>
              <a:ext cx="809416" cy="577918"/>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ts val="1800"/>
                </a:lnSpc>
                <a:spcBef>
                  <a:spcPts val="0"/>
                </a:spcBef>
                <a:spcAft>
                  <a:spcPts val="0"/>
                </a:spcAft>
              </a:pPr>
              <a:r>
                <a:rPr lang="en-US" sz="900">
                  <a:solidFill>
                    <a:srgbClr val="000000"/>
                  </a:solidFill>
                  <a:effectLst/>
                  <a:ea typeface="Times New Roman" panose="02020603050405020304" pitchFamily="18" charset="0"/>
                  <a:cs typeface="Times New Roman" panose="02020603050405020304" pitchFamily="18" charset="0"/>
                </a:rPr>
                <a:t>CASE MANAGER</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20" name="Rectangle 19"/>
            <p:cNvSpPr/>
            <p:nvPr/>
          </p:nvSpPr>
          <p:spPr>
            <a:xfrm>
              <a:off x="1345296" y="7671523"/>
              <a:ext cx="862330" cy="336404"/>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ts val="1800"/>
                </a:lnSpc>
                <a:spcBef>
                  <a:spcPts val="0"/>
                </a:spcBef>
                <a:spcAft>
                  <a:spcPts val="0"/>
                </a:spcAft>
              </a:pPr>
              <a:r>
                <a:rPr lang="en-US" sz="900" dirty="0">
                  <a:solidFill>
                    <a:srgbClr val="000000"/>
                  </a:solidFill>
                  <a:effectLst/>
                  <a:ea typeface="Times New Roman" panose="02020603050405020304" pitchFamily="18" charset="0"/>
                  <a:cs typeface="Times New Roman" panose="02020603050405020304" pitchFamily="18" charset="0"/>
                </a:rPr>
                <a:t>Netview</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21" name="Flowchart: Multidocument 20"/>
            <p:cNvSpPr/>
            <p:nvPr/>
          </p:nvSpPr>
          <p:spPr>
            <a:xfrm>
              <a:off x="5692562" y="3714214"/>
              <a:ext cx="1199071" cy="759139"/>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ts val="1800"/>
                </a:lnSpc>
                <a:spcBef>
                  <a:spcPts val="0"/>
                </a:spcBef>
                <a:spcAft>
                  <a:spcPts val="0"/>
                </a:spcAft>
              </a:pPr>
              <a:r>
                <a:rPr lang="en-US" sz="900" dirty="0">
                  <a:solidFill>
                    <a:srgbClr val="000000"/>
                  </a:solidFill>
                  <a:effectLst/>
                  <a:ea typeface="Times New Roman" panose="02020603050405020304" pitchFamily="18" charset="0"/>
                  <a:cs typeface="Times New Roman" panose="02020603050405020304" pitchFamily="18" charset="0"/>
                </a:rPr>
                <a:t>Unsuppressed XMLs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22" name="Flowchart: Magnetic Disk 21"/>
            <p:cNvSpPr/>
            <p:nvPr/>
          </p:nvSpPr>
          <p:spPr>
            <a:xfrm>
              <a:off x="3578807" y="5798267"/>
              <a:ext cx="992036" cy="9838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ts val="1800"/>
                </a:lnSpc>
                <a:spcBef>
                  <a:spcPts val="0"/>
                </a:spcBef>
                <a:spcAft>
                  <a:spcPts val="0"/>
                </a:spcAft>
              </a:pPr>
              <a:r>
                <a:rPr lang="en-US" sz="900">
                  <a:solidFill>
                    <a:srgbClr val="000000"/>
                  </a:solidFill>
                  <a:effectLst/>
                  <a:ea typeface="Times New Roman" panose="02020603050405020304" pitchFamily="18" charset="0"/>
                </a:rPr>
                <a:t>MDM HUB</a:t>
              </a:r>
              <a:endParaRPr lang="en-US" sz="1200">
                <a:effectLst/>
                <a:latin typeface="Times New Roman" panose="02020603050405020304" pitchFamily="18" charset="0"/>
                <a:ea typeface="Times New Roman" panose="02020603050405020304" pitchFamily="18" charset="0"/>
              </a:endParaRPr>
            </a:p>
          </p:txBody>
        </p:sp>
        <p:sp>
          <p:nvSpPr>
            <p:cNvPr id="23" name="Flowchart: Document 22"/>
            <p:cNvSpPr/>
            <p:nvPr/>
          </p:nvSpPr>
          <p:spPr>
            <a:xfrm>
              <a:off x="2389516" y="5953680"/>
              <a:ext cx="871268" cy="1734180"/>
            </a:xfrm>
            <a:prstGeom prst="flowChartDocumen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800" dirty="0">
                  <a:solidFill>
                    <a:srgbClr val="000000"/>
                  </a:solidFill>
                  <a:effectLst/>
                  <a:ea typeface="Times New Roman" panose="02020603050405020304" pitchFamily="18" charset="0"/>
                  <a:cs typeface="Times New Roman" panose="02020603050405020304" pitchFamily="18" charset="0"/>
                </a:rPr>
                <a:t>Case and Task ID will be appended in the</a:t>
              </a:r>
              <a:r>
                <a:rPr lang="en-US" sz="1000" dirty="0">
                  <a:solidFill>
                    <a:srgbClr val="000000"/>
                  </a:solidFill>
                  <a:effectLst/>
                  <a:ea typeface="Times New Roman" panose="02020603050405020304" pitchFamily="18" charset="0"/>
                  <a:cs typeface="Times New Roman" panose="02020603050405020304" pitchFamily="18" charset="0"/>
                </a:rPr>
                <a:t> </a:t>
              </a:r>
              <a:r>
                <a:rPr lang="en-US" sz="900" dirty="0">
                  <a:solidFill>
                    <a:srgbClr val="000000"/>
                  </a:solidFill>
                  <a:effectLst/>
                  <a:ea typeface="Times New Roman" panose="02020603050405020304" pitchFamily="18" charset="0"/>
                  <a:cs typeface="Times New Roman" panose="02020603050405020304" pitchFamily="18" charset="0"/>
                </a:rPr>
                <a:t>strategic intermediate file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24" name="Flowchart: Document 23"/>
            <p:cNvSpPr/>
            <p:nvPr/>
          </p:nvSpPr>
          <p:spPr>
            <a:xfrm>
              <a:off x="146649" y="6152104"/>
              <a:ext cx="948905" cy="1982166"/>
            </a:xfrm>
            <a:prstGeom prst="flowChartDocumen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ts val="1800"/>
                </a:lnSpc>
                <a:spcBef>
                  <a:spcPts val="0"/>
                </a:spcBef>
                <a:spcAft>
                  <a:spcPts val="0"/>
                </a:spcAft>
              </a:pPr>
              <a:r>
                <a:rPr lang="en-US" sz="900" dirty="0">
                  <a:solidFill>
                    <a:srgbClr val="000000"/>
                  </a:solidFill>
                  <a:effectLst/>
                  <a:ea typeface="Times New Roman" panose="02020603050405020304" pitchFamily="18" charset="0"/>
                  <a:cs typeface="Times New Roman" panose="02020603050405020304" pitchFamily="18" charset="0"/>
                </a:rPr>
                <a:t>Case Indicator and Task indicator for tactical BIOS will be fetched from Family Reunion Database and appended in tactical file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25" name="Flowchart: Magnetic Disk 24"/>
            <p:cNvSpPr/>
            <p:nvPr/>
          </p:nvSpPr>
          <p:spPr>
            <a:xfrm>
              <a:off x="4769253" y="519284"/>
              <a:ext cx="672860" cy="123360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800" dirty="0">
                  <a:solidFill>
                    <a:srgbClr val="000000"/>
                  </a:solidFill>
                  <a:effectLst/>
                  <a:ea typeface="Times New Roman" panose="02020603050405020304" pitchFamily="18" charset="0"/>
                  <a:cs typeface="Times New Roman" panose="02020603050405020304" pitchFamily="18" charset="0"/>
                </a:rPr>
                <a:t>Load Death </a:t>
              </a:r>
              <a:r>
                <a:rPr lang="en-US" sz="800" dirty="0" smtClean="0">
                  <a:solidFill>
                    <a:srgbClr val="000000"/>
                  </a:solidFill>
                  <a:effectLst/>
                  <a:ea typeface="Times New Roman" panose="02020603050405020304" pitchFamily="18" charset="0"/>
                  <a:cs typeface="Times New Roman" panose="02020603050405020304" pitchFamily="18" charset="0"/>
                </a:rPr>
                <a:t>Match in GPM_ORS.C_B_EDM_RESULT</a:t>
              </a:r>
              <a:endParaRPr lang="en-US" sz="8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26" name="Flowchart: Magnetic Disk 25"/>
            <p:cNvSpPr/>
            <p:nvPr/>
          </p:nvSpPr>
          <p:spPr>
            <a:xfrm>
              <a:off x="5796017" y="279990"/>
              <a:ext cx="948082" cy="132403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l">
                <a:spcBef>
                  <a:spcPts val="0"/>
                </a:spcBef>
                <a:spcAft>
                  <a:spcPts val="0"/>
                </a:spcAft>
              </a:pPr>
              <a:r>
                <a:rPr lang="en-US" sz="700" b="1" dirty="0">
                  <a:solidFill>
                    <a:srgbClr val="000000"/>
                  </a:solidFill>
                  <a:effectLst/>
                  <a:ea typeface="Times New Roman" panose="02020603050405020304" pitchFamily="18" charset="0"/>
                  <a:cs typeface="Times New Roman" panose="02020603050405020304" pitchFamily="18" charset="0"/>
                </a:rPr>
                <a:t>All the actionable Global in T_PARTY_AGMT_STG table &amp; Global in T_GLB_PARTY_STG table.</a:t>
              </a:r>
              <a:endParaRPr lang="en-US" sz="700" b="1" dirty="0">
                <a:effectLst/>
                <a:latin typeface="Arial" panose="020B0604020202020204" pitchFamily="34" charset="0"/>
                <a:ea typeface="Times New Roman" panose="02020603050405020304" pitchFamily="18" charset="0"/>
                <a:cs typeface="Times New Roman" panose="02020603050405020304" pitchFamily="18" charset="0"/>
              </a:endParaRPr>
            </a:p>
          </p:txBody>
        </p:sp>
        <p:cxnSp>
          <p:nvCxnSpPr>
            <p:cNvPr id="27" name="Elbow Connector 26"/>
            <p:cNvCxnSpPr>
              <a:endCxn id="8" idx="1"/>
            </p:cNvCxnSpPr>
            <p:nvPr/>
          </p:nvCxnSpPr>
          <p:spPr>
            <a:xfrm>
              <a:off x="2139196" y="281832"/>
              <a:ext cx="250320" cy="15121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8" name="Elbow Connector 27"/>
            <p:cNvCxnSpPr>
              <a:stCxn id="7" idx="3"/>
              <a:endCxn id="9" idx="1"/>
            </p:cNvCxnSpPr>
            <p:nvPr/>
          </p:nvCxnSpPr>
          <p:spPr>
            <a:xfrm>
              <a:off x="2139196" y="544131"/>
              <a:ext cx="250320" cy="74148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endCxn id="15" idx="1"/>
            </p:cNvCxnSpPr>
            <p:nvPr/>
          </p:nvCxnSpPr>
          <p:spPr>
            <a:xfrm>
              <a:off x="3251846" y="562443"/>
              <a:ext cx="3873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3251846" y="1381951"/>
              <a:ext cx="3873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Elbow Connector 30"/>
            <p:cNvCxnSpPr>
              <a:stCxn id="15" idx="3"/>
              <a:endCxn id="25" idx="2"/>
            </p:cNvCxnSpPr>
            <p:nvPr/>
          </p:nvCxnSpPr>
          <p:spPr>
            <a:xfrm>
              <a:off x="4501520" y="562443"/>
              <a:ext cx="267733" cy="573643"/>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a:off x="4511614" y="1502723"/>
              <a:ext cx="257639" cy="277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25" idx="4"/>
            </p:cNvCxnSpPr>
            <p:nvPr/>
          </p:nvCxnSpPr>
          <p:spPr>
            <a:xfrm flipV="1">
              <a:off x="5442113" y="1136085"/>
              <a:ext cx="350038"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a:off x="6300428" y="2287724"/>
              <a:ext cx="1" cy="5244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13" idx="2"/>
            </p:cNvCxnSpPr>
            <p:nvPr/>
          </p:nvCxnSpPr>
          <p:spPr>
            <a:xfrm flipH="1">
              <a:off x="6314715" y="3301497"/>
              <a:ext cx="1564" cy="4043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1095554" y="6281754"/>
              <a:ext cx="1293962" cy="2588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V="1">
              <a:off x="4373592" y="3088483"/>
              <a:ext cx="1511521" cy="273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flipH="1">
              <a:off x="2258653" y="2589649"/>
              <a:ext cx="673173" cy="8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Rectangle 38"/>
            <p:cNvSpPr/>
            <p:nvPr/>
          </p:nvSpPr>
          <p:spPr>
            <a:xfrm>
              <a:off x="897123" y="1979947"/>
              <a:ext cx="3623119" cy="1711436"/>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40" name="Straight Arrow Connector 39"/>
            <p:cNvCxnSpPr/>
            <p:nvPr/>
          </p:nvCxnSpPr>
          <p:spPr>
            <a:xfrm>
              <a:off x="6341130" y="5308087"/>
              <a:ext cx="7115" cy="58131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19" idx="3"/>
              <a:endCxn id="12" idx="1"/>
            </p:cNvCxnSpPr>
            <p:nvPr/>
          </p:nvCxnSpPr>
          <p:spPr>
            <a:xfrm flipV="1">
              <a:off x="5578674" y="6130965"/>
              <a:ext cx="490188" cy="3430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2" name="Elbow Connector 41"/>
            <p:cNvCxnSpPr/>
            <p:nvPr/>
          </p:nvCxnSpPr>
          <p:spPr>
            <a:xfrm>
              <a:off x="2255297" y="2936426"/>
              <a:ext cx="703562" cy="51586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3" name="Elbow Connector 42"/>
            <p:cNvCxnSpPr>
              <a:endCxn id="22" idx="1"/>
            </p:cNvCxnSpPr>
            <p:nvPr/>
          </p:nvCxnSpPr>
          <p:spPr>
            <a:xfrm rot="10800000" flipV="1">
              <a:off x="4074826" y="5263836"/>
              <a:ext cx="1836684" cy="53442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44" name="Flowchart: Multidocument 43"/>
            <p:cNvSpPr/>
            <p:nvPr/>
          </p:nvSpPr>
          <p:spPr>
            <a:xfrm>
              <a:off x="232874" y="3874985"/>
              <a:ext cx="1130100" cy="828135"/>
            </a:xfrm>
            <a:prstGeom prst="flowChartMultidocument">
              <a:avLst/>
            </a:prstGeom>
            <a:ln>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ts val="1800"/>
                </a:lnSpc>
                <a:spcBef>
                  <a:spcPts val="0"/>
                </a:spcBef>
                <a:spcAft>
                  <a:spcPts val="0"/>
                </a:spcAft>
              </a:pPr>
              <a:r>
                <a:rPr lang="en-US" sz="900">
                  <a:solidFill>
                    <a:srgbClr val="000000"/>
                  </a:solidFill>
                  <a:effectLst/>
                  <a:ea typeface="Times New Roman" panose="02020603050405020304" pitchFamily="18" charset="0"/>
                  <a:cs typeface="Times New Roman" panose="02020603050405020304" pitchFamily="18" charset="0"/>
                </a:rPr>
                <a:t>BIOS tactical file will send through DET</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cxnSp>
          <p:nvCxnSpPr>
            <p:cNvPr id="45" name="Straight Arrow Connector 44"/>
            <p:cNvCxnSpPr>
              <a:stCxn id="57" idx="3"/>
            </p:cNvCxnSpPr>
            <p:nvPr/>
          </p:nvCxnSpPr>
          <p:spPr>
            <a:xfrm flipH="1">
              <a:off x="810882" y="5583015"/>
              <a:ext cx="1" cy="5822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a:endCxn id="11" idx="0"/>
            </p:cNvCxnSpPr>
            <p:nvPr/>
          </p:nvCxnSpPr>
          <p:spPr>
            <a:xfrm>
              <a:off x="6342675" y="4362936"/>
              <a:ext cx="0" cy="4588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flipH="1">
              <a:off x="3794157" y="2244576"/>
              <a:ext cx="20718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Rectangle 47"/>
            <p:cNvSpPr/>
            <p:nvPr/>
          </p:nvSpPr>
          <p:spPr>
            <a:xfrm>
              <a:off x="1539234" y="7098152"/>
              <a:ext cx="474453" cy="345057"/>
            </a:xfrm>
            <a:prstGeom prst="rect">
              <a:avLst/>
            </a:prstGeom>
            <a:solidFill>
              <a:schemeClr val="accent2">
                <a:lumMod val="60000"/>
                <a:lumOff val="4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ts val="1800"/>
                </a:lnSpc>
                <a:spcBef>
                  <a:spcPts val="0"/>
                </a:spcBef>
                <a:spcAft>
                  <a:spcPts val="0"/>
                </a:spcAft>
              </a:pPr>
              <a:r>
                <a:rPr lang="en-US" sz="900" dirty="0">
                  <a:solidFill>
                    <a:srgbClr val="000000"/>
                  </a:solidFill>
                  <a:effectLst/>
                  <a:ea typeface="Times New Roman" panose="02020603050405020304" pitchFamily="18" charset="0"/>
                  <a:cs typeface="Times New Roman" panose="02020603050405020304" pitchFamily="18" charset="0"/>
                </a:rPr>
                <a:t>DET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cxnSp>
          <p:nvCxnSpPr>
            <p:cNvPr id="49" name="Straight Arrow Connector 48"/>
            <p:cNvCxnSpPr/>
            <p:nvPr/>
          </p:nvCxnSpPr>
          <p:spPr>
            <a:xfrm flipH="1" flipV="1">
              <a:off x="3251846" y="6523293"/>
              <a:ext cx="326961"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55" idx="2"/>
              <a:endCxn id="48" idx="0"/>
            </p:cNvCxnSpPr>
            <p:nvPr/>
          </p:nvCxnSpPr>
          <p:spPr>
            <a:xfrm flipH="1">
              <a:off x="1776461" y="6849605"/>
              <a:ext cx="1" cy="2485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48" idx="2"/>
              <a:endCxn id="20" idx="0"/>
            </p:cNvCxnSpPr>
            <p:nvPr/>
          </p:nvCxnSpPr>
          <p:spPr>
            <a:xfrm>
              <a:off x="1776461" y="7443209"/>
              <a:ext cx="1" cy="2283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p:nvPr/>
          </p:nvCxnSpPr>
          <p:spPr>
            <a:xfrm>
              <a:off x="6301592" y="1604020"/>
              <a:ext cx="0" cy="3084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p:cNvCxnSpPr>
              <a:stCxn id="6" idx="4"/>
              <a:endCxn id="7" idx="1"/>
            </p:cNvCxnSpPr>
            <p:nvPr/>
          </p:nvCxnSpPr>
          <p:spPr>
            <a:xfrm flipV="1">
              <a:off x="1002678" y="544131"/>
              <a:ext cx="239683" cy="276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Elbow Connector 53"/>
            <p:cNvCxnSpPr>
              <a:endCxn id="23" idx="0"/>
            </p:cNvCxnSpPr>
            <p:nvPr/>
          </p:nvCxnSpPr>
          <p:spPr>
            <a:xfrm rot="10800000" flipV="1">
              <a:off x="2825150" y="3991155"/>
              <a:ext cx="2191263" cy="196252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55" name="Flowchart: Process 54"/>
            <p:cNvSpPr/>
            <p:nvPr/>
          </p:nvSpPr>
          <p:spPr>
            <a:xfrm>
              <a:off x="1465332" y="6523294"/>
              <a:ext cx="622258" cy="326312"/>
            </a:xfrm>
            <a:prstGeom prst="flowChartProcess">
              <a:avLst/>
            </a:prstGeom>
            <a:solidFill>
              <a:schemeClr val="accent2">
                <a:lumMod val="60000"/>
                <a:lumOff val="4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ts val="1800"/>
                </a:lnSpc>
                <a:spcBef>
                  <a:spcPts val="0"/>
                </a:spcBef>
                <a:spcAft>
                  <a:spcPts val="0"/>
                </a:spcAft>
              </a:pPr>
              <a:r>
                <a:rPr lang="en-US" sz="900">
                  <a:solidFill>
                    <a:srgbClr val="000000"/>
                  </a:solidFill>
                  <a:effectLst/>
                  <a:ea typeface="Times New Roman" panose="02020603050405020304" pitchFamily="18" charset="0"/>
                  <a:cs typeface="Times New Roman" panose="02020603050405020304" pitchFamily="18" charset="0"/>
                </a:rPr>
                <a:t>Merge</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cxnSp>
          <p:nvCxnSpPr>
            <p:cNvPr id="56" name="Straight Arrow Connector 55"/>
            <p:cNvCxnSpPr>
              <a:endCxn id="55" idx="0"/>
            </p:cNvCxnSpPr>
            <p:nvPr/>
          </p:nvCxnSpPr>
          <p:spPr>
            <a:xfrm flipH="1">
              <a:off x="1776461" y="6297514"/>
              <a:ext cx="580" cy="2257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Flowchart: Magnetic Disk 56"/>
            <p:cNvSpPr/>
            <p:nvPr/>
          </p:nvSpPr>
          <p:spPr>
            <a:xfrm>
              <a:off x="146648" y="4910155"/>
              <a:ext cx="1328468" cy="672861"/>
            </a:xfrm>
            <a:prstGeom prst="flowChartMagneticDisk">
              <a:avLst/>
            </a:prstGeom>
            <a:ln>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ts val="1800"/>
                </a:lnSpc>
                <a:spcBef>
                  <a:spcPts val="0"/>
                </a:spcBef>
                <a:spcAft>
                  <a:spcPts val="0"/>
                </a:spcAft>
              </a:pPr>
              <a:r>
                <a:rPr lang="en-US" sz="900" dirty="0">
                  <a:solidFill>
                    <a:srgbClr val="000000"/>
                  </a:solidFill>
                  <a:effectLst/>
                  <a:ea typeface="Times New Roman" panose="02020603050405020304" pitchFamily="18" charset="0"/>
                  <a:cs typeface="Times New Roman" panose="02020603050405020304" pitchFamily="18" charset="0"/>
                </a:rPr>
                <a:t>Family Reunion Database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cxnSp>
          <p:nvCxnSpPr>
            <p:cNvPr id="58" name="Straight Arrow Connector 57"/>
            <p:cNvCxnSpPr/>
            <p:nvPr/>
          </p:nvCxnSpPr>
          <p:spPr>
            <a:xfrm>
              <a:off x="810882" y="4640873"/>
              <a:ext cx="0" cy="2692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Elbow Connector 58"/>
            <p:cNvCxnSpPr/>
            <p:nvPr/>
          </p:nvCxnSpPr>
          <p:spPr>
            <a:xfrm>
              <a:off x="1371600" y="4168284"/>
              <a:ext cx="4539910" cy="74187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p:cNvCxnSpPr>
              <a:stCxn id="11" idx="1"/>
            </p:cNvCxnSpPr>
            <p:nvPr/>
          </p:nvCxnSpPr>
          <p:spPr>
            <a:xfrm flipH="1">
              <a:off x="1465333" y="5071704"/>
              <a:ext cx="4446177" cy="282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Elbow Connector 60"/>
            <p:cNvCxnSpPr/>
            <p:nvPr/>
          </p:nvCxnSpPr>
          <p:spPr>
            <a:xfrm rot="5400000">
              <a:off x="955310" y="3148143"/>
              <a:ext cx="898890" cy="57204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grpSp>
      <p:cxnSp>
        <p:nvCxnSpPr>
          <p:cNvPr id="88" name="Straight Connector 87"/>
          <p:cNvCxnSpPr/>
          <p:nvPr/>
        </p:nvCxnSpPr>
        <p:spPr>
          <a:xfrm flipV="1">
            <a:off x="8265607" y="2329427"/>
            <a:ext cx="7331" cy="4753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8265606" y="2310802"/>
            <a:ext cx="1443941" cy="186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407325" y="241069"/>
            <a:ext cx="5053518" cy="107105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5813923" y="295453"/>
            <a:ext cx="3381488" cy="1165777"/>
          </a:xfrm>
          <a:prstGeom prst="rect">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p:cNvSpPr/>
          <p:nvPr/>
        </p:nvSpPr>
        <p:spPr>
          <a:xfrm>
            <a:off x="9384735" y="274851"/>
            <a:ext cx="1971642" cy="1020744"/>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p:cNvSpPr/>
          <p:nvPr/>
        </p:nvSpPr>
        <p:spPr>
          <a:xfrm>
            <a:off x="8803178" y="1893895"/>
            <a:ext cx="2892829" cy="1316014"/>
          </a:xfrm>
          <a:prstGeom prst="rect">
            <a:avLst/>
          </a:prstGeom>
          <a:no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p:cNvSpPr/>
          <p:nvPr/>
        </p:nvSpPr>
        <p:spPr>
          <a:xfrm>
            <a:off x="9548490" y="1367867"/>
            <a:ext cx="1715255" cy="458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66254" y="3962560"/>
            <a:ext cx="5419899" cy="1598655"/>
          </a:xfrm>
          <a:prstGeom prst="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524179" y="5877098"/>
            <a:ext cx="265530" cy="1496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524179" y="6122174"/>
            <a:ext cx="265530" cy="1496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2266604" y="5877098"/>
            <a:ext cx="265530" cy="149629"/>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2265557" y="6117055"/>
            <a:ext cx="265530" cy="149629"/>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4415873" y="6110789"/>
            <a:ext cx="265530" cy="1496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4415873" y="5875663"/>
            <a:ext cx="265530" cy="149629"/>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TextBox 178"/>
          <p:cNvSpPr txBox="1"/>
          <p:nvPr/>
        </p:nvSpPr>
        <p:spPr>
          <a:xfrm>
            <a:off x="896435" y="5838696"/>
            <a:ext cx="1050288" cy="230832"/>
          </a:xfrm>
          <a:prstGeom prst="rect">
            <a:avLst/>
          </a:prstGeom>
          <a:noFill/>
        </p:spPr>
        <p:txBody>
          <a:bodyPr wrap="none" rtlCol="0">
            <a:spAutoFit/>
          </a:bodyPr>
          <a:lstStyle/>
          <a:p>
            <a:r>
              <a:rPr lang="en-US" sz="900" dirty="0" smtClean="0"/>
              <a:t>EXTRACT PROCESS</a:t>
            </a:r>
            <a:endParaRPr lang="en-US" sz="900" dirty="0"/>
          </a:p>
        </p:txBody>
      </p:sp>
      <p:sp>
        <p:nvSpPr>
          <p:cNvPr id="180" name="TextBox 179"/>
          <p:cNvSpPr txBox="1"/>
          <p:nvPr/>
        </p:nvSpPr>
        <p:spPr>
          <a:xfrm>
            <a:off x="2634663" y="5834955"/>
            <a:ext cx="963725" cy="230832"/>
          </a:xfrm>
          <a:prstGeom prst="rect">
            <a:avLst/>
          </a:prstGeom>
          <a:noFill/>
        </p:spPr>
        <p:txBody>
          <a:bodyPr wrap="none" rtlCol="0">
            <a:spAutoFit/>
          </a:bodyPr>
          <a:lstStyle/>
          <a:p>
            <a:r>
              <a:rPr lang="en-US" sz="900" dirty="0" smtClean="0"/>
              <a:t>RESPONSE LOAD</a:t>
            </a:r>
            <a:endParaRPr lang="en-US" sz="900" dirty="0"/>
          </a:p>
        </p:txBody>
      </p:sp>
      <p:sp>
        <p:nvSpPr>
          <p:cNvPr id="182" name="TextBox 181"/>
          <p:cNvSpPr txBox="1"/>
          <p:nvPr/>
        </p:nvSpPr>
        <p:spPr>
          <a:xfrm>
            <a:off x="809838" y="6070705"/>
            <a:ext cx="1335622" cy="230832"/>
          </a:xfrm>
          <a:prstGeom prst="rect">
            <a:avLst/>
          </a:prstGeom>
          <a:noFill/>
        </p:spPr>
        <p:txBody>
          <a:bodyPr wrap="none" rtlCol="0">
            <a:spAutoFit/>
          </a:bodyPr>
          <a:lstStyle/>
          <a:p>
            <a:r>
              <a:rPr lang="en-US" sz="900" dirty="0" smtClean="0"/>
              <a:t>MDM XML GENERATION</a:t>
            </a:r>
            <a:endParaRPr lang="en-US" sz="900" dirty="0"/>
          </a:p>
        </p:txBody>
      </p:sp>
      <p:sp>
        <p:nvSpPr>
          <p:cNvPr id="183" name="TextBox 182"/>
          <p:cNvSpPr txBox="1"/>
          <p:nvPr/>
        </p:nvSpPr>
        <p:spPr>
          <a:xfrm>
            <a:off x="2742063" y="6070705"/>
            <a:ext cx="748923" cy="230832"/>
          </a:xfrm>
          <a:prstGeom prst="rect">
            <a:avLst/>
          </a:prstGeom>
          <a:noFill/>
        </p:spPr>
        <p:txBody>
          <a:bodyPr wrap="none" rtlCol="0">
            <a:spAutoFit/>
          </a:bodyPr>
          <a:lstStyle/>
          <a:p>
            <a:r>
              <a:rPr lang="en-US" sz="900" dirty="0" smtClean="0"/>
              <a:t>INFA LAYER </a:t>
            </a:r>
            <a:endParaRPr lang="en-US" sz="900" dirty="0"/>
          </a:p>
        </p:txBody>
      </p:sp>
      <p:sp>
        <p:nvSpPr>
          <p:cNvPr id="184" name="TextBox 183"/>
          <p:cNvSpPr txBox="1"/>
          <p:nvPr/>
        </p:nvSpPr>
        <p:spPr>
          <a:xfrm>
            <a:off x="4753688" y="5834955"/>
            <a:ext cx="617477" cy="230832"/>
          </a:xfrm>
          <a:prstGeom prst="rect">
            <a:avLst/>
          </a:prstGeom>
          <a:noFill/>
        </p:spPr>
        <p:txBody>
          <a:bodyPr wrap="none" rtlCol="0">
            <a:spAutoFit/>
          </a:bodyPr>
          <a:lstStyle/>
          <a:p>
            <a:r>
              <a:rPr lang="en-US" sz="900" dirty="0" smtClean="0"/>
              <a:t>PIT LOAD</a:t>
            </a:r>
            <a:endParaRPr lang="en-US" sz="900" dirty="0"/>
          </a:p>
        </p:txBody>
      </p:sp>
      <p:sp>
        <p:nvSpPr>
          <p:cNvPr id="185" name="TextBox 184"/>
          <p:cNvSpPr txBox="1"/>
          <p:nvPr/>
        </p:nvSpPr>
        <p:spPr>
          <a:xfrm>
            <a:off x="4747276" y="6065787"/>
            <a:ext cx="623889" cy="230832"/>
          </a:xfrm>
          <a:prstGeom prst="rect">
            <a:avLst/>
          </a:prstGeom>
          <a:noFill/>
        </p:spPr>
        <p:txBody>
          <a:bodyPr wrap="none" rtlCol="0">
            <a:spAutoFit/>
          </a:bodyPr>
          <a:lstStyle/>
          <a:p>
            <a:r>
              <a:rPr lang="en-US" sz="900" dirty="0" smtClean="0"/>
              <a:t>NETVIEW</a:t>
            </a:r>
            <a:endParaRPr lang="en-US" sz="900" dirty="0"/>
          </a:p>
        </p:txBody>
      </p:sp>
      <p:sp>
        <p:nvSpPr>
          <p:cNvPr id="186" name="Rectangle 185"/>
          <p:cNvSpPr/>
          <p:nvPr/>
        </p:nvSpPr>
        <p:spPr>
          <a:xfrm>
            <a:off x="332508" y="5752407"/>
            <a:ext cx="6883434" cy="77453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TextBox 186"/>
          <p:cNvSpPr txBox="1"/>
          <p:nvPr/>
        </p:nvSpPr>
        <p:spPr>
          <a:xfrm>
            <a:off x="6386400" y="5819665"/>
            <a:ext cx="5503025" cy="523220"/>
          </a:xfrm>
          <a:prstGeom prst="rect">
            <a:avLst/>
          </a:prstGeom>
          <a:noFill/>
        </p:spPr>
        <p:txBody>
          <a:bodyPr wrap="square" rtlCol="0">
            <a:spAutoFit/>
          </a:bodyPr>
          <a:lstStyle/>
          <a:p>
            <a:pPr algn="ctr"/>
            <a:r>
              <a:rPr lang="en-US" sz="2800" dirty="0" smtClean="0">
                <a:solidFill>
                  <a:schemeClr val="accent1">
                    <a:lumMod val="75000"/>
                  </a:schemeClr>
                </a:solidFill>
                <a:latin typeface="Georgia" panose="02040502050405020303" pitchFamily="18" charset="0"/>
              </a:rPr>
              <a:t>         High Level Architecture</a:t>
            </a:r>
            <a:endParaRPr lang="en-US" sz="2800" dirty="0">
              <a:solidFill>
                <a:schemeClr val="accent1">
                  <a:lumMod val="75000"/>
                </a:schemeClr>
              </a:solidFill>
              <a:latin typeface="Georgia" panose="02040502050405020303" pitchFamily="18" charset="0"/>
            </a:endParaRPr>
          </a:p>
        </p:txBody>
      </p:sp>
      <p:sp>
        <p:nvSpPr>
          <p:cNvPr id="188" name="Rectangle 187"/>
          <p:cNvSpPr/>
          <p:nvPr/>
        </p:nvSpPr>
        <p:spPr>
          <a:xfrm>
            <a:off x="166253" y="2684824"/>
            <a:ext cx="2468409" cy="126634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p:cNvSpPr/>
          <p:nvPr/>
        </p:nvSpPr>
        <p:spPr>
          <a:xfrm>
            <a:off x="5586153" y="5880099"/>
            <a:ext cx="265530" cy="149629"/>
          </a:xfrm>
          <a:prstGeom prst="rect">
            <a:avLst/>
          </a:prstGeom>
          <a:noFill/>
          <a:ln>
            <a:solidFill>
              <a:schemeClr val="accent1">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TextBox 221"/>
          <p:cNvSpPr txBox="1"/>
          <p:nvPr/>
        </p:nvSpPr>
        <p:spPr>
          <a:xfrm>
            <a:off x="5923741" y="5780417"/>
            <a:ext cx="1140122" cy="707886"/>
          </a:xfrm>
          <a:prstGeom prst="rect">
            <a:avLst/>
          </a:prstGeom>
          <a:noFill/>
        </p:spPr>
        <p:txBody>
          <a:bodyPr wrap="square" rtlCol="0">
            <a:spAutoFit/>
          </a:bodyPr>
          <a:lstStyle/>
          <a:p>
            <a:r>
              <a:rPr lang="en-US" sz="1000" dirty="0" smtClean="0"/>
              <a:t>TO OBTAIN SUPPRESS INDICATOR FROM BIOS</a:t>
            </a:r>
            <a:endParaRPr lang="en-US" sz="1000" dirty="0"/>
          </a:p>
        </p:txBody>
      </p:sp>
    </p:spTree>
    <p:extLst>
      <p:ext uri="{BB962C8B-B14F-4D97-AF65-F5344CB8AC3E}">
        <p14:creationId xmlns:p14="http://schemas.microsoft.com/office/powerpoint/2010/main" val="4212716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9476" y="315883"/>
            <a:ext cx="3103419" cy="369332"/>
          </a:xfrm>
          <a:prstGeom prst="rect">
            <a:avLst/>
          </a:prstGeom>
          <a:noFill/>
        </p:spPr>
        <p:txBody>
          <a:bodyPr wrap="square" rtlCol="0">
            <a:spAutoFit/>
          </a:bodyPr>
          <a:lstStyle/>
          <a:p>
            <a:pPr algn="ctr"/>
            <a:r>
              <a:rPr lang="en-US" dirty="0" smtClean="0">
                <a:solidFill>
                  <a:schemeClr val="accent1">
                    <a:lumMod val="75000"/>
                  </a:schemeClr>
                </a:solidFill>
                <a:latin typeface="Georgia" panose="02040502050405020303" pitchFamily="18" charset="0"/>
              </a:rPr>
              <a:t>EDM Extract Process</a:t>
            </a:r>
            <a:endParaRPr lang="en-US" dirty="0">
              <a:solidFill>
                <a:schemeClr val="accent1">
                  <a:lumMod val="75000"/>
                </a:schemeClr>
              </a:solidFill>
              <a:latin typeface="Georgia" panose="02040502050405020303" pitchFamily="18" charset="0"/>
            </a:endParaRPr>
          </a:p>
        </p:txBody>
      </p:sp>
      <p:sp>
        <p:nvSpPr>
          <p:cNvPr id="5" name="Can 4"/>
          <p:cNvSpPr/>
          <p:nvPr/>
        </p:nvSpPr>
        <p:spPr>
          <a:xfrm>
            <a:off x="980901" y="2616446"/>
            <a:ext cx="2144684" cy="86452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238597" y="2926080"/>
            <a:ext cx="1762298" cy="369332"/>
          </a:xfrm>
          <a:prstGeom prst="rect">
            <a:avLst/>
          </a:prstGeom>
          <a:noFill/>
        </p:spPr>
        <p:txBody>
          <a:bodyPr wrap="square" rtlCol="0">
            <a:spAutoFit/>
          </a:bodyPr>
          <a:lstStyle/>
          <a:p>
            <a:pPr algn="ctr"/>
            <a:r>
              <a:rPr lang="en-US" dirty="0" smtClean="0"/>
              <a:t>GPM HUB</a:t>
            </a:r>
            <a:endParaRPr lang="en-US" dirty="0"/>
          </a:p>
        </p:txBody>
      </p:sp>
      <p:sp>
        <p:nvSpPr>
          <p:cNvPr id="7" name="Flowchart: Document 6"/>
          <p:cNvSpPr/>
          <p:nvPr/>
        </p:nvSpPr>
        <p:spPr>
          <a:xfrm>
            <a:off x="4469476" y="2522944"/>
            <a:ext cx="2161309" cy="1014152"/>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594166" y="2568355"/>
            <a:ext cx="1745672" cy="830997"/>
          </a:xfrm>
          <a:prstGeom prst="rect">
            <a:avLst/>
          </a:prstGeom>
          <a:noFill/>
        </p:spPr>
        <p:txBody>
          <a:bodyPr wrap="square" rtlCol="0">
            <a:spAutoFit/>
          </a:bodyPr>
          <a:lstStyle/>
          <a:p>
            <a:r>
              <a:rPr lang="en-US" sz="1600" dirty="0" smtClean="0"/>
              <a:t>Extract Global for</a:t>
            </a:r>
          </a:p>
          <a:p>
            <a:r>
              <a:rPr lang="en-US" sz="1600" dirty="0" smtClean="0"/>
              <a:t> In scope Admin System</a:t>
            </a:r>
            <a:endParaRPr lang="en-US" dirty="0"/>
          </a:p>
        </p:txBody>
      </p:sp>
      <p:sp>
        <p:nvSpPr>
          <p:cNvPr id="9" name="Rectangle 8"/>
          <p:cNvSpPr/>
          <p:nvPr/>
        </p:nvSpPr>
        <p:spPr>
          <a:xfrm>
            <a:off x="8362604" y="1163781"/>
            <a:ext cx="2726574" cy="102246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362604" y="3701934"/>
            <a:ext cx="2726574" cy="102246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5" idx="4"/>
            <a:endCxn id="5" idx="4"/>
          </p:cNvCxnSpPr>
          <p:nvPr/>
        </p:nvCxnSpPr>
        <p:spPr>
          <a:xfrm>
            <a:off x="3125585" y="3048708"/>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4"/>
            <a:endCxn id="7" idx="1"/>
          </p:cNvCxnSpPr>
          <p:nvPr/>
        </p:nvCxnSpPr>
        <p:spPr>
          <a:xfrm flipV="1">
            <a:off x="3125585" y="3030020"/>
            <a:ext cx="1343891" cy="18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9" idx="1"/>
          </p:cNvCxnSpPr>
          <p:nvPr/>
        </p:nvCxnSpPr>
        <p:spPr>
          <a:xfrm flipV="1">
            <a:off x="6630785" y="1675014"/>
            <a:ext cx="1731819" cy="1355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3"/>
            <a:endCxn id="10" idx="1"/>
          </p:cNvCxnSpPr>
          <p:nvPr/>
        </p:nvCxnSpPr>
        <p:spPr>
          <a:xfrm>
            <a:off x="6630785" y="3030020"/>
            <a:ext cx="1731819" cy="1183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445731" y="1223139"/>
            <a:ext cx="2219499" cy="969496"/>
          </a:xfrm>
          <a:prstGeom prst="rect">
            <a:avLst/>
          </a:prstGeom>
          <a:noFill/>
        </p:spPr>
        <p:txBody>
          <a:bodyPr wrap="square" rtlCol="0">
            <a:spAutoFit/>
          </a:bodyPr>
          <a:lstStyle/>
          <a:p>
            <a:r>
              <a:rPr lang="en-US" sz="1200" b="1" dirty="0" smtClean="0"/>
              <a:t>MLDMF Extract</a:t>
            </a:r>
          </a:p>
          <a:p>
            <a:pPr marL="285750" indent="-285750">
              <a:buFont typeface="Arial" panose="020B0604020202020204" pitchFamily="34" charset="0"/>
              <a:buChar char="•"/>
            </a:pPr>
            <a:r>
              <a:rPr lang="en-US" sz="900" dirty="0" smtClean="0"/>
              <a:t>FIRST NAME</a:t>
            </a:r>
          </a:p>
          <a:p>
            <a:pPr marL="285750" indent="-285750">
              <a:buFont typeface="Arial" panose="020B0604020202020204" pitchFamily="34" charset="0"/>
              <a:buChar char="•"/>
            </a:pPr>
            <a:r>
              <a:rPr lang="en-US" sz="900" dirty="0" smtClean="0"/>
              <a:t>LAST NAME</a:t>
            </a:r>
          </a:p>
          <a:p>
            <a:pPr marL="285750" indent="-285750">
              <a:buFont typeface="Arial" panose="020B0604020202020204" pitchFamily="34" charset="0"/>
              <a:buChar char="•"/>
            </a:pPr>
            <a:r>
              <a:rPr lang="en-US" sz="900" dirty="0" smtClean="0"/>
              <a:t>SSN</a:t>
            </a:r>
          </a:p>
          <a:p>
            <a:pPr marL="285750" indent="-285750">
              <a:buFont typeface="Arial" panose="020B0604020202020204" pitchFamily="34" charset="0"/>
              <a:buChar char="•"/>
            </a:pPr>
            <a:r>
              <a:rPr lang="en-US" sz="900" dirty="0" smtClean="0"/>
              <a:t>DOB</a:t>
            </a:r>
          </a:p>
          <a:p>
            <a:pPr marL="285750" indent="-285750">
              <a:buFont typeface="Arial" panose="020B0604020202020204" pitchFamily="34" charset="0"/>
              <a:buChar char="•"/>
            </a:pPr>
            <a:r>
              <a:rPr lang="en-US" sz="900" dirty="0" smtClean="0"/>
              <a:t>RMID</a:t>
            </a:r>
            <a:endParaRPr lang="en-US" sz="900" dirty="0"/>
          </a:p>
        </p:txBody>
      </p:sp>
      <p:sp>
        <p:nvSpPr>
          <p:cNvPr id="23" name="TextBox 22"/>
          <p:cNvSpPr txBox="1"/>
          <p:nvPr/>
        </p:nvSpPr>
        <p:spPr>
          <a:xfrm>
            <a:off x="8512232" y="3701934"/>
            <a:ext cx="2086495" cy="1154162"/>
          </a:xfrm>
          <a:prstGeom prst="rect">
            <a:avLst/>
          </a:prstGeom>
          <a:noFill/>
        </p:spPr>
        <p:txBody>
          <a:bodyPr wrap="square" rtlCol="0">
            <a:spAutoFit/>
          </a:bodyPr>
          <a:lstStyle/>
          <a:p>
            <a:r>
              <a:rPr lang="en-US" sz="1200" b="1" dirty="0" smtClean="0"/>
              <a:t>LN Extract</a:t>
            </a:r>
          </a:p>
          <a:p>
            <a:pPr marL="285750" indent="-285750">
              <a:buFont typeface="Arial" panose="020B0604020202020204" pitchFamily="34" charset="0"/>
              <a:buChar char="•"/>
            </a:pPr>
            <a:r>
              <a:rPr lang="en-US" sz="900" dirty="0" smtClean="0"/>
              <a:t>FIRST NAME</a:t>
            </a:r>
          </a:p>
          <a:p>
            <a:pPr marL="285750" indent="-285750">
              <a:buFont typeface="Arial" panose="020B0604020202020204" pitchFamily="34" charset="0"/>
              <a:buChar char="•"/>
            </a:pPr>
            <a:r>
              <a:rPr lang="en-US" sz="900" dirty="0" smtClean="0"/>
              <a:t>LAST NAME</a:t>
            </a:r>
          </a:p>
          <a:p>
            <a:pPr marL="285750" indent="-285750">
              <a:buFont typeface="Arial" panose="020B0604020202020204" pitchFamily="34" charset="0"/>
              <a:buChar char="•"/>
            </a:pPr>
            <a:r>
              <a:rPr lang="en-US" sz="900" dirty="0" smtClean="0"/>
              <a:t>SSN</a:t>
            </a:r>
          </a:p>
          <a:p>
            <a:pPr marL="285750" indent="-285750">
              <a:buFont typeface="Arial" panose="020B0604020202020204" pitchFamily="34" charset="0"/>
              <a:buChar char="•"/>
            </a:pPr>
            <a:r>
              <a:rPr lang="en-US" sz="900" dirty="0" smtClean="0"/>
              <a:t>DOB</a:t>
            </a:r>
          </a:p>
          <a:p>
            <a:pPr marL="285750" indent="-285750">
              <a:buFont typeface="Arial" panose="020B0604020202020204" pitchFamily="34" charset="0"/>
              <a:buChar char="•"/>
            </a:pPr>
            <a:r>
              <a:rPr lang="en-US" sz="900" dirty="0" smtClean="0"/>
              <a:t>ADDRESS</a:t>
            </a:r>
          </a:p>
          <a:p>
            <a:endParaRPr lang="en-US" sz="1200" b="1" dirty="0"/>
          </a:p>
        </p:txBody>
      </p:sp>
      <p:sp>
        <p:nvSpPr>
          <p:cNvPr id="24" name="Rectangle 23"/>
          <p:cNvSpPr/>
          <p:nvPr/>
        </p:nvSpPr>
        <p:spPr>
          <a:xfrm>
            <a:off x="465513" y="922713"/>
            <a:ext cx="11205556" cy="47216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Document 24"/>
          <p:cNvSpPr/>
          <p:nvPr/>
        </p:nvSpPr>
        <p:spPr>
          <a:xfrm>
            <a:off x="4469476" y="3940363"/>
            <a:ext cx="2161309" cy="1014152"/>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Extract In scope Best Address for Global</a:t>
            </a:r>
            <a:endParaRPr lang="en-US" sz="1600" dirty="0">
              <a:solidFill>
                <a:schemeClr val="tx1"/>
              </a:solidFill>
            </a:endParaRPr>
          </a:p>
        </p:txBody>
      </p:sp>
      <p:cxnSp>
        <p:nvCxnSpPr>
          <p:cNvPr id="27" name="Elbow Connector 26"/>
          <p:cNvCxnSpPr/>
          <p:nvPr/>
        </p:nvCxnSpPr>
        <p:spPr>
          <a:xfrm>
            <a:off x="3125586" y="3250536"/>
            <a:ext cx="1343890" cy="10259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5" idx="3"/>
          </p:cNvCxnSpPr>
          <p:nvPr/>
        </p:nvCxnSpPr>
        <p:spPr>
          <a:xfrm>
            <a:off x="6630785" y="4447439"/>
            <a:ext cx="17318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9899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72592"/>
            <a:ext cx="10392296" cy="1698971"/>
          </a:xfrm>
        </p:spPr>
        <p:txBody>
          <a:bodyPr>
            <a:normAutofit/>
          </a:bodyPr>
          <a:lstStyle/>
          <a:p>
            <a:pPr>
              <a:lnSpc>
                <a:spcPct val="100000"/>
              </a:lnSpc>
            </a:pPr>
            <a:r>
              <a:rPr lang="en-US" sz="1600" dirty="0"/>
              <a:t>Contextual and policy related information for deceased Parties who are eligible for the Payout after death are fetched from the </a:t>
            </a:r>
            <a:r>
              <a:rPr lang="en-US" sz="1600" dirty="0" smtClean="0"/>
              <a:t>GPM HUB.</a:t>
            </a:r>
          </a:p>
          <a:p>
            <a:pPr>
              <a:lnSpc>
                <a:spcPct val="100000"/>
              </a:lnSpc>
            </a:pPr>
            <a:r>
              <a:rPr lang="en-IN" sz="1600" dirty="0" smtClean="0"/>
              <a:t>These </a:t>
            </a:r>
            <a:r>
              <a:rPr lang="en-IN" sz="1600" dirty="0"/>
              <a:t>records are then sent </a:t>
            </a:r>
            <a:r>
              <a:rPr lang="en-IN" sz="1600" dirty="0" smtClean="0"/>
              <a:t>to </a:t>
            </a:r>
            <a:r>
              <a:rPr lang="en-IN" sz="1600" dirty="0"/>
              <a:t>EDM </a:t>
            </a:r>
            <a:r>
              <a:rPr lang="en-IN" sz="1600" dirty="0" smtClean="0"/>
              <a:t>Contingency (MLDMF) and LexisNexis</a:t>
            </a:r>
            <a:r>
              <a:rPr lang="en-IN" sz="1600" dirty="0"/>
              <a:t> </a:t>
            </a:r>
            <a:r>
              <a:rPr lang="en-IN" sz="1600" dirty="0" smtClean="0"/>
              <a:t>for </a:t>
            </a:r>
            <a:r>
              <a:rPr lang="en-IN" sz="1600" dirty="0"/>
              <a:t>death match </a:t>
            </a:r>
            <a:r>
              <a:rPr lang="en-IN" sz="1600" dirty="0" smtClean="0"/>
              <a:t>process.</a:t>
            </a:r>
          </a:p>
          <a:p>
            <a:pPr>
              <a:lnSpc>
                <a:spcPct val="100000"/>
              </a:lnSpc>
            </a:pPr>
            <a:r>
              <a:rPr lang="en-US" sz="1600" dirty="0" smtClean="0"/>
              <a:t>MLDMF extract contains FIRST_NM</a:t>
            </a:r>
            <a:r>
              <a:rPr lang="en-US" sz="1600" dirty="0"/>
              <a:t>, LAST_NM, SSN, </a:t>
            </a:r>
            <a:r>
              <a:rPr lang="en-US" sz="1600" dirty="0" smtClean="0"/>
              <a:t>DOB and LexisNexis extract contains ADDRESS information in addition with all </a:t>
            </a:r>
            <a:r>
              <a:rPr lang="en-US" sz="1600" dirty="0"/>
              <a:t>the mentioned </a:t>
            </a:r>
            <a:r>
              <a:rPr lang="en-US" sz="1600" dirty="0" smtClean="0"/>
              <a:t>attributes.</a:t>
            </a:r>
          </a:p>
          <a:p>
            <a:pPr>
              <a:lnSpc>
                <a:spcPct val="100000"/>
              </a:lnSpc>
            </a:pPr>
            <a:endParaRPr lang="en-US" sz="1600" dirty="0" smtClean="0"/>
          </a:p>
          <a:p>
            <a:pPr marL="0" indent="0">
              <a:buNone/>
            </a:pPr>
            <a:endParaRPr lang="en-IN" dirty="0" smtClean="0"/>
          </a:p>
          <a:p>
            <a:pPr marL="0" indent="0">
              <a:buNone/>
            </a:pPr>
            <a:endParaRPr lang="en-IN" sz="1600" dirty="0" smtClean="0"/>
          </a:p>
          <a:p>
            <a:pPr marL="0" indent="0">
              <a:buNone/>
            </a:pPr>
            <a:endParaRPr lang="en-US" dirty="0"/>
          </a:p>
        </p:txBody>
      </p:sp>
      <p:sp>
        <p:nvSpPr>
          <p:cNvPr id="4" name="Rectangle 3"/>
          <p:cNvSpPr/>
          <p:nvPr/>
        </p:nvSpPr>
        <p:spPr>
          <a:xfrm>
            <a:off x="838200" y="987428"/>
            <a:ext cx="10392296" cy="315883"/>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838200" y="963185"/>
            <a:ext cx="3117273" cy="369332"/>
          </a:xfrm>
          <a:prstGeom prst="rect">
            <a:avLst/>
          </a:prstGeom>
          <a:noFill/>
        </p:spPr>
        <p:txBody>
          <a:bodyPr wrap="square" rtlCol="0">
            <a:spAutoFit/>
          </a:bodyPr>
          <a:lstStyle/>
          <a:p>
            <a:r>
              <a:rPr lang="en-US" dirty="0" smtClean="0">
                <a:solidFill>
                  <a:schemeClr val="bg1"/>
                </a:solidFill>
              </a:rPr>
              <a:t>Extract Process</a:t>
            </a:r>
            <a:endParaRPr lang="en-US" dirty="0">
              <a:solidFill>
                <a:schemeClr val="bg1"/>
              </a:solidFill>
            </a:endParaRPr>
          </a:p>
        </p:txBody>
      </p:sp>
      <p:sp>
        <p:nvSpPr>
          <p:cNvPr id="6" name="Rectangle 5"/>
          <p:cNvSpPr/>
          <p:nvPr/>
        </p:nvSpPr>
        <p:spPr>
          <a:xfrm>
            <a:off x="838200" y="1303311"/>
            <a:ext cx="10392296" cy="186825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3493972"/>
            <a:ext cx="10392296" cy="315883"/>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838200" y="3467247"/>
            <a:ext cx="3417916" cy="369332"/>
          </a:xfrm>
          <a:prstGeom prst="rect">
            <a:avLst/>
          </a:prstGeom>
          <a:noFill/>
        </p:spPr>
        <p:txBody>
          <a:bodyPr wrap="square" rtlCol="0">
            <a:spAutoFit/>
          </a:bodyPr>
          <a:lstStyle/>
          <a:p>
            <a:r>
              <a:rPr lang="en-US" dirty="0" smtClean="0">
                <a:solidFill>
                  <a:schemeClr val="bg1"/>
                </a:solidFill>
              </a:rPr>
              <a:t>Job Details and File Layout</a:t>
            </a:r>
            <a:endParaRPr lang="en-US" dirty="0">
              <a:solidFill>
                <a:schemeClr val="bg1"/>
              </a:solidFill>
            </a:endParaRPr>
          </a:p>
        </p:txBody>
      </p:sp>
      <p:sp>
        <p:nvSpPr>
          <p:cNvPr id="10" name="Rectangle 9"/>
          <p:cNvSpPr/>
          <p:nvPr/>
        </p:nvSpPr>
        <p:spPr>
          <a:xfrm>
            <a:off x="838200" y="3809855"/>
            <a:ext cx="10392296" cy="266955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38200" y="3863304"/>
            <a:ext cx="10275916" cy="2677656"/>
          </a:xfrm>
          <a:prstGeom prst="rect">
            <a:avLst/>
          </a:prstGeom>
          <a:noFill/>
        </p:spPr>
        <p:txBody>
          <a:bodyPr wrap="square" rtlCol="0">
            <a:spAutoFit/>
          </a:bodyPr>
          <a:lstStyle/>
          <a:p>
            <a:pPr marL="285750" indent="-285750">
              <a:buFont typeface="Arial" panose="020B0604020202020204" pitchFamily="34" charset="0"/>
              <a:buChar char="•"/>
            </a:pPr>
            <a:r>
              <a:rPr lang="en-US" sz="1600" b="1" dirty="0"/>
              <a:t>LN EDM Extract Process</a:t>
            </a:r>
          </a:p>
          <a:p>
            <a:r>
              <a:rPr lang="en-US" sz="1600" dirty="0"/>
              <a:t>Maestro </a:t>
            </a:r>
            <a:r>
              <a:rPr lang="en-US" sz="1600" dirty="0" err="1" smtClean="0"/>
              <a:t>StreamName.JobName</a:t>
            </a:r>
            <a:r>
              <a:rPr lang="en-US" sz="1600" dirty="0" smtClean="0"/>
              <a:t>: BEMD_EDM_EXTRACT_LN</a:t>
            </a:r>
          </a:p>
          <a:p>
            <a:r>
              <a:rPr lang="en-US" sz="1600" dirty="0"/>
              <a:t>Script invoked</a:t>
            </a:r>
            <a:r>
              <a:rPr lang="en-US" sz="1600" dirty="0" smtClean="0"/>
              <a:t>: /</a:t>
            </a:r>
            <a:r>
              <a:rPr lang="en-US" sz="1600" dirty="0"/>
              <a:t>work/infshared/GPM/Strategic/scripts/EDM/PHII/GPM_STRTGC_EDM_ADHOC_EXTRACT_MAIN.sh </a:t>
            </a:r>
            <a:r>
              <a:rPr lang="en-US" sz="1600" dirty="0" smtClean="0"/>
              <a:t>LN</a:t>
            </a:r>
          </a:p>
          <a:p>
            <a:pPr marL="285750" indent="-285750">
              <a:buFont typeface="Arial" panose="020B0604020202020204" pitchFamily="34" charset="0"/>
              <a:buChar char="•"/>
            </a:pPr>
            <a:r>
              <a:rPr lang="en-US" sz="1600" b="1" dirty="0"/>
              <a:t>ML EDM ETL </a:t>
            </a:r>
            <a:r>
              <a:rPr lang="en-US" sz="1600" b="1" dirty="0" smtClean="0"/>
              <a:t>Extract Process</a:t>
            </a:r>
          </a:p>
          <a:p>
            <a:r>
              <a:rPr lang="en-US" sz="1600" dirty="0" smtClean="0"/>
              <a:t>Maestro </a:t>
            </a:r>
            <a:r>
              <a:rPr lang="en-US" sz="1600" dirty="0" err="1" smtClean="0"/>
              <a:t>StreamName.JobName</a:t>
            </a:r>
            <a:r>
              <a:rPr lang="en-US" sz="1600" dirty="0" smtClean="0"/>
              <a:t>: </a:t>
            </a:r>
            <a:r>
              <a:rPr lang="en-US" sz="1600" dirty="0"/>
              <a:t>BEMD_EDM_EXTR.BEMD_EDM_EXTRACT</a:t>
            </a:r>
          </a:p>
          <a:p>
            <a:r>
              <a:rPr lang="en-US" sz="1600" dirty="0"/>
              <a:t>Script invoked</a:t>
            </a:r>
            <a:r>
              <a:rPr lang="en-US" sz="1600" dirty="0" smtClean="0"/>
              <a:t>:</a:t>
            </a:r>
            <a:r>
              <a:rPr lang="en-US" sz="1600" dirty="0"/>
              <a:t> /work/infshared/GPM/Strategic/scripts/EDM/PHII/GPM_STRTGC_EDM_ADHOC_EXTRACT_MAIN.sh </a:t>
            </a:r>
            <a:r>
              <a:rPr lang="en-US" sz="1600" dirty="0" smtClean="0"/>
              <a:t>ML</a:t>
            </a:r>
          </a:p>
          <a:p>
            <a:endParaRPr lang="en-US" dirty="0"/>
          </a:p>
          <a:p>
            <a:endParaRPr lang="en-US" dirty="0" smtClean="0"/>
          </a:p>
          <a:p>
            <a:endParaRPr lang="en-US" dirty="0"/>
          </a:p>
          <a:p>
            <a:endParaRPr lang="en-US" dirty="0"/>
          </a:p>
        </p:txBody>
      </p:sp>
      <p:graphicFrame>
        <p:nvGraphicFramePr>
          <p:cNvPr id="14" name="Object 13"/>
          <p:cNvGraphicFramePr>
            <a:graphicFrameLocks noChangeAspect="1"/>
          </p:cNvGraphicFramePr>
          <p:nvPr>
            <p:extLst>
              <p:ext uri="{D42A27DB-BD31-4B8C-83A1-F6EECF244321}">
                <p14:modId xmlns:p14="http://schemas.microsoft.com/office/powerpoint/2010/main" val="940838419"/>
              </p:ext>
            </p:extLst>
          </p:nvPr>
        </p:nvGraphicFramePr>
        <p:xfrm>
          <a:off x="1881446" y="5519847"/>
          <a:ext cx="914400" cy="771525"/>
        </p:xfrm>
        <a:graphic>
          <a:graphicData uri="http://schemas.openxmlformats.org/presentationml/2006/ole">
            <mc:AlternateContent xmlns:mc="http://schemas.openxmlformats.org/markup-compatibility/2006">
              <mc:Choice xmlns:v="urn:schemas-microsoft-com:vml" Requires="v">
                <p:oleObj spid="_x0000_s1062"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1881446" y="5519847"/>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4088654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n 4"/>
          <p:cNvSpPr/>
          <p:nvPr/>
        </p:nvSpPr>
        <p:spPr>
          <a:xfrm>
            <a:off x="622069" y="2643446"/>
            <a:ext cx="1147157" cy="598515"/>
          </a:xfrm>
          <a:prstGeom prst="ca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Document 5"/>
          <p:cNvSpPr/>
          <p:nvPr/>
        </p:nvSpPr>
        <p:spPr>
          <a:xfrm>
            <a:off x="2478579" y="2643445"/>
            <a:ext cx="1238596" cy="598516"/>
          </a:xfrm>
          <a:prstGeom prst="flowChartDocumen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rPr>
              <a:t>Extract In scope Admin System</a:t>
            </a:r>
            <a:endParaRPr lang="en-US" sz="1100" dirty="0">
              <a:solidFill>
                <a:schemeClr val="tx1"/>
              </a:solidFill>
            </a:endParaRPr>
          </a:p>
        </p:txBody>
      </p:sp>
      <p:sp>
        <p:nvSpPr>
          <p:cNvPr id="7" name="Rectangle 6"/>
          <p:cNvSpPr/>
          <p:nvPr/>
        </p:nvSpPr>
        <p:spPr>
          <a:xfrm>
            <a:off x="4414056" y="1558636"/>
            <a:ext cx="1130531" cy="4738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MLDMF Extract</a:t>
            </a:r>
            <a:endParaRPr lang="en-US" sz="1050" dirty="0">
              <a:solidFill>
                <a:schemeClr val="tx1"/>
              </a:solidFill>
            </a:endParaRPr>
          </a:p>
        </p:txBody>
      </p:sp>
      <p:sp>
        <p:nvSpPr>
          <p:cNvPr id="8" name="Rectangle 7"/>
          <p:cNvSpPr/>
          <p:nvPr/>
        </p:nvSpPr>
        <p:spPr>
          <a:xfrm>
            <a:off x="4414057" y="3627121"/>
            <a:ext cx="1130531" cy="4738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LN Extract</a:t>
            </a:r>
            <a:endParaRPr lang="en-US" sz="1100" dirty="0">
              <a:solidFill>
                <a:schemeClr val="tx1"/>
              </a:solidFill>
            </a:endParaRPr>
          </a:p>
        </p:txBody>
      </p:sp>
      <p:sp>
        <p:nvSpPr>
          <p:cNvPr id="9" name="Rectangle 8"/>
          <p:cNvSpPr/>
          <p:nvPr/>
        </p:nvSpPr>
        <p:spPr>
          <a:xfrm>
            <a:off x="6237316" y="1546167"/>
            <a:ext cx="1130531" cy="47382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800"/>
              </a:lnSpc>
            </a:pPr>
            <a:r>
              <a:rPr lang="en-US" sz="1100" dirty="0">
                <a:solidFill>
                  <a:srgbClr val="000000"/>
                </a:solidFill>
                <a:ea typeface="Times New Roman" panose="02020603050405020304" pitchFamily="18" charset="0"/>
              </a:rPr>
              <a:t>MLDMF Response File</a:t>
            </a:r>
            <a:endParaRPr lang="en-US" sz="1100" dirty="0">
              <a:effectLst/>
              <a:latin typeface="Times New Roman" panose="02020603050405020304" pitchFamily="18" charset="0"/>
              <a:ea typeface="Times New Roman" panose="02020603050405020304" pitchFamily="18" charset="0"/>
            </a:endParaRPr>
          </a:p>
        </p:txBody>
      </p:sp>
      <p:sp>
        <p:nvSpPr>
          <p:cNvPr id="10" name="Rectangle 9"/>
          <p:cNvSpPr/>
          <p:nvPr/>
        </p:nvSpPr>
        <p:spPr>
          <a:xfrm>
            <a:off x="6237316" y="3627121"/>
            <a:ext cx="1130531" cy="47382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800"/>
              </a:lnSpc>
            </a:pPr>
            <a:r>
              <a:rPr lang="en-US" sz="1100" dirty="0" smtClean="0">
                <a:solidFill>
                  <a:srgbClr val="000000"/>
                </a:solidFill>
                <a:ea typeface="Times New Roman" panose="02020603050405020304" pitchFamily="18" charset="0"/>
              </a:rPr>
              <a:t>LN </a:t>
            </a:r>
            <a:r>
              <a:rPr lang="en-US" sz="1100" dirty="0">
                <a:solidFill>
                  <a:srgbClr val="000000"/>
                </a:solidFill>
                <a:ea typeface="Times New Roman" panose="02020603050405020304" pitchFamily="18" charset="0"/>
              </a:rPr>
              <a:t>Response File</a:t>
            </a:r>
            <a:endParaRPr lang="en-US" sz="1100" dirty="0">
              <a:effectLst/>
              <a:latin typeface="Times New Roman" panose="02020603050405020304" pitchFamily="18" charset="0"/>
              <a:ea typeface="Times New Roman" panose="02020603050405020304" pitchFamily="18" charset="0"/>
            </a:endParaRPr>
          </a:p>
        </p:txBody>
      </p:sp>
      <p:sp>
        <p:nvSpPr>
          <p:cNvPr id="11" name="Can 10"/>
          <p:cNvSpPr/>
          <p:nvPr/>
        </p:nvSpPr>
        <p:spPr>
          <a:xfrm>
            <a:off x="8832270" y="2481347"/>
            <a:ext cx="2194560" cy="92271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840480" y="365760"/>
            <a:ext cx="3998422" cy="369332"/>
          </a:xfrm>
          <a:prstGeom prst="rect">
            <a:avLst/>
          </a:prstGeom>
          <a:noFill/>
        </p:spPr>
        <p:txBody>
          <a:bodyPr wrap="square" rtlCol="0">
            <a:spAutoFit/>
          </a:bodyPr>
          <a:lstStyle/>
          <a:p>
            <a:pPr algn="ctr"/>
            <a:r>
              <a:rPr lang="en-US" dirty="0" smtClean="0">
                <a:solidFill>
                  <a:schemeClr val="accent1">
                    <a:lumMod val="75000"/>
                  </a:schemeClr>
                </a:solidFill>
                <a:latin typeface="Georgia" panose="02040502050405020303" pitchFamily="18" charset="0"/>
              </a:rPr>
              <a:t>Response Load</a:t>
            </a:r>
            <a:endParaRPr lang="en-US" dirty="0">
              <a:solidFill>
                <a:schemeClr val="accent1">
                  <a:lumMod val="75000"/>
                </a:schemeClr>
              </a:solidFill>
              <a:latin typeface="Georgia" panose="02040502050405020303" pitchFamily="18" charset="0"/>
            </a:endParaRPr>
          </a:p>
        </p:txBody>
      </p:sp>
      <p:sp>
        <p:nvSpPr>
          <p:cNvPr id="13" name="TextBox 12"/>
          <p:cNvSpPr txBox="1"/>
          <p:nvPr/>
        </p:nvSpPr>
        <p:spPr>
          <a:xfrm>
            <a:off x="854825" y="2827287"/>
            <a:ext cx="681644" cy="230832"/>
          </a:xfrm>
          <a:prstGeom prst="rect">
            <a:avLst/>
          </a:prstGeom>
          <a:noFill/>
        </p:spPr>
        <p:txBody>
          <a:bodyPr wrap="square" rtlCol="0">
            <a:spAutoFit/>
          </a:bodyPr>
          <a:lstStyle/>
          <a:p>
            <a:pPr algn="ctr"/>
            <a:r>
              <a:rPr lang="en-US" sz="900" dirty="0" smtClean="0"/>
              <a:t>GPM HUB</a:t>
            </a:r>
            <a:endParaRPr lang="en-US" sz="900" dirty="0"/>
          </a:p>
        </p:txBody>
      </p:sp>
      <p:cxnSp>
        <p:nvCxnSpPr>
          <p:cNvPr id="15" name="Straight Arrow Connector 14"/>
          <p:cNvCxnSpPr>
            <a:stCxn id="5" idx="4"/>
            <a:endCxn id="6" idx="1"/>
          </p:cNvCxnSpPr>
          <p:nvPr/>
        </p:nvCxnSpPr>
        <p:spPr>
          <a:xfrm flipV="1">
            <a:off x="1769226" y="2942703"/>
            <a:ext cx="70935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3"/>
            <a:endCxn id="7" idx="1"/>
          </p:cNvCxnSpPr>
          <p:nvPr/>
        </p:nvCxnSpPr>
        <p:spPr>
          <a:xfrm flipV="1">
            <a:off x="3717175" y="1795549"/>
            <a:ext cx="696881" cy="1147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8" idx="1"/>
          </p:cNvCxnSpPr>
          <p:nvPr/>
        </p:nvCxnSpPr>
        <p:spPr>
          <a:xfrm>
            <a:off x="3717175" y="2942703"/>
            <a:ext cx="696882" cy="921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3"/>
            <a:endCxn id="9" idx="1"/>
          </p:cNvCxnSpPr>
          <p:nvPr/>
        </p:nvCxnSpPr>
        <p:spPr>
          <a:xfrm flipV="1">
            <a:off x="5544587" y="1783080"/>
            <a:ext cx="692729" cy="124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8" idx="3"/>
            <a:endCxn id="10" idx="1"/>
          </p:cNvCxnSpPr>
          <p:nvPr/>
        </p:nvCxnSpPr>
        <p:spPr>
          <a:xfrm>
            <a:off x="5544588" y="3864034"/>
            <a:ext cx="6927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Elbow Connector 25"/>
          <p:cNvCxnSpPr>
            <a:stCxn id="9" idx="3"/>
          </p:cNvCxnSpPr>
          <p:nvPr/>
        </p:nvCxnSpPr>
        <p:spPr>
          <a:xfrm>
            <a:off x="7367847" y="1783080"/>
            <a:ext cx="1464422" cy="104420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9" name="Elbow Connector 28"/>
          <p:cNvCxnSpPr>
            <a:stCxn id="10" idx="3"/>
          </p:cNvCxnSpPr>
          <p:nvPr/>
        </p:nvCxnSpPr>
        <p:spPr>
          <a:xfrm flipV="1">
            <a:off x="7367847" y="3058119"/>
            <a:ext cx="1464422" cy="80591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9160621" y="2687963"/>
            <a:ext cx="1604357" cy="553998"/>
          </a:xfrm>
          <a:prstGeom prst="rect">
            <a:avLst/>
          </a:prstGeom>
          <a:noFill/>
        </p:spPr>
        <p:txBody>
          <a:bodyPr wrap="square" rtlCol="0">
            <a:spAutoFit/>
          </a:bodyPr>
          <a:lstStyle/>
          <a:p>
            <a:r>
              <a:rPr lang="en-US" sz="1000" dirty="0" smtClean="0"/>
              <a:t>Loading Death match in GPM_ORS.C_B_EDM_RESULT Table</a:t>
            </a:r>
            <a:endParaRPr lang="en-US" sz="1000" dirty="0"/>
          </a:p>
        </p:txBody>
      </p:sp>
      <p:sp>
        <p:nvSpPr>
          <p:cNvPr id="33" name="Rectangle 32"/>
          <p:cNvSpPr/>
          <p:nvPr/>
        </p:nvSpPr>
        <p:spPr>
          <a:xfrm>
            <a:off x="365760" y="1122218"/>
            <a:ext cx="11413375" cy="387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6331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1217" y="543900"/>
            <a:ext cx="6734175" cy="59815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109256" y="174567"/>
            <a:ext cx="3458095" cy="369332"/>
          </a:xfrm>
          <a:prstGeom prst="rect">
            <a:avLst/>
          </a:prstGeom>
          <a:noFill/>
        </p:spPr>
        <p:txBody>
          <a:bodyPr wrap="square" rtlCol="0">
            <a:spAutoFit/>
          </a:bodyPr>
          <a:lstStyle/>
          <a:p>
            <a:pPr algn="ctr"/>
            <a:r>
              <a:rPr lang="en-US" dirty="0" smtClean="0">
                <a:solidFill>
                  <a:schemeClr val="accent1">
                    <a:lumMod val="75000"/>
                  </a:schemeClr>
                </a:solidFill>
                <a:latin typeface="Georgia" panose="02040502050405020303" pitchFamily="18" charset="0"/>
              </a:rPr>
              <a:t>Response Load Data Flow</a:t>
            </a:r>
            <a:endParaRPr lang="en-US" dirty="0">
              <a:solidFill>
                <a:schemeClr val="accent1">
                  <a:lumMod val="75000"/>
                </a:schemeClr>
              </a:solidFill>
              <a:latin typeface="Georgia" panose="02040502050405020303" pitchFamily="18" charset="0"/>
            </a:endParaRPr>
          </a:p>
        </p:txBody>
      </p:sp>
    </p:spTree>
    <p:extLst>
      <p:ext uri="{BB962C8B-B14F-4D97-AF65-F5344CB8AC3E}">
        <p14:creationId xmlns:p14="http://schemas.microsoft.com/office/powerpoint/2010/main" val="3111864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319982"/>
            <a:ext cx="10392296" cy="315883"/>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838200" y="293257"/>
            <a:ext cx="3185160" cy="369332"/>
          </a:xfrm>
          <a:prstGeom prst="rect">
            <a:avLst/>
          </a:prstGeom>
          <a:noFill/>
        </p:spPr>
        <p:txBody>
          <a:bodyPr wrap="square" rtlCol="0">
            <a:spAutoFit/>
          </a:bodyPr>
          <a:lstStyle/>
          <a:p>
            <a:r>
              <a:rPr lang="en-US" dirty="0" smtClean="0">
                <a:solidFill>
                  <a:schemeClr val="bg1"/>
                </a:solidFill>
              </a:rPr>
              <a:t>Response Load</a:t>
            </a:r>
            <a:endParaRPr lang="en-US" dirty="0">
              <a:solidFill>
                <a:schemeClr val="bg1"/>
              </a:solidFill>
            </a:endParaRPr>
          </a:p>
        </p:txBody>
      </p:sp>
      <p:sp>
        <p:nvSpPr>
          <p:cNvPr id="11" name="TextBox 10"/>
          <p:cNvSpPr txBox="1"/>
          <p:nvPr/>
        </p:nvSpPr>
        <p:spPr>
          <a:xfrm>
            <a:off x="838200" y="634381"/>
            <a:ext cx="10311882"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The </a:t>
            </a:r>
            <a:r>
              <a:rPr lang="en-US" sz="1600" dirty="0"/>
              <a:t>response file from both </a:t>
            </a:r>
            <a:r>
              <a:rPr lang="en-IN" sz="1600" dirty="0"/>
              <a:t>EDM Contingency (MLDMF) and LexisNexis </a:t>
            </a:r>
            <a:r>
              <a:rPr lang="en-US" sz="1600" dirty="0" smtClean="0"/>
              <a:t>is </a:t>
            </a:r>
            <a:r>
              <a:rPr lang="en-US" sz="1600" dirty="0"/>
              <a:t>received</a:t>
            </a:r>
            <a:r>
              <a:rPr lang="en-US" sz="1600" dirty="0" smtClean="0"/>
              <a:t>.</a:t>
            </a:r>
          </a:p>
          <a:p>
            <a:pPr marL="285750" indent="-285750">
              <a:buFont typeface="Arial" panose="020B0604020202020204" pitchFamily="34" charset="0"/>
              <a:buChar char="•"/>
            </a:pPr>
            <a:r>
              <a:rPr lang="en-US" sz="1600" dirty="0"/>
              <a:t>The MLDMF response file contains all the possible matches for the extract records</a:t>
            </a:r>
            <a:r>
              <a:rPr lang="en-US" sz="1600" dirty="0" smtClean="0"/>
              <a:t>.</a:t>
            </a:r>
          </a:p>
          <a:p>
            <a:pPr marL="285750" indent="-285750">
              <a:buFont typeface="Arial" panose="020B0604020202020204" pitchFamily="34" charset="0"/>
              <a:buChar char="•"/>
            </a:pPr>
            <a:r>
              <a:rPr lang="en-US" sz="1600" dirty="0" smtClean="0"/>
              <a:t>LexisNexis response file contains one </a:t>
            </a:r>
            <a:r>
              <a:rPr lang="en-US" sz="1600" dirty="0"/>
              <a:t>match per global per cycle</a:t>
            </a:r>
            <a:r>
              <a:rPr lang="en-US" sz="1600" dirty="0" smtClean="0"/>
              <a:t>.</a:t>
            </a:r>
          </a:p>
          <a:p>
            <a:pPr marL="285750" indent="-285750">
              <a:buFont typeface="Arial" panose="020B0604020202020204" pitchFamily="34" charset="0"/>
              <a:buChar char="•"/>
            </a:pPr>
            <a:r>
              <a:rPr lang="en-US" sz="1600" dirty="0" smtClean="0"/>
              <a:t>The MLDMF score is used to lookup Match Pattern in a Business Provided Lookup File whereas LexisNexis DCD Codes is translated into Trillium Match Pattern. </a:t>
            </a:r>
          </a:p>
          <a:p>
            <a:pPr marL="285750" indent="-285750">
              <a:buFont typeface="Arial" panose="020B0604020202020204" pitchFamily="34" charset="0"/>
              <a:buChar char="•"/>
            </a:pPr>
            <a:r>
              <a:rPr lang="en-IN" sz="1600" dirty="0" smtClean="0"/>
              <a:t>The match records </a:t>
            </a:r>
            <a:r>
              <a:rPr lang="en-IN" sz="1600" dirty="0"/>
              <a:t>are loaded into </a:t>
            </a:r>
            <a:r>
              <a:rPr lang="en-IN" sz="1600" dirty="0" smtClean="0"/>
              <a:t>GPM.C_B_EDM_RESULT table</a:t>
            </a:r>
            <a:r>
              <a:rPr lang="en-IN" sz="1600" dirty="0"/>
              <a:t> </a:t>
            </a:r>
            <a:r>
              <a:rPr lang="en-US" sz="1600" dirty="0" smtClean="0"/>
              <a:t>if </a:t>
            </a:r>
            <a:r>
              <a:rPr lang="en-US" sz="1600" dirty="0"/>
              <a:t>any </a:t>
            </a:r>
            <a:r>
              <a:rPr lang="en-US" sz="1600" dirty="0" smtClean="0"/>
              <a:t>of 9 point match attributes (FIRST_NM</a:t>
            </a:r>
            <a:r>
              <a:rPr lang="en-US" sz="1600" dirty="0"/>
              <a:t>, LAST_NM, SSN, DOB, D_FIRST_NM, D_LAST_NM, D_DOB, D_SSN, </a:t>
            </a:r>
            <a:r>
              <a:rPr lang="en-US" sz="1600" dirty="0" smtClean="0"/>
              <a:t>MATCH_GRADE) </a:t>
            </a:r>
            <a:r>
              <a:rPr lang="en-US" sz="1600" dirty="0"/>
              <a:t>changes for an already existing </a:t>
            </a:r>
            <a:r>
              <a:rPr lang="en-US" sz="1600" dirty="0" smtClean="0"/>
              <a:t>global.</a:t>
            </a:r>
          </a:p>
          <a:p>
            <a:pPr marL="285750" indent="-285750">
              <a:buFont typeface="Arial" panose="020B0604020202020204" pitchFamily="34" charset="0"/>
              <a:buChar char="•"/>
            </a:pPr>
            <a:r>
              <a:rPr lang="en-US" sz="1600" dirty="0"/>
              <a:t>If GPM attributes (GPM ID / PARTY ID) or anyone of the fields: First Name, Last Name, DOB or SSN for any Global got changed between LN Extract and Response Process, then these records will get rejected in the LN response </a:t>
            </a:r>
            <a:r>
              <a:rPr lang="en-US" sz="1600" dirty="0" smtClean="0"/>
              <a:t>Load.</a:t>
            </a:r>
          </a:p>
          <a:p>
            <a:endParaRPr lang="en-IN" sz="1600" dirty="0" smtClean="0"/>
          </a:p>
        </p:txBody>
      </p:sp>
      <p:sp>
        <p:nvSpPr>
          <p:cNvPr id="12" name="Rectangle 11"/>
          <p:cNvSpPr/>
          <p:nvPr/>
        </p:nvSpPr>
        <p:spPr>
          <a:xfrm>
            <a:off x="838200" y="635865"/>
            <a:ext cx="10392296" cy="2483400"/>
          </a:xfrm>
          <a:prstGeom prst="rect">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38200" y="3433663"/>
            <a:ext cx="10392296" cy="315883"/>
          </a:xfrm>
          <a:prstGeom prst="rect">
            <a:avLst/>
          </a:prstGeom>
          <a:solidFill>
            <a:schemeClr val="accent4">
              <a:lumMod val="60000"/>
              <a:lumOff val="4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Job Details and File Layout</a:t>
            </a:r>
            <a:endParaRPr lang="en-US" dirty="0">
              <a:solidFill>
                <a:schemeClr val="bg1"/>
              </a:solidFill>
            </a:endParaRPr>
          </a:p>
        </p:txBody>
      </p:sp>
      <p:sp>
        <p:nvSpPr>
          <p:cNvPr id="14" name="Rectangle 13"/>
          <p:cNvSpPr/>
          <p:nvPr/>
        </p:nvSpPr>
        <p:spPr>
          <a:xfrm>
            <a:off x="838200" y="3749546"/>
            <a:ext cx="10392296" cy="2900635"/>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838200" y="3817069"/>
            <a:ext cx="10226040" cy="3416320"/>
          </a:xfrm>
          <a:prstGeom prst="rect">
            <a:avLst/>
          </a:prstGeom>
          <a:noFill/>
        </p:spPr>
        <p:txBody>
          <a:bodyPr wrap="square" rtlCol="0">
            <a:spAutoFit/>
          </a:bodyPr>
          <a:lstStyle/>
          <a:p>
            <a:pPr marL="285750" indent="-285750">
              <a:buFont typeface="Arial" panose="020B0604020202020204" pitchFamily="34" charset="0"/>
              <a:buChar char="•"/>
            </a:pPr>
            <a:r>
              <a:rPr lang="en-US" sz="1600" b="1" dirty="0"/>
              <a:t>Response Load - MLDMF</a:t>
            </a:r>
          </a:p>
          <a:p>
            <a:r>
              <a:rPr lang="en-US" sz="1600" dirty="0"/>
              <a:t>Maestro </a:t>
            </a:r>
            <a:r>
              <a:rPr lang="en-US" sz="1600" dirty="0" err="1"/>
              <a:t>StreamName.JobName</a:t>
            </a:r>
            <a:r>
              <a:rPr lang="en-US" sz="1600" dirty="0" smtClean="0"/>
              <a:t>: </a:t>
            </a:r>
            <a:r>
              <a:rPr lang="en-US" sz="1600" dirty="0"/>
              <a:t>BEMD_EDM_RSPN.BEMD_EDM_ETL_RESPONSE_ML</a:t>
            </a:r>
            <a:endParaRPr lang="en-US" sz="1600" dirty="0" smtClean="0"/>
          </a:p>
          <a:p>
            <a:r>
              <a:rPr lang="en-US" sz="1600" dirty="0"/>
              <a:t>Script invoked</a:t>
            </a:r>
            <a:r>
              <a:rPr lang="en-US" sz="1600" dirty="0" smtClean="0"/>
              <a:t>: </a:t>
            </a:r>
            <a:r>
              <a:rPr lang="en-US" sz="1600" dirty="0"/>
              <a:t>/</a:t>
            </a:r>
            <a:r>
              <a:rPr lang="en-US" sz="1600" dirty="0" smtClean="0"/>
              <a:t>work/infshared/GPM/Strategic/scripts/EDM/PHII/GPM_STRTGC_EDM_RESPONSE_ML.sh</a:t>
            </a:r>
          </a:p>
          <a:p>
            <a:pPr marL="285750" indent="-285750">
              <a:buFont typeface="Arial" panose="020B0604020202020204" pitchFamily="34" charset="0"/>
              <a:buChar char="•"/>
            </a:pPr>
            <a:r>
              <a:rPr lang="en-US" sz="1600" b="1" dirty="0"/>
              <a:t>Response Load - LN</a:t>
            </a:r>
          </a:p>
          <a:p>
            <a:r>
              <a:rPr lang="en-US" sz="1600" dirty="0" smtClean="0"/>
              <a:t>Maestro </a:t>
            </a:r>
            <a:r>
              <a:rPr lang="en-US" sz="1600" dirty="0" err="1" smtClean="0"/>
              <a:t>StreamName.JobName</a:t>
            </a:r>
            <a:r>
              <a:rPr lang="en-US" sz="1600" dirty="0" smtClean="0"/>
              <a:t>: BEMD_EDM_RSPN.BEMD_EDM_ETL_RESPONSE_LN</a:t>
            </a:r>
            <a:endParaRPr lang="en-US" sz="1600" dirty="0"/>
          </a:p>
          <a:p>
            <a:r>
              <a:rPr lang="en-US" sz="1600" dirty="0" smtClean="0"/>
              <a:t>Script invoked: </a:t>
            </a:r>
            <a:r>
              <a:rPr lang="en-US" sz="1600" dirty="0"/>
              <a:t>/</a:t>
            </a:r>
            <a:r>
              <a:rPr lang="en-US" sz="1600" dirty="0" smtClean="0"/>
              <a:t>work/infshared/GPM/Strategic/scripts/EDM/PHII/GPM_STRTGC_EDM_RESPONSE_LN.sh</a:t>
            </a:r>
          </a:p>
          <a:p>
            <a:pPr marL="285750" indent="-285750">
              <a:buFont typeface="Arial" panose="020B0604020202020204" pitchFamily="34" charset="0"/>
              <a:buChar char="•"/>
            </a:pPr>
            <a:r>
              <a:rPr lang="en-US" sz="1600" b="1" dirty="0"/>
              <a:t>Response Landing Load</a:t>
            </a:r>
          </a:p>
          <a:p>
            <a:r>
              <a:rPr lang="en-US" sz="1600" dirty="0" smtClean="0"/>
              <a:t>Maestro </a:t>
            </a:r>
            <a:r>
              <a:rPr lang="en-US" sz="1600" dirty="0" err="1" smtClean="0"/>
              <a:t>StreamName.JobName</a:t>
            </a:r>
            <a:r>
              <a:rPr lang="en-US" sz="1600" dirty="0" smtClean="0"/>
              <a:t>: BEMD_EDM_RSPN.BEMD_EDM_ETL_RESPONSE_LAND</a:t>
            </a:r>
          </a:p>
          <a:p>
            <a:r>
              <a:rPr lang="en-US" sz="1600" dirty="0" smtClean="0"/>
              <a:t>Script invoked: </a:t>
            </a:r>
            <a:r>
              <a:rPr lang="en-US" sz="1600" dirty="0"/>
              <a:t>/work/infshared/GPM/Strategic/scripts/EDM/PHII/GPM_STRTGC_EDM_RESPONSE_LANDING_LOAD.sh</a:t>
            </a:r>
          </a:p>
          <a:p>
            <a:endParaRPr lang="en-US" dirty="0"/>
          </a:p>
          <a:p>
            <a:endParaRPr lang="en-US" dirty="0"/>
          </a:p>
          <a:p>
            <a:endParaRPr lang="en-US" dirty="0" smtClean="0"/>
          </a:p>
          <a:p>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4065450918"/>
              </p:ext>
            </p:extLst>
          </p:nvPr>
        </p:nvGraphicFramePr>
        <p:xfrm>
          <a:off x="2430780" y="6018129"/>
          <a:ext cx="914400" cy="771525"/>
        </p:xfrm>
        <a:graphic>
          <a:graphicData uri="http://schemas.openxmlformats.org/presentationml/2006/ole">
            <mc:AlternateContent xmlns:mc="http://schemas.openxmlformats.org/markup-compatibility/2006">
              <mc:Choice xmlns:v="urn:schemas-microsoft-com:vml" Requires="v">
                <p:oleObj spid="_x0000_s2053" name="Worksheet" showAsIcon="1" r:id="rId3" imgW="914400" imgH="771480" progId="Excel.Sheet.12">
                  <p:embed/>
                </p:oleObj>
              </mc:Choice>
              <mc:Fallback>
                <p:oleObj name="Worksheet" showAsIcon="1" r:id="rId3" imgW="914400" imgH="771480" progId="Excel.Sheet.12">
                  <p:embed/>
                  <p:pic>
                    <p:nvPicPr>
                      <p:cNvPr id="11" name="Object 10"/>
                      <p:cNvPicPr/>
                      <p:nvPr/>
                    </p:nvPicPr>
                    <p:blipFill>
                      <a:blip r:embed="rId4"/>
                      <a:stretch>
                        <a:fillRect/>
                      </a:stretch>
                    </p:blipFill>
                    <p:spPr>
                      <a:xfrm>
                        <a:off x="2430780" y="6018129"/>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772117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3515</TotalTime>
  <Words>1560</Words>
  <Application>Microsoft Office PowerPoint</Application>
  <PresentationFormat>Widescreen</PresentationFormat>
  <Paragraphs>229</Paragraphs>
  <Slides>22</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0" baseType="lpstr">
      <vt:lpstr>Arial</vt:lpstr>
      <vt:lpstr>Calibri</vt:lpstr>
      <vt:lpstr>Calibri Light</vt:lpstr>
      <vt:lpstr>Georgia</vt:lpstr>
      <vt:lpstr>Times New Roman</vt:lpstr>
      <vt:lpstr>Wingdings</vt:lpstr>
      <vt:lpstr>Office Theme</vt:lpstr>
      <vt:lpstr>Worksheet</vt:lpstr>
      <vt:lpstr>GPM EDM Program – High Level overview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Singh, Ritika (Cognizant)</dc:creator>
  <cp:lastModifiedBy>Sukhija, Himanshu (Cognizant)</cp:lastModifiedBy>
  <cp:revision>97</cp:revision>
  <dcterms:created xsi:type="dcterms:W3CDTF">2019-04-11T06:32:13Z</dcterms:created>
  <dcterms:modified xsi:type="dcterms:W3CDTF">2019-05-01T10:06:01Z</dcterms:modified>
</cp:coreProperties>
</file>