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2" r:id="rId6"/>
    <p:sldId id="260" r:id="rId7"/>
    <p:sldId id="261" r:id="rId8"/>
    <p:sldId id="263" r:id="rId9"/>
    <p:sldId id="264" r:id="rId10"/>
    <p:sldId id="265" r:id="rId11"/>
    <p:sldId id="267" r:id="rId12"/>
    <p:sldId id="268" r:id="rId13"/>
    <p:sldId id="269" r:id="rId14"/>
    <p:sldId id="270" r:id="rId15"/>
    <p:sldId id="271" r:id="rId16"/>
    <p:sldId id="272" r:id="rId17"/>
    <p:sldId id="273" r:id="rId18"/>
    <p:sldId id="26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083F9-B5CC-44E8-A7C8-D6CD2EDEDB60}" type="doc">
      <dgm:prSet loTypeId="urn:microsoft.com/office/officeart/2005/8/layout/hProcess9" loCatId="process" qsTypeId="urn:microsoft.com/office/officeart/2005/8/quickstyle/simple1" qsCatId="simple" csTypeId="urn:microsoft.com/office/officeart/2005/8/colors/colorful1" csCatId="colorful" phldr="1"/>
      <dgm:spPr/>
    </dgm:pt>
    <dgm:pt modelId="{60E35448-4E22-4376-B51D-4BC47BC82B59}">
      <dgm:prSet phldrT="[Text]"/>
      <dgm:spPr/>
      <dgm:t>
        <a:bodyPr/>
        <a:lstStyle/>
        <a:p>
          <a:r>
            <a:rPr lang="en-US" dirty="0"/>
            <a:t>Journals</a:t>
          </a:r>
        </a:p>
      </dgm:t>
    </dgm:pt>
    <dgm:pt modelId="{DBBA6760-D08C-4D86-B3B0-9D643A6CB6D1}" type="parTrans" cxnId="{E777B8EC-D9D4-4F98-A954-DE26B83C575E}">
      <dgm:prSet/>
      <dgm:spPr/>
      <dgm:t>
        <a:bodyPr/>
        <a:lstStyle/>
        <a:p>
          <a:endParaRPr lang="en-US"/>
        </a:p>
      </dgm:t>
    </dgm:pt>
    <dgm:pt modelId="{90491075-FAF6-4F14-B9B5-83E06D1B5695}" type="sibTrans" cxnId="{E777B8EC-D9D4-4F98-A954-DE26B83C575E}">
      <dgm:prSet/>
      <dgm:spPr/>
      <dgm:t>
        <a:bodyPr/>
        <a:lstStyle/>
        <a:p>
          <a:endParaRPr lang="en-US"/>
        </a:p>
      </dgm:t>
    </dgm:pt>
    <dgm:pt modelId="{A0233BB5-EF64-4221-BB48-176D90AB89C7}">
      <dgm:prSet phldrT="[Text]"/>
      <dgm:spPr/>
      <dgm:t>
        <a:bodyPr/>
        <a:lstStyle/>
        <a:p>
          <a:r>
            <a:rPr lang="en-US" dirty="0"/>
            <a:t>Reference Article</a:t>
          </a:r>
        </a:p>
      </dgm:t>
    </dgm:pt>
    <dgm:pt modelId="{8D8A8F04-8657-490F-9F32-4AE4FB3D43E4}" type="parTrans" cxnId="{BFC0505E-5D26-435F-A931-914720DF521D}">
      <dgm:prSet/>
      <dgm:spPr/>
      <dgm:t>
        <a:bodyPr/>
        <a:lstStyle/>
        <a:p>
          <a:endParaRPr lang="en-US"/>
        </a:p>
      </dgm:t>
    </dgm:pt>
    <dgm:pt modelId="{8957FA50-BEE2-4743-ADC2-FE783BE4E9F0}" type="sibTrans" cxnId="{BFC0505E-5D26-435F-A931-914720DF521D}">
      <dgm:prSet/>
      <dgm:spPr/>
      <dgm:t>
        <a:bodyPr/>
        <a:lstStyle/>
        <a:p>
          <a:endParaRPr lang="en-US"/>
        </a:p>
      </dgm:t>
    </dgm:pt>
    <dgm:pt modelId="{A85596A2-C1BE-4CA2-9CCA-9DB3FFE490C5}">
      <dgm:prSet phldrT="[Text]"/>
      <dgm:spPr/>
      <dgm:t>
        <a:bodyPr/>
        <a:lstStyle/>
        <a:p>
          <a:r>
            <a:rPr lang="en-US" dirty="0"/>
            <a:t>Reference Data</a:t>
          </a:r>
        </a:p>
      </dgm:t>
    </dgm:pt>
    <dgm:pt modelId="{903CC279-B254-410E-8D31-6380D8C3619C}" type="parTrans" cxnId="{75604EF1-716A-4171-9FD5-650273C7706C}">
      <dgm:prSet/>
      <dgm:spPr/>
      <dgm:t>
        <a:bodyPr/>
        <a:lstStyle/>
        <a:p>
          <a:endParaRPr lang="en-US"/>
        </a:p>
      </dgm:t>
    </dgm:pt>
    <dgm:pt modelId="{83381290-F496-42A7-9D00-74599475581C}" type="sibTrans" cxnId="{75604EF1-716A-4171-9FD5-650273C7706C}">
      <dgm:prSet/>
      <dgm:spPr/>
      <dgm:t>
        <a:bodyPr/>
        <a:lstStyle/>
        <a:p>
          <a:endParaRPr lang="en-US"/>
        </a:p>
      </dgm:t>
    </dgm:pt>
    <dgm:pt modelId="{1F3120F7-6B6E-4AEA-ABC0-F8276CE86DD8}" type="pres">
      <dgm:prSet presAssocID="{6C4083F9-B5CC-44E8-A7C8-D6CD2EDEDB60}" presName="CompostProcess" presStyleCnt="0">
        <dgm:presLayoutVars>
          <dgm:dir/>
          <dgm:resizeHandles val="exact"/>
        </dgm:presLayoutVars>
      </dgm:prSet>
      <dgm:spPr/>
    </dgm:pt>
    <dgm:pt modelId="{C3788AA2-0B28-4592-8B17-68AFB80AB63B}" type="pres">
      <dgm:prSet presAssocID="{6C4083F9-B5CC-44E8-A7C8-D6CD2EDEDB60}" presName="arrow" presStyleLbl="bgShp" presStyleIdx="0" presStyleCnt="1"/>
      <dgm:spPr/>
    </dgm:pt>
    <dgm:pt modelId="{4B51E834-3119-4E84-AB85-03216A6C5D44}" type="pres">
      <dgm:prSet presAssocID="{6C4083F9-B5CC-44E8-A7C8-D6CD2EDEDB60}" presName="linearProcess" presStyleCnt="0"/>
      <dgm:spPr/>
    </dgm:pt>
    <dgm:pt modelId="{AB4E3307-D8D1-4B6C-A1E7-76E81AC01036}" type="pres">
      <dgm:prSet presAssocID="{60E35448-4E22-4376-B51D-4BC47BC82B59}" presName="textNode" presStyleLbl="node1" presStyleIdx="0" presStyleCnt="3">
        <dgm:presLayoutVars>
          <dgm:bulletEnabled val="1"/>
        </dgm:presLayoutVars>
      </dgm:prSet>
      <dgm:spPr/>
    </dgm:pt>
    <dgm:pt modelId="{460D60FA-DABA-4AA9-BC24-ECD9B347431A}" type="pres">
      <dgm:prSet presAssocID="{90491075-FAF6-4F14-B9B5-83E06D1B5695}" presName="sibTrans" presStyleCnt="0"/>
      <dgm:spPr/>
    </dgm:pt>
    <dgm:pt modelId="{1F286A84-95B5-46BC-9136-748F07AEE3C5}" type="pres">
      <dgm:prSet presAssocID="{A0233BB5-EF64-4221-BB48-176D90AB89C7}" presName="textNode" presStyleLbl="node1" presStyleIdx="1" presStyleCnt="3" custLinFactNeighborX="22803" custLinFactNeighborY="2570">
        <dgm:presLayoutVars>
          <dgm:bulletEnabled val="1"/>
        </dgm:presLayoutVars>
      </dgm:prSet>
      <dgm:spPr/>
    </dgm:pt>
    <dgm:pt modelId="{A07CF072-FC1F-4FB8-8CCC-16AC71B58858}" type="pres">
      <dgm:prSet presAssocID="{8957FA50-BEE2-4743-ADC2-FE783BE4E9F0}" presName="sibTrans" presStyleCnt="0"/>
      <dgm:spPr/>
    </dgm:pt>
    <dgm:pt modelId="{8D67A7FC-9603-4E4A-86CA-AD48243B798B}" type="pres">
      <dgm:prSet presAssocID="{A85596A2-C1BE-4CA2-9CCA-9DB3FFE490C5}" presName="textNode" presStyleLbl="node1" presStyleIdx="2" presStyleCnt="3">
        <dgm:presLayoutVars>
          <dgm:bulletEnabled val="1"/>
        </dgm:presLayoutVars>
      </dgm:prSet>
      <dgm:spPr/>
    </dgm:pt>
  </dgm:ptLst>
  <dgm:cxnLst>
    <dgm:cxn modelId="{8BF91D30-042A-450B-8235-2B779878F98C}" type="presOf" srcId="{A85596A2-C1BE-4CA2-9CCA-9DB3FFE490C5}" destId="{8D67A7FC-9603-4E4A-86CA-AD48243B798B}" srcOrd="0" destOrd="0" presId="urn:microsoft.com/office/officeart/2005/8/layout/hProcess9"/>
    <dgm:cxn modelId="{BFC0505E-5D26-435F-A931-914720DF521D}" srcId="{6C4083F9-B5CC-44E8-A7C8-D6CD2EDEDB60}" destId="{A0233BB5-EF64-4221-BB48-176D90AB89C7}" srcOrd="1" destOrd="0" parTransId="{8D8A8F04-8657-490F-9F32-4AE4FB3D43E4}" sibTransId="{8957FA50-BEE2-4743-ADC2-FE783BE4E9F0}"/>
    <dgm:cxn modelId="{2899F083-8A79-4686-9AEB-BC5294CB46E5}" type="presOf" srcId="{6C4083F9-B5CC-44E8-A7C8-D6CD2EDEDB60}" destId="{1F3120F7-6B6E-4AEA-ABC0-F8276CE86DD8}" srcOrd="0" destOrd="0" presId="urn:microsoft.com/office/officeart/2005/8/layout/hProcess9"/>
    <dgm:cxn modelId="{F558A2CA-7019-4C36-B91D-FE25ABB14BCD}" type="presOf" srcId="{A0233BB5-EF64-4221-BB48-176D90AB89C7}" destId="{1F286A84-95B5-46BC-9136-748F07AEE3C5}" srcOrd="0" destOrd="0" presId="urn:microsoft.com/office/officeart/2005/8/layout/hProcess9"/>
    <dgm:cxn modelId="{E777B8EC-D9D4-4F98-A954-DE26B83C575E}" srcId="{6C4083F9-B5CC-44E8-A7C8-D6CD2EDEDB60}" destId="{60E35448-4E22-4376-B51D-4BC47BC82B59}" srcOrd="0" destOrd="0" parTransId="{DBBA6760-D08C-4D86-B3B0-9D643A6CB6D1}" sibTransId="{90491075-FAF6-4F14-B9B5-83E06D1B5695}"/>
    <dgm:cxn modelId="{75604EF1-716A-4171-9FD5-650273C7706C}" srcId="{6C4083F9-B5CC-44E8-A7C8-D6CD2EDEDB60}" destId="{A85596A2-C1BE-4CA2-9CCA-9DB3FFE490C5}" srcOrd="2" destOrd="0" parTransId="{903CC279-B254-410E-8D31-6380D8C3619C}" sibTransId="{83381290-F496-42A7-9D00-74599475581C}"/>
    <dgm:cxn modelId="{039473F2-11EC-449B-AA3D-E7539FDFBF4E}" type="presOf" srcId="{60E35448-4E22-4376-B51D-4BC47BC82B59}" destId="{AB4E3307-D8D1-4B6C-A1E7-76E81AC01036}" srcOrd="0" destOrd="0" presId="urn:microsoft.com/office/officeart/2005/8/layout/hProcess9"/>
    <dgm:cxn modelId="{39856F42-7C9C-458F-9832-D993C93520E7}" type="presParOf" srcId="{1F3120F7-6B6E-4AEA-ABC0-F8276CE86DD8}" destId="{C3788AA2-0B28-4592-8B17-68AFB80AB63B}" srcOrd="0" destOrd="0" presId="urn:microsoft.com/office/officeart/2005/8/layout/hProcess9"/>
    <dgm:cxn modelId="{CBD611FA-1FF6-4AD6-BC21-9D3CBC087BFB}" type="presParOf" srcId="{1F3120F7-6B6E-4AEA-ABC0-F8276CE86DD8}" destId="{4B51E834-3119-4E84-AB85-03216A6C5D44}" srcOrd="1" destOrd="0" presId="urn:microsoft.com/office/officeart/2005/8/layout/hProcess9"/>
    <dgm:cxn modelId="{C4A5EE1E-A61F-46EA-A40B-3B2D7B0BE226}" type="presParOf" srcId="{4B51E834-3119-4E84-AB85-03216A6C5D44}" destId="{AB4E3307-D8D1-4B6C-A1E7-76E81AC01036}" srcOrd="0" destOrd="0" presId="urn:microsoft.com/office/officeart/2005/8/layout/hProcess9"/>
    <dgm:cxn modelId="{7FC8097C-6FCD-438F-A2DF-95ADECDDCB3D}" type="presParOf" srcId="{4B51E834-3119-4E84-AB85-03216A6C5D44}" destId="{460D60FA-DABA-4AA9-BC24-ECD9B347431A}" srcOrd="1" destOrd="0" presId="urn:microsoft.com/office/officeart/2005/8/layout/hProcess9"/>
    <dgm:cxn modelId="{4B2CC6E5-0558-4766-BD92-362ED1434B18}" type="presParOf" srcId="{4B51E834-3119-4E84-AB85-03216A6C5D44}" destId="{1F286A84-95B5-46BC-9136-748F07AEE3C5}" srcOrd="2" destOrd="0" presId="urn:microsoft.com/office/officeart/2005/8/layout/hProcess9"/>
    <dgm:cxn modelId="{66A1B457-081E-4943-A864-B5071DB13358}" type="presParOf" srcId="{4B51E834-3119-4E84-AB85-03216A6C5D44}" destId="{A07CF072-FC1F-4FB8-8CCC-16AC71B58858}" srcOrd="3" destOrd="0" presId="urn:microsoft.com/office/officeart/2005/8/layout/hProcess9"/>
    <dgm:cxn modelId="{49DD086E-E69A-4474-9FFC-1DB5645A0A44}" type="presParOf" srcId="{4B51E834-3119-4E84-AB85-03216A6C5D44}" destId="{8D67A7FC-9603-4E4A-86CA-AD48243B798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88AA2-0B28-4592-8B17-68AFB80AB63B}">
      <dsp:nvSpPr>
        <dsp:cNvPr id="0" name=""/>
        <dsp:cNvSpPr/>
      </dsp:nvSpPr>
      <dsp:spPr>
        <a:xfrm>
          <a:off x="663563" y="0"/>
          <a:ext cx="7520385" cy="408139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E3307-D8D1-4B6C-A1E7-76E81AC01036}">
      <dsp:nvSpPr>
        <dsp:cNvPr id="0" name=""/>
        <dsp:cNvSpPr/>
      </dsp:nvSpPr>
      <dsp:spPr>
        <a:xfrm>
          <a:off x="2265" y="1224417"/>
          <a:ext cx="2823818" cy="163255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Journals</a:t>
          </a:r>
        </a:p>
      </dsp:txBody>
      <dsp:txXfrm>
        <a:off x="81960" y="1304112"/>
        <a:ext cx="2664428" cy="1473167"/>
      </dsp:txXfrm>
    </dsp:sp>
    <dsp:sp modelId="{1F286A84-95B5-46BC-9136-748F07AEE3C5}">
      <dsp:nvSpPr>
        <dsp:cNvPr id="0" name=""/>
        <dsp:cNvSpPr/>
      </dsp:nvSpPr>
      <dsp:spPr>
        <a:xfrm>
          <a:off x="3054206" y="1266374"/>
          <a:ext cx="2823818" cy="1632557"/>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Reference Article</a:t>
          </a:r>
        </a:p>
      </dsp:txBody>
      <dsp:txXfrm>
        <a:off x="3133901" y="1346069"/>
        <a:ext cx="2664428" cy="1473167"/>
      </dsp:txXfrm>
    </dsp:sp>
    <dsp:sp modelId="{8D67A7FC-9603-4E4A-86CA-AD48243B798B}">
      <dsp:nvSpPr>
        <dsp:cNvPr id="0" name=""/>
        <dsp:cNvSpPr/>
      </dsp:nvSpPr>
      <dsp:spPr>
        <a:xfrm>
          <a:off x="6021428" y="1224417"/>
          <a:ext cx="2823818" cy="1632557"/>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Reference Data</a:t>
          </a:r>
        </a:p>
      </dsp:txBody>
      <dsp:txXfrm>
        <a:off x="6101123" y="1304112"/>
        <a:ext cx="2664428" cy="14731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63F91F6-A300-4732-AAE5-18D5935AA38B}" type="datetimeFigureOut">
              <a:rPr lang="en-US" smtClean="0"/>
              <a:t>5/7/2020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8037AE9-D6E9-4D3E-8252-B712374477F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6084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91F6-A300-4732-AAE5-18D5935AA38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127368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91F6-A300-4732-AAE5-18D5935AA38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271800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F91F6-A300-4732-AAE5-18D5935AA38B}"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57066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63F91F6-A300-4732-AAE5-18D5935AA38B}" type="datetimeFigureOut">
              <a:rPr lang="en-US" smtClean="0"/>
              <a:t>5/7/2020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8037AE9-D6E9-4D3E-8252-B712374477F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64114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F91F6-A300-4732-AAE5-18D5935AA38B}"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425249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F91F6-A300-4732-AAE5-18D5935AA38B}"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41385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3F91F6-A300-4732-AAE5-18D5935AA38B}"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264448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F91F6-A300-4732-AAE5-18D5935AA38B}"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37AE9-D6E9-4D3E-8252-B712374477FB}" type="slidenum">
              <a:rPr lang="en-US" smtClean="0"/>
              <a:t>‹#›</a:t>
            </a:fld>
            <a:endParaRPr lang="en-US"/>
          </a:p>
        </p:txBody>
      </p:sp>
    </p:spTree>
    <p:extLst>
      <p:ext uri="{BB962C8B-B14F-4D97-AF65-F5344CB8AC3E}">
        <p14:creationId xmlns:p14="http://schemas.microsoft.com/office/powerpoint/2010/main" val="220580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63F91F6-A300-4732-AAE5-18D5935AA38B}" type="datetimeFigureOut">
              <a:rPr lang="en-US" smtClean="0"/>
              <a:t>5/7/2020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8037AE9-D6E9-4D3E-8252-B712374477F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56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63F91F6-A300-4732-AAE5-18D5935AA38B}" type="datetimeFigureOut">
              <a:rPr lang="en-US" smtClean="0"/>
              <a:t>5/7/2020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8037AE9-D6E9-4D3E-8252-B712374477F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96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63F91F6-A300-4732-AAE5-18D5935AA38B}" type="datetimeFigureOut">
              <a:rPr lang="en-US" smtClean="0"/>
              <a:t>5/7/2020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8037AE9-D6E9-4D3E-8252-B712374477F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97006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tejask666/Tejas_INFO5731_Spring2020/tree/master/tejask666/Tejas_INFO5731_Spring2020/INFO%205731_Project_Team_Proje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velup.gitconnected.com/quick-web-scraping-with-python-beautiful-soup-4dde18468f1f" TargetMode="External"/><Relationship Id="rId2" Type="http://schemas.openxmlformats.org/officeDocument/2006/relationships/hyperlink" Target="https://towardsdatascience.com/forget-apis-do-python-scraping-using-beautiful-soup-import-data-file-from-the-web-part-2-27af5d666246" TargetMode="External"/><Relationship Id="rId1" Type="http://schemas.openxmlformats.org/officeDocument/2006/relationships/slideLayout" Target="../slideLayouts/slideLayout2.xml"/><Relationship Id="rId5" Type="http://schemas.openxmlformats.org/officeDocument/2006/relationships/hyperlink" Target="https://www.tutorialspoint.com/python/python_reg_expressions.htm" TargetMode="External"/><Relationship Id="rId4" Type="http://schemas.openxmlformats.org/officeDocument/2006/relationships/hyperlink" Target="https://levelup.gitconnected.com/web-scraping-with-selenium-in-python-8fde2f0fd55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1D93A2B-3B4E-43D4-8E55-4472DEA08DBC}"/>
              </a:ext>
            </a:extLst>
          </p:cNvPr>
          <p:cNvSpPr txBox="1">
            <a:spLocks/>
          </p:cNvSpPr>
          <p:nvPr/>
        </p:nvSpPr>
        <p:spPr>
          <a:xfrm>
            <a:off x="1290483" y="368388"/>
            <a:ext cx="9969910" cy="3540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89000"/>
              </a:lnSpc>
              <a:spcAft>
                <a:spcPts val="600"/>
              </a:spcAft>
            </a:pPr>
            <a:r>
              <a:rPr lang="en-US" sz="4000" b="1" cap="all" dirty="0">
                <a:solidFill>
                  <a:schemeClr val="tx2"/>
                </a:solidFill>
                <a:latin typeface="Times New Roman" panose="02020603050405020304" pitchFamily="18" charset="0"/>
                <a:cs typeface="Times New Roman" panose="02020603050405020304" pitchFamily="18" charset="0"/>
              </a:rPr>
              <a:t>INFO 5731 Team Presentation</a:t>
            </a:r>
            <a:br>
              <a:rPr lang="en-US" sz="4500" cap="all" dirty="0">
                <a:solidFill>
                  <a:schemeClr val="tx2"/>
                </a:solidFill>
                <a:latin typeface="Times New Roman" panose="02020603050405020304" pitchFamily="18" charset="0"/>
                <a:cs typeface="Times New Roman" panose="02020603050405020304" pitchFamily="18" charset="0"/>
              </a:rPr>
            </a:br>
            <a:endParaRPr lang="en-US" sz="4500" cap="all" dirty="0">
              <a:solidFill>
                <a:schemeClr val="tx2"/>
              </a:solidFill>
              <a:latin typeface="Times New Roman" panose="02020603050405020304" pitchFamily="18" charset="0"/>
              <a:cs typeface="Times New Roman" panose="02020603050405020304" pitchFamily="18" charset="0"/>
            </a:endParaRPr>
          </a:p>
          <a:p>
            <a:pPr algn="ctr">
              <a:lnSpc>
                <a:spcPct val="89000"/>
              </a:lnSpc>
              <a:spcAft>
                <a:spcPts val="600"/>
              </a:spcAft>
            </a:pPr>
            <a:br>
              <a:rPr lang="en-US" sz="4500" cap="all" dirty="0">
                <a:solidFill>
                  <a:schemeClr val="tx2"/>
                </a:solidFill>
                <a:latin typeface="Times New Roman" panose="02020603050405020304" pitchFamily="18" charset="0"/>
                <a:cs typeface="Times New Roman" panose="02020603050405020304" pitchFamily="18" charset="0"/>
              </a:rPr>
            </a:br>
            <a:r>
              <a:rPr lang="en-US" sz="4000" b="1" dirty="0">
                <a:solidFill>
                  <a:schemeClr val="tx2"/>
                </a:solidFill>
                <a:latin typeface="Times New Roman" panose="02020603050405020304" pitchFamily="18" charset="0"/>
                <a:cs typeface="Times New Roman" panose="02020603050405020304" pitchFamily="18" charset="0"/>
              </a:rPr>
              <a:t>Natural language processing of behavior analysis citations</a:t>
            </a:r>
            <a:r>
              <a:rPr lang="en-US" sz="4000" dirty="0">
                <a:solidFill>
                  <a:schemeClr val="tx2"/>
                </a:solidFill>
                <a:latin typeface="Times New Roman" panose="02020603050405020304" pitchFamily="18" charset="0"/>
                <a:cs typeface="Times New Roman" panose="02020603050405020304" pitchFamily="18" charset="0"/>
              </a:rPr>
              <a:t>.</a:t>
            </a:r>
          </a:p>
        </p:txBody>
      </p:sp>
      <p:sp>
        <p:nvSpPr>
          <p:cNvPr id="8" name="Title 1">
            <a:extLst>
              <a:ext uri="{FF2B5EF4-FFF2-40B4-BE49-F238E27FC236}">
                <a16:creationId xmlns:a16="http://schemas.microsoft.com/office/drawing/2014/main" id="{2B257ABD-2537-497B-9CEE-02A3469FAEDA}"/>
              </a:ext>
            </a:extLst>
          </p:cNvPr>
          <p:cNvSpPr txBox="1">
            <a:spLocks/>
          </p:cNvSpPr>
          <p:nvPr/>
        </p:nvSpPr>
        <p:spPr>
          <a:xfrm>
            <a:off x="2456834" y="5063612"/>
            <a:ext cx="7637208" cy="12293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Aft>
                <a:spcPts val="600"/>
              </a:spcAft>
            </a:pPr>
            <a:r>
              <a:rPr lang="en-US" sz="1600" b="1" dirty="0">
                <a:latin typeface="Times New Roman" panose="02020603050405020304" pitchFamily="18" charset="0"/>
                <a:cs typeface="Times New Roman" panose="02020603050405020304" pitchFamily="18" charset="0"/>
              </a:rPr>
              <a:t>Project Mentor: </a:t>
            </a:r>
            <a:r>
              <a:rPr lang="en-US" sz="1600" dirty="0">
                <a:latin typeface="Times New Roman" panose="02020603050405020304" pitchFamily="18" charset="0"/>
                <a:cs typeface="Times New Roman" panose="02020603050405020304" pitchFamily="18" charset="0"/>
              </a:rPr>
              <a:t>Nicole Blank </a:t>
            </a:r>
          </a:p>
          <a:p>
            <a:pPr>
              <a:lnSpc>
                <a:spcPct val="100000"/>
              </a:lnSpc>
              <a:spcAft>
                <a:spcPts val="600"/>
              </a:spcAft>
            </a:pPr>
            <a:r>
              <a:rPr lang="en-US" sz="1600" b="1" dirty="0">
                <a:latin typeface="Times New Roman" panose="02020603050405020304" pitchFamily="18" charset="0"/>
                <a:cs typeface="Times New Roman" panose="02020603050405020304" pitchFamily="18" charset="0"/>
              </a:rPr>
              <a:t>Project Leader: </a:t>
            </a:r>
            <a:r>
              <a:rPr lang="en-US" sz="1600" dirty="0">
                <a:latin typeface="Times New Roman" panose="02020603050405020304" pitchFamily="18" charset="0"/>
                <a:cs typeface="Times New Roman" panose="02020603050405020304" pitchFamily="18" charset="0"/>
              </a:rPr>
              <a:t>Tejas Kulkarni</a:t>
            </a:r>
          </a:p>
          <a:p>
            <a:pPr>
              <a:lnSpc>
                <a:spcPct val="100000"/>
              </a:lnSpc>
              <a:spcAft>
                <a:spcPts val="600"/>
              </a:spcAft>
            </a:pPr>
            <a:r>
              <a:rPr lang="en-US" sz="1600" b="1" dirty="0">
                <a:latin typeface="Times New Roman" panose="02020603050405020304" pitchFamily="18" charset="0"/>
                <a:cs typeface="Times New Roman" panose="02020603050405020304" pitchFamily="18" charset="0"/>
              </a:rPr>
              <a:t>Project Members: </a:t>
            </a:r>
            <a:r>
              <a:rPr lang="en-US" sz="1600" dirty="0">
                <a:latin typeface="Times New Roman" panose="02020603050405020304" pitchFamily="18" charset="0"/>
                <a:cs typeface="Times New Roman" panose="02020603050405020304" pitchFamily="18" charset="0"/>
              </a:rPr>
              <a:t>Bharath </a:t>
            </a:r>
            <a:r>
              <a:rPr lang="en-US" sz="1600" dirty="0" err="1">
                <a:latin typeface="Times New Roman" panose="02020603050405020304" pitchFamily="18" charset="0"/>
                <a:cs typeface="Times New Roman" panose="02020603050405020304" pitchFamily="18" charset="0"/>
              </a:rPr>
              <a:t>Suroju</a:t>
            </a:r>
            <a:r>
              <a:rPr lang="en-US" sz="1600" dirty="0">
                <a:latin typeface="Times New Roman" panose="02020603050405020304" pitchFamily="18" charset="0"/>
                <a:cs typeface="Times New Roman" panose="02020603050405020304" pitchFamily="18" charset="0"/>
              </a:rPr>
              <a:t>, Anand </a:t>
            </a:r>
            <a:r>
              <a:rPr lang="en-US" sz="1600" dirty="0" err="1">
                <a:latin typeface="Times New Roman" panose="02020603050405020304" pitchFamily="18" charset="0"/>
                <a:cs typeface="Times New Roman" panose="02020603050405020304" pitchFamily="18" charset="0"/>
              </a:rPr>
              <a:t>Pandarapagada</a:t>
            </a:r>
            <a:r>
              <a:rPr lang="en-US" sz="1600" dirty="0">
                <a:latin typeface="Times New Roman" panose="02020603050405020304" pitchFamily="18" charset="0"/>
                <a:cs typeface="Times New Roman" panose="02020603050405020304" pitchFamily="18" charset="0"/>
              </a:rPr>
              <a:t>, Mayuri Joshi, Shruti Mathur</a:t>
            </a:r>
          </a:p>
        </p:txBody>
      </p:sp>
    </p:spTree>
    <p:extLst>
      <p:ext uri="{BB962C8B-B14F-4D97-AF65-F5344CB8AC3E}">
        <p14:creationId xmlns:p14="http://schemas.microsoft.com/office/powerpoint/2010/main" val="369318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1EC2-E835-48AD-9B57-34F18D323865}"/>
              </a:ext>
            </a:extLst>
          </p:cNvPr>
          <p:cNvSpPr>
            <a:spLocks noGrp="1"/>
          </p:cNvSpPr>
          <p:nvPr>
            <p:ph type="title"/>
          </p:nvPr>
        </p:nvSpPr>
        <p:spPr>
          <a:xfrm>
            <a:off x="1122218" y="290945"/>
            <a:ext cx="10644908" cy="725055"/>
          </a:xfrm>
        </p:spPr>
        <p:txBody>
          <a:bodyPr>
            <a:normAutofit/>
          </a:bodyPr>
          <a:lstStyle/>
          <a:p>
            <a:r>
              <a:rPr lang="en-US" sz="3600" dirty="0">
                <a:latin typeface="Times New Roman" panose="02020603050405020304" pitchFamily="18" charset="0"/>
                <a:cs typeface="Times New Roman" panose="02020603050405020304" pitchFamily="18" charset="0"/>
              </a:rPr>
              <a:t>Data Retrieval Process and Results</a:t>
            </a:r>
          </a:p>
        </p:txBody>
      </p:sp>
      <p:sp>
        <p:nvSpPr>
          <p:cNvPr id="3" name="Content Placeholder 2">
            <a:extLst>
              <a:ext uri="{FF2B5EF4-FFF2-40B4-BE49-F238E27FC236}">
                <a16:creationId xmlns:a16="http://schemas.microsoft.com/office/drawing/2014/main" id="{7B3C6E61-07F4-4B0C-9EDF-414A1A9E7FC6}"/>
              </a:ext>
            </a:extLst>
          </p:cNvPr>
          <p:cNvSpPr>
            <a:spLocks noGrp="1"/>
          </p:cNvSpPr>
          <p:nvPr>
            <p:ph idx="1"/>
          </p:nvPr>
        </p:nvSpPr>
        <p:spPr>
          <a:xfrm>
            <a:off x="1122217" y="1168399"/>
            <a:ext cx="10644909" cy="512156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Process 1</a:t>
            </a:r>
          </a:p>
          <a:p>
            <a:pPr marL="0" indent="0">
              <a:buNone/>
            </a:pPr>
            <a:r>
              <a:rPr lang="en-US" dirty="0">
                <a:latin typeface="Times New Roman" panose="02020603050405020304" pitchFamily="18" charset="0"/>
                <a:cs typeface="Times New Roman" panose="02020603050405020304" pitchFamily="18" charset="0"/>
              </a:rPr>
              <a:t>In this process we are extracting references using Beautiful soup,Urlib.request module and Regular expressions.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process is used to collect references from below Journals –</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Analysis of Verbal Behavior</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Behavior Analysis in Practice</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Behavior and Social Issues</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European Journal of Behavior Analysis</a:t>
            </a:r>
          </a:p>
          <a:p>
            <a:pPr>
              <a:buSzPct val="780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74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907CF8-D28E-4261-A62C-FDAD6E68756A}"/>
              </a:ext>
            </a:extLst>
          </p:cNvPr>
          <p:cNvSpPr>
            <a:spLocks noGrp="1"/>
          </p:cNvSpPr>
          <p:nvPr>
            <p:ph type="title"/>
          </p:nvPr>
        </p:nvSpPr>
        <p:spPr>
          <a:xfrm>
            <a:off x="1122218" y="290945"/>
            <a:ext cx="10644908" cy="725055"/>
          </a:xfrm>
        </p:spPr>
        <p:txBody>
          <a:bodyPr>
            <a:normAutofit/>
          </a:bodyPr>
          <a:lstStyle/>
          <a:p>
            <a:r>
              <a:rPr lang="en-US" sz="3600" dirty="0">
                <a:latin typeface="Times New Roman" panose="02020603050405020304" pitchFamily="18" charset="0"/>
                <a:cs typeface="Times New Roman" panose="02020603050405020304" pitchFamily="18" charset="0"/>
              </a:rPr>
              <a:t>Data Retrieval Process and Results</a:t>
            </a:r>
          </a:p>
        </p:txBody>
      </p:sp>
      <p:sp>
        <p:nvSpPr>
          <p:cNvPr id="3" name="Content Placeholder 2">
            <a:extLst>
              <a:ext uri="{FF2B5EF4-FFF2-40B4-BE49-F238E27FC236}">
                <a16:creationId xmlns:a16="http://schemas.microsoft.com/office/drawing/2014/main" id="{21204220-BE89-402A-995E-5F0A70170723}"/>
              </a:ext>
            </a:extLst>
          </p:cNvPr>
          <p:cNvSpPr>
            <a:spLocks noGrp="1"/>
          </p:cNvSpPr>
          <p:nvPr>
            <p:ph idx="1"/>
          </p:nvPr>
        </p:nvSpPr>
        <p:spPr>
          <a:xfrm>
            <a:off x="1295400" y="1015999"/>
            <a:ext cx="10739582" cy="5661891"/>
          </a:xfrm>
        </p:spPr>
        <p:txBody>
          <a:bodyPr/>
          <a:lstStyle/>
          <a:p>
            <a:pPr marL="0" indent="0">
              <a:buNone/>
            </a:pPr>
            <a:r>
              <a:rPr lang="en-US" b="1" dirty="0">
                <a:latin typeface="Times New Roman" panose="02020603050405020304" pitchFamily="18" charset="0"/>
                <a:cs typeface="Times New Roman" panose="02020603050405020304" pitchFamily="18" charset="0"/>
              </a:rPr>
              <a:t>Process 1</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AE254D3B-AB05-48DD-9A98-14FFE79B12A5}"/>
              </a:ext>
            </a:extLst>
          </p:cNvPr>
          <p:cNvPicPr/>
          <p:nvPr/>
        </p:nvPicPr>
        <p:blipFill>
          <a:blip r:embed="rId2"/>
          <a:stretch>
            <a:fillRect/>
          </a:stretch>
        </p:blipFill>
        <p:spPr>
          <a:xfrm>
            <a:off x="1295400" y="1654616"/>
            <a:ext cx="6546274" cy="2899007"/>
          </a:xfrm>
          <a:prstGeom prst="rect">
            <a:avLst/>
          </a:prstGeom>
        </p:spPr>
      </p:pic>
      <p:sp>
        <p:nvSpPr>
          <p:cNvPr id="6" name="Rounded Rectangular Callout 23">
            <a:extLst>
              <a:ext uri="{FF2B5EF4-FFF2-40B4-BE49-F238E27FC236}">
                <a16:creationId xmlns:a16="http://schemas.microsoft.com/office/drawing/2014/main" id="{17FE8C7A-7815-4ED9-BDD4-81DAD7C4DE8D}"/>
              </a:ext>
            </a:extLst>
          </p:cNvPr>
          <p:cNvSpPr>
            <a:spLocks noChangeArrowheads="1"/>
          </p:cNvSpPr>
          <p:nvPr/>
        </p:nvSpPr>
        <p:spPr bwMode="auto">
          <a:xfrm>
            <a:off x="1641283" y="3355942"/>
            <a:ext cx="1865487" cy="216817"/>
          </a:xfrm>
          <a:prstGeom prst="wedgeRoundRectCallout">
            <a:avLst>
              <a:gd name="adj1" fmla="val 30479"/>
              <a:gd name="adj2" fmla="val 821987"/>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en-US" altLang="en-US" sz="1800" b="1" dirty="0"/>
          </a:p>
        </p:txBody>
      </p:sp>
      <p:sp>
        <p:nvSpPr>
          <p:cNvPr id="7" name="TextBox 13">
            <a:extLst>
              <a:ext uri="{FF2B5EF4-FFF2-40B4-BE49-F238E27FC236}">
                <a16:creationId xmlns:a16="http://schemas.microsoft.com/office/drawing/2014/main" id="{6ADFCED4-DA3A-48C5-996F-BB7E5C73A9C9}"/>
              </a:ext>
            </a:extLst>
          </p:cNvPr>
          <p:cNvSpPr txBox="1">
            <a:spLocks noChangeArrowheads="1"/>
          </p:cNvSpPr>
          <p:nvPr/>
        </p:nvSpPr>
        <p:spPr bwMode="auto">
          <a:xfrm>
            <a:off x="1450695" y="5260303"/>
            <a:ext cx="4645305" cy="5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lvl="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 urlib.request module is used to make a request to the website</a:t>
            </a:r>
            <a:r>
              <a:rPr lang="en-US" dirty="0"/>
              <a:t>.</a:t>
            </a:r>
          </a:p>
        </p:txBody>
      </p:sp>
      <p:sp>
        <p:nvSpPr>
          <p:cNvPr id="8" name="Rounded Rectangular Callout 23">
            <a:extLst>
              <a:ext uri="{FF2B5EF4-FFF2-40B4-BE49-F238E27FC236}">
                <a16:creationId xmlns:a16="http://schemas.microsoft.com/office/drawing/2014/main" id="{FC4DF0EB-9290-4E2E-B777-696A808B6A8F}"/>
              </a:ext>
            </a:extLst>
          </p:cNvPr>
          <p:cNvSpPr>
            <a:spLocks noChangeArrowheads="1"/>
          </p:cNvSpPr>
          <p:nvPr/>
        </p:nvSpPr>
        <p:spPr bwMode="auto">
          <a:xfrm>
            <a:off x="1641283" y="2178949"/>
            <a:ext cx="1702089" cy="196129"/>
          </a:xfrm>
          <a:prstGeom prst="wedgeRoundRectCallout">
            <a:avLst>
              <a:gd name="adj1" fmla="val 206358"/>
              <a:gd name="adj2" fmla="val 303369"/>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en-US" altLang="en-US" sz="1800" b="1" dirty="0"/>
          </a:p>
        </p:txBody>
      </p:sp>
      <p:sp>
        <p:nvSpPr>
          <p:cNvPr id="9" name="TextBox 13">
            <a:extLst>
              <a:ext uri="{FF2B5EF4-FFF2-40B4-BE49-F238E27FC236}">
                <a16:creationId xmlns:a16="http://schemas.microsoft.com/office/drawing/2014/main" id="{244C6239-2D52-4FE6-BBC8-801888949A0E}"/>
              </a:ext>
            </a:extLst>
          </p:cNvPr>
          <p:cNvSpPr txBox="1">
            <a:spLocks noChangeArrowheads="1"/>
          </p:cNvSpPr>
          <p:nvPr/>
        </p:nvSpPr>
        <p:spPr bwMode="auto">
          <a:xfrm>
            <a:off x="5293023" y="3065093"/>
            <a:ext cx="464530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lvl="0" indent="-285750">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locating content that is hidden within the HTML structure.</a:t>
            </a:r>
          </a:p>
        </p:txBody>
      </p:sp>
      <p:pic>
        <p:nvPicPr>
          <p:cNvPr id="10" name="Picture 9">
            <a:extLst>
              <a:ext uri="{FF2B5EF4-FFF2-40B4-BE49-F238E27FC236}">
                <a16:creationId xmlns:a16="http://schemas.microsoft.com/office/drawing/2014/main" id="{2FC026CC-20D6-4427-BBB5-D7C300F933C7}"/>
              </a:ext>
            </a:extLst>
          </p:cNvPr>
          <p:cNvPicPr/>
          <p:nvPr/>
        </p:nvPicPr>
        <p:blipFill>
          <a:blip r:embed="rId3"/>
          <a:stretch>
            <a:fillRect/>
          </a:stretch>
        </p:blipFill>
        <p:spPr>
          <a:xfrm>
            <a:off x="6567259" y="3355942"/>
            <a:ext cx="5467723" cy="2526383"/>
          </a:xfrm>
          <a:prstGeom prst="rect">
            <a:avLst/>
          </a:prstGeom>
        </p:spPr>
      </p:pic>
      <p:sp>
        <p:nvSpPr>
          <p:cNvPr id="11" name="Rectangle 10">
            <a:extLst>
              <a:ext uri="{FF2B5EF4-FFF2-40B4-BE49-F238E27FC236}">
                <a16:creationId xmlns:a16="http://schemas.microsoft.com/office/drawing/2014/main" id="{47118BDE-42CF-4BE7-8C75-7CEF5AC937CE}"/>
              </a:ext>
            </a:extLst>
          </p:cNvPr>
          <p:cNvSpPr/>
          <p:nvPr/>
        </p:nvSpPr>
        <p:spPr>
          <a:xfrm>
            <a:off x="6567259" y="6006425"/>
            <a:ext cx="5546184" cy="768415"/>
          </a:xfrm>
          <a:prstGeom prst="rect">
            <a:avLst/>
          </a:prstGeom>
        </p:spPr>
        <p:txBody>
          <a:bodyPr wrap="square">
            <a:spAutoFit/>
          </a:bodyPr>
          <a:lstStyle/>
          <a:p>
            <a:pPr marL="285750" marR="0" lvl="0" indent="-285750">
              <a:lnSpc>
                <a:spcPct val="107000"/>
              </a:lnSpc>
              <a:spcBef>
                <a:spcPts val="0"/>
              </a:spcBef>
              <a:spcAft>
                <a:spcPts val="800"/>
              </a:spcAft>
              <a:buFont typeface="Courier New" panose="02070309020205020404" pitchFamily="49" charset="0"/>
              <a:buChar char="o"/>
            </a:pPr>
            <a:r>
              <a:rPr lang="en-US" sz="1400" dirty="0">
                <a:latin typeface="Times New Roman" panose="02020603050405020304" pitchFamily="18" charset="0"/>
                <a:ea typeface="宋体" panose="02010600030101010101" pitchFamily="2" charset="-122"/>
                <a:cs typeface="Times New Roman" panose="02020603050405020304" pitchFamily="18" charset="0"/>
              </a:rPr>
              <a:t>This step helps to get all the journal links from the given webpage link and the next step is to get into the journal links and collect all the article links. </a:t>
            </a:r>
          </a:p>
        </p:txBody>
      </p:sp>
    </p:spTree>
    <p:extLst>
      <p:ext uri="{BB962C8B-B14F-4D97-AF65-F5344CB8AC3E}">
        <p14:creationId xmlns:p14="http://schemas.microsoft.com/office/powerpoint/2010/main" val="165880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23DDCB-6765-41EA-953A-C31215B75F62}"/>
              </a:ext>
            </a:extLst>
          </p:cNvPr>
          <p:cNvSpPr>
            <a:spLocks noGrp="1"/>
          </p:cNvSpPr>
          <p:nvPr>
            <p:ph type="title"/>
          </p:nvPr>
        </p:nvSpPr>
        <p:spPr>
          <a:xfrm>
            <a:off x="1122218" y="290945"/>
            <a:ext cx="10644908" cy="725055"/>
          </a:xfrm>
        </p:spPr>
        <p:txBody>
          <a:bodyPr>
            <a:normAutofit/>
          </a:bodyPr>
          <a:lstStyle/>
          <a:p>
            <a:r>
              <a:rPr lang="en-US" sz="3600" dirty="0">
                <a:latin typeface="Times New Roman" panose="02020603050405020304" pitchFamily="18" charset="0"/>
                <a:cs typeface="Times New Roman" panose="02020603050405020304" pitchFamily="18" charset="0"/>
              </a:rPr>
              <a:t>Data Retrieval Process and Results</a:t>
            </a:r>
          </a:p>
        </p:txBody>
      </p:sp>
      <p:sp>
        <p:nvSpPr>
          <p:cNvPr id="3" name="Content Placeholder 2">
            <a:extLst>
              <a:ext uri="{FF2B5EF4-FFF2-40B4-BE49-F238E27FC236}">
                <a16:creationId xmlns:a16="http://schemas.microsoft.com/office/drawing/2014/main" id="{D47A5830-C1F5-411B-9C89-D30D2033EEC3}"/>
              </a:ext>
            </a:extLst>
          </p:cNvPr>
          <p:cNvSpPr>
            <a:spLocks noGrp="1"/>
          </p:cNvSpPr>
          <p:nvPr>
            <p:ph idx="1"/>
          </p:nvPr>
        </p:nvSpPr>
        <p:spPr>
          <a:xfrm>
            <a:off x="1122218" y="1016000"/>
            <a:ext cx="10857346" cy="1274618"/>
          </a:xfrm>
        </p:spPr>
        <p:txBody>
          <a:bodyPr/>
          <a:lstStyle/>
          <a:p>
            <a:pPr lvl="0"/>
            <a:r>
              <a:rPr lang="en-US" dirty="0">
                <a:latin typeface="Times New Roman" panose="02020603050405020304" pitchFamily="18" charset="0"/>
                <a:cs typeface="Times New Roman" panose="02020603050405020304" pitchFamily="18" charset="0"/>
              </a:rPr>
              <a:t>After extracting the references, the final step here is to extract the author name, journal name, Article name and the year and put these in a structured format.</a:t>
            </a:r>
          </a:p>
          <a:p>
            <a:r>
              <a:rPr lang="en-US" dirty="0">
                <a:latin typeface="Times New Roman" panose="02020603050405020304" pitchFamily="18" charset="0"/>
                <a:cs typeface="Times New Roman" panose="02020603050405020304" pitchFamily="18" charset="0"/>
              </a:rPr>
              <a:t>Each record is in the form of Author name(year). Article name. Journal name, pages </a:t>
            </a:r>
          </a:p>
          <a:p>
            <a:endParaRPr lang="en-US" dirty="0"/>
          </a:p>
        </p:txBody>
      </p:sp>
      <p:pic>
        <p:nvPicPr>
          <p:cNvPr id="5" name="Picture 4">
            <a:extLst>
              <a:ext uri="{FF2B5EF4-FFF2-40B4-BE49-F238E27FC236}">
                <a16:creationId xmlns:a16="http://schemas.microsoft.com/office/drawing/2014/main" id="{7750E0EE-2334-4ED4-AC01-84C6E1DCB8A9}"/>
              </a:ext>
            </a:extLst>
          </p:cNvPr>
          <p:cNvPicPr/>
          <p:nvPr/>
        </p:nvPicPr>
        <p:blipFill>
          <a:blip r:embed="rId2"/>
          <a:stretch>
            <a:fillRect/>
          </a:stretch>
        </p:blipFill>
        <p:spPr>
          <a:xfrm>
            <a:off x="1421295" y="2400531"/>
            <a:ext cx="4563110" cy="3830320"/>
          </a:xfrm>
          <a:prstGeom prst="rect">
            <a:avLst/>
          </a:prstGeom>
        </p:spPr>
      </p:pic>
      <p:sp>
        <p:nvSpPr>
          <p:cNvPr id="6" name="TextBox 13">
            <a:extLst>
              <a:ext uri="{FF2B5EF4-FFF2-40B4-BE49-F238E27FC236}">
                <a16:creationId xmlns:a16="http://schemas.microsoft.com/office/drawing/2014/main" id="{8733F401-D266-4279-A35E-73B38D79E265}"/>
              </a:ext>
            </a:extLst>
          </p:cNvPr>
          <p:cNvSpPr txBox="1">
            <a:spLocks noChangeArrowheads="1"/>
          </p:cNvSpPr>
          <p:nvPr/>
        </p:nvSpPr>
        <p:spPr bwMode="auto">
          <a:xfrm>
            <a:off x="6207596" y="3235100"/>
            <a:ext cx="50607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lvl="0" indent="-28575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To extract the attributes individually various regex are used. </a:t>
            </a:r>
          </a:p>
        </p:txBody>
      </p:sp>
      <p:pic>
        <p:nvPicPr>
          <p:cNvPr id="7" name="Picture 6">
            <a:extLst>
              <a:ext uri="{FF2B5EF4-FFF2-40B4-BE49-F238E27FC236}">
                <a16:creationId xmlns:a16="http://schemas.microsoft.com/office/drawing/2014/main" id="{082EE5E9-4CA0-4856-A245-8C3327B72B66}"/>
              </a:ext>
            </a:extLst>
          </p:cNvPr>
          <p:cNvPicPr/>
          <p:nvPr/>
        </p:nvPicPr>
        <p:blipFill>
          <a:blip r:embed="rId3"/>
          <a:stretch>
            <a:fillRect/>
          </a:stretch>
        </p:blipFill>
        <p:spPr>
          <a:xfrm>
            <a:off x="4120573" y="2808023"/>
            <a:ext cx="5410200" cy="1962150"/>
          </a:xfrm>
          <a:prstGeom prst="rect">
            <a:avLst/>
          </a:prstGeom>
        </p:spPr>
      </p:pic>
      <p:sp>
        <p:nvSpPr>
          <p:cNvPr id="8" name="Rectangle 7">
            <a:extLst>
              <a:ext uri="{FF2B5EF4-FFF2-40B4-BE49-F238E27FC236}">
                <a16:creationId xmlns:a16="http://schemas.microsoft.com/office/drawing/2014/main" id="{211FFE6D-0C9D-42E9-A0BE-D9118013D786}"/>
              </a:ext>
            </a:extLst>
          </p:cNvPr>
          <p:cNvSpPr/>
          <p:nvPr/>
        </p:nvSpPr>
        <p:spPr>
          <a:xfrm>
            <a:off x="6825673" y="2241543"/>
            <a:ext cx="6096000" cy="523220"/>
          </a:xfrm>
          <a:prstGeom prst="rect">
            <a:avLst/>
          </a:prstGeom>
        </p:spPr>
        <p:txBody>
          <a:bodyPr>
            <a:spAutoFit/>
          </a:bodyPr>
          <a:lstStyle/>
          <a:p>
            <a:r>
              <a:rPr lang="en-US" sz="1400" b="1" dirty="0">
                <a:latin typeface="Times New Roman" panose="02020603050405020304" pitchFamily="18" charset="0"/>
                <a:ea typeface="宋体" panose="02010600030101010101" pitchFamily="2" charset="-122"/>
                <a:cs typeface="Times New Roman" panose="02020603050405020304" pitchFamily="18" charset="0"/>
              </a:rPr>
              <a:t>The extracted attributes are written to the Excel Worksheet using the xlswriter</a:t>
            </a:r>
          </a:p>
        </p:txBody>
      </p:sp>
      <p:sp>
        <p:nvSpPr>
          <p:cNvPr id="9" name="Rounded Rectangular Callout 23">
            <a:extLst>
              <a:ext uri="{FF2B5EF4-FFF2-40B4-BE49-F238E27FC236}">
                <a16:creationId xmlns:a16="http://schemas.microsoft.com/office/drawing/2014/main" id="{024FF300-0BD4-44F6-A7B3-703246B28513}"/>
              </a:ext>
            </a:extLst>
          </p:cNvPr>
          <p:cNvSpPr>
            <a:spLocks noChangeArrowheads="1"/>
          </p:cNvSpPr>
          <p:nvPr/>
        </p:nvSpPr>
        <p:spPr bwMode="auto">
          <a:xfrm>
            <a:off x="5347855" y="3112655"/>
            <a:ext cx="1265381" cy="220509"/>
          </a:xfrm>
          <a:prstGeom prst="wedgeRoundRectCallout">
            <a:avLst>
              <a:gd name="adj1" fmla="val 318766"/>
              <a:gd name="adj2" fmla="val -316552"/>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en-US" altLang="en-US" sz="1800" b="1" dirty="0"/>
          </a:p>
        </p:txBody>
      </p:sp>
      <p:pic>
        <p:nvPicPr>
          <p:cNvPr id="11" name="Picture 10">
            <a:extLst>
              <a:ext uri="{FF2B5EF4-FFF2-40B4-BE49-F238E27FC236}">
                <a16:creationId xmlns:a16="http://schemas.microsoft.com/office/drawing/2014/main" id="{9A30AAD2-4D52-46E7-B29A-342DEE992968}"/>
              </a:ext>
            </a:extLst>
          </p:cNvPr>
          <p:cNvPicPr>
            <a:picLocks noChangeAspect="1"/>
          </p:cNvPicPr>
          <p:nvPr/>
        </p:nvPicPr>
        <p:blipFill>
          <a:blip r:embed="rId4"/>
          <a:stretch>
            <a:fillRect/>
          </a:stretch>
        </p:blipFill>
        <p:spPr>
          <a:xfrm>
            <a:off x="3058179" y="2805368"/>
            <a:ext cx="6481284" cy="3511032"/>
          </a:xfrm>
          <a:prstGeom prst="rect">
            <a:avLst/>
          </a:prstGeom>
        </p:spPr>
      </p:pic>
      <p:sp>
        <p:nvSpPr>
          <p:cNvPr id="12" name="TextBox 11">
            <a:extLst>
              <a:ext uri="{FF2B5EF4-FFF2-40B4-BE49-F238E27FC236}">
                <a16:creationId xmlns:a16="http://schemas.microsoft.com/office/drawing/2014/main" id="{37A9E081-CB98-4DE4-86D6-88A66B755820}"/>
              </a:ext>
            </a:extLst>
          </p:cNvPr>
          <p:cNvSpPr txBox="1"/>
          <p:nvPr/>
        </p:nvSpPr>
        <p:spPr>
          <a:xfrm>
            <a:off x="4436583" y="2287352"/>
            <a:ext cx="3542025" cy="369332"/>
          </a:xfrm>
          <a:prstGeom prst="rect">
            <a:avLst/>
          </a:prstGeom>
          <a:noFill/>
        </p:spPr>
        <p:txBody>
          <a:bodyPr wrap="square" rtlCol="0">
            <a:spAutoFit/>
          </a:bodyPr>
          <a:lstStyle/>
          <a:p>
            <a:pPr algn="ctr"/>
            <a:r>
              <a:rPr lang="en-US" b="1" dirty="0">
                <a:solidFill>
                  <a:schemeClr val="tx1">
                    <a:lumMod val="95000"/>
                    <a:lumOff val="5000"/>
                  </a:schemeClr>
                </a:solidFill>
              </a:rPr>
              <a:t>FINAL RESULT</a:t>
            </a:r>
          </a:p>
        </p:txBody>
      </p:sp>
    </p:spTree>
    <p:extLst>
      <p:ext uri="{BB962C8B-B14F-4D97-AF65-F5344CB8AC3E}">
        <p14:creationId xmlns:p14="http://schemas.microsoft.com/office/powerpoint/2010/main" val="6158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animBg="1"/>
      <p:bldP spid="9" grpId="1"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B7C409-413D-42A1-B9A3-14F0C3C407BE}"/>
              </a:ext>
            </a:extLst>
          </p:cNvPr>
          <p:cNvSpPr>
            <a:spLocks noGrp="1"/>
          </p:cNvSpPr>
          <p:nvPr>
            <p:ph type="title"/>
          </p:nvPr>
        </p:nvSpPr>
        <p:spPr>
          <a:xfrm>
            <a:off x="1122218" y="290945"/>
            <a:ext cx="10644908" cy="725055"/>
          </a:xfrm>
        </p:spPr>
        <p:txBody>
          <a:bodyPr>
            <a:normAutofit/>
          </a:bodyPr>
          <a:lstStyle/>
          <a:p>
            <a:r>
              <a:rPr lang="en-US" sz="3600" dirty="0">
                <a:latin typeface="Times New Roman" panose="02020603050405020304" pitchFamily="18" charset="0"/>
                <a:cs typeface="Times New Roman" panose="02020603050405020304" pitchFamily="18" charset="0"/>
              </a:rPr>
              <a:t>Data Retrieval Process and Results</a:t>
            </a:r>
          </a:p>
        </p:txBody>
      </p:sp>
      <p:sp>
        <p:nvSpPr>
          <p:cNvPr id="3" name="Content Placeholder 2">
            <a:extLst>
              <a:ext uri="{FF2B5EF4-FFF2-40B4-BE49-F238E27FC236}">
                <a16:creationId xmlns:a16="http://schemas.microsoft.com/office/drawing/2014/main" id="{48150C5B-CFBD-4155-A567-01EFF131A580}"/>
              </a:ext>
            </a:extLst>
          </p:cNvPr>
          <p:cNvSpPr>
            <a:spLocks noGrp="1"/>
          </p:cNvSpPr>
          <p:nvPr>
            <p:ph idx="1"/>
          </p:nvPr>
        </p:nvSpPr>
        <p:spPr>
          <a:xfrm>
            <a:off x="1011380" y="1369290"/>
            <a:ext cx="10986656" cy="264852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Process 2</a:t>
            </a:r>
          </a:p>
          <a:p>
            <a:pPr marL="0" indent="0">
              <a:buNone/>
            </a:pPr>
            <a:r>
              <a:rPr lang="en-US" dirty="0">
                <a:latin typeface="Times New Roman" panose="02020603050405020304" pitchFamily="18" charset="0"/>
                <a:cs typeface="Times New Roman" panose="02020603050405020304" pitchFamily="18" charset="0"/>
              </a:rPr>
              <a:t>In this process we are extracting references using pdfpageinterpreter, text converter, pdfresourcemanager</a:t>
            </a:r>
          </a:p>
          <a:p>
            <a:pPr marL="0" indent="0">
              <a:buNone/>
            </a:pPr>
            <a:r>
              <a:rPr lang="en-US" dirty="0">
                <a:latin typeface="Times New Roman" panose="02020603050405020304" pitchFamily="18" charset="0"/>
                <a:cs typeface="Times New Roman" panose="02020603050405020304" pitchFamily="18" charset="0"/>
              </a:rPr>
              <a:t>from Journal : </a:t>
            </a:r>
          </a:p>
          <a:p>
            <a:pPr>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Mexican Journal of Behavior Analysis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1EB56D60-F615-428B-8D64-28259C56A8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2916" y="1264920"/>
            <a:ext cx="5661660" cy="4328160"/>
          </a:xfrm>
          <a:prstGeom prst="rect">
            <a:avLst/>
          </a:prstGeom>
          <a:noFill/>
          <a:ln>
            <a:noFill/>
          </a:ln>
        </p:spPr>
      </p:pic>
      <p:sp>
        <p:nvSpPr>
          <p:cNvPr id="6" name="Rounded Rectangular Callout 23">
            <a:extLst>
              <a:ext uri="{FF2B5EF4-FFF2-40B4-BE49-F238E27FC236}">
                <a16:creationId xmlns:a16="http://schemas.microsoft.com/office/drawing/2014/main" id="{F76D9337-85D7-45BF-A543-5468494A7F46}"/>
              </a:ext>
            </a:extLst>
          </p:cNvPr>
          <p:cNvSpPr>
            <a:spLocks noChangeArrowheads="1"/>
          </p:cNvSpPr>
          <p:nvPr/>
        </p:nvSpPr>
        <p:spPr bwMode="auto">
          <a:xfrm>
            <a:off x="2082916" y="1594426"/>
            <a:ext cx="3735993" cy="1970810"/>
          </a:xfrm>
          <a:prstGeom prst="wedgeRoundRectCallout">
            <a:avLst>
              <a:gd name="adj1" fmla="val 111277"/>
              <a:gd name="adj2" fmla="val 64221"/>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6">
            <a:extLst>
              <a:ext uri="{FF2B5EF4-FFF2-40B4-BE49-F238E27FC236}">
                <a16:creationId xmlns:a16="http://schemas.microsoft.com/office/drawing/2014/main" id="{DCEA506C-DDB1-487D-8112-4488D4D9E837}"/>
              </a:ext>
            </a:extLst>
          </p:cNvPr>
          <p:cNvSpPr/>
          <p:nvPr/>
        </p:nvSpPr>
        <p:spPr>
          <a:xfrm>
            <a:off x="5338618" y="3922408"/>
            <a:ext cx="6096000" cy="1387367"/>
          </a:xfrm>
          <a:prstGeom prst="rect">
            <a:avLst/>
          </a:prstGeom>
        </p:spPr>
        <p:txBody>
          <a:bodyPr>
            <a:spAutoFit/>
          </a:bodyPr>
          <a:lstStyle/>
          <a:p>
            <a:pPr marL="342900" marR="0" lvl="0" indent="-342900">
              <a:lnSpc>
                <a:spcPct val="107000"/>
              </a:lnSpc>
              <a:spcBef>
                <a:spcPts val="0"/>
              </a:spcBef>
              <a:spcAft>
                <a:spcPts val="800"/>
              </a:spcAft>
              <a:buFont typeface="Courier New" panose="02070309020205020404" pitchFamily="49" charset="0"/>
              <a:buChar char="o"/>
            </a:pPr>
            <a:r>
              <a:rPr lang="en-US" sz="2000" dirty="0">
                <a:solidFill>
                  <a:schemeClr val="tx2"/>
                </a:solidFill>
                <a:latin typeface="Times New Roman" panose="02020603050405020304" pitchFamily="18" charset="0"/>
                <a:cs typeface="Times New Roman" panose="02020603050405020304" pitchFamily="18" charset="0"/>
              </a:rPr>
              <a:t>pdfminer tool is installed and various packages like pdfpageinterpreter, text converter, pdfresourcemanager are imported to convert data into text file and extract the references from them.</a:t>
            </a:r>
          </a:p>
        </p:txBody>
      </p:sp>
      <p:pic>
        <p:nvPicPr>
          <p:cNvPr id="8" name="Picture 7">
            <a:extLst>
              <a:ext uri="{FF2B5EF4-FFF2-40B4-BE49-F238E27FC236}">
                <a16:creationId xmlns:a16="http://schemas.microsoft.com/office/drawing/2014/main" id="{4C4BBB1F-FFB1-42D0-94CA-C99029FC3B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57273" y="1663987"/>
            <a:ext cx="5943600" cy="2263775"/>
          </a:xfrm>
          <a:prstGeom prst="rect">
            <a:avLst/>
          </a:prstGeom>
          <a:noFill/>
          <a:ln>
            <a:noFill/>
          </a:ln>
        </p:spPr>
      </p:pic>
      <p:sp>
        <p:nvSpPr>
          <p:cNvPr id="9" name="TextBox 8">
            <a:extLst>
              <a:ext uri="{FF2B5EF4-FFF2-40B4-BE49-F238E27FC236}">
                <a16:creationId xmlns:a16="http://schemas.microsoft.com/office/drawing/2014/main" id="{4A3906E7-6BF2-4C19-859F-6671EA729057}"/>
              </a:ext>
            </a:extLst>
          </p:cNvPr>
          <p:cNvSpPr txBox="1"/>
          <p:nvPr/>
        </p:nvSpPr>
        <p:spPr>
          <a:xfrm>
            <a:off x="2352245" y="4503825"/>
            <a:ext cx="8304925"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Here all the pdf files are saved in folder and each file is iterated, then data is converted into the text document and the reference are extracted from that data</a:t>
            </a:r>
            <a:r>
              <a:rPr lang="en-US" dirty="0"/>
              <a:t>.</a:t>
            </a:r>
          </a:p>
          <a:p>
            <a:endParaRPr lang="en-US" dirty="0"/>
          </a:p>
        </p:txBody>
      </p:sp>
      <p:pic>
        <p:nvPicPr>
          <p:cNvPr id="10" name="Picture 9">
            <a:extLst>
              <a:ext uri="{FF2B5EF4-FFF2-40B4-BE49-F238E27FC236}">
                <a16:creationId xmlns:a16="http://schemas.microsoft.com/office/drawing/2014/main" id="{E274DC21-037E-4832-A258-E4A8D6F820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31011" y="2647659"/>
            <a:ext cx="5943600" cy="2263775"/>
          </a:xfrm>
          <a:prstGeom prst="rect">
            <a:avLst/>
          </a:prstGeom>
          <a:noFill/>
          <a:ln>
            <a:noFill/>
          </a:ln>
        </p:spPr>
      </p:pic>
      <p:sp>
        <p:nvSpPr>
          <p:cNvPr id="11" name="TextBox 10">
            <a:extLst>
              <a:ext uri="{FF2B5EF4-FFF2-40B4-BE49-F238E27FC236}">
                <a16:creationId xmlns:a16="http://schemas.microsoft.com/office/drawing/2014/main" id="{4C189855-8ABD-4375-8CF0-038E696F3CE9}"/>
              </a:ext>
            </a:extLst>
          </p:cNvPr>
          <p:cNvSpPr txBox="1"/>
          <p:nvPr/>
        </p:nvSpPr>
        <p:spPr>
          <a:xfrm>
            <a:off x="1961254" y="1355702"/>
            <a:ext cx="828311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Once all references are extracted to the file, various regular expression patterns are used to extract Author, Year, Journal name and Article name and then finally written into CSV file.</a:t>
            </a:r>
          </a:p>
        </p:txBody>
      </p:sp>
      <p:sp>
        <p:nvSpPr>
          <p:cNvPr id="13" name="TextBox 12">
            <a:extLst>
              <a:ext uri="{FF2B5EF4-FFF2-40B4-BE49-F238E27FC236}">
                <a16:creationId xmlns:a16="http://schemas.microsoft.com/office/drawing/2014/main" id="{4A364218-63E1-4134-AA78-BE0848EFABAF}"/>
              </a:ext>
            </a:extLst>
          </p:cNvPr>
          <p:cNvSpPr txBox="1"/>
          <p:nvPr/>
        </p:nvSpPr>
        <p:spPr>
          <a:xfrm>
            <a:off x="4501943" y="1670753"/>
            <a:ext cx="2150457" cy="369332"/>
          </a:xfrm>
          <a:prstGeom prst="rect">
            <a:avLst/>
          </a:prstGeom>
          <a:noFill/>
        </p:spPr>
        <p:txBody>
          <a:bodyPr wrap="square" rtlCol="0">
            <a:spAutoFit/>
          </a:bodyPr>
          <a:lstStyle/>
          <a:p>
            <a:r>
              <a:rPr lang="en-US" b="1" dirty="0"/>
              <a:t>FINAL RESULT</a:t>
            </a:r>
          </a:p>
        </p:txBody>
      </p:sp>
      <p:pic>
        <p:nvPicPr>
          <p:cNvPr id="14" name="Picture 13">
            <a:extLst>
              <a:ext uri="{FF2B5EF4-FFF2-40B4-BE49-F238E27FC236}">
                <a16:creationId xmlns:a16="http://schemas.microsoft.com/office/drawing/2014/main" id="{D4793385-EBD1-45A2-99BF-33E5E2B78F9B}"/>
              </a:ext>
            </a:extLst>
          </p:cNvPr>
          <p:cNvPicPr>
            <a:picLocks noChangeAspect="1"/>
          </p:cNvPicPr>
          <p:nvPr/>
        </p:nvPicPr>
        <p:blipFill>
          <a:blip r:embed="rId4"/>
          <a:stretch>
            <a:fillRect/>
          </a:stretch>
        </p:blipFill>
        <p:spPr>
          <a:xfrm>
            <a:off x="2667485" y="2175004"/>
            <a:ext cx="5819374" cy="3978997"/>
          </a:xfrm>
          <a:prstGeom prst="rect">
            <a:avLst/>
          </a:prstGeom>
        </p:spPr>
      </p:pic>
    </p:spTree>
    <p:extLst>
      <p:ext uri="{BB962C8B-B14F-4D97-AF65-F5344CB8AC3E}">
        <p14:creationId xmlns:p14="http://schemas.microsoft.com/office/powerpoint/2010/main" val="128068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9"/>
                                        </p:tgtEl>
                                      </p:cBhvr>
                                    </p:animEffect>
                                    <p:set>
                                      <p:cBhvr>
                                        <p:cTn id="77" dur="1" fill="hold">
                                          <p:stCondLst>
                                            <p:cond delay="499"/>
                                          </p:stCondLst>
                                        </p:cTn>
                                        <p:tgtEl>
                                          <p:spTgt spid="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0"/>
                                        </p:tgtEl>
                                      </p:cBhvr>
                                    </p:animEffect>
                                    <p:set>
                                      <p:cBhvr>
                                        <p:cTn id="97" dur="1" fill="hold">
                                          <p:stCondLst>
                                            <p:cond delay="499"/>
                                          </p:stCondLst>
                                        </p:cTn>
                                        <p:tgtEl>
                                          <p:spTgt spid="1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p:bldP spid="7" grpId="1"/>
      <p:bldP spid="9" grpId="0"/>
      <p:bldP spid="9" grpId="1"/>
      <p:bldP spid="11" grpId="0"/>
      <p:bldP spid="11" grpId="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930FD6-E4F2-43D7-B023-36C320C650D1}"/>
              </a:ext>
            </a:extLst>
          </p:cNvPr>
          <p:cNvSpPr>
            <a:spLocks noGrp="1"/>
          </p:cNvSpPr>
          <p:nvPr>
            <p:ph type="title"/>
          </p:nvPr>
        </p:nvSpPr>
        <p:spPr>
          <a:xfrm>
            <a:off x="1122218" y="290945"/>
            <a:ext cx="10644908" cy="725055"/>
          </a:xfrm>
        </p:spPr>
        <p:txBody>
          <a:bodyPr>
            <a:normAutofit/>
          </a:bodyPr>
          <a:lstStyle/>
          <a:p>
            <a:r>
              <a:rPr lang="en-US" sz="3600" dirty="0">
                <a:latin typeface="Times New Roman" panose="02020603050405020304" pitchFamily="18" charset="0"/>
                <a:cs typeface="Times New Roman" panose="02020603050405020304" pitchFamily="18" charset="0"/>
              </a:rPr>
              <a:t>Data Retrieval Process and Results</a:t>
            </a:r>
          </a:p>
        </p:txBody>
      </p:sp>
      <p:sp>
        <p:nvSpPr>
          <p:cNvPr id="3" name="Content Placeholder 2">
            <a:extLst>
              <a:ext uri="{FF2B5EF4-FFF2-40B4-BE49-F238E27FC236}">
                <a16:creationId xmlns:a16="http://schemas.microsoft.com/office/drawing/2014/main" id="{0DF0EDEE-8789-428E-A849-1EF690DFF3F9}"/>
              </a:ext>
            </a:extLst>
          </p:cNvPr>
          <p:cNvSpPr>
            <a:spLocks noGrp="1"/>
          </p:cNvSpPr>
          <p:nvPr>
            <p:ph idx="1"/>
          </p:nvPr>
        </p:nvSpPr>
        <p:spPr>
          <a:xfrm>
            <a:off x="1122218" y="1316181"/>
            <a:ext cx="10644908" cy="5075383"/>
          </a:xfrm>
        </p:spPr>
        <p:txBody>
          <a:bodyPr/>
          <a:lstStyle/>
          <a:p>
            <a:pPr marL="0" indent="0">
              <a:buNone/>
            </a:pPr>
            <a:r>
              <a:rPr lang="en-US" sz="2400" b="1" dirty="0">
                <a:latin typeface="Times New Roman" panose="02020603050405020304" pitchFamily="18" charset="0"/>
                <a:cs typeface="Times New Roman" panose="02020603050405020304" pitchFamily="18" charset="0"/>
              </a:rPr>
              <a:t>Process 3</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In this process we are extracting references using Selenium from below Journals</a:t>
            </a:r>
          </a:p>
        </p:txBody>
      </p:sp>
      <p:sp>
        <p:nvSpPr>
          <p:cNvPr id="7" name="Rectangle 6">
            <a:extLst>
              <a:ext uri="{FF2B5EF4-FFF2-40B4-BE49-F238E27FC236}">
                <a16:creationId xmlns:a16="http://schemas.microsoft.com/office/drawing/2014/main" id="{8BB556FB-1A7A-491B-BD4C-8B462B32F5E8}"/>
              </a:ext>
            </a:extLst>
          </p:cNvPr>
          <p:cNvSpPr/>
          <p:nvPr/>
        </p:nvSpPr>
        <p:spPr>
          <a:xfrm>
            <a:off x="1122218" y="2520787"/>
            <a:ext cx="5109156" cy="2542363"/>
          </a:xfrm>
          <a:prstGeom prst="rect">
            <a:avLst/>
          </a:prstGeom>
        </p:spPr>
        <p:txBody>
          <a:bodyPr wrap="none">
            <a:spAutoFit/>
          </a:bodyPr>
          <a:lstStyle/>
          <a:p>
            <a:pPr marL="342900" indent="-342900">
              <a:lnSpc>
                <a:spcPct val="150000"/>
              </a:lnSpc>
              <a:spcAft>
                <a:spcPts val="800"/>
              </a:spcAft>
              <a:buSzPct val="78000"/>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rPr>
              <a:t>Journal of Applied Behavior Analysis</a:t>
            </a:r>
          </a:p>
          <a:p>
            <a:pPr marL="342900" indent="-342900">
              <a:lnSpc>
                <a:spcPct val="150000"/>
              </a:lnSpc>
              <a:spcAft>
                <a:spcPts val="800"/>
              </a:spcAft>
              <a:buSzPct val="78000"/>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rPr>
              <a:t>Journal of the Experimental Analysis of Behavior</a:t>
            </a:r>
          </a:p>
          <a:p>
            <a:pPr marL="342900" indent="-342900">
              <a:lnSpc>
                <a:spcPct val="150000"/>
              </a:lnSpc>
              <a:spcAft>
                <a:spcPts val="800"/>
              </a:spcAft>
              <a:buSzPct val="78000"/>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rPr>
              <a:t>Perspectives on Behavior Science</a:t>
            </a:r>
          </a:p>
          <a:p>
            <a:pPr marL="342900" indent="-342900">
              <a:lnSpc>
                <a:spcPct val="150000"/>
              </a:lnSpc>
              <a:spcAft>
                <a:spcPts val="800"/>
              </a:spcAft>
              <a:buSzPct val="78000"/>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rPr>
              <a:t>Psychological Record</a:t>
            </a:r>
          </a:p>
          <a:p>
            <a:pPr>
              <a:lnSpc>
                <a:spcPct val="107000"/>
              </a:lnSpc>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607B97B-907C-4242-95DC-BB9851DB2361}"/>
              </a:ext>
            </a:extLst>
          </p:cNvPr>
          <p:cNvPicPr>
            <a:picLocks noChangeAspect="1"/>
          </p:cNvPicPr>
          <p:nvPr/>
        </p:nvPicPr>
        <p:blipFill>
          <a:blip r:embed="rId2"/>
          <a:stretch>
            <a:fillRect/>
          </a:stretch>
        </p:blipFill>
        <p:spPr>
          <a:xfrm>
            <a:off x="2968047" y="2615225"/>
            <a:ext cx="6953250" cy="2447925"/>
          </a:xfrm>
          <a:prstGeom prst="rect">
            <a:avLst/>
          </a:prstGeom>
        </p:spPr>
      </p:pic>
      <p:sp>
        <p:nvSpPr>
          <p:cNvPr id="13" name="TextBox 12">
            <a:extLst>
              <a:ext uri="{FF2B5EF4-FFF2-40B4-BE49-F238E27FC236}">
                <a16:creationId xmlns:a16="http://schemas.microsoft.com/office/drawing/2014/main" id="{A20C5C38-4B38-4973-AA08-44EA5C4F0D69}"/>
              </a:ext>
            </a:extLst>
          </p:cNvPr>
          <p:cNvSpPr txBox="1"/>
          <p:nvPr/>
        </p:nvSpPr>
        <p:spPr>
          <a:xfrm>
            <a:off x="3896369" y="1859533"/>
            <a:ext cx="4856458" cy="369332"/>
          </a:xfrm>
          <a:prstGeom prst="rect">
            <a:avLst/>
          </a:prstGeom>
          <a:noFill/>
        </p:spPr>
        <p:txBody>
          <a:bodyPr wrap="none" rtlCol="0">
            <a:spAutoFit/>
          </a:bodyPr>
          <a:lstStyle/>
          <a:p>
            <a:r>
              <a:rPr lang="en-US" dirty="0"/>
              <a:t>Installing chrome driver and Selenium Packages</a:t>
            </a:r>
          </a:p>
        </p:txBody>
      </p:sp>
      <p:sp>
        <p:nvSpPr>
          <p:cNvPr id="29" name="TextBox 28">
            <a:extLst>
              <a:ext uri="{FF2B5EF4-FFF2-40B4-BE49-F238E27FC236}">
                <a16:creationId xmlns:a16="http://schemas.microsoft.com/office/drawing/2014/main" id="{D79883AC-73F1-4194-BAF4-9E574246EA55}"/>
              </a:ext>
            </a:extLst>
          </p:cNvPr>
          <p:cNvSpPr txBox="1"/>
          <p:nvPr/>
        </p:nvSpPr>
        <p:spPr>
          <a:xfrm>
            <a:off x="3223428" y="1443897"/>
            <a:ext cx="620233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Launching Browser and performing all browser operations</a:t>
            </a:r>
          </a:p>
        </p:txBody>
      </p:sp>
      <p:pic>
        <p:nvPicPr>
          <p:cNvPr id="30" name="Picture 29">
            <a:extLst>
              <a:ext uri="{FF2B5EF4-FFF2-40B4-BE49-F238E27FC236}">
                <a16:creationId xmlns:a16="http://schemas.microsoft.com/office/drawing/2014/main" id="{AA9BAE86-C5BC-4BD6-B18B-B43215734AE7}"/>
              </a:ext>
            </a:extLst>
          </p:cNvPr>
          <p:cNvPicPr>
            <a:picLocks noChangeAspect="1"/>
          </p:cNvPicPr>
          <p:nvPr/>
        </p:nvPicPr>
        <p:blipFill>
          <a:blip r:embed="rId3"/>
          <a:stretch>
            <a:fillRect/>
          </a:stretch>
        </p:blipFill>
        <p:spPr>
          <a:xfrm>
            <a:off x="2451397" y="2055029"/>
            <a:ext cx="7559954" cy="4273474"/>
          </a:xfrm>
          <a:prstGeom prst="rect">
            <a:avLst/>
          </a:prstGeom>
        </p:spPr>
      </p:pic>
      <p:pic>
        <p:nvPicPr>
          <p:cNvPr id="31" name="Picture 30">
            <a:extLst>
              <a:ext uri="{FF2B5EF4-FFF2-40B4-BE49-F238E27FC236}">
                <a16:creationId xmlns:a16="http://schemas.microsoft.com/office/drawing/2014/main" id="{E062346F-3A3D-4454-841D-607FA3CA2A97}"/>
              </a:ext>
            </a:extLst>
          </p:cNvPr>
          <p:cNvPicPr>
            <a:picLocks noChangeAspect="1"/>
          </p:cNvPicPr>
          <p:nvPr/>
        </p:nvPicPr>
        <p:blipFill>
          <a:blip r:embed="rId4"/>
          <a:stretch>
            <a:fillRect/>
          </a:stretch>
        </p:blipFill>
        <p:spPr>
          <a:xfrm>
            <a:off x="1085273" y="1522065"/>
            <a:ext cx="10525125" cy="4362450"/>
          </a:xfrm>
          <a:prstGeom prst="rect">
            <a:avLst/>
          </a:prstGeom>
        </p:spPr>
      </p:pic>
      <p:sp>
        <p:nvSpPr>
          <p:cNvPr id="32" name="Rounded Rectangular Callout 23">
            <a:extLst>
              <a:ext uri="{FF2B5EF4-FFF2-40B4-BE49-F238E27FC236}">
                <a16:creationId xmlns:a16="http://schemas.microsoft.com/office/drawing/2014/main" id="{EB9FB821-BC30-497D-8279-B6DB3A59325A}"/>
              </a:ext>
            </a:extLst>
          </p:cNvPr>
          <p:cNvSpPr>
            <a:spLocks noChangeArrowheads="1"/>
          </p:cNvSpPr>
          <p:nvPr/>
        </p:nvSpPr>
        <p:spPr bwMode="auto">
          <a:xfrm>
            <a:off x="2399612" y="4024103"/>
            <a:ext cx="8563952" cy="1101763"/>
          </a:xfrm>
          <a:prstGeom prst="wedgeRoundRectCallout">
            <a:avLst>
              <a:gd name="adj1" fmla="val 27394"/>
              <a:gd name="adj2" fmla="val 124348"/>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en-US" altLang="en-US" sz="1800" b="1" dirty="0"/>
          </a:p>
        </p:txBody>
      </p:sp>
      <p:sp>
        <p:nvSpPr>
          <p:cNvPr id="33" name="Rounded Rectangular Callout 23">
            <a:extLst>
              <a:ext uri="{FF2B5EF4-FFF2-40B4-BE49-F238E27FC236}">
                <a16:creationId xmlns:a16="http://schemas.microsoft.com/office/drawing/2014/main" id="{75FC6BC9-1121-4102-AC3C-FEC04B4B31B7}"/>
              </a:ext>
            </a:extLst>
          </p:cNvPr>
          <p:cNvSpPr>
            <a:spLocks noChangeArrowheads="1"/>
          </p:cNvSpPr>
          <p:nvPr/>
        </p:nvSpPr>
        <p:spPr bwMode="auto">
          <a:xfrm>
            <a:off x="2451397" y="2394716"/>
            <a:ext cx="2332245" cy="220509"/>
          </a:xfrm>
          <a:prstGeom prst="wedgeRoundRectCallout">
            <a:avLst>
              <a:gd name="adj1" fmla="val 124564"/>
              <a:gd name="adj2" fmla="val -260373"/>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en-US" altLang="en-US" sz="1800" b="1" dirty="0"/>
          </a:p>
        </p:txBody>
      </p:sp>
      <p:sp>
        <p:nvSpPr>
          <p:cNvPr id="35" name="TextBox 34">
            <a:extLst>
              <a:ext uri="{FF2B5EF4-FFF2-40B4-BE49-F238E27FC236}">
                <a16:creationId xmlns:a16="http://schemas.microsoft.com/office/drawing/2014/main" id="{67BA6482-BF66-43EF-8E49-407C61D15912}"/>
              </a:ext>
            </a:extLst>
          </p:cNvPr>
          <p:cNvSpPr txBox="1"/>
          <p:nvPr/>
        </p:nvSpPr>
        <p:spPr>
          <a:xfrm>
            <a:off x="5906364" y="1522065"/>
            <a:ext cx="5721118" cy="369332"/>
          </a:xfrm>
          <a:prstGeom prst="rect">
            <a:avLst/>
          </a:prstGeom>
          <a:noFill/>
        </p:spPr>
        <p:txBody>
          <a:bodyPr wrap="none" rtlCol="0">
            <a:spAutoFit/>
          </a:bodyPr>
          <a:lstStyle/>
          <a:p>
            <a:r>
              <a:rPr lang="en-US" dirty="0" err="1"/>
              <a:t>Driver.get</a:t>
            </a:r>
            <a:r>
              <a:rPr lang="en-US" dirty="0"/>
              <a:t> is used to access url which we have mentioned</a:t>
            </a:r>
          </a:p>
        </p:txBody>
      </p:sp>
      <p:sp>
        <p:nvSpPr>
          <p:cNvPr id="36" name="TextBox 35">
            <a:extLst>
              <a:ext uri="{FF2B5EF4-FFF2-40B4-BE49-F238E27FC236}">
                <a16:creationId xmlns:a16="http://schemas.microsoft.com/office/drawing/2014/main" id="{B941A32D-BD56-4585-A9E6-847889E8BBAC}"/>
              </a:ext>
            </a:extLst>
          </p:cNvPr>
          <p:cNvSpPr txBox="1"/>
          <p:nvPr/>
        </p:nvSpPr>
        <p:spPr>
          <a:xfrm>
            <a:off x="5619412" y="5936582"/>
            <a:ext cx="5721118" cy="369332"/>
          </a:xfrm>
          <a:prstGeom prst="rect">
            <a:avLst/>
          </a:prstGeom>
          <a:noFill/>
        </p:spPr>
        <p:txBody>
          <a:bodyPr wrap="none" rtlCol="0">
            <a:spAutoFit/>
          </a:bodyPr>
          <a:lstStyle/>
          <a:p>
            <a:r>
              <a:rPr lang="en-US" dirty="0"/>
              <a:t> X paths gives location of data which we want to extract</a:t>
            </a:r>
          </a:p>
        </p:txBody>
      </p:sp>
      <p:pic>
        <p:nvPicPr>
          <p:cNvPr id="37" name="Picture 36">
            <a:extLst>
              <a:ext uri="{FF2B5EF4-FFF2-40B4-BE49-F238E27FC236}">
                <a16:creationId xmlns:a16="http://schemas.microsoft.com/office/drawing/2014/main" id="{5483AD83-E92D-44A4-AF53-DE8C1EA94597}"/>
              </a:ext>
            </a:extLst>
          </p:cNvPr>
          <p:cNvPicPr>
            <a:picLocks noChangeAspect="1"/>
          </p:cNvPicPr>
          <p:nvPr/>
        </p:nvPicPr>
        <p:blipFill>
          <a:blip r:embed="rId5"/>
          <a:stretch>
            <a:fillRect/>
          </a:stretch>
        </p:blipFill>
        <p:spPr>
          <a:xfrm>
            <a:off x="1628198" y="2741296"/>
            <a:ext cx="9982200" cy="2962275"/>
          </a:xfrm>
          <a:prstGeom prst="rect">
            <a:avLst/>
          </a:prstGeom>
        </p:spPr>
      </p:pic>
      <p:sp>
        <p:nvSpPr>
          <p:cNvPr id="38" name="Rectangle 37">
            <a:extLst>
              <a:ext uri="{FF2B5EF4-FFF2-40B4-BE49-F238E27FC236}">
                <a16:creationId xmlns:a16="http://schemas.microsoft.com/office/drawing/2014/main" id="{F82EE5E8-A486-4263-B19C-CCC309B905C9}"/>
              </a:ext>
            </a:extLst>
          </p:cNvPr>
          <p:cNvSpPr/>
          <p:nvPr/>
        </p:nvSpPr>
        <p:spPr>
          <a:xfrm>
            <a:off x="5796540" y="1801905"/>
            <a:ext cx="6096000" cy="646331"/>
          </a:xfrm>
          <a:prstGeom prst="rect">
            <a:avLst/>
          </a:prstGeom>
        </p:spPr>
        <p:txBody>
          <a:bodyPr>
            <a:spAutoFit/>
          </a:bodyPr>
          <a:lstStyle/>
          <a:p>
            <a:r>
              <a:rPr lang="en-US" dirty="0"/>
              <a:t>Once location of data is accessed, it is extracted and stored in text form.</a:t>
            </a:r>
          </a:p>
        </p:txBody>
      </p:sp>
      <p:sp>
        <p:nvSpPr>
          <p:cNvPr id="41" name="Rounded Rectangular Callout 23">
            <a:extLst>
              <a:ext uri="{FF2B5EF4-FFF2-40B4-BE49-F238E27FC236}">
                <a16:creationId xmlns:a16="http://schemas.microsoft.com/office/drawing/2014/main" id="{5D2EE866-744D-4B86-A509-C1035C6E1C1D}"/>
              </a:ext>
            </a:extLst>
          </p:cNvPr>
          <p:cNvSpPr>
            <a:spLocks noChangeArrowheads="1"/>
          </p:cNvSpPr>
          <p:nvPr/>
        </p:nvSpPr>
        <p:spPr bwMode="auto">
          <a:xfrm>
            <a:off x="4287053" y="2918544"/>
            <a:ext cx="3273500" cy="255660"/>
          </a:xfrm>
          <a:prstGeom prst="wedgeRoundRectCallout">
            <a:avLst>
              <a:gd name="adj1" fmla="val 67569"/>
              <a:gd name="adj2" fmla="val -209794"/>
              <a:gd name="adj3"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endParaRPr lang="en-US" altLang="en-US" sz="1800" b="1" dirty="0"/>
          </a:p>
        </p:txBody>
      </p:sp>
      <p:pic>
        <p:nvPicPr>
          <p:cNvPr id="42" name="Picture 41">
            <a:extLst>
              <a:ext uri="{FF2B5EF4-FFF2-40B4-BE49-F238E27FC236}">
                <a16:creationId xmlns:a16="http://schemas.microsoft.com/office/drawing/2014/main" id="{2B760689-44E6-4D01-A749-ED165E383EDC}"/>
              </a:ext>
            </a:extLst>
          </p:cNvPr>
          <p:cNvPicPr>
            <a:picLocks noChangeAspect="1"/>
          </p:cNvPicPr>
          <p:nvPr/>
        </p:nvPicPr>
        <p:blipFill>
          <a:blip r:embed="rId6"/>
          <a:stretch>
            <a:fillRect/>
          </a:stretch>
        </p:blipFill>
        <p:spPr>
          <a:xfrm>
            <a:off x="1628198" y="2704458"/>
            <a:ext cx="9934628" cy="1674587"/>
          </a:xfrm>
          <a:prstGeom prst="rect">
            <a:avLst/>
          </a:prstGeom>
        </p:spPr>
      </p:pic>
      <p:sp>
        <p:nvSpPr>
          <p:cNvPr id="43" name="Rectangle 42">
            <a:extLst>
              <a:ext uri="{FF2B5EF4-FFF2-40B4-BE49-F238E27FC236}">
                <a16:creationId xmlns:a16="http://schemas.microsoft.com/office/drawing/2014/main" id="{E1F8BF2B-DB92-4717-B73A-3680F311BD6F}"/>
              </a:ext>
            </a:extLst>
          </p:cNvPr>
          <p:cNvSpPr/>
          <p:nvPr/>
        </p:nvSpPr>
        <p:spPr>
          <a:xfrm>
            <a:off x="2972847" y="2071929"/>
            <a:ext cx="6767756"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Once all data is stored in text </a:t>
            </a:r>
            <a:r>
              <a:rPr lang="en-US" sz="2000" dirty="0" err="1">
                <a:latin typeface="Times New Roman" panose="02020603050405020304" pitchFamily="18" charset="0"/>
                <a:cs typeface="Times New Roman" panose="02020603050405020304" pitchFamily="18" charset="0"/>
              </a:rPr>
              <a:t>form,that</a:t>
            </a:r>
            <a:r>
              <a:rPr lang="en-US" sz="2000" dirty="0">
                <a:latin typeface="Times New Roman" panose="02020603050405020304" pitchFamily="18" charset="0"/>
                <a:cs typeface="Times New Roman" panose="02020603050405020304" pitchFamily="18" charset="0"/>
              </a:rPr>
              <a:t> data is written into csv file</a:t>
            </a:r>
          </a:p>
        </p:txBody>
      </p:sp>
      <p:pic>
        <p:nvPicPr>
          <p:cNvPr id="47" name="Picture 46">
            <a:extLst>
              <a:ext uri="{FF2B5EF4-FFF2-40B4-BE49-F238E27FC236}">
                <a16:creationId xmlns:a16="http://schemas.microsoft.com/office/drawing/2014/main" id="{CF61F286-0AF1-4E31-B05F-4E8C7BB6AE46}"/>
              </a:ext>
            </a:extLst>
          </p:cNvPr>
          <p:cNvPicPr/>
          <p:nvPr/>
        </p:nvPicPr>
        <p:blipFill>
          <a:blip r:embed="rId7"/>
          <a:stretch>
            <a:fillRect/>
          </a:stretch>
        </p:blipFill>
        <p:spPr>
          <a:xfrm>
            <a:off x="3684690" y="1692333"/>
            <a:ext cx="5200963" cy="4952755"/>
          </a:xfrm>
          <a:prstGeom prst="rect">
            <a:avLst/>
          </a:prstGeom>
        </p:spPr>
      </p:pic>
      <p:sp>
        <p:nvSpPr>
          <p:cNvPr id="48" name="TextBox 47">
            <a:extLst>
              <a:ext uri="{FF2B5EF4-FFF2-40B4-BE49-F238E27FC236}">
                <a16:creationId xmlns:a16="http://schemas.microsoft.com/office/drawing/2014/main" id="{BB55F6F0-96DF-4C8A-929A-A9959BA10BFF}"/>
              </a:ext>
            </a:extLst>
          </p:cNvPr>
          <p:cNvSpPr txBox="1"/>
          <p:nvPr/>
        </p:nvSpPr>
        <p:spPr>
          <a:xfrm>
            <a:off x="5192816" y="1078077"/>
            <a:ext cx="204011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FINAL RESULT</a:t>
            </a:r>
          </a:p>
        </p:txBody>
      </p:sp>
    </p:spTree>
    <p:extLst>
      <p:ext uri="{BB962C8B-B14F-4D97-AF65-F5344CB8AC3E}">
        <p14:creationId xmlns:p14="http://schemas.microsoft.com/office/powerpoint/2010/main" val="415418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xEl>
                                              <p:pRg st="0" end="0"/>
                                            </p:txEl>
                                          </p:spTgt>
                                        </p:tgtEl>
                                      </p:cBhvr>
                                    </p:animEffect>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xEl>
                                              <p:pRg st="1" end="1"/>
                                            </p:txEl>
                                          </p:spTgt>
                                        </p:tgtEl>
                                      </p:cBhvr>
                                    </p:animEffect>
                                    <p:set>
                                      <p:cBhvr>
                                        <p:cTn id="2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9"/>
                                        </p:tgtEl>
                                      </p:cBhvr>
                                    </p:animEffect>
                                    <p:set>
                                      <p:cBhvr>
                                        <p:cTn id="67" dur="1" fill="hold">
                                          <p:stCondLst>
                                            <p:cond delay="499"/>
                                          </p:stCondLst>
                                        </p:cTn>
                                        <p:tgtEl>
                                          <p:spTgt spid="2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6"/>
                                        </p:tgtEl>
                                      </p:cBhvr>
                                    </p:animEffect>
                                    <p:set>
                                      <p:cBhvr>
                                        <p:cTn id="102" dur="1" fill="hold">
                                          <p:stCondLst>
                                            <p:cond delay="499"/>
                                          </p:stCondLst>
                                        </p:cTn>
                                        <p:tgtEl>
                                          <p:spTgt spid="3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35"/>
                                        </p:tgtEl>
                                      </p:cBhvr>
                                    </p:animEffect>
                                    <p:set>
                                      <p:cBhvr>
                                        <p:cTn id="112" dur="1" fill="hold">
                                          <p:stCondLst>
                                            <p:cond delay="499"/>
                                          </p:stCondLst>
                                        </p:cTn>
                                        <p:tgtEl>
                                          <p:spTgt spid="3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3"/>
                                        </p:tgtEl>
                                      </p:cBhvr>
                                    </p:animEffect>
                                    <p:set>
                                      <p:cBhvr>
                                        <p:cTn id="117" dur="1" fill="hold">
                                          <p:stCondLst>
                                            <p:cond delay="499"/>
                                          </p:stCondLst>
                                        </p:cTn>
                                        <p:tgtEl>
                                          <p:spTgt spid="3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animEffect transition="in" filter="fade">
                                      <p:cBhvr>
                                        <p:cTn id="127" dur="500"/>
                                        <p:tgtEl>
                                          <p:spTgt spid="3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fade">
                                      <p:cBhvr>
                                        <p:cTn id="132" dur="500"/>
                                        <p:tgtEl>
                                          <p:spTgt spid="4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500"/>
                                        <p:tgtEl>
                                          <p:spTgt spid="3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500"/>
                                        <p:tgtEl>
                                          <p:spTgt spid="38"/>
                                        </p:tgtEl>
                                      </p:cBhvr>
                                    </p:animEffect>
                                    <p:set>
                                      <p:cBhvr>
                                        <p:cTn id="142" dur="1" fill="hold">
                                          <p:stCondLst>
                                            <p:cond delay="499"/>
                                          </p:stCondLst>
                                        </p:cTn>
                                        <p:tgtEl>
                                          <p:spTgt spid="3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41"/>
                                        </p:tgtEl>
                                      </p:cBhvr>
                                    </p:animEffect>
                                    <p:set>
                                      <p:cBhvr>
                                        <p:cTn id="147" dur="1" fill="hold">
                                          <p:stCondLst>
                                            <p:cond delay="499"/>
                                          </p:stCondLst>
                                        </p:cTn>
                                        <p:tgtEl>
                                          <p:spTgt spid="4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xit" presetSubtype="0" fill="hold" nodeType="clickEffect">
                                  <p:stCondLst>
                                    <p:cond delay="0"/>
                                  </p:stCondLst>
                                  <p:childTnLst>
                                    <p:animEffect transition="out" filter="fade">
                                      <p:cBhvr>
                                        <p:cTn id="151" dur="500"/>
                                        <p:tgtEl>
                                          <p:spTgt spid="37"/>
                                        </p:tgtEl>
                                      </p:cBhvr>
                                    </p:animEffect>
                                    <p:set>
                                      <p:cBhvr>
                                        <p:cTn id="152" dur="1" fill="hold">
                                          <p:stCondLst>
                                            <p:cond delay="499"/>
                                          </p:stCondLst>
                                        </p:cTn>
                                        <p:tgtEl>
                                          <p:spTgt spid="37"/>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500"/>
                                        <p:tgtEl>
                                          <p:spTgt spid="4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fade">
                                      <p:cBhvr>
                                        <p:cTn id="162" dur="500"/>
                                        <p:tgtEl>
                                          <p:spTgt spid="4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nodeType="clickEffect">
                                  <p:stCondLst>
                                    <p:cond delay="0"/>
                                  </p:stCondLst>
                                  <p:childTnLst>
                                    <p:animEffect transition="out" filter="fade">
                                      <p:cBhvr>
                                        <p:cTn id="166" dur="500"/>
                                        <p:tgtEl>
                                          <p:spTgt spid="42"/>
                                        </p:tgtEl>
                                      </p:cBhvr>
                                    </p:animEffect>
                                    <p:set>
                                      <p:cBhvr>
                                        <p:cTn id="167" dur="1" fill="hold">
                                          <p:stCondLst>
                                            <p:cond delay="499"/>
                                          </p:stCondLst>
                                        </p:cTn>
                                        <p:tgtEl>
                                          <p:spTgt spid="42"/>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8"/>
                                        </p:tgtEl>
                                        <p:attrNameLst>
                                          <p:attrName>style.visibility</p:attrName>
                                        </p:attrNameLst>
                                      </p:cBhvr>
                                      <p:to>
                                        <p:strVal val="visible"/>
                                      </p:to>
                                    </p:set>
                                    <p:animEffect transition="in" filter="fade">
                                      <p:cBhvr>
                                        <p:cTn id="177" dur="500"/>
                                        <p:tgtEl>
                                          <p:spTgt spid="4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47"/>
                                        </p:tgtEl>
                                        <p:attrNameLst>
                                          <p:attrName>style.visibility</p:attrName>
                                        </p:attrNameLst>
                                      </p:cBhvr>
                                      <p:to>
                                        <p:strVal val="visible"/>
                                      </p:to>
                                    </p:set>
                                    <p:animEffect transition="in" filter="fade">
                                      <p:cBhvr>
                                        <p:cTn id="18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7" grpId="0"/>
      <p:bldP spid="7" grpId="1"/>
      <p:bldP spid="13" grpId="0"/>
      <p:bldP spid="13" grpId="1"/>
      <p:bldP spid="29" grpId="0"/>
      <p:bldP spid="29" grpId="1"/>
      <p:bldP spid="32" grpId="0" animBg="1"/>
      <p:bldP spid="32" grpId="1" animBg="1"/>
      <p:bldP spid="33" grpId="0" animBg="1"/>
      <p:bldP spid="33" grpId="1" animBg="1"/>
      <p:bldP spid="35" grpId="0"/>
      <p:bldP spid="35" grpId="1"/>
      <p:bldP spid="36" grpId="0"/>
      <p:bldP spid="36" grpId="1"/>
      <p:bldP spid="38" grpId="0"/>
      <p:bldP spid="38" grpId="1"/>
      <p:bldP spid="41" grpId="0" animBg="1"/>
      <p:bldP spid="41" grpId="1" animBg="1"/>
      <p:bldP spid="43" grpId="0"/>
      <p:bldP spid="43" grpId="1"/>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85EA-B8A9-43A7-9DBA-40F39BC2393B}"/>
              </a:ext>
            </a:extLst>
          </p:cNvPr>
          <p:cNvSpPr>
            <a:spLocks noGrp="1"/>
          </p:cNvSpPr>
          <p:nvPr>
            <p:ph type="title"/>
          </p:nvPr>
        </p:nvSpPr>
        <p:spPr>
          <a:xfrm>
            <a:off x="1295399" y="159327"/>
            <a:ext cx="10222345" cy="625764"/>
          </a:xfrm>
        </p:spPr>
        <p:txBody>
          <a:bodyPr>
            <a:normAutofit/>
          </a:bodyPr>
          <a:lstStyle/>
          <a:p>
            <a:r>
              <a:rPr lang="en-US" sz="3600" b="1" dirty="0"/>
              <a:t>Data Analysis</a:t>
            </a:r>
          </a:p>
        </p:txBody>
      </p:sp>
      <p:sp>
        <p:nvSpPr>
          <p:cNvPr id="3" name="Content Placeholder 2">
            <a:extLst>
              <a:ext uri="{FF2B5EF4-FFF2-40B4-BE49-F238E27FC236}">
                <a16:creationId xmlns:a16="http://schemas.microsoft.com/office/drawing/2014/main" id="{81C50D17-61B5-4DE2-9BE6-2DF4F3414E47}"/>
              </a:ext>
            </a:extLst>
          </p:cNvPr>
          <p:cNvSpPr>
            <a:spLocks noGrp="1"/>
          </p:cNvSpPr>
          <p:nvPr>
            <p:ph idx="1"/>
          </p:nvPr>
        </p:nvSpPr>
        <p:spPr>
          <a:xfrm>
            <a:off x="1295399" y="1011382"/>
            <a:ext cx="10896601" cy="4909127"/>
          </a:xfrm>
        </p:spPr>
        <p:txBody>
          <a:bodyPr/>
          <a:lstStyle/>
          <a:p>
            <a:pPr algn="just"/>
            <a:r>
              <a:rPr lang="en-US" dirty="0"/>
              <a:t>Data analysis is a process of inspecting, cleansing, transforming and modeling data to discover useful information, informing conclusion and supporting decision-making. The results of the data analysis in this project will provide multiple facets and approaches that will help to make the decisions more scientific.</a:t>
            </a:r>
          </a:p>
          <a:p>
            <a:pPr marL="0" indent="0" algn="just">
              <a:buNone/>
            </a:pPr>
            <a:endParaRPr lang="en-US" dirty="0"/>
          </a:p>
          <a:p>
            <a:pPr algn="just"/>
            <a:r>
              <a:rPr lang="en-US" dirty="0"/>
              <a:t>We have Conducted four types of data analysis i.e.</a:t>
            </a:r>
          </a:p>
          <a:p>
            <a:pPr lvl="1" algn="just">
              <a:buSzPct val="78000"/>
              <a:buFont typeface="Wingdings" panose="05000000000000000000" pitchFamily="2" charset="2"/>
              <a:buChar char="q"/>
            </a:pPr>
            <a:r>
              <a:rPr lang="en-US" i="0" dirty="0"/>
              <a:t>Article Topic Modeling.</a:t>
            </a:r>
          </a:p>
          <a:p>
            <a:pPr lvl="1" algn="just">
              <a:buSzPct val="78000"/>
              <a:buFont typeface="Wingdings" panose="05000000000000000000" pitchFamily="2" charset="2"/>
              <a:buChar char="q"/>
            </a:pPr>
            <a:r>
              <a:rPr lang="en-US" i="0" dirty="0"/>
              <a:t>Journals that have appeared frequently.</a:t>
            </a:r>
          </a:p>
          <a:p>
            <a:pPr lvl="1" algn="just">
              <a:buSzPct val="78000"/>
              <a:buFont typeface="Wingdings" panose="05000000000000000000" pitchFamily="2" charset="2"/>
              <a:buChar char="q"/>
            </a:pPr>
            <a:r>
              <a:rPr lang="en-US" i="0" dirty="0"/>
              <a:t>Articles name that have appeared frequently.</a:t>
            </a:r>
          </a:p>
          <a:p>
            <a:pPr lvl="1" algn="just">
              <a:buSzPct val="78000"/>
              <a:buFont typeface="Wingdings" panose="05000000000000000000" pitchFamily="2" charset="2"/>
              <a:buChar char="q"/>
            </a:pPr>
            <a:r>
              <a:rPr lang="en-US" i="0" dirty="0"/>
              <a:t>Year in which most of the articles are published. </a:t>
            </a:r>
          </a:p>
        </p:txBody>
      </p:sp>
      <p:sp>
        <p:nvSpPr>
          <p:cNvPr id="4" name="TextBox 3">
            <a:extLst>
              <a:ext uri="{FF2B5EF4-FFF2-40B4-BE49-F238E27FC236}">
                <a16:creationId xmlns:a16="http://schemas.microsoft.com/office/drawing/2014/main" id="{B32F5233-976A-4427-A225-C6DC61623D6A}"/>
              </a:ext>
            </a:extLst>
          </p:cNvPr>
          <p:cNvSpPr txBox="1"/>
          <p:nvPr/>
        </p:nvSpPr>
        <p:spPr>
          <a:xfrm>
            <a:off x="974654" y="1011382"/>
            <a:ext cx="3223062" cy="400110"/>
          </a:xfrm>
          <a:prstGeom prst="rect">
            <a:avLst/>
          </a:prstGeom>
          <a:noFill/>
        </p:spPr>
        <p:txBody>
          <a:bodyPr wrap="none" rtlCol="0">
            <a:spAutoFit/>
          </a:bodyPr>
          <a:lstStyle/>
          <a:p>
            <a:pPr lvl="1" algn="just">
              <a:buSzPct val="78000"/>
            </a:pPr>
            <a:r>
              <a:rPr lang="en-US" sz="2000" b="1" dirty="0">
                <a:latin typeface="Times New Roman" panose="02020603050405020304" pitchFamily="18" charset="0"/>
                <a:cs typeface="Times New Roman" panose="02020603050405020304" pitchFamily="18" charset="0"/>
              </a:rPr>
              <a:t>Article Topic Modeling</a:t>
            </a:r>
            <a:r>
              <a:rPr lang="en-US" b="1" dirty="0"/>
              <a:t>.</a:t>
            </a:r>
          </a:p>
        </p:txBody>
      </p:sp>
      <p:pic>
        <p:nvPicPr>
          <p:cNvPr id="5" name="Picture 4">
            <a:extLst>
              <a:ext uri="{FF2B5EF4-FFF2-40B4-BE49-F238E27FC236}">
                <a16:creationId xmlns:a16="http://schemas.microsoft.com/office/drawing/2014/main" id="{EF7FDF9F-6A50-4976-B102-433F3AAA2759}"/>
              </a:ext>
            </a:extLst>
          </p:cNvPr>
          <p:cNvPicPr/>
          <p:nvPr/>
        </p:nvPicPr>
        <p:blipFill rotWithShape="1">
          <a:blip r:embed="rId2">
            <a:extLst>
              <a:ext uri="{28A0092B-C50C-407E-A947-70E740481C1C}">
                <a14:useLocalDpi xmlns:a14="http://schemas.microsoft.com/office/drawing/2010/main" val="0"/>
              </a:ext>
            </a:extLst>
          </a:blip>
          <a:srcRect b="25530"/>
          <a:stretch/>
        </p:blipFill>
        <p:spPr bwMode="auto">
          <a:xfrm>
            <a:off x="1480819" y="1733494"/>
            <a:ext cx="7478453" cy="2863158"/>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E08252A5-7A75-43EF-A73E-37D3318F5DD1}"/>
              </a:ext>
            </a:extLst>
          </p:cNvPr>
          <p:cNvSpPr/>
          <p:nvPr/>
        </p:nvSpPr>
        <p:spPr>
          <a:xfrm>
            <a:off x="5421744" y="4997179"/>
            <a:ext cx="6096000" cy="707886"/>
          </a:xfrm>
          <a:prstGeom prst="rect">
            <a:avLst/>
          </a:prstGeom>
        </p:spPr>
        <p:txBody>
          <a:bodyPr>
            <a:spAutoFit/>
          </a:bodyPr>
          <a:lstStyle/>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Here we are conducting LDA for finding reasonably accurate mixture of topics within a given document set.</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F57D653-B4CB-4643-A7D7-4C45E1C2E11D}"/>
              </a:ext>
            </a:extLst>
          </p:cNvPr>
          <p:cNvSpPr/>
          <p:nvPr/>
        </p:nvSpPr>
        <p:spPr>
          <a:xfrm>
            <a:off x="674256" y="737761"/>
            <a:ext cx="4657365" cy="369332"/>
          </a:xfrm>
          <a:prstGeom prst="rect">
            <a:avLst/>
          </a:prstGeom>
        </p:spPr>
        <p:txBody>
          <a:bodyPr wrap="none">
            <a:spAutoFit/>
          </a:bodyPr>
          <a:lstStyle/>
          <a:p>
            <a:pPr lvl="1" algn="just">
              <a:buSzPct val="78000"/>
            </a:pPr>
            <a:r>
              <a:rPr lang="en-US" b="1" dirty="0"/>
              <a:t>Journals that have appeared frequently.</a:t>
            </a:r>
          </a:p>
        </p:txBody>
      </p:sp>
      <p:pic>
        <p:nvPicPr>
          <p:cNvPr id="8" name="Picture 7">
            <a:extLst>
              <a:ext uri="{FF2B5EF4-FFF2-40B4-BE49-F238E27FC236}">
                <a16:creationId xmlns:a16="http://schemas.microsoft.com/office/drawing/2014/main" id="{2B516FA5-4644-483E-8810-E2E3E3021FAC}"/>
              </a:ext>
            </a:extLst>
          </p:cNvPr>
          <p:cNvPicPr>
            <a:picLocks noChangeAspect="1"/>
          </p:cNvPicPr>
          <p:nvPr/>
        </p:nvPicPr>
        <p:blipFill>
          <a:blip r:embed="rId3"/>
          <a:stretch>
            <a:fillRect/>
          </a:stretch>
        </p:blipFill>
        <p:spPr>
          <a:xfrm>
            <a:off x="1175186" y="1152935"/>
            <a:ext cx="6450492" cy="2223674"/>
          </a:xfrm>
          <a:prstGeom prst="rect">
            <a:avLst/>
          </a:prstGeom>
        </p:spPr>
      </p:pic>
      <p:pic>
        <p:nvPicPr>
          <p:cNvPr id="9" name="Picture 8">
            <a:extLst>
              <a:ext uri="{FF2B5EF4-FFF2-40B4-BE49-F238E27FC236}">
                <a16:creationId xmlns:a16="http://schemas.microsoft.com/office/drawing/2014/main" id="{E2B387D6-46E1-455A-9404-60EC6FA61AAD}"/>
              </a:ext>
            </a:extLst>
          </p:cNvPr>
          <p:cNvPicPr>
            <a:picLocks noChangeAspect="1"/>
          </p:cNvPicPr>
          <p:nvPr/>
        </p:nvPicPr>
        <p:blipFill>
          <a:blip r:embed="rId4"/>
          <a:stretch>
            <a:fillRect/>
          </a:stretch>
        </p:blipFill>
        <p:spPr>
          <a:xfrm>
            <a:off x="6722554" y="3889375"/>
            <a:ext cx="5114925" cy="2257425"/>
          </a:xfrm>
          <a:prstGeom prst="rect">
            <a:avLst/>
          </a:prstGeom>
        </p:spPr>
      </p:pic>
      <p:sp>
        <p:nvSpPr>
          <p:cNvPr id="10" name="TextBox 9">
            <a:extLst>
              <a:ext uri="{FF2B5EF4-FFF2-40B4-BE49-F238E27FC236}">
                <a16:creationId xmlns:a16="http://schemas.microsoft.com/office/drawing/2014/main" id="{B33A6C4F-2E4E-426C-98A1-7FAE73D9FEE0}"/>
              </a:ext>
            </a:extLst>
          </p:cNvPr>
          <p:cNvSpPr txBox="1"/>
          <p:nvPr/>
        </p:nvSpPr>
        <p:spPr>
          <a:xfrm>
            <a:off x="8796550" y="3399041"/>
            <a:ext cx="88197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Result</a:t>
            </a:r>
          </a:p>
        </p:txBody>
      </p:sp>
      <p:sp>
        <p:nvSpPr>
          <p:cNvPr id="11" name="TextBox 10">
            <a:extLst>
              <a:ext uri="{FF2B5EF4-FFF2-40B4-BE49-F238E27FC236}">
                <a16:creationId xmlns:a16="http://schemas.microsoft.com/office/drawing/2014/main" id="{79BA4189-BDD6-465B-99D8-0CB0BFBB9300}"/>
              </a:ext>
            </a:extLst>
          </p:cNvPr>
          <p:cNvSpPr txBox="1"/>
          <p:nvPr/>
        </p:nvSpPr>
        <p:spPr>
          <a:xfrm>
            <a:off x="1175186" y="932857"/>
            <a:ext cx="440255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Articles that have appeared frequently</a:t>
            </a:r>
          </a:p>
        </p:txBody>
      </p:sp>
      <p:pic>
        <p:nvPicPr>
          <p:cNvPr id="12" name="Picture 11">
            <a:extLst>
              <a:ext uri="{FF2B5EF4-FFF2-40B4-BE49-F238E27FC236}">
                <a16:creationId xmlns:a16="http://schemas.microsoft.com/office/drawing/2014/main" id="{A5F295CB-F0BC-4EE8-BB0D-A1C426574219}"/>
              </a:ext>
            </a:extLst>
          </p:cNvPr>
          <p:cNvPicPr>
            <a:picLocks noChangeAspect="1"/>
          </p:cNvPicPr>
          <p:nvPr/>
        </p:nvPicPr>
        <p:blipFill>
          <a:blip r:embed="rId5"/>
          <a:stretch>
            <a:fillRect/>
          </a:stretch>
        </p:blipFill>
        <p:spPr>
          <a:xfrm>
            <a:off x="1090568" y="1624256"/>
            <a:ext cx="7496175" cy="990600"/>
          </a:xfrm>
          <a:prstGeom prst="rect">
            <a:avLst/>
          </a:prstGeom>
        </p:spPr>
      </p:pic>
      <p:pic>
        <p:nvPicPr>
          <p:cNvPr id="13" name="Picture 12">
            <a:extLst>
              <a:ext uri="{FF2B5EF4-FFF2-40B4-BE49-F238E27FC236}">
                <a16:creationId xmlns:a16="http://schemas.microsoft.com/office/drawing/2014/main" id="{71F8423A-C566-4BC4-8A53-D90C1A94397C}"/>
              </a:ext>
            </a:extLst>
          </p:cNvPr>
          <p:cNvPicPr>
            <a:picLocks noChangeAspect="1"/>
          </p:cNvPicPr>
          <p:nvPr/>
        </p:nvPicPr>
        <p:blipFill>
          <a:blip r:embed="rId6"/>
          <a:stretch>
            <a:fillRect/>
          </a:stretch>
        </p:blipFill>
        <p:spPr>
          <a:xfrm>
            <a:off x="4541117" y="4166993"/>
            <a:ext cx="7524750" cy="2390775"/>
          </a:xfrm>
          <a:prstGeom prst="rect">
            <a:avLst/>
          </a:prstGeom>
        </p:spPr>
      </p:pic>
      <p:sp>
        <p:nvSpPr>
          <p:cNvPr id="14" name="TextBox 13">
            <a:extLst>
              <a:ext uri="{FF2B5EF4-FFF2-40B4-BE49-F238E27FC236}">
                <a16:creationId xmlns:a16="http://schemas.microsoft.com/office/drawing/2014/main" id="{D11F52CC-4F0A-4FD2-8834-AF0D35CA71EF}"/>
              </a:ext>
            </a:extLst>
          </p:cNvPr>
          <p:cNvSpPr txBox="1"/>
          <p:nvPr/>
        </p:nvSpPr>
        <p:spPr>
          <a:xfrm>
            <a:off x="7768979" y="3650374"/>
            <a:ext cx="88197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Result</a:t>
            </a:r>
          </a:p>
        </p:txBody>
      </p:sp>
      <p:sp>
        <p:nvSpPr>
          <p:cNvPr id="15" name="TextBox 14">
            <a:extLst>
              <a:ext uri="{FF2B5EF4-FFF2-40B4-BE49-F238E27FC236}">
                <a16:creationId xmlns:a16="http://schemas.microsoft.com/office/drawing/2014/main" id="{C75A6A27-B5C6-4AE1-8DE1-871701C66EFA}"/>
              </a:ext>
            </a:extLst>
          </p:cNvPr>
          <p:cNvSpPr txBox="1"/>
          <p:nvPr/>
        </p:nvSpPr>
        <p:spPr>
          <a:xfrm>
            <a:off x="3652727" y="1502848"/>
            <a:ext cx="5369611"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Year in which most of the articles are published</a:t>
            </a:r>
          </a:p>
        </p:txBody>
      </p:sp>
      <p:pic>
        <p:nvPicPr>
          <p:cNvPr id="16" name="Picture 15">
            <a:extLst>
              <a:ext uri="{FF2B5EF4-FFF2-40B4-BE49-F238E27FC236}">
                <a16:creationId xmlns:a16="http://schemas.microsoft.com/office/drawing/2014/main" id="{CC957B5F-18EA-46C3-B2C0-236DF4938233}"/>
              </a:ext>
            </a:extLst>
          </p:cNvPr>
          <p:cNvPicPr>
            <a:picLocks noChangeAspect="1"/>
          </p:cNvPicPr>
          <p:nvPr/>
        </p:nvPicPr>
        <p:blipFill>
          <a:blip r:embed="rId7"/>
          <a:stretch>
            <a:fillRect/>
          </a:stretch>
        </p:blipFill>
        <p:spPr>
          <a:xfrm>
            <a:off x="3621663" y="2404764"/>
            <a:ext cx="5400675" cy="3028950"/>
          </a:xfrm>
          <a:prstGeom prst="rect">
            <a:avLst/>
          </a:prstGeom>
        </p:spPr>
      </p:pic>
    </p:spTree>
    <p:extLst>
      <p:ext uri="{BB962C8B-B14F-4D97-AF65-F5344CB8AC3E}">
        <p14:creationId xmlns:p14="http://schemas.microsoft.com/office/powerpoint/2010/main" val="18777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
                                            <p:txEl>
                                              <p:pRg st="0" end="0"/>
                                            </p:txEl>
                                          </p:spTgt>
                                        </p:tgtEl>
                                      </p:cBhvr>
                                    </p:animEffect>
                                    <p:set>
                                      <p:cBhvr>
                                        <p:cTn id="2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xEl>
                                              <p:pRg st="2" end="2"/>
                                            </p:txEl>
                                          </p:spTgt>
                                        </p:tgtEl>
                                      </p:cBhvr>
                                    </p:animEffect>
                                    <p:set>
                                      <p:cBhvr>
                                        <p:cTn id="34" dur="1" fill="hold">
                                          <p:stCondLst>
                                            <p:cond delay="499"/>
                                          </p:stCondLst>
                                        </p:cTn>
                                        <p:tgtEl>
                                          <p:spTgt spid="3">
                                            <p:txEl>
                                              <p:pRg st="2" end="2"/>
                                            </p:txEl>
                                          </p:spTgt>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
                                            <p:txEl>
                                              <p:pRg st="3" end="3"/>
                                            </p:txEl>
                                          </p:spTgt>
                                        </p:tgtEl>
                                      </p:cBhvr>
                                    </p:animEffect>
                                    <p:set>
                                      <p:cBhvr>
                                        <p:cTn id="37" dur="1" fill="hold">
                                          <p:stCondLst>
                                            <p:cond delay="499"/>
                                          </p:stCondLst>
                                        </p:cTn>
                                        <p:tgtEl>
                                          <p:spTgt spid="3">
                                            <p:txEl>
                                              <p:pRg st="3" end="3"/>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
                                            <p:txEl>
                                              <p:pRg st="4" end="4"/>
                                            </p:txEl>
                                          </p:spTgt>
                                        </p:tgtEl>
                                      </p:cBhvr>
                                    </p:animEffect>
                                    <p:set>
                                      <p:cBhvr>
                                        <p:cTn id="40" dur="1" fill="hold">
                                          <p:stCondLst>
                                            <p:cond delay="499"/>
                                          </p:stCondLst>
                                        </p:cTn>
                                        <p:tgtEl>
                                          <p:spTgt spid="3">
                                            <p:txEl>
                                              <p:pRg st="4" end="4"/>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
                                            <p:txEl>
                                              <p:pRg st="5" end="5"/>
                                            </p:txEl>
                                          </p:spTgt>
                                        </p:tgtEl>
                                      </p:cBhvr>
                                    </p:animEffect>
                                    <p:set>
                                      <p:cBhvr>
                                        <p:cTn id="43" dur="1" fill="hold">
                                          <p:stCondLst>
                                            <p:cond delay="499"/>
                                          </p:stCondLst>
                                        </p:cTn>
                                        <p:tgtEl>
                                          <p:spTgt spid="3">
                                            <p:txEl>
                                              <p:pRg st="5" end="5"/>
                                            </p:txEl>
                                          </p:spTgt>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3">
                                            <p:txEl>
                                              <p:pRg st="6" end="6"/>
                                            </p:txEl>
                                          </p:spTgt>
                                        </p:tgtEl>
                                      </p:cBhvr>
                                    </p:animEffect>
                                    <p:set>
                                      <p:cBhvr>
                                        <p:cTn id="46"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4"/>
                                        </p:tgtEl>
                                      </p:cBhvr>
                                    </p:animEffect>
                                    <p:set>
                                      <p:cBhvr>
                                        <p:cTn id="76" dur="1" fill="hold">
                                          <p:stCondLst>
                                            <p:cond delay="499"/>
                                          </p:stCondLst>
                                        </p:cTn>
                                        <p:tgtEl>
                                          <p:spTgt spid="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500"/>
                                        <p:tgtEl>
                                          <p:spTgt spid="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9"/>
                                        </p:tgtEl>
                                      </p:cBhvr>
                                    </p:animEffect>
                                    <p:set>
                                      <p:cBhvr>
                                        <p:cTn id="101" dur="1" fill="hold">
                                          <p:stCondLst>
                                            <p:cond delay="499"/>
                                          </p:stCondLst>
                                        </p:cTn>
                                        <p:tgtEl>
                                          <p:spTgt spid="9"/>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10"/>
                                        </p:tgtEl>
                                      </p:cBhvr>
                                    </p:animEffect>
                                    <p:set>
                                      <p:cBhvr>
                                        <p:cTn id="106" dur="1" fill="hold">
                                          <p:stCondLst>
                                            <p:cond delay="499"/>
                                          </p:stCondLst>
                                        </p:cTn>
                                        <p:tgtEl>
                                          <p:spTgt spid="1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8"/>
                                        </p:tgtEl>
                                      </p:cBhvr>
                                    </p:animEffect>
                                    <p:set>
                                      <p:cBhvr>
                                        <p:cTn id="111" dur="1" fill="hold">
                                          <p:stCondLst>
                                            <p:cond delay="499"/>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7"/>
                                        </p:tgtEl>
                                      </p:cBhvr>
                                    </p:animEffect>
                                    <p:set>
                                      <p:cBhvr>
                                        <p:cTn id="116" dur="1" fill="hold">
                                          <p:stCondLst>
                                            <p:cond delay="499"/>
                                          </p:stCondLst>
                                        </p:cTn>
                                        <p:tgtEl>
                                          <p:spTgt spid="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fade">
                                      <p:cBhvr>
                                        <p:cTn id="126" dur="500"/>
                                        <p:tgtEl>
                                          <p:spTgt spid="1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fade">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
                                        </p:tgtEl>
                                        <p:attrNameLst>
                                          <p:attrName>style.visibility</p:attrName>
                                        </p:attrNameLst>
                                      </p:cBhvr>
                                      <p:to>
                                        <p:strVal val="visible"/>
                                      </p:to>
                                    </p:set>
                                    <p:animEffect transition="in" filter="fade">
                                      <p:cBhvr>
                                        <p:cTn id="136" dur="500"/>
                                        <p:tgtEl>
                                          <p:spTgt spid="1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nodeType="clickEffect">
                                  <p:stCondLst>
                                    <p:cond delay="0"/>
                                  </p:stCondLst>
                                  <p:childTnLst>
                                    <p:animEffect transition="out" filter="fade">
                                      <p:cBhvr>
                                        <p:cTn id="140" dur="500"/>
                                        <p:tgtEl>
                                          <p:spTgt spid="13"/>
                                        </p:tgtEl>
                                      </p:cBhvr>
                                    </p:animEffect>
                                    <p:set>
                                      <p:cBhvr>
                                        <p:cTn id="141" dur="1" fill="hold">
                                          <p:stCondLst>
                                            <p:cond delay="499"/>
                                          </p:stCondLst>
                                        </p:cTn>
                                        <p:tgtEl>
                                          <p:spTgt spid="13"/>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14"/>
                                        </p:tgtEl>
                                      </p:cBhvr>
                                    </p:animEffect>
                                    <p:set>
                                      <p:cBhvr>
                                        <p:cTn id="146" dur="1" fill="hold">
                                          <p:stCondLst>
                                            <p:cond delay="499"/>
                                          </p:stCondLst>
                                        </p:cTn>
                                        <p:tgtEl>
                                          <p:spTgt spid="1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nodeType="clickEffect">
                                  <p:stCondLst>
                                    <p:cond delay="0"/>
                                  </p:stCondLst>
                                  <p:childTnLst>
                                    <p:animEffect transition="out" filter="fade">
                                      <p:cBhvr>
                                        <p:cTn id="150" dur="500"/>
                                        <p:tgtEl>
                                          <p:spTgt spid="12"/>
                                        </p:tgtEl>
                                      </p:cBhvr>
                                    </p:animEffect>
                                    <p:set>
                                      <p:cBhvr>
                                        <p:cTn id="151" dur="1" fill="hold">
                                          <p:stCondLst>
                                            <p:cond delay="499"/>
                                          </p:stCondLst>
                                        </p:cTn>
                                        <p:tgtEl>
                                          <p:spTgt spid="12"/>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1" nodeType="clickEffect">
                                  <p:stCondLst>
                                    <p:cond delay="0"/>
                                  </p:stCondLst>
                                  <p:childTnLst>
                                    <p:animEffect transition="out" filter="fade">
                                      <p:cBhvr>
                                        <p:cTn id="155" dur="500"/>
                                        <p:tgtEl>
                                          <p:spTgt spid="11"/>
                                        </p:tgtEl>
                                      </p:cBhvr>
                                    </p:animEffect>
                                    <p:set>
                                      <p:cBhvr>
                                        <p:cTn id="156" dur="1" fill="hold">
                                          <p:stCondLst>
                                            <p:cond delay="499"/>
                                          </p:stCondLst>
                                        </p:cTn>
                                        <p:tgtEl>
                                          <p:spTgt spid="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5"/>
                                        </p:tgtEl>
                                        <p:attrNameLst>
                                          <p:attrName>style.visibility</p:attrName>
                                        </p:attrNameLst>
                                      </p:cBhvr>
                                      <p:to>
                                        <p:strVal val="visible"/>
                                      </p:to>
                                    </p:set>
                                    <p:animEffect transition="in" filter="fade">
                                      <p:cBhvr>
                                        <p:cTn id="161" dur="500"/>
                                        <p:tgtEl>
                                          <p:spTgt spid="15"/>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16"/>
                                        </p:tgtEl>
                                        <p:attrNameLst>
                                          <p:attrName>style.visibility</p:attrName>
                                        </p:attrNameLst>
                                      </p:cBhvr>
                                      <p:to>
                                        <p:strVal val="visible"/>
                                      </p:to>
                                    </p:set>
                                    <p:animEffect transition="in" filter="fade">
                                      <p:cBhvr>
                                        <p:cTn id="1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6" grpId="0"/>
      <p:bldP spid="6" grpId="1"/>
      <p:bldP spid="7" grpId="0"/>
      <p:bldP spid="7" grpId="1"/>
      <p:bldP spid="10" grpId="0"/>
      <p:bldP spid="10" grpId="1"/>
      <p:bldP spid="11" grpId="0"/>
      <p:bldP spid="11" grpId="1"/>
      <p:bldP spid="14" grpId="0"/>
      <p:bldP spid="14" grpId="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841E-B265-4771-B5C9-92D85DFD32A3}"/>
              </a:ext>
            </a:extLst>
          </p:cNvPr>
          <p:cNvSpPr>
            <a:spLocks noGrp="1"/>
          </p:cNvSpPr>
          <p:nvPr>
            <p:ph type="title"/>
          </p:nvPr>
        </p:nvSpPr>
        <p:spPr>
          <a:xfrm>
            <a:off x="1371599" y="131618"/>
            <a:ext cx="10247745" cy="764309"/>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9922BE0-5964-426C-A200-722F7B568A47}"/>
              </a:ext>
            </a:extLst>
          </p:cNvPr>
          <p:cNvSpPr>
            <a:spLocks noGrp="1"/>
          </p:cNvSpPr>
          <p:nvPr>
            <p:ph idx="1"/>
          </p:nvPr>
        </p:nvSpPr>
        <p:spPr>
          <a:xfrm>
            <a:off x="1191488" y="1287318"/>
            <a:ext cx="10607966" cy="3857336"/>
          </a:xfrm>
        </p:spPr>
        <p:txBody>
          <a:bodyPr/>
          <a:lstStyle/>
          <a:p>
            <a:pPr algn="just"/>
            <a:r>
              <a:rPr lang="en-US" dirty="0">
                <a:latin typeface="Times New Roman" panose="02020603050405020304" pitchFamily="18" charset="0"/>
                <a:cs typeface="Times New Roman" panose="02020603050405020304" pitchFamily="18" charset="0"/>
              </a:rPr>
              <a:t>References are collected from articles by scraping web pages of Journals published on springer.com and onlinelibrary.wiley.com using beautiful soup package, Selenium and Regular expressions.</a:t>
            </a:r>
          </a:p>
          <a:p>
            <a:pPr algn="just"/>
            <a:r>
              <a:rPr lang="en-US" dirty="0">
                <a:latin typeface="Times New Roman" panose="02020603050405020304" pitchFamily="18" charset="0"/>
                <a:cs typeface="Times New Roman" panose="02020603050405020304" pitchFamily="18" charset="0"/>
              </a:rPr>
              <a:t>All the extracted references are then saved in CSV file and data analysis is performed and number of frequently appeared articles name are calculated.</a:t>
            </a:r>
          </a:p>
          <a:p>
            <a:pPr algn="just"/>
            <a:r>
              <a:rPr lang="en-US" dirty="0">
                <a:latin typeface="Times New Roman" panose="02020603050405020304" pitchFamily="18" charset="0"/>
                <a:cs typeface="Times New Roman" panose="02020603050405020304" pitchFamily="18" charset="0"/>
              </a:rPr>
              <a:t>Dissertation is being applied to delineate the formal and informal dissemination artifacts and identified how many are accessible by these behavior.</a:t>
            </a:r>
          </a:p>
          <a:p>
            <a:endParaRPr lang="en-US" dirty="0"/>
          </a:p>
        </p:txBody>
      </p:sp>
    </p:spTree>
    <p:extLst>
      <p:ext uri="{BB962C8B-B14F-4D97-AF65-F5344CB8AC3E}">
        <p14:creationId xmlns:p14="http://schemas.microsoft.com/office/powerpoint/2010/main" val="277969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B542-1CAC-4827-A11B-467C93379703}"/>
              </a:ext>
            </a:extLst>
          </p:cNvPr>
          <p:cNvSpPr>
            <a:spLocks noGrp="1"/>
          </p:cNvSpPr>
          <p:nvPr>
            <p:ph type="title"/>
          </p:nvPr>
        </p:nvSpPr>
        <p:spPr>
          <a:xfrm>
            <a:off x="1186872" y="251690"/>
            <a:ext cx="9785927" cy="514927"/>
          </a:xfrm>
        </p:spPr>
        <p:txBody>
          <a:bodyPr>
            <a:normAutofit fontScale="90000"/>
          </a:bodyPr>
          <a:lstStyle/>
          <a:p>
            <a:r>
              <a:rPr lang="en-US" sz="3600" b="1" dirty="0">
                <a:latin typeface="Times New Roman" panose="02020603050405020304" pitchFamily="18" charset="0"/>
                <a:cs typeface="Times New Roman" panose="02020603050405020304" pitchFamily="18" charset="0"/>
              </a:rPr>
              <a:t>Code and Result Repository</a:t>
            </a:r>
          </a:p>
        </p:txBody>
      </p:sp>
      <p:sp>
        <p:nvSpPr>
          <p:cNvPr id="4" name="TextBox 3">
            <a:extLst>
              <a:ext uri="{FF2B5EF4-FFF2-40B4-BE49-F238E27FC236}">
                <a16:creationId xmlns:a16="http://schemas.microsoft.com/office/drawing/2014/main" id="{47FB1968-6032-4FC1-A02B-44304B1E1230}"/>
              </a:ext>
            </a:extLst>
          </p:cNvPr>
          <p:cNvSpPr txBox="1"/>
          <p:nvPr/>
        </p:nvSpPr>
        <p:spPr>
          <a:xfrm>
            <a:off x="1370912" y="2356549"/>
            <a:ext cx="8913090" cy="646331"/>
          </a:xfrm>
          <a:prstGeom prst="rect">
            <a:avLst/>
          </a:prstGeom>
          <a:noFill/>
        </p:spPr>
        <p:txBody>
          <a:bodyPr wrap="square" rtlCol="0">
            <a:spAutoFit/>
          </a:bodyPr>
          <a:lstStyle/>
          <a:p>
            <a:r>
              <a:rPr lang="en-US">
                <a:hlinkClick r:id="rId2"/>
              </a:rPr>
              <a:t>https://github.com/tejask666/Tejas_INFO5731_Spring2020/tree/master/tejask666/Tejas_INFO5731_Spring2020/INFO%205731_Project_Team_Project</a:t>
            </a:r>
            <a:endParaRPr lang="en-US" dirty="0"/>
          </a:p>
        </p:txBody>
      </p:sp>
    </p:spTree>
    <p:extLst>
      <p:ext uri="{BB962C8B-B14F-4D97-AF65-F5344CB8AC3E}">
        <p14:creationId xmlns:p14="http://schemas.microsoft.com/office/powerpoint/2010/main" val="2391649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5B57-3DDC-4CB4-9A8B-E69B05133023}"/>
              </a:ext>
            </a:extLst>
          </p:cNvPr>
          <p:cNvSpPr>
            <a:spLocks noGrp="1"/>
          </p:cNvSpPr>
          <p:nvPr>
            <p:ph type="title"/>
          </p:nvPr>
        </p:nvSpPr>
        <p:spPr>
          <a:xfrm>
            <a:off x="1295400" y="208359"/>
            <a:ext cx="9926782" cy="782241"/>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CC5D99E-3C0F-4207-A3D7-7CC9DD398A4D}"/>
              </a:ext>
            </a:extLst>
          </p:cNvPr>
          <p:cNvSpPr>
            <a:spLocks noGrp="1"/>
          </p:cNvSpPr>
          <p:nvPr>
            <p:ph idx="1"/>
          </p:nvPr>
        </p:nvSpPr>
        <p:spPr>
          <a:xfrm>
            <a:off x="1295399" y="1242291"/>
            <a:ext cx="10536383" cy="4401128"/>
          </a:xfrm>
        </p:spPr>
        <p:txBody>
          <a:bodyPr/>
          <a:lstStyle/>
          <a:p>
            <a:r>
              <a:rPr lang="en-US" dirty="0" err="1">
                <a:latin typeface="Times New Roman" panose="02020603050405020304" pitchFamily="18" charset="0"/>
                <a:cs typeface="Times New Roman" panose="02020603050405020304" pitchFamily="18" charset="0"/>
              </a:rPr>
              <a:t>Dhankhad</a:t>
            </a:r>
            <a:r>
              <a:rPr lang="en-US" dirty="0">
                <a:latin typeface="Times New Roman" panose="02020603050405020304" pitchFamily="18" charset="0"/>
                <a:cs typeface="Times New Roman" panose="02020603050405020304" pitchFamily="18" charset="0"/>
              </a:rPr>
              <a:t>, S. (2019, April 01). Forget APIs Do Python Scraping Using Beautiful Soup, Import Data File from the web: Part 2. Retrieved May 04, 2020, from </a:t>
            </a:r>
            <a:r>
              <a:rPr lang="en-US" dirty="0">
                <a:latin typeface="Times New Roman" panose="02020603050405020304" pitchFamily="18" charset="0"/>
                <a:cs typeface="Times New Roman" panose="02020603050405020304" pitchFamily="18" charset="0"/>
                <a:hlinkClick r:id="rId2"/>
              </a:rPr>
              <a:t>https://towardsdatascience.com/forget-apis-do-python-scraping-using-beautiful-soup-import-data-file-from-the-web-part-2-27af5d666246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Huang, H. (2019, June 18). Quick Web Scraping with Python &amp; Beautiful Soup. Retrieved May 04, 2020, from </a:t>
            </a:r>
            <a:r>
              <a:rPr lang="en-US" dirty="0">
                <a:latin typeface="Times New Roman" panose="02020603050405020304" pitchFamily="18" charset="0"/>
                <a:cs typeface="Times New Roman" panose="02020603050405020304" pitchFamily="18" charset="0"/>
                <a:hlinkClick r:id="rId3"/>
              </a:rPr>
              <a:t>https://levelup.gitconnected.com/quick-web-scraping-with-python-beautiful-soup-4dde18468f1f</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Pocs</a:t>
            </a:r>
            <a:r>
              <a:rPr lang="en-US" dirty="0">
                <a:latin typeface="Times New Roman" panose="02020603050405020304" pitchFamily="18" charset="0"/>
                <a:cs typeface="Times New Roman" panose="02020603050405020304" pitchFamily="18" charset="0"/>
              </a:rPr>
              <a:t>, M. (2020, February 20). Web Scraping with Selenium in Python. Retrieved May 04, 2020, from </a:t>
            </a:r>
            <a:r>
              <a:rPr lang="en-US" dirty="0">
                <a:latin typeface="Times New Roman" panose="02020603050405020304" pitchFamily="18" charset="0"/>
                <a:cs typeface="Times New Roman" panose="02020603050405020304" pitchFamily="18" charset="0"/>
                <a:hlinkClick r:id="rId4"/>
              </a:rPr>
              <a:t>https://levelup.gitconnected.com/web-scraping-with-selenium-in-python-8fde2f0fd559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 - Regular Expressions. (n.d.). Retrieved May 05, 2020, from </a:t>
            </a:r>
            <a:r>
              <a:rPr lang="en-US" dirty="0">
                <a:latin typeface="Times New Roman" panose="02020603050405020304" pitchFamily="18" charset="0"/>
                <a:cs typeface="Times New Roman" panose="02020603050405020304" pitchFamily="18" charset="0"/>
                <a:hlinkClick r:id="rId5"/>
              </a:rPr>
              <a:t>https://www.tutorialspoint.com/python/python_reg_expressions.htm</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15193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8AF2-89BD-4F40-BA21-845EA3E0A8AA}"/>
              </a:ext>
            </a:extLst>
          </p:cNvPr>
          <p:cNvSpPr>
            <a:spLocks noGrp="1"/>
          </p:cNvSpPr>
          <p:nvPr>
            <p:ph type="title"/>
          </p:nvPr>
        </p:nvSpPr>
        <p:spPr>
          <a:xfrm>
            <a:off x="2036619" y="2837873"/>
            <a:ext cx="9601200" cy="1485900"/>
          </a:xfrm>
        </p:spPr>
        <p:txBody>
          <a:bodyPr/>
          <a:lstStyle/>
          <a:p>
            <a:pPr algn="ctr"/>
            <a:r>
              <a:rPr lang="en-US" b="1" dirty="0"/>
              <a:t>Thank You</a:t>
            </a:r>
          </a:p>
        </p:txBody>
      </p:sp>
    </p:spTree>
    <p:extLst>
      <p:ext uri="{BB962C8B-B14F-4D97-AF65-F5344CB8AC3E}">
        <p14:creationId xmlns:p14="http://schemas.microsoft.com/office/powerpoint/2010/main" val="395313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0ED3-0126-4164-AD27-63361A042C9E}"/>
              </a:ext>
            </a:extLst>
          </p:cNvPr>
          <p:cNvSpPr>
            <a:spLocks noGrp="1"/>
          </p:cNvSpPr>
          <p:nvPr>
            <p:ph type="title"/>
          </p:nvPr>
        </p:nvSpPr>
        <p:spPr>
          <a:xfrm>
            <a:off x="1371599" y="278246"/>
            <a:ext cx="10247744" cy="542636"/>
          </a:xfrm>
        </p:spPr>
        <p:txBody>
          <a:bodyPr>
            <a:normAutofit fontScale="90000"/>
          </a:bodyPr>
          <a:lstStyle/>
          <a:p>
            <a:r>
              <a:rPr lang="en-US" sz="3600" b="1"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068FF2DD-80F9-4968-9EA9-E14462542C3A}"/>
              </a:ext>
            </a:extLst>
          </p:cNvPr>
          <p:cNvSpPr>
            <a:spLocks noGrp="1"/>
          </p:cNvSpPr>
          <p:nvPr>
            <p:ph idx="1"/>
          </p:nvPr>
        </p:nvSpPr>
        <p:spPr>
          <a:xfrm>
            <a:off x="1371599" y="1168400"/>
            <a:ext cx="10414001" cy="5241636"/>
          </a:xfrm>
        </p:spPr>
        <p:txBody>
          <a:bodyPr/>
          <a:lstStyle/>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Purpose of Behavior analysis Citations</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to be Retrieved</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Retrieval Approaches </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Retrieval Process and Results</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Analysis</a:t>
            </a:r>
          </a:p>
          <a:p>
            <a:pPr>
              <a:lnSpc>
                <a:spcPct val="150000"/>
              </a:lnSpc>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3474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A89-47F7-4000-88A4-79C777C8574C}"/>
              </a:ext>
            </a:extLst>
          </p:cNvPr>
          <p:cNvSpPr>
            <a:spLocks noGrp="1"/>
          </p:cNvSpPr>
          <p:nvPr>
            <p:ph type="title"/>
          </p:nvPr>
        </p:nvSpPr>
        <p:spPr>
          <a:xfrm>
            <a:off x="1091045" y="252441"/>
            <a:ext cx="10251210" cy="615777"/>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34AFCAF-6CF5-4180-9F2E-A03828547223}"/>
              </a:ext>
            </a:extLst>
          </p:cNvPr>
          <p:cNvSpPr>
            <a:spLocks noGrp="1"/>
          </p:cNvSpPr>
          <p:nvPr>
            <p:ph idx="1"/>
          </p:nvPr>
        </p:nvSpPr>
        <p:spPr>
          <a:xfrm>
            <a:off x="1091045" y="1290998"/>
            <a:ext cx="10685319" cy="4666456"/>
          </a:xfrm>
        </p:spPr>
        <p:txBody>
          <a:bodyPr>
            <a:normAutofit/>
          </a:bodyPr>
          <a:lstStyle/>
          <a:p>
            <a:pPr algn="just"/>
            <a:r>
              <a:rPr lang="en-US" dirty="0">
                <a:latin typeface="Times New Roman" panose="02020603050405020304" pitchFamily="18" charset="0"/>
                <a:cs typeface="Times New Roman" panose="02020603050405020304" pitchFamily="18" charset="0"/>
              </a:rPr>
              <a:t>The key role of behavior analyst is to integrate best available research developments with their work to provide the best services to the client.</a:t>
            </a:r>
          </a:p>
          <a:p>
            <a:pPr algn="just"/>
            <a:r>
              <a:rPr lang="en-US" dirty="0">
                <a:latin typeface="Times New Roman" panose="02020603050405020304" pitchFamily="18" charset="0"/>
                <a:cs typeface="Times New Roman" panose="02020603050405020304" pitchFamily="18" charset="0"/>
              </a:rPr>
              <a:t> Across disciplines in which behavior analyst work, there has been consistent gap between what is being researched and implemented. </a:t>
            </a:r>
          </a:p>
          <a:p>
            <a:pPr algn="just"/>
            <a:r>
              <a:rPr lang="en-US" dirty="0">
                <a:latin typeface="Times New Roman" panose="02020603050405020304" pitchFamily="18" charset="0"/>
                <a:cs typeface="Times New Roman" panose="02020603050405020304" pitchFamily="18" charset="0"/>
              </a:rPr>
              <a:t>Unfortunately, the limited access to the research development artifacts makes it hard for behavior analyst to work more effectively. </a:t>
            </a:r>
          </a:p>
          <a:p>
            <a:pPr algn="just"/>
            <a:r>
              <a:rPr lang="en-US" dirty="0">
                <a:latin typeface="Times New Roman" panose="02020603050405020304" pitchFamily="18" charset="0"/>
                <a:cs typeface="Times New Roman" panose="02020603050405020304" pitchFamily="18" charset="0"/>
              </a:rPr>
              <a:t>This project seeks to gather all these scholarly and scientific artifacts that will improve the credibility of the services offered by behavior analysts. </a:t>
            </a:r>
          </a:p>
          <a:p>
            <a:pPr algn="just"/>
            <a:r>
              <a:rPr lang="en-US" dirty="0">
                <a:latin typeface="Times New Roman" panose="02020603050405020304" pitchFamily="18" charset="0"/>
                <a:cs typeface="Times New Roman" panose="02020603050405020304" pitchFamily="18" charset="0"/>
              </a:rPr>
              <a:t>Therefore, having the significant and systematic access to research developments disseminated through formal and informal channels can help to structure their practice settings explicitly in decision making and thereby improving outcomes. </a:t>
            </a:r>
          </a:p>
          <a:p>
            <a:endParaRPr lang="en-US" dirty="0"/>
          </a:p>
        </p:txBody>
      </p:sp>
    </p:spTree>
    <p:extLst>
      <p:ext uri="{BB962C8B-B14F-4D97-AF65-F5344CB8AC3E}">
        <p14:creationId xmlns:p14="http://schemas.microsoft.com/office/powerpoint/2010/main" val="348767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9FBC-B894-4F23-851D-9F5095A9ABC2}"/>
              </a:ext>
            </a:extLst>
          </p:cNvPr>
          <p:cNvSpPr>
            <a:spLocks noGrp="1"/>
          </p:cNvSpPr>
          <p:nvPr>
            <p:ph type="title"/>
          </p:nvPr>
        </p:nvSpPr>
        <p:spPr>
          <a:xfrm>
            <a:off x="988291" y="116840"/>
            <a:ext cx="10427854" cy="956310"/>
          </a:xfrm>
        </p:spPr>
        <p:txBody>
          <a:bodyPr>
            <a:normAutofit/>
          </a:bodyPr>
          <a:lstStyle/>
          <a:p>
            <a:r>
              <a:rPr lang="en-US" sz="3200" b="1" dirty="0">
                <a:latin typeface="Times New Roman" panose="02020603050405020304" pitchFamily="18" charset="0"/>
                <a:cs typeface="Times New Roman" panose="02020603050405020304" pitchFamily="18" charset="0"/>
              </a:rPr>
              <a:t>Purpose of Behavior analysis Citations</a:t>
            </a:r>
          </a:p>
        </p:txBody>
      </p:sp>
      <p:sp>
        <p:nvSpPr>
          <p:cNvPr id="3" name="Content Placeholder 2">
            <a:extLst>
              <a:ext uri="{FF2B5EF4-FFF2-40B4-BE49-F238E27FC236}">
                <a16:creationId xmlns:a16="http://schemas.microsoft.com/office/drawing/2014/main" id="{CCAF687F-0338-44D7-8857-41CA1AA437F5}"/>
              </a:ext>
            </a:extLst>
          </p:cNvPr>
          <p:cNvSpPr>
            <a:spLocks noGrp="1"/>
          </p:cNvSpPr>
          <p:nvPr>
            <p:ph idx="1"/>
          </p:nvPr>
        </p:nvSpPr>
        <p:spPr>
          <a:xfrm>
            <a:off x="988291" y="2356442"/>
            <a:ext cx="11203709" cy="3845555"/>
          </a:xfrm>
        </p:spPr>
        <p:txBody>
          <a:bodyPr>
            <a:normAutofit/>
          </a:bodyPr>
          <a:lstStyle/>
          <a:p>
            <a:pPr marL="0" indent="0" defTabSz="457200">
              <a:buNone/>
            </a:pPr>
            <a:endParaRPr lang="en-US" sz="2400" dirty="0">
              <a:latin typeface="Times New Roman" panose="02020603050405020304" pitchFamily="18" charset="0"/>
              <a:cs typeface="Times New Roman" panose="02020603050405020304" pitchFamily="18" charset="0"/>
            </a:endParaRPr>
          </a:p>
          <a:p>
            <a:pPr marL="0" indent="0" defTabSz="457200">
              <a:buNone/>
            </a:pPr>
            <a:r>
              <a:rPr lang="en-US" dirty="0">
                <a:latin typeface="Times New Roman" panose="02020603050405020304" pitchFamily="18" charset="0"/>
                <a:cs typeface="Times New Roman" panose="02020603050405020304" pitchFamily="18" charset="0"/>
              </a:rPr>
              <a:t>Below points helps to answer problem statement :</a:t>
            </a:r>
          </a:p>
          <a:p>
            <a:pPr marL="0" indent="0" defTabSz="457200">
              <a:buNone/>
            </a:pPr>
            <a:endParaRPr lang="en-US" dirty="0">
              <a:latin typeface="Times New Roman" panose="02020603050405020304" pitchFamily="18" charset="0"/>
              <a:cs typeface="Times New Roman" panose="02020603050405020304" pitchFamily="18" charset="0"/>
            </a:endParaRPr>
          </a:p>
          <a:p>
            <a:pPr algn="just" defTabSz="457200">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aims to combine all the references in articles published in nine flagship behavior analytic journals. These journals are mainly related to the knowledge infrastructure of the field of behavior analysis. </a:t>
            </a:r>
          </a:p>
          <a:p>
            <a:pPr algn="just" defTabSz="457200">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Gathering all the artifacts in one file would allow us to review and analyze the formal and informal channels that disseminates artifacts. </a:t>
            </a:r>
          </a:p>
          <a:p>
            <a:pPr algn="just" defTabSz="457200">
              <a:buSzPct val="78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will also able to find how many of that references are accessible by behavior analytic practitioners who are not associated with any businesses or organization. </a:t>
            </a:r>
          </a:p>
          <a:p>
            <a:endParaRPr lang="en-US" dirty="0"/>
          </a:p>
        </p:txBody>
      </p:sp>
      <p:sp>
        <p:nvSpPr>
          <p:cNvPr id="4" name="TextBox 3">
            <a:extLst>
              <a:ext uri="{FF2B5EF4-FFF2-40B4-BE49-F238E27FC236}">
                <a16:creationId xmlns:a16="http://schemas.microsoft.com/office/drawing/2014/main" id="{13D7873D-99DF-449F-9B70-6F278E4C5038}"/>
              </a:ext>
            </a:extLst>
          </p:cNvPr>
          <p:cNvSpPr txBox="1"/>
          <p:nvPr/>
        </p:nvSpPr>
        <p:spPr>
          <a:xfrm>
            <a:off x="988291" y="1073150"/>
            <a:ext cx="10612582" cy="1600438"/>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chemeClr val="tx2"/>
                </a:solidFill>
                <a:latin typeface="Times New Roman" panose="02020603050405020304" pitchFamily="18" charset="0"/>
                <a:cs typeface="Times New Roman" panose="02020603050405020304" pitchFamily="18" charset="0"/>
              </a:rPr>
              <a:t>Problem Statement:</a:t>
            </a:r>
          </a:p>
          <a:p>
            <a:endParaRPr lang="en-US" sz="2000" dirty="0">
              <a:solidFill>
                <a:schemeClr val="tx2"/>
              </a:solidFill>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What are the various scholarly and scientific artifacts (e.g., journal articles) that comprise the knowledge infrastructure of the field of behavior analysis?</a:t>
            </a:r>
          </a:p>
          <a:p>
            <a:endParaRPr lang="en-US" dirty="0"/>
          </a:p>
        </p:txBody>
      </p:sp>
    </p:spTree>
    <p:extLst>
      <p:ext uri="{BB962C8B-B14F-4D97-AF65-F5344CB8AC3E}">
        <p14:creationId xmlns:p14="http://schemas.microsoft.com/office/powerpoint/2010/main" val="11091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B2DB-A5F3-4639-BEA2-4FDF5F99081F}"/>
              </a:ext>
            </a:extLst>
          </p:cNvPr>
          <p:cNvSpPr>
            <a:spLocks noGrp="1"/>
          </p:cNvSpPr>
          <p:nvPr>
            <p:ph type="title"/>
          </p:nvPr>
        </p:nvSpPr>
        <p:spPr>
          <a:xfrm>
            <a:off x="1026160" y="147320"/>
            <a:ext cx="10139680" cy="624840"/>
          </a:xfrm>
        </p:spPr>
        <p:txBody>
          <a:bodyPr>
            <a:normAutofit/>
          </a:bodyPr>
          <a:lstStyle/>
          <a:p>
            <a:r>
              <a:rPr lang="en-US" sz="3200" b="1" dirty="0">
                <a:latin typeface="Times New Roman" panose="02020603050405020304" pitchFamily="18" charset="0"/>
                <a:cs typeface="Times New Roman" panose="02020603050405020304" pitchFamily="18" charset="0"/>
              </a:rPr>
              <a:t>Data to be Retrieved</a:t>
            </a:r>
          </a:p>
        </p:txBody>
      </p:sp>
      <p:sp>
        <p:nvSpPr>
          <p:cNvPr id="3" name="Content Placeholder 2">
            <a:extLst>
              <a:ext uri="{FF2B5EF4-FFF2-40B4-BE49-F238E27FC236}">
                <a16:creationId xmlns:a16="http://schemas.microsoft.com/office/drawing/2014/main" id="{A75B1EEE-3A52-4088-A4E9-7144D2F65960}"/>
              </a:ext>
            </a:extLst>
          </p:cNvPr>
          <p:cNvSpPr>
            <a:spLocks noGrp="1"/>
          </p:cNvSpPr>
          <p:nvPr>
            <p:ph idx="1"/>
          </p:nvPr>
        </p:nvSpPr>
        <p:spPr>
          <a:xfrm>
            <a:off x="1026159" y="1034471"/>
            <a:ext cx="10879513" cy="538480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We are extracting references from nine flagship journals that comprises the scope of peer-reviewed journals exclusively publishing behavior analytic research and supported by behavior analytic organizations.</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86EAC5-3227-4497-9490-7A916739D0EA}"/>
              </a:ext>
            </a:extLst>
          </p:cNvPr>
          <p:cNvSpPr txBox="1"/>
          <p:nvPr/>
        </p:nvSpPr>
        <p:spPr>
          <a:xfrm>
            <a:off x="936744" y="1059798"/>
            <a:ext cx="4969162" cy="587853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Journals</a:t>
            </a:r>
          </a:p>
          <a:p>
            <a:pPr algn="ct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Analysis of Verbal Behavior</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Behavior Analysis in Practice</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Behavior and Social Issues</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European Journal of Behavior Analysis</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Journal of Applied Behavior Analysis</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Journal of the Experimental Analysis of Behavior</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Mexican Journal of Behavior Analysis</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Perspectives on Behavior Science</a:t>
            </a:r>
          </a:p>
          <a:p>
            <a:pPr marL="342900" indent="-342900" algn="just">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Psychological Record</a:t>
            </a:r>
          </a:p>
          <a:p>
            <a:endParaRPr lang="en-US" dirty="0"/>
          </a:p>
          <a:p>
            <a:endParaRPr lang="en-US" dirty="0"/>
          </a:p>
        </p:txBody>
      </p:sp>
      <p:pic>
        <p:nvPicPr>
          <p:cNvPr id="10" name="Picture 9">
            <a:extLst>
              <a:ext uri="{FF2B5EF4-FFF2-40B4-BE49-F238E27FC236}">
                <a16:creationId xmlns:a16="http://schemas.microsoft.com/office/drawing/2014/main" id="{ED729CFD-47D2-4FD3-979A-A11F84D39C77}"/>
              </a:ext>
            </a:extLst>
          </p:cNvPr>
          <p:cNvPicPr/>
          <p:nvPr/>
        </p:nvPicPr>
        <p:blipFill>
          <a:blip r:embed="rId2"/>
          <a:stretch>
            <a:fillRect/>
          </a:stretch>
        </p:blipFill>
        <p:spPr>
          <a:xfrm>
            <a:off x="2919237" y="2019097"/>
            <a:ext cx="6556722" cy="3916169"/>
          </a:xfrm>
          <a:prstGeom prst="rect">
            <a:avLst/>
          </a:prstGeom>
        </p:spPr>
      </p:pic>
      <p:sp>
        <p:nvSpPr>
          <p:cNvPr id="11" name="TextBox 10">
            <a:extLst>
              <a:ext uri="{FF2B5EF4-FFF2-40B4-BE49-F238E27FC236}">
                <a16:creationId xmlns:a16="http://schemas.microsoft.com/office/drawing/2014/main" id="{93303F28-C097-4D84-97F5-EA1F5D2756A4}"/>
              </a:ext>
            </a:extLst>
          </p:cNvPr>
          <p:cNvSpPr txBox="1"/>
          <p:nvPr/>
        </p:nvSpPr>
        <p:spPr>
          <a:xfrm>
            <a:off x="548068" y="1744501"/>
            <a:ext cx="3013826" cy="369332"/>
          </a:xfrm>
          <a:prstGeom prst="rect">
            <a:avLst/>
          </a:prstGeom>
          <a:noFill/>
        </p:spPr>
        <p:txBody>
          <a:bodyPr wrap="square" rtlCol="0">
            <a:spAutoFit/>
          </a:bodyPr>
          <a:lstStyle/>
          <a:p>
            <a:pPr algn="ctr"/>
            <a:r>
              <a:rPr lang="en-US" b="1" dirty="0"/>
              <a:t>Extracted Reference Data</a:t>
            </a:r>
          </a:p>
        </p:txBody>
      </p:sp>
      <p:graphicFrame>
        <p:nvGraphicFramePr>
          <p:cNvPr id="12" name="Diagram 11">
            <a:extLst>
              <a:ext uri="{FF2B5EF4-FFF2-40B4-BE49-F238E27FC236}">
                <a16:creationId xmlns:a16="http://schemas.microsoft.com/office/drawing/2014/main" id="{1EA08BC9-0793-46DF-8772-2B80915EFB91}"/>
              </a:ext>
            </a:extLst>
          </p:cNvPr>
          <p:cNvGraphicFramePr/>
          <p:nvPr>
            <p:extLst>
              <p:ext uri="{D42A27DB-BD31-4B8C-83A1-F6EECF244321}">
                <p14:modId xmlns:p14="http://schemas.microsoft.com/office/powerpoint/2010/main" val="1734519972"/>
              </p:ext>
            </p:extLst>
          </p:nvPr>
        </p:nvGraphicFramePr>
        <p:xfrm>
          <a:off x="2550159" y="1863561"/>
          <a:ext cx="8847512" cy="4081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30F05AB8-9602-4A72-B079-DF890E9BD187}"/>
              </a:ext>
            </a:extLst>
          </p:cNvPr>
          <p:cNvSpPr txBox="1"/>
          <p:nvPr/>
        </p:nvSpPr>
        <p:spPr>
          <a:xfrm>
            <a:off x="4959925" y="1503431"/>
            <a:ext cx="2475345" cy="374535"/>
          </a:xfrm>
          <a:prstGeom prst="rect">
            <a:avLst/>
          </a:prstGeom>
          <a:noFill/>
        </p:spPr>
        <p:txBody>
          <a:bodyPr wrap="square" rtlCol="0">
            <a:spAutoFit/>
          </a:bodyPr>
          <a:lstStyle/>
          <a:p>
            <a:pPr algn="ctr"/>
            <a:r>
              <a:rPr lang="en-US" b="1" dirty="0"/>
              <a:t>Reference Article</a:t>
            </a:r>
          </a:p>
        </p:txBody>
      </p:sp>
      <p:sp>
        <p:nvSpPr>
          <p:cNvPr id="16" name="TextBox 15">
            <a:extLst>
              <a:ext uri="{FF2B5EF4-FFF2-40B4-BE49-F238E27FC236}">
                <a16:creationId xmlns:a16="http://schemas.microsoft.com/office/drawing/2014/main" id="{C8A44EC6-14BB-4A39-9A4C-E7D92A20B861}"/>
              </a:ext>
            </a:extLst>
          </p:cNvPr>
          <p:cNvSpPr txBox="1"/>
          <p:nvPr/>
        </p:nvSpPr>
        <p:spPr>
          <a:xfrm>
            <a:off x="936744" y="2401471"/>
            <a:ext cx="1933543" cy="1883657"/>
          </a:xfrm>
          <a:prstGeom prst="rect">
            <a:avLst/>
          </a:prstGeom>
          <a:noFill/>
        </p:spPr>
        <p:txBody>
          <a:bodyPr wrap="none" rtlCol="0">
            <a:spAutoFit/>
          </a:bodyPr>
          <a:lstStyle/>
          <a:p>
            <a:pPr marL="342900" indent="-342900">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Journal Title</a:t>
            </a:r>
          </a:p>
          <a:p>
            <a:pPr marL="342900" indent="-342900">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Article Title</a:t>
            </a:r>
          </a:p>
          <a:p>
            <a:pPr marL="342900" indent="-342900">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Author Name</a:t>
            </a:r>
          </a:p>
          <a:p>
            <a:pPr marL="342900" indent="-342900">
              <a:lnSpc>
                <a:spcPct val="150000"/>
              </a:lnSpc>
              <a:buSzPct val="78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Year </a:t>
            </a:r>
          </a:p>
        </p:txBody>
      </p:sp>
    </p:spTree>
    <p:extLst>
      <p:ext uri="{BB962C8B-B14F-4D97-AF65-F5344CB8AC3E}">
        <p14:creationId xmlns:p14="http://schemas.microsoft.com/office/powerpoint/2010/main" val="8665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xEl>
                                              <p:pRg st="1" end="1"/>
                                            </p:txEl>
                                          </p:spTgt>
                                        </p:tgtEl>
                                      </p:cBhvr>
                                    </p:animEffect>
                                    <p:set>
                                      <p:cBhvr>
                                        <p:cTn id="2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Graphic spid="12" grpId="0">
        <p:bldAsOne/>
      </p:bldGraphic>
      <p:bldGraphic spid="12" grpId="1">
        <p:bldAsOne/>
      </p:bldGraphic>
      <p:bldP spid="13" grpId="0"/>
      <p:bldP spid="13" grpId="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652-9B48-4043-A6BD-6964D088469C}"/>
              </a:ext>
            </a:extLst>
          </p:cNvPr>
          <p:cNvSpPr>
            <a:spLocks noGrp="1"/>
          </p:cNvSpPr>
          <p:nvPr>
            <p:ph type="title"/>
          </p:nvPr>
        </p:nvSpPr>
        <p:spPr>
          <a:xfrm>
            <a:off x="1036320" y="167640"/>
            <a:ext cx="9601200" cy="1485900"/>
          </a:xfrm>
        </p:spPr>
        <p:txBody>
          <a:bodyPr>
            <a:normAutofit/>
          </a:bodyPr>
          <a:lstStyle/>
          <a:p>
            <a:r>
              <a:rPr lang="en-US" sz="3600" b="1" dirty="0">
                <a:latin typeface="Times New Roman" panose="02020603050405020304" pitchFamily="18" charset="0"/>
                <a:cs typeface="Times New Roman" panose="02020603050405020304" pitchFamily="18" charset="0"/>
              </a:rPr>
              <a:t>Data Retrieval Approaches </a:t>
            </a:r>
          </a:p>
        </p:txBody>
      </p:sp>
      <p:sp>
        <p:nvSpPr>
          <p:cNvPr id="3" name="Content Placeholder 2">
            <a:extLst>
              <a:ext uri="{FF2B5EF4-FFF2-40B4-BE49-F238E27FC236}">
                <a16:creationId xmlns:a16="http://schemas.microsoft.com/office/drawing/2014/main" id="{B9F1878A-B04D-434F-AE2A-70B25031F758}"/>
              </a:ext>
            </a:extLst>
          </p:cNvPr>
          <p:cNvSpPr>
            <a:spLocks noGrp="1"/>
          </p:cNvSpPr>
          <p:nvPr>
            <p:ph idx="1"/>
          </p:nvPr>
        </p:nvSpPr>
        <p:spPr>
          <a:xfrm>
            <a:off x="1036320" y="1168400"/>
            <a:ext cx="10566400" cy="4876800"/>
          </a:xfrm>
        </p:spPr>
        <p:txBody>
          <a:bodyPr>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journal composed of multiple volumes with the number of published issues. The references that need to be extracted, are present in the articles of these issues. The format of the journals’ articles varies from one another which leads to follow different methods and packages for extracting the references.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References are collected from articles by scraping web pages of Journals published on springer.com and onlinelibrary.wiley.com using</a:t>
            </a:r>
          </a:p>
          <a:p>
            <a:pPr lvl="1" algn="just">
              <a:lnSpc>
                <a:spcPct val="150000"/>
              </a:lnSpc>
              <a:buSzPct val="78000"/>
              <a:buFont typeface="Wingdings" panose="05000000000000000000" pitchFamily="2" charset="2"/>
              <a:buChar char="q"/>
            </a:pPr>
            <a:r>
              <a:rPr lang="en-US" i="0" dirty="0">
                <a:latin typeface="Times New Roman" panose="02020603050405020304" pitchFamily="18" charset="0"/>
                <a:cs typeface="Times New Roman" panose="02020603050405020304" pitchFamily="18" charset="0"/>
              </a:rPr>
              <a:t>Beautiful Soup Package. </a:t>
            </a:r>
          </a:p>
          <a:p>
            <a:pPr lvl="1" algn="just">
              <a:lnSpc>
                <a:spcPct val="150000"/>
              </a:lnSpc>
              <a:buSzPct val="78000"/>
              <a:buFont typeface="Wingdings" panose="05000000000000000000" pitchFamily="2" charset="2"/>
              <a:buChar char="q"/>
            </a:pPr>
            <a:r>
              <a:rPr lang="en-US" i="0" dirty="0">
                <a:latin typeface="Times New Roman" panose="02020603050405020304" pitchFamily="18" charset="0"/>
                <a:cs typeface="Times New Roman" panose="02020603050405020304" pitchFamily="18" charset="0"/>
              </a:rPr>
              <a:t>Selenium.</a:t>
            </a:r>
          </a:p>
          <a:p>
            <a:pPr lvl="1" algn="just">
              <a:lnSpc>
                <a:spcPct val="150000"/>
              </a:lnSpc>
              <a:buSzPct val="78000"/>
              <a:buFont typeface="Wingdings" panose="05000000000000000000" pitchFamily="2" charset="2"/>
              <a:buChar char="q"/>
            </a:pPr>
            <a:r>
              <a:rPr lang="en-US" i="0" dirty="0">
                <a:latin typeface="Times New Roman" panose="02020603050405020304" pitchFamily="18" charset="0"/>
                <a:cs typeface="Times New Roman" panose="02020603050405020304" pitchFamily="18" charset="0"/>
              </a:rPr>
              <a:t>Regular Expressions. (Regex)</a:t>
            </a:r>
          </a:p>
          <a:p>
            <a:pPr lvl="1" algn="just">
              <a:buFont typeface="Wingdings" panose="05000000000000000000" pitchFamily="2" charset="2"/>
              <a:buChar char="Ø"/>
            </a:pPr>
            <a:endParaRPr lang="en-US" i="0" dirty="0"/>
          </a:p>
        </p:txBody>
      </p:sp>
      <p:pic>
        <p:nvPicPr>
          <p:cNvPr id="4" name="Picture 2" descr="web_scraping">
            <a:extLst>
              <a:ext uri="{FF2B5EF4-FFF2-40B4-BE49-F238E27FC236}">
                <a16:creationId xmlns:a16="http://schemas.microsoft.com/office/drawing/2014/main" id="{2B81BEDA-33F3-491C-BFF8-E77C1170F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246" y="3429000"/>
            <a:ext cx="5635369" cy="294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506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4963-F19C-43B5-8BE9-4B61808A2679}"/>
              </a:ext>
            </a:extLst>
          </p:cNvPr>
          <p:cNvSpPr>
            <a:spLocks noGrp="1"/>
          </p:cNvSpPr>
          <p:nvPr>
            <p:ph type="title"/>
          </p:nvPr>
        </p:nvSpPr>
        <p:spPr>
          <a:xfrm>
            <a:off x="1107440" y="247650"/>
            <a:ext cx="10342880" cy="646430"/>
          </a:xfrm>
        </p:spPr>
        <p:txBody>
          <a:bodyPr>
            <a:normAutofit/>
          </a:bodyPr>
          <a:lstStyle/>
          <a:p>
            <a:r>
              <a:rPr lang="en-US" sz="2800" b="1" dirty="0">
                <a:latin typeface="Times New Roman" panose="02020603050405020304" pitchFamily="18" charset="0"/>
                <a:cs typeface="Times New Roman" panose="02020603050405020304" pitchFamily="18" charset="0"/>
              </a:rPr>
              <a:t>Beautiful Soup</a:t>
            </a:r>
          </a:p>
        </p:txBody>
      </p:sp>
      <p:sp>
        <p:nvSpPr>
          <p:cNvPr id="3" name="Content Placeholder 2">
            <a:extLst>
              <a:ext uri="{FF2B5EF4-FFF2-40B4-BE49-F238E27FC236}">
                <a16:creationId xmlns:a16="http://schemas.microsoft.com/office/drawing/2014/main" id="{13B141AB-1CD7-482C-B129-E3DEAC474614}"/>
              </a:ext>
            </a:extLst>
          </p:cNvPr>
          <p:cNvSpPr>
            <a:spLocks noGrp="1"/>
          </p:cNvSpPr>
          <p:nvPr>
            <p:ph idx="1"/>
          </p:nvPr>
        </p:nvSpPr>
        <p:spPr>
          <a:xfrm>
            <a:off x="1107440" y="894080"/>
            <a:ext cx="10810240" cy="5716270"/>
          </a:xfrm>
        </p:spPr>
        <p:txBody>
          <a:bodyPr/>
          <a:lstStyle/>
          <a:p>
            <a:pPr marL="0" indent="0" algn="just">
              <a:buNone/>
            </a:pPr>
            <a:r>
              <a:rPr lang="en-US" dirty="0">
                <a:latin typeface="Times New Roman" panose="02020603050405020304" pitchFamily="18" charset="0"/>
                <a:cs typeface="Times New Roman" panose="02020603050405020304" pitchFamily="18" charset="0"/>
              </a:rPr>
              <a:t>Beautiful Soup is the best Library to scrap the data from a particular website or the Internet. And it is most comfortable to work on also. It parses and extracts structured data from HTML and XML documents.</a:t>
            </a:r>
          </a:p>
        </p:txBody>
      </p:sp>
      <p:pic>
        <p:nvPicPr>
          <p:cNvPr id="8" name="Picture 7">
            <a:extLst>
              <a:ext uri="{FF2B5EF4-FFF2-40B4-BE49-F238E27FC236}">
                <a16:creationId xmlns:a16="http://schemas.microsoft.com/office/drawing/2014/main" id="{3E2ED731-B273-4F42-B223-9FDD60892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930" y="1948180"/>
            <a:ext cx="4747260" cy="4747260"/>
          </a:xfrm>
          <a:prstGeom prst="rect">
            <a:avLst/>
          </a:prstGeom>
        </p:spPr>
      </p:pic>
    </p:spTree>
    <p:extLst>
      <p:ext uri="{BB962C8B-B14F-4D97-AF65-F5344CB8AC3E}">
        <p14:creationId xmlns:p14="http://schemas.microsoft.com/office/powerpoint/2010/main" val="150321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F61A-987C-4743-8B27-AF39170918BA}"/>
              </a:ext>
            </a:extLst>
          </p:cNvPr>
          <p:cNvSpPr>
            <a:spLocks noGrp="1"/>
          </p:cNvSpPr>
          <p:nvPr>
            <p:ph type="title"/>
          </p:nvPr>
        </p:nvSpPr>
        <p:spPr>
          <a:xfrm>
            <a:off x="1371600" y="247650"/>
            <a:ext cx="10363200" cy="869950"/>
          </a:xfrm>
        </p:spPr>
        <p:txBody>
          <a:bodyPr>
            <a:normAutofit/>
          </a:bodyPr>
          <a:lstStyle/>
          <a:p>
            <a:r>
              <a:rPr lang="en-US" sz="2800" b="1" dirty="0">
                <a:latin typeface="Times New Roman" panose="02020603050405020304" pitchFamily="18" charset="0"/>
                <a:cs typeface="Times New Roman" panose="02020603050405020304" pitchFamily="18" charset="0"/>
              </a:rPr>
              <a:t>Selenium</a:t>
            </a:r>
          </a:p>
        </p:txBody>
      </p:sp>
      <p:sp>
        <p:nvSpPr>
          <p:cNvPr id="3" name="Content Placeholder 2">
            <a:extLst>
              <a:ext uri="{FF2B5EF4-FFF2-40B4-BE49-F238E27FC236}">
                <a16:creationId xmlns:a16="http://schemas.microsoft.com/office/drawing/2014/main" id="{BEFF339E-D3A5-4349-A70C-010E82BEE0A6}"/>
              </a:ext>
            </a:extLst>
          </p:cNvPr>
          <p:cNvSpPr>
            <a:spLocks noGrp="1"/>
          </p:cNvSpPr>
          <p:nvPr>
            <p:ph idx="1"/>
          </p:nvPr>
        </p:nvSpPr>
        <p:spPr>
          <a:xfrm>
            <a:off x="1463040" y="1008611"/>
            <a:ext cx="10271760" cy="5232400"/>
          </a:xfrm>
        </p:spPr>
        <p:txBody>
          <a:bodyPr/>
          <a:lstStyle/>
          <a:p>
            <a:pPr marL="0" indent="0" algn="just">
              <a:buNone/>
            </a:pPr>
            <a:r>
              <a:rPr lang="en-US" dirty="0">
                <a:latin typeface="Times New Roman" panose="02020603050405020304" pitchFamily="18" charset="0"/>
                <a:cs typeface="Times New Roman" panose="02020603050405020304" pitchFamily="18" charset="0"/>
              </a:rPr>
              <a:t>Selenium is a framework which is designed to automate test for web applications. With the help of python script it controls the browser interactions automatically such as link clicks and form submissions.</a:t>
            </a:r>
          </a:p>
          <a:p>
            <a:pPr marL="0" indent="0">
              <a:buNone/>
            </a:pPr>
            <a:endParaRPr lang="en-US" dirty="0"/>
          </a:p>
        </p:txBody>
      </p:sp>
      <p:pic>
        <p:nvPicPr>
          <p:cNvPr id="5" name="Picture 4">
            <a:extLst>
              <a:ext uri="{FF2B5EF4-FFF2-40B4-BE49-F238E27FC236}">
                <a16:creationId xmlns:a16="http://schemas.microsoft.com/office/drawing/2014/main" id="{A6069781-DB4A-44B3-88FD-08B4C35FD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106" y="1878561"/>
            <a:ext cx="8469039" cy="4764386"/>
          </a:xfrm>
          <a:prstGeom prst="rect">
            <a:avLst/>
          </a:prstGeom>
        </p:spPr>
      </p:pic>
    </p:spTree>
    <p:extLst>
      <p:ext uri="{BB962C8B-B14F-4D97-AF65-F5344CB8AC3E}">
        <p14:creationId xmlns:p14="http://schemas.microsoft.com/office/powerpoint/2010/main" val="198746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EA05-3B3C-4FA6-837F-7C068CBAD398}"/>
              </a:ext>
            </a:extLst>
          </p:cNvPr>
          <p:cNvSpPr>
            <a:spLocks noGrp="1"/>
          </p:cNvSpPr>
          <p:nvPr>
            <p:ph type="title"/>
          </p:nvPr>
        </p:nvSpPr>
        <p:spPr>
          <a:xfrm>
            <a:off x="1371600" y="248920"/>
            <a:ext cx="9895840" cy="635000"/>
          </a:xfrm>
        </p:spPr>
        <p:txBody>
          <a:bodyPr>
            <a:normAutofit/>
          </a:bodyPr>
          <a:lstStyle/>
          <a:p>
            <a:r>
              <a:rPr lang="en-US" sz="2800" b="1" dirty="0">
                <a:latin typeface="Times New Roman" panose="02020603050405020304" pitchFamily="18" charset="0"/>
                <a:cs typeface="Times New Roman" panose="02020603050405020304" pitchFamily="18" charset="0"/>
              </a:rPr>
              <a:t>Regular Expressions</a:t>
            </a:r>
            <a:endParaRPr lang="en-US" sz="2800" b="1" dirty="0"/>
          </a:p>
        </p:txBody>
      </p:sp>
      <p:sp>
        <p:nvSpPr>
          <p:cNvPr id="3" name="Content Placeholder 2">
            <a:extLst>
              <a:ext uri="{FF2B5EF4-FFF2-40B4-BE49-F238E27FC236}">
                <a16:creationId xmlns:a16="http://schemas.microsoft.com/office/drawing/2014/main" id="{A83B95A3-61F4-4808-8F59-935249E58526}"/>
              </a:ext>
            </a:extLst>
          </p:cNvPr>
          <p:cNvSpPr>
            <a:spLocks noGrp="1"/>
          </p:cNvSpPr>
          <p:nvPr>
            <p:ph idx="1"/>
          </p:nvPr>
        </p:nvSpPr>
        <p:spPr>
          <a:xfrm>
            <a:off x="1371600" y="1092662"/>
            <a:ext cx="10373360" cy="5562600"/>
          </a:xfrm>
        </p:spPr>
        <p:txBody>
          <a:bodyPr>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Regular expressions, also called regex is widely used in natural language processing, web applications that require validating string input.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regex pattern is a special language used to represent generic text, numbers or symbols so it can be used to extract texts that conform to that pattern.</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are various parameters which are commonly used in regular expression i.e.</a:t>
            </a:r>
          </a:p>
          <a:p>
            <a:pPr lvl="1" algn="just">
              <a:lnSpc>
                <a:spcPct val="100000"/>
              </a:lnSpc>
              <a:buSzPct val="78000"/>
              <a:buFont typeface="Wingdings" panose="05000000000000000000" pitchFamily="2" charset="2"/>
              <a:buChar char="q"/>
            </a:pPr>
            <a:r>
              <a:rPr lang="en-US" i="0" dirty="0">
                <a:latin typeface="Times New Roman" panose="02020603050405020304" pitchFamily="18" charset="0"/>
                <a:cs typeface="Times New Roman" panose="02020603050405020304" pitchFamily="18" charset="0"/>
              </a:rPr>
              <a:t>Pattern</a:t>
            </a:r>
          </a:p>
          <a:p>
            <a:pPr marL="530352" lvl="1" indent="0" algn="just">
              <a:lnSpc>
                <a:spcPct val="100000"/>
              </a:lnSpc>
              <a:buNone/>
            </a:pPr>
            <a:r>
              <a:rPr lang="en-US" i="0" dirty="0"/>
              <a:t>This is the regular expression to be matched.</a:t>
            </a:r>
          </a:p>
          <a:p>
            <a:pPr lvl="1" algn="just">
              <a:lnSpc>
                <a:spcPct val="100000"/>
              </a:lnSpc>
              <a:buSzPct val="78000"/>
              <a:buFont typeface="Wingdings" panose="05000000000000000000" pitchFamily="2" charset="2"/>
              <a:buChar char="q"/>
            </a:pPr>
            <a:r>
              <a:rPr lang="en-US" i="0" dirty="0">
                <a:latin typeface="Times New Roman" panose="02020603050405020304" pitchFamily="18" charset="0"/>
                <a:cs typeface="Times New Roman" panose="02020603050405020304" pitchFamily="18" charset="0"/>
              </a:rPr>
              <a:t>String</a:t>
            </a:r>
          </a:p>
          <a:p>
            <a:pPr marL="530352" lvl="1" indent="0" algn="just">
              <a:lnSpc>
                <a:spcPct val="100000"/>
              </a:lnSpc>
              <a:buNone/>
            </a:pPr>
            <a:r>
              <a:rPr lang="en-US" i="0" dirty="0"/>
              <a:t>This is the string, which would be searched to match the pattern at the beginning of string.</a:t>
            </a:r>
            <a:endParaRPr lang="en-US" i="0" dirty="0">
              <a:latin typeface="Times New Roman" panose="02020603050405020304" pitchFamily="18" charset="0"/>
              <a:cs typeface="Times New Roman" panose="02020603050405020304" pitchFamily="18" charset="0"/>
            </a:endParaRPr>
          </a:p>
          <a:p>
            <a:pPr lvl="1" algn="just">
              <a:lnSpc>
                <a:spcPct val="100000"/>
              </a:lnSpc>
              <a:buSzPct val="78000"/>
              <a:buFont typeface="Wingdings" panose="05000000000000000000" pitchFamily="2" charset="2"/>
              <a:buChar char="q"/>
            </a:pPr>
            <a:r>
              <a:rPr lang="en-US" i="0" dirty="0">
                <a:latin typeface="Times New Roman" panose="02020603050405020304" pitchFamily="18" charset="0"/>
                <a:cs typeface="Times New Roman" panose="02020603050405020304" pitchFamily="18" charset="0"/>
              </a:rPr>
              <a:t>Flags</a:t>
            </a:r>
          </a:p>
          <a:p>
            <a:pPr marL="530352" lvl="1" indent="0" algn="just">
              <a:lnSpc>
                <a:spcPct val="100000"/>
              </a:lnSpc>
              <a:buNone/>
            </a:pPr>
            <a:r>
              <a:rPr lang="en-US" i="0" dirty="0"/>
              <a:t>You can specify different flags using bitwise OR (|). These are modifiers, which are listed in the table below.</a:t>
            </a:r>
            <a:endParaRPr lang="en-US"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34453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2115</TotalTime>
  <Words>1516</Words>
  <Application>Microsoft Office PowerPoint</Application>
  <PresentationFormat>Widescreen</PresentationFormat>
  <Paragraphs>153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Franklin Gothic Book</vt:lpstr>
      <vt:lpstr>Times New Roman</vt:lpstr>
      <vt:lpstr>Wingdings</vt:lpstr>
      <vt:lpstr>Crop</vt:lpstr>
      <vt:lpstr>PowerPoint Presentation</vt:lpstr>
      <vt:lpstr>Table of Content</vt:lpstr>
      <vt:lpstr>Introduction</vt:lpstr>
      <vt:lpstr>Purpose of Behavior analysis Citations</vt:lpstr>
      <vt:lpstr>Data to be Retrieved</vt:lpstr>
      <vt:lpstr>Data Retrieval Approaches </vt:lpstr>
      <vt:lpstr>Beautiful Soup</vt:lpstr>
      <vt:lpstr>Selenium</vt:lpstr>
      <vt:lpstr>Regular Expressions</vt:lpstr>
      <vt:lpstr>Data Retrieval Process and Results</vt:lpstr>
      <vt:lpstr>Data Retrieval Process and Results</vt:lpstr>
      <vt:lpstr>Data Retrieval Process and Results</vt:lpstr>
      <vt:lpstr>Data Retrieval Process and Results</vt:lpstr>
      <vt:lpstr>Data Retrieval Process and Results</vt:lpstr>
      <vt:lpstr>Data Analysis</vt:lpstr>
      <vt:lpstr>Conclusion</vt:lpstr>
      <vt:lpstr>Code and Result Repository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dc:title>
  <dc:creator>Tejas Kulkarni</dc:creator>
  <cp:lastModifiedBy>Tejas Kulkarni</cp:lastModifiedBy>
  <cp:revision>81</cp:revision>
  <dcterms:created xsi:type="dcterms:W3CDTF">2020-05-02T01:55:42Z</dcterms:created>
  <dcterms:modified xsi:type="dcterms:W3CDTF">2020-05-08T02:22:32Z</dcterms:modified>
</cp:coreProperties>
</file>