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72" r:id="rId3"/>
    <p:sldId id="264" r:id="rId4"/>
    <p:sldId id="291" r:id="rId5"/>
    <p:sldId id="292" r:id="rId6"/>
    <p:sldId id="297" r:id="rId7"/>
    <p:sldId id="298" r:id="rId8"/>
    <p:sldId id="266" r:id="rId9"/>
    <p:sldId id="270" r:id="rId10"/>
    <p:sldId id="288" r:id="rId11"/>
    <p:sldId id="289" r:id="rId12"/>
    <p:sldId id="293" r:id="rId13"/>
    <p:sldId id="299" r:id="rId14"/>
    <p:sldId id="294" r:id="rId15"/>
    <p:sldId id="290" r:id="rId16"/>
    <p:sldId id="296" r:id="rId17"/>
    <p:sldId id="284" r:id="rId18"/>
    <p:sldId id="285" r:id="rId19"/>
    <p:sldId id="286" r:id="rId20"/>
    <p:sldId id="295"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B04F0"/>
    <a:srgbClr val="5DEAFD"/>
    <a:srgbClr val="9CF2FE"/>
    <a:srgbClr val="BAF6FE"/>
    <a:srgbClr val="B37BFD"/>
    <a:srgbClr val="E5D2FE"/>
    <a:srgbClr val="9F5AF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9E236-7336-4AA9-BEA6-C41A6ECD45C4}" type="datetimeFigureOut">
              <a:rPr lang="en-US" smtClean="0"/>
              <a:pPr/>
              <a:t>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CA2F1-E07B-4DE8-A440-F8E1D177A4AF}" type="slidenum">
              <a:rPr lang="en-US" smtClean="0"/>
              <a:pPr/>
              <a:t>‹#›</a:t>
            </a:fld>
            <a:endParaRPr lang="en-US"/>
          </a:p>
        </p:txBody>
      </p:sp>
    </p:spTree>
    <p:extLst>
      <p:ext uri="{BB962C8B-B14F-4D97-AF65-F5344CB8AC3E}">
        <p14:creationId xmlns:p14="http://schemas.microsoft.com/office/powerpoint/2010/main" xmlns="" val="401833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6" name="Slide Number Placeholder 5"/>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91743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a:p>
        </p:txBody>
      </p:sp>
      <p:sp>
        <p:nvSpPr>
          <p:cNvPr id="5" name="Footer Placeholder 4"/>
          <p:cNvSpPr>
            <a:spLocks noGrp="1"/>
          </p:cNvSpPr>
          <p:nvPr>
            <p:ph type="ftr" sz="quarter" idx="11"/>
          </p:nvPr>
        </p:nvSpPr>
        <p:spPr>
          <a:xfrm>
            <a:off x="457200" y="6356350"/>
            <a:ext cx="5562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17214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a:p>
        </p:txBody>
      </p:sp>
      <p:sp>
        <p:nvSpPr>
          <p:cNvPr id="5" name="Footer Placeholder 4"/>
          <p:cNvSpPr>
            <a:spLocks noGrp="1"/>
          </p:cNvSpPr>
          <p:nvPr>
            <p:ph type="ftr" sz="quarter" idx="11"/>
          </p:nvPr>
        </p:nvSpPr>
        <p:spPr>
          <a:xfrm>
            <a:off x="457200" y="6356350"/>
            <a:ext cx="5562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17373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6" name="Slide Number Placeholder 5"/>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174438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6" name="Slide Number Placeholder 5"/>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255487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457200" y="6356350"/>
            <a:ext cx="5562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7808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9" name="Slide Number Placeholder 8"/>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299850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5" name="Slide Number Placeholder 4"/>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66536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65985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dirty="0"/>
          </a:p>
        </p:txBody>
      </p:sp>
      <p:sp>
        <p:nvSpPr>
          <p:cNvPr id="7" name="Slide Number Placeholder 6"/>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38185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Vinaya B. Savadekar </a:t>
            </a:r>
            <a:endParaRPr lang="en-US"/>
          </a:p>
        </p:txBody>
      </p:sp>
      <p:sp>
        <p:nvSpPr>
          <p:cNvPr id="6" name="Footer Placeholder 5"/>
          <p:cNvSpPr>
            <a:spLocks noGrp="1"/>
          </p:cNvSpPr>
          <p:nvPr>
            <p:ph type="ftr" sz="quarter" idx="11"/>
          </p:nvPr>
        </p:nvSpPr>
        <p:spPr>
          <a:xfrm>
            <a:off x="457200" y="6356350"/>
            <a:ext cx="5562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50530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DEAFD"/>
            </a:gs>
            <a:gs pos="27000">
              <a:srgbClr val="BAF6FE">
                <a:alpha val="66000"/>
              </a:srgbClr>
            </a:gs>
            <a:gs pos="92000">
              <a:schemeClr val="bg1">
                <a:alpha val="94000"/>
              </a:schemeClr>
            </a:gs>
          </a:gsLst>
          <a:lin ang="13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ACB2C-82B7-422C-90F2-6020E84054F7}" type="slidenum">
              <a:rPr lang="en-US" smtClean="0"/>
              <a:pPr/>
              <a:t>‹#›</a:t>
            </a:fld>
            <a:endParaRPr lang="en-US"/>
          </a:p>
        </p:txBody>
      </p:sp>
    </p:spTree>
    <p:extLst>
      <p:ext uri="{BB962C8B-B14F-4D97-AF65-F5344CB8AC3E}">
        <p14:creationId xmlns:p14="http://schemas.microsoft.com/office/powerpoint/2010/main" xmlns="" val="3846400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 Programming with Python (22616)</a:t>
            </a:r>
            <a:endParaRPr lang="en-US" dirty="0"/>
          </a:p>
        </p:txBody>
      </p:sp>
      <p:sp>
        <p:nvSpPr>
          <p:cNvPr id="3" name="Subtitle 2"/>
          <p:cNvSpPr>
            <a:spLocks noGrp="1"/>
          </p:cNvSpPr>
          <p:nvPr>
            <p:ph type="subTitle" idx="1"/>
          </p:nvPr>
        </p:nvSpPr>
        <p:spPr>
          <a:xfrm>
            <a:off x="1925782" y="4191000"/>
            <a:ext cx="6400800" cy="1752600"/>
          </a:xfrm>
        </p:spPr>
        <p:txBody>
          <a:bodyPr>
            <a:normAutofit fontScale="92500"/>
          </a:bodyPr>
          <a:lstStyle/>
          <a:p>
            <a:pPr algn="r"/>
            <a:r>
              <a:rPr lang="en-US" sz="3500" dirty="0" err="1" smtClean="0">
                <a:solidFill>
                  <a:schemeClr val="tx1"/>
                </a:solidFill>
              </a:rPr>
              <a:t>Sangita</a:t>
            </a:r>
            <a:r>
              <a:rPr lang="en-US" sz="3500" dirty="0" smtClean="0">
                <a:solidFill>
                  <a:schemeClr val="tx1"/>
                </a:solidFill>
              </a:rPr>
              <a:t> B. </a:t>
            </a:r>
            <a:r>
              <a:rPr lang="en-US" sz="3500" dirty="0" err="1" smtClean="0">
                <a:solidFill>
                  <a:schemeClr val="tx1"/>
                </a:solidFill>
              </a:rPr>
              <a:t>Chavan</a:t>
            </a:r>
            <a:r>
              <a:rPr lang="en-US" sz="3500" dirty="0" smtClean="0">
                <a:solidFill>
                  <a:schemeClr val="tx1"/>
                </a:solidFill>
              </a:rPr>
              <a:t> </a:t>
            </a:r>
          </a:p>
          <a:p>
            <a:pPr algn="r"/>
            <a:r>
              <a:rPr lang="en-US" dirty="0" smtClean="0">
                <a:solidFill>
                  <a:schemeClr val="tx1"/>
                </a:solidFill>
              </a:rPr>
              <a:t>Lecturer, Computer</a:t>
            </a:r>
          </a:p>
          <a:p>
            <a:pPr algn="r"/>
            <a:r>
              <a:rPr lang="en-US" dirty="0" smtClean="0">
                <a:solidFill>
                  <a:schemeClr val="tx1"/>
                </a:solidFill>
              </a:rPr>
              <a:t>Government Polytechnic, </a:t>
            </a:r>
            <a:r>
              <a:rPr lang="en-US" dirty="0" err="1" smtClean="0">
                <a:solidFill>
                  <a:schemeClr val="tx1"/>
                </a:solidFill>
              </a:rPr>
              <a:t>Ahmednagar</a:t>
            </a:r>
            <a:endParaRPr lang="en-US" dirty="0">
              <a:solidFill>
                <a:schemeClr val="tx1"/>
              </a:solidFill>
            </a:endParaRPr>
          </a:p>
        </p:txBody>
      </p:sp>
      <p:sp>
        <p:nvSpPr>
          <p:cNvPr id="4" name="Title 1"/>
          <p:cNvSpPr txBox="1">
            <a:spLocks/>
          </p:cNvSpPr>
          <p:nvPr/>
        </p:nvSpPr>
        <p:spPr>
          <a:xfrm>
            <a:off x="685800" y="2079625"/>
            <a:ext cx="7640782" cy="14700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400" kern="1200">
                <a:solidFill>
                  <a:schemeClr val="tx1"/>
                </a:solidFill>
                <a:latin typeface="+mj-lt"/>
                <a:ea typeface="+mj-ea"/>
                <a:cs typeface="+mj-cs"/>
              </a:defRPr>
            </a:lvl1pPr>
          </a:lstStyle>
          <a:p>
            <a:r>
              <a:rPr lang="en-US" dirty="0" smtClean="0"/>
              <a:t>Unit I-Introduction and Syntax of Python Programming</a:t>
            </a:r>
          </a:p>
        </p:txBody>
      </p:sp>
    </p:spTree>
    <p:extLst>
      <p:ext uri="{BB962C8B-B14F-4D97-AF65-F5344CB8AC3E}">
        <p14:creationId xmlns:p14="http://schemas.microsoft.com/office/powerpoint/2010/main" xmlns="" val="21099013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IN" dirty="0" smtClean="0"/>
              <a:t>Python Building Blocks</a:t>
            </a:r>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10</a:t>
            </a:fld>
            <a:endParaRPr lang="en-US"/>
          </a:p>
        </p:txBody>
      </p:sp>
      <p:sp>
        <p:nvSpPr>
          <p:cNvPr id="5" name="Rectangle 1"/>
          <p:cNvSpPr>
            <a:spLocks noGrp="1" noChangeArrowheads="1"/>
          </p:cNvSpPr>
          <p:nvPr>
            <p:ph idx="1"/>
          </p:nvPr>
        </p:nvSpPr>
        <p:spPr bwMode="auto">
          <a:xfrm>
            <a:off x="457200" y="1140351"/>
            <a:ext cx="8610600" cy="54968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smtClean="0"/>
              <a:t> </a:t>
            </a:r>
            <a:r>
              <a:rPr lang="en-US" altLang="en-US" b="1" dirty="0" smtClean="0"/>
              <a:t>Reserved words (keywords)</a:t>
            </a:r>
            <a:r>
              <a:rPr lang="en-US" altLang="en-US" b="1" dirty="0"/>
              <a:t> - </a:t>
            </a:r>
            <a:r>
              <a:rPr lang="en-US" altLang="en-US" dirty="0"/>
              <a:t>words that have pre-defined meanings in the </a:t>
            </a:r>
            <a:r>
              <a:rPr lang="en-US" altLang="en-US" dirty="0" smtClean="0"/>
              <a:t>python </a:t>
            </a:r>
            <a:r>
              <a:rPr lang="en-US" altLang="en-US" dirty="0"/>
              <a:t>language</a:t>
            </a:r>
          </a:p>
          <a:p>
            <a:r>
              <a:rPr lang="en-IN" b="1" dirty="0" smtClean="0"/>
              <a:t>Python Identifiers</a:t>
            </a:r>
          </a:p>
          <a:p>
            <a:r>
              <a:rPr lang="en-IN" dirty="0" smtClean="0"/>
              <a:t>A Python identifier is a name used to identify a variable, function, class, module or other object.</a:t>
            </a:r>
          </a:p>
          <a:p>
            <a:r>
              <a:rPr lang="en-IN" dirty="0" smtClean="0"/>
              <a:t> An identifier starts with a letter A to Z or a to z or an underscore (_) followed by zero or more letters, underscores and digits (0 to 9).</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10270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Building Blocks</a:t>
            </a:r>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11</a:t>
            </a:fld>
            <a:endParaRPr lang="en-US"/>
          </a:p>
        </p:txBody>
      </p:sp>
      <p:sp>
        <p:nvSpPr>
          <p:cNvPr id="5" name="Rectangle 1"/>
          <p:cNvSpPr>
            <a:spLocks noGrp="1" noChangeArrowheads="1"/>
          </p:cNvSpPr>
          <p:nvPr>
            <p:ph idx="1"/>
          </p:nvPr>
        </p:nvSpPr>
        <p:spPr bwMode="auto">
          <a:xfrm>
            <a:off x="266700" y="1711642"/>
            <a:ext cx="8610600" cy="3508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smtClean="0"/>
              <a:t> </a:t>
            </a:r>
            <a:r>
              <a:rPr lang="en-US" altLang="en-US" b="1" dirty="0" smtClean="0"/>
              <a:t>Literals</a:t>
            </a:r>
            <a:r>
              <a:rPr lang="en-US" altLang="en-US" dirty="0"/>
              <a:t> - literal values written in code, like strings or numbers</a:t>
            </a:r>
          </a:p>
          <a:p>
            <a:pPr marL="400050" lvl="1" indent="0" eaLnBrk="0" fontAlgn="base" hangingPunct="0">
              <a:spcBef>
                <a:spcPct val="0"/>
              </a:spcBef>
              <a:spcAft>
                <a:spcPct val="0"/>
              </a:spcAft>
              <a:buNone/>
            </a:pPr>
            <a:r>
              <a:rPr lang="en-US" altLang="en-US" dirty="0" smtClean="0"/>
              <a:t>4, 4.77, ‘X’, “ABC”</a:t>
            </a:r>
          </a:p>
          <a:p>
            <a:r>
              <a:rPr lang="en-US" altLang="en-US" b="1" dirty="0" smtClean="0"/>
              <a:t>Comment</a:t>
            </a:r>
            <a:r>
              <a:rPr lang="en-US" altLang="en-US" dirty="0" smtClean="0"/>
              <a:t>- </a:t>
            </a:r>
            <a:r>
              <a:rPr lang="en-US" altLang="en-US" dirty="0"/>
              <a:t>Comment lines provide documentation about your program</a:t>
            </a:r>
          </a:p>
          <a:p>
            <a:pPr lvl="1"/>
            <a:r>
              <a:rPr lang="en-US" altLang="en-US" dirty="0"/>
              <a:t>Anything after the “#” symbol is a </a:t>
            </a:r>
            <a:r>
              <a:rPr lang="en-US" altLang="en-US" dirty="0" smtClean="0"/>
              <a:t>comment</a:t>
            </a:r>
            <a:endParaRPr lang="en-US" altLang="en-US" dirty="0"/>
          </a:p>
        </p:txBody>
      </p:sp>
    </p:spTree>
    <p:extLst>
      <p:ext uri="{BB962C8B-B14F-4D97-AF65-F5344CB8AC3E}">
        <p14:creationId xmlns:p14="http://schemas.microsoft.com/office/powerpoint/2010/main" xmlns="" val="5763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IN" dirty="0"/>
          </a:p>
        </p:txBody>
      </p:sp>
      <p:sp>
        <p:nvSpPr>
          <p:cNvPr id="3" name="Content Placeholder 2"/>
          <p:cNvSpPr>
            <a:spLocks noGrp="1"/>
          </p:cNvSpPr>
          <p:nvPr>
            <p:ph idx="1"/>
          </p:nvPr>
        </p:nvSpPr>
        <p:spPr>
          <a:xfrm>
            <a:off x="457200" y="228600"/>
            <a:ext cx="8229600" cy="6629400"/>
          </a:xfrm>
        </p:spPr>
        <p:txBody>
          <a:bodyPr>
            <a:normAutofit fontScale="92500" lnSpcReduction="10000"/>
          </a:bodyPr>
          <a:lstStyle/>
          <a:p>
            <a:r>
              <a:rPr lang="en-IN" b="1" dirty="0" smtClean="0"/>
              <a:t>Creating a Comment:</a:t>
            </a:r>
          </a:p>
          <a:p>
            <a:r>
              <a:rPr lang="en-IN" dirty="0" smtClean="0"/>
              <a:t>Comments starts with a #, and Python will ignore them:</a:t>
            </a:r>
          </a:p>
          <a:p>
            <a:pPr>
              <a:buNone/>
            </a:pPr>
            <a:r>
              <a:rPr lang="en-IN" b="1" dirty="0" smtClean="0"/>
              <a:t>    Example:-</a:t>
            </a:r>
          </a:p>
          <a:p>
            <a:pPr>
              <a:buNone/>
            </a:pPr>
            <a:r>
              <a:rPr lang="en-IN" dirty="0" smtClean="0"/>
              <a:t>    #This is a comment</a:t>
            </a:r>
            <a:br>
              <a:rPr lang="en-IN" dirty="0" smtClean="0"/>
            </a:br>
            <a:r>
              <a:rPr lang="en-IN" dirty="0" smtClean="0"/>
              <a:t>print("Hello, World!")</a:t>
            </a:r>
          </a:p>
          <a:p>
            <a:r>
              <a:rPr lang="en-IN" b="1" dirty="0" smtClean="0"/>
              <a:t>Multi Line Comments:</a:t>
            </a:r>
          </a:p>
          <a:p>
            <a:r>
              <a:rPr lang="en-IN" dirty="0" smtClean="0"/>
              <a:t>To add a multiline comment you could insert a # for each line:</a:t>
            </a:r>
          </a:p>
          <a:p>
            <a:pPr>
              <a:buNone/>
            </a:pPr>
            <a:r>
              <a:rPr lang="en-IN" b="1" dirty="0" smtClean="0"/>
              <a:t>     Example:-</a:t>
            </a:r>
          </a:p>
          <a:p>
            <a:r>
              <a:rPr lang="en-IN" dirty="0" smtClean="0"/>
              <a:t>#This is a comment</a:t>
            </a:r>
            <a:br>
              <a:rPr lang="en-IN" dirty="0" smtClean="0"/>
            </a:br>
            <a:r>
              <a:rPr lang="en-IN" dirty="0" smtClean="0"/>
              <a:t>#written in</a:t>
            </a:r>
            <a:br>
              <a:rPr lang="en-IN" dirty="0" smtClean="0"/>
            </a:br>
            <a:r>
              <a:rPr lang="en-IN" dirty="0" smtClean="0"/>
              <a:t>#more than just one line</a:t>
            </a:r>
            <a:br>
              <a:rPr lang="en-IN" dirty="0" smtClean="0"/>
            </a:br>
            <a:r>
              <a:rPr lang="en-IN" dirty="0" smtClean="0"/>
              <a:t>print("Hello, World!")</a:t>
            </a:r>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6629400"/>
          </a:xfrm>
        </p:spPr>
        <p:txBody>
          <a:bodyPr>
            <a:normAutofit fontScale="92500" lnSpcReduction="20000"/>
          </a:bodyPr>
          <a:lstStyle/>
          <a:p>
            <a:r>
              <a:rPr lang="en-IN" b="1" dirty="0" smtClean="0"/>
              <a:t>Multi Line Comments:</a:t>
            </a:r>
          </a:p>
          <a:p>
            <a:r>
              <a:rPr lang="en-US" dirty="0" smtClean="0"/>
              <a:t>Python specially provides a multiline comment facility by using triple </a:t>
            </a:r>
            <a:r>
              <a:rPr lang="en-US" dirty="0" err="1" smtClean="0"/>
              <a:t>quotes,either</a:t>
            </a:r>
            <a:r>
              <a:rPr lang="en-US" dirty="0" smtClean="0"/>
              <a:t> single(‘ ‘ ‘) or double(“ “ “).</a:t>
            </a:r>
          </a:p>
          <a:p>
            <a:r>
              <a:rPr lang="en-IN" b="1" dirty="0" smtClean="0"/>
              <a:t> Example:-</a:t>
            </a:r>
          </a:p>
          <a:p>
            <a:pPr>
              <a:buNone/>
            </a:pPr>
            <a:r>
              <a:rPr lang="en-IN" b="1" dirty="0" smtClean="0"/>
              <a:t>    </a:t>
            </a:r>
            <a:r>
              <a:rPr lang="en-IN" dirty="0" smtClean="0"/>
              <a:t>‘ ‘ ‘This is a comment</a:t>
            </a:r>
            <a:br>
              <a:rPr lang="en-IN" dirty="0" smtClean="0"/>
            </a:br>
            <a:r>
              <a:rPr lang="en-IN" dirty="0" smtClean="0"/>
              <a:t> written in</a:t>
            </a:r>
          </a:p>
          <a:p>
            <a:pPr>
              <a:buNone/>
            </a:pPr>
            <a:r>
              <a:rPr lang="en-IN" dirty="0" smtClean="0"/>
              <a:t>     more than just one line ‘ ‘ ‘</a:t>
            </a:r>
            <a:br>
              <a:rPr lang="en-IN" dirty="0" smtClean="0"/>
            </a:br>
            <a:r>
              <a:rPr lang="en-IN" dirty="0" smtClean="0"/>
              <a:t>print("Hello, World!")  </a:t>
            </a:r>
          </a:p>
          <a:p>
            <a:pPr>
              <a:buNone/>
            </a:pPr>
            <a:r>
              <a:rPr lang="en-IN" dirty="0" smtClean="0"/>
              <a:t>            OR</a:t>
            </a:r>
          </a:p>
          <a:p>
            <a:r>
              <a:rPr lang="en-IN" b="1" dirty="0" smtClean="0"/>
              <a:t>Example:-</a:t>
            </a:r>
          </a:p>
          <a:p>
            <a:pPr>
              <a:buNone/>
            </a:pPr>
            <a:r>
              <a:rPr lang="en-IN" b="1" dirty="0" smtClean="0"/>
              <a:t>    </a:t>
            </a:r>
            <a:r>
              <a:rPr lang="en-IN" dirty="0" smtClean="0"/>
              <a:t>“ “ “ This is a comment</a:t>
            </a:r>
            <a:br>
              <a:rPr lang="en-IN" dirty="0" smtClean="0"/>
            </a:br>
            <a:r>
              <a:rPr lang="en-IN" dirty="0" smtClean="0"/>
              <a:t> written in</a:t>
            </a:r>
          </a:p>
          <a:p>
            <a:pPr>
              <a:buNone/>
            </a:pPr>
            <a:r>
              <a:rPr lang="en-IN" dirty="0" smtClean="0"/>
              <a:t>     more than just one line “ “ “</a:t>
            </a:r>
            <a:br>
              <a:rPr lang="en-IN" dirty="0" smtClean="0"/>
            </a:br>
            <a:r>
              <a:rPr lang="en-IN" dirty="0" smtClean="0"/>
              <a:t>print("Hello, World!")</a:t>
            </a:r>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Python Indentation</a:t>
            </a:r>
            <a:br>
              <a:rPr lang="en-IN" dirty="0" smtClean="0"/>
            </a:br>
            <a:endParaRPr lang="en-IN" dirty="0"/>
          </a:p>
        </p:txBody>
      </p:sp>
      <p:sp>
        <p:nvSpPr>
          <p:cNvPr id="3" name="Content Placeholder 2"/>
          <p:cNvSpPr>
            <a:spLocks noGrp="1"/>
          </p:cNvSpPr>
          <p:nvPr>
            <p:ph idx="1"/>
          </p:nvPr>
        </p:nvSpPr>
        <p:spPr/>
        <p:txBody>
          <a:bodyPr/>
          <a:lstStyle/>
          <a:p>
            <a:r>
              <a:rPr lang="en-IN" dirty="0" smtClean="0"/>
              <a:t>Indentation refers to the spaces at the beginning of a code line.</a:t>
            </a:r>
          </a:p>
          <a:p>
            <a:r>
              <a:rPr lang="en-IN" dirty="0" smtClean="0"/>
              <a:t>Python uses indentation to indicate a block of code.</a:t>
            </a:r>
          </a:p>
          <a:p>
            <a:r>
              <a:rPr lang="en-IN" dirty="0" smtClean="0">
                <a:solidFill>
                  <a:srgbClr val="6B04F0"/>
                </a:solidFill>
              </a:rPr>
              <a:t>In python, indentation defines a block. Hence, its most important when working with branching, looping or function statements.  </a:t>
            </a:r>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Indentation</a:t>
            </a:r>
            <a:endParaRPr lang="en-IN" dirty="0"/>
          </a:p>
        </p:txBody>
      </p:sp>
      <p:sp>
        <p:nvSpPr>
          <p:cNvPr id="6" name="Text Placeholder 5"/>
          <p:cNvSpPr>
            <a:spLocks noGrp="1"/>
          </p:cNvSpPr>
          <p:nvPr>
            <p:ph type="body" idx="1"/>
          </p:nvPr>
        </p:nvSpPr>
        <p:spPr/>
        <p:txBody>
          <a:bodyPr/>
          <a:lstStyle/>
          <a:p>
            <a:r>
              <a:rPr lang="en-IN" dirty="0" smtClean="0"/>
              <a:t>Well indented code</a:t>
            </a:r>
            <a:endParaRPr lang="en-IN" dirty="0"/>
          </a:p>
        </p:txBody>
      </p:sp>
      <p:sp>
        <p:nvSpPr>
          <p:cNvPr id="7" name="Content Placeholder 6"/>
          <p:cNvSpPr>
            <a:spLocks noGrp="1"/>
          </p:cNvSpPr>
          <p:nvPr>
            <p:ph sz="half" idx="2"/>
          </p:nvPr>
        </p:nvSpPr>
        <p:spPr/>
        <p:txBody>
          <a:bodyPr/>
          <a:lstStyle/>
          <a:p>
            <a:pPr marL="0" indent="0">
              <a:buNone/>
            </a:pPr>
            <a:r>
              <a:rPr lang="en-IN" dirty="0" smtClean="0"/>
              <a:t>If( a&gt;b &amp;&amp; a&gt;c)</a:t>
            </a:r>
          </a:p>
          <a:p>
            <a:pPr marL="400050" lvl="1" indent="0">
              <a:buNone/>
            </a:pPr>
            <a:r>
              <a:rPr lang="en-IN" sz="2400" dirty="0"/>
              <a:t>Display a</a:t>
            </a:r>
          </a:p>
          <a:p>
            <a:pPr marL="0" indent="0">
              <a:buNone/>
            </a:pPr>
            <a:r>
              <a:rPr lang="en-IN" dirty="0"/>
              <a:t>Else if ( b&gt;a &amp;&amp; b&gt;c)</a:t>
            </a:r>
          </a:p>
          <a:p>
            <a:pPr marL="400050" lvl="1" indent="0">
              <a:buNone/>
            </a:pPr>
            <a:r>
              <a:rPr lang="en-IN" sz="2400" dirty="0"/>
              <a:t>Display b</a:t>
            </a:r>
          </a:p>
          <a:p>
            <a:pPr marL="0" indent="0">
              <a:buNone/>
            </a:pPr>
            <a:r>
              <a:rPr lang="en-IN" dirty="0"/>
              <a:t>Else</a:t>
            </a:r>
          </a:p>
          <a:p>
            <a:pPr marL="400050" lvl="1" indent="0">
              <a:buNone/>
            </a:pPr>
            <a:r>
              <a:rPr lang="en-IN" sz="2400" dirty="0"/>
              <a:t>Display c</a:t>
            </a:r>
          </a:p>
        </p:txBody>
      </p:sp>
      <p:sp>
        <p:nvSpPr>
          <p:cNvPr id="8" name="Text Placeholder 7"/>
          <p:cNvSpPr>
            <a:spLocks noGrp="1"/>
          </p:cNvSpPr>
          <p:nvPr>
            <p:ph type="body" sz="quarter" idx="3"/>
          </p:nvPr>
        </p:nvSpPr>
        <p:spPr/>
        <p:txBody>
          <a:bodyPr/>
          <a:lstStyle/>
          <a:p>
            <a:r>
              <a:rPr lang="en-IN" dirty="0" smtClean="0"/>
              <a:t>Poor indented code</a:t>
            </a:r>
            <a:endParaRPr lang="en-IN" dirty="0"/>
          </a:p>
        </p:txBody>
      </p:sp>
      <p:sp>
        <p:nvSpPr>
          <p:cNvPr id="9" name="Content Placeholder 8"/>
          <p:cNvSpPr>
            <a:spLocks noGrp="1"/>
          </p:cNvSpPr>
          <p:nvPr>
            <p:ph sz="quarter" idx="4"/>
          </p:nvPr>
        </p:nvSpPr>
        <p:spPr/>
        <p:txBody>
          <a:bodyPr/>
          <a:lstStyle/>
          <a:p>
            <a:pPr marL="0" indent="0">
              <a:buNone/>
            </a:pPr>
            <a:r>
              <a:rPr lang="en-IN" dirty="0"/>
              <a:t>If( a&gt;b &amp;&amp; </a:t>
            </a:r>
            <a:r>
              <a:rPr lang="en-IN" dirty="0" smtClean="0"/>
              <a:t>a&gt;c)</a:t>
            </a:r>
          </a:p>
          <a:p>
            <a:pPr marL="0" indent="0">
              <a:buNone/>
            </a:pPr>
            <a:r>
              <a:rPr lang="en-IN" dirty="0" smtClean="0"/>
              <a:t>Display </a:t>
            </a:r>
            <a:r>
              <a:rPr lang="en-IN" dirty="0"/>
              <a:t>a</a:t>
            </a:r>
          </a:p>
          <a:p>
            <a:pPr marL="0" indent="0">
              <a:buNone/>
            </a:pPr>
            <a:r>
              <a:rPr lang="en-IN" dirty="0"/>
              <a:t>Else if ( b&gt;a &amp;&amp; </a:t>
            </a:r>
            <a:r>
              <a:rPr lang="en-IN" dirty="0" smtClean="0"/>
              <a:t>b&gt;c)</a:t>
            </a:r>
          </a:p>
          <a:p>
            <a:pPr marL="0" indent="0">
              <a:buNone/>
            </a:pPr>
            <a:r>
              <a:rPr lang="en-IN" dirty="0" smtClean="0"/>
              <a:t>Display </a:t>
            </a:r>
            <a:r>
              <a:rPr lang="en-IN" dirty="0"/>
              <a:t>b</a:t>
            </a:r>
          </a:p>
          <a:p>
            <a:pPr marL="0" indent="0">
              <a:buNone/>
            </a:pPr>
            <a:r>
              <a:rPr lang="en-IN" dirty="0" smtClean="0"/>
              <a:t>Else</a:t>
            </a:r>
          </a:p>
          <a:p>
            <a:pPr marL="0" indent="0">
              <a:buNone/>
            </a:pPr>
            <a:r>
              <a:rPr lang="en-IN" dirty="0" smtClean="0"/>
              <a:t>Display </a:t>
            </a:r>
            <a:r>
              <a:rPr lang="en-IN" dirty="0"/>
              <a:t>c</a:t>
            </a:r>
          </a:p>
          <a:p>
            <a:pPr marL="0" indent="0">
              <a:buNone/>
            </a:pPr>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15</a:t>
            </a:fld>
            <a:endParaRPr lang="en-US"/>
          </a:p>
        </p:txBody>
      </p:sp>
      <p:sp>
        <p:nvSpPr>
          <p:cNvPr id="10" name="Text Placeholder 5"/>
          <p:cNvSpPr txBox="1">
            <a:spLocks/>
          </p:cNvSpPr>
          <p:nvPr/>
        </p:nvSpPr>
        <p:spPr>
          <a:xfrm>
            <a:off x="344488" y="5281614"/>
            <a:ext cx="8305800"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IN" dirty="0">
              <a:solidFill>
                <a:srgbClr val="6B04F0"/>
              </a:solidFill>
            </a:endParaRPr>
          </a:p>
        </p:txBody>
      </p:sp>
    </p:spTree>
    <p:extLst>
      <p:ext uri="{BB962C8B-B14F-4D97-AF65-F5344CB8AC3E}">
        <p14:creationId xmlns:p14="http://schemas.microsoft.com/office/powerpoint/2010/main" xmlns="" val="4057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03ACB2C-82B7-422C-90F2-6020E84054F7}" type="slidenum">
              <a:rPr lang="en-US" smtClean="0"/>
              <a:pPr/>
              <a:t>16</a:t>
            </a:fld>
            <a:endParaRPr lang="en-US"/>
          </a:p>
        </p:txBody>
      </p:sp>
      <p:pic>
        <p:nvPicPr>
          <p:cNvPr id="2050" name="Picture 2" descr="What is Indentation in Python and Why is Python Indentation Important?"/>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9219" t="-143356" r="9219" b="143356"/>
          <a:stretch/>
        </p:blipFill>
        <p:spPr bwMode="auto">
          <a:xfrm>
            <a:off x="155575" y="-4914900"/>
            <a:ext cx="7404758" cy="39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What is Indentation in Python and Why is Python Indentation Importan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457200"/>
            <a:ext cx="9719190" cy="5350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9343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ctr"/>
            <a:r>
              <a:rPr lang="en-IN" dirty="0" smtClean="0"/>
              <a:t>Variables</a:t>
            </a:r>
            <a:endParaRPr lang="en-IN"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r>
              <a:rPr lang="en-US" sz="3400" dirty="0"/>
              <a:t>Variables are </a:t>
            </a:r>
            <a:r>
              <a:rPr lang="en-US" sz="3400" dirty="0" smtClean="0"/>
              <a:t>containers  </a:t>
            </a:r>
            <a:r>
              <a:rPr lang="en-US" sz="3400" dirty="0"/>
              <a:t>for storing data values.</a:t>
            </a:r>
          </a:p>
          <a:p>
            <a:r>
              <a:rPr lang="en-US" sz="3400" dirty="0"/>
              <a:t>Unlike other programming languages, Python has no command for declaring a variable.</a:t>
            </a:r>
          </a:p>
          <a:p>
            <a:r>
              <a:rPr lang="en-US" sz="3400" dirty="0"/>
              <a:t>A variable is created the moment </a:t>
            </a:r>
            <a:r>
              <a:rPr lang="en-US" sz="3400" dirty="0" smtClean="0"/>
              <a:t> you </a:t>
            </a:r>
            <a:r>
              <a:rPr lang="en-US" sz="3400" dirty="0"/>
              <a:t>first </a:t>
            </a:r>
            <a:r>
              <a:rPr lang="en-US" sz="3400" dirty="0" smtClean="0"/>
              <a:t> assign </a:t>
            </a:r>
            <a:r>
              <a:rPr lang="en-US" sz="3400" dirty="0"/>
              <a:t>a value to it</a:t>
            </a:r>
            <a:r>
              <a:rPr lang="en-US" sz="3400" dirty="0" smtClean="0"/>
              <a:t>.</a:t>
            </a:r>
          </a:p>
          <a:p>
            <a:pPr>
              <a:buNone/>
            </a:pPr>
            <a:r>
              <a:rPr lang="en-IN" sz="3400" dirty="0" smtClean="0"/>
              <a:t>   Example:-</a:t>
            </a:r>
          </a:p>
          <a:p>
            <a:pPr>
              <a:buNone/>
            </a:pPr>
            <a:r>
              <a:rPr lang="en-IN" sz="3400" dirty="0" smtClean="0"/>
              <a:t>    x = 5</a:t>
            </a:r>
            <a:br>
              <a:rPr lang="en-IN" sz="3400" dirty="0" smtClean="0"/>
            </a:br>
            <a:r>
              <a:rPr lang="en-IN" sz="3400" dirty="0" smtClean="0"/>
              <a:t>y = "John"</a:t>
            </a:r>
            <a:br>
              <a:rPr lang="en-IN" sz="3400" dirty="0" smtClean="0"/>
            </a:br>
            <a:r>
              <a:rPr lang="en-IN" sz="3400" dirty="0" smtClean="0"/>
              <a:t>print(x)</a:t>
            </a:r>
            <a:br>
              <a:rPr lang="en-IN" sz="3400" dirty="0" smtClean="0"/>
            </a:br>
            <a:r>
              <a:rPr lang="en-IN" sz="3400" dirty="0" smtClean="0"/>
              <a:t>print(y)</a:t>
            </a:r>
          </a:p>
          <a:p>
            <a:r>
              <a:rPr lang="en-IN" sz="3400" dirty="0" smtClean="0"/>
              <a:t>Variables do not need to be declared with any particular </a:t>
            </a:r>
            <a:r>
              <a:rPr lang="en-IN" sz="3400" i="1" dirty="0" smtClean="0"/>
              <a:t>type</a:t>
            </a:r>
            <a:r>
              <a:rPr lang="en-IN" sz="3400" dirty="0" smtClean="0"/>
              <a:t>, and can even change type after they have been set.</a:t>
            </a:r>
          </a:p>
          <a:p>
            <a:r>
              <a:rPr lang="en-IN" sz="3400" dirty="0" smtClean="0"/>
              <a:t>Example</a:t>
            </a:r>
          </a:p>
          <a:p>
            <a:pPr>
              <a:buNone/>
            </a:pPr>
            <a:r>
              <a:rPr lang="en-IN" sz="3400" dirty="0" smtClean="0"/>
              <a:t>     x = 4       </a:t>
            </a:r>
            <a:br>
              <a:rPr lang="en-IN" sz="3400" dirty="0" smtClean="0"/>
            </a:br>
            <a:r>
              <a:rPr lang="en-IN" sz="3400" dirty="0" smtClean="0"/>
              <a:t>x = “tally“ </a:t>
            </a:r>
            <a:br>
              <a:rPr lang="en-IN" sz="3400" dirty="0" smtClean="0"/>
            </a:br>
            <a:r>
              <a:rPr lang="en-IN" sz="3400" dirty="0" smtClean="0"/>
              <a:t>print(x)</a:t>
            </a:r>
          </a:p>
          <a:p>
            <a:pPr>
              <a:buNone/>
            </a:pPr>
            <a:r>
              <a:rPr lang="en-IN" dirty="0" smtClean="0"/>
              <a:t/>
            </a:r>
            <a:br>
              <a:rPr lang="en-IN" dirty="0" smtClean="0"/>
            </a:br>
            <a:endParaRPr lang="en-IN" dirty="0" smtClean="0"/>
          </a:p>
          <a:p>
            <a:endParaRPr lang="en-US" dirty="0"/>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17</a:t>
            </a:fld>
            <a:endParaRPr lang="en-US"/>
          </a:p>
        </p:txBody>
      </p:sp>
    </p:spTree>
    <p:extLst>
      <p:ext uri="{BB962C8B-B14F-4D97-AF65-F5344CB8AC3E}">
        <p14:creationId xmlns:p14="http://schemas.microsoft.com/office/powerpoint/2010/main" xmlns="" val="1815877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a:t>
            </a:r>
            <a:endParaRPr lang="en-IN" dirty="0"/>
          </a:p>
        </p:txBody>
      </p:sp>
      <p:sp>
        <p:nvSpPr>
          <p:cNvPr id="3" name="Content Placeholder 2"/>
          <p:cNvSpPr>
            <a:spLocks noGrp="1"/>
          </p:cNvSpPr>
          <p:nvPr>
            <p:ph idx="1"/>
          </p:nvPr>
        </p:nvSpPr>
        <p:spPr/>
        <p:txBody>
          <a:bodyPr/>
          <a:lstStyle/>
          <a:p>
            <a:r>
              <a:rPr lang="en-US" dirty="0"/>
              <a:t>Instead of storing values in the memory space reserved by the variable, Python has the variable refer to the value. Similar to pointers in C, variables in Python refer to values (or objects) stored somewhere in memory.</a:t>
            </a:r>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18</a:t>
            </a:fld>
            <a:endParaRPr lang="en-US"/>
          </a:p>
        </p:txBody>
      </p:sp>
      <p:sp>
        <p:nvSpPr>
          <p:cNvPr id="5" name="TextBox 4"/>
          <p:cNvSpPr txBox="1"/>
          <p:nvPr/>
        </p:nvSpPr>
        <p:spPr>
          <a:xfrm>
            <a:off x="1143000" y="4495800"/>
            <a:ext cx="1371600" cy="461665"/>
          </a:xfrm>
          <a:prstGeom prst="rect">
            <a:avLst/>
          </a:prstGeom>
          <a:noFill/>
        </p:spPr>
        <p:txBody>
          <a:bodyPr wrap="square" rtlCol="0">
            <a:spAutoFit/>
          </a:bodyPr>
          <a:lstStyle/>
          <a:p>
            <a:r>
              <a:rPr lang="en-IN" sz="2400" dirty="0" smtClean="0"/>
              <a:t>&gt;&gt;&gt; a=10</a:t>
            </a:r>
          </a:p>
        </p:txBody>
      </p:sp>
      <p:sp>
        <p:nvSpPr>
          <p:cNvPr id="6" name="TextBox 5"/>
          <p:cNvSpPr txBox="1"/>
          <p:nvPr/>
        </p:nvSpPr>
        <p:spPr>
          <a:xfrm>
            <a:off x="1143000" y="5033839"/>
            <a:ext cx="1524000" cy="461665"/>
          </a:xfrm>
          <a:prstGeom prst="rect">
            <a:avLst/>
          </a:prstGeom>
          <a:noFill/>
        </p:spPr>
        <p:txBody>
          <a:bodyPr wrap="square" rtlCol="0">
            <a:spAutoFit/>
          </a:bodyPr>
          <a:lstStyle/>
          <a:p>
            <a:r>
              <a:rPr lang="en-IN" sz="2400" dirty="0" smtClean="0"/>
              <a:t>&gt;&gt;&gt; a=20</a:t>
            </a:r>
          </a:p>
        </p:txBody>
      </p:sp>
      <p:grpSp>
        <p:nvGrpSpPr>
          <p:cNvPr id="11" name="Group 10"/>
          <p:cNvGrpSpPr/>
          <p:nvPr/>
        </p:nvGrpSpPr>
        <p:grpSpPr>
          <a:xfrm>
            <a:off x="4724400" y="4419600"/>
            <a:ext cx="1828800" cy="457200"/>
            <a:chOff x="4724400" y="4419600"/>
            <a:chExt cx="1828800" cy="457200"/>
          </a:xfrm>
        </p:grpSpPr>
        <p:sp>
          <p:nvSpPr>
            <p:cNvPr id="7" name="Rectangle 6"/>
            <p:cNvSpPr/>
            <p:nvPr/>
          </p:nvSpPr>
          <p:spPr>
            <a:xfrm>
              <a:off x="47244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p:cNvSpPr/>
            <p:nvPr/>
          </p:nvSpPr>
          <p:spPr>
            <a:xfrm>
              <a:off x="60960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 name="Rectangle 8"/>
            <p:cNvSpPr/>
            <p:nvPr/>
          </p:nvSpPr>
          <p:spPr>
            <a:xfrm>
              <a:off x="56388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p:cNvSpPr/>
            <p:nvPr/>
          </p:nvSpPr>
          <p:spPr>
            <a:xfrm>
              <a:off x="51816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
        <p:nvSpPr>
          <p:cNvPr id="12" name="TextBox 11"/>
          <p:cNvSpPr txBox="1"/>
          <p:nvPr/>
        </p:nvSpPr>
        <p:spPr>
          <a:xfrm>
            <a:off x="4724400" y="4495800"/>
            <a:ext cx="457200" cy="369332"/>
          </a:xfrm>
          <a:prstGeom prst="rect">
            <a:avLst/>
          </a:prstGeom>
          <a:noFill/>
        </p:spPr>
        <p:txBody>
          <a:bodyPr wrap="square" rtlCol="0">
            <a:spAutoFit/>
          </a:bodyPr>
          <a:lstStyle/>
          <a:p>
            <a:r>
              <a:rPr lang="en-IN" dirty="0" smtClean="0"/>
              <a:t>10</a:t>
            </a:r>
            <a:endParaRPr lang="en-IN" dirty="0"/>
          </a:p>
        </p:txBody>
      </p:sp>
      <p:grpSp>
        <p:nvGrpSpPr>
          <p:cNvPr id="13" name="Group 12"/>
          <p:cNvGrpSpPr/>
          <p:nvPr/>
        </p:nvGrpSpPr>
        <p:grpSpPr>
          <a:xfrm>
            <a:off x="4724400" y="5288923"/>
            <a:ext cx="1828800" cy="457200"/>
            <a:chOff x="4724400" y="4419600"/>
            <a:chExt cx="1828800" cy="457200"/>
          </a:xfrm>
        </p:grpSpPr>
        <p:sp>
          <p:nvSpPr>
            <p:cNvPr id="14" name="Rectangle 13"/>
            <p:cNvSpPr/>
            <p:nvPr/>
          </p:nvSpPr>
          <p:spPr>
            <a:xfrm>
              <a:off x="47244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5" name="Rectangle 14"/>
            <p:cNvSpPr/>
            <p:nvPr/>
          </p:nvSpPr>
          <p:spPr>
            <a:xfrm>
              <a:off x="60960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6" name="Rectangle 15"/>
            <p:cNvSpPr/>
            <p:nvPr/>
          </p:nvSpPr>
          <p:spPr>
            <a:xfrm>
              <a:off x="56388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7" name="Rectangle 16"/>
            <p:cNvSpPr/>
            <p:nvPr/>
          </p:nvSpPr>
          <p:spPr>
            <a:xfrm>
              <a:off x="5181600" y="4419600"/>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
        <p:nvSpPr>
          <p:cNvPr id="18" name="TextBox 17"/>
          <p:cNvSpPr txBox="1"/>
          <p:nvPr/>
        </p:nvSpPr>
        <p:spPr>
          <a:xfrm>
            <a:off x="4724400" y="5365123"/>
            <a:ext cx="457200" cy="369332"/>
          </a:xfrm>
          <a:prstGeom prst="rect">
            <a:avLst/>
          </a:prstGeom>
          <a:noFill/>
        </p:spPr>
        <p:txBody>
          <a:bodyPr wrap="square" rtlCol="0">
            <a:spAutoFit/>
          </a:bodyPr>
          <a:lstStyle/>
          <a:p>
            <a:r>
              <a:rPr lang="en-IN" dirty="0" smtClean="0"/>
              <a:t>10</a:t>
            </a:r>
            <a:endParaRPr lang="en-IN" dirty="0"/>
          </a:p>
        </p:txBody>
      </p:sp>
      <p:sp>
        <p:nvSpPr>
          <p:cNvPr id="25" name="TextBox 24"/>
          <p:cNvSpPr txBox="1"/>
          <p:nvPr/>
        </p:nvSpPr>
        <p:spPr>
          <a:xfrm>
            <a:off x="5181600" y="5356913"/>
            <a:ext cx="457200" cy="369332"/>
          </a:xfrm>
          <a:prstGeom prst="rect">
            <a:avLst/>
          </a:prstGeom>
          <a:noFill/>
        </p:spPr>
        <p:txBody>
          <a:bodyPr wrap="square" rtlCol="0">
            <a:spAutoFit/>
          </a:bodyPr>
          <a:lstStyle/>
          <a:p>
            <a:r>
              <a:rPr lang="en-IN" dirty="0" smtClean="0"/>
              <a:t>20</a:t>
            </a:r>
            <a:endParaRPr lang="en-IN" dirty="0"/>
          </a:p>
        </p:txBody>
      </p:sp>
      <p:sp>
        <p:nvSpPr>
          <p:cNvPr id="26" name="TextBox 25"/>
          <p:cNvSpPr txBox="1"/>
          <p:nvPr/>
        </p:nvSpPr>
        <p:spPr>
          <a:xfrm>
            <a:off x="4876800" y="4800599"/>
            <a:ext cx="228600" cy="369332"/>
          </a:xfrm>
          <a:prstGeom prst="rect">
            <a:avLst/>
          </a:prstGeom>
          <a:noFill/>
        </p:spPr>
        <p:txBody>
          <a:bodyPr wrap="square" rtlCol="0">
            <a:spAutoFit/>
          </a:bodyPr>
          <a:lstStyle/>
          <a:p>
            <a:r>
              <a:rPr lang="en-IN" dirty="0" smtClean="0"/>
              <a:t>a</a:t>
            </a:r>
            <a:endParaRPr lang="en-IN" dirty="0"/>
          </a:p>
        </p:txBody>
      </p:sp>
      <p:sp>
        <p:nvSpPr>
          <p:cNvPr id="27" name="TextBox 26"/>
          <p:cNvSpPr txBox="1"/>
          <p:nvPr/>
        </p:nvSpPr>
        <p:spPr>
          <a:xfrm>
            <a:off x="5295900" y="5629447"/>
            <a:ext cx="228600" cy="369332"/>
          </a:xfrm>
          <a:prstGeom prst="rect">
            <a:avLst/>
          </a:prstGeom>
          <a:noFill/>
        </p:spPr>
        <p:txBody>
          <a:bodyPr wrap="square" rtlCol="0">
            <a:spAutoFit/>
          </a:bodyPr>
          <a:lstStyle/>
          <a:p>
            <a:r>
              <a:rPr lang="en-IN" dirty="0" smtClean="0"/>
              <a:t>a</a:t>
            </a:r>
            <a:endParaRPr lang="en-IN" dirty="0"/>
          </a:p>
        </p:txBody>
      </p:sp>
      <p:sp>
        <p:nvSpPr>
          <p:cNvPr id="28" name="TextBox 27"/>
          <p:cNvSpPr txBox="1"/>
          <p:nvPr/>
        </p:nvSpPr>
        <p:spPr>
          <a:xfrm>
            <a:off x="1143000" y="5664498"/>
            <a:ext cx="1524000" cy="461665"/>
          </a:xfrm>
          <a:prstGeom prst="rect">
            <a:avLst/>
          </a:prstGeom>
          <a:noFill/>
        </p:spPr>
        <p:txBody>
          <a:bodyPr wrap="square" rtlCol="0">
            <a:spAutoFit/>
          </a:bodyPr>
          <a:lstStyle/>
          <a:p>
            <a:r>
              <a:rPr lang="en-IN" sz="2400" dirty="0" smtClean="0"/>
              <a:t>&gt;&gt;&gt; b=10</a:t>
            </a:r>
          </a:p>
        </p:txBody>
      </p:sp>
      <p:sp>
        <p:nvSpPr>
          <p:cNvPr id="29" name="TextBox 28"/>
          <p:cNvSpPr txBox="1"/>
          <p:nvPr/>
        </p:nvSpPr>
        <p:spPr>
          <a:xfrm>
            <a:off x="4872789" y="5833031"/>
            <a:ext cx="228600" cy="369332"/>
          </a:xfrm>
          <a:prstGeom prst="rect">
            <a:avLst/>
          </a:prstGeom>
          <a:noFill/>
        </p:spPr>
        <p:txBody>
          <a:bodyPr wrap="square" rtlCol="0">
            <a:spAutoFit/>
          </a:bodyPr>
          <a:lstStyle/>
          <a:p>
            <a:r>
              <a:rPr lang="en-IN" dirty="0" smtClean="0"/>
              <a:t>b</a:t>
            </a:r>
            <a:endParaRPr lang="en-IN" dirty="0"/>
          </a:p>
        </p:txBody>
      </p:sp>
    </p:spTree>
    <p:extLst>
      <p:ext uri="{BB962C8B-B14F-4D97-AF65-F5344CB8AC3E}">
        <p14:creationId xmlns:p14="http://schemas.microsoft.com/office/powerpoint/2010/main" xmlns="" val="332435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8" grpId="0"/>
      <p:bldP spid="25" grpId="0"/>
      <p:bldP spid="26" grpId="0"/>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en-IN" dirty="0" smtClean="0"/>
              <a:t>Variable nomenclature</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IN" sz="3300" b="1" dirty="0" smtClean="0"/>
              <a:t>Rules for Python variables:</a:t>
            </a:r>
          </a:p>
          <a:p>
            <a:r>
              <a:rPr lang="en-IN" dirty="0" smtClean="0"/>
              <a:t>A variable name must start with a letter or the underscore character</a:t>
            </a:r>
          </a:p>
          <a:p>
            <a:r>
              <a:rPr lang="en-IN" dirty="0" smtClean="0"/>
              <a:t>A variable name cannot start with a number</a:t>
            </a:r>
          </a:p>
          <a:p>
            <a:r>
              <a:rPr lang="en-IN" dirty="0" smtClean="0"/>
              <a:t>A variable name can only contain alpha-numeric characters and underscores (A-z, 0-9, and _ )</a:t>
            </a:r>
          </a:p>
          <a:p>
            <a:r>
              <a:rPr lang="en-IN" dirty="0" smtClean="0"/>
              <a:t>Variable names are case-sensitive (age, Age and AGE are three different variables)</a:t>
            </a:r>
          </a:p>
          <a:p>
            <a:r>
              <a:rPr lang="en-IN" dirty="0" smtClean="0"/>
              <a:t/>
            </a:r>
            <a:br>
              <a:rPr lang="en-IN" dirty="0" smtClean="0"/>
            </a:br>
            <a:endParaRPr lang="en-US" dirty="0"/>
          </a:p>
          <a:p>
            <a:r>
              <a:rPr lang="en-US" dirty="0" smtClean="0">
                <a:solidFill>
                  <a:srgbClr val="FF0000"/>
                </a:solidFill>
              </a:rPr>
              <a:t>* Python is case sensitive.</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803ACB2C-82B7-422C-90F2-6020E84054F7}" type="slidenum">
              <a:rPr lang="en-US" smtClean="0"/>
              <a:pPr/>
              <a:t>19</a:t>
            </a:fld>
            <a:endParaRPr lang="en-US"/>
          </a:p>
        </p:txBody>
      </p:sp>
    </p:spTree>
    <p:extLst>
      <p:ext uri="{BB962C8B-B14F-4D97-AF65-F5344CB8AC3E}">
        <p14:creationId xmlns:p14="http://schemas.microsoft.com/office/powerpoint/2010/main" xmlns="" val="3945311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203612633"/>
              </p:ext>
            </p:extLst>
          </p:nvPr>
        </p:nvGraphicFramePr>
        <p:xfrm>
          <a:off x="457200" y="1219200"/>
          <a:ext cx="8229600" cy="5212080"/>
        </p:xfrm>
        <a:graphic>
          <a:graphicData uri="http://schemas.openxmlformats.org/drawingml/2006/table">
            <a:tbl>
              <a:tblPr/>
              <a:tblGrid>
                <a:gridCol w="8229600">
                  <a:extLst>
                    <a:ext uri="{9D8B030D-6E8A-4147-A177-3AD203B41FA5}">
                      <a16:colId xmlns:a16="http://schemas.microsoft.com/office/drawing/2014/main" xmlns="" val="3139065298"/>
                    </a:ext>
                  </a:extLst>
                </a:gridCol>
              </a:tblGrid>
              <a:tr h="5137150">
                <a:tc>
                  <a:txBody>
                    <a:bodyPr/>
                    <a:lstStyle/>
                    <a:p>
                      <a:r>
                        <a:rPr lang="en-IN" sz="2800" b="1" i="0" dirty="0">
                          <a:solidFill>
                            <a:srgbClr val="000000"/>
                          </a:solidFill>
                          <a:effectLst/>
                          <a:latin typeface="CIDFont+F2"/>
                        </a:rPr>
                        <a:t>Introduction and syntax of Python Programming</a:t>
                      </a:r>
                      <a:br>
                        <a:rPr lang="en-IN" sz="2800" b="1" i="0" dirty="0">
                          <a:solidFill>
                            <a:srgbClr val="000000"/>
                          </a:solidFill>
                          <a:effectLst/>
                          <a:latin typeface="CIDFont+F2"/>
                        </a:rPr>
                      </a:br>
                      <a:r>
                        <a:rPr lang="en-IN" sz="2800" b="0" i="0" dirty="0">
                          <a:solidFill>
                            <a:srgbClr val="000000"/>
                          </a:solidFill>
                          <a:effectLst/>
                          <a:latin typeface="CIDFont+F1"/>
                        </a:rPr>
                        <a:t>1.1 Features: </a:t>
                      </a:r>
                      <a:r>
                        <a:rPr lang="en-IN" sz="2800" b="0" i="0" dirty="0" smtClean="0">
                          <a:solidFill>
                            <a:srgbClr val="000000"/>
                          </a:solidFill>
                          <a:effectLst/>
                          <a:latin typeface="CIDFont+F1"/>
                        </a:rPr>
                        <a:t> </a:t>
                      </a:r>
                      <a:r>
                        <a:rPr lang="en-IN" sz="2800" b="0" i="0" dirty="0">
                          <a:solidFill>
                            <a:srgbClr val="000000"/>
                          </a:solidFill>
                          <a:effectLst/>
                          <a:latin typeface="CIDFont+F1"/>
                        </a:rPr>
                        <a:t>Interactive, Object-oriented, </a:t>
                      </a:r>
                      <a:r>
                        <a:rPr lang="en-IN" sz="2800" b="0" i="0" dirty="0" err="1" smtClean="0">
                          <a:solidFill>
                            <a:srgbClr val="000000"/>
                          </a:solidFill>
                          <a:effectLst/>
                          <a:latin typeface="CIDFont+F1"/>
                        </a:rPr>
                        <a:t>Interpreted,Platform</a:t>
                      </a:r>
                      <a:r>
                        <a:rPr lang="en-IN" sz="2800" b="0" i="0" dirty="0" smtClean="0">
                          <a:solidFill>
                            <a:srgbClr val="000000"/>
                          </a:solidFill>
                          <a:effectLst/>
                          <a:latin typeface="CIDFont+F1"/>
                        </a:rPr>
                        <a:t> </a:t>
                      </a:r>
                      <a:r>
                        <a:rPr lang="en-IN" sz="2800" b="0" i="0" dirty="0">
                          <a:solidFill>
                            <a:srgbClr val="000000"/>
                          </a:solidFill>
                          <a:effectLst/>
                          <a:latin typeface="CIDFont+F1"/>
                        </a:rPr>
                        <a:t>independent etc.</a:t>
                      </a:r>
                      <a:br>
                        <a:rPr lang="en-IN" sz="2800" b="0" i="0" dirty="0">
                          <a:solidFill>
                            <a:srgbClr val="000000"/>
                          </a:solidFill>
                          <a:effectLst/>
                          <a:latin typeface="CIDFont+F1"/>
                        </a:rPr>
                      </a:br>
                      <a:r>
                        <a:rPr lang="en-IN" sz="2800" b="0" i="0" dirty="0" smtClean="0">
                          <a:solidFill>
                            <a:srgbClr val="000000"/>
                          </a:solidFill>
                          <a:effectLst/>
                          <a:latin typeface="CIDFont+F1"/>
                        </a:rPr>
                        <a:t>1.2 </a:t>
                      </a:r>
                      <a:r>
                        <a:rPr lang="en-IN" sz="2800" b="0" i="0" dirty="0">
                          <a:solidFill>
                            <a:srgbClr val="000000"/>
                          </a:solidFill>
                          <a:effectLst/>
                          <a:latin typeface="CIDFont+F1"/>
                        </a:rPr>
                        <a:t>Python building blocks: </a:t>
                      </a:r>
                      <a:r>
                        <a:rPr lang="en-IN" sz="2800" b="0" i="0" dirty="0" err="1" smtClean="0">
                          <a:solidFill>
                            <a:srgbClr val="000000"/>
                          </a:solidFill>
                          <a:effectLst/>
                          <a:latin typeface="CIDFont+F1"/>
                        </a:rPr>
                        <a:t>Identifiers,Keywords</a:t>
                      </a:r>
                      <a:r>
                        <a:rPr lang="en-IN" sz="2800" b="0" i="0" dirty="0" smtClean="0">
                          <a:solidFill>
                            <a:srgbClr val="000000"/>
                          </a:solidFill>
                          <a:effectLst/>
                          <a:latin typeface="CIDFont+F1"/>
                        </a:rPr>
                        <a:t>, </a:t>
                      </a:r>
                      <a:r>
                        <a:rPr lang="en-IN" sz="2800" b="0" i="0" dirty="0">
                          <a:solidFill>
                            <a:srgbClr val="000000"/>
                          </a:solidFill>
                          <a:effectLst/>
                          <a:latin typeface="CIDFont+F1"/>
                        </a:rPr>
                        <a:t>Indentation, Comments, Variables</a:t>
                      </a:r>
                      <a:r>
                        <a:rPr lang="en-IN" sz="2800" b="0" i="0" dirty="0" smtClean="0">
                          <a:solidFill>
                            <a:srgbClr val="000000"/>
                          </a:solidFill>
                          <a:effectLst/>
                          <a:latin typeface="CIDFont+F1"/>
                        </a:rPr>
                        <a:t>.</a:t>
                      </a:r>
                    </a:p>
                    <a:p>
                      <a:r>
                        <a:rPr lang="en-IN" sz="2800" b="0" i="0" dirty="0" smtClean="0">
                          <a:solidFill>
                            <a:srgbClr val="000000"/>
                          </a:solidFill>
                          <a:effectLst/>
                          <a:latin typeface="CIDFont+F1"/>
                        </a:rPr>
                        <a:t>1.3 Python environment setup-Installation &amp;working of IDE.</a:t>
                      </a:r>
                      <a:r>
                        <a:rPr lang="en-IN" sz="2800" b="0" i="0" dirty="0">
                          <a:solidFill>
                            <a:srgbClr val="000000"/>
                          </a:solidFill>
                          <a:effectLst/>
                          <a:latin typeface="CIDFont+F1"/>
                        </a:rPr>
                        <a:t/>
                      </a:r>
                      <a:br>
                        <a:rPr lang="en-IN" sz="2800" b="0" i="0" dirty="0">
                          <a:solidFill>
                            <a:srgbClr val="000000"/>
                          </a:solidFill>
                          <a:effectLst/>
                          <a:latin typeface="CIDFont+F1"/>
                        </a:rPr>
                      </a:br>
                      <a:r>
                        <a:rPr lang="en-IN" sz="2800" b="0" i="0" dirty="0">
                          <a:solidFill>
                            <a:srgbClr val="000000"/>
                          </a:solidFill>
                          <a:effectLst/>
                          <a:latin typeface="CIDFont+F1"/>
                        </a:rPr>
                        <a:t>1.3 </a:t>
                      </a:r>
                      <a:r>
                        <a:rPr lang="en-IN" sz="2800" b="0" i="0" dirty="0">
                          <a:solidFill>
                            <a:srgbClr val="000000"/>
                          </a:solidFill>
                          <a:effectLst/>
                          <a:latin typeface="CIDFont+F7"/>
                        </a:rPr>
                        <a:t>Running simple Python script to display “Welcome” message.</a:t>
                      </a:r>
                      <a:br>
                        <a:rPr lang="en-IN" sz="2800" b="0" i="0" dirty="0">
                          <a:solidFill>
                            <a:srgbClr val="000000"/>
                          </a:solidFill>
                          <a:effectLst/>
                          <a:latin typeface="CIDFont+F7"/>
                        </a:rPr>
                      </a:br>
                      <a:r>
                        <a:rPr lang="en-IN" sz="2800" b="0" i="0" dirty="0">
                          <a:solidFill>
                            <a:srgbClr val="000000"/>
                          </a:solidFill>
                          <a:effectLst/>
                          <a:latin typeface="CIDFont+F1"/>
                        </a:rPr>
                        <a:t>1.4 </a:t>
                      </a:r>
                      <a:r>
                        <a:rPr lang="en-IN" sz="2800" b="0" i="0" dirty="0" smtClean="0">
                          <a:solidFill>
                            <a:srgbClr val="000000"/>
                          </a:solidFill>
                          <a:effectLst/>
                          <a:latin typeface="CIDFont+F1"/>
                        </a:rPr>
                        <a:t>Python Data </a:t>
                      </a:r>
                      <a:r>
                        <a:rPr lang="en-IN" sz="2800" b="0" i="0" dirty="0">
                          <a:solidFill>
                            <a:srgbClr val="000000"/>
                          </a:solidFill>
                          <a:effectLst/>
                          <a:latin typeface="CIDFont+F1"/>
                        </a:rPr>
                        <a:t>Types: Numbers, String, Tuples, List, </a:t>
                      </a:r>
                      <a:r>
                        <a:rPr lang="en-IN" sz="2800" b="0" i="0" dirty="0" smtClean="0">
                          <a:solidFill>
                            <a:srgbClr val="000000"/>
                          </a:solidFill>
                          <a:effectLst/>
                          <a:latin typeface="CIDFont+F1"/>
                        </a:rPr>
                        <a:t>Dictionary, Declaration and use  </a:t>
                      </a:r>
                      <a:r>
                        <a:rPr lang="en-IN" sz="2800" b="0" i="0" dirty="0">
                          <a:solidFill>
                            <a:srgbClr val="000000"/>
                          </a:solidFill>
                          <a:effectLst/>
                          <a:latin typeface="CIDFont+F1"/>
                        </a:rPr>
                        <a:t>of data types</a:t>
                      </a:r>
                      <a:endParaRPr lang="en-IN" sz="44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82393318"/>
                  </a:ext>
                </a:extLst>
              </a:tr>
            </a:tbl>
          </a:graphicData>
        </a:graphic>
      </p:graphicFrame>
      <p:sp>
        <p:nvSpPr>
          <p:cNvPr id="4" name="Slide Number Placeholder 3"/>
          <p:cNvSpPr>
            <a:spLocks noGrp="1"/>
          </p:cNvSpPr>
          <p:nvPr>
            <p:ph type="sldNum" sz="quarter" idx="12"/>
          </p:nvPr>
        </p:nvSpPr>
        <p:spPr/>
        <p:txBody>
          <a:bodyPr/>
          <a:lstStyle/>
          <a:p>
            <a:fld id="{803ACB2C-82B7-422C-90F2-6020E84054F7}" type="slidenum">
              <a:rPr lang="en-US" smtClean="0"/>
              <a:pPr/>
              <a:t>2</a:t>
            </a:fld>
            <a:endParaRPr lang="en-US"/>
          </a:p>
        </p:txBody>
      </p:sp>
      <p:sp>
        <p:nvSpPr>
          <p:cNvPr id="6" name="Rectangle 1"/>
          <p:cNvSpPr>
            <a:spLocks noChangeArrowheads="1"/>
          </p:cNvSpPr>
          <p:nvPr/>
        </p:nvSpPr>
        <p:spPr bwMode="auto">
          <a:xfrm flipV="1">
            <a:off x="-2610196" y="-140305"/>
            <a:ext cx="1436439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98027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1066800"/>
          </a:xfrm>
        </p:spPr>
        <p:txBody>
          <a:bodyPr/>
          <a:lstStyle/>
          <a:p>
            <a:pPr algn="ctr"/>
            <a:r>
              <a:rPr lang="en-IN" dirty="0" smtClean="0"/>
              <a:t>Data Types</a:t>
            </a:r>
            <a:endParaRPr lang="en-IN" dirty="0"/>
          </a:p>
        </p:txBody>
      </p:sp>
      <p:sp>
        <p:nvSpPr>
          <p:cNvPr id="7" name="Slide Number Placeholder 6"/>
          <p:cNvSpPr>
            <a:spLocks noGrp="1"/>
          </p:cNvSpPr>
          <p:nvPr>
            <p:ph type="sldNum" sz="quarter" idx="12"/>
          </p:nvPr>
        </p:nvSpPr>
        <p:spPr/>
        <p:txBody>
          <a:bodyPr/>
          <a:lstStyle/>
          <a:p>
            <a:fld id="{803ACB2C-82B7-422C-90F2-6020E84054F7}" type="slidenum">
              <a:rPr lang="en-US" smtClean="0"/>
              <a:pPr/>
              <a:t>20</a:t>
            </a:fld>
            <a:endParaRPr lang="en-US"/>
          </a:p>
        </p:txBody>
      </p:sp>
      <p:sp>
        <p:nvSpPr>
          <p:cNvPr id="12" name="Text Placeholder 5"/>
          <p:cNvSpPr>
            <a:spLocks noGrp="1"/>
          </p:cNvSpPr>
          <p:nvPr>
            <p:ph idx="1"/>
          </p:nvPr>
        </p:nvSpPr>
        <p:spPr>
          <a:xfrm>
            <a:off x="228600" y="1143000"/>
            <a:ext cx="8458200" cy="4983163"/>
          </a:xfrm>
        </p:spPr>
        <p:txBody>
          <a:bodyPr>
            <a:normAutofit fontScale="85000" lnSpcReduction="20000"/>
          </a:bodyPr>
          <a:lstStyle/>
          <a:p>
            <a:r>
              <a:rPr lang="en-US" b="1" dirty="0" err="1" smtClean="0">
                <a:latin typeface="Times New Roman" panose="02020603050405020304" pitchFamily="18" charset="0"/>
                <a:cs typeface="Times New Roman" panose="02020603050405020304" pitchFamily="18" charset="0"/>
              </a:rPr>
              <a:t>boolean</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has two possible values, True or False</a:t>
            </a:r>
          </a:p>
          <a:p>
            <a:r>
              <a:rPr lang="en-US" b="1" dirty="0">
                <a:latin typeface="Times New Roman" panose="02020603050405020304" pitchFamily="18" charset="0"/>
                <a:cs typeface="Times New Roman" panose="02020603050405020304" pitchFamily="18" charset="0"/>
              </a:rPr>
              <a:t>integer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types </a:t>
            </a:r>
            <a:r>
              <a:rPr lang="en-US" dirty="0">
                <a:latin typeface="Times New Roman" panose="02020603050405020304" pitchFamily="18" charset="0"/>
                <a:cs typeface="Times New Roman" panose="02020603050405020304" pitchFamily="18" charset="0"/>
              </a:rPr>
              <a:t>- for storage of integer values</a:t>
            </a:r>
          </a:p>
          <a:p>
            <a:r>
              <a:rPr lang="en-US" b="1" dirty="0">
                <a:latin typeface="Times New Roman" panose="02020603050405020304" pitchFamily="18" charset="0"/>
                <a:cs typeface="Times New Roman" panose="02020603050405020304" pitchFamily="18" charset="0"/>
              </a:rPr>
              <a:t>floating (float) point types </a:t>
            </a:r>
            <a:r>
              <a:rPr lang="en-US" dirty="0">
                <a:latin typeface="Times New Roman" panose="02020603050405020304" pitchFamily="18" charset="0"/>
                <a:cs typeface="Times New Roman" panose="02020603050405020304" pitchFamily="18" charset="0"/>
              </a:rPr>
              <a:t>- for storage of decimal numbers (i.e. a fractional part after the decimal)</a:t>
            </a:r>
          </a:p>
          <a:p>
            <a:r>
              <a:rPr lang="en-US" b="1" dirty="0">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str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used to store strings in memory.</a:t>
            </a:r>
          </a:p>
          <a:p>
            <a:r>
              <a:rPr lang="en-US" b="1" dirty="0">
                <a:latin typeface="Times New Roman" panose="02020603050405020304" pitchFamily="18" charset="0"/>
                <a:cs typeface="Times New Roman" panose="02020603050405020304" pitchFamily="18" charset="0"/>
              </a:rPr>
              <a:t>list -</a:t>
            </a:r>
            <a:r>
              <a:rPr lang="en-US" dirty="0">
                <a:latin typeface="Times New Roman" panose="02020603050405020304" pitchFamily="18" charset="0"/>
                <a:cs typeface="Times New Roman" panose="02020603050405020304" pitchFamily="18" charset="0"/>
              </a:rPr>
              <a:t> are also </a:t>
            </a:r>
            <a:r>
              <a:rPr lang="en-US" dirty="0" smtClean="0">
                <a:latin typeface="Times New Roman" panose="02020603050405020304" pitchFamily="18" charset="0"/>
                <a:cs typeface="Times New Roman" panose="02020603050405020304" pitchFamily="18" charset="0"/>
              </a:rPr>
              <a:t>referred </a:t>
            </a:r>
            <a:r>
              <a:rPr lang="en-US" dirty="0">
                <a:latin typeface="Times New Roman" panose="02020603050405020304" pitchFamily="18" charset="0"/>
                <a:cs typeface="Times New Roman" panose="02020603050405020304" pitchFamily="18" charset="0"/>
              </a:rPr>
              <a:t>to as arrays that can contain mixed datatypes</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Dictionary</a:t>
            </a:r>
            <a:r>
              <a:rPr lang="en-US" dirty="0" smtClean="0">
                <a:latin typeface="Times New Roman" panose="02020603050405020304" pitchFamily="18" charset="0"/>
                <a:cs typeface="Times New Roman" panose="02020603050405020304" pitchFamily="18" charset="0"/>
              </a:rPr>
              <a:t>- same as hash table. Includes, </a:t>
            </a:r>
            <a:r>
              <a:rPr lang="en-US" dirty="0" err="1" smtClean="0">
                <a:latin typeface="Times New Roman" panose="02020603050405020304" pitchFamily="18" charset="0"/>
                <a:cs typeface="Times New Roman" panose="02020603050405020304" pitchFamily="18" charset="0"/>
              </a:rPr>
              <a:t>key:value</a:t>
            </a:r>
            <a:r>
              <a:rPr lang="en-US" dirty="0" smtClean="0">
                <a:latin typeface="Times New Roman" panose="02020603050405020304" pitchFamily="18" charset="0"/>
                <a:cs typeface="Times New Roman" panose="02020603050405020304" pitchFamily="18" charset="0"/>
              </a:rPr>
              <a:t> pairs.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user defined types</a:t>
            </a:r>
            <a:r>
              <a:rPr lang="en-US" dirty="0" smtClean="0">
                <a:latin typeface="Times New Roman" panose="02020603050405020304" pitchFamily="18" charset="0"/>
                <a:cs typeface="Times New Roman" panose="02020603050405020304" pitchFamily="18" charset="0"/>
              </a:rPr>
              <a:t>.</a:t>
            </a:r>
          </a:p>
          <a:p>
            <a:r>
              <a:rPr lang="en-IN" b="1" dirty="0" smtClean="0"/>
              <a:t>A </a:t>
            </a:r>
            <a:r>
              <a:rPr lang="en-IN" b="1" dirty="0" err="1" smtClean="0"/>
              <a:t>tuple</a:t>
            </a:r>
            <a:r>
              <a:rPr lang="en-IN" b="1" dirty="0" smtClean="0"/>
              <a:t> : </a:t>
            </a:r>
            <a:r>
              <a:rPr lang="en-IN" dirty="0" smtClean="0"/>
              <a:t>  a collection of objects which ordered and immutable. </a:t>
            </a:r>
            <a:r>
              <a:rPr lang="en-IN" dirty="0" err="1" smtClean="0"/>
              <a:t>Tuples</a:t>
            </a:r>
            <a:r>
              <a:rPr lang="en-IN" dirty="0" smtClean="0"/>
              <a:t> are sequences, just like lists.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1811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03ACB2C-82B7-422C-90F2-6020E84054F7}" type="slidenum">
              <a:rPr lang="en-US" smtClean="0"/>
              <a:pPr/>
              <a:t>21</a:t>
            </a:fld>
            <a:endParaRPr lang="en-US"/>
          </a:p>
        </p:txBody>
      </p:sp>
      <p:pic>
        <p:nvPicPr>
          <p:cNvPr id="8" name="Content Placeholder 2"/>
          <p:cNvPicPr>
            <a:picLocks noChangeAspect="1"/>
          </p:cNvPicPr>
          <p:nvPr/>
        </p:nvPicPr>
        <p:blipFill>
          <a:blip r:embed="rId2" cstate="print">
            <a:extLst>
              <a:ext uri="{BEBA8EAE-BF5A-486C-A8C5-ECC9F3942E4B}">
                <a14:imgProps xmlns:a14="http://schemas.microsoft.com/office/drawing/2010/main" xmlns="">
                  <a14:imgLayer r:embed="rId3">
                    <a14:imgEffect>
                      <a14:backgroundRemoval t="1778" b="97778" l="6667" r="89778">
                        <a14:foregroundMark x1="47111" y1="8000" x2="47111" y2="8000"/>
                      </a14:backgroundRemoval>
                    </a14:imgEffect>
                  </a14:imgLayer>
                </a14:imgProps>
              </a:ext>
              <a:ext uri="{28A0092B-C50C-407E-A947-70E740481C1C}">
                <a14:useLocalDpi xmlns:a14="http://schemas.microsoft.com/office/drawing/2010/main" xmlns="" val="0"/>
              </a:ext>
            </a:extLst>
          </a:blip>
          <a:stretch>
            <a:fillRect/>
          </a:stretch>
        </p:blipFill>
        <p:spPr>
          <a:xfrm>
            <a:off x="1524000" y="914400"/>
            <a:ext cx="5181600" cy="5181600"/>
          </a:xfrm>
          <a:prstGeom prst="rect">
            <a:avLst/>
          </a:prstGeom>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xmlns="" val="1873325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35D1C6-9435-401A-AB5E-EFAADEC7A024}" type="slidenum">
              <a:rPr lang="en-US" altLang="en-US"/>
              <a:pPr/>
              <a:t>3</a:t>
            </a:fld>
            <a:endParaRPr lang="en-US" altLang="en-US"/>
          </a:p>
        </p:txBody>
      </p:sp>
      <p:sp>
        <p:nvSpPr>
          <p:cNvPr id="34818" name="Rectangle 2"/>
          <p:cNvSpPr>
            <a:spLocks noGrp="1" noChangeArrowheads="1"/>
          </p:cNvSpPr>
          <p:nvPr>
            <p:ph type="title"/>
          </p:nvPr>
        </p:nvSpPr>
        <p:spPr/>
        <p:txBody>
          <a:bodyPr/>
          <a:lstStyle/>
          <a:p>
            <a:r>
              <a:rPr lang="en-US" altLang="en-US"/>
              <a:t>Setting Up Python on Windows</a:t>
            </a:r>
          </a:p>
        </p:txBody>
      </p:sp>
      <p:sp>
        <p:nvSpPr>
          <p:cNvPr id="34819" name="Rectangle 3"/>
          <p:cNvSpPr>
            <a:spLocks noGrp="1" noChangeArrowheads="1"/>
          </p:cNvSpPr>
          <p:nvPr>
            <p:ph type="body" idx="1"/>
          </p:nvPr>
        </p:nvSpPr>
        <p:spPr/>
        <p:txBody>
          <a:bodyPr>
            <a:normAutofit/>
          </a:bodyPr>
          <a:lstStyle/>
          <a:p>
            <a:r>
              <a:rPr lang="en-US" altLang="en-US" dirty="0"/>
              <a:t>Go to </a:t>
            </a:r>
            <a:r>
              <a:rPr lang="en-US" altLang="en-US" dirty="0" smtClean="0">
                <a:hlinkClick r:id="rId2"/>
              </a:rPr>
              <a:t>https</a:t>
            </a:r>
            <a:r>
              <a:rPr lang="en-US" altLang="en-US" dirty="0">
                <a:hlinkClick r:id="rId2"/>
              </a:rPr>
              <a:t>://www.python.org/downloads/ </a:t>
            </a:r>
            <a:r>
              <a:rPr lang="en-US" altLang="en-US" dirty="0"/>
              <a:t>and get the latest distribution </a:t>
            </a:r>
            <a:r>
              <a:rPr lang="en-US" altLang="en-US" dirty="0" smtClean="0"/>
              <a:t>(3.9)</a:t>
            </a:r>
            <a:endParaRPr lang="en-US" altLang="en-US" dirty="0"/>
          </a:p>
          <a:p>
            <a:pPr lvl="1"/>
            <a:r>
              <a:rPr lang="en-US" altLang="en-US" dirty="0"/>
              <a:t>Online tutorials</a:t>
            </a:r>
          </a:p>
          <a:p>
            <a:pPr lvl="1"/>
            <a:r>
              <a:rPr lang="en-US" altLang="en-US" dirty="0"/>
              <a:t>Python related websites</a:t>
            </a:r>
          </a:p>
          <a:p>
            <a:r>
              <a:rPr lang="en-US" altLang="en-US" dirty="0" smtClean="0"/>
              <a:t>Use </a:t>
            </a:r>
            <a:r>
              <a:rPr lang="en-US" altLang="en-US" dirty="0"/>
              <a:t>all the defaults when </a:t>
            </a:r>
            <a:r>
              <a:rPr lang="en-US" altLang="en-US" dirty="0" smtClean="0"/>
              <a:t>installing</a:t>
            </a:r>
          </a:p>
          <a:p>
            <a:endParaRPr lang="en-US" altLang="en-US" dirty="0"/>
          </a:p>
        </p:txBody>
      </p:sp>
    </p:spTree>
    <p:extLst>
      <p:ext uri="{BB962C8B-B14F-4D97-AF65-F5344CB8AC3E}">
        <p14:creationId xmlns:p14="http://schemas.microsoft.com/office/powerpoint/2010/main" xmlns="" val="54450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5897563"/>
          </a:xfrm>
        </p:spPr>
        <p:txBody>
          <a:bodyPr>
            <a:normAutofit fontScale="77500" lnSpcReduction="20000"/>
          </a:bodyPr>
          <a:lstStyle/>
          <a:p>
            <a:pPr algn="ctr">
              <a:buNone/>
            </a:pPr>
            <a:r>
              <a:rPr lang="en-IN" sz="6200" b="1" dirty="0" smtClean="0"/>
              <a:t>What is Python?</a:t>
            </a:r>
          </a:p>
          <a:p>
            <a:pPr algn="ctr">
              <a:buNone/>
            </a:pPr>
            <a:endParaRPr lang="en-IN" sz="4700" b="1" dirty="0" smtClean="0"/>
          </a:p>
          <a:p>
            <a:r>
              <a:rPr lang="en-IN" dirty="0" smtClean="0"/>
              <a:t>Python is a popular programming language. It was created by Guido van </a:t>
            </a:r>
            <a:r>
              <a:rPr lang="en-IN" dirty="0" err="1" smtClean="0"/>
              <a:t>Rossum</a:t>
            </a:r>
            <a:r>
              <a:rPr lang="en-IN" dirty="0" smtClean="0"/>
              <a:t>, and released in 1991.</a:t>
            </a:r>
          </a:p>
          <a:p>
            <a:r>
              <a:rPr lang="en-IN" dirty="0" smtClean="0"/>
              <a:t>It is used for:</a:t>
            </a:r>
          </a:p>
          <a:p>
            <a:pPr marL="514350" indent="-514350">
              <a:buFont typeface="+mj-lt"/>
              <a:buAutoNum type="arabicPeriod"/>
            </a:pPr>
            <a:r>
              <a:rPr lang="en-IN" dirty="0" smtClean="0"/>
              <a:t>Python can be used on a server to create web applications.</a:t>
            </a:r>
          </a:p>
          <a:p>
            <a:pPr marL="514350" indent="-514350">
              <a:buFont typeface="+mj-lt"/>
              <a:buAutoNum type="arabicPeriod"/>
            </a:pPr>
            <a:r>
              <a:rPr lang="en-IN" dirty="0" smtClean="0"/>
              <a:t>Python can be used alongside software to create workflows.</a:t>
            </a:r>
          </a:p>
          <a:p>
            <a:pPr marL="514350" indent="-514350">
              <a:buFont typeface="+mj-lt"/>
              <a:buAutoNum type="arabicPeriod"/>
            </a:pPr>
            <a:r>
              <a:rPr lang="en-IN" dirty="0" smtClean="0"/>
              <a:t>Python can connect to database systems. It can also read and modify files.</a:t>
            </a:r>
          </a:p>
          <a:p>
            <a:pPr marL="514350" indent="-514350">
              <a:buFont typeface="+mj-lt"/>
              <a:buAutoNum type="arabicPeriod"/>
            </a:pPr>
            <a:r>
              <a:rPr lang="en-IN" dirty="0" smtClean="0"/>
              <a:t>Python can be used to handle big data and perform complex mathematics.</a:t>
            </a:r>
          </a:p>
          <a:p>
            <a:pPr marL="514350" indent="-514350">
              <a:buFont typeface="+mj-lt"/>
              <a:buAutoNum type="arabicPeriod"/>
            </a:pPr>
            <a:r>
              <a:rPr lang="en-IN" dirty="0" smtClean="0"/>
              <a:t>Python can be used for rapid prototyping, or for production-ready software development.</a:t>
            </a:r>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IN" dirty="0"/>
          </a:p>
        </p:txBody>
      </p:sp>
      <p:sp>
        <p:nvSpPr>
          <p:cNvPr id="3" name="Content Placeholder 2"/>
          <p:cNvSpPr>
            <a:spLocks noGrp="1"/>
          </p:cNvSpPr>
          <p:nvPr>
            <p:ph idx="1"/>
          </p:nvPr>
        </p:nvSpPr>
        <p:spPr>
          <a:xfrm>
            <a:off x="457200" y="304800"/>
            <a:ext cx="8229600" cy="6400800"/>
          </a:xfrm>
        </p:spPr>
        <p:txBody>
          <a:bodyPr>
            <a:normAutofit fontScale="92500" lnSpcReduction="10000"/>
          </a:bodyPr>
          <a:lstStyle/>
          <a:p>
            <a:r>
              <a:rPr lang="en-IN" b="1" dirty="0" smtClean="0"/>
              <a:t>Why Python?</a:t>
            </a:r>
          </a:p>
          <a:p>
            <a:r>
              <a:rPr lang="en-IN" dirty="0" smtClean="0"/>
              <a:t>Python works on different platforms (Windows, Mac, Linux, Raspberry Pi, etc).</a:t>
            </a:r>
          </a:p>
          <a:p>
            <a:r>
              <a:rPr lang="en-IN" dirty="0" smtClean="0"/>
              <a:t>Python has a simple syntax similar to the English language.</a:t>
            </a:r>
          </a:p>
          <a:p>
            <a:r>
              <a:rPr lang="en-IN" dirty="0" smtClean="0"/>
              <a:t>Python has syntax that allows developers to write programs with fewer lines than some other programming languages.</a:t>
            </a:r>
          </a:p>
          <a:p>
            <a:r>
              <a:rPr lang="en-IN" dirty="0" smtClean="0"/>
              <a:t>Python runs on an interpreter system, meaning that code can be executed as soon as it is written. This means that prototyping can be very quick.</a:t>
            </a:r>
          </a:p>
          <a:p>
            <a:r>
              <a:rPr lang="en-IN" dirty="0" smtClean="0"/>
              <a:t>Python can be treated in a procedural way, an object-oriented way or a functional way.</a:t>
            </a:r>
          </a:p>
          <a:p>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CIDFont+F1"/>
              </a:rPr>
              <a:t>Interactive</a:t>
            </a:r>
          </a:p>
          <a:p>
            <a:r>
              <a:rPr lang="en-IN" dirty="0" smtClean="0">
                <a:solidFill>
                  <a:srgbClr val="000000"/>
                </a:solidFill>
                <a:latin typeface="CIDFont+F1"/>
              </a:rPr>
              <a:t>Object-oriented</a:t>
            </a:r>
          </a:p>
          <a:p>
            <a:r>
              <a:rPr lang="en-US" dirty="0" smtClean="0">
                <a:solidFill>
                  <a:srgbClr val="000000"/>
                </a:solidFill>
                <a:latin typeface="CIDFont+F1"/>
              </a:rPr>
              <a:t>Interpreted</a:t>
            </a:r>
            <a:endParaRPr lang="en-IN" dirty="0" smtClean="0">
              <a:solidFill>
                <a:srgbClr val="000000"/>
              </a:solidFill>
              <a:latin typeface="CIDFont+F1"/>
            </a:endParaRPr>
          </a:p>
          <a:p>
            <a:r>
              <a:rPr lang="en-IN" dirty="0" smtClean="0">
                <a:solidFill>
                  <a:srgbClr val="000000"/>
                </a:solidFill>
                <a:latin typeface="CIDFont+F1"/>
              </a:rPr>
              <a:t>Platform </a:t>
            </a:r>
            <a:r>
              <a:rPr lang="en-IN" dirty="0">
                <a:solidFill>
                  <a:srgbClr val="000000"/>
                </a:solidFill>
                <a:latin typeface="CIDFont+F1"/>
              </a:rPr>
              <a:t>independent </a:t>
            </a:r>
            <a:endParaRPr lang="en-IN" dirty="0"/>
          </a:p>
        </p:txBody>
      </p:sp>
      <p:sp>
        <p:nvSpPr>
          <p:cNvPr id="4" name="Slide Number Placeholder 3"/>
          <p:cNvSpPr>
            <a:spLocks noGrp="1"/>
          </p:cNvSpPr>
          <p:nvPr>
            <p:ph type="sldNum" sz="quarter" idx="12"/>
          </p:nvPr>
        </p:nvSpPr>
        <p:spPr/>
        <p:txBody>
          <a:bodyPr/>
          <a:lstStyle/>
          <a:p>
            <a:fld id="{803ACB2C-82B7-422C-90F2-6020E84054F7}" type="slidenum">
              <a:rPr lang="en-US" smtClean="0"/>
              <a:pPr/>
              <a:t>6</a:t>
            </a:fld>
            <a:endParaRPr lang="en-US"/>
          </a:p>
        </p:txBody>
      </p:sp>
    </p:spTree>
    <p:extLst>
      <p:ext uri="{BB962C8B-B14F-4D97-AF65-F5344CB8AC3E}">
        <p14:creationId xmlns:p14="http://schemas.microsoft.com/office/powerpoint/2010/main" xmlns="" val="2731356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36"/>
          <p:cNvSpPr>
            <a:spLocks noGrp="1"/>
          </p:cNvSpPr>
          <p:nvPr>
            <p:ph type="ftr" sz="quarter" idx="4294967295"/>
          </p:nvPr>
        </p:nvSpPr>
        <p:spPr/>
        <p:txBody>
          <a:bodyPr/>
          <a:lstStyle/>
          <a:p>
            <a:endParaRPr lang="en-US" altLang="en-US" dirty="0"/>
          </a:p>
        </p:txBody>
      </p:sp>
      <p:sp>
        <p:nvSpPr>
          <p:cNvPr id="10242" name="Rectangle 2"/>
          <p:cNvSpPr>
            <a:spLocks noGrp="1" noChangeArrowheads="1"/>
          </p:cNvSpPr>
          <p:nvPr>
            <p:ph type="title"/>
          </p:nvPr>
        </p:nvSpPr>
        <p:spPr/>
        <p:txBody>
          <a:bodyPr/>
          <a:lstStyle/>
          <a:p>
            <a:r>
              <a:rPr lang="en-US" altLang="en-US" dirty="0"/>
              <a:t>Python features</a:t>
            </a:r>
          </a:p>
        </p:txBody>
      </p:sp>
      <p:graphicFrame>
        <p:nvGraphicFramePr>
          <p:cNvPr id="10311" name="Group 71"/>
          <p:cNvGraphicFramePr>
            <a:graphicFrameLocks noGrp="1"/>
          </p:cNvGraphicFramePr>
          <p:nvPr>
            <p:extLst>
              <p:ext uri="{D42A27DB-BD31-4B8C-83A1-F6EECF244321}">
                <p14:modId xmlns:p14="http://schemas.microsoft.com/office/powerpoint/2010/main" xmlns="" val="235229471"/>
              </p:ext>
            </p:extLst>
          </p:nvPr>
        </p:nvGraphicFramePr>
        <p:xfrm>
          <a:off x="533400" y="1397000"/>
          <a:ext cx="8382000" cy="4785360"/>
        </p:xfrm>
        <a:graphic>
          <a:graphicData uri="http://schemas.openxmlformats.org/drawingml/2006/table">
            <a:tbl>
              <a:tblPr/>
              <a:tblGrid>
                <a:gridCol w="4191000">
                  <a:extLst>
                    <a:ext uri="{9D8B030D-6E8A-4147-A177-3AD203B41FA5}">
                      <a16:colId xmlns:a16="http://schemas.microsoft.com/office/drawing/2014/main" xmlns="" val="1340221307"/>
                    </a:ext>
                  </a:extLst>
                </a:gridCol>
                <a:gridCol w="4191000">
                  <a:extLst>
                    <a:ext uri="{9D8B030D-6E8A-4147-A177-3AD203B41FA5}">
                      <a16:colId xmlns:a16="http://schemas.microsoft.com/office/drawing/2014/main" xmlns="" val="4002868658"/>
                    </a:ext>
                  </a:extLst>
                </a:gridCol>
              </a:tblGrid>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no compiling or linking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rapid development 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35276198"/>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no type declarations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simpler, shorter, more flexible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16307269"/>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automatic memory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garbage collection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42582444"/>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high-level data types and operations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fast development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63936155"/>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object-oriented programming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code structuring and reuse,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55424935"/>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embedding and extending in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mixed language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95489960"/>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classes, modules, exceptions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"programming-in-the-large" 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51102554"/>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dynamic loading of C modules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Tahoma" panose="020B0604030504040204" pitchFamily="34" charset="0"/>
                        </a:rPr>
                        <a:t>simplified extensions, smaller binaries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46592066"/>
                  </a:ext>
                </a:extLst>
              </a:tr>
              <a:tr h="254000">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Tahoma" panose="020B0604030504040204" pitchFamily="34" charset="0"/>
                        </a:rPr>
                        <a:t>execution speed, protecting source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2"/>
                        </a:buClr>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4pPr>
                      <a:lvl5pPr>
                        <a:spcBef>
                          <a:spcPct val="20000"/>
                        </a:spcBef>
                        <a:buClr>
                          <a:schemeClr val="folHlink"/>
                        </a:buClr>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folHlink"/>
                        </a:buClr>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Tahoma" panose="020B0604030504040204" pitchFamily="34" charset="0"/>
                        </a:rPr>
                        <a:t>programs can be modified without stopping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58315040"/>
                  </a:ext>
                </a:extLst>
              </a:tr>
            </a:tbl>
          </a:graphicData>
        </a:graphic>
      </p:graphicFrame>
      <p:sp>
        <p:nvSpPr>
          <p:cNvPr id="10310" name="Text Box 70"/>
          <p:cNvSpPr txBox="1">
            <a:spLocks noChangeArrowheads="1"/>
          </p:cNvSpPr>
          <p:nvPr/>
        </p:nvSpPr>
        <p:spPr bwMode="auto">
          <a:xfrm>
            <a:off x="7315200" y="1143000"/>
            <a:ext cx="1585913"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000" dirty="0"/>
              <a:t>Lutz, </a:t>
            </a:r>
            <a:r>
              <a:rPr lang="en-US" altLang="en-US" sz="1000" i="1" dirty="0"/>
              <a:t>Programming Python</a:t>
            </a:r>
          </a:p>
        </p:txBody>
      </p:sp>
    </p:spTree>
    <p:extLst>
      <p:ext uri="{BB962C8B-B14F-4D97-AF65-F5344CB8AC3E}">
        <p14:creationId xmlns:p14="http://schemas.microsoft.com/office/powerpoint/2010/main" xmlns="" val="382678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E14AF9E-208D-45DE-BA66-D5DFAE21752D}" type="slidenum">
              <a:rPr lang="en-US" altLang="en-US"/>
              <a:pPr/>
              <a:t>8</a:t>
            </a:fld>
            <a:endParaRPr lang="en-US" altLang="en-US"/>
          </a:p>
        </p:txBody>
      </p:sp>
      <p:sp>
        <p:nvSpPr>
          <p:cNvPr id="43010" name="Rectangle 2"/>
          <p:cNvSpPr>
            <a:spLocks noGrp="1" noChangeArrowheads="1"/>
          </p:cNvSpPr>
          <p:nvPr>
            <p:ph type="title"/>
          </p:nvPr>
        </p:nvSpPr>
        <p:spPr/>
        <p:txBody>
          <a:bodyPr/>
          <a:lstStyle/>
          <a:p>
            <a:r>
              <a:rPr lang="en-US" altLang="en-US"/>
              <a:t>Your First Python Program</a:t>
            </a:r>
          </a:p>
        </p:txBody>
      </p:sp>
      <p:sp>
        <p:nvSpPr>
          <p:cNvPr id="43011" name="Rectangle 3"/>
          <p:cNvSpPr>
            <a:spLocks noGrp="1" noChangeArrowheads="1"/>
          </p:cNvSpPr>
          <p:nvPr>
            <p:ph type="body" idx="1"/>
          </p:nvPr>
        </p:nvSpPr>
        <p:spPr/>
        <p:txBody>
          <a:bodyPr/>
          <a:lstStyle/>
          <a:p>
            <a:r>
              <a:rPr lang="en-US" altLang="en-US" dirty="0"/>
              <a:t>At the prompt (&gt;&gt;&gt;) type:</a:t>
            </a:r>
          </a:p>
          <a:p>
            <a:pPr lvl="1">
              <a:buFontTx/>
              <a:buNone/>
            </a:pPr>
            <a:endParaRPr lang="en-US" altLang="en-US" dirty="0">
              <a:latin typeface="Courier New" panose="02070309020205020404" pitchFamily="49" charset="0"/>
            </a:endParaRPr>
          </a:p>
          <a:p>
            <a:pPr lvl="1">
              <a:buFontTx/>
              <a:buNone/>
            </a:pPr>
            <a:r>
              <a:rPr lang="en-US" altLang="en-US" dirty="0">
                <a:latin typeface="Courier New" panose="02070309020205020404" pitchFamily="49" charset="0"/>
              </a:rPr>
              <a:t>			print </a:t>
            </a:r>
            <a:r>
              <a:rPr lang="en-US" altLang="en-US" dirty="0" smtClean="0">
                <a:latin typeface="Courier New" panose="02070309020205020404" pitchFamily="49" charset="0"/>
              </a:rPr>
              <a:t>“HI”</a:t>
            </a:r>
            <a:endParaRPr lang="en-US" altLang="en-US" dirty="0">
              <a:latin typeface="Courier New" panose="02070309020205020404" pitchFamily="49" charset="0"/>
            </a:endParaRPr>
          </a:p>
          <a:p>
            <a:pPr lvl="1"/>
            <a:r>
              <a:rPr lang="en-US" altLang="en-US" dirty="0"/>
              <a:t>Press [Enter]</a:t>
            </a:r>
          </a:p>
          <a:p>
            <a:endParaRPr lang="en-US" altLang="en-US" dirty="0"/>
          </a:p>
          <a:p>
            <a:r>
              <a:rPr lang="en-US" altLang="en-US" dirty="0"/>
              <a:t>Very straightforward</a:t>
            </a:r>
          </a:p>
          <a:p>
            <a:pPr lvl="1"/>
            <a:r>
              <a:rPr lang="en-US" altLang="en-US" dirty="0"/>
              <a:t>You could have guessed what this does without knowing Python!</a:t>
            </a:r>
          </a:p>
        </p:txBody>
      </p:sp>
    </p:spTree>
    <p:extLst>
      <p:ext uri="{BB962C8B-B14F-4D97-AF65-F5344CB8AC3E}">
        <p14:creationId xmlns:p14="http://schemas.microsoft.com/office/powerpoint/2010/main" xmlns="" val="35752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28FEF4-628F-4FD5-960E-46C9A3F312C0}" type="slidenum">
              <a:rPr lang="en-US" altLang="en-US"/>
              <a:pPr/>
              <a:t>9</a:t>
            </a:fld>
            <a:endParaRPr lang="en-US" altLang="en-US"/>
          </a:p>
        </p:txBody>
      </p:sp>
      <p:sp>
        <p:nvSpPr>
          <p:cNvPr id="47106" name="Rectangle 2"/>
          <p:cNvSpPr>
            <a:spLocks noGrp="1" noChangeArrowheads="1"/>
          </p:cNvSpPr>
          <p:nvPr>
            <p:ph type="title"/>
          </p:nvPr>
        </p:nvSpPr>
        <p:spPr/>
        <p:txBody>
          <a:bodyPr/>
          <a:lstStyle/>
          <a:p>
            <a:r>
              <a:rPr lang="en-US" altLang="en-US"/>
              <a:t>Programming in Script Mode</a:t>
            </a:r>
          </a:p>
        </p:txBody>
      </p:sp>
      <p:sp>
        <p:nvSpPr>
          <p:cNvPr id="47107" name="Rectangle 3"/>
          <p:cNvSpPr>
            <a:spLocks noGrp="1" noChangeArrowheads="1"/>
          </p:cNvSpPr>
          <p:nvPr>
            <p:ph type="body" idx="1"/>
          </p:nvPr>
        </p:nvSpPr>
        <p:spPr/>
        <p:txBody>
          <a:bodyPr/>
          <a:lstStyle/>
          <a:p>
            <a:r>
              <a:rPr lang="en-US" altLang="en-US"/>
              <a:t>Interactive mode gives you immediate feedback</a:t>
            </a:r>
          </a:p>
          <a:p>
            <a:r>
              <a:rPr lang="en-US" altLang="en-US"/>
              <a:t>Not designed to create programs to save and run later</a:t>
            </a:r>
          </a:p>
          <a:p>
            <a:r>
              <a:rPr lang="en-US" altLang="en-US"/>
              <a:t>Script Mode</a:t>
            </a:r>
          </a:p>
          <a:p>
            <a:pPr lvl="1"/>
            <a:r>
              <a:rPr lang="en-US" altLang="en-US"/>
              <a:t>Write, edit, save, and run (later)</a:t>
            </a:r>
          </a:p>
          <a:p>
            <a:pPr lvl="2"/>
            <a:r>
              <a:rPr lang="en-US" altLang="en-US"/>
              <a:t>Word processor for your code</a:t>
            </a:r>
          </a:p>
          <a:p>
            <a:r>
              <a:rPr lang="en-US" altLang="en-US"/>
              <a:t>Save your file using the “.py” extension</a:t>
            </a:r>
          </a:p>
        </p:txBody>
      </p:sp>
    </p:spTree>
    <p:extLst>
      <p:ext uri="{BB962C8B-B14F-4D97-AF65-F5344CB8AC3E}">
        <p14:creationId xmlns:p14="http://schemas.microsoft.com/office/powerpoint/2010/main" xmlns="" val="2614394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835</Words>
  <Application>Microsoft Office PowerPoint</Application>
  <PresentationFormat>On-screen Show (4:3)</PresentationFormat>
  <Paragraphs>174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Programming with Python (22616)</vt:lpstr>
      <vt:lpstr>Topics</vt:lpstr>
      <vt:lpstr>Setting Up Python on Windows</vt:lpstr>
      <vt:lpstr>Slide 4</vt:lpstr>
      <vt:lpstr>Slide 5</vt:lpstr>
      <vt:lpstr>Features</vt:lpstr>
      <vt:lpstr>Python features</vt:lpstr>
      <vt:lpstr>Your First Python Program</vt:lpstr>
      <vt:lpstr>Programming in Script Mode</vt:lpstr>
      <vt:lpstr>Python Building Blocks</vt:lpstr>
      <vt:lpstr>Python Building Blocks</vt:lpstr>
      <vt:lpstr>Slide 12</vt:lpstr>
      <vt:lpstr>Slide 13</vt:lpstr>
      <vt:lpstr>Python Indentation </vt:lpstr>
      <vt:lpstr>Indentation</vt:lpstr>
      <vt:lpstr>Slide 16</vt:lpstr>
      <vt:lpstr>Variables</vt:lpstr>
      <vt:lpstr>Memory allocation</vt:lpstr>
      <vt:lpstr>Variable nomenclature</vt:lpstr>
      <vt:lpstr>Data Types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VBS</dc:creator>
  <cp:lastModifiedBy>user</cp:lastModifiedBy>
  <cp:revision>84</cp:revision>
  <dcterms:created xsi:type="dcterms:W3CDTF">2020-07-13T08:31:54Z</dcterms:created>
  <dcterms:modified xsi:type="dcterms:W3CDTF">2022-02-23T04:44:14Z</dcterms:modified>
</cp:coreProperties>
</file>